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9" r:id="rId5"/>
    <p:sldId id="258" r:id="rId6"/>
    <p:sldId id="260" r:id="rId7"/>
    <p:sldId id="261" r:id="rId8"/>
    <p:sldId id="262" r:id="rId9"/>
    <p:sldId id="263" r:id="rId10"/>
    <p:sldId id="264"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E05F1-9D49-7F45-8042-3550139A2EA4}" type="datetimeFigureOut">
              <a:rPr lang="es-CO" smtClean="0"/>
              <a:t>5/06/20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B0CD7-F9CF-9141-8FB7-C1F7CC5B6254}" type="slidenum">
              <a:rPr lang="es-CO" smtClean="0"/>
              <a:t>‹Nº›</a:t>
            </a:fld>
            <a:endParaRPr lang="es-CO"/>
          </a:p>
        </p:txBody>
      </p:sp>
    </p:spTree>
    <p:extLst>
      <p:ext uri="{BB962C8B-B14F-4D97-AF65-F5344CB8AC3E}">
        <p14:creationId xmlns:p14="http://schemas.microsoft.com/office/powerpoint/2010/main" val="292223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6EB0CD7-F9CF-9141-8FB7-C1F7CC5B6254}" type="slidenum">
              <a:rPr lang="es-CO" smtClean="0"/>
              <a:t>2</a:t>
            </a:fld>
            <a:endParaRPr lang="es-CO"/>
          </a:p>
        </p:txBody>
      </p:sp>
    </p:spTree>
    <p:extLst>
      <p:ext uri="{BB962C8B-B14F-4D97-AF65-F5344CB8AC3E}">
        <p14:creationId xmlns:p14="http://schemas.microsoft.com/office/powerpoint/2010/main" val="115961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B1F3D-62B9-1E4C-8559-45F181EFFA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3BE1834-84F0-614B-91ED-121DE052A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01612A6-F01C-4F42-A779-BF3968E53D6C}"/>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299DEB63-7488-3C48-8A2B-9ED4E2087B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5EA79C9-8671-5E4B-BCFE-E506158E58D7}"/>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127772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E466D-FB22-3B48-936F-9EC14481682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4440AFC-E1B0-D44F-8A33-4153DCB75A7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E4CACE-DDD1-DA49-9C8F-CD8B5A3DE78A}"/>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E42FBD22-59D1-5C49-B0AC-11355C89C9E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2040CE6-F16E-264C-AE01-2DA0475A7B50}"/>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230970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1F13B4-3980-964E-9568-2C19777D3A5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66C17BC-3C5E-DD4C-BFF0-D849AB98121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83D6B0-2BB2-3340-AF0D-76AD4A3EAB21}"/>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7EC2A75B-41C2-834C-A198-DC616C787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65CEED1-0B23-3046-B70B-9DC657FDCA38}"/>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211105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4A355-A65B-B644-AF1B-AD72690F8AA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F93785A-E940-8C4D-AC6E-129E34CCA6D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BC216A8-CA49-0E4E-AEB3-FFA0523DE022}"/>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087A1E5C-AD36-3E47-919D-F5D47B7CCD3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A8E9E3F-D62C-5445-9B54-1D6AB11F9CEF}"/>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403645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99A41-EF3E-9C4F-8272-BB33A43CAA0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F880CEE-1D82-FA42-AB9A-79692EE037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A555DC-EE9A-6C4B-B9D7-34C8724BC3DC}"/>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4E93A4F0-57AD-9C49-9AA3-B2393A21C6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2C98212-9800-6C49-8C08-A25B301EE865}"/>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25669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62022-CBF9-8D4C-A654-7BDCC5CDE7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2015F9F-B620-AA44-9B3C-794DE78FFB1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58AEFBB-8FD6-9441-B5C2-FFE60EAA3A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D28A081-003F-8246-8111-984938744625}"/>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6" name="Marcador de pie de página 5">
            <a:extLst>
              <a:ext uri="{FF2B5EF4-FFF2-40B4-BE49-F238E27FC236}">
                <a16:creationId xmlns:a16="http://schemas.microsoft.com/office/drawing/2014/main" id="{D70A3139-8425-BB42-88D8-5FA0FC0F58D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377EEC6-C09F-3946-A238-6A9068D4CA44}"/>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274428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FC9F9-A6E2-714B-9C63-74655970AB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618E76C-D0E6-0342-9A10-F14BB50DA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D2D3E56-0086-EB47-8575-9642D20347A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48E2DF4-9768-CB46-BB1C-A4133E85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A7F157F-C138-EA4D-B2F0-74175FAEF0A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768D16D-E2E0-5E4C-994A-9586947086A3}"/>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8" name="Marcador de pie de página 7">
            <a:extLst>
              <a:ext uri="{FF2B5EF4-FFF2-40B4-BE49-F238E27FC236}">
                <a16:creationId xmlns:a16="http://schemas.microsoft.com/office/drawing/2014/main" id="{6E81DC44-445A-6241-9AC3-A96CAF8D800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9E08B9E-0D98-2C4D-87E9-FB7248CF8D65}"/>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180761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523DB-8A12-FD45-B62F-561E57536F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7B342C2-4216-C44A-AAC6-93EE6363EA9B}"/>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4" name="Marcador de pie de página 3">
            <a:extLst>
              <a:ext uri="{FF2B5EF4-FFF2-40B4-BE49-F238E27FC236}">
                <a16:creationId xmlns:a16="http://schemas.microsoft.com/office/drawing/2014/main" id="{99FE0040-537F-9940-8600-964C94C1092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4D0393C-99A3-F342-AF52-3E9AE082E81C}"/>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214280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4A4D6A-F4F5-784F-BB70-B332EE597274}"/>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3" name="Marcador de pie de página 2">
            <a:extLst>
              <a:ext uri="{FF2B5EF4-FFF2-40B4-BE49-F238E27FC236}">
                <a16:creationId xmlns:a16="http://schemas.microsoft.com/office/drawing/2014/main" id="{7A9FF63F-3FF4-BB4F-BBE5-B6526A86AD8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93FF503-7C97-FE4E-B2DB-E178DC8C7D26}"/>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93424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57C53-274C-084D-9D6C-A243DB4ADA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E04BD23-645E-944F-8BE4-41F526E83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CC873AD-F06F-9E46-BA48-92C340609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F42B5C-59A3-DA4E-9844-2DC1F3864A1B}"/>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6" name="Marcador de pie de página 5">
            <a:extLst>
              <a:ext uri="{FF2B5EF4-FFF2-40B4-BE49-F238E27FC236}">
                <a16:creationId xmlns:a16="http://schemas.microsoft.com/office/drawing/2014/main" id="{C34A8B18-3BC5-6E49-B260-8D6FA2DA3BC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7704E11-8CDD-0445-80EE-E2FB4316467D}"/>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36353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E0D48-3BEC-0E4D-BA58-2736DF5F67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0D97FF0-9BFF-5A44-B954-DE8CD97ED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7DB713C-F8CF-454B-AA8A-EEDCF48CE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6410CE-6F0E-704D-A926-CABE601417FE}"/>
              </a:ext>
            </a:extLst>
          </p:cNvPr>
          <p:cNvSpPr>
            <a:spLocks noGrp="1"/>
          </p:cNvSpPr>
          <p:nvPr>
            <p:ph type="dt" sz="half" idx="10"/>
          </p:nvPr>
        </p:nvSpPr>
        <p:spPr/>
        <p:txBody>
          <a:bodyPr/>
          <a:lstStyle/>
          <a:p>
            <a:fld id="{50DBDBBA-252B-5844-B1AE-5D6F051C9808}" type="datetimeFigureOut">
              <a:rPr lang="es-CO" smtClean="0"/>
              <a:t>5/06/20</a:t>
            </a:fld>
            <a:endParaRPr lang="es-CO"/>
          </a:p>
        </p:txBody>
      </p:sp>
      <p:sp>
        <p:nvSpPr>
          <p:cNvPr id="6" name="Marcador de pie de página 5">
            <a:extLst>
              <a:ext uri="{FF2B5EF4-FFF2-40B4-BE49-F238E27FC236}">
                <a16:creationId xmlns:a16="http://schemas.microsoft.com/office/drawing/2014/main" id="{B8429479-39EF-944C-9F5C-F157A95A2A9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EEEA15-0B03-F34E-99DA-81AD992CDD75}"/>
              </a:ext>
            </a:extLst>
          </p:cNvPr>
          <p:cNvSpPr>
            <a:spLocks noGrp="1"/>
          </p:cNvSpPr>
          <p:nvPr>
            <p:ph type="sldNum" sz="quarter" idx="12"/>
          </p:nvPr>
        </p:nvSpPr>
        <p:spPr/>
        <p:txBody>
          <a:bodyPr/>
          <a:lstStyle/>
          <a:p>
            <a:fld id="{0077FA3C-9CA8-7843-9000-E1E9D1C3E716}" type="slidenum">
              <a:rPr lang="es-CO" smtClean="0"/>
              <a:t>‹Nº›</a:t>
            </a:fld>
            <a:endParaRPr lang="es-CO"/>
          </a:p>
        </p:txBody>
      </p:sp>
    </p:spTree>
    <p:extLst>
      <p:ext uri="{BB962C8B-B14F-4D97-AF65-F5344CB8AC3E}">
        <p14:creationId xmlns:p14="http://schemas.microsoft.com/office/powerpoint/2010/main" val="42916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1DE83D-1D6D-8242-A834-383F38DEC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FF76713-DB68-2241-A600-6222341B4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811EE01-4CD5-5A44-8A20-27B4CC1AD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BDBBA-252B-5844-B1AE-5D6F051C9808}" type="datetimeFigureOut">
              <a:rPr lang="es-CO" smtClean="0"/>
              <a:t>5/06/20</a:t>
            </a:fld>
            <a:endParaRPr lang="es-CO"/>
          </a:p>
        </p:txBody>
      </p:sp>
      <p:sp>
        <p:nvSpPr>
          <p:cNvPr id="5" name="Marcador de pie de página 4">
            <a:extLst>
              <a:ext uri="{FF2B5EF4-FFF2-40B4-BE49-F238E27FC236}">
                <a16:creationId xmlns:a16="http://schemas.microsoft.com/office/drawing/2014/main" id="{2C91B469-6930-9E4F-9232-4C21C4F7D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E43D32F-9689-F648-9433-1AA8ED904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7FA3C-9CA8-7843-9000-E1E9D1C3E716}" type="slidenum">
              <a:rPr lang="es-CO" smtClean="0"/>
              <a:t>‹Nº›</a:t>
            </a:fld>
            <a:endParaRPr lang="es-CO"/>
          </a:p>
        </p:txBody>
      </p:sp>
    </p:spTree>
    <p:extLst>
      <p:ext uri="{BB962C8B-B14F-4D97-AF65-F5344CB8AC3E}">
        <p14:creationId xmlns:p14="http://schemas.microsoft.com/office/powerpoint/2010/main" val="404283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89104-3D0E-F04A-AC1C-8FD965499A51}"/>
              </a:ext>
            </a:extLst>
          </p:cNvPr>
          <p:cNvSpPr>
            <a:spLocks noGrp="1"/>
          </p:cNvSpPr>
          <p:nvPr>
            <p:ph type="ctrTitle"/>
          </p:nvPr>
        </p:nvSpPr>
        <p:spPr/>
        <p:txBody>
          <a:bodyPr/>
          <a:lstStyle/>
          <a:p>
            <a:r>
              <a:rPr lang="es-CO" dirty="0"/>
              <a:t>Unit Test best practices</a:t>
            </a:r>
          </a:p>
        </p:txBody>
      </p:sp>
      <p:sp>
        <p:nvSpPr>
          <p:cNvPr id="3" name="Subtítulo 2">
            <a:extLst>
              <a:ext uri="{FF2B5EF4-FFF2-40B4-BE49-F238E27FC236}">
                <a16:creationId xmlns:a16="http://schemas.microsoft.com/office/drawing/2014/main" id="{6B9E6BDD-71DB-C04E-BD7F-3571D117F15C}"/>
              </a:ext>
            </a:extLst>
          </p:cNvPr>
          <p:cNvSpPr>
            <a:spLocks noGrp="1"/>
          </p:cNvSpPr>
          <p:nvPr>
            <p:ph type="subTitle" idx="1"/>
          </p:nvPr>
        </p:nvSpPr>
        <p:spPr/>
        <p:txBody>
          <a:bodyPr/>
          <a:lstStyle/>
          <a:p>
            <a:r>
              <a:rPr lang="es-CO" dirty="0"/>
              <a:t>By: Dario Vallejo</a:t>
            </a:r>
          </a:p>
        </p:txBody>
      </p:sp>
    </p:spTree>
    <p:extLst>
      <p:ext uri="{BB962C8B-B14F-4D97-AF65-F5344CB8AC3E}">
        <p14:creationId xmlns:p14="http://schemas.microsoft.com/office/powerpoint/2010/main" val="47058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1B2A031D-31E8-DA42-BD3E-677A606076FB}"/>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Interaction testing</a:t>
            </a:r>
          </a:p>
        </p:txBody>
      </p:sp>
      <p:sp>
        <p:nvSpPr>
          <p:cNvPr id="3" name="Marcador de contenido 2">
            <a:extLst>
              <a:ext uri="{FF2B5EF4-FFF2-40B4-BE49-F238E27FC236}">
                <a16:creationId xmlns:a16="http://schemas.microsoft.com/office/drawing/2014/main" id="{FB8F3D4C-18AB-5941-852D-358B0ADFEFDE}"/>
              </a:ext>
            </a:extLst>
          </p:cNvPr>
          <p:cNvSpPr>
            <a:spLocks noGrp="1"/>
          </p:cNvSpPr>
          <p:nvPr>
            <p:ph idx="1"/>
          </p:nvPr>
        </p:nvSpPr>
        <p:spPr>
          <a:xfrm>
            <a:off x="4927253" y="750282"/>
            <a:ext cx="6298722" cy="5357435"/>
          </a:xfrm>
        </p:spPr>
        <p:txBody>
          <a:bodyPr anchor="ctr">
            <a:normAutofit/>
          </a:bodyPr>
          <a:lstStyle/>
          <a:p>
            <a:pPr marL="0" indent="0">
              <a:buNone/>
            </a:pPr>
            <a:r>
              <a:rPr lang="es-CO" sz="2000" dirty="0"/>
              <a:t>Interaction is testing how an object sends messages (calls methods) to other objects. You use interaction testing when calling another object is the end result of a specific unit of work. </a:t>
            </a:r>
          </a:p>
          <a:p>
            <a:pPr marL="0" indent="0">
              <a:buNone/>
            </a:pPr>
            <a:r>
              <a:rPr lang="es-CO" sz="2000" dirty="0"/>
              <a:t>You can also think of interaction testing as being action-driven testing. </a:t>
            </a:r>
            <a:r>
              <a:rPr lang="es-CO" sz="2000" i="1" dirty="0"/>
              <a:t>Action-driven </a:t>
            </a:r>
            <a:r>
              <a:rPr lang="es-CO" sz="2000" dirty="0"/>
              <a:t>testing means that you test a particular action an object takes (such as sending a mes- sage to another object). </a:t>
            </a:r>
          </a:p>
          <a:p>
            <a:pPr marL="0" indent="0">
              <a:buNone/>
            </a:pPr>
            <a:endParaRPr lang="es-CO" sz="2000" dirty="0"/>
          </a:p>
          <a:p>
            <a:pPr marL="0" indent="0">
              <a:buNone/>
            </a:pPr>
            <a:endParaRPr lang="es-CO" sz="2000" dirty="0"/>
          </a:p>
          <a:p>
            <a:pPr marL="0" indent="0">
              <a:buNone/>
            </a:pPr>
            <a:r>
              <a:rPr lang="es-CO" sz="2000" dirty="0"/>
              <a:t>Note: </a:t>
            </a:r>
            <a:r>
              <a:rPr lang="es-CO" sz="2000" i="1" dirty="0"/>
              <a:t>Always </a:t>
            </a:r>
            <a:r>
              <a:rPr lang="es-CO" sz="2000" dirty="0"/>
              <a:t>choose to use interaction testing only as the last option. This is very important. </a:t>
            </a:r>
          </a:p>
          <a:p>
            <a:pPr marL="0" indent="0">
              <a:buNone/>
            </a:pPr>
            <a:endParaRPr lang="es-CO" sz="2000" dirty="0"/>
          </a:p>
        </p:txBody>
      </p:sp>
    </p:spTree>
    <p:extLst>
      <p:ext uri="{BB962C8B-B14F-4D97-AF65-F5344CB8AC3E}">
        <p14:creationId xmlns:p14="http://schemas.microsoft.com/office/powerpoint/2010/main" val="306378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05AD3998-CF72-48F6-90B8-F03F9C98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821A9A-0754-3440-8C5B-D3217B204B6A}"/>
              </a:ext>
            </a:extLst>
          </p:cNvPr>
          <p:cNvSpPr>
            <a:spLocks noGrp="1"/>
          </p:cNvSpPr>
          <p:nvPr>
            <p:ph type="title"/>
          </p:nvPr>
        </p:nvSpPr>
        <p:spPr>
          <a:xfrm>
            <a:off x="422144" y="301420"/>
            <a:ext cx="5294293" cy="2956085"/>
          </a:xfrm>
        </p:spPr>
        <p:txBody>
          <a:bodyPr anchor="ctr">
            <a:normAutofit/>
          </a:bodyPr>
          <a:lstStyle/>
          <a:p>
            <a:r>
              <a:rPr lang="es-CO" sz="4800"/>
              <a:t>Nomenclature</a:t>
            </a:r>
          </a:p>
        </p:txBody>
      </p:sp>
      <p:sp>
        <p:nvSpPr>
          <p:cNvPr id="3" name="Marcador de contenido 2">
            <a:extLst>
              <a:ext uri="{FF2B5EF4-FFF2-40B4-BE49-F238E27FC236}">
                <a16:creationId xmlns:a16="http://schemas.microsoft.com/office/drawing/2014/main" id="{E831542B-9F1A-C84F-99D3-041D85598FC5}"/>
              </a:ext>
            </a:extLst>
          </p:cNvPr>
          <p:cNvSpPr>
            <a:spLocks noGrp="1"/>
          </p:cNvSpPr>
          <p:nvPr>
            <p:ph idx="1"/>
          </p:nvPr>
        </p:nvSpPr>
        <p:spPr>
          <a:xfrm>
            <a:off x="6003984" y="1618735"/>
            <a:ext cx="4956417" cy="1646980"/>
          </a:xfrm>
        </p:spPr>
        <p:txBody>
          <a:bodyPr anchor="ctr">
            <a:normAutofit/>
          </a:bodyPr>
          <a:lstStyle/>
          <a:p>
            <a:r>
              <a:rPr lang="es-CO" sz="1800" dirty="0"/>
              <a:t>For each unit of work, create a test method with the following name: </a:t>
            </a:r>
          </a:p>
          <a:p>
            <a:endParaRPr lang="es-CO" sz="1800" dirty="0"/>
          </a:p>
          <a:p>
            <a:pPr marL="0" indent="0">
              <a:buNone/>
            </a:pPr>
            <a:r>
              <a:rPr lang="es-CO" sz="1800" dirty="0"/>
              <a:t>[UnitOfWorkName]_[ScenarioUnderTest]_[ExpectedBehavior]. </a:t>
            </a:r>
          </a:p>
          <a:p>
            <a:endParaRPr lang="es-CO" sz="1800" dirty="0"/>
          </a:p>
          <a:p>
            <a:endParaRPr lang="es-CO" sz="1800" dirty="0"/>
          </a:p>
          <a:p>
            <a:pPr marL="0" indent="0">
              <a:buNone/>
            </a:pPr>
            <a:endParaRPr lang="es-CO" sz="1800" dirty="0"/>
          </a:p>
        </p:txBody>
      </p:sp>
      <p:pic>
        <p:nvPicPr>
          <p:cNvPr id="5" name="Imagen 4" descr="Imagen que contiene captura de pantalla, dibujo&#10;&#10;Descripción generada automáticamente">
            <a:extLst>
              <a:ext uri="{FF2B5EF4-FFF2-40B4-BE49-F238E27FC236}">
                <a16:creationId xmlns:a16="http://schemas.microsoft.com/office/drawing/2014/main" id="{3A95FA8A-7EDD-734B-98B5-943DDD7F5FB3}"/>
              </a:ext>
            </a:extLst>
          </p:cNvPr>
          <p:cNvPicPr>
            <a:picLocks noChangeAspect="1"/>
          </p:cNvPicPr>
          <p:nvPr/>
        </p:nvPicPr>
        <p:blipFill rotWithShape="1">
          <a:blip r:embed="rId3"/>
          <a:srcRect r="24038"/>
          <a:stretch/>
        </p:blipFill>
        <p:spPr>
          <a:xfrm>
            <a:off x="471569" y="3363686"/>
            <a:ext cx="10894411" cy="2796701"/>
          </a:xfrm>
          <a:prstGeom prst="rect">
            <a:avLst/>
          </a:prstGeom>
        </p:spPr>
      </p:pic>
      <p:cxnSp>
        <p:nvCxnSpPr>
          <p:cNvPr id="16" name="Straight Connector 15">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B7D5BF-766A-4865-A35F-7AF824483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70161"/>
            <a:ext cx="475488" cy="279022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04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BD892627-0019-844F-A35C-FBCAB28F1214}"/>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Unit of work</a:t>
            </a:r>
          </a:p>
        </p:txBody>
      </p:sp>
      <p:sp>
        <p:nvSpPr>
          <p:cNvPr id="3" name="Marcador de contenido 2">
            <a:extLst>
              <a:ext uri="{FF2B5EF4-FFF2-40B4-BE49-F238E27FC236}">
                <a16:creationId xmlns:a16="http://schemas.microsoft.com/office/drawing/2014/main" id="{917A5632-B747-3942-AB5E-629AC44B4D30}"/>
              </a:ext>
            </a:extLst>
          </p:cNvPr>
          <p:cNvSpPr>
            <a:spLocks noGrp="1"/>
          </p:cNvSpPr>
          <p:nvPr>
            <p:ph idx="1"/>
          </p:nvPr>
        </p:nvSpPr>
        <p:spPr>
          <a:xfrm>
            <a:off x="4782065" y="321277"/>
            <a:ext cx="7043351" cy="6363728"/>
          </a:xfrm>
        </p:spPr>
        <p:txBody>
          <a:bodyPr anchor="ctr">
            <a:normAutofit/>
          </a:bodyPr>
          <a:lstStyle/>
          <a:p>
            <a:pPr marL="0" indent="0">
              <a:buNone/>
            </a:pPr>
            <a:r>
              <a:rPr lang="es-CO" sz="1800" dirty="0"/>
              <a:t>A </a:t>
            </a:r>
            <a:r>
              <a:rPr lang="es-CO" sz="1800" i="1" dirty="0"/>
              <a:t>unit of work </a:t>
            </a:r>
            <a:r>
              <a:rPr lang="es-CO" sz="1800" dirty="0"/>
              <a:t>is the sum of actions that take place between the invocation of a public method in the system and a single noticeable end result by a test of that system. A noticeable end result can be observed without looking at the internal state of the sys- tem and only through its public APIs and behavior. An end result is any of the following: </a:t>
            </a:r>
            <a:endParaRPr lang="es-CO" sz="1800" dirty="0">
              <a:effectLst/>
            </a:endParaRPr>
          </a:p>
          <a:p>
            <a:pPr fontAlgn="auto"/>
            <a:endParaRPr lang="es-CO" sz="1300" dirty="0"/>
          </a:p>
          <a:p>
            <a:pPr fontAlgn="auto"/>
            <a:endParaRPr lang="es-CO" sz="1300" dirty="0"/>
          </a:p>
          <a:p>
            <a:pPr fontAlgn="auto"/>
            <a:r>
              <a:rPr lang="es-CO" sz="1400" dirty="0"/>
              <a:t>The invoked public method returns a value (a function that’s not void). </a:t>
            </a:r>
          </a:p>
          <a:p>
            <a:pPr fontAlgn="auto"/>
            <a:r>
              <a:rPr lang="es-CO" sz="1400" dirty="0"/>
              <a:t>There’s a noticeable change to the state or behavior of the system before and after invocation that can be determined without interrogating private state. (Examples: the system can log in a previously nonexistent user, or the system’s properties change if the system is a state machine.) </a:t>
            </a:r>
          </a:p>
          <a:p>
            <a:pPr fontAlgn="auto"/>
            <a:r>
              <a:rPr lang="es-CO" sz="1400" dirty="0"/>
              <a:t>There’s a callout to a third-party system over which the test has no control, and </a:t>
            </a:r>
          </a:p>
          <a:p>
            <a:pPr fontAlgn="auto"/>
            <a:r>
              <a:rPr lang="es-CO" sz="1400" dirty="0"/>
              <a:t>that third-party system doesn’t return any value, or any return value from that system is ignored. (Example: calling a third-party logging system that was not written by you and you don’t have the source to.) </a:t>
            </a:r>
          </a:p>
          <a:p>
            <a:endParaRPr lang="es-CO" sz="1300" dirty="0"/>
          </a:p>
        </p:txBody>
      </p:sp>
    </p:spTree>
    <p:extLst>
      <p:ext uri="{BB962C8B-B14F-4D97-AF65-F5344CB8AC3E}">
        <p14:creationId xmlns:p14="http://schemas.microsoft.com/office/powerpoint/2010/main" val="17739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2B821A9A-0754-3440-8C5B-D3217B204B6A}"/>
              </a:ext>
            </a:extLst>
          </p:cNvPr>
          <p:cNvSpPr>
            <a:spLocks noGrp="1"/>
          </p:cNvSpPr>
          <p:nvPr>
            <p:ph type="title"/>
          </p:nvPr>
        </p:nvSpPr>
        <p:spPr>
          <a:xfrm>
            <a:off x="767290" y="1166932"/>
            <a:ext cx="3582073" cy="4279709"/>
          </a:xfrm>
        </p:spPr>
        <p:txBody>
          <a:bodyPr anchor="ctr">
            <a:normAutofit/>
          </a:bodyPr>
          <a:lstStyle/>
          <a:p>
            <a:r>
              <a:rPr lang="es-CO">
                <a:solidFill>
                  <a:schemeClr val="bg1"/>
                </a:solidFill>
              </a:rPr>
              <a:t>Nomenclature</a:t>
            </a:r>
          </a:p>
        </p:txBody>
      </p:sp>
      <p:sp>
        <p:nvSpPr>
          <p:cNvPr id="3" name="Marcador de contenido 2">
            <a:extLst>
              <a:ext uri="{FF2B5EF4-FFF2-40B4-BE49-F238E27FC236}">
                <a16:creationId xmlns:a16="http://schemas.microsoft.com/office/drawing/2014/main" id="{E831542B-9F1A-C84F-99D3-041D85598FC5}"/>
              </a:ext>
            </a:extLst>
          </p:cNvPr>
          <p:cNvSpPr>
            <a:spLocks noGrp="1"/>
          </p:cNvSpPr>
          <p:nvPr>
            <p:ph idx="1"/>
          </p:nvPr>
        </p:nvSpPr>
        <p:spPr>
          <a:xfrm>
            <a:off x="5573864" y="407773"/>
            <a:ext cx="5716988" cy="4497859"/>
          </a:xfrm>
        </p:spPr>
        <p:txBody>
          <a:bodyPr anchor="ctr">
            <a:normAutofit/>
          </a:bodyPr>
          <a:lstStyle/>
          <a:p>
            <a:pPr fontAlgn="auto"/>
            <a:r>
              <a:rPr lang="es-CO" sz="1500" dirty="0"/>
              <a:t>UnitOfWorkName—The name of the method or group of methods or classes you’re testing. </a:t>
            </a:r>
          </a:p>
          <a:p>
            <a:pPr fontAlgn="auto"/>
            <a:r>
              <a:rPr lang="es-CO" sz="1500" dirty="0"/>
              <a:t>Scenario—The conditions under which the unit is tested, such as “bad login” or “invalid user” or “good password.” You could describe the parameters being sent to the public method or the initial state of the system when the unit of work is invoked such as “system out of memory” or “no users exist” or “user already exists.” </a:t>
            </a:r>
          </a:p>
          <a:p>
            <a:pPr fontAlgn="auto"/>
            <a:r>
              <a:rPr lang="es-CO" sz="1500" dirty="0"/>
              <a:t>ExpectedBehavior—What you expect the tested method to do under the speci- fied conditions. This could be one of three possibilities: return a value as a result (a real value, or an exception), change the state of the system as a result (like adding a new user to the system, so the system behaves differently on the next login), or call a third-party system as a result (like an external web service). </a:t>
            </a:r>
          </a:p>
          <a:p>
            <a:endParaRPr lang="es-CO" sz="1500" dirty="0"/>
          </a:p>
          <a:p>
            <a:endParaRPr lang="es-CO" sz="1500" dirty="0"/>
          </a:p>
          <a:p>
            <a:pPr marL="0" indent="0">
              <a:buNone/>
            </a:pPr>
            <a:r>
              <a:rPr lang="es-CO" sz="1500" dirty="0"/>
              <a:t>The test name can be very long, but the underscores help make sure you don’t forget to include all the important pieces of information. </a:t>
            </a:r>
            <a:endParaRPr lang="es-CO" sz="1500" dirty="0">
              <a:effectLst/>
            </a:endParaRPr>
          </a:p>
          <a:p>
            <a:pPr marL="0" indent="0">
              <a:buNone/>
            </a:pPr>
            <a:endParaRPr lang="es-CO" sz="1500" dirty="0"/>
          </a:p>
        </p:txBody>
      </p:sp>
      <p:pic>
        <p:nvPicPr>
          <p:cNvPr id="40" name="Imagen 39" descr="Imagen que contiene captura de pantalla, dibujo&#10;&#10;Descripción generada automáticamente">
            <a:extLst>
              <a:ext uri="{FF2B5EF4-FFF2-40B4-BE49-F238E27FC236}">
                <a16:creationId xmlns:a16="http://schemas.microsoft.com/office/drawing/2014/main" id="{2D7E37F6-9A37-D343-AE6B-AD762F521340}"/>
              </a:ext>
            </a:extLst>
          </p:cNvPr>
          <p:cNvPicPr>
            <a:picLocks noChangeAspect="1"/>
          </p:cNvPicPr>
          <p:nvPr/>
        </p:nvPicPr>
        <p:blipFill rotWithShape="1">
          <a:blip r:embed="rId2"/>
          <a:srcRect l="6166" t="-1444" r="16023" b="1"/>
          <a:stretch/>
        </p:blipFill>
        <p:spPr>
          <a:xfrm>
            <a:off x="4723890" y="4905632"/>
            <a:ext cx="7438768" cy="1881739"/>
          </a:xfrm>
          <a:prstGeom prst="rect">
            <a:avLst/>
          </a:prstGeom>
        </p:spPr>
      </p:pic>
    </p:spTree>
    <p:extLst>
      <p:ext uri="{BB962C8B-B14F-4D97-AF65-F5344CB8AC3E}">
        <p14:creationId xmlns:p14="http://schemas.microsoft.com/office/powerpoint/2010/main" val="198969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8E0882AB-5524-B140-8EC4-1224DD9CC325}"/>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Use setUp and tearDown</a:t>
            </a:r>
          </a:p>
        </p:txBody>
      </p:sp>
      <p:sp>
        <p:nvSpPr>
          <p:cNvPr id="3" name="Marcador de contenido 2">
            <a:extLst>
              <a:ext uri="{FF2B5EF4-FFF2-40B4-BE49-F238E27FC236}">
                <a16:creationId xmlns:a16="http://schemas.microsoft.com/office/drawing/2014/main" id="{406D3023-9E4F-724D-8311-D773A0C8EA44}"/>
              </a:ext>
            </a:extLst>
          </p:cNvPr>
          <p:cNvSpPr>
            <a:spLocks noGrp="1"/>
          </p:cNvSpPr>
          <p:nvPr>
            <p:ph idx="1"/>
          </p:nvPr>
        </p:nvSpPr>
        <p:spPr>
          <a:xfrm>
            <a:off x="5573864" y="1166933"/>
            <a:ext cx="5716988" cy="4279709"/>
          </a:xfrm>
        </p:spPr>
        <p:txBody>
          <a:bodyPr anchor="ctr">
            <a:normAutofit/>
          </a:bodyPr>
          <a:lstStyle/>
          <a:p>
            <a:r>
              <a:rPr lang="es-CO" sz="2400"/>
              <a:t>For unit tests, it’s important that any leftover data or instances from previous tests are destroyed and that the state for the new test is recreated as if no tests have been run before. If you have leftover state from a previous test, you might find that your test fails, but only if it’s run after a different test and it passes other times. </a:t>
            </a:r>
          </a:p>
          <a:p>
            <a:pPr marL="0" indent="0">
              <a:buNone/>
            </a:pPr>
            <a:endParaRPr lang="es-CO" sz="2400"/>
          </a:p>
        </p:txBody>
      </p:sp>
    </p:spTree>
    <p:extLst>
      <p:ext uri="{BB962C8B-B14F-4D97-AF65-F5344CB8AC3E}">
        <p14:creationId xmlns:p14="http://schemas.microsoft.com/office/powerpoint/2010/main" val="29254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0CDB1A-845E-8D4B-81DF-C8595FAD44D2}"/>
              </a:ext>
            </a:extLst>
          </p:cNvPr>
          <p:cNvSpPr>
            <a:spLocks noGrp="1"/>
          </p:cNvSpPr>
          <p:nvPr>
            <p:ph type="title"/>
          </p:nvPr>
        </p:nvSpPr>
        <p:spPr>
          <a:xfrm>
            <a:off x="8006085" y="1470990"/>
            <a:ext cx="3689091" cy="3777665"/>
          </a:xfrm>
        </p:spPr>
        <p:txBody>
          <a:bodyPr anchor="t">
            <a:normAutofit/>
          </a:bodyPr>
          <a:lstStyle/>
          <a:p>
            <a:r>
              <a:rPr lang="es-CO" b="1" i="1" dirty="0"/>
              <a:t>Value-based vs. state-based vs. interaction testing </a:t>
            </a:r>
            <a:br>
              <a:rPr lang="es-CO" dirty="0"/>
            </a:br>
            <a:endParaRPr lang="es-CO"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0CEA77F-E79E-DB47-B080-A9A9705D3E05}"/>
              </a:ext>
            </a:extLst>
          </p:cNvPr>
          <p:cNvSpPr>
            <a:spLocks noGrp="1"/>
          </p:cNvSpPr>
          <p:nvPr>
            <p:ph idx="1"/>
          </p:nvPr>
        </p:nvSpPr>
        <p:spPr>
          <a:xfrm>
            <a:off x="114194" y="2385390"/>
            <a:ext cx="5981806" cy="4682675"/>
          </a:xfrm>
        </p:spPr>
        <p:txBody>
          <a:bodyPr>
            <a:normAutofit/>
          </a:bodyPr>
          <a:lstStyle/>
          <a:p>
            <a:pPr marL="0" indent="0">
              <a:buNone/>
            </a:pPr>
            <a:endParaRPr lang="es-CO" sz="1800" dirty="0">
              <a:solidFill>
                <a:schemeClr val="bg1"/>
              </a:solidFill>
            </a:endParaRPr>
          </a:p>
          <a:p>
            <a:pPr marL="0" indent="0">
              <a:buNone/>
            </a:pPr>
            <a:endParaRPr lang="es-CO" sz="1800" dirty="0">
              <a:solidFill>
                <a:schemeClr val="bg1"/>
              </a:solidFill>
            </a:endParaRPr>
          </a:p>
          <a:p>
            <a:r>
              <a:rPr lang="es-CO" sz="1800" i="1" dirty="0">
                <a:solidFill>
                  <a:schemeClr val="bg1"/>
                </a:solidFill>
              </a:rPr>
              <a:t>Value-based </a:t>
            </a:r>
            <a:r>
              <a:rPr lang="es-CO" sz="1800" dirty="0">
                <a:solidFill>
                  <a:schemeClr val="bg1"/>
                </a:solidFill>
              </a:rPr>
              <a:t>testing checks the value returned from a function.</a:t>
            </a:r>
          </a:p>
          <a:p>
            <a:endParaRPr lang="es-CO" sz="1800" dirty="0">
              <a:solidFill>
                <a:schemeClr val="bg1"/>
              </a:solidFill>
            </a:endParaRPr>
          </a:p>
          <a:p>
            <a:r>
              <a:rPr lang="es-CO" sz="1800" dirty="0">
                <a:solidFill>
                  <a:schemeClr val="bg1"/>
                </a:solidFill>
              </a:rPr>
              <a:t> </a:t>
            </a:r>
            <a:r>
              <a:rPr lang="es-CO" sz="1800" i="1" dirty="0">
                <a:solidFill>
                  <a:schemeClr val="bg1"/>
                </a:solidFill>
              </a:rPr>
              <a:t>State-based test- ing </a:t>
            </a:r>
            <a:r>
              <a:rPr lang="es-CO" sz="1800" dirty="0">
                <a:solidFill>
                  <a:schemeClr val="bg1"/>
                </a:solidFill>
              </a:rPr>
              <a:t>is about checking for noticeable behavior changes in the system under test, after changing its state. </a:t>
            </a:r>
          </a:p>
          <a:p>
            <a:endParaRPr lang="es-CO" sz="1800" dirty="0">
              <a:solidFill>
                <a:schemeClr val="bg1"/>
              </a:solidFill>
            </a:endParaRPr>
          </a:p>
          <a:p>
            <a:r>
              <a:rPr lang="es-CO" sz="1800" i="1" dirty="0">
                <a:solidFill>
                  <a:schemeClr val="bg1"/>
                </a:solidFill>
              </a:rPr>
              <a:t>Interaction testing </a:t>
            </a:r>
            <a:r>
              <a:rPr lang="es-CO" sz="1800" dirty="0">
                <a:solidFill>
                  <a:schemeClr val="bg1"/>
                </a:solidFill>
              </a:rPr>
              <a:t>is testing how an object sends messages (calls methods) to other objects. You use interaction testing when calling another object is the end result of a specific unit of work </a:t>
            </a:r>
          </a:p>
          <a:p>
            <a:endParaRPr lang="es-CO" sz="1800" dirty="0">
              <a:solidFill>
                <a:schemeClr val="bg1"/>
              </a:solidFill>
            </a:endParaRPr>
          </a:p>
        </p:txBody>
      </p:sp>
    </p:spTree>
    <p:extLst>
      <p:ext uri="{BB962C8B-B14F-4D97-AF65-F5344CB8AC3E}">
        <p14:creationId xmlns:p14="http://schemas.microsoft.com/office/powerpoint/2010/main" val="169870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45706797-98F8-7A4B-8D04-ED465519DDBD}"/>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Value based</a:t>
            </a:r>
          </a:p>
        </p:txBody>
      </p:sp>
      <p:sp>
        <p:nvSpPr>
          <p:cNvPr id="3" name="Marcador de contenido 2">
            <a:extLst>
              <a:ext uri="{FF2B5EF4-FFF2-40B4-BE49-F238E27FC236}">
                <a16:creationId xmlns:a16="http://schemas.microsoft.com/office/drawing/2014/main" id="{48789230-C6E0-6747-BFFF-D2F3C34554BF}"/>
              </a:ext>
            </a:extLst>
          </p:cNvPr>
          <p:cNvSpPr>
            <a:spLocks noGrp="1"/>
          </p:cNvSpPr>
          <p:nvPr>
            <p:ph idx="1"/>
          </p:nvPr>
        </p:nvSpPr>
        <p:spPr>
          <a:xfrm>
            <a:off x="4712974" y="681629"/>
            <a:ext cx="7438768" cy="4765014"/>
          </a:xfrm>
        </p:spPr>
        <p:txBody>
          <a:bodyPr anchor="ctr">
            <a:normAutofit/>
          </a:bodyPr>
          <a:lstStyle/>
          <a:p>
            <a:r>
              <a:rPr lang="es-CO" sz="2400"/>
              <a:t>Value-based testing checks the value returned from a function </a:t>
            </a:r>
          </a:p>
          <a:p>
            <a:pPr marL="0" indent="0">
              <a:buNone/>
            </a:pPr>
            <a:endParaRPr lang="es-CO" sz="2400"/>
          </a:p>
        </p:txBody>
      </p:sp>
      <p:pic>
        <p:nvPicPr>
          <p:cNvPr id="11" name="Imagen 10" descr="Imagen que contiene captura de pantalla, dibujo&#10;&#10;Descripción generada automáticamente">
            <a:extLst>
              <a:ext uri="{FF2B5EF4-FFF2-40B4-BE49-F238E27FC236}">
                <a16:creationId xmlns:a16="http://schemas.microsoft.com/office/drawing/2014/main" id="{E2E01608-0491-FD45-90B4-E9CA63C98A37}"/>
              </a:ext>
            </a:extLst>
          </p:cNvPr>
          <p:cNvPicPr>
            <a:picLocks noChangeAspect="1"/>
          </p:cNvPicPr>
          <p:nvPr/>
        </p:nvPicPr>
        <p:blipFill rotWithShape="1">
          <a:blip r:embed="rId2"/>
          <a:srcRect l="6166" t="-1444" r="16023" b="1"/>
          <a:stretch/>
        </p:blipFill>
        <p:spPr>
          <a:xfrm>
            <a:off x="4712974" y="3829595"/>
            <a:ext cx="7438768" cy="1881739"/>
          </a:xfrm>
          <a:prstGeom prst="rect">
            <a:avLst/>
          </a:prstGeom>
        </p:spPr>
      </p:pic>
    </p:spTree>
    <p:extLst>
      <p:ext uri="{BB962C8B-B14F-4D97-AF65-F5344CB8AC3E}">
        <p14:creationId xmlns:p14="http://schemas.microsoft.com/office/powerpoint/2010/main" val="428526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8BA03086-A471-3A40-ADD6-0E3C21D564F1}"/>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State based</a:t>
            </a:r>
          </a:p>
        </p:txBody>
      </p:sp>
      <p:sp>
        <p:nvSpPr>
          <p:cNvPr id="3" name="Marcador de contenido 2">
            <a:extLst>
              <a:ext uri="{FF2B5EF4-FFF2-40B4-BE49-F238E27FC236}">
                <a16:creationId xmlns:a16="http://schemas.microsoft.com/office/drawing/2014/main" id="{EC62EB99-6D60-EB4D-875B-AB4158760EE0}"/>
              </a:ext>
            </a:extLst>
          </p:cNvPr>
          <p:cNvSpPr>
            <a:spLocks noGrp="1"/>
          </p:cNvSpPr>
          <p:nvPr>
            <p:ph idx="1"/>
          </p:nvPr>
        </p:nvSpPr>
        <p:spPr>
          <a:xfrm>
            <a:off x="4927253" y="1166933"/>
            <a:ext cx="7216074" cy="4279709"/>
          </a:xfrm>
        </p:spPr>
        <p:txBody>
          <a:bodyPr anchor="ctr">
            <a:normAutofit/>
          </a:bodyPr>
          <a:lstStyle/>
          <a:p>
            <a:r>
              <a:rPr lang="es-CO" sz="2400" dirty="0"/>
              <a:t>State-based test- ing is about checking for noticeable behavior changes in the system under test, after changing its state. </a:t>
            </a:r>
          </a:p>
          <a:p>
            <a:endParaRPr lang="es-CO" sz="2400" dirty="0"/>
          </a:p>
        </p:txBody>
      </p:sp>
      <p:pic>
        <p:nvPicPr>
          <p:cNvPr id="6" name="Imagen 5" descr="Imagen que contiene dibujo&#10;&#10;Descripción generada automáticamente">
            <a:extLst>
              <a:ext uri="{FF2B5EF4-FFF2-40B4-BE49-F238E27FC236}">
                <a16:creationId xmlns:a16="http://schemas.microsoft.com/office/drawing/2014/main" id="{46949144-FF39-E94A-904B-1CC09B55A119}"/>
              </a:ext>
            </a:extLst>
          </p:cNvPr>
          <p:cNvPicPr>
            <a:picLocks noChangeAspect="1"/>
          </p:cNvPicPr>
          <p:nvPr/>
        </p:nvPicPr>
        <p:blipFill>
          <a:blip r:embed="rId2"/>
          <a:stretch>
            <a:fillRect/>
          </a:stretch>
        </p:blipFill>
        <p:spPr>
          <a:xfrm>
            <a:off x="4975926" y="4206420"/>
            <a:ext cx="7216074" cy="1484647"/>
          </a:xfrm>
          <a:prstGeom prst="rect">
            <a:avLst/>
          </a:prstGeom>
        </p:spPr>
      </p:pic>
    </p:spTree>
    <p:extLst>
      <p:ext uri="{BB962C8B-B14F-4D97-AF65-F5344CB8AC3E}">
        <p14:creationId xmlns:p14="http://schemas.microsoft.com/office/powerpoint/2010/main" val="68387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5DA863CF-D095-4F46-8D3B-A92FF1BA17FB}"/>
              </a:ext>
            </a:extLst>
          </p:cNvPr>
          <p:cNvSpPr>
            <a:spLocks noGrp="1"/>
          </p:cNvSpPr>
          <p:nvPr>
            <p:ph type="title"/>
          </p:nvPr>
        </p:nvSpPr>
        <p:spPr>
          <a:xfrm>
            <a:off x="767290" y="1166932"/>
            <a:ext cx="3582073" cy="4279709"/>
          </a:xfrm>
        </p:spPr>
        <p:txBody>
          <a:bodyPr anchor="ctr">
            <a:normAutofit/>
          </a:bodyPr>
          <a:lstStyle/>
          <a:p>
            <a:r>
              <a:rPr lang="es-CO" sz="4800">
                <a:solidFill>
                  <a:schemeClr val="bg1"/>
                </a:solidFill>
              </a:rPr>
              <a:t>Fake files Stub vs Mocks</a:t>
            </a:r>
          </a:p>
        </p:txBody>
      </p:sp>
      <p:sp>
        <p:nvSpPr>
          <p:cNvPr id="3" name="Marcador de contenido 2">
            <a:extLst>
              <a:ext uri="{FF2B5EF4-FFF2-40B4-BE49-F238E27FC236}">
                <a16:creationId xmlns:a16="http://schemas.microsoft.com/office/drawing/2014/main" id="{CB3EAC24-257D-034E-A6F9-0C11BF94235E}"/>
              </a:ext>
            </a:extLst>
          </p:cNvPr>
          <p:cNvSpPr>
            <a:spLocks noGrp="1"/>
          </p:cNvSpPr>
          <p:nvPr>
            <p:ph idx="1"/>
          </p:nvPr>
        </p:nvSpPr>
        <p:spPr>
          <a:xfrm>
            <a:off x="5016843" y="1166933"/>
            <a:ext cx="6274009" cy="4279709"/>
          </a:xfrm>
        </p:spPr>
        <p:txBody>
          <a:bodyPr anchor="ctr">
            <a:normAutofit/>
          </a:bodyPr>
          <a:lstStyle/>
          <a:p>
            <a:r>
              <a:rPr lang="es-CO" sz="1500" dirty="0"/>
              <a:t> STUB: is a controllable replacement for an existing dependency (or </a:t>
            </a:r>
            <a:r>
              <a:rPr lang="es-CO" sz="1500" i="1" dirty="0"/>
              <a:t>collaborator</a:t>
            </a:r>
            <a:r>
              <a:rPr lang="es-CO" sz="1500" dirty="0"/>
              <a:t>) in the system. By using a stub, you can test your code without dealing with the dependency directly. </a:t>
            </a:r>
          </a:p>
          <a:p>
            <a:endParaRPr lang="es-CO" sz="1500" dirty="0"/>
          </a:p>
          <a:p>
            <a:r>
              <a:rPr lang="es-CO" sz="1500" dirty="0"/>
              <a:t>MOCK: is a fake object in the system that decides whether the unit test has passed or failed. It does so by verifying whether the object under test called the fake object as expected. There’s usually no more than one mock per test. </a:t>
            </a:r>
            <a:endParaRPr lang="es-CO" sz="1500" dirty="0">
              <a:effectLst/>
            </a:endParaRPr>
          </a:p>
          <a:p>
            <a:endParaRPr lang="es-CO" sz="1500" dirty="0"/>
          </a:p>
          <a:p>
            <a:endParaRPr lang="es-CO" sz="1500" dirty="0"/>
          </a:p>
          <a:p>
            <a:pPr marL="0" indent="0">
              <a:buNone/>
            </a:pPr>
            <a:r>
              <a:rPr lang="es-CO" sz="1500" dirty="0"/>
              <a:t>So to the question ¿How do you test that your object interacts with other objects correctly? The answer is: You use mock objects </a:t>
            </a:r>
          </a:p>
          <a:p>
            <a:endParaRPr lang="es-CO" sz="1500" dirty="0"/>
          </a:p>
        </p:txBody>
      </p:sp>
    </p:spTree>
    <p:extLst>
      <p:ext uri="{BB962C8B-B14F-4D97-AF65-F5344CB8AC3E}">
        <p14:creationId xmlns:p14="http://schemas.microsoft.com/office/powerpoint/2010/main" val="24911105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812</Words>
  <Application>Microsoft Macintosh PowerPoint</Application>
  <PresentationFormat>Panorámica</PresentationFormat>
  <Paragraphs>50</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Unit Test best practices</vt:lpstr>
      <vt:lpstr>Nomenclature</vt:lpstr>
      <vt:lpstr>Unit of work</vt:lpstr>
      <vt:lpstr>Nomenclature</vt:lpstr>
      <vt:lpstr>Use setUp and tearDown</vt:lpstr>
      <vt:lpstr>Value-based vs. state-based vs. interaction testing  </vt:lpstr>
      <vt:lpstr>Value based</vt:lpstr>
      <vt:lpstr>State based</vt:lpstr>
      <vt:lpstr>Fake files Stub vs Mocks</vt:lpstr>
      <vt:lpstr>Interaction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best practices</dc:title>
  <dc:creator>DARIO FERNANDO  VALLEJO POSADA</dc:creator>
  <cp:lastModifiedBy>DARIO FERNANDO  VALLEJO POSADA</cp:lastModifiedBy>
  <cp:revision>2</cp:revision>
  <dcterms:created xsi:type="dcterms:W3CDTF">2020-06-05T17:15:44Z</dcterms:created>
  <dcterms:modified xsi:type="dcterms:W3CDTF">2020-06-05T17:26:59Z</dcterms:modified>
</cp:coreProperties>
</file>