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7" r:id="rId2"/>
  </p:sldIdLst>
  <p:sldSz cx="9144000" cy="5143500" type="screen16x9"/>
  <p:notesSz cx="6858000" cy="9144000"/>
  <p:embeddedFontLst>
    <p:embeddedFont>
      <p:font typeface="Calibri" panose="020F0502020204030204" pitchFamily="34"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learning\projects\Analyze-The-New-York-Exchange-NYSE-Dataset\projectdata-nyse.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learning\projects\Analyze-The-New-York-Exchange-NYSE-Dataset\projectdata-nyse.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descriptive_statistics!$C$37:$C$160</cx:f>
        <cx:lvl ptCount="124" formatCode="\$0.00,,,\ &quot;B&quot;">
          <cx:pt idx="0">245000000</cx:pt>
          <cx:pt idx="1">290054000</cx:pt>
          <cx:pt idx="2">328000000</cx:pt>
          <cx:pt idx="3">328784000</cx:pt>
          <cx:pt idx="4">337903000</cx:pt>
          <cx:pt idx="5">343743000</cx:pt>
          <cx:pt idx="6">354561000</cx:pt>
          <cx:pt idx="7">400281000</cx:pt>
          <cx:pt idx="8">406198000</cx:pt>
          <cx:pt idx="9">411000000</cx:pt>
          <cx:pt idx="10">413000000</cx:pt>
          <cx:pt idx="11">427000000</cx:pt>
          <cx:pt idx="12">443974000</cx:pt>
          <cx:pt idx="13">455436000</cx:pt>
          <cx:pt idx="14">485000000</cx:pt>
          <cx:pt idx="15">497000000</cx:pt>
          <cx:pt idx="16">516119000</cx:pt>
          <cx:pt idx="17">519874000</cx:pt>
          <cx:pt idx="18">523043000</cx:pt>
          <cx:pt idx="19">524880000</cx:pt>
          <cx:pt idx="20">538374000</cx:pt>
          <cx:pt idx="21">541359000</cx:pt>
          <cx:pt idx="22">572831000</cx:pt>
          <cx:pt idx="23">580994000</cx:pt>
          <cx:pt idx="24">605752000</cx:pt>
          <cx:pt idx="25">613909000</cx:pt>
          <cx:pt idx="26">648968000</cx:pt>
          <cx:pt idx="27">689000000</cx:pt>
          <cx:pt idx="28">832306000</cx:pt>
          <cx:pt idx="29">844000000</cx:pt>
          <cx:pt idx="30">898805000</cx:pt>
          <cx:pt idx="31">945000000</cx:pt>
          <cx:pt idx="32">979000000</cx:pt>
          <cx:pt idx="33">1079136000</cx:pt>
          <cx:pt idx="34">1083000000</cx:pt>
          <cx:pt idx="35">1089888000</cx:pt>
          <cx:pt idx="36">1252812000</cx:pt>
          <cx:pt idx="37">1582000000</cx:pt>
          <cx:pt idx="38">1694000000</cx:pt>
          <cx:pt idx="39">1699428000</cx:pt>
          <cx:pt idx="40">1703476000</cx:pt>
          <cx:pt idx="41">1852768000</cx:pt>
          <cx:pt idx="42">2006715000</cx:pt>
          <cx:pt idx="43">2065000000</cx:pt>
          <cx:pt idx="44">2066893000</cx:pt>
          <cx:pt idx="45">2079000000</cx:pt>
          <cx:pt idx="46">2104000000</cx:pt>
          <cx:pt idx="47">2156000000</cx:pt>
          <cx:pt idx="48">2177757000</cx:pt>
          <cx:pt idx="49">2246000000</cx:pt>
          <cx:pt idx="50">2268000000</cx:pt>
          <cx:pt idx="51">2332000000</cx:pt>
          <cx:pt idx="52">2335000000</cx:pt>
          <cx:pt idx="53">2417000000</cx:pt>
          <cx:pt idx="54">2511000000</cx:pt>
          <cx:pt idx="55">2534389000</cx:pt>
          <cx:pt idx="56">2707000000</cx:pt>
          <cx:pt idx="57">2790000000</cx:pt>
          <cx:pt idx="58">2900000000</cx:pt>
          <cx:pt idx="59">2938000000</cx:pt>
          <cx:pt idx="60">2942000000</cx:pt>
          <cx:pt idx="61">3079000000</cx:pt>
          <cx:pt idx="62">3185000000</cx:pt>
          <cx:pt idx="63">3317000000</cx:pt>
          <cx:pt idx="64">3323000000</cx:pt>
          <cx:pt idx="65">3434000000</cx:pt>
          <cx:pt idx="66">3535000000</cx:pt>
          <cx:pt idx="67">3753000000</cx:pt>
          <cx:pt idx="68">3969000000</cx:pt>
          <cx:pt idx="69">4124000000</cx:pt>
          <cx:pt idx="70">4508000000</cx:pt>
          <cx:pt idx="71">4523000000</cx:pt>
          <cx:pt idx="72">5641052000</cx:pt>
          <cx:pt idx="73">5801000000</cx:pt>
          <cx:pt idx="74">5804000000</cx:pt>
          <cx:pt idx="75">6452000000</cx:pt>
          <cx:pt idx="76">6497000000</cx:pt>
          <cx:pt idx="77">6530000000</cx:pt>
          <cx:pt idx="78">6803000000</cx:pt>
          <cx:pt idx="79">7081000000</cx:pt>
          <cx:pt idx="80">7365000000</cx:pt>
          <cx:pt idx="81">8435000000</cx:pt>
          <cx:pt idx="82">8540319000</cx:pt>
          <cx:pt idx="83">9973000000</cx:pt>
          <cx:pt idx="84">10088548000</cx:pt>
          <cx:pt idx="85">10222213000</cx:pt>
          <cx:pt idx="86">10295000000</cx:pt>
          <cx:pt idx="87">11694000000</cx:pt>
          <cx:pt idx="88">12151000000</cx:pt>
          <cx:pt idx="89">12930000000</cx:pt>
          <cx:pt idx="90">14117000000</cx:pt>
          <cx:pt idx="91">14415000000</cx:pt>
          <cx:pt idx="92">15023000000</cx:pt>
          <cx:pt idx="93">15631000000</cx:pt>
          <cx:pt idx="94">16049000000</cx:pt>
          <cx:pt idx="95">18553000000</cx:pt>
          <cx:pt idx="96">19746000000</cx:pt>
          <cx:pt idx="97">21113000000</cx:pt>
          <cx:pt idx="98">22466000000</cx:pt>
          <cx:pt idx="99">24931000000</cx:pt>
          <cx:pt idx="100">26045000000</cx:pt>
          <cx:pt idx="101">27334000000</cx:pt>
          <cx:pt idx="102">34085000000</cx:pt>
          <cx:pt idx="103">35673000000</cx:pt>
          <cx:pt idx="104">55891000000</cx:pt>
          <cx:pt idx="105">68948000000</cx:pt>
          <cx:pt idx="106">74651000000</cx:pt>
          <cx:pt idx="107">77693000000</cx:pt>
          <cx:pt idx="108">84275000000</cx:pt>
          <cx:pt idx="109">87758000000</cx:pt>
          <cx:pt idx="110">92785000000</cx:pt>
          <cx:pt idx="111">118141000000</cx:pt>
          <cx:pt idx="112">126485000000</cx:pt>
          <cx:pt idx="113">127316000000</cx:pt>
          <cx:pt idx="114">140183000000</cx:pt>
          <cx:pt idx="115">144956000000</cx:pt>
          <cx:pt idx="116">152451000000</cx:pt>
          <cx:pt idx="117">158446000000</cx:pt>
          <cx:pt idx="118">159323000000</cx:pt>
          <cx:pt idx="119">163336000000</cx:pt>
          <cx:pt idx="120">165590000000</cx:pt>
          <cx:pt idx="121">266831000000</cx:pt>
          <cx:pt idx="122">284681000000</cx:pt>
          <cx:pt idx="123">302056000000</cx:pt>
        </cx:lvl>
      </cx:numDim>
    </cx:data>
  </cx:chartData>
  <cx:chart>
    <cx:title pos="t" align="ctr" overlay="0">
      <cx:tx>
        <cx:rich>
          <a:bodyPr spcFirstLastPara="1" vertOverflow="ellipsis" horzOverflow="overflow" wrap="square" lIns="0" tIns="0" rIns="0" bIns="0" anchor="ctr" anchorCtr="1"/>
          <a:lstStyle/>
          <a:p>
            <a:pPr algn="ctr" rtl="0">
              <a:defRPr/>
            </a:pPr>
            <a:r>
              <a:rPr lang="en-US" sz="1800" b="1" i="0" u="none" strike="noStrike" baseline="0" dirty="0">
                <a:solidFill>
                  <a:schemeClr val="bg1"/>
                </a:solidFill>
                <a:latin typeface="Calibri" panose="020F0502020204030204"/>
              </a:rPr>
              <a:t>Cost of Goods Sold in </a:t>
            </a:r>
            <a:r>
              <a:rPr lang="en-US" sz="1800" b="1" i="0" u="none" strike="noStrike" baseline="0" dirty="0">
                <a:solidFill>
                  <a:srgbClr val="FF0000"/>
                </a:solidFill>
                <a:latin typeface="Calibri" panose="020F0502020204030204"/>
              </a:rPr>
              <a:t>ENERGY </a:t>
            </a:r>
            <a:r>
              <a:rPr lang="en-US" sz="1800" b="1" i="0" u="none" strike="noStrike" baseline="0" dirty="0">
                <a:solidFill>
                  <a:schemeClr val="bg1"/>
                </a:solidFill>
                <a:latin typeface="Calibri" panose="020F0502020204030204"/>
              </a:rPr>
              <a:t>Sector</a:t>
            </a:r>
          </a:p>
        </cx:rich>
      </cx:tx>
    </cx:title>
    <cx:plotArea>
      <cx:plotAreaRegion>
        <cx:series layoutId="clusteredColumn" uniqueId="{3B676CAF-83B9-4A8B-8F30-92A7CF137DC1}">
          <cx:dataId val="0"/>
          <cx:layoutPr>
            <cx:binning intervalClosed="r">
              <cx:binCount val="6"/>
            </cx:binning>
          </cx:layoutPr>
        </cx:series>
      </cx:plotAreaRegion>
      <cx:axis id="0">
        <cx:catScaling gapWidth="0"/>
        <cx:title>
          <cx:tx>
            <cx:rich>
              <a:bodyPr spcFirstLastPara="1" vertOverflow="ellipsis" horzOverflow="overflow" wrap="square" lIns="0" tIns="0" rIns="0" bIns="0" anchor="ctr" anchorCtr="1"/>
              <a:lstStyle/>
              <a:p>
                <a:pPr algn="ctr" rtl="0">
                  <a:spcBef>
                    <a:spcPts val="0"/>
                  </a:spcBef>
                  <a:spcAft>
                    <a:spcPts val="0"/>
                  </a:spcAft>
                  <a:defRPr sz="1000">
                    <a:latin typeface="Calibri" panose="020F0502020204030204" pitchFamily="34" charset="0"/>
                    <a:ea typeface="Calibri" panose="020F0502020204030204" pitchFamily="34" charset="0"/>
                    <a:cs typeface="Calibri" panose="020F0502020204030204" pitchFamily="34" charset="0"/>
                  </a:defRPr>
                </a:pPr>
                <a:r>
                  <a:rPr lang="en-US" sz="1000" b="0" i="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COGS expenses in Billion $</a:t>
                </a:r>
                <a:endParaRPr lang="en-GB" sz="1000" dirty="0">
                  <a:solidFill>
                    <a:schemeClr val="bg1"/>
                  </a:solidFill>
                  <a:effectLst/>
                  <a:latin typeface="Calibri" panose="020F0502020204030204" pitchFamily="34" charset="0"/>
                  <a:cs typeface="Calibri" panose="020F0502020204030204" pitchFamily="34" charset="0"/>
                </a:endParaRPr>
              </a:p>
            </cx:rich>
          </cx:tx>
        </cx:title>
        <cx:tickLabels/>
        <cx:txPr>
          <a:bodyPr spcFirstLastPara="1" vertOverflow="ellipsis" horzOverflow="overflow" wrap="square" lIns="0" tIns="0" rIns="0" bIns="0" anchor="ctr" anchorCtr="1"/>
          <a:lstStyle/>
          <a:p>
            <a:pPr algn="ctr" rtl="0">
              <a:defRPr sz="600" b="1">
                <a:solidFill>
                  <a:schemeClr val="bg1"/>
                </a:solidFill>
              </a:defRPr>
            </a:pPr>
            <a:endParaRPr lang="en-US" sz="600" b="1" i="0" u="none" strike="noStrike" baseline="0">
              <a:solidFill>
                <a:schemeClr val="bg1"/>
              </a:solidFill>
              <a:latin typeface="Arial"/>
            </a:endParaRPr>
          </a:p>
        </cx:txPr>
      </cx:axis>
      <cx:axis id="1">
        <cx:valScaling/>
        <cx:title>
          <cx:tx>
            <cx:rich>
              <a:bodyPr spcFirstLastPara="1" vertOverflow="ellipsis" horzOverflow="overflow" wrap="square" lIns="0" tIns="0" rIns="0" bIns="0" anchor="ctr" anchorCtr="1"/>
              <a:lstStyle/>
              <a:p>
                <a:pPr algn="ctr" rtl="0">
                  <a:defRPr sz="1050">
                    <a:latin typeface="Calibri" panose="020F0502020204030204" pitchFamily="34" charset="0"/>
                    <a:ea typeface="Calibri" panose="020F0502020204030204" pitchFamily="34" charset="0"/>
                    <a:cs typeface="Calibri" panose="020F0502020204030204" pitchFamily="34" charset="0"/>
                  </a:defRPr>
                </a:pPr>
                <a:r>
                  <a:rPr lang="en-US" sz="1050" b="0" i="0" u="none" strike="noStrike" baseline="0" dirty="0">
                    <a:solidFill>
                      <a:srgbClr val="FFFFFF">
                        <a:lumMod val="95000"/>
                      </a:srgbClr>
                    </a:solidFill>
                    <a:latin typeface="Calibri" panose="020F0502020204030204" pitchFamily="34" charset="0"/>
                    <a:cs typeface="Calibri" panose="020F0502020204030204" pitchFamily="34" charset="0"/>
                  </a:rPr>
                  <a:t>Frequency</a:t>
                </a:r>
              </a:p>
            </cx:rich>
          </cx:tx>
        </cx:title>
        <cx:majorGridlines/>
        <cx:tickLabels/>
        <cx:txPr>
          <a:bodyPr spcFirstLastPara="1" vertOverflow="ellipsis" horzOverflow="overflow" wrap="square" lIns="0" tIns="0" rIns="0" bIns="0" anchor="ctr" anchorCtr="1"/>
          <a:lstStyle/>
          <a:p>
            <a:pPr algn="ctr" rtl="0">
              <a:defRPr sz="700"/>
            </a:pPr>
            <a:endParaRPr lang="en-US" sz="700" b="0" i="0" u="none" strike="noStrike" baseline="0">
              <a:solidFill>
                <a:srgbClr val="FFFFFF">
                  <a:lumMod val="95000"/>
                </a:srgbClr>
              </a:solidFill>
              <a:latin typeface="Arial"/>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descriptive_statistics!$K$37:$K$226</cx:f>
        <cx:lvl ptCount="190" formatCode="\$0.00,,,\ &quot;B&quot;">
          <cx:pt idx="0">60987000</cx:pt>
          <cx:pt idx="1">124512000</cx:pt>
          <cx:pt idx="2">130277000</cx:pt>
          <cx:pt idx="3">155355000</cx:pt>
          <cx:pt idx="4">174000000</cx:pt>
          <cx:pt idx="5">177556000</cx:pt>
          <cx:pt idx="6">205018000</cx:pt>
          <cx:pt idx="7">233000000</cx:pt>
          <cx:pt idx="8">258000000</cx:pt>
          <cx:pt idx="9">279885000</cx:pt>
          <cx:pt idx="10">299694000</cx:pt>
          <cx:pt idx="11">340400000</cx:pt>
          <cx:pt idx="12">385900000</cx:pt>
          <cx:pt idx="13">392709000</cx:pt>
          <cx:pt idx="14">420100000</cx:pt>
          <cx:pt idx="15">438000000</cx:pt>
          <cx:pt idx="16">491000000</cx:pt>
          <cx:pt idx="17">509291000</cx:pt>
          <cx:pt idx="18">514722000</cx:pt>
          <cx:pt idx="19">516600000</cx:pt>
          <cx:pt idx="20">560917000</cx:pt>
          <cx:pt idx="21">563648000</cx:pt>
          <cx:pt idx="22">594190000</cx:pt>
          <cx:pt idx="23">604377000</cx:pt>
          <cx:pt idx="24">617200000</cx:pt>
          <cx:pt idx="25">620940000</cx:pt>
          <cx:pt idx="26">625600000</cx:pt>
          <cx:pt idx="27">626206000</cx:pt>
          <cx:pt idx="28">669691000</cx:pt>
          <cx:pt idx="29">670472000</cx:pt>
          <cx:pt idx="30">670900000</cx:pt>
          <cx:pt idx="31">711622000</cx:pt>
          <cx:pt idx="32">717900000</cx:pt>
          <cx:pt idx="33">726798000</cx:pt>
          <cx:pt idx="34">731925000</cx:pt>
          <cx:pt idx="35">737614000</cx:pt>
          <cx:pt idx="36">750781000</cx:pt>
          <cx:pt idx="37">779116000</cx:pt>
          <cx:pt idx="38">783456000</cx:pt>
          <cx:pt idx="39">793735000</cx:pt>
          <cx:pt idx="40">806500000</cx:pt>
          <cx:pt idx="41">814300000</cx:pt>
          <cx:pt idx="42">824913000</cx:pt>
          <cx:pt idx="43">842672000</cx:pt>
          <cx:pt idx="44">857700000</cx:pt>
          <cx:pt idx="45">1043454000</cx:pt>
          <cx:pt idx="46">1072670000</cx:pt>
          <cx:pt idx="47">1097041000</cx:pt>
          <cx:pt idx="48">1125200000</cx:pt>
          <cx:pt idx="49">1127233000</cx:pt>
          <cx:pt idx="50">1143659000</cx:pt>
          <cx:pt idx="51">1157100000</cx:pt>
          <cx:pt idx="52">1171000000</cx:pt>
          <cx:pt idx="53">1181444000</cx:pt>
          <cx:pt idx="54">1194400000</cx:pt>
          <cx:pt idx="55">1232611000</cx:pt>
          <cx:pt idx="56">1237859000</cx:pt>
          <cx:pt idx="57">1240400000</cx:pt>
          <cx:pt idx="58">1242800000</cx:pt>
          <cx:pt idx="59">1258600000</cx:pt>
          <cx:pt idx="60">1266700000</cx:pt>
          <cx:pt idx="61">1269400000</cx:pt>
          <cx:pt idx="62">1272300000</cx:pt>
          <cx:pt idx="63">1285200000</cx:pt>
          <cx:pt idx="64">1301200000</cx:pt>
          <cx:pt idx="65">1322800000</cx:pt>
          <cx:pt idx="66">1330900000</cx:pt>
          <cx:pt idx="67">1371700000</cx:pt>
          <cx:pt idx="68">1372042000</cx:pt>
          <cx:pt idx="69">1373400000</cx:pt>
          <cx:pt idx="70">1478700000</cx:pt>
          <cx:pt idx="71">1666000000</cx:pt>
          <cx:pt idx="72">1669000000</cx:pt>
          <cx:pt idx="73">1693210000</cx:pt>
          <cx:pt idx="74">1717000000</cx:pt>
          <cx:pt idx="75">1738000000</cx:pt>
          <cx:pt idx="76">1748100000</cx:pt>
          <cx:pt idx="77">1800600000</cx:pt>
          <cx:pt idx="78">1816400000</cx:pt>
          <cx:pt idx="79">1856500000</cx:pt>
          <cx:pt idx="80">2173000000</cx:pt>
          <cx:pt idx="81">2174000000</cx:pt>
          <cx:pt idx="82">2210000000</cx:pt>
          <cx:pt idx="83">2349000000</cx:pt>
          <cx:pt idx="84">2446443000</cx:pt>
          <cx:pt idx="85">2471000000</cx:pt>
          <cx:pt idx="86">2566444000</cx:pt>
          <cx:pt idx="87">2850316000</cx:pt>
          <cx:pt idx="88">2859000000</cx:pt>
          <cx:pt idx="89">3002000000</cx:pt>
          <cx:pt idx="90">3319000000</cx:pt>
          <cx:pt idx="91">3344000000</cx:pt>
          <cx:pt idx="92">3346000000</cx:pt>
          <cx:pt idx="93">3421700000</cx:pt>
          <cx:pt idx="94">3585100000</cx:pt>
          <cx:pt idx="95">3788000000</cx:pt>
          <cx:pt idx="96">3808500000</cx:pt>
          <cx:pt idx="97">3830000000</cx:pt>
          <cx:pt idx="98">3883000000</cx:pt>
          <cx:pt idx="99">3909000000</cx:pt>
          <cx:pt idx="100">3932000000</cx:pt>
          <cx:pt idx="101">4006000000</cx:pt>
          <cx:pt idx="102">4063955000</cx:pt>
          <cx:pt idx="103">4145000000</cx:pt>
          <cx:pt idx="104">4162000000</cx:pt>
          <cx:pt idx="105">4191600000</cx:pt>
          <cx:pt idx="106">4227000000</cx:pt>
          <cx:pt idx="107">4326000000</cx:pt>
          <cx:pt idx="108">4365000000</cx:pt>
          <cx:pt idx="109">4422000000</cx:pt>
          <cx:pt idx="110">4426000000</cx:pt>
          <cx:pt idx="111">4500000000</cx:pt>
          <cx:pt idx="112">4508000000</cx:pt>
          <cx:pt idx="113">4581000000</cx:pt>
          <cx:pt idx="114">4610000000</cx:pt>
          <cx:pt idx="115">4619000000</cx:pt>
          <cx:pt idx="116">4637000000</cx:pt>
          <cx:pt idx="117">4657000000</cx:pt>
          <cx:pt idx="118">4796500000</cx:pt>
          <cx:pt idx="119">4908100000</cx:pt>
          <cx:pt idx="120">4932500000</cx:pt>
          <cx:pt idx="121">5037200000</cx:pt>
          <cx:pt idx="122">5213200000</cx:pt>
          <cx:pt idx="123">5251000000</cx:pt>
          <cx:pt idx="124">5583549000</cx:pt>
          <cx:pt idx="125">5587000000</cx:pt>
          <cx:pt idx="126">5717000000</cx:pt>
          <cx:pt idx="127">5776800000</cx:pt>
          <cx:pt idx="128">5822000000</cx:pt>
          <cx:pt idx="129">5970000000</cx:pt>
          <cx:pt idx="130">6138000000</cx:pt>
          <cx:pt idx="131">6262000000</cx:pt>
          <cx:pt idx="132">6432454000</cx:pt>
          <cx:pt idx="133">6492000000</cx:pt>
          <cx:pt idx="134">6638000000</cx:pt>
          <cx:pt idx="135">6781000000</cx:pt>
          <cx:pt idx="136">6802000000</cx:pt>
          <cx:pt idx="137">6904633000</cx:pt>
          <cx:pt idx="138">7214400000</cx:pt>
          <cx:pt idx="139">7460075000</cx:pt>
          <cx:pt idx="140">7561200000</cx:pt>
          <cx:pt idx="141">7617460000</cx:pt>
          <cx:pt idx="142">8198377000</cx:pt>
          <cx:pt idx="143">8747000000</cx:pt>
          <cx:pt idx="144">8899000000</cx:pt>
          <cx:pt idx="145">8995000000</cx:pt>
          <cx:pt idx="146">9119305000</cx:pt>
          <cx:pt idx="147">9193000000</cx:pt>
          <cx:pt idx="148">9209500000</cx:pt>
          <cx:pt idx="149">9218000000</cx:pt>
          <cx:pt idx="150">9397600000</cx:pt>
          <cx:pt idx="151">9577000000</cx:pt>
          <cx:pt idx="152">9586000000</cx:pt>
          <cx:pt idx="153">9648000000</cx:pt>
          <cx:pt idx="154">9821000000</cx:pt>
          <cx:pt idx="155">9824834000</cx:pt>
          <cx:pt idx="156">12678000000</cx:pt>
          <cx:pt idx="157">14934000000</cx:pt>
          <cx:pt idx="158">16446000000</cx:pt>
          <cx:pt idx="159">16768000000</cx:pt>
          <cx:pt idx="160">16954000000</cx:pt>
          <cx:pt idx="161">17242000000</cx:pt>
          <cx:pt idx="162">17900000000</cx:pt>
          <cx:pt idx="163">20865000000</cx:pt>
          <cx:pt idx="164">21334000000</cx:pt>
          <cx:pt idx="165">23290000000</cx:pt>
          <cx:pt idx="166">32564000000</cx:pt>
          <cx:pt idx="167">38166000000</cx:pt>
          <cx:pt idx="168">44269000000</cx:pt>
          <cx:pt idx="169">45007000000</cx:pt>
          <cx:pt idx="170">48213600000</cx:pt>
          <cx:pt idx="171">56237100000</cx:pt>
          <cx:pt idx="172">56854900000</cx:pt>
          <cx:pt idx="173">61116900000</cx:pt>
          <cx:pt idx="174">85451348000</cx:pt>
          <cx:pt idx="175">85923000000</cx:pt>
          <cx:pt idx="176">89659000000</cx:pt>
          <cx:pt idx="177">93633000000</cx:pt>
          <cx:pt idx="178">96172000000</cx:pt>
          <cx:pt idx="179">96819000000</cx:pt>
          <cx:pt idx="180">103875000000</cx:pt>
          <cx:pt idx="181">115003000000</cx:pt>
          <cx:pt idx="182">115315000000</cx:pt>
          <cx:pt idx="183">116586761000</cx:pt>
          <cx:pt idx="184">117038000000</cx:pt>
          <cx:pt idx="185">129040000000</cx:pt>
          <cx:pt idx="186">132432490000</cx:pt>
          <cx:pt idx="187">142577080000</cx:pt>
          <cx:pt idx="188">167634000000</cx:pt>
          <cx:pt idx="189">179468000000</cx:pt>
        </cx:lvl>
      </cx:numDim>
    </cx:data>
  </cx:chartData>
  <cx:chart>
    <cx:title pos="t" align="ctr" overlay="0">
      <cx:tx>
        <cx:rich>
          <a:bodyPr spcFirstLastPara="1" vertOverflow="ellipsis" horzOverflow="overflow" wrap="square" lIns="0" tIns="0" rIns="0" bIns="0" anchor="ctr" anchorCtr="1"/>
          <a:lstStyle/>
          <a:p>
            <a:pPr algn="ctr" rtl="0">
              <a:defRPr sz="1800"/>
            </a:pPr>
            <a:r>
              <a:rPr lang="en-US" sz="1800" b="0" i="0" u="none" strike="noStrike" baseline="0" dirty="0">
                <a:solidFill>
                  <a:schemeClr val="bg1"/>
                </a:solidFill>
                <a:latin typeface="Calibri" panose="020F0502020204030204"/>
              </a:rPr>
              <a:t>Cost of Goods Sold in </a:t>
            </a:r>
            <a:r>
              <a:rPr lang="en-US" sz="1800" b="1" i="0" u="none" strike="noStrike" baseline="0" dirty="0">
                <a:solidFill>
                  <a:schemeClr val="accent6"/>
                </a:solidFill>
                <a:latin typeface="Calibri" panose="020F0502020204030204"/>
              </a:rPr>
              <a:t>Health Care</a:t>
            </a:r>
            <a:r>
              <a:rPr lang="en-US" sz="1800" b="0" i="0" u="none" strike="noStrike" baseline="0" dirty="0">
                <a:solidFill>
                  <a:sysClr val="windowText" lastClr="000000">
                    <a:lumMod val="65000"/>
                    <a:lumOff val="35000"/>
                  </a:sysClr>
                </a:solidFill>
                <a:latin typeface="Calibri" panose="020F0502020204030204"/>
              </a:rPr>
              <a:t> </a:t>
            </a:r>
            <a:r>
              <a:rPr lang="en-US" sz="1800" b="0" i="0" u="none" strike="noStrike" baseline="0" dirty="0">
                <a:solidFill>
                  <a:schemeClr val="bg1"/>
                </a:solidFill>
                <a:latin typeface="Calibri" panose="020F0502020204030204"/>
              </a:rPr>
              <a:t>Sector</a:t>
            </a:r>
          </a:p>
        </cx:rich>
      </cx:tx>
    </cx:title>
    <cx:plotArea>
      <cx:plotAreaRegion>
        <cx:series layoutId="clusteredColumn" uniqueId="{A9C66000-093D-48F2-88BB-3567C5150638}">
          <cx:dataId val="0"/>
          <cx:layoutPr>
            <cx:binning intervalClosed="r">
              <cx:binCount val="6"/>
            </cx:binning>
          </cx:layoutPr>
        </cx:series>
      </cx:plotAreaRegion>
      <cx:axis id="0">
        <cx:catScaling gapWidth="0"/>
        <cx:title>
          <cx:tx>
            <cx:rich>
              <a:bodyPr spcFirstLastPara="1" vertOverflow="ellipsis" horzOverflow="overflow" wrap="square" lIns="0" tIns="0" rIns="0" bIns="0" anchor="ctr" anchorCtr="1"/>
              <a:lstStyle/>
              <a:p>
                <a:pPr algn="ctr" rtl="0">
                  <a:spcBef>
                    <a:spcPts val="0"/>
                  </a:spcBef>
                  <a:spcAft>
                    <a:spcPts val="0"/>
                  </a:spcAft>
                </a:pPr>
                <a:r>
                  <a:rPr lang="en-US" sz="1000" b="0" i="0" baseline="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COGS expenses in Billion $</a:t>
                </a:r>
                <a:endParaRPr lang="en-GB" sz="1000" dirty="0">
                  <a:solidFill>
                    <a:schemeClr val="bg1"/>
                  </a:solidFill>
                  <a:effectLst/>
                </a:endParaRPr>
              </a:p>
            </cx:rich>
          </cx:tx>
        </cx:title>
        <cx:tickLabels/>
        <cx:txPr>
          <a:bodyPr spcFirstLastPara="1" vertOverflow="ellipsis" horzOverflow="overflow" wrap="square" lIns="0" tIns="0" rIns="0" bIns="0" anchor="ctr" anchorCtr="1"/>
          <a:lstStyle/>
          <a:p>
            <a:pPr algn="ctr" rtl="0">
              <a:defRPr sz="600" b="1">
                <a:solidFill>
                  <a:schemeClr val="bg1"/>
                </a:solidFill>
              </a:defRPr>
            </a:pPr>
            <a:endParaRPr lang="en-US" sz="600" b="1" i="0" u="none" strike="noStrike" baseline="0">
              <a:solidFill>
                <a:schemeClr val="bg1"/>
              </a:solidFill>
              <a:latin typeface="Arial"/>
            </a:endParaRPr>
          </a:p>
        </cx:txPr>
      </cx:axis>
      <cx:axis id="1">
        <cx:valScaling/>
        <cx:title>
          <cx:tx>
            <cx:rich>
              <a:bodyPr spcFirstLastPara="1" vertOverflow="ellipsis" horzOverflow="overflow" wrap="square" lIns="0" tIns="0" rIns="0" bIns="0" anchor="ctr" anchorCtr="1"/>
              <a:lstStyle/>
              <a:p>
                <a:pPr algn="ctr" rtl="0">
                  <a:defRPr sz="1050"/>
                </a:pPr>
                <a:r>
                  <a:rPr lang="en-US" sz="1050" b="0" i="0" baseline="0" dirty="0">
                    <a:solidFill>
                      <a:srgbClr val="F2F2F2"/>
                    </a:solidFill>
                    <a:effectLst/>
                    <a:latin typeface="Calibri" panose="020F0502020204030204" pitchFamily="34" charset="0"/>
                    <a:cs typeface="Calibri" panose="020F0502020204030204" pitchFamily="34" charset="0"/>
                  </a:rPr>
                  <a:t>Frequency</a:t>
                </a:r>
                <a:endParaRPr lang="en-US" sz="1050" b="0" i="0" u="none" strike="noStrike" baseline="0" dirty="0">
                  <a:solidFill>
                    <a:srgbClr val="FFFFFF">
                      <a:lumMod val="95000"/>
                    </a:srgbClr>
                  </a:solidFill>
                  <a:latin typeface="Arial"/>
                </a:endParaRPr>
              </a:p>
            </cx:rich>
          </cx:tx>
        </cx:title>
        <cx:majorGridlines/>
        <cx:tickLabels/>
        <cx:txPr>
          <a:bodyPr spcFirstLastPara="1" vertOverflow="ellipsis" horzOverflow="overflow" wrap="square" lIns="0" tIns="0" rIns="0" bIns="0" anchor="ctr" anchorCtr="1"/>
          <a:lstStyle/>
          <a:p>
            <a:pPr algn="ctr" rtl="0">
              <a:defRPr sz="700"/>
            </a:pPr>
            <a:endParaRPr lang="en-US" sz="700" b="0" i="0" u="none" strike="noStrike" baseline="0">
              <a:solidFill>
                <a:srgbClr val="FFFFFF">
                  <a:lumMod val="95000"/>
                </a:srgbClr>
              </a:solidFill>
              <a:latin typeface="Arial"/>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png"/><Relationship Id="rId5" Type="http://schemas.microsoft.com/office/2014/relationships/chartEx" Target="../charts/chartEx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565635" y="944135"/>
            <a:ext cx="3511457" cy="4199365"/>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sz="1000" dirty="0">
                <a:latin typeface="Open Sans"/>
                <a:ea typeface="Open Sans"/>
                <a:cs typeface="Open Sans"/>
                <a:sym typeface="Open Sans"/>
              </a:rPr>
              <a:t>Here are the histograms for Energy and Health Care sectors for the past four years.</a:t>
            </a:r>
          </a:p>
          <a:p>
            <a:pPr marL="0" lvl="0" indent="0" algn="l" rtl="0">
              <a:spcBef>
                <a:spcPts val="0"/>
              </a:spcBef>
              <a:spcAft>
                <a:spcPts val="1600"/>
              </a:spcAft>
              <a:buNone/>
            </a:pPr>
            <a:r>
              <a:rPr lang="en-GB" sz="1000" dirty="0">
                <a:latin typeface="Open Sans"/>
                <a:ea typeface="Open Sans"/>
                <a:cs typeface="Open Sans"/>
                <a:sym typeface="Open Sans"/>
              </a:rPr>
              <a:t>Both histograms are positive and right skewed because of the mean bigger than the median.</a:t>
            </a:r>
          </a:p>
          <a:p>
            <a:pPr marL="0" lvl="0" indent="0" algn="l" rtl="0">
              <a:spcBef>
                <a:spcPts val="0"/>
              </a:spcBef>
              <a:spcAft>
                <a:spcPts val="1600"/>
              </a:spcAft>
              <a:buNone/>
            </a:pPr>
            <a:r>
              <a:rPr lang="en-GB" sz="1000" dirty="0">
                <a:latin typeface="Open Sans"/>
                <a:ea typeface="Open Sans"/>
                <a:cs typeface="Open Sans"/>
                <a:sym typeface="Open Sans"/>
              </a:rPr>
              <a:t>The mean for healthcare is $15.3 billion, almost twice bigger for the energy sector, which is $27.6 billion. The maximum amount spent on healthcare is $179.4 billion, and the energy sector spent more than $302 billion. The median is almost the same for both, healthcare has $3.6 billion, and energy has $3.1 billion. The range for COGS in the Energy sector is higher ($301.8 billion) than in the healthcare sector, which is $179.4 billion. This means that COGS in the Energy sector are more volatile than in the healthcare sector. Also, the standard deviation is higher for the Energy sector too ($57.8 billion), and healthcare has much less ($33.2 billion). That means the variability in COGS expenses for the Energy sector is higher, with more companies spending above $57.8 billion, and more than 50% of companies from the Energy sector spending for COGS is more than $3.1 billion. </a:t>
            </a:r>
          </a:p>
        </p:txBody>
      </p:sp>
      <p:sp>
        <p:nvSpPr>
          <p:cNvPr id="61" name="Google Shape;61;p14"/>
          <p:cNvSpPr txBox="1">
            <a:spLocks noGrp="1"/>
          </p:cNvSpPr>
          <p:nvPr>
            <p:ph type="title"/>
          </p:nvPr>
        </p:nvSpPr>
        <p:spPr>
          <a:xfrm>
            <a:off x="0" y="-29738"/>
            <a:ext cx="9144000" cy="973873"/>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GB" sz="1800" dirty="0">
                <a:solidFill>
                  <a:srgbClr val="FFFFFF"/>
                </a:solidFill>
                <a:latin typeface="Open Sans"/>
                <a:ea typeface="Open Sans"/>
                <a:cs typeface="Open Sans"/>
                <a:sym typeface="Open Sans"/>
              </a:rPr>
              <a:t>Find differences between Energy and Health Care sectors. What is the difference in expenditure between the two, what were the average expenses and what is in common in the last years?</a:t>
            </a:r>
            <a:endParaRPr dirty="0">
              <a:solidFill>
                <a:srgbClr val="FFFFFF"/>
              </a:solidFill>
              <a:latin typeface="Open Sans"/>
              <a:ea typeface="Open Sans"/>
              <a:cs typeface="Open Sans"/>
              <a:sym typeface="Open Sans"/>
            </a:endParaRPr>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8D222DBB-3056-865C-3D8D-3E731D18C91E}"/>
                  </a:ext>
                </a:extLst>
              </p:cNvPr>
              <p:cNvGraphicFramePr/>
              <p:nvPr>
                <p:extLst>
                  <p:ext uri="{D42A27DB-BD31-4B8C-83A1-F6EECF244321}">
                    <p14:modId xmlns:p14="http://schemas.microsoft.com/office/powerpoint/2010/main" val="1614787885"/>
                  </p:ext>
                </p:extLst>
              </p:nvPr>
            </p:nvGraphicFramePr>
            <p:xfrm>
              <a:off x="0" y="1279145"/>
              <a:ext cx="2713461" cy="335121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Chart 3">
                <a:extLst>
                  <a:ext uri="{FF2B5EF4-FFF2-40B4-BE49-F238E27FC236}">
                    <a16:creationId xmlns:a16="http://schemas.microsoft.com/office/drawing/2014/main" id="{8D222DBB-3056-865C-3D8D-3E731D18C91E}"/>
                  </a:ext>
                </a:extLst>
              </p:cNvPr>
              <p:cNvPicPr>
                <a:picLocks noGrp="1" noRot="1" noChangeAspect="1" noMove="1" noResize="1" noEditPoints="1" noAdjustHandles="1" noChangeArrowheads="1" noChangeShapeType="1"/>
              </p:cNvPicPr>
              <p:nvPr/>
            </p:nvPicPr>
            <p:blipFill>
              <a:blip r:embed="rId4"/>
              <a:stretch>
                <a:fillRect/>
              </a:stretch>
            </p:blipFill>
            <p:spPr>
              <a:xfrm>
                <a:off x="0" y="1279145"/>
                <a:ext cx="2713461" cy="335121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3DAB9503-6DEA-4EE1-1281-FC15A9886F2E}"/>
                  </a:ext>
                </a:extLst>
              </p:cNvPr>
              <p:cNvGraphicFramePr/>
              <p:nvPr>
                <p:extLst>
                  <p:ext uri="{D42A27DB-BD31-4B8C-83A1-F6EECF244321}">
                    <p14:modId xmlns:p14="http://schemas.microsoft.com/office/powerpoint/2010/main" val="3248420370"/>
                  </p:ext>
                </p:extLst>
              </p:nvPr>
            </p:nvGraphicFramePr>
            <p:xfrm>
              <a:off x="2782818" y="1279145"/>
              <a:ext cx="2713461" cy="335120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5" name="Chart 4">
                <a:extLst>
                  <a:ext uri="{FF2B5EF4-FFF2-40B4-BE49-F238E27FC236}">
                    <a16:creationId xmlns:a16="http://schemas.microsoft.com/office/drawing/2014/main" id="{3DAB9503-6DEA-4EE1-1281-FC15A9886F2E}"/>
                  </a:ext>
                </a:extLst>
              </p:cNvPr>
              <p:cNvPicPr>
                <a:picLocks noGrp="1" noRot="1" noChangeAspect="1" noMove="1" noResize="1" noEditPoints="1" noAdjustHandles="1" noChangeArrowheads="1" noChangeShapeType="1"/>
              </p:cNvPicPr>
              <p:nvPr/>
            </p:nvPicPr>
            <p:blipFill>
              <a:blip r:embed="rId6"/>
              <a:stretch>
                <a:fillRect/>
              </a:stretch>
            </p:blipFill>
            <p:spPr>
              <a:xfrm>
                <a:off x="2782818" y="1279145"/>
                <a:ext cx="2713461" cy="3351209"/>
              </a:xfrm>
              <a:prstGeom prst="rect">
                <a:avLst/>
              </a:prstGeom>
            </p:spPr>
          </p:pic>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273</Words>
  <Application>Microsoft Office PowerPoint</Application>
  <PresentationFormat>On-screen Show (16:9)</PresentationFormat>
  <Paragraphs>10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Open Sans</vt:lpstr>
      <vt:lpstr>Arial</vt:lpstr>
      <vt:lpstr>Simple Light</vt:lpstr>
      <vt:lpstr>  Find differences between Energy and Health Care sectors. What is the difference in expenditure between the two, what were the average expenses and what is in common in the last years?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Daniel Meszaros</cp:lastModifiedBy>
  <cp:revision>7</cp:revision>
  <dcterms:modified xsi:type="dcterms:W3CDTF">2022-11-11T01:53:17Z</dcterms:modified>
</cp:coreProperties>
</file>