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76" r:id="rId4"/>
    <p:sldId id="277" r:id="rId5"/>
    <p:sldId id="278" r:id="rId6"/>
    <p:sldId id="279" r:id="rId7"/>
    <p:sldId id="326" r:id="rId8"/>
    <p:sldId id="327" r:id="rId9"/>
    <p:sldId id="328" r:id="rId10"/>
    <p:sldId id="329" r:id="rId11"/>
    <p:sldId id="331" r:id="rId12"/>
    <p:sldId id="330" r:id="rId13"/>
    <p:sldId id="332" r:id="rId14"/>
    <p:sldId id="333" r:id="rId15"/>
    <p:sldId id="334" r:id="rId16"/>
    <p:sldId id="335" r:id="rId17"/>
    <p:sldId id="336" r:id="rId18"/>
    <p:sldId id="280" r:id="rId19"/>
    <p:sldId id="337" r:id="rId20"/>
    <p:sldId id="347" r:id="rId21"/>
    <p:sldId id="348" r:id="rId22"/>
    <p:sldId id="349" r:id="rId23"/>
    <p:sldId id="289" r:id="rId24"/>
    <p:sldId id="290" r:id="rId25"/>
    <p:sldId id="291" r:id="rId26"/>
    <p:sldId id="292" r:id="rId27"/>
    <p:sldId id="339" r:id="rId28"/>
    <p:sldId id="340" r:id="rId29"/>
    <p:sldId id="341" r:id="rId30"/>
    <p:sldId id="297" r:id="rId31"/>
    <p:sldId id="298" r:id="rId32"/>
    <p:sldId id="344" r:id="rId33"/>
    <p:sldId id="345" r:id="rId34"/>
    <p:sldId id="342" r:id="rId35"/>
    <p:sldId id="343" r:id="rId36"/>
    <p:sldId id="34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C9FC249-A80F-4C24-A3B9-A3C87906EEE8}">
  <a:tblStyle styleId="{8C9FC249-A80F-4C24-A3B9-A3C87906E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800" b="0" i="0" u="none" strike="noStrike" cap="none"/>
          </a:p>
        </p:txBody>
      </p:sp>
      <p:sp>
        <p:nvSpPr>
          <p:cNvPr id="61" name="Google Shape;61;p1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800" b="0" i="0" u="none" strike="noStrike" cap="none"/>
          </a:p>
        </p:txBody>
      </p:sp>
      <p:sp>
        <p:nvSpPr>
          <p:cNvPr id="62" name="Google Shape;62;p1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800"/>
          </a:p>
        </p:txBody>
      </p:sp>
      <p:sp>
        <p:nvSpPr>
          <p:cNvPr id="371" name="Google Shape;371;p30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800"/>
          </a:p>
        </p:txBody>
      </p:sp>
      <p:sp>
        <p:nvSpPr>
          <p:cNvPr id="372" name="Google Shape;372;p30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800"/>
          </a:p>
        </p:txBody>
      </p:sp>
      <p:sp>
        <p:nvSpPr>
          <p:cNvPr id="371" name="Google Shape;371;p30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800"/>
          </a:p>
        </p:txBody>
      </p:sp>
      <p:sp>
        <p:nvSpPr>
          <p:cNvPr id="372" name="Google Shape;372;p30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/>
          </a:p>
        </p:txBody>
      </p:sp>
      <p:sp>
        <p:nvSpPr>
          <p:cNvPr id="75" name="Google Shape;75;p2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/>
          </a:p>
        </p:txBody>
      </p:sp>
      <p:sp>
        <p:nvSpPr>
          <p:cNvPr id="76" name="Google Shape;76;p2:notes"/>
          <p:cNvSpPr/>
          <p:nvPr/>
        </p:nvSpPr>
        <p:spPr>
          <a:xfrm>
            <a:off x="711360" y="4861080"/>
            <a:ext cx="5665680" cy="459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800"/>
          </a:p>
        </p:txBody>
      </p:sp>
      <p:sp>
        <p:nvSpPr>
          <p:cNvPr id="494" name="Google Shape;494;p3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800"/>
          </a:p>
        </p:txBody>
      </p:sp>
      <p:sp>
        <p:nvSpPr>
          <p:cNvPr id="495" name="Google Shape;495;p3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800"/>
          </a:p>
        </p:txBody>
      </p:sp>
      <p:sp>
        <p:nvSpPr>
          <p:cNvPr id="494" name="Google Shape;494;p3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800"/>
          </a:p>
        </p:txBody>
      </p:sp>
      <p:sp>
        <p:nvSpPr>
          <p:cNvPr id="495" name="Google Shape;495;p3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800"/>
          </a:p>
        </p:txBody>
      </p:sp>
      <p:sp>
        <p:nvSpPr>
          <p:cNvPr id="494" name="Google Shape;494;p3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800"/>
          </a:p>
        </p:txBody>
      </p:sp>
      <p:sp>
        <p:nvSpPr>
          <p:cNvPr id="495" name="Google Shape;495;p3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800"/>
          </a:p>
        </p:txBody>
      </p:sp>
      <p:sp>
        <p:nvSpPr>
          <p:cNvPr id="494" name="Google Shape;494;p3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800"/>
          </a:p>
        </p:txBody>
      </p:sp>
      <p:sp>
        <p:nvSpPr>
          <p:cNvPr id="495" name="Google Shape;495;p3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801192d4_0_26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800"/>
          </a:p>
        </p:txBody>
      </p:sp>
      <p:sp>
        <p:nvSpPr>
          <p:cNvPr id="507" name="Google Shape;507;g65801192d4_0_26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800"/>
          </a:p>
        </p:txBody>
      </p:sp>
      <p:sp>
        <p:nvSpPr>
          <p:cNvPr id="508" name="Google Shape;508;g65801192d4_0_26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65801192d4_0_2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65801192d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5801192d4_0_78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800"/>
          </a:p>
        </p:txBody>
      </p:sp>
      <p:sp>
        <p:nvSpPr>
          <p:cNvPr id="521" name="Google Shape;521;g65801192d4_0_78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800"/>
          </a:p>
        </p:txBody>
      </p:sp>
      <p:sp>
        <p:nvSpPr>
          <p:cNvPr id="522" name="Google Shape;522;g65801192d4_0_78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65801192d4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65801192d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5801192d4_0_12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800"/>
          </a:p>
        </p:txBody>
      </p:sp>
      <p:sp>
        <p:nvSpPr>
          <p:cNvPr id="535" name="Google Shape;535;g65801192d4_0_12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800"/>
          </a:p>
        </p:txBody>
      </p:sp>
      <p:sp>
        <p:nvSpPr>
          <p:cNvPr id="536" name="Google Shape;536;g65801192d4_0_12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65801192d4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65801192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800"/>
          </a:p>
        </p:txBody>
      </p:sp>
      <p:sp>
        <p:nvSpPr>
          <p:cNvPr id="547" name="Google Shape;547;p40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800"/>
          </a:p>
        </p:txBody>
      </p:sp>
      <p:sp>
        <p:nvSpPr>
          <p:cNvPr id="548" name="Google Shape;548;p40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800"/>
          </a:p>
        </p:txBody>
      </p:sp>
      <p:sp>
        <p:nvSpPr>
          <p:cNvPr id="559" name="Google Shape;559;p41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800"/>
          </a:p>
        </p:txBody>
      </p:sp>
      <p:sp>
        <p:nvSpPr>
          <p:cNvPr id="560" name="Google Shape;560;p41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800"/>
          </a:p>
        </p:txBody>
      </p:sp>
      <p:sp>
        <p:nvSpPr>
          <p:cNvPr id="559" name="Google Shape;559;p41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800"/>
          </a:p>
        </p:txBody>
      </p:sp>
      <p:sp>
        <p:nvSpPr>
          <p:cNvPr id="560" name="Google Shape;560;p41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/>
          </a:p>
        </p:txBody>
      </p:sp>
      <p:sp>
        <p:nvSpPr>
          <p:cNvPr id="320" name="Google Shape;320;p26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/>
          </a:p>
        </p:txBody>
      </p:sp>
      <p:sp>
        <p:nvSpPr>
          <p:cNvPr id="321" name="Google Shape;321;p26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800"/>
          </a:p>
        </p:txBody>
      </p:sp>
      <p:sp>
        <p:nvSpPr>
          <p:cNvPr id="595" name="Google Shape;595;p44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800"/>
          </a:p>
        </p:txBody>
      </p:sp>
      <p:sp>
        <p:nvSpPr>
          <p:cNvPr id="596" name="Google Shape;596;p44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800"/>
          </a:p>
        </p:txBody>
      </p:sp>
      <p:sp>
        <p:nvSpPr>
          <p:cNvPr id="607" name="Google Shape;607;p45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800"/>
          </a:p>
        </p:txBody>
      </p:sp>
      <p:sp>
        <p:nvSpPr>
          <p:cNvPr id="608" name="Google Shape;608;p45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800"/>
          </a:p>
        </p:txBody>
      </p:sp>
      <p:sp>
        <p:nvSpPr>
          <p:cNvPr id="607" name="Google Shape;607;p45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800"/>
          </a:p>
        </p:txBody>
      </p:sp>
      <p:sp>
        <p:nvSpPr>
          <p:cNvPr id="608" name="Google Shape;608;p45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800"/>
          </a:p>
        </p:txBody>
      </p:sp>
      <p:sp>
        <p:nvSpPr>
          <p:cNvPr id="607" name="Google Shape;607;p45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800"/>
          </a:p>
        </p:txBody>
      </p:sp>
      <p:sp>
        <p:nvSpPr>
          <p:cNvPr id="608" name="Google Shape;608;p45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800"/>
          </a:p>
        </p:txBody>
      </p:sp>
      <p:sp>
        <p:nvSpPr>
          <p:cNvPr id="571" name="Google Shape;571;p42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800"/>
          </a:p>
        </p:txBody>
      </p:sp>
      <p:sp>
        <p:nvSpPr>
          <p:cNvPr id="572" name="Google Shape;572;p42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800"/>
          </a:p>
        </p:txBody>
      </p:sp>
      <p:sp>
        <p:nvSpPr>
          <p:cNvPr id="583" name="Google Shape;583;p43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800"/>
          </a:p>
        </p:txBody>
      </p:sp>
      <p:sp>
        <p:nvSpPr>
          <p:cNvPr id="584" name="Google Shape;584;p43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800"/>
          </a:p>
        </p:txBody>
      </p:sp>
      <p:sp>
        <p:nvSpPr>
          <p:cNvPr id="583" name="Google Shape;583;p43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800"/>
          </a:p>
        </p:txBody>
      </p:sp>
      <p:sp>
        <p:nvSpPr>
          <p:cNvPr id="584" name="Google Shape;584;p43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801192d4_0_67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800"/>
          </a:p>
        </p:txBody>
      </p:sp>
      <p:sp>
        <p:nvSpPr>
          <p:cNvPr id="631" name="Google Shape;631;g65801192d4_0_67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800"/>
          </a:p>
        </p:txBody>
      </p:sp>
      <p:sp>
        <p:nvSpPr>
          <p:cNvPr id="632" name="Google Shape;632;g65801192d4_0_67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65801192d4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65801192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801192d4_0_95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800"/>
          </a:p>
        </p:txBody>
      </p:sp>
      <p:sp>
        <p:nvSpPr>
          <p:cNvPr id="643" name="Google Shape;643;g65801192d4_0_95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800"/>
          </a:p>
        </p:txBody>
      </p:sp>
      <p:sp>
        <p:nvSpPr>
          <p:cNvPr id="644" name="Google Shape;644;g65801192d4_0_95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65801192d4_0_9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65801192d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5801192d4_0_107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800"/>
          </a:p>
        </p:txBody>
      </p:sp>
      <p:sp>
        <p:nvSpPr>
          <p:cNvPr id="655" name="Google Shape;655;g65801192d4_0_107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800"/>
          </a:p>
        </p:txBody>
      </p:sp>
      <p:sp>
        <p:nvSpPr>
          <p:cNvPr id="656" name="Google Shape;656;g65801192d4_0_107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65801192d4_0_10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65801192d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/>
          </a:p>
        </p:txBody>
      </p:sp>
      <p:sp>
        <p:nvSpPr>
          <p:cNvPr id="332" name="Google Shape;332;p27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/>
          </a:p>
        </p:txBody>
      </p:sp>
      <p:sp>
        <p:nvSpPr>
          <p:cNvPr id="333" name="Google Shape;333;p27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5801192d4_0_121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800"/>
          </a:p>
        </p:txBody>
      </p:sp>
      <p:sp>
        <p:nvSpPr>
          <p:cNvPr id="668" name="Google Shape;668;g65801192d4_0_121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800"/>
          </a:p>
        </p:txBody>
      </p:sp>
      <p:sp>
        <p:nvSpPr>
          <p:cNvPr id="669" name="Google Shape;669;g65801192d4_0_121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65801192d4_0_12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65801192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5801192d4_0_134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800"/>
          </a:p>
        </p:txBody>
      </p:sp>
      <p:sp>
        <p:nvSpPr>
          <p:cNvPr id="681" name="Google Shape;681;g65801192d4_0_134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800"/>
          </a:p>
        </p:txBody>
      </p:sp>
      <p:sp>
        <p:nvSpPr>
          <p:cNvPr id="682" name="Google Shape;682;g65801192d4_0_134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65801192d4_0_1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65801192d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65801192d4_0_148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800"/>
          </a:p>
        </p:txBody>
      </p:sp>
      <p:sp>
        <p:nvSpPr>
          <p:cNvPr id="695" name="Google Shape;695;g65801192d4_0_148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800"/>
          </a:p>
        </p:txBody>
      </p:sp>
      <p:sp>
        <p:nvSpPr>
          <p:cNvPr id="696" name="Google Shape;696;g65801192d4_0_148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65801192d4_0_14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65801192d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7085c521c7_0_0:notes"/>
          <p:cNvSpPr/>
          <p:nvPr/>
        </p:nvSpPr>
        <p:spPr>
          <a:xfrm>
            <a:off x="4017960" y="9721800"/>
            <a:ext cx="30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800"/>
          </a:p>
        </p:txBody>
      </p:sp>
      <p:sp>
        <p:nvSpPr>
          <p:cNvPr id="707" name="Google Shape;707;g7085c521c7_0_0:notes"/>
          <p:cNvSpPr/>
          <p:nvPr/>
        </p:nvSpPr>
        <p:spPr>
          <a:xfrm>
            <a:off x="4017960" y="9721800"/>
            <a:ext cx="30588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800"/>
          </a:p>
        </p:txBody>
      </p:sp>
      <p:sp>
        <p:nvSpPr>
          <p:cNvPr id="708" name="Google Shape;708;g7085c521c7_0_0:notes"/>
          <p:cNvSpPr/>
          <p:nvPr/>
        </p:nvSpPr>
        <p:spPr>
          <a:xfrm>
            <a:off x="711360" y="4861080"/>
            <a:ext cx="56658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7085c521c7_0_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400" cy="4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7085c52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5801192d4_0_16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800" b="0" i="0" u="none" strike="noStrike" cap="none"/>
          </a:p>
        </p:txBody>
      </p:sp>
      <p:sp>
        <p:nvSpPr>
          <p:cNvPr id="721" name="Google Shape;721;g65801192d4_0_16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800" b="0" i="0" u="none" strike="noStrike" cap="none"/>
          </a:p>
        </p:txBody>
      </p:sp>
      <p:sp>
        <p:nvSpPr>
          <p:cNvPr id="722" name="Google Shape;722;g65801192d4_0_16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65801192d4_0_16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65801192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5801192d4_0_17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800" b="0" i="0" u="none" strike="noStrike" cap="none"/>
          </a:p>
        </p:txBody>
      </p:sp>
      <p:sp>
        <p:nvSpPr>
          <p:cNvPr id="733" name="Google Shape;733;g65801192d4_0_17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800" b="0" i="0" u="none" strike="noStrike" cap="none"/>
          </a:p>
        </p:txBody>
      </p:sp>
      <p:sp>
        <p:nvSpPr>
          <p:cNvPr id="734" name="Google Shape;734;g65801192d4_0_17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65801192d4_0_17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g65801192d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5801192d4_0_18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800" b="0" i="0" u="none" strike="noStrike" cap="none"/>
          </a:p>
        </p:txBody>
      </p:sp>
      <p:sp>
        <p:nvSpPr>
          <p:cNvPr id="745" name="Google Shape;745;g65801192d4_0_18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800" b="0" i="0" u="none" strike="noStrike" cap="none"/>
          </a:p>
        </p:txBody>
      </p:sp>
      <p:sp>
        <p:nvSpPr>
          <p:cNvPr id="746" name="Google Shape;746;g65801192d4_0_18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65801192d4_0_18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65801192d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801192d4_0_19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00" b="0" i="0" u="none" strike="noStrike" cap="none"/>
          </a:p>
        </p:txBody>
      </p:sp>
      <p:sp>
        <p:nvSpPr>
          <p:cNvPr id="757" name="Google Shape;757;g65801192d4_0_19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00" b="0" i="0" u="none" strike="noStrike" cap="none"/>
          </a:p>
        </p:txBody>
      </p:sp>
      <p:sp>
        <p:nvSpPr>
          <p:cNvPr id="758" name="Google Shape;758;g65801192d4_0_19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g65801192d4_0_19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65801192d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5801192d4_0_20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800" b="0" i="0" u="none" strike="noStrike" cap="none"/>
          </a:p>
        </p:txBody>
      </p:sp>
      <p:sp>
        <p:nvSpPr>
          <p:cNvPr id="769" name="Google Shape;769;g65801192d4_0_20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800" b="0" i="0" u="none" strike="noStrike" cap="none"/>
          </a:p>
        </p:txBody>
      </p:sp>
      <p:sp>
        <p:nvSpPr>
          <p:cNvPr id="770" name="Google Shape;770;g65801192d4_0_20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65801192d4_0_20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65801192d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801192d4_0_21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00" b="0" i="0" u="none" strike="noStrike" cap="none"/>
          </a:p>
        </p:txBody>
      </p:sp>
      <p:sp>
        <p:nvSpPr>
          <p:cNvPr id="781" name="Google Shape;781;g65801192d4_0_21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00" b="0" i="0" u="none" strike="noStrike" cap="none"/>
          </a:p>
        </p:txBody>
      </p:sp>
      <p:sp>
        <p:nvSpPr>
          <p:cNvPr id="782" name="Google Shape;782;g65801192d4_0_21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g65801192d4_0_21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65801192d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/>
          </a:p>
        </p:txBody>
      </p:sp>
      <p:sp>
        <p:nvSpPr>
          <p:cNvPr id="344" name="Google Shape;344;p28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/>
          </a:p>
        </p:txBody>
      </p:sp>
      <p:sp>
        <p:nvSpPr>
          <p:cNvPr id="345" name="Google Shape;345;p28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5801192d4_0_22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00" b="0" i="0" u="none" strike="noStrike" cap="none"/>
          </a:p>
        </p:txBody>
      </p:sp>
      <p:sp>
        <p:nvSpPr>
          <p:cNvPr id="793" name="Google Shape;793;g65801192d4_0_22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00" b="0" i="0" u="none" strike="noStrike" cap="none"/>
          </a:p>
        </p:txBody>
      </p:sp>
      <p:sp>
        <p:nvSpPr>
          <p:cNvPr id="794" name="Google Shape;794;g65801192d4_0_22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65801192d4_0_22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65801192d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5801192d4_0_23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sz="1800" b="0" i="0" u="none" strike="noStrike" cap="none"/>
          </a:p>
        </p:txBody>
      </p:sp>
      <p:sp>
        <p:nvSpPr>
          <p:cNvPr id="805" name="Google Shape;805;g65801192d4_0_23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sz="1800" b="0" i="0" u="none" strike="noStrike" cap="none"/>
          </a:p>
        </p:txBody>
      </p:sp>
      <p:sp>
        <p:nvSpPr>
          <p:cNvPr id="806" name="Google Shape;806;g65801192d4_0_23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65801192d4_0_2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65801192d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5801192d4_0_25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800" b="0" i="0" u="none" strike="noStrike" cap="none"/>
          </a:p>
        </p:txBody>
      </p:sp>
      <p:sp>
        <p:nvSpPr>
          <p:cNvPr id="817" name="Google Shape;817;g65801192d4_0_25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800" b="0" i="0" u="none" strike="noStrike" cap="none"/>
          </a:p>
        </p:txBody>
      </p:sp>
      <p:sp>
        <p:nvSpPr>
          <p:cNvPr id="818" name="Google Shape;818;g65801192d4_0_25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65801192d4_0_25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g65801192d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65801192d4_0_26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800" b="0" i="0" u="none" strike="noStrike" cap="none"/>
          </a:p>
        </p:txBody>
      </p:sp>
      <p:sp>
        <p:nvSpPr>
          <p:cNvPr id="829" name="Google Shape;829;g65801192d4_0_26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800" b="0" i="0" u="none" strike="noStrike" cap="none"/>
          </a:p>
        </p:txBody>
      </p:sp>
      <p:sp>
        <p:nvSpPr>
          <p:cNvPr id="830" name="Google Shape;830;g65801192d4_0_26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65801192d4_0_26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65801192d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5801192d4_0_27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800" b="0" i="0" u="none" strike="noStrike" cap="none"/>
          </a:p>
        </p:txBody>
      </p:sp>
      <p:sp>
        <p:nvSpPr>
          <p:cNvPr id="841" name="Google Shape;841;g65801192d4_0_27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800" b="0" i="0" u="none" strike="noStrike" cap="none"/>
          </a:p>
        </p:txBody>
      </p:sp>
      <p:sp>
        <p:nvSpPr>
          <p:cNvPr id="842" name="Google Shape;842;g65801192d4_0_27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65801192d4_0_27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65801192d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5801192d4_0_28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1800" b="0" i="0" u="none" strike="noStrike" cap="none"/>
          </a:p>
        </p:txBody>
      </p:sp>
      <p:sp>
        <p:nvSpPr>
          <p:cNvPr id="853" name="Google Shape;853;g65801192d4_0_28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1800" b="0" i="0" u="none" strike="noStrike" cap="none"/>
          </a:p>
        </p:txBody>
      </p:sp>
      <p:sp>
        <p:nvSpPr>
          <p:cNvPr id="854" name="Google Shape;854;g65801192d4_0_28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65801192d4_0_28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65801192d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5801192d4_0_29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800" b="0" i="0" u="none" strike="noStrike" cap="none"/>
          </a:p>
        </p:txBody>
      </p:sp>
      <p:sp>
        <p:nvSpPr>
          <p:cNvPr id="865" name="Google Shape;865;g65801192d4_0_29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800" b="0" i="0" u="none" strike="noStrike" cap="none"/>
          </a:p>
        </p:txBody>
      </p:sp>
      <p:sp>
        <p:nvSpPr>
          <p:cNvPr id="866" name="Google Shape;866;g65801192d4_0_29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65801192d4_0_29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65801192d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5801192d4_0_30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1800" b="0" i="0" u="none" strike="noStrike" cap="none"/>
          </a:p>
        </p:txBody>
      </p:sp>
      <p:sp>
        <p:nvSpPr>
          <p:cNvPr id="877" name="Google Shape;877;g65801192d4_0_30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1800" b="0" i="0" u="none" strike="noStrike" cap="none"/>
          </a:p>
        </p:txBody>
      </p:sp>
      <p:sp>
        <p:nvSpPr>
          <p:cNvPr id="878" name="Google Shape;878;g65801192d4_0_30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g65801192d4_0_30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65801192d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5801192d4_0_31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1800" b="0" i="0" u="none" strike="noStrike" cap="none"/>
          </a:p>
        </p:txBody>
      </p:sp>
      <p:sp>
        <p:nvSpPr>
          <p:cNvPr id="889" name="Google Shape;889;g65801192d4_0_31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1800" b="0" i="0" u="none" strike="noStrike" cap="none"/>
          </a:p>
        </p:txBody>
      </p:sp>
      <p:sp>
        <p:nvSpPr>
          <p:cNvPr id="890" name="Google Shape;890;g65801192d4_0_31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g65801192d4_0_31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g65801192d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65801192d4_0_32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800" b="0" i="0" u="none" strike="noStrike" cap="none"/>
          </a:p>
        </p:txBody>
      </p:sp>
      <p:sp>
        <p:nvSpPr>
          <p:cNvPr id="901" name="Google Shape;901;g65801192d4_0_32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800" b="0" i="0" u="none" strike="noStrike" cap="none"/>
          </a:p>
        </p:txBody>
      </p:sp>
      <p:sp>
        <p:nvSpPr>
          <p:cNvPr id="902" name="Google Shape;902;g65801192d4_0_32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65801192d4_0_32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g65801192d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65801192d4_0_33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800" b="0" i="0" u="none" strike="noStrike" cap="none"/>
          </a:p>
        </p:txBody>
      </p:sp>
      <p:sp>
        <p:nvSpPr>
          <p:cNvPr id="913" name="Google Shape;913;g65801192d4_0_33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800" b="0" i="0" u="none" strike="noStrike" cap="none"/>
          </a:p>
        </p:txBody>
      </p:sp>
      <p:sp>
        <p:nvSpPr>
          <p:cNvPr id="914" name="Google Shape;914;g65801192d4_0_33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65801192d4_0_33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65801192d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65801192d4_0_34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sz="1800" b="0" i="0" u="none" strike="noStrike" cap="none"/>
          </a:p>
        </p:txBody>
      </p:sp>
      <p:sp>
        <p:nvSpPr>
          <p:cNvPr id="925" name="Google Shape;925;g65801192d4_0_34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sz="1800" b="0" i="0" u="none" strike="noStrike" cap="none"/>
          </a:p>
        </p:txBody>
      </p:sp>
      <p:sp>
        <p:nvSpPr>
          <p:cNvPr id="926" name="Google Shape;926;g65801192d4_0_34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g65801192d4_0_34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g65801192d4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8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sz="1800"/>
          </a:p>
        </p:txBody>
      </p:sp>
      <p:sp>
        <p:nvSpPr>
          <p:cNvPr id="937" name="Google Shape;937;p48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sz="1800"/>
          </a:p>
        </p:txBody>
      </p:sp>
      <p:sp>
        <p:nvSpPr>
          <p:cNvPr id="938" name="Google Shape;938;p48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/>
        </p:nvSpPr>
        <p:spPr>
          <a:xfrm>
            <a:off x="4017960" y="9721800"/>
            <a:ext cx="3055680" cy="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/>
          </a:p>
        </p:txBody>
      </p:sp>
      <p:sp>
        <p:nvSpPr>
          <p:cNvPr id="357" name="Google Shape;357;p29:notes"/>
          <p:cNvSpPr/>
          <p:nvPr/>
        </p:nvSpPr>
        <p:spPr>
          <a:xfrm>
            <a:off x="4017960" y="9721800"/>
            <a:ext cx="3058920" cy="4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/>
          </a:p>
        </p:txBody>
      </p:sp>
      <p:sp>
        <p:nvSpPr>
          <p:cNvPr id="358" name="Google Shape;358;p29:notes"/>
          <p:cNvSpPr/>
          <p:nvPr/>
        </p:nvSpPr>
        <p:spPr>
          <a:xfrm>
            <a:off x="711360" y="4861080"/>
            <a:ext cx="5665680" cy="45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1280" cy="45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2600" y="6377040"/>
            <a:ext cx="3746160" cy="1190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06360" y="7078680"/>
            <a:ext cx="1858680" cy="3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19080" y="6370560"/>
            <a:ext cx="3767040" cy="12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16720" y="7062840"/>
            <a:ext cx="211428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4829040" y="7062840"/>
            <a:ext cx="258912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9532800" y="7062840"/>
            <a:ext cx="401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800" b="0" i="0" u="none" strike="noStrike" cap="none"/>
          </a:p>
        </p:txBody>
      </p:sp>
      <p:sp>
        <p:nvSpPr>
          <p:cNvPr id="67" name="Google Shape;67;p14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5022448" y="3968650"/>
            <a:ext cx="48294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Dobrovat Anca - Madalina</a:t>
            </a:r>
            <a:endParaRPr sz="1800" b="0" i="0" u="none" strike="noStrike" cap="none"/>
          </a:p>
        </p:txBody>
      </p:sp>
      <p:sp>
        <p:nvSpPr>
          <p:cNvPr id="70" name="Google Shape;70;p14"/>
          <p:cNvSpPr/>
          <p:nvPr/>
        </p:nvSpPr>
        <p:spPr>
          <a:xfrm>
            <a:off x="7096680" y="6918480"/>
            <a:ext cx="1783440" cy="2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18/</a:t>
            </a:r>
            <a:r>
              <a:rPr lang="en-US" sz="1800" b="1" dirty="0" smtClean="0"/>
              <a:t>03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/2020</a:t>
            </a:r>
            <a:endParaRPr sz="1800" b="0" i="0" u="none" strike="noStrike" cap="none"/>
          </a:p>
        </p:txBody>
      </p:sp>
      <p:sp>
        <p:nvSpPr>
          <p:cNvPr id="71" name="Google Shape;71;p14"/>
          <p:cNvSpPr/>
          <p:nvPr/>
        </p:nvSpPr>
        <p:spPr>
          <a:xfrm>
            <a:off x="968400" y="1847880"/>
            <a:ext cx="8393040" cy="148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orientata pe obiecte</a:t>
            </a:r>
            <a:endParaRPr sz="1800" b="0" i="0" u="none" strike="noStrike" cap="none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 sz="1800" b="0" i="0" u="none" strike="noStrike" cap="none"/>
          </a:p>
        </p:txBody>
      </p:sp>
      <p:sp>
        <p:nvSpPr>
          <p:cNvPr id="72" name="Google Shape;72;p14"/>
          <p:cNvSpPr/>
          <p:nvPr/>
        </p:nvSpPr>
        <p:spPr>
          <a:xfrm>
            <a:off x="2854440" y="4800600"/>
            <a:ext cx="404316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lang="en-US" sz="2400" b="1" dirty="0"/>
              <a:t>9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20</a:t>
            </a:r>
            <a:r>
              <a:rPr lang="en-US" sz="2400" b="1" dirty="0"/>
              <a:t>20</a:t>
            </a:r>
            <a:endParaRPr sz="1800" b="0" i="0" u="none" strike="noStrike" cap="none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sz="1800" b="0" i="0" u="none" strike="noStrike" cap="none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 b="0" i="0" u="none" strike="noStrike" cap="none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unari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friend (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8963" y="1570037"/>
            <a:ext cx="371474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39713" y="1798637"/>
            <a:ext cx="4724400" cy="5380037"/>
            <a:chOff x="239713" y="1798637"/>
            <a:chExt cx="4724400" cy="5380037"/>
          </a:xfrm>
        </p:grpSpPr>
        <p:pic>
          <p:nvPicPr>
            <p:cNvPr id="12083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13" y="1798637"/>
              <a:ext cx="4724400" cy="538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315912" y="3017837"/>
              <a:ext cx="4648200" cy="18288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unari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friend (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7512" y="1189037"/>
            <a:ext cx="3671887" cy="594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239713" y="1798637"/>
            <a:ext cx="4724400" cy="5380037"/>
            <a:chOff x="239713" y="1798637"/>
            <a:chExt cx="4724400" cy="5380037"/>
          </a:xfrm>
        </p:grpSpPr>
        <p:pic>
          <p:nvPicPr>
            <p:cNvPr id="12083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13" y="1798637"/>
              <a:ext cx="4724400" cy="538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315912" y="5075237"/>
              <a:ext cx="4648200" cy="18288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unari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grpSp>
        <p:nvGrpSpPr>
          <p:cNvPr id="2" name="Group 11"/>
          <p:cNvGrpSpPr/>
          <p:nvPr/>
        </p:nvGrpSpPr>
        <p:grpSpPr>
          <a:xfrm>
            <a:off x="849312" y="1722437"/>
            <a:ext cx="8746252" cy="4832092"/>
            <a:chOff x="1230312" y="1722437"/>
            <a:chExt cx="8746252" cy="4832092"/>
          </a:xfrm>
        </p:grpSpPr>
        <p:sp>
          <p:nvSpPr>
            <p:cNvPr id="9" name="Rectangle 8"/>
            <p:cNvSpPr/>
            <p:nvPr/>
          </p:nvSpPr>
          <p:spPr>
            <a:xfrm>
              <a:off x="1230312" y="1722437"/>
              <a:ext cx="7696200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const Integer&amp; operator++(Integer&amp; a) {</a:t>
              </a:r>
            </a:p>
            <a:p>
              <a:r>
                <a:rPr lang="en-US" sz="2800" dirty="0" smtClean="0"/>
                <a:t>  </a:t>
              </a:r>
              <a:r>
                <a:rPr lang="en-US" sz="2800" dirty="0" err="1" smtClean="0"/>
                <a:t>cout</a:t>
              </a:r>
              <a:r>
                <a:rPr lang="en-US" sz="2800" dirty="0" smtClean="0"/>
                <a:t> &lt;&lt; "++Integer\n";</a:t>
              </a:r>
            </a:p>
            <a:p>
              <a:r>
                <a:rPr lang="en-US" sz="2800" dirty="0" smtClean="0"/>
                <a:t>  </a:t>
              </a:r>
              <a:r>
                <a:rPr lang="en-US" sz="2800" dirty="0" err="1" smtClean="0"/>
                <a:t>a.i</a:t>
              </a:r>
              <a:r>
                <a:rPr lang="en-US" sz="2800" dirty="0" smtClean="0"/>
                <a:t>++;</a:t>
              </a:r>
            </a:p>
            <a:p>
              <a:r>
                <a:rPr lang="en-US" sz="2800" dirty="0" smtClean="0"/>
                <a:t>  return a;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smtClean="0"/>
                <a:t>const Integer operator++(Integer&amp; a,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) {</a:t>
              </a:r>
            </a:p>
            <a:p>
              <a:r>
                <a:rPr lang="en-US" sz="2800" dirty="0" smtClean="0"/>
                <a:t>  </a:t>
              </a:r>
              <a:r>
                <a:rPr lang="en-US" sz="2800" dirty="0" err="1" smtClean="0"/>
                <a:t>cout</a:t>
              </a:r>
              <a:r>
                <a:rPr lang="en-US" sz="2800" dirty="0" smtClean="0"/>
                <a:t> &lt;&lt; "Integer++\n";</a:t>
              </a:r>
            </a:p>
            <a:p>
              <a:r>
                <a:rPr lang="en-US" sz="2800" dirty="0" smtClean="0"/>
                <a:t>  Integer before(</a:t>
              </a:r>
              <a:r>
                <a:rPr lang="en-US" sz="2800" dirty="0" err="1" smtClean="0"/>
                <a:t>a.i</a:t>
              </a:r>
              <a:r>
                <a:rPr lang="en-US" sz="2800" dirty="0" smtClean="0"/>
                <a:t>);</a:t>
              </a:r>
            </a:p>
            <a:p>
              <a:r>
                <a:rPr lang="en-US" sz="2800" dirty="0" smtClean="0"/>
                <a:t>  </a:t>
              </a:r>
              <a:r>
                <a:rPr lang="en-US" sz="2800" dirty="0" err="1" smtClean="0"/>
                <a:t>a.i</a:t>
              </a:r>
              <a:r>
                <a:rPr lang="en-US" sz="2800" dirty="0" smtClean="0"/>
                <a:t>++;</a:t>
              </a:r>
            </a:p>
            <a:p>
              <a:r>
                <a:rPr lang="en-US" sz="2800" dirty="0" smtClean="0"/>
                <a:t>  return before;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35112" y="4770437"/>
              <a:ext cx="2895600" cy="4572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54512" y="4843660"/>
              <a:ext cx="562205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 err="1" smtClean="0">
                  <a:solidFill>
                    <a:srgbClr val="FF0000"/>
                  </a:solidFill>
                </a:rPr>
                <a:t>obiect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temporar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creat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prin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constructorul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parametrizat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endParaRPr lang="en-US" sz="1800" dirty="0" smtClean="0">
                <a:solidFill>
                  <a:srgbClr val="FF0000"/>
                </a:solidFill>
              </a:endParaRPr>
            </a:p>
            <a:p>
              <a:pPr>
                <a:buFontTx/>
                <a:buChar char="-"/>
              </a:pPr>
              <a:r>
                <a:rPr lang="en-US" sz="1800" dirty="0" smtClean="0">
                  <a:solidFill>
                    <a:srgbClr val="FF0000"/>
                  </a:solidFill>
                </a:rPr>
                <a:t>Se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incrementeaza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si</a:t>
              </a:r>
              <a:r>
                <a:rPr lang="en-US" sz="1800" dirty="0" smtClean="0">
                  <a:solidFill>
                    <a:srgbClr val="FF0000"/>
                  </a:solidFill>
                </a:rPr>
                <a:t> se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returneaza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rezultatul</a:t>
              </a:r>
              <a:r>
                <a:rPr lang="en-US" sz="1800" dirty="0" smtClean="0">
                  <a:solidFill>
                    <a:srgbClr val="FF0000"/>
                  </a:solidFill>
                </a:rPr>
                <a:t>.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16712" y="3932237"/>
            <a:ext cx="685800" cy="45720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2512" y="341050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Parametru</a:t>
            </a:r>
            <a:r>
              <a:rPr lang="en-US" sz="1800" dirty="0" smtClean="0">
                <a:solidFill>
                  <a:srgbClr val="FF0000"/>
                </a:solidFill>
              </a:rPr>
              <a:t> “dummy” </a:t>
            </a:r>
            <a:r>
              <a:rPr lang="en-US" sz="1800" dirty="0" err="1" smtClean="0">
                <a:solidFill>
                  <a:srgbClr val="FF0000"/>
                </a:solidFill>
              </a:rPr>
              <a:t>pentru</a:t>
            </a:r>
            <a:r>
              <a:rPr lang="en-US" sz="1800" dirty="0" smtClean="0">
                <a:solidFill>
                  <a:srgbClr val="FF0000"/>
                </a:solidFill>
              </a:rPr>
              <a:t> a </a:t>
            </a:r>
            <a:r>
              <a:rPr lang="en-US" sz="1800" dirty="0" err="1" smtClean="0">
                <a:solidFill>
                  <a:srgbClr val="FF0000"/>
                </a:solidFill>
              </a:rPr>
              <a:t>diferentia</a:t>
            </a:r>
            <a:r>
              <a:rPr lang="en-US" sz="1800" dirty="0" smtClean="0">
                <a:solidFill>
                  <a:srgbClr val="FF0000"/>
                </a:solidFill>
              </a:rPr>
              <a:t> postfix de prefix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binari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5112" y="2179637"/>
            <a:ext cx="7337115" cy="28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binari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712" y="2084388"/>
            <a:ext cx="5792441" cy="405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binari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8112" y="1646237"/>
            <a:ext cx="3714749" cy="55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binari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friend</a:t>
            </a:r>
            <a:endParaRPr sz="180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0856" y="1951037"/>
            <a:ext cx="5849856" cy="458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binari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friend</a:t>
            </a:r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1172563" y="1874837"/>
            <a:ext cx="8078414" cy="5334000"/>
            <a:chOff x="1172563" y="1874837"/>
            <a:chExt cx="8078414" cy="5334000"/>
          </a:xfrm>
        </p:grpSpPr>
        <p:pic>
          <p:nvPicPr>
            <p:cNvPr id="12697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72563" y="1874837"/>
              <a:ext cx="8078414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2830512" y="3322637"/>
              <a:ext cx="1219200" cy="4572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06512" y="3856037"/>
              <a:ext cx="1219200" cy="3048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800"/>
          </a:p>
        </p:txBody>
      </p:sp>
      <p:sp>
        <p:nvSpPr>
          <p:cNvPr id="377" name="Google Shape;377;p38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381" name="Google Shape;381;p38"/>
          <p:cNvSpPr/>
          <p:nvPr/>
        </p:nvSpPr>
        <p:spPr>
          <a:xfrm>
            <a:off x="457200" y="109728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returnate</a:t>
            </a:r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544512" y="1893232"/>
            <a:ext cx="9067800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Daca</a:t>
            </a:r>
            <a:r>
              <a:rPr lang="en-US" sz="2000" dirty="0" smtClean="0"/>
              <a:t> NU se </a:t>
            </a:r>
            <a:r>
              <a:rPr lang="en-US" sz="2000" dirty="0" err="1" smtClean="0"/>
              <a:t>doreste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modificarea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argument/</a:t>
            </a:r>
            <a:r>
              <a:rPr lang="en-US" sz="2000" dirty="0" err="1" smtClean="0"/>
              <a:t>parametru</a:t>
            </a:r>
            <a:r>
              <a:rPr lang="en-US" sz="2000" dirty="0" smtClean="0"/>
              <a:t>, </a:t>
            </a:r>
            <a:r>
              <a:rPr lang="en-US" sz="2000" dirty="0" err="1" smtClean="0"/>
              <a:t>ci</a:t>
            </a:r>
            <a:r>
              <a:rPr lang="en-US" sz="2000" dirty="0" smtClean="0"/>
              <a:t> </a:t>
            </a:r>
            <a:r>
              <a:rPr lang="en-US" sz="2000" dirty="0" err="1" smtClean="0"/>
              <a:t>doar</a:t>
            </a:r>
            <a:r>
              <a:rPr lang="en-US" sz="2000" dirty="0" smtClean="0"/>
              <a:t> </a:t>
            </a:r>
            <a:r>
              <a:rPr lang="en-US" sz="2000" dirty="0" err="1" smtClean="0"/>
              <a:t>preluarea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informatiei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referinta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constanta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		-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operatorii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aritmetici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sau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conditionali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nu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schimba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valorile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parametrilor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daca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functie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membra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atunci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va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fi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functie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const;</a:t>
            </a: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		-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operatorii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compusi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+=, -= etc.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modifica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primul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argument  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referinta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neconstanta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 startAt="2"/>
            </a:pPr>
            <a:r>
              <a:rPr lang="en-US" sz="2000" dirty="0" err="1" smtClean="0"/>
              <a:t>Tipul</a:t>
            </a:r>
            <a:r>
              <a:rPr lang="en-US" sz="2000" dirty="0" smtClean="0"/>
              <a:t> </a:t>
            </a:r>
            <a:r>
              <a:rPr lang="en-US" sz="2000" dirty="0" err="1" smtClean="0"/>
              <a:t>returnat</a:t>
            </a:r>
            <a:r>
              <a:rPr lang="en-US" sz="2000" dirty="0" smtClean="0"/>
              <a:t> </a:t>
            </a:r>
            <a:r>
              <a:rPr lang="en-US" sz="2000" dirty="0" err="1" smtClean="0"/>
              <a:t>depinde</a:t>
            </a:r>
            <a:r>
              <a:rPr lang="en-US" sz="2000" dirty="0" smtClean="0"/>
              <a:t> de </a:t>
            </a:r>
            <a:r>
              <a:rPr lang="en-US" sz="2000" dirty="0" err="1" smtClean="0"/>
              <a:t>sensul</a:t>
            </a:r>
            <a:r>
              <a:rPr lang="en-US" sz="2000" dirty="0" smtClean="0"/>
              <a:t> </a:t>
            </a:r>
            <a:r>
              <a:rPr lang="en-US" sz="2000" dirty="0" err="1" smtClean="0"/>
              <a:t>operatorului</a:t>
            </a:r>
            <a:r>
              <a:rPr lang="en-US" sz="2000" dirty="0" smtClean="0"/>
              <a:t>:</a:t>
            </a:r>
          </a:p>
          <a:p>
            <a:pPr marL="342900" lvl="3" indent="-342900"/>
            <a:r>
              <a:rPr lang="en-US" sz="2000" dirty="0" smtClean="0"/>
              <a:t>		-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scopul</a:t>
            </a:r>
            <a:r>
              <a:rPr lang="en-US" sz="2000" dirty="0" smtClean="0"/>
              <a:t> </a:t>
            </a:r>
            <a:r>
              <a:rPr lang="en-US" sz="2000" dirty="0" err="1" smtClean="0"/>
              <a:t>operatorului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de a produce o </a:t>
            </a:r>
            <a:r>
              <a:rPr lang="en-US" sz="2000" dirty="0" err="1" smtClean="0"/>
              <a:t>noua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</a:t>
            </a:r>
            <a:r>
              <a:rPr lang="en-US" sz="2000" dirty="0" smtClean="0"/>
              <a:t>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const 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obiect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nou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		-  </a:t>
            </a:r>
            <a:r>
              <a:rPr lang="en-US" sz="2000" dirty="0" err="1" smtClean="0"/>
              <a:t>expl</a:t>
            </a:r>
            <a:r>
              <a:rPr lang="en-US" sz="2000" dirty="0" smtClean="0"/>
              <a:t>: </a:t>
            </a:r>
            <a:r>
              <a:rPr lang="en-US" sz="2000" b="1" dirty="0" smtClean="0"/>
              <a:t>Integer::operator+</a:t>
            </a:r>
            <a:r>
              <a:rPr lang="en-US" sz="2000" dirty="0" smtClean="0"/>
              <a:t> </a:t>
            </a:r>
            <a:r>
              <a:rPr lang="en-US" sz="2000" dirty="0" err="1" smtClean="0"/>
              <a:t>trebuie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produca</a:t>
            </a:r>
            <a:r>
              <a:rPr lang="en-US" sz="2000" dirty="0" smtClean="0"/>
              <a:t> un </a:t>
            </a:r>
            <a:r>
              <a:rPr lang="en-US" sz="2000" b="1" dirty="0" smtClean="0"/>
              <a:t>Integer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		- </a:t>
            </a:r>
            <a:r>
              <a:rPr lang="en-US" sz="2000" dirty="0" err="1" smtClean="0"/>
              <a:t>rezultatul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const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nu </a:t>
            </a:r>
            <a:r>
              <a:rPr lang="en-US" sz="2000" dirty="0" err="1" smtClean="0"/>
              <a:t>putea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modificat</a:t>
            </a:r>
            <a:r>
              <a:rPr lang="en-US" sz="2000" dirty="0" smtClean="0"/>
              <a:t> ca </a:t>
            </a:r>
            <a:r>
              <a:rPr lang="en-US" sz="2000" dirty="0" err="1" smtClean="0"/>
              <a:t>lvalue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pPr marL="342900" indent="-342900">
              <a:buAutoNum type="arabicPeriod" startAt="3"/>
            </a:pPr>
            <a:r>
              <a:rPr lang="en-US" sz="2000" b="1" dirty="0" err="1" smtClean="0"/>
              <a:t>Operatorii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atribuire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modifica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lvalue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referinta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neconstanta</a:t>
            </a: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>
              <a:buAutoNum type="arabicPeriod" startAt="3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sz="2000" dirty="0" err="1" smtClean="0"/>
              <a:t>Operatorii</a:t>
            </a:r>
            <a:r>
              <a:rPr lang="en-US" sz="2000" dirty="0" smtClean="0"/>
              <a:t> </a:t>
            </a:r>
            <a:r>
              <a:rPr lang="en-US" sz="2000" dirty="0" err="1" smtClean="0"/>
              <a:t>logici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err="1" smtClean="0">
                <a:sym typeface="Wingdings" pitchFamily="2" charset="2"/>
              </a:rPr>
              <a:t>int</a:t>
            </a:r>
            <a:r>
              <a:rPr lang="en-US" sz="2000" dirty="0" smtClean="0">
                <a:sym typeface="Wingdings" pitchFamily="2" charset="2"/>
              </a:rPr>
              <a:t> / </a:t>
            </a:r>
            <a:r>
              <a:rPr lang="en-US" sz="2000" b="1" dirty="0" err="1" smtClean="0">
                <a:sym typeface="Wingdings" pitchFamily="2" charset="2"/>
              </a:rPr>
              <a:t>bool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800"/>
          </a:p>
        </p:txBody>
      </p:sp>
      <p:sp>
        <p:nvSpPr>
          <p:cNvPr id="377" name="Google Shape;377;p38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381" name="Google Shape;381;p38"/>
          <p:cNvSpPr/>
          <p:nvPr/>
        </p:nvSpPr>
        <p:spPr>
          <a:xfrm>
            <a:off x="544512" y="1112837"/>
            <a:ext cx="5791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optimizat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 dirty="0" smtClean="0"/>
              <a:t>return value optimization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544512" y="1893232"/>
            <a:ext cx="3581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rgbClr val="FF0000"/>
                </a:solidFill>
              </a:rPr>
              <a:t>return Integer(</a:t>
            </a:r>
            <a:r>
              <a:rPr lang="en-US" sz="2000" dirty="0" err="1" smtClean="0">
                <a:solidFill>
                  <a:srgbClr val="FF0000"/>
                </a:solidFill>
              </a:rPr>
              <a:t>left.i</a:t>
            </a:r>
            <a:r>
              <a:rPr lang="en-US" sz="2000" dirty="0" smtClean="0">
                <a:solidFill>
                  <a:srgbClr val="FF0000"/>
                </a:solidFill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</a:rPr>
              <a:t>right.i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6512" y="1874837"/>
            <a:ext cx="3581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/>
              <a:t>Integer </a:t>
            </a:r>
            <a:r>
              <a:rPr lang="en-US" sz="2000" dirty="0" smtClean="0">
                <a:solidFill>
                  <a:srgbClr val="FF0000"/>
                </a:solidFill>
              </a:rPr>
              <a:t>temp</a:t>
            </a:r>
            <a:r>
              <a:rPr lang="en-US" sz="2000" dirty="0" smtClean="0"/>
              <a:t>(</a:t>
            </a:r>
            <a:r>
              <a:rPr lang="en-US" sz="2000" dirty="0" err="1" smtClean="0"/>
              <a:t>left.i</a:t>
            </a:r>
            <a:r>
              <a:rPr lang="en-US" sz="2000" dirty="0" smtClean="0"/>
              <a:t> + </a:t>
            </a:r>
            <a:r>
              <a:rPr lang="en-US" sz="2000" dirty="0" err="1" smtClean="0"/>
              <a:t>right.i</a:t>
            </a:r>
            <a:r>
              <a:rPr lang="en-US" sz="2000" dirty="0" smtClean="0"/>
              <a:t>);</a:t>
            </a:r>
          </a:p>
          <a:p>
            <a:pPr marL="342900" indent="-342900"/>
            <a:r>
              <a:rPr lang="en-US" sz="2000" dirty="0" smtClean="0"/>
              <a:t>return </a:t>
            </a:r>
            <a:r>
              <a:rPr lang="en-US" sz="2000" dirty="0" smtClean="0">
                <a:solidFill>
                  <a:srgbClr val="FF0000"/>
                </a:solidFill>
              </a:rPr>
              <a:t>temp</a:t>
            </a:r>
            <a:r>
              <a:rPr lang="en-US" sz="2000" dirty="0" smtClean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8312" y="1931927"/>
            <a:ext cx="533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 err="1" smtClean="0"/>
              <a:t>vs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44512" y="2941637"/>
            <a:ext cx="358140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err="1" smtClean="0"/>
              <a:t>Returnarea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</a:t>
            </a:r>
            <a:r>
              <a:rPr lang="en-US" sz="2000" dirty="0" smtClean="0"/>
              <a:t> a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temporar</a:t>
            </a:r>
            <a:r>
              <a:rPr lang="en-US" sz="2000" dirty="0" smtClean="0"/>
              <a:t>:</a:t>
            </a:r>
          </a:p>
          <a:p>
            <a:pPr marL="342900" indent="-342900"/>
            <a:r>
              <a:rPr lang="en-US" sz="2000" dirty="0" smtClean="0"/>
              <a:t>1. </a:t>
            </a:r>
            <a:r>
              <a:rPr lang="en-US" sz="2000" dirty="0" err="1" smtClean="0"/>
              <a:t>Obiectul</a:t>
            </a:r>
            <a:r>
              <a:rPr lang="en-US" sz="2000" dirty="0" smtClean="0"/>
              <a:t> </a:t>
            </a:r>
            <a:r>
              <a:rPr lang="en-US" sz="2000" dirty="0" err="1" smtClean="0"/>
              <a:t>returnat</a:t>
            </a:r>
            <a:r>
              <a:rPr lang="en-US" sz="2000" dirty="0" smtClean="0"/>
              <a:t> se </a:t>
            </a:r>
            <a:r>
              <a:rPr lang="en-US" sz="2000" dirty="0" err="1" smtClean="0"/>
              <a:t>construieste</a:t>
            </a:r>
            <a:r>
              <a:rPr lang="en-US" sz="2000" dirty="0" smtClean="0"/>
              <a:t> direct la </a:t>
            </a:r>
            <a:r>
              <a:rPr lang="en-US" sz="2000" dirty="0" err="1" smtClean="0"/>
              <a:t>adresa</a:t>
            </a:r>
            <a:r>
              <a:rPr lang="en-US" sz="2000" dirty="0" smtClean="0"/>
              <a:t> de </a:t>
            </a:r>
            <a:r>
              <a:rPr lang="en-US" sz="2000" dirty="0" err="1" smtClean="0"/>
              <a:t>intoarcere</a:t>
            </a:r>
            <a:r>
              <a:rPr lang="en-US" sz="2000" dirty="0" smtClean="0"/>
              <a:t> a </a:t>
            </a:r>
            <a:r>
              <a:rPr lang="en-US" sz="2000" dirty="0" err="1" smtClean="0"/>
              <a:t>functiei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NU copy constructor </a:t>
            </a:r>
            <a:r>
              <a:rPr lang="en-US" sz="2000" dirty="0" err="1" smtClean="0">
                <a:sym typeface="Wingdings" pitchFamily="2" charset="2"/>
              </a:rPr>
              <a:t>si</a:t>
            </a:r>
            <a:r>
              <a:rPr lang="en-US" sz="2000" dirty="0" smtClean="0">
                <a:sym typeface="Wingdings" pitchFamily="2" charset="2"/>
              </a:rPr>
              <a:t> NU destructor </a:t>
            </a:r>
            <a:r>
              <a:rPr lang="en-US" sz="2000" dirty="0" err="1" smtClean="0">
                <a:sym typeface="Wingdings" pitchFamily="2" charset="2"/>
              </a:rPr>
              <a:t>pentru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obiectul</a:t>
            </a:r>
            <a:r>
              <a:rPr lang="en-US" sz="2000" dirty="0" smtClean="0">
                <a:sym typeface="Wingdings" pitchFamily="2" charset="2"/>
              </a:rPr>
              <a:t> local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92711" y="3094037"/>
            <a:ext cx="4191001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err="1" smtClean="0"/>
              <a:t>Pasi</a:t>
            </a:r>
            <a:r>
              <a:rPr lang="en-US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Crearea</a:t>
            </a:r>
            <a:r>
              <a:rPr lang="en-US" sz="2000" dirty="0" smtClean="0"/>
              <a:t> </a:t>
            </a:r>
            <a:r>
              <a:rPr lang="en-US" sz="2000" dirty="0" err="1" smtClean="0"/>
              <a:t>obiectului</a:t>
            </a:r>
            <a:r>
              <a:rPr lang="en-US" sz="2000" dirty="0" smtClean="0"/>
              <a:t> local temp </a:t>
            </a:r>
            <a:r>
              <a:rPr lang="en-US" sz="2000" dirty="0" smtClean="0">
                <a:sym typeface="Wingdings" pitchFamily="2" charset="2"/>
              </a:rPr>
              <a:t> constructor 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ym typeface="Wingdings" pitchFamily="2" charset="2"/>
              </a:rPr>
              <a:t>Copierea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acestuia</a:t>
            </a:r>
            <a:r>
              <a:rPr lang="en-US" sz="2000" dirty="0" smtClean="0">
                <a:sym typeface="Wingdings" pitchFamily="2" charset="2"/>
              </a:rPr>
              <a:t> la </a:t>
            </a:r>
            <a:r>
              <a:rPr lang="en-US" sz="2000" dirty="0" err="1" smtClean="0">
                <a:sym typeface="Wingdings" pitchFamily="2" charset="2"/>
              </a:rPr>
              <a:t>adresa</a:t>
            </a:r>
            <a:r>
              <a:rPr lang="en-US" sz="2000" dirty="0" smtClean="0">
                <a:sym typeface="Wingdings" pitchFamily="2" charset="2"/>
              </a:rPr>
              <a:t> de </a:t>
            </a:r>
            <a:r>
              <a:rPr lang="en-US" sz="2000" dirty="0" err="1" smtClean="0">
                <a:sym typeface="Wingdings" pitchFamily="2" charset="2"/>
              </a:rPr>
              <a:t>intoarcere</a:t>
            </a:r>
            <a:r>
              <a:rPr lang="en-US" sz="2000" dirty="0" smtClean="0">
                <a:sym typeface="Wingdings" pitchFamily="2" charset="2"/>
              </a:rPr>
              <a:t> a </a:t>
            </a:r>
            <a:r>
              <a:rPr lang="en-US" sz="2000" dirty="0" err="1" smtClean="0">
                <a:sym typeface="Wingdings" pitchFamily="2" charset="2"/>
              </a:rPr>
              <a:t>functiei</a:t>
            </a:r>
            <a:r>
              <a:rPr lang="en-US" sz="2000" dirty="0" smtClean="0">
                <a:sym typeface="Wingdings" pitchFamily="2" charset="2"/>
              </a:rPr>
              <a:t>  copy constructor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ym typeface="Wingdings" pitchFamily="2" charset="2"/>
              </a:rPr>
              <a:t>Distrugerea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obiectului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temporar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532800" y="7062840"/>
            <a:ext cx="401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/>
          </a:p>
        </p:txBody>
      </p:sp>
      <p:sp>
        <p:nvSpPr>
          <p:cNvPr id="81" name="Google Shape;81;p15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322360" y="979560"/>
            <a:ext cx="5541480" cy="4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 sz="1800" b="0" i="0" u="none" strike="noStrike" cap="none"/>
          </a:p>
        </p:txBody>
      </p:sp>
      <p:sp>
        <p:nvSpPr>
          <p:cNvPr id="84" name="Google Shape;84;p15"/>
          <p:cNvSpPr/>
          <p:nvPr/>
        </p:nvSpPr>
        <p:spPr>
          <a:xfrm>
            <a:off x="457200" y="1552560"/>
            <a:ext cx="9234300" cy="4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Supraîncărcarea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Supraîncărcarea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friend.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Supraîncărcarea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 smtClean="0">
                <a:solidFill>
                  <a:schemeClr val="dk1"/>
                </a:solidFill>
              </a:rPr>
              <a:t>Conversia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datelor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în</a:t>
            </a:r>
            <a:r>
              <a:rPr lang="en-US" sz="1800" dirty="0">
                <a:solidFill>
                  <a:schemeClr val="dk1"/>
                </a:solidFill>
              </a:rPr>
              <a:t> C++.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 	- </a:t>
            </a:r>
            <a:r>
              <a:rPr lang="en-US" sz="1800" dirty="0" err="1">
                <a:solidFill>
                  <a:schemeClr val="dk1"/>
                </a:solidFill>
              </a:rPr>
              <a:t>Conversii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între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diferite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tipuri</a:t>
            </a:r>
            <a:r>
              <a:rPr lang="en-US" sz="1800" dirty="0">
                <a:solidFill>
                  <a:schemeClr val="dk1"/>
                </a:solidFill>
              </a:rPr>
              <a:t> de </a:t>
            </a:r>
            <a:r>
              <a:rPr lang="en-US" sz="1800" dirty="0" err="1">
                <a:solidFill>
                  <a:schemeClr val="dk1"/>
                </a:solidFill>
              </a:rPr>
              <a:t>obiecte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en-US" sz="1800" dirty="0" err="1">
                <a:solidFill>
                  <a:schemeClr val="dk1"/>
                </a:solidFill>
              </a:rPr>
              <a:t>operatorul</a:t>
            </a:r>
            <a:r>
              <a:rPr lang="en-US" sz="1800" dirty="0">
                <a:solidFill>
                  <a:schemeClr val="dk1"/>
                </a:solidFill>
              </a:rPr>
              <a:t> cast, </a:t>
            </a:r>
            <a:r>
              <a:rPr lang="en-US" sz="1800" dirty="0" err="1">
                <a:solidFill>
                  <a:schemeClr val="dk1"/>
                </a:solidFill>
              </a:rPr>
              <a:t>operatorul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1800" dirty="0" err="1">
                <a:solidFill>
                  <a:schemeClr val="dk1"/>
                </a:solidFill>
              </a:rPr>
              <a:t>și</a:t>
            </a:r>
            <a:r>
              <a:rPr lang="en-US" sz="1800" dirty="0">
                <a:solidFill>
                  <a:schemeClr val="dk1"/>
                </a:solidFill>
              </a:rPr>
              <a:t> constructor de </a:t>
            </a:r>
            <a:r>
              <a:rPr lang="en-US" sz="1800" dirty="0" err="1">
                <a:solidFill>
                  <a:schemeClr val="dk1"/>
                </a:solidFill>
              </a:rPr>
              <a:t>copiere</a:t>
            </a:r>
            <a:r>
              <a:rPr lang="en-US" sz="1800" dirty="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	- </a:t>
            </a:r>
            <a:r>
              <a:rPr lang="en-US" sz="1800" dirty="0" err="1">
                <a:solidFill>
                  <a:schemeClr val="dk1"/>
                </a:solidFill>
              </a:rPr>
              <a:t>Membrii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constanți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unei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clase</a:t>
            </a:r>
            <a:r>
              <a:rPr lang="en-US" sz="1800" dirty="0">
                <a:solidFill>
                  <a:schemeClr val="dk1"/>
                </a:solidFill>
              </a:rPr>
              <a:t> in C++.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	- </a:t>
            </a:r>
            <a:r>
              <a:rPr lang="en-US" sz="1800" dirty="0" err="1">
                <a:solidFill>
                  <a:schemeClr val="dk1"/>
                </a:solidFill>
              </a:rPr>
              <a:t>Modificatorul</a:t>
            </a:r>
            <a:r>
              <a:rPr lang="en-US" sz="1800" dirty="0">
                <a:solidFill>
                  <a:schemeClr val="dk1"/>
                </a:solidFill>
              </a:rPr>
              <a:t> const, </a:t>
            </a:r>
            <a:r>
              <a:rPr lang="en-US" sz="1800" dirty="0" err="1">
                <a:solidFill>
                  <a:schemeClr val="dk1"/>
                </a:solidFill>
              </a:rPr>
              <a:t>obiecte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constante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pointeri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constanți</a:t>
            </a:r>
            <a:r>
              <a:rPr lang="en-US" sz="1800" dirty="0">
                <a:solidFill>
                  <a:schemeClr val="dk1"/>
                </a:solidFill>
              </a:rPr>
              <a:t> la </a:t>
            </a:r>
            <a:r>
              <a:rPr lang="en-US" sz="1800" dirty="0" err="1">
                <a:solidFill>
                  <a:schemeClr val="dk1"/>
                </a:solidFill>
              </a:rPr>
              <a:t>obiecte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și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pointeri</a:t>
            </a:r>
            <a:r>
              <a:rPr lang="en-US" sz="1800" dirty="0">
                <a:solidFill>
                  <a:schemeClr val="dk1"/>
                </a:solidFill>
              </a:rPr>
              <a:t> la </a:t>
            </a:r>
            <a:r>
              <a:rPr lang="en-US" sz="1800" dirty="0" err="1">
                <a:solidFill>
                  <a:schemeClr val="dk1"/>
                </a:solidFill>
              </a:rPr>
              <a:t>obiecte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constante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Exemplele</a:t>
            </a:r>
            <a:r>
              <a:rPr lang="en-US" sz="1800" dirty="0" smtClean="0"/>
              <a:t> </a:t>
            </a:r>
            <a:r>
              <a:rPr lang="en-US" sz="1800" dirty="0" err="1" smtClean="0"/>
              <a:t>sunt</a:t>
            </a:r>
            <a:r>
              <a:rPr lang="en-US" sz="1800" dirty="0" smtClean="0"/>
              <a:t> </a:t>
            </a:r>
            <a:r>
              <a:rPr lang="en-US" sz="1800" dirty="0" err="1" smtClean="0"/>
              <a:t>luate</a:t>
            </a:r>
            <a:r>
              <a:rPr lang="en-US" sz="1800" dirty="0" smtClean="0"/>
              <a:t> din </a:t>
            </a:r>
            <a:r>
              <a:rPr lang="en-US" sz="1800" dirty="0" err="1" smtClean="0"/>
              <a:t>cartea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“Thinking in C++” – Bruce </a:t>
            </a:r>
            <a:r>
              <a:rPr lang="en-US" sz="1800" b="1" dirty="0" err="1" smtClean="0">
                <a:solidFill>
                  <a:srgbClr val="FF0000"/>
                </a:solidFill>
              </a:rPr>
              <a:t>Eckel</a:t>
            </a:r>
            <a:endParaRPr sz="18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800"/>
          </a:p>
        </p:txBody>
      </p:sp>
      <p:sp>
        <p:nvSpPr>
          <p:cNvPr id="500" name="Google Shape;500;p4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/>
          <p:nvPr/>
        </p:nvSpPr>
        <p:spPr>
          <a:xfrm>
            <a:off x="365750" y="1189037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Conversia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automata –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constructor</a:t>
            </a:r>
            <a:endParaRPr sz="1800"/>
          </a:p>
        </p:txBody>
      </p:sp>
      <p:sp>
        <p:nvSpPr>
          <p:cNvPr id="503" name="Google Shape;503;p4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504" name="Google Shape;504;p47"/>
          <p:cNvSpPr txBox="1"/>
          <p:nvPr/>
        </p:nvSpPr>
        <p:spPr>
          <a:xfrm>
            <a:off x="329112" y="1722437"/>
            <a:ext cx="9435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 smtClean="0"/>
              <a:t>Definirea</a:t>
            </a:r>
            <a:r>
              <a:rPr lang="en-US" sz="1800" dirty="0" smtClean="0"/>
              <a:t> </a:t>
            </a:r>
            <a:r>
              <a:rPr lang="en-US" sz="1800" dirty="0" err="1" smtClean="0"/>
              <a:t>unui</a:t>
            </a:r>
            <a:r>
              <a:rPr lang="en-US" sz="1800" dirty="0" smtClean="0"/>
              <a:t> constructor cu un </a:t>
            </a:r>
            <a:r>
              <a:rPr lang="en-US" sz="1800" dirty="0" err="1" smtClean="0"/>
              <a:t>parametru</a:t>
            </a:r>
            <a:r>
              <a:rPr lang="en-US" sz="1800" dirty="0" smtClean="0"/>
              <a:t> de alt tip,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compilatorului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faca</a:t>
            </a:r>
            <a:r>
              <a:rPr lang="en-US" sz="1800" dirty="0" smtClean="0"/>
              <a:t> “automatic type conversion”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sz="1800">
              <a:solidFill>
                <a:schemeClr val="dk1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6251" y="2517775"/>
            <a:ext cx="4283861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800"/>
          </a:p>
        </p:txBody>
      </p:sp>
      <p:sp>
        <p:nvSpPr>
          <p:cNvPr id="500" name="Google Shape;500;p4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/>
          <p:nvPr/>
        </p:nvSpPr>
        <p:spPr>
          <a:xfrm>
            <a:off x="365750" y="1189037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Conversia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automata –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constructor</a:t>
            </a:r>
            <a:endParaRPr sz="1800"/>
          </a:p>
        </p:txBody>
      </p:sp>
      <p:sp>
        <p:nvSpPr>
          <p:cNvPr id="503" name="Google Shape;503;p4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504" name="Google Shape;504;p47"/>
          <p:cNvSpPr txBox="1"/>
          <p:nvPr/>
        </p:nvSpPr>
        <p:spPr>
          <a:xfrm>
            <a:off x="329112" y="1722437"/>
            <a:ext cx="9435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 smtClean="0"/>
              <a:t>Daca</a:t>
            </a:r>
            <a:r>
              <a:rPr lang="en-US" sz="1800" dirty="0" smtClean="0"/>
              <a:t> </a:t>
            </a:r>
            <a:r>
              <a:rPr lang="en-US" sz="1800" dirty="0" err="1" smtClean="0"/>
              <a:t>conversia</a:t>
            </a:r>
            <a:r>
              <a:rPr lang="en-US" sz="1800" dirty="0" smtClean="0"/>
              <a:t> automata </a:t>
            </a:r>
            <a:r>
              <a:rPr lang="en-US" sz="1800" dirty="0" err="1" smtClean="0"/>
              <a:t>pune</a:t>
            </a:r>
            <a:r>
              <a:rPr lang="en-US" sz="1800" dirty="0" smtClean="0"/>
              <a:t> </a:t>
            </a:r>
            <a:r>
              <a:rPr lang="en-US" sz="1800" dirty="0" err="1" smtClean="0"/>
              <a:t>probleme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explicit</a:t>
            </a: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sz="1800">
              <a:solidFill>
                <a:schemeClr val="dk1"/>
              </a:solidFill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2" y="2332037"/>
            <a:ext cx="5834062" cy="45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40187" y="3094037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f(Two(one))</a:t>
            </a:r>
            <a:r>
              <a:rPr lang="en-US" sz="2000" dirty="0" smtClean="0"/>
              <a:t> </a:t>
            </a:r>
            <a:r>
              <a:rPr lang="en-US" sz="2000" dirty="0" err="1" smtClean="0"/>
              <a:t>creaza</a:t>
            </a:r>
            <a:r>
              <a:rPr lang="en-US" sz="2000" dirty="0" smtClean="0"/>
              <a:t> un </a:t>
            </a:r>
            <a:r>
              <a:rPr lang="en-US" sz="2000" dirty="0" err="1" smtClean="0"/>
              <a:t>obiect</a:t>
            </a:r>
            <a:r>
              <a:rPr lang="en-US" sz="2000" dirty="0" smtClean="0"/>
              <a:t> </a:t>
            </a:r>
            <a:r>
              <a:rPr lang="en-US" sz="2000" dirty="0" err="1" smtClean="0"/>
              <a:t>temporar</a:t>
            </a:r>
            <a:r>
              <a:rPr lang="en-US" sz="2000" dirty="0" smtClean="0"/>
              <a:t> de tip </a:t>
            </a:r>
            <a:r>
              <a:rPr lang="en-US" sz="2000" b="1" dirty="0" smtClean="0"/>
              <a:t>Two</a:t>
            </a:r>
            <a:r>
              <a:rPr lang="en-US" sz="2000" dirty="0" smtClean="0"/>
              <a:t> din </a:t>
            </a:r>
            <a:r>
              <a:rPr lang="en-US" sz="2000" b="1" dirty="0" smtClean="0"/>
              <a:t>one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800"/>
          </a:p>
        </p:txBody>
      </p:sp>
      <p:sp>
        <p:nvSpPr>
          <p:cNvPr id="500" name="Google Shape;500;p4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/>
          <p:nvPr/>
        </p:nvSpPr>
        <p:spPr>
          <a:xfrm>
            <a:off x="365750" y="1189037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Conversia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automata –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operator de cast</a:t>
            </a:r>
            <a:endParaRPr sz="1800"/>
          </a:p>
        </p:txBody>
      </p:sp>
      <p:sp>
        <p:nvSpPr>
          <p:cNvPr id="503" name="Google Shape;503;p4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88" y="1798637"/>
            <a:ext cx="5393624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800"/>
          </a:p>
        </p:txBody>
      </p:sp>
      <p:sp>
        <p:nvSpPr>
          <p:cNvPr id="500" name="Google Shape;500;p4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/>
          <p:nvPr/>
        </p:nvSpPr>
        <p:spPr>
          <a:xfrm>
            <a:off x="365750" y="1554479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operatorului de conversie </a:t>
            </a:r>
            <a:r>
              <a:rPr lang="en-US" sz="2000" b="1"/>
              <a:t>(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cast)</a:t>
            </a:r>
            <a:endParaRPr sz="1800"/>
          </a:p>
        </p:txBody>
      </p:sp>
      <p:sp>
        <p:nvSpPr>
          <p:cNvPr id="503" name="Google Shape;503;p4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504" name="Google Shape;504;p47"/>
          <p:cNvSpPr txBox="1"/>
          <p:nvPr/>
        </p:nvSpPr>
        <p:spPr>
          <a:xfrm>
            <a:off x="1306512" y="2386325"/>
            <a:ext cx="8077238" cy="36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Exemplu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101FD"/>
                </a:solidFill>
                <a:highlight>
                  <a:srgbClr val="FAFAFA"/>
                </a:highlight>
              </a:rPr>
              <a:t>int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</a:t>
            </a:r>
            <a:r>
              <a:rPr lang="en-US" sz="2000" dirty="0">
                <a:solidFill>
                  <a:srgbClr val="007D9A"/>
                </a:solidFill>
                <a:highlight>
                  <a:srgbClr val="FAFAFA"/>
                </a:highlight>
              </a:rPr>
              <a:t>main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()</a:t>
            </a:r>
            <a:endParaRPr sz="2000">
              <a:solidFill>
                <a:srgbClr val="171717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{</a:t>
            </a:r>
            <a:endParaRPr sz="2000">
              <a:solidFill>
                <a:srgbClr val="171717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   </a:t>
            </a:r>
            <a:r>
              <a:rPr lang="en-US" sz="2000" dirty="0">
                <a:solidFill>
                  <a:srgbClr val="0101FD"/>
                </a:solidFill>
                <a:highlight>
                  <a:srgbClr val="FAFAFA"/>
                </a:highlight>
              </a:rPr>
              <a:t>double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x = 1.23;</a:t>
            </a:r>
            <a:endParaRPr sz="2000">
              <a:solidFill>
                <a:srgbClr val="171717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   </a:t>
            </a:r>
            <a:r>
              <a:rPr lang="en-US" sz="2000" dirty="0" err="1">
                <a:solidFill>
                  <a:srgbClr val="0101FD"/>
                </a:solidFill>
                <a:highlight>
                  <a:srgbClr val="FAFAFA"/>
                </a:highlight>
              </a:rPr>
              <a:t>int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AFAFA"/>
                </a:highlight>
              </a:rPr>
              <a:t>i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= (</a:t>
            </a:r>
            <a:r>
              <a:rPr lang="en-US" sz="2000" dirty="0" err="1">
                <a:solidFill>
                  <a:srgbClr val="0101FD"/>
                </a:solidFill>
                <a:highlight>
                  <a:srgbClr val="FAFAFA"/>
                </a:highlight>
              </a:rPr>
              <a:t>int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)x;   </a:t>
            </a:r>
            <a:r>
              <a:rPr lang="en-US" sz="2000" dirty="0">
                <a:solidFill>
                  <a:srgbClr val="008000"/>
                </a:solidFill>
                <a:highlight>
                  <a:srgbClr val="FAFAFA"/>
                </a:highlight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AFAFA"/>
                </a:highlight>
              </a:rPr>
              <a:t>conversie</a:t>
            </a:r>
            <a:r>
              <a:rPr lang="en-US" sz="2000" dirty="0">
                <a:solidFill>
                  <a:srgbClr val="008000"/>
                </a:solidFill>
                <a:highlight>
                  <a:srgbClr val="FAFAFA"/>
                </a:highlight>
              </a:rPr>
              <a:t> </a:t>
            </a:r>
            <a:r>
              <a:rPr lang="en-US" sz="2000" dirty="0" err="1">
                <a:solidFill>
                  <a:srgbClr val="008000"/>
                </a:solidFill>
                <a:highlight>
                  <a:srgbClr val="FAFAFA"/>
                </a:highlight>
              </a:rPr>
              <a:t>catre</a:t>
            </a:r>
            <a:r>
              <a:rPr lang="en-US" sz="2000" dirty="0">
                <a:solidFill>
                  <a:srgbClr val="008000"/>
                </a:solidFill>
                <a:highlight>
                  <a:srgbClr val="FAFAFA"/>
                </a:highlight>
              </a:rPr>
              <a:t> </a:t>
            </a:r>
            <a:r>
              <a:rPr lang="en-US" sz="2000" dirty="0" err="1">
                <a:solidFill>
                  <a:srgbClr val="008000"/>
                </a:solidFill>
                <a:highlight>
                  <a:srgbClr val="FAFAFA"/>
                </a:highlight>
              </a:rPr>
              <a:t>int</a:t>
            </a:r>
            <a:r>
              <a:rPr lang="en-US" sz="2000" dirty="0">
                <a:solidFill>
                  <a:srgbClr val="008000"/>
                </a:solidFill>
                <a:highlight>
                  <a:srgbClr val="FAFAFA"/>
                </a:highlight>
              </a:rPr>
              <a:t> ---&gt; parte </a:t>
            </a:r>
            <a:r>
              <a:rPr lang="en-US" sz="2000" dirty="0" err="1">
                <a:solidFill>
                  <a:srgbClr val="008000"/>
                </a:solidFill>
                <a:highlight>
                  <a:srgbClr val="FAFAFA"/>
                </a:highlight>
              </a:rPr>
              <a:t>intreaga</a:t>
            </a:r>
            <a:endParaRPr sz="2000">
              <a:solidFill>
                <a:srgbClr val="171717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   </a:t>
            </a:r>
            <a:r>
              <a:rPr lang="en-US" sz="2000" dirty="0" err="1">
                <a:solidFill>
                  <a:srgbClr val="0101FD"/>
                </a:solidFill>
                <a:highlight>
                  <a:srgbClr val="FAFAFA"/>
                </a:highlight>
              </a:rPr>
              <a:t>cout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AFAFA"/>
                </a:highlight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AFAFA"/>
                </a:highlight>
              </a:rPr>
              <a:t>i</a:t>
            </a:r>
            <a:r>
              <a:rPr lang="en-US" sz="2000" dirty="0">
                <a:solidFill>
                  <a:srgbClr val="A31515"/>
                </a:solidFill>
                <a:highlight>
                  <a:srgbClr val="FAFAFA"/>
                </a:highlight>
              </a:rPr>
              <a:t> = "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&lt;&lt;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AFAFA"/>
                </a:highlight>
              </a:rPr>
              <a:t>i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 &lt;&lt; </a:t>
            </a:r>
            <a:r>
              <a:rPr lang="en-US" sz="2000" dirty="0" err="1">
                <a:solidFill>
                  <a:srgbClr val="0101FD"/>
                </a:solidFill>
                <a:highlight>
                  <a:srgbClr val="FAFAFA"/>
                </a:highlight>
              </a:rPr>
              <a:t>endl</a:t>
            </a: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717"/>
                </a:solidFill>
                <a:highlight>
                  <a:srgbClr val="FAFAFA"/>
                </a:highlight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800"/>
          </a:p>
        </p:txBody>
      </p:sp>
      <p:sp>
        <p:nvSpPr>
          <p:cNvPr id="513" name="Google Shape;513;p48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14" name="Google Shape;51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8"/>
          <p:cNvSpPr/>
          <p:nvPr/>
        </p:nvSpPr>
        <p:spPr>
          <a:xfrm>
            <a:off x="365750" y="1249679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operatorului de conversie </a:t>
            </a:r>
            <a:r>
              <a:rPr lang="en-US" sz="2000" b="1"/>
              <a:t>(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cast)</a:t>
            </a:r>
            <a:endParaRPr sz="1800"/>
          </a:p>
        </p:txBody>
      </p:sp>
      <p:sp>
        <p:nvSpPr>
          <p:cNvPr id="516" name="Google Shape;516;p48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517" name="Google Shape;517;p48"/>
          <p:cNvSpPr txBox="1"/>
          <p:nvPr/>
        </p:nvSpPr>
        <p:spPr>
          <a:xfrm>
            <a:off x="1395950" y="1876500"/>
            <a:ext cx="4663200" cy="4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Sintaxa: </a:t>
            </a:r>
            <a:r>
              <a:rPr lang="en-US" sz="2400" b="1">
                <a:solidFill>
                  <a:schemeClr val="dk1"/>
                </a:solidFill>
              </a:rPr>
              <a:t>operator tip()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Exemplu - conversie catre un tip predefinit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class Test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{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    int v[2];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    public: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    Test(){v[0] = 100; v[1] = 200;}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    </a:t>
            </a:r>
            <a:r>
              <a:rPr lang="en-US" sz="2400" b="1">
                <a:solidFill>
                  <a:srgbClr val="FF0000"/>
                </a:solidFill>
                <a:highlight>
                  <a:srgbClr val="FAFAFA"/>
                </a:highlight>
              </a:rPr>
              <a:t>operator int()</a:t>
            </a:r>
            <a:r>
              <a:rPr lang="en-US" sz="1800">
                <a:highlight>
                  <a:srgbClr val="FAFAFA"/>
                </a:highlight>
              </a:rPr>
              <a:t>;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AFAFA"/>
                </a:highlight>
              </a:rPr>
              <a:t>};</a:t>
            </a: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AFAFA"/>
                </a:highlight>
              </a:rPr>
              <a:t>Test::operator int ()</a:t>
            </a:r>
            <a:endParaRPr sz="1800" b="1">
              <a:solidFill>
                <a:srgbClr val="FF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AFAFA"/>
                </a:highlight>
              </a:rPr>
              <a:t>{</a:t>
            </a:r>
            <a:endParaRPr sz="1800" b="1">
              <a:solidFill>
                <a:srgbClr val="FF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AFAFA"/>
                </a:highlight>
              </a:rPr>
              <a:t>    return v[0]+v[1];</a:t>
            </a:r>
            <a:endParaRPr sz="1800" b="1">
              <a:solidFill>
                <a:srgbClr val="FF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AFAFA"/>
                </a:highlight>
              </a:rPr>
              <a:t>}</a:t>
            </a:r>
            <a:endParaRPr sz="1800" b="1">
              <a:solidFill>
                <a:srgbClr val="FF0000"/>
              </a:solidFill>
              <a:highlight>
                <a:srgbClr val="FAFAFA"/>
              </a:highlight>
            </a:endParaRPr>
          </a:p>
        </p:txBody>
      </p:sp>
      <p:sp>
        <p:nvSpPr>
          <p:cNvPr id="518" name="Google Shape;518;p48"/>
          <p:cNvSpPr txBox="1"/>
          <p:nvPr/>
        </p:nvSpPr>
        <p:spPr>
          <a:xfrm>
            <a:off x="6302750" y="3005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int main()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{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Test obiect;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int x = obiect;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cout&lt;&lt;x;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return 0;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800"/>
          </a:p>
        </p:txBody>
      </p:sp>
      <p:sp>
        <p:nvSpPr>
          <p:cNvPr id="527" name="Google Shape;527;p49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28" name="Google Shape;5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/>
          <p:nvPr/>
        </p:nvSpPr>
        <p:spPr>
          <a:xfrm>
            <a:off x="365750" y="1249679"/>
            <a:ext cx="950940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operatorului de conversie </a:t>
            </a:r>
            <a:r>
              <a:rPr lang="en-US" sz="2000" b="1"/>
              <a:t>(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cast)</a:t>
            </a:r>
            <a:endParaRPr sz="1800"/>
          </a:p>
        </p:txBody>
      </p:sp>
      <p:sp>
        <p:nvSpPr>
          <p:cNvPr id="530" name="Google Shape;530;p49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531" name="Google Shape;531;p49"/>
          <p:cNvSpPr txBox="1"/>
          <p:nvPr/>
        </p:nvSpPr>
        <p:spPr>
          <a:xfrm>
            <a:off x="473625" y="1876500"/>
            <a:ext cx="5585400" cy="4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Exemplu - conversie catre un tip definit de utilizator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class Test {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public: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Test(){}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};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class Test2 {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public: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operator Test();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};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Test2::operator Test ()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return Test();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 b="1">
              <a:solidFill>
                <a:srgbClr val="FF0000"/>
              </a:solidFill>
              <a:highlight>
                <a:srgbClr val="FAFAFA"/>
              </a:highlight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6302750" y="3005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void afisare(Test t) {cout&lt;&lt;"dupa conversie";}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int main()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{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 Test2 x;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afisare(x);;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    return 0;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AFAFA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0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800"/>
          </a:p>
        </p:txBody>
      </p:sp>
      <p:sp>
        <p:nvSpPr>
          <p:cNvPr id="541" name="Google Shape;541;p50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42" name="Google Shape;54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/>
          <p:nvPr/>
        </p:nvSpPr>
        <p:spPr>
          <a:xfrm>
            <a:off x="365760" y="1554480"/>
            <a:ext cx="9509400" cy="42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unor operatori speciali: “ [ ]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nu poate fi supraincarcat ca functie friend;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este considerat un operator binar, sub forma operator [ ] ( 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obiect [ 5 ] &lt;=&gt; obiect.operator [ ] (5);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sintaxa: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type class-name::operator[ ](int i)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// . . 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sp>
        <p:nvSpPr>
          <p:cNvPr id="544" name="Google Shape;544;p50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800"/>
          </a:p>
        </p:txBody>
      </p:sp>
      <p:sp>
        <p:nvSpPr>
          <p:cNvPr id="553" name="Google Shape;553;p51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54" name="Google Shape;55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1"/>
          <p:cNvSpPr/>
          <p:nvPr/>
        </p:nvSpPr>
        <p:spPr>
          <a:xfrm>
            <a:off x="1791766" y="1645900"/>
            <a:ext cx="7134746" cy="530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[ ]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a[3];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j,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k) {	a[0] =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; 	a[1] = j;  a[2] = k;}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operator[ ] (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{ return a[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]; 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main()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ob(1, 2, 3);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&lt;&lt; ob[1]; // displays 2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sp>
        <p:nvSpPr>
          <p:cNvPr id="556" name="Google Shape;556;p51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800"/>
          </a:p>
        </p:txBody>
      </p:sp>
      <p:sp>
        <p:nvSpPr>
          <p:cNvPr id="565" name="Google Shape;565;p52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66" name="Google Shape;5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2"/>
          <p:cNvSpPr/>
          <p:nvPr/>
        </p:nvSpPr>
        <p:spPr>
          <a:xfrm>
            <a:off x="365760" y="1167317"/>
            <a:ext cx="9509400" cy="581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[ ]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la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stanga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atribuiri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intoarca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a[3];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j,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k) {	a[0] =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; 	a[1] = j;  a[2] = k;}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 operator[ ] (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{ return a[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]; 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ob(1, 2, 3);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ob[1]; // displays 2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 ";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ob[1] = 25; // [ ] on left of =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ob[1]; // now displays 25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sp>
        <p:nvSpPr>
          <p:cNvPr id="568" name="Google Shape;568;p52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800"/>
          </a:p>
        </p:txBody>
      </p:sp>
      <p:sp>
        <p:nvSpPr>
          <p:cNvPr id="565" name="Google Shape;565;p52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66" name="Google Shape;5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2"/>
          <p:cNvSpPr/>
          <p:nvPr/>
        </p:nvSpPr>
        <p:spPr>
          <a:xfrm>
            <a:off x="365760" y="1167317"/>
            <a:ext cx="6274752" cy="55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“ </a:t>
            </a:r>
            <a:endParaRPr lang="en-US" sz="20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8" name="Google Shape;568;p52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112" y="1646237"/>
            <a:ext cx="4019549" cy="57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Google Shape;567;p52"/>
          <p:cNvSpPr/>
          <p:nvPr/>
        </p:nvSpPr>
        <p:spPr>
          <a:xfrm>
            <a:off x="6564312" y="2027237"/>
            <a:ext cx="32766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Nu se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des;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- “for consistency”</a:t>
            </a: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/>
          </a:p>
        </p:txBody>
      </p:sp>
      <p:sp>
        <p:nvSpPr>
          <p:cNvPr id="326" name="Google Shape;326;p34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/>
          <p:nvPr/>
        </p:nvSpPr>
        <p:spPr>
          <a:xfrm>
            <a:off x="365760" y="1188720"/>
            <a:ext cx="9235080" cy="58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ale C++;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majoritatea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supraincarcati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similar ca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r>
              <a:rPr lang="en-US" sz="1800" dirty="0" smtClean="0"/>
              <a:t>- NU se pot </a:t>
            </a:r>
            <a:r>
              <a:rPr lang="en-US" sz="1800" dirty="0" err="1" smtClean="0"/>
              <a:t>crea</a:t>
            </a:r>
            <a:r>
              <a:rPr lang="en-US" sz="1800" dirty="0" smtClean="0"/>
              <a:t> </a:t>
            </a:r>
            <a:r>
              <a:rPr lang="en-US" sz="1800" dirty="0" err="1" smtClean="0"/>
              <a:t>operatori</a:t>
            </a:r>
            <a:r>
              <a:rPr lang="en-US" sz="1800" dirty="0" smtClean="0"/>
              <a:t> </a:t>
            </a:r>
            <a:r>
              <a:rPr lang="en-US" sz="1800" dirty="0" err="1" smtClean="0"/>
              <a:t>noi</a:t>
            </a:r>
            <a:r>
              <a:rPr lang="en-US" sz="1800" dirty="0" smtClean="0"/>
              <a:t> </a:t>
            </a:r>
          </a:p>
          <a:p>
            <a:pPr lvl="0"/>
            <a:endParaRPr lang="en-US" sz="1800" b="1" dirty="0" smtClean="0"/>
          </a:p>
          <a:p>
            <a:pPr lvl="0"/>
            <a:r>
              <a:rPr lang="en-US" sz="1800" b="1" dirty="0" smtClean="0"/>
              <a:t>- NU SE POATE MODIFICA PRIN SUPRAINCARCARE:</a:t>
            </a:r>
            <a:endParaRPr lang="en-US" sz="1600" dirty="0" smtClean="0"/>
          </a:p>
          <a:p>
            <a:pPr lvl="0"/>
            <a:r>
              <a:rPr lang="en-US" sz="1800" dirty="0" smtClean="0"/>
              <a:t>	- </a:t>
            </a:r>
            <a:r>
              <a:rPr lang="en-US" sz="1800" dirty="0" err="1" smtClean="0"/>
              <a:t>pluralitatea</a:t>
            </a:r>
            <a:r>
              <a:rPr lang="en-US" sz="1800" dirty="0" smtClean="0"/>
              <a:t> </a:t>
            </a:r>
            <a:r>
              <a:rPr lang="en-US" sz="1800" dirty="0" err="1" smtClean="0"/>
              <a:t>operatorului</a:t>
            </a:r>
            <a:r>
              <a:rPr lang="en-US" sz="1800" dirty="0" smtClean="0"/>
              <a:t> (</a:t>
            </a:r>
            <a:r>
              <a:rPr lang="en-US" sz="1800" dirty="0" err="1" smtClean="0"/>
              <a:t>numarul</a:t>
            </a:r>
            <a:r>
              <a:rPr lang="en-US" sz="1800" dirty="0" smtClean="0"/>
              <a:t> de </a:t>
            </a:r>
            <a:r>
              <a:rPr lang="en-US" sz="1800" dirty="0" err="1" smtClean="0"/>
              <a:t>argumente</a:t>
            </a:r>
            <a:r>
              <a:rPr lang="en-US" sz="1800" dirty="0" smtClean="0"/>
              <a:t>);</a:t>
            </a:r>
          </a:p>
          <a:p>
            <a:pPr lvl="0"/>
            <a:r>
              <a:rPr lang="en-US" sz="1800" dirty="0" smtClean="0"/>
              <a:t>	- </a:t>
            </a:r>
            <a:r>
              <a:rPr lang="en-US" sz="1800" dirty="0" err="1" smtClean="0"/>
              <a:t>precedenta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asociativitatea</a:t>
            </a:r>
            <a:r>
              <a:rPr lang="en-US" sz="1800" dirty="0" smtClean="0"/>
              <a:t> </a:t>
            </a:r>
            <a:r>
              <a:rPr lang="en-US" sz="1800" dirty="0" err="1" smtClean="0"/>
              <a:t>operatorului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NU SE POT SUPRAINCARCA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“ . “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“.*”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pointer);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“::”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rezolutie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scop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“?:”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ternar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se face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definind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operator;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- 2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modalitati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- ca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prietena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 sz="1800"/>
          </a:p>
        </p:txBody>
      </p:sp>
      <p:sp>
        <p:nvSpPr>
          <p:cNvPr id="329" name="Google Shape;329;p34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800"/>
          </a:p>
        </p:txBody>
      </p:sp>
      <p:sp>
        <p:nvSpPr>
          <p:cNvPr id="601" name="Google Shape;601;p55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02" name="Google Shape;60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5"/>
          <p:cNvSpPr/>
          <p:nvPr/>
        </p:nvSpPr>
        <p:spPr>
          <a:xfrm>
            <a:off x="365760" y="1410479"/>
            <a:ext cx="9509400" cy="4807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: “ → “ </a:t>
            </a: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Cand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doreste</a:t>
            </a:r>
            <a:r>
              <a:rPr lang="en-US" sz="2000" dirty="0" smtClean="0">
                <a:latin typeface="+mn-lt"/>
              </a:rPr>
              <a:t> ca un </a:t>
            </a:r>
            <a:r>
              <a:rPr lang="en-US" sz="2000" dirty="0" err="1" smtClean="0">
                <a:latin typeface="+mn-lt"/>
              </a:rPr>
              <a:t>obiect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sa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comporte</a:t>
            </a:r>
            <a:r>
              <a:rPr lang="en-US" sz="2000" dirty="0" smtClean="0">
                <a:latin typeface="+mn-lt"/>
              </a:rPr>
              <a:t> ca un pointer (“</a:t>
            </a:r>
            <a:r>
              <a:rPr lang="en-US" sz="2000" i="1" dirty="0" smtClean="0">
                <a:latin typeface="+mn-lt"/>
              </a:rPr>
              <a:t>smart pointer</a:t>
            </a:r>
            <a:r>
              <a:rPr lang="en-US" sz="2000" dirty="0" smtClean="0">
                <a:latin typeface="+mn-lt"/>
              </a:rPr>
              <a:t>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nestatica</a:t>
            </a: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- operator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unar</a:t>
            </a: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-&gt;element  //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obiectul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genereaza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apelul</a:t>
            </a: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- element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accesibil</a:t>
            </a: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 smtClean="0">
                <a:latin typeface="+mn-lt"/>
                <a:ea typeface="Arial"/>
                <a:cs typeface="Arial"/>
                <a:sym typeface="Arial"/>
              </a:rPr>
              <a:t>intoarce</a:t>
            </a:r>
            <a:r>
              <a:rPr lang="en-US" sz="2000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un pointer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catre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latin typeface="+mn-lt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 smtClean="0">
                <a:latin typeface="+mn-lt"/>
                <a:ea typeface="Arial"/>
                <a:cs typeface="Arial"/>
                <a:sym typeface="Arial"/>
              </a:rPr>
              <a:t>clasa</a:t>
            </a:r>
            <a:endParaRPr lang="en-US" sz="2000" dirty="0" smtClean="0"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 smtClean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utilizat</a:t>
            </a:r>
            <a:r>
              <a:rPr lang="en-US" sz="2000" dirty="0" smtClean="0">
                <a:latin typeface="+mn-lt"/>
              </a:rPr>
              <a:t> in special in </a:t>
            </a:r>
            <a:r>
              <a:rPr lang="en-US" sz="2000" dirty="0" err="1" smtClean="0">
                <a:latin typeface="+mn-lt"/>
              </a:rPr>
              <a:t>cazul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iteratorilor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err="1" smtClean="0">
                <a:latin typeface="+mn-lt"/>
              </a:rPr>
              <a:t>mai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tarziu</a:t>
            </a:r>
            <a:r>
              <a:rPr lang="en-US" sz="2000" dirty="0" smtClean="0">
                <a:latin typeface="+mn-lt"/>
              </a:rPr>
              <a:t>)</a:t>
            </a:r>
            <a:endParaRPr sz="2000">
              <a:latin typeface="+mn-lt"/>
            </a:endParaRPr>
          </a:p>
        </p:txBody>
      </p:sp>
      <p:sp>
        <p:nvSpPr>
          <p:cNvPr id="604" name="Google Shape;604;p55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800"/>
          </a:p>
        </p:txBody>
      </p:sp>
      <p:sp>
        <p:nvSpPr>
          <p:cNvPr id="613" name="Google Shape;613;p56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14" name="Google Shape;61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6"/>
          <p:cNvSpPr/>
          <p:nvPr/>
        </p:nvSpPr>
        <p:spPr>
          <a:xfrm>
            <a:off x="365760" y="1410480"/>
            <a:ext cx="9509400" cy="535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unor operatori speciali: “ →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class myclass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int i;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myclass *operator-&gt;() {return this;}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 ob;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ob-&gt;i = 10; // same as ob.i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cout &lt;&lt; ob.i &lt;&lt; " " &lt;&lt; ob-&gt;i;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sp>
        <p:nvSpPr>
          <p:cNvPr id="616" name="Google Shape;616;p56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800"/>
          </a:p>
        </p:txBody>
      </p:sp>
      <p:sp>
        <p:nvSpPr>
          <p:cNvPr id="613" name="Google Shape;613;p56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14" name="Google Shape;61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6"/>
          <p:cNvSpPr/>
          <p:nvPr/>
        </p:nvSpPr>
        <p:spPr>
          <a:xfrm>
            <a:off x="365760" y="1189037"/>
            <a:ext cx="4064952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→ “ </a:t>
            </a:r>
            <a:endParaRPr sz="1800"/>
          </a:p>
        </p:txBody>
      </p:sp>
      <p:sp>
        <p:nvSpPr>
          <p:cNvPr id="616" name="Google Shape;616;p56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712" y="2074862"/>
            <a:ext cx="3157537" cy="457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1738" y="1374775"/>
            <a:ext cx="3990974" cy="589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800"/>
          </a:p>
        </p:txBody>
      </p:sp>
      <p:sp>
        <p:nvSpPr>
          <p:cNvPr id="613" name="Google Shape;613;p56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14" name="Google Shape;61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6"/>
          <p:cNvSpPr/>
          <p:nvPr/>
        </p:nvSpPr>
        <p:spPr>
          <a:xfrm>
            <a:off x="365760" y="1189037"/>
            <a:ext cx="7189152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→ “ </a:t>
            </a:r>
            <a:endParaRPr sz="1800"/>
          </a:p>
        </p:txBody>
      </p:sp>
      <p:sp>
        <p:nvSpPr>
          <p:cNvPr id="616" name="Google Shape;616;p56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544512" y="2008901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Clasa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Obj</a:t>
            </a:r>
            <a:r>
              <a:rPr lang="en-US" sz="2000" dirty="0" smtClean="0"/>
              <a:t> </a:t>
            </a:r>
            <a:r>
              <a:rPr lang="en-US" sz="2000" dirty="0" err="1" smtClean="0"/>
              <a:t>definteste</a:t>
            </a:r>
            <a:r>
              <a:rPr lang="en-US" sz="2000" dirty="0" smtClean="0"/>
              <a:t> </a:t>
            </a:r>
            <a:r>
              <a:rPr lang="en-US" sz="2000" dirty="0" err="1" smtClean="0"/>
              <a:t>tipul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obiectelor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utilizate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f( ) </a:t>
            </a:r>
            <a:r>
              <a:rPr lang="en-US" sz="2000" dirty="0" err="1" smtClean="0"/>
              <a:t>si</a:t>
            </a:r>
            <a:r>
              <a:rPr lang="en-US" sz="2000" dirty="0" smtClean="0"/>
              <a:t> </a:t>
            </a:r>
            <a:r>
              <a:rPr lang="en-US" sz="2000" b="1" dirty="0" smtClean="0"/>
              <a:t>g( )</a:t>
            </a:r>
            <a:r>
              <a:rPr lang="en-US" sz="2000" dirty="0" smtClean="0"/>
              <a:t> </a:t>
            </a:r>
            <a:r>
              <a:rPr lang="en-US" sz="2000" dirty="0" err="1" smtClean="0"/>
              <a:t>printeaza</a:t>
            </a:r>
            <a:r>
              <a:rPr lang="en-US" sz="2000" dirty="0" smtClean="0"/>
              <a:t> </a:t>
            </a:r>
            <a:r>
              <a:rPr lang="en-US" sz="2000" dirty="0" err="1" smtClean="0"/>
              <a:t>valori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folosind</a:t>
            </a:r>
            <a:r>
              <a:rPr lang="en-US" sz="2000" dirty="0" smtClean="0"/>
              <a:t> date </a:t>
            </a:r>
            <a:r>
              <a:rPr lang="en-US" sz="2000" dirty="0" err="1" smtClean="0"/>
              <a:t>statice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Pointeri</a:t>
            </a:r>
            <a:r>
              <a:rPr lang="en-US" sz="2000" dirty="0" smtClean="0"/>
              <a:t> </a:t>
            </a:r>
            <a:r>
              <a:rPr lang="en-US" sz="2000" dirty="0" err="1" smtClean="0"/>
              <a:t>catre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 </a:t>
            </a:r>
            <a:r>
              <a:rPr lang="en-US" sz="2000" dirty="0" smtClean="0">
                <a:sym typeface="Wingdings" pitchFamily="2" charset="2"/>
              </a:rPr>
              <a:t> in </a:t>
            </a:r>
            <a:r>
              <a:rPr lang="en-US" sz="2000" b="1" dirty="0" err="1" smtClean="0"/>
              <a:t>ObjContainer</a:t>
            </a:r>
            <a:r>
              <a:rPr lang="en-US" sz="2000" dirty="0" smtClean="0"/>
              <a:t> 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SmartPointer</a:t>
            </a:r>
            <a:r>
              <a:rPr lang="en-US" sz="2000" dirty="0" smtClean="0"/>
              <a:t> e </a:t>
            </a:r>
            <a:r>
              <a:rPr lang="en-US" sz="2000" dirty="0" err="1" smtClean="0"/>
              <a:t>clasa</a:t>
            </a:r>
            <a:r>
              <a:rPr lang="en-US" sz="2000" dirty="0" smtClean="0"/>
              <a:t> </a:t>
            </a:r>
            <a:r>
              <a:rPr lang="en-US" sz="2000" dirty="0" err="1" smtClean="0"/>
              <a:t>prieten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are </a:t>
            </a:r>
            <a:r>
              <a:rPr lang="en-US" sz="2000" dirty="0" err="1" smtClean="0"/>
              <a:t>acces</a:t>
            </a:r>
            <a:r>
              <a:rPr lang="en-US" sz="2000" dirty="0" smtClean="0"/>
              <a:t> la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din container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Deplasarea</a:t>
            </a:r>
            <a:r>
              <a:rPr lang="en-US" sz="2000" dirty="0" smtClean="0"/>
              <a:t> se face </a:t>
            </a:r>
            <a:r>
              <a:rPr lang="en-US" sz="2000" dirty="0" err="1" smtClean="0"/>
              <a:t>utilizand</a:t>
            </a:r>
            <a:r>
              <a:rPr lang="en-US" sz="2000" dirty="0" smtClean="0"/>
              <a:t>  </a:t>
            </a:r>
            <a:r>
              <a:rPr lang="en-US" sz="2000" b="1" dirty="0" smtClean="0"/>
              <a:t>operator++</a:t>
            </a:r>
            <a:r>
              <a:rPr lang="en-US" sz="2000" dirty="0" smtClean="0"/>
              <a:t> (nu se </a:t>
            </a:r>
            <a:r>
              <a:rPr lang="en-US" sz="2000" dirty="0" err="1" smtClean="0"/>
              <a:t>depaseste</a:t>
            </a:r>
            <a:r>
              <a:rPr lang="en-US" sz="2000" dirty="0" smtClean="0"/>
              <a:t> size)</a:t>
            </a:r>
          </a:p>
          <a:p>
            <a:endParaRPr lang="en-US" sz="2000" dirty="0" smtClean="0"/>
          </a:p>
          <a:p>
            <a:r>
              <a:rPr lang="en-US" sz="2000" b="1" dirty="0" smtClean="0"/>
              <a:t>Nu</a:t>
            </a:r>
            <a:r>
              <a:rPr lang="en-US" sz="2000" dirty="0" smtClean="0"/>
              <a:t> </a:t>
            </a:r>
            <a:r>
              <a:rPr lang="en-US" sz="2000" dirty="0" err="1" smtClean="0"/>
              <a:t>exista</a:t>
            </a:r>
            <a:r>
              <a:rPr lang="en-US" sz="2000" dirty="0" smtClean="0"/>
              <a:t> un </a:t>
            </a:r>
            <a:r>
              <a:rPr lang="en-US" sz="2000" dirty="0" err="1" smtClean="0"/>
              <a:t>scop</a:t>
            </a:r>
            <a:r>
              <a:rPr lang="en-US" sz="2000" dirty="0" smtClean="0"/>
              <a:t> genera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SmartPointer</a:t>
            </a:r>
            <a:r>
              <a:rPr lang="en-US" sz="2000" b="1" dirty="0" smtClean="0"/>
              <a:t> , </a:t>
            </a:r>
            <a:r>
              <a:rPr lang="en-US" sz="2000" dirty="0" smtClean="0"/>
              <a:t> e </a:t>
            </a:r>
            <a:r>
              <a:rPr lang="en-US" sz="2000" dirty="0" err="1" smtClean="0"/>
              <a:t>creat</a:t>
            </a:r>
            <a:r>
              <a:rPr lang="en-US" sz="2000" dirty="0" smtClean="0"/>
              <a:t> special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ObjContainer</a:t>
            </a:r>
            <a:endParaRPr lang="en-US" sz="2000" b="1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800"/>
          </a:p>
        </p:txBody>
      </p:sp>
      <p:sp>
        <p:nvSpPr>
          <p:cNvPr id="577" name="Google Shape;577;p53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78" name="Google Shape;57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3"/>
          <p:cNvSpPr/>
          <p:nvPr/>
        </p:nvSpPr>
        <p:spPr>
          <a:xfrm>
            <a:off x="365760" y="1410480"/>
            <a:ext cx="9509400" cy="288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speciali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 “ ( )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- nu se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creaza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nou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mod de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ci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un mod de a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chema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000" b="1" i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double operator( )(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a, float f, char *s);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(10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23.34, "hi");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Obiect.operator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 )(10, 23.34, "hi");</a:t>
            </a:r>
            <a:endParaRPr sz="1800"/>
          </a:p>
        </p:txBody>
      </p:sp>
      <p:sp>
        <p:nvSpPr>
          <p:cNvPr id="580" name="Google Shape;580;p53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800"/>
          </a:p>
        </p:txBody>
      </p:sp>
      <p:sp>
        <p:nvSpPr>
          <p:cNvPr id="589" name="Google Shape;589;p54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90" name="Google Shape;59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4"/>
          <p:cNvSpPr/>
          <p:nvPr/>
        </p:nvSpPr>
        <p:spPr>
          <a:xfrm>
            <a:off x="365760" y="1410480"/>
            <a:ext cx="9509400" cy="590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unor operatori speciali: “ ( ) “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- functie membra, nestatica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class loc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 longitude, latitude;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…..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 operator( )(int i, int j);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Overload ( ) for loc.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 loc::operator()(int i, int j)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longitude = i;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latitude = j;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*this;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//Apel loc ob1(10, 20);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ob1(7,8); // se executa de sine statator</a:t>
            </a:r>
            <a:endParaRPr sz="1800"/>
          </a:p>
        </p:txBody>
      </p:sp>
      <p:sp>
        <p:nvSpPr>
          <p:cNvPr id="592" name="Google Shape;592;p54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800"/>
          </a:p>
        </p:txBody>
      </p:sp>
      <p:sp>
        <p:nvSpPr>
          <p:cNvPr id="589" name="Google Shape;589;p54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590" name="Google Shape;59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4"/>
          <p:cNvSpPr/>
          <p:nvPr/>
        </p:nvSpPr>
        <p:spPr>
          <a:xfrm>
            <a:off x="365760" y="1410480"/>
            <a:ext cx="9509400" cy="5405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&lt;&lt;,&gt;&gt;</a:t>
            </a:r>
            <a:endParaRPr sz="1800"/>
          </a:p>
        </p:txBody>
      </p:sp>
      <p:sp>
        <p:nvSpPr>
          <p:cNvPr id="592" name="Google Shape;592;p54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0775" y="1047750"/>
            <a:ext cx="4529137" cy="654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7313" y="2255837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Important ca </a:t>
            </a:r>
            <a:r>
              <a:rPr lang="en-US" sz="2000" dirty="0" err="1" smtClean="0"/>
              <a:t>operatorii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returneze</a:t>
            </a:r>
            <a:r>
              <a:rPr lang="en-US" sz="2000" dirty="0" smtClean="0"/>
              <a:t> </a:t>
            </a:r>
            <a:r>
              <a:rPr lang="en-US" sz="2000" dirty="0" err="1" smtClean="0"/>
              <a:t>referinta</a:t>
            </a:r>
            <a:r>
              <a:rPr lang="en-US" sz="2000" dirty="0" smtClean="0"/>
              <a:t>,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afecta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800"/>
          </a:p>
        </p:txBody>
      </p:sp>
      <p:sp>
        <p:nvSpPr>
          <p:cNvPr id="637" name="Google Shape;637;p58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38" name="Google Shape;63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8"/>
          <p:cNvSpPr/>
          <p:nvPr/>
        </p:nvSpPr>
        <p:spPr>
          <a:xfrm>
            <a:off x="365750" y="1410476"/>
            <a:ext cx="9509400" cy="44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•supraincarcare op. de folosire memorie in mod dinamic pentru cazuri speciale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•size_t: predefinit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•pentru new: constructorul este chemat automat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•pentru delete: destructorul este chemat automat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•supraincarcare la nivel de clasa sau globala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0" name="Google Shape;640;p58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9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800"/>
          </a:p>
        </p:txBody>
      </p:sp>
      <p:sp>
        <p:nvSpPr>
          <p:cNvPr id="649" name="Google Shape;649;p59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50" name="Google Shape;65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9"/>
          <p:cNvSpPr/>
          <p:nvPr/>
        </p:nvSpPr>
        <p:spPr>
          <a:xfrm>
            <a:off x="365750" y="1410475"/>
            <a:ext cx="9509400" cy="49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void *operator new(size_t size)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/* Perform allocation.Throw bad_alloc on failure. Constructor called automatically.*/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return pointer_to_memory;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// Delete an object.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void operator delete(void *p)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/* Free memory pointed to by p.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Destructor called automatically. */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52" name="Google Shape;652;p59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0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800"/>
          </a:p>
        </p:txBody>
      </p:sp>
      <p:sp>
        <p:nvSpPr>
          <p:cNvPr id="661" name="Google Shape;661;p60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62" name="Google Shape;66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0"/>
          <p:cNvSpPr/>
          <p:nvPr/>
        </p:nvSpPr>
        <p:spPr>
          <a:xfrm>
            <a:off x="365750" y="1410475"/>
            <a:ext cx="6319500" cy="49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class loc 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	int longitude, latitude;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public: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loc() {}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loc(int lg, int lt) {longitude = lg; latitude = lt;}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void show() { cout &lt;&lt; longitude &lt;&lt; " 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                       cout &lt;&lt; latitude &lt;&lt; "\n";}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void *operator new(size_t size);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void operator delete(void *p);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};</a:t>
            </a:r>
            <a:endParaRPr sz="2000" b="1"/>
          </a:p>
        </p:txBody>
      </p:sp>
      <p:sp>
        <p:nvSpPr>
          <p:cNvPr id="664" name="Google Shape;664;p60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665" name="Google Shape;665;p60"/>
          <p:cNvSpPr txBox="1"/>
          <p:nvPr/>
        </p:nvSpPr>
        <p:spPr>
          <a:xfrm>
            <a:off x="5646975" y="2167725"/>
            <a:ext cx="415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// new overloaded relative to loc.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void *loc::operator new(size_t size){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void *p;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cout &lt;&lt; "In overloaded new.\n";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p = malloc(size);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if(!p) { bad_alloc ba; throw ba; 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return p;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}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/>
          </a:p>
        </p:txBody>
      </p:sp>
      <p:sp>
        <p:nvSpPr>
          <p:cNvPr id="338" name="Google Shape;338;p35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/>
          <p:nvPr/>
        </p:nvSpPr>
        <p:spPr>
          <a:xfrm>
            <a:off x="365750" y="1188724"/>
            <a:ext cx="9235200" cy="50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1" dirty="0" err="1"/>
              <a:t>sintaxa</a:t>
            </a:r>
            <a:r>
              <a:rPr lang="en-US" sz="2000" b="1" i="1" dirty="0"/>
              <a:t> </a:t>
            </a:r>
            <a:r>
              <a:rPr lang="en-US" sz="2000" b="1" i="1" dirty="0" err="1"/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ret-type class-name::operator#(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-list)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	// operations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2000" dirty="0"/>
              <a:t>: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supraincarcat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(+ - * / ++ -- = , etc.);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ret-type, in general,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unari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-list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binari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-list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un element.</a:t>
            </a:r>
            <a:endParaRPr sz="1800"/>
          </a:p>
        </p:txBody>
      </p:sp>
      <p:sp>
        <p:nvSpPr>
          <p:cNvPr id="341" name="Google Shape;341;p35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1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800"/>
          </a:p>
        </p:txBody>
      </p:sp>
      <p:sp>
        <p:nvSpPr>
          <p:cNvPr id="674" name="Google Shape;674;p61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75" name="Google Shape;67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1"/>
          <p:cNvSpPr/>
          <p:nvPr/>
        </p:nvSpPr>
        <p:spPr>
          <a:xfrm>
            <a:off x="365750" y="1410475"/>
            <a:ext cx="6319500" cy="49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class loc 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	int longitude, latitude;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public: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loc() {}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loc(int lg, int lt) {longitude = lg; latitude = lt;}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show() { cout &lt;&lt; longitude &lt;&lt; " 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                       cout &lt;&lt; latitude &lt;&lt; "\n";}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*operator new(size_t size);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operator delete(void *p);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};</a:t>
            </a:r>
            <a:endParaRPr sz="2000" b="1"/>
          </a:p>
        </p:txBody>
      </p:sp>
      <p:sp>
        <p:nvSpPr>
          <p:cNvPr id="677" name="Google Shape;677;p61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678" name="Google Shape;678;p61"/>
          <p:cNvSpPr txBox="1"/>
          <p:nvPr/>
        </p:nvSpPr>
        <p:spPr>
          <a:xfrm>
            <a:off x="5646975" y="2167725"/>
            <a:ext cx="415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// delete overloaded relative to loc.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void loc::operator delete(void *p){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cout &lt;&lt; "In overloaded delete.\n";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free(p);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800"/>
          </a:p>
        </p:txBody>
      </p:sp>
      <p:sp>
        <p:nvSpPr>
          <p:cNvPr id="687" name="Google Shape;687;p62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688" name="Google Shape;68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2"/>
          <p:cNvSpPr/>
          <p:nvPr/>
        </p:nvSpPr>
        <p:spPr>
          <a:xfrm>
            <a:off x="365750" y="1410475"/>
            <a:ext cx="6319500" cy="49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class loc 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	int longitude, latitude;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public: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loc() {}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loc(int lg, int lt) {longitude = lg; latitude = lt;}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show() { cout &lt;&lt; longitude &lt;&lt; " 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                       cout &lt;&lt; latitude &lt;&lt; "\n";}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*operator new(size_t size);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   void operator delete(void *p);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};</a:t>
            </a:r>
            <a:endParaRPr sz="2000" b="1"/>
          </a:p>
        </p:txBody>
      </p:sp>
      <p:sp>
        <p:nvSpPr>
          <p:cNvPr id="690" name="Google Shape;690;p62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691" name="Google Shape;691;p62"/>
          <p:cNvSpPr txBox="1"/>
          <p:nvPr/>
        </p:nvSpPr>
        <p:spPr>
          <a:xfrm>
            <a:off x="5391950" y="1862925"/>
            <a:ext cx="451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int main(){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loc *p1, *p2;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try {p1 = new loc (10, 20);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} catch (bad_alloc xa) 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  	cout &lt;&lt; "Allocation error for p1.\n";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  	return 1;}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try {p2 = new loc (-10, -20);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	} catch (bad_alloc xa) {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   	cout &lt;&lt; "Allocation error for p2.\n";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    	return 1;}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p1-&gt;show();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p2-&gt;show();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delete p1;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delete p2;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	return 0;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}</a:t>
            </a: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692" name="Google Shape;6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050" y="5252150"/>
            <a:ext cx="2475150" cy="189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800"/>
          </a:p>
        </p:txBody>
      </p:sp>
      <p:sp>
        <p:nvSpPr>
          <p:cNvPr id="701" name="Google Shape;701;p63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702" name="Google Shape;70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3"/>
          <p:cNvSpPr/>
          <p:nvPr/>
        </p:nvSpPr>
        <p:spPr>
          <a:xfrm>
            <a:off x="365750" y="1410475"/>
            <a:ext cx="9124800" cy="49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Supraincarcarea altor </a:t>
            </a:r>
            <a:r>
              <a:rPr lang="en-US" sz="2000" b="1"/>
              <a:t>o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peratori NEW si DELETE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</a:rPr>
              <a:t>daca new sau delete sunt folositi pentru alt tip de date in program, versiunile originale sunt folosite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•se poate face overload pe new si delete la nivel global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–se declara in afara oricarei clase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–pentru new/delete definiti si global si in clasa, cel din clasa e folosit pentru elemente de tipul clasei, si in rest e folosit cel redefinit global</a:t>
            </a:r>
            <a:endParaRPr sz="24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1600" b="1">
              <a:solidFill>
                <a:schemeClr val="dk1"/>
              </a:solidFill>
            </a:endParaRPr>
          </a:p>
        </p:txBody>
      </p:sp>
      <p:sp>
        <p:nvSpPr>
          <p:cNvPr id="704" name="Google Shape;704;p63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4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800"/>
          </a:p>
        </p:txBody>
      </p:sp>
      <p:sp>
        <p:nvSpPr>
          <p:cNvPr id="713" name="Google Shape;713;p64"/>
          <p:cNvSpPr/>
          <p:nvPr/>
        </p:nvSpPr>
        <p:spPr>
          <a:xfrm>
            <a:off x="84240" y="84240"/>
            <a:ext cx="503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714" name="Google Shape;71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4"/>
          <p:cNvSpPr/>
          <p:nvPr/>
        </p:nvSpPr>
        <p:spPr>
          <a:xfrm>
            <a:off x="365750" y="1639079"/>
            <a:ext cx="9509400" cy="65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Sursa: Rob Murray, C++ Strategies &amp; Tactics, Addison-Wesley, 1993, page 47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16" name="Google Shape;716;p64"/>
          <p:cNvSpPr/>
          <p:nvPr/>
        </p:nvSpPr>
        <p:spPr>
          <a:xfrm>
            <a:off x="3340080" y="548640"/>
            <a:ext cx="4157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717" name="Google Shape;717;p64"/>
          <p:cNvSpPr/>
          <p:nvPr/>
        </p:nvSpPr>
        <p:spPr>
          <a:xfrm>
            <a:off x="457200" y="1097275"/>
            <a:ext cx="87024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Cum alegem modul de supraincarcare a operatorilor?</a:t>
            </a:r>
            <a:endParaRPr sz="1800"/>
          </a:p>
        </p:txBody>
      </p:sp>
      <p:graphicFrame>
        <p:nvGraphicFramePr>
          <p:cNvPr id="718" name="Google Shape;718;p64"/>
          <p:cNvGraphicFramePr/>
          <p:nvPr/>
        </p:nvGraphicFramePr>
        <p:xfrm>
          <a:off x="715288" y="2827338"/>
          <a:ext cx="8864625" cy="3474570"/>
        </p:xfrm>
        <a:graphic>
          <a:graphicData uri="http://schemas.openxmlformats.org/drawingml/2006/table">
            <a:tbl>
              <a:tblPr>
                <a:noFill/>
                <a:tableStyleId>{8C9FC249-A80F-4C24-A3B9-A3C87906EEE8}</a:tableStyleId>
              </a:tblPr>
              <a:tblGrid>
                <a:gridCol w="5658525"/>
                <a:gridCol w="32061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Recomandare de implementare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Toti operatorii unari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Membru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=,[ ], ( ), -&gt;, -&gt;*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TREBUIE SA FIE MEMBRE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+=, -=, *=, /=, %=, ^=, &amp;=, |=, &gt;&gt;=, &lt;&lt;=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Membru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Toti operatorii binari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 - membru</a:t>
                      </a: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5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800" b="0" i="0" u="none" strike="noStrike" cap="none"/>
          </a:p>
        </p:txBody>
      </p:sp>
      <p:sp>
        <p:nvSpPr>
          <p:cNvPr id="727" name="Google Shape;727;p6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28" name="Google Shape;72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5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30" name="Google Shape;730;p65"/>
          <p:cNvSpPr/>
          <p:nvPr/>
        </p:nvSpPr>
        <p:spPr>
          <a:xfrm>
            <a:off x="457200" y="1424450"/>
            <a:ext cx="9233700" cy="54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avea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Pointeri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catre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fel</a:t>
            </a:r>
            <a:r>
              <a:rPr lang="en-US" sz="2000" dirty="0">
                <a:solidFill>
                  <a:schemeClr val="dk1"/>
                </a:solidFill>
              </a:rPr>
              <a:t> cum 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avea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pointeri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catre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alte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tipuri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r>
              <a:rPr lang="en-US" sz="2000" dirty="0" err="1">
                <a:solidFill>
                  <a:schemeClr val="dk1"/>
                </a:solidFill>
              </a:rPr>
              <a:t>variabile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retin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adresa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unui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obiect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acceseaza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campurile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obiectului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folosind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operatorul</a:t>
            </a:r>
            <a:r>
              <a:rPr lang="en-US" sz="2000" dirty="0">
                <a:solidFill>
                  <a:schemeClr val="dk1"/>
                </a:solidFill>
              </a:rPr>
              <a:t> “-&gt;”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Expl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class </a:t>
            </a:r>
            <a:r>
              <a:rPr lang="en-US" sz="2000" b="1" dirty="0" err="1">
                <a:solidFill>
                  <a:schemeClr val="dk1"/>
                </a:solidFill>
              </a:rPr>
              <a:t>cl</a:t>
            </a:r>
            <a:r>
              <a:rPr lang="en-US" sz="2000" b="1" dirty="0">
                <a:solidFill>
                  <a:schemeClr val="dk1"/>
                </a:solidFill>
              </a:rPr>
              <a:t> { 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int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i</a:t>
            </a:r>
            <a:r>
              <a:rPr lang="en-US" sz="2000" b="1" dirty="0">
                <a:solidFill>
                  <a:schemeClr val="dk1"/>
                </a:solidFill>
              </a:rPr>
              <a:t>;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public: 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cl</a:t>
            </a:r>
            <a:r>
              <a:rPr lang="en-US" sz="2000" b="1" dirty="0">
                <a:solidFill>
                  <a:schemeClr val="dk1"/>
                </a:solidFill>
              </a:rPr>
              <a:t>(</a:t>
            </a:r>
            <a:r>
              <a:rPr lang="en-US" sz="2000" b="1" dirty="0" err="1">
                <a:solidFill>
                  <a:schemeClr val="dk1"/>
                </a:solidFill>
              </a:rPr>
              <a:t>int</a:t>
            </a:r>
            <a:r>
              <a:rPr lang="en-US" sz="2000" b="1" dirty="0">
                <a:solidFill>
                  <a:schemeClr val="dk1"/>
                </a:solidFill>
              </a:rPr>
              <a:t> j) { </a:t>
            </a:r>
            <a:r>
              <a:rPr lang="en-US" sz="2000" b="1" dirty="0" err="1">
                <a:solidFill>
                  <a:schemeClr val="dk1"/>
                </a:solidFill>
              </a:rPr>
              <a:t>i</a:t>
            </a:r>
            <a:r>
              <a:rPr lang="en-US" sz="2000" b="1" dirty="0">
                <a:solidFill>
                  <a:schemeClr val="dk1"/>
                </a:solidFill>
              </a:rPr>
              <a:t>=j; }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int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get_i</a:t>
            </a:r>
            <a:r>
              <a:rPr lang="en-US" sz="2000" b="1" dirty="0">
                <a:solidFill>
                  <a:schemeClr val="dk1"/>
                </a:solidFill>
              </a:rPr>
              <a:t>() { return </a:t>
            </a:r>
            <a:r>
              <a:rPr lang="en-US" sz="2000" b="1" dirty="0" err="1">
                <a:solidFill>
                  <a:schemeClr val="dk1"/>
                </a:solidFill>
              </a:rPr>
              <a:t>i</a:t>
            </a:r>
            <a:r>
              <a:rPr lang="en-US" sz="2000" b="1" dirty="0">
                <a:solidFill>
                  <a:schemeClr val="dk1"/>
                </a:solidFill>
              </a:rPr>
              <a:t>; }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};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int</a:t>
            </a:r>
            <a:r>
              <a:rPr lang="en-US" sz="2000" b="1" dirty="0">
                <a:solidFill>
                  <a:schemeClr val="dk1"/>
                </a:solidFill>
              </a:rPr>
              <a:t> main() {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cl</a:t>
            </a:r>
            <a:r>
              <a:rPr lang="en-US" sz="2000" b="1" dirty="0">
                <a:solidFill>
                  <a:schemeClr val="dk1"/>
                </a:solidFill>
              </a:rPr>
              <a:t> ob(88);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cl</a:t>
            </a:r>
            <a:r>
              <a:rPr lang="en-US" sz="2000" b="1" dirty="0">
                <a:solidFill>
                  <a:srgbClr val="FF0000"/>
                </a:solidFill>
              </a:rPr>
              <a:t> *p  = &amp;ob; </a:t>
            </a:r>
            <a:r>
              <a:rPr lang="en-US" sz="2000" b="1" dirty="0">
                <a:solidFill>
                  <a:schemeClr val="dk1"/>
                </a:solidFill>
              </a:rPr>
              <a:t>// get address of ob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cout</a:t>
            </a:r>
            <a:r>
              <a:rPr lang="en-US" sz="2000" b="1" dirty="0">
                <a:solidFill>
                  <a:schemeClr val="dk1"/>
                </a:solidFill>
              </a:rPr>
              <a:t> &lt;&lt; p-&gt;</a:t>
            </a:r>
            <a:r>
              <a:rPr lang="en-US" sz="2000" b="1" dirty="0" err="1">
                <a:solidFill>
                  <a:schemeClr val="dk1"/>
                </a:solidFill>
              </a:rPr>
              <a:t>get_i</a:t>
            </a:r>
            <a:r>
              <a:rPr lang="en-US" sz="2000" b="1" dirty="0">
                <a:solidFill>
                  <a:schemeClr val="dk1"/>
                </a:solidFill>
              </a:rPr>
              <a:t>();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return 0; }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6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800" b="0" i="0" u="none" strike="noStrike" cap="none"/>
          </a:p>
        </p:txBody>
      </p:sp>
      <p:sp>
        <p:nvSpPr>
          <p:cNvPr id="739" name="Google Shape;739;p6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40" name="Google Shape;74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6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42" name="Google Shape;742;p66"/>
          <p:cNvSpPr/>
          <p:nvPr/>
        </p:nvSpPr>
        <p:spPr>
          <a:xfrm>
            <a:off x="457200" y="1424450"/>
            <a:ext cx="9233700" cy="54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aritmetica pointerilor - relativa la tipul de baza al acestora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Expl: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class cl { 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int i;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public: 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cl(int j) { i=j; }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int get_i() { return i; }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};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int main() {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cl ob[2] = {10,20} ;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cl *p  = ob; p++;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cout &lt;&lt; p-&gt;get_i(); // afiseaza 20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return 0; }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7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800" b="0" i="0" u="none" strike="noStrike" cap="none"/>
          </a:p>
        </p:txBody>
      </p:sp>
      <p:sp>
        <p:nvSpPr>
          <p:cNvPr id="751" name="Google Shape;751;p6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52" name="Google Shape;75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7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54" name="Google Shape;754;p67"/>
          <p:cNvSpPr/>
          <p:nvPr/>
        </p:nvSpPr>
        <p:spPr>
          <a:xfrm>
            <a:off x="457200" y="1424450"/>
            <a:ext cx="9233700" cy="40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de verificare a tipului in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 C++ se poate atribui un pointer altui pointer, doar daca tipurile lor de baza sunt compatibile.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Exemplu: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int *p;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float *q;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p=q; //eroare, nepotrivire de tipuri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Eliminare eroare: - schimbarea de tip (type casting) dar nu se mai aplica verificarile de tip automate facute de C++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8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00" b="0" i="0" u="none" strike="noStrike" cap="none"/>
          </a:p>
        </p:txBody>
      </p:sp>
      <p:sp>
        <p:nvSpPr>
          <p:cNvPr id="763" name="Google Shape;763;p6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64" name="Google Shape;76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68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66" name="Google Shape;766;p68"/>
          <p:cNvSpPr/>
          <p:nvPr/>
        </p:nvSpPr>
        <p:spPr>
          <a:xfrm>
            <a:off x="457200" y="1424450"/>
            <a:ext cx="9233700" cy="56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tipuri derivate</a:t>
            </a: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 general, un pointer de un anumit tip nu poate indica spre un obiect de tip diferit. Exceptie - clasele derivate, pentru ca functioneaza ca si clasa de baza plus alte detalii.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Utilizati in polimorfism la executie (functii virtuale).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Baza{ public: int x;};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Derivata: public Baza {public: int y;};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main()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Baza *b;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Derivata d;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 = &amp;d;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</a:t>
            </a:r>
            <a:r>
              <a:rPr lang="en-US" sz="2000" b="1">
                <a:solidFill>
                  <a:srgbClr val="FF0000"/>
                </a:solidFill>
              </a:rPr>
              <a:t>cout&lt;&lt;b-&gt;x; // acces la membrul importat din baza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  cout&lt;&lt;b-&gt;y; // nu are acces pentru ca membrul este propriu derivatei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9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800" b="0" i="0" u="none" strike="noStrike" cap="none"/>
          </a:p>
        </p:txBody>
      </p:sp>
      <p:sp>
        <p:nvSpPr>
          <p:cNvPr id="775" name="Google Shape;775;p6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76" name="Google Shape;77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9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78" name="Google Shape;778;p69"/>
          <p:cNvSpPr/>
          <p:nvPr/>
        </p:nvSpPr>
        <p:spPr>
          <a:xfrm>
            <a:off x="457200" y="1424450"/>
            <a:ext cx="9233700" cy="51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tipuri derivate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Rezolvare - conversie de tip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Baza{ public: int x;};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Derivata: public Baza {public: int y;};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main()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Baza *b;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Derivata d;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 = &amp;d;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</a:t>
            </a:r>
            <a:r>
              <a:rPr lang="en-US" sz="2000" b="1">
                <a:solidFill>
                  <a:srgbClr val="FF0000"/>
                </a:solidFill>
              </a:rPr>
              <a:t>cout&lt;&lt;b-&gt;x; // acces la membrul importat din baza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  cout&lt;&lt;((Derivata*)b)-&gt;y;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0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00" b="0" i="0" u="none" strike="noStrike" cap="none"/>
          </a:p>
        </p:txBody>
      </p:sp>
      <p:sp>
        <p:nvSpPr>
          <p:cNvPr id="787" name="Google Shape;787;p7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788" name="Google Shape;78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0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790" name="Google Shape;790;p70"/>
          <p:cNvSpPr/>
          <p:nvPr/>
        </p:nvSpPr>
        <p:spPr>
          <a:xfrm>
            <a:off x="457200" y="1424450"/>
            <a:ext cx="9233700" cy="57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tipuri derivate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Un pointer catre clasa de baza, chiar daca indica spre derivata, la incrementare cauta un alt obiect de tip baza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Baza{ public: int x;  } 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Derivata: public Baza { };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main()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Baza *b;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Derivata d[2];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b = d;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d[0].x = 10; d[1].x = 20;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</a:t>
            </a:r>
            <a:r>
              <a:rPr lang="en-US" sz="2000" b="1">
                <a:solidFill>
                  <a:srgbClr val="FF0000"/>
                </a:solidFill>
              </a:rPr>
              <a:t>cout&lt;&lt;b-&gt;x; // afiseaza 10</a:t>
            </a: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b++;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  cout&lt;&lt;b-&gt;x; // nu afiseaza 20 ci o valoare gresita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/>
          </a:p>
        </p:txBody>
      </p:sp>
      <p:sp>
        <p:nvSpPr>
          <p:cNvPr id="350" name="Google Shape;350;p36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/>
          <p:nvPr/>
        </p:nvSpPr>
        <p:spPr>
          <a:xfrm>
            <a:off x="232725" y="1793349"/>
            <a:ext cx="9235200" cy="298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Obs. Operatorii: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“ = “ (atribuire);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“ [ ] “ (indexare);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“ ( ) “ (apel de functie);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“ → “ (acces membru de tip pointer);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Pot fi definiti DOAR CU FUNCTII MEMBRE NESTATICE.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36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354" name="Google Shape;354;p36"/>
          <p:cNvSpPr/>
          <p:nvPr/>
        </p:nvSpPr>
        <p:spPr>
          <a:xfrm>
            <a:off x="457200" y="109728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 functii membre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1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00" b="0" i="0" u="none" strike="noStrike" cap="none"/>
          </a:p>
        </p:txBody>
      </p:sp>
      <p:sp>
        <p:nvSpPr>
          <p:cNvPr id="799" name="Google Shape;799;p7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00" name="Google Shape;80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71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802" name="Google Shape;802;p71"/>
          <p:cNvSpPr/>
          <p:nvPr/>
        </p:nvSpPr>
        <p:spPr>
          <a:xfrm>
            <a:off x="457200" y="1424450"/>
            <a:ext cx="9233700" cy="47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membrii clasei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Sunt folositi rar.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Au asociat, </a:t>
            </a:r>
            <a:r>
              <a:rPr lang="en-US" sz="2000" b="1">
                <a:solidFill>
                  <a:srgbClr val="FF0000"/>
                </a:solidFill>
              </a:rPr>
              <a:t>pe lângă tipul datei sau funcţiei, şi tipul clasă respectiv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Un pointer către un membru al unei clase nu se asociază obiectelor clasei respective, </a:t>
            </a:r>
            <a:r>
              <a:rPr lang="en-US" sz="2000" b="1">
                <a:solidFill>
                  <a:srgbClr val="FF0000"/>
                </a:solidFill>
              </a:rPr>
              <a:t>ci clasei</a:t>
            </a:r>
            <a:r>
              <a:rPr lang="en-US" sz="2000">
                <a:solidFill>
                  <a:schemeClr val="dk1"/>
                </a:solidFill>
              </a:rPr>
              <a:t>, el conţinând ca informaţie nu adresa membrului ci </a:t>
            </a:r>
            <a:r>
              <a:rPr lang="en-US" sz="2000" b="1">
                <a:solidFill>
                  <a:srgbClr val="FF0000"/>
                </a:solidFill>
              </a:rPr>
              <a:t>deplasarea lui în cadrul clasei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Sintaxa: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tip nume_clasa::*pointer_membru;</a:t>
            </a: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Atribuirea: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pointer_membru=&amp;nume_clasa::membru;</a:t>
            </a: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2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sz="1800" b="0" i="0" u="none" strike="noStrike" cap="none"/>
          </a:p>
        </p:txBody>
      </p:sp>
      <p:sp>
        <p:nvSpPr>
          <p:cNvPr id="811" name="Google Shape;811;p7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12" name="Google Shape;81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814" name="Google Shape;814;p72"/>
          <p:cNvSpPr/>
          <p:nvPr/>
        </p:nvSpPr>
        <p:spPr>
          <a:xfrm>
            <a:off x="457200" y="1424450"/>
            <a:ext cx="9233700" cy="529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membrii clasei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Operatorii destinaţi accesului la un membru prin pointeri sunt: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- operatorul .* dacă se specifică un obiect al clasei (in loc de “.”)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- operatorul -&gt;* dacă se specifică un pointer de obiect (in loc de “-&gt;”)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Sintaxa folosită pentru referirea membrului este: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obiect.*pointer_membru</a:t>
            </a: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sau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pointer_obiect-&gt;*pointer membru</a:t>
            </a:r>
            <a:endParaRPr sz="2000" b="1">
              <a:solidFill>
                <a:srgbClr val="FF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În cazul pointerilor la funcţii membre nu este obligatorie utilizarea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operatorului &amp;, deci declaraţiile: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p_func=&amp;pozitie::deplasare;</a:t>
            </a:r>
            <a:r>
              <a:rPr lang="en-US" sz="2000"/>
              <a:t>  şi  </a:t>
            </a:r>
            <a:r>
              <a:rPr lang="en-US" sz="2000" b="1"/>
              <a:t>p_func=pozitie::deplasare;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sunt echivalente.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3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800" b="0" i="0" u="none" strike="noStrike" cap="none"/>
          </a:p>
        </p:txBody>
      </p:sp>
      <p:sp>
        <p:nvSpPr>
          <p:cNvPr id="823" name="Google Shape;823;p7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24" name="Google Shape;82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73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Pointeri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catre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826" name="Google Shape;826;p73"/>
          <p:cNvSpPr/>
          <p:nvPr/>
        </p:nvSpPr>
        <p:spPr>
          <a:xfrm>
            <a:off x="457200" y="1424450"/>
            <a:ext cx="9233700" cy="58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Pointeri catre membrii clasei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cl { public: 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cl(int i) { val=i; } 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int val;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double_val() { return val+val; } };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main() {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</a:t>
            </a:r>
            <a:r>
              <a:rPr lang="en-US" sz="2000" b="1">
                <a:solidFill>
                  <a:schemeClr val="dk1"/>
                </a:solidFill>
              </a:rPr>
              <a:t>cl::*data;</a:t>
            </a:r>
            <a:r>
              <a:rPr lang="en-US" sz="2000">
                <a:solidFill>
                  <a:schemeClr val="dk1"/>
                </a:solidFill>
              </a:rPr>
              <a:t> // data member pointer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 </a:t>
            </a:r>
            <a:r>
              <a:rPr lang="en-US" sz="2000" b="1">
                <a:solidFill>
                  <a:schemeClr val="dk1"/>
                </a:solidFill>
              </a:rPr>
              <a:t>(cl::*func)();</a:t>
            </a:r>
            <a:r>
              <a:rPr lang="en-US" sz="2000">
                <a:solidFill>
                  <a:schemeClr val="dk1"/>
                </a:solidFill>
              </a:rPr>
              <a:t> // function member pointer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 ob1(1), ob2(2); // create objects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data = &amp;cl::val;</a:t>
            </a:r>
            <a:r>
              <a:rPr lang="en-US" sz="2000">
                <a:solidFill>
                  <a:schemeClr val="dk1"/>
                </a:solidFill>
              </a:rPr>
              <a:t> // get offset of val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func = &amp;cl::double_val;</a:t>
            </a:r>
            <a:r>
              <a:rPr lang="en-US" sz="2000">
                <a:solidFill>
                  <a:schemeClr val="dk1"/>
                </a:solidFill>
              </a:rPr>
              <a:t> // get offset of double_val()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cout &lt;&lt; "Here are values: "; cout &lt;&lt; </a:t>
            </a:r>
            <a:r>
              <a:rPr lang="en-US" sz="2000" b="1">
                <a:solidFill>
                  <a:schemeClr val="dk1"/>
                </a:solidFill>
              </a:rPr>
              <a:t>ob1.*data</a:t>
            </a:r>
            <a:r>
              <a:rPr lang="en-US" sz="2000">
                <a:solidFill>
                  <a:schemeClr val="dk1"/>
                </a:solidFill>
              </a:rPr>
              <a:t> &lt;&lt; " " &lt;&lt; </a:t>
            </a:r>
            <a:r>
              <a:rPr lang="en-US" sz="2000" b="1">
                <a:solidFill>
                  <a:schemeClr val="dk1"/>
                </a:solidFill>
              </a:rPr>
              <a:t>ob2.*data</a:t>
            </a:r>
            <a:r>
              <a:rPr lang="en-US" sz="2000">
                <a:solidFill>
                  <a:schemeClr val="dk1"/>
                </a:solidFill>
              </a:rPr>
              <a:t> &lt;&lt; "\n"; cout &lt;&lt; "Here they are doubled: ";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cout &lt;&lt; </a:t>
            </a:r>
            <a:r>
              <a:rPr lang="en-US" sz="2000" b="1">
                <a:solidFill>
                  <a:schemeClr val="dk1"/>
                </a:solidFill>
              </a:rPr>
              <a:t>(ob1.*func)()</a:t>
            </a:r>
            <a:r>
              <a:rPr lang="en-US" sz="2000">
                <a:solidFill>
                  <a:schemeClr val="dk1"/>
                </a:solidFill>
              </a:rPr>
              <a:t> &lt;&lt; " "&lt;&lt; </a:t>
            </a:r>
            <a:r>
              <a:rPr lang="en-US" sz="2000" b="1">
                <a:solidFill>
                  <a:schemeClr val="dk1"/>
                </a:solidFill>
              </a:rPr>
              <a:t>(ob2.*func)()</a:t>
            </a:r>
            <a:r>
              <a:rPr lang="en-US" sz="2000">
                <a:solidFill>
                  <a:schemeClr val="dk1"/>
                </a:solidFill>
              </a:rPr>
              <a:t> &lt;&lt; "\n";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return 0; }</a:t>
            </a:r>
            <a:endParaRPr sz="2000" b="1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4"/>
          <p:cNvSpPr/>
          <p:nvPr/>
        </p:nvSpPr>
        <p:spPr>
          <a:xfrm>
            <a:off x="9307512" y="7062840"/>
            <a:ext cx="626088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800" b="0" i="0" u="none" strike="noStrike" cap="none"/>
          </a:p>
        </p:txBody>
      </p:sp>
      <p:sp>
        <p:nvSpPr>
          <p:cNvPr id="835" name="Google Shape;835;p7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36" name="Google Shape;83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4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Referinte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la </a:t>
            </a:r>
            <a:r>
              <a:rPr lang="en-US" sz="2000" b="1" dirty="0" err="1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838" name="Google Shape;838;p74"/>
          <p:cNvSpPr/>
          <p:nvPr/>
        </p:nvSpPr>
        <p:spPr>
          <a:xfrm>
            <a:off x="457200" y="1424450"/>
            <a:ext cx="9233700" cy="43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in functii: transmiterea prin referinta nu creaza noi obiecte temporare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se lucreaza direct pe obiectul transmis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copy-constructorul si destructorul nu mai sunt apelate.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Atentie: obiectul referit poate fi modificat, deci, ideal, referinte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Intoarcerea din functie a unei referinte.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permite atribuiri catre apel de functie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5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sz="1800" b="0" i="0" u="none" strike="noStrike" cap="none"/>
          </a:p>
        </p:txBody>
      </p:sp>
      <p:sp>
        <p:nvSpPr>
          <p:cNvPr id="847" name="Google Shape;847;p7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48" name="Google Shape;84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5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Referinte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la </a:t>
            </a:r>
            <a:r>
              <a:rPr lang="en-US" sz="2000" b="1" dirty="0" err="1">
                <a:solidFill>
                  <a:schemeClr val="dk1"/>
                </a:solidFill>
              </a:rPr>
              <a:t>obiecte</a:t>
            </a:r>
            <a:endParaRPr sz="2000" b="1" i="0" u="none" strike="noStrike" cap="none"/>
          </a:p>
        </p:txBody>
      </p:sp>
      <p:sp>
        <p:nvSpPr>
          <p:cNvPr id="850" name="Google Shape;850;p75"/>
          <p:cNvSpPr/>
          <p:nvPr/>
        </p:nvSpPr>
        <p:spPr>
          <a:xfrm>
            <a:off x="457200" y="1424450"/>
            <a:ext cx="9233700" cy="56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Referinte catre clasele derivate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putem avea referinte definite catre clasa de baza si apelata functia cu un obiect din clasa derivata;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exact la la pointeri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class Baza{ public: int x;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void functie() {cout&lt;&lt;"Baza";}};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class Derivata: public Baza {public: int y;};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int main()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Derivata d;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Baza &amp;b = d;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b.functie();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6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sz="1800" b="0" i="0" u="none" strike="noStrike" cap="none"/>
          </a:p>
        </p:txBody>
      </p:sp>
      <p:sp>
        <p:nvSpPr>
          <p:cNvPr id="859" name="Google Shape;859;p7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60" name="Google Shape;86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76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862" name="Google Shape;862;p76"/>
          <p:cNvSpPr/>
          <p:nvPr/>
        </p:nvSpPr>
        <p:spPr>
          <a:xfrm>
            <a:off x="457200" y="1424450"/>
            <a:ext cx="9233700" cy="36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“The concept of constant (expressed by the const keyword) was created to allow the programmer to draw a line between what changes and what doesn’t.” (Bruce Eckel)</a:t>
            </a:r>
            <a:r>
              <a:rPr lang="en-US" sz="2000"/>
              <a:t> </a:t>
            </a:r>
            <a:endParaRPr sz="2000" b="1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#define MAX 100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procesor, nu ocupa memorie, poate fi introdusa intr-un header pentru ca e aceeasi pentru tot programul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nu face verificare de tip, poate introduce probleme.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const int MAX = 100;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7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1800" b="0" i="0" u="none" strike="noStrike" cap="none"/>
          </a:p>
        </p:txBody>
      </p:sp>
      <p:sp>
        <p:nvSpPr>
          <p:cNvPr id="871" name="Google Shape;871;p7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72" name="Google Shape;8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7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874" name="Google Shape;874;p77"/>
          <p:cNvSpPr/>
          <p:nvPr/>
        </p:nvSpPr>
        <p:spPr>
          <a:xfrm>
            <a:off x="457200" y="1424450"/>
            <a:ext cx="9233700" cy="5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/// Using const for safety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#include &lt;iostream&gt;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using namespace std;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const int i = 100; // Typical constant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const int j = i + 10; // Value from const expr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long address = (long)&amp;j; // Forces storage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char buf[j + 10]; // Still a const expression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 main()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cout &lt;&lt; "type a character &amp; CR:";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	</a:t>
            </a:r>
            <a:r>
              <a:rPr lang="en-US" sz="2000" b="1">
                <a:solidFill>
                  <a:srgbClr val="FF0000"/>
                </a:solidFill>
              </a:rPr>
              <a:t>const char c = cin.get(); // Can't change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    	const char c2 = c + 'a';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cout &lt;&lt; c2;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// ...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8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sz="1800" b="0" i="0" u="none" strike="noStrike" cap="none"/>
          </a:p>
        </p:txBody>
      </p:sp>
      <p:sp>
        <p:nvSpPr>
          <p:cNvPr id="883" name="Google Shape;883;p7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84" name="Google Shape;88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78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886" name="Google Shape;886;p78"/>
          <p:cNvSpPr/>
          <p:nvPr/>
        </p:nvSpPr>
        <p:spPr>
          <a:xfrm>
            <a:off x="457200" y="1424450"/>
            <a:ext cx="9233700" cy="5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Pointerii si const</a:t>
            </a: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 The const specifier binds to the thing it is “closest to.”</a:t>
            </a:r>
            <a:endParaRPr sz="2000" b="1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Pointer la valori const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FF0000"/>
                </a:solidFill>
              </a:rPr>
              <a:t>const int * u;</a:t>
            </a:r>
            <a:r>
              <a:rPr lang="en-US" sz="2000"/>
              <a:t> sau </a:t>
            </a:r>
            <a:r>
              <a:rPr lang="en-US" sz="2000" b="1">
                <a:solidFill>
                  <a:srgbClr val="FF0000"/>
                </a:solidFill>
              </a:rPr>
              <a:t>int const * u;</a:t>
            </a:r>
            <a:r>
              <a:rPr lang="en-US" sz="2000"/>
              <a:t> // u este un pointer care indica catre o constanta intreaga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Pointeri constanti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d = 1;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int* const w = &amp;d;</a:t>
            </a:r>
            <a:r>
              <a:rPr lang="en-US" sz="2000"/>
              <a:t> // w este o constanta de tip pointer care retine doar adresa lui d.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Pointeri constanti la valori constante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d = 1;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const int* const x = &amp;d; // (1)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int const* const x2 = &amp;d; // (2) 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9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sz="1800" b="0" i="0" u="none" strike="noStrike" cap="none"/>
          </a:p>
        </p:txBody>
      </p:sp>
      <p:sp>
        <p:nvSpPr>
          <p:cNvPr id="895" name="Google Shape;895;p7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896" name="Google Shape;89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79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898" name="Google Shape;898;p79"/>
          <p:cNvSpPr/>
          <p:nvPr/>
        </p:nvSpPr>
        <p:spPr>
          <a:xfrm>
            <a:off x="457200" y="1424450"/>
            <a:ext cx="9233700" cy="5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Pointerii si const</a:t>
            </a: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 Atribuirea si verificarea tipului</a:t>
            </a:r>
            <a:endParaRPr sz="2000" b="1" i="1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int d = 1;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const int e = 2;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permisa asignarea unei adrese a unui non const la un pointer const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NU este permisa asignarea unei adrese a unei constante unui pointer neconst, intrucat compilatorul “intelege” ca s-ar putea modifica valoarea respectiva printr-un pointer.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int* u = &amp;d; // OK -- d not const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//! int* v = &amp;e; // Illegal -- e const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int* w = (int*)&amp;e; // Legal but bad practice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0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sz="1800" b="0" i="0" u="none" strike="noStrike" cap="none"/>
          </a:p>
        </p:txBody>
      </p:sp>
      <p:sp>
        <p:nvSpPr>
          <p:cNvPr id="907" name="Google Shape;907;p8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908" name="Google Shape;90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80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910" name="Google Shape;910;p80"/>
          <p:cNvSpPr/>
          <p:nvPr/>
        </p:nvSpPr>
        <p:spPr>
          <a:xfrm>
            <a:off x="457200" y="1424450"/>
            <a:ext cx="9233700" cy="5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Argumentele functiilor si returnarea valorilor</a:t>
            </a: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Transmiterea prin parametru constant</a:t>
            </a:r>
            <a:endParaRPr sz="2000" b="1" i="1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void f1(const int i) {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i++; // Illegal -- compile-time error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}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se “promite” nemodificarea valorii transmise 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argument transmis fara referinta, deci se face o copie, se incearca incrementarea copiei, deci valoarea transmisa nu se modifica 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Mai elegant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void f2(int ic) { </a:t>
            </a:r>
            <a:endParaRPr sz="20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const int&amp; i = ic; </a:t>
            </a:r>
            <a:endParaRPr sz="20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i++; // Illegal -- compile-time error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 functii membre</a:t>
            </a:r>
            <a:endParaRPr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2" y="1789513"/>
            <a:ext cx="4138612" cy="55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105401" y="1991518"/>
            <a:ext cx="443071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Operatorii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+=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definiti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ca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functii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membre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inline.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Georgia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Operatorii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binari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au un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singur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parametru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Operatorii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unari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nu au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argumente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Georgia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Operatorii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conditionali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returneaza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, 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regula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, 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valoare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booleana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Georgia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Pentru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operatorii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neconditionali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se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returneaza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, 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regula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, un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obiect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sau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referinta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de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acelasi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tip cu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parametrii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din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lista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de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argumente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(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daca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au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acelasi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tip)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eorg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1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sz="1800" b="0" i="0" u="none" strike="noStrike" cap="none"/>
          </a:p>
        </p:txBody>
      </p:sp>
      <p:sp>
        <p:nvSpPr>
          <p:cNvPr id="919" name="Google Shape;919;p8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920" name="Google Shape;92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81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922" name="Google Shape;922;p81"/>
          <p:cNvSpPr/>
          <p:nvPr/>
        </p:nvSpPr>
        <p:spPr>
          <a:xfrm>
            <a:off x="457200" y="1424450"/>
            <a:ext cx="9233700" cy="57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Argumentele functiilor si returnarea valorilor</a:t>
            </a: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/>
              <a:t>Returnarea unei valori constante</a:t>
            </a:r>
            <a:endParaRPr sz="2000" b="1" i="1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nu se vad diferente daca se aplica tipurilor predefinite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// Returning consts by value</a:t>
            </a:r>
            <a:endParaRPr sz="2000"/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// has no meaning for built-in types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f3() { return 1;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const int f4() { return 1;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main()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const int j = f3(); // Works fine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int k = f4(); // But this works fine too!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recomandata la returnarea tipurilor definite de utilizator; daca se returneaza cu “const”, atunci nu poate fi “l-value”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2"/>
          <p:cNvSpPr/>
          <p:nvPr/>
        </p:nvSpPr>
        <p:spPr>
          <a:xfrm>
            <a:off x="9532800" y="7062840"/>
            <a:ext cx="400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sz="1800" b="0" i="0" u="none" strike="noStrike" cap="none"/>
          </a:p>
        </p:txBody>
      </p:sp>
      <p:sp>
        <p:nvSpPr>
          <p:cNvPr id="931" name="Google Shape;931;p8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/>
          </a:p>
        </p:txBody>
      </p:sp>
      <p:pic>
        <p:nvPicPr>
          <p:cNvPr id="932" name="Google Shape;93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2"/>
          <p:cNvSpPr/>
          <p:nvPr/>
        </p:nvSpPr>
        <p:spPr>
          <a:xfrm>
            <a:off x="2322360" y="827160"/>
            <a:ext cx="5540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</a:rPr>
              <a:t>Membrii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constanți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clase</a:t>
            </a:r>
            <a:r>
              <a:rPr lang="en-US" sz="2000" b="1" dirty="0">
                <a:solidFill>
                  <a:schemeClr val="dk1"/>
                </a:solidFill>
              </a:rPr>
              <a:t> in C++</a:t>
            </a:r>
            <a:endParaRPr sz="2000" b="1" i="0" u="none" strike="noStrike" cap="none"/>
          </a:p>
        </p:txBody>
      </p:sp>
      <p:sp>
        <p:nvSpPr>
          <p:cNvPr id="934" name="Google Shape;934;p82"/>
          <p:cNvSpPr/>
          <p:nvPr/>
        </p:nvSpPr>
        <p:spPr>
          <a:xfrm>
            <a:off x="457200" y="1424450"/>
            <a:ext cx="9233700" cy="59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Argumentele functiilor si returnarea valorilor</a:t>
            </a: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class X {  int i;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public: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 X(int ii = 0){ i = ii;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 void modify(){ i++;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X f5() { return X();}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const X f6() { return X();}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void f7(X&amp; x) { x.modify(); /* Pass by non-const reference */}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int main()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 f5() = X(1); // OK -- non-const return value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 f5().modify(); // OK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// Causes compile-time errors: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//! f7(f5());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//! f6() = X(1);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//! f6().modify();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//! f7(f6());}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3"/>
          <p:cNvSpPr/>
          <p:nvPr/>
        </p:nvSpPr>
        <p:spPr>
          <a:xfrm>
            <a:off x="9236160" y="7062840"/>
            <a:ext cx="698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sz="1800"/>
          </a:p>
        </p:txBody>
      </p:sp>
      <p:sp>
        <p:nvSpPr>
          <p:cNvPr id="943" name="Google Shape;943;p83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944" name="Google Shape;94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83"/>
          <p:cNvSpPr/>
          <p:nvPr/>
        </p:nvSpPr>
        <p:spPr>
          <a:xfrm>
            <a:off x="2322360" y="836640"/>
            <a:ext cx="554184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 sz="1800"/>
          </a:p>
        </p:txBody>
      </p:sp>
      <p:sp>
        <p:nvSpPr>
          <p:cNvPr id="946" name="Google Shape;946;p83"/>
          <p:cNvSpPr/>
          <p:nvPr/>
        </p:nvSpPr>
        <p:spPr>
          <a:xfrm>
            <a:off x="1136520" y="1879560"/>
            <a:ext cx="8234280" cy="43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en-US" sz="2000" b="1"/>
              <a:t>6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</a:rPr>
              <a:t>Tratarea excepțiilor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2. Proiectarea descendenta a claselor. Mostenirea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-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-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-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-. Declaraţii de acces.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3340080" y="54864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operatorilor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1576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 functii membre</a:t>
            </a:r>
            <a:endParaRPr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2" y="1646237"/>
            <a:ext cx="4114800" cy="553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105401" y="2919313"/>
            <a:ext cx="44307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k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= ii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jj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eorgia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latin typeface="Georgia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Operatorul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returneaza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itchFamily="18" charset="0"/>
                <a:cs typeface="Times New Roman" pitchFamily="18" charset="0"/>
              </a:rPr>
              <a:t> un </a:t>
            </a:r>
            <a:r>
              <a:rPr lang="en-US" sz="1800" b="1" dirty="0" smtClean="0">
                <a:latin typeface="Georgia" pitchFamily="18" charset="0"/>
                <a:cs typeface="Times New Roman" pitchFamily="18" charset="0"/>
              </a:rPr>
              <a:t>Integer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temporar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) care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utilizat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ca argument 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pentru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operatorul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+=.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eorgia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Obiectul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temporar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este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distrus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cand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nu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mai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e </a:t>
            </a:r>
            <a:r>
              <a:rPr lang="en-US" sz="1800" dirty="0" err="1" smtClean="0">
                <a:latin typeface="Georgia" pitchFamily="18" charset="0"/>
                <a:cs typeface="Times New Roman" pitchFamily="18" charset="0"/>
              </a:rPr>
              <a:t>nevoie</a:t>
            </a:r>
            <a:r>
              <a:rPr lang="en-US" sz="1800" dirty="0" smtClean="0">
                <a:latin typeface="Georgia" pitchFamily="18" charset="0"/>
                <a:cs typeface="Times New Roman" pitchFamily="18" charset="0"/>
              </a:rPr>
              <a:t> de el.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unari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512" y="1798637"/>
            <a:ext cx="3377311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3729" y="1798637"/>
            <a:ext cx="33741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9383760" y="7062840"/>
            <a:ext cx="5508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84240" y="84240"/>
            <a:ext cx="5038560" cy="6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4160" cy="83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/>
          <p:nvPr/>
        </p:nvSpPr>
        <p:spPr>
          <a:xfrm>
            <a:off x="2830512" y="657437"/>
            <a:ext cx="528163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Supraincarcarea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operatorilor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unari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57200" y="1097280"/>
            <a:ext cx="4430712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 (implicit “this”)</a:t>
            </a:r>
            <a:endParaRPr sz="1800"/>
          </a:p>
        </p:txBody>
      </p:sp>
      <p:grpSp>
        <p:nvGrpSpPr>
          <p:cNvPr id="12" name="Group 11"/>
          <p:cNvGrpSpPr/>
          <p:nvPr/>
        </p:nvGrpSpPr>
        <p:grpSpPr>
          <a:xfrm>
            <a:off x="849312" y="1722437"/>
            <a:ext cx="8746252" cy="4832092"/>
            <a:chOff x="1230312" y="1722437"/>
            <a:chExt cx="8746252" cy="4832092"/>
          </a:xfrm>
        </p:grpSpPr>
        <p:sp>
          <p:nvSpPr>
            <p:cNvPr id="9" name="Rectangle 8"/>
            <p:cNvSpPr/>
            <p:nvPr/>
          </p:nvSpPr>
          <p:spPr>
            <a:xfrm>
              <a:off x="1230312" y="1722437"/>
              <a:ext cx="7696200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const Byte&amp; operator++() { // Prefix</a:t>
              </a:r>
            </a:p>
            <a:p>
              <a:r>
                <a:rPr lang="en-US" sz="2800" dirty="0" smtClean="0"/>
                <a:t>    </a:t>
              </a:r>
              <a:r>
                <a:rPr lang="en-US" sz="2800" dirty="0" err="1" smtClean="0"/>
                <a:t>cout</a:t>
              </a:r>
              <a:r>
                <a:rPr lang="en-US" sz="2800" dirty="0" smtClean="0"/>
                <a:t> &lt;&lt; "++Byte\n";</a:t>
              </a:r>
            </a:p>
            <a:p>
              <a:r>
                <a:rPr lang="en-US" sz="2800" dirty="0" smtClean="0"/>
                <a:t>    b++;</a:t>
              </a:r>
            </a:p>
            <a:p>
              <a:r>
                <a:rPr lang="en-US" sz="2800" dirty="0" smtClean="0"/>
                <a:t>    return *this;</a:t>
              </a:r>
            </a:p>
            <a:p>
              <a:r>
                <a:rPr lang="en-US" sz="2800" dirty="0" smtClean="0"/>
                <a:t>  }</a:t>
              </a:r>
            </a:p>
            <a:p>
              <a:r>
                <a:rPr lang="en-US" sz="2800" dirty="0" smtClean="0"/>
                <a:t>  const Byte operator++(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) { // Postfix</a:t>
              </a:r>
            </a:p>
            <a:p>
              <a:r>
                <a:rPr lang="en-US" sz="2800" dirty="0" smtClean="0"/>
                <a:t>    </a:t>
              </a:r>
              <a:r>
                <a:rPr lang="en-US" sz="2800" dirty="0" err="1" smtClean="0"/>
                <a:t>cout</a:t>
              </a:r>
              <a:r>
                <a:rPr lang="en-US" sz="2800" dirty="0" smtClean="0"/>
                <a:t> &lt;&lt; "Byte++\n";</a:t>
              </a:r>
            </a:p>
            <a:p>
              <a:r>
                <a:rPr lang="en-US" sz="2800" dirty="0" smtClean="0"/>
                <a:t>    Byte before(b);</a:t>
              </a:r>
            </a:p>
            <a:p>
              <a:r>
                <a:rPr lang="en-US" sz="2800" dirty="0" smtClean="0"/>
                <a:t>    b++;</a:t>
              </a:r>
            </a:p>
            <a:p>
              <a:r>
                <a:rPr lang="en-US" sz="2800" dirty="0" smtClean="0"/>
                <a:t>    return before;</a:t>
              </a:r>
            </a:p>
            <a:p>
              <a:r>
                <a:rPr lang="en-US" sz="2800" dirty="0" smtClean="0"/>
                <a:t>  }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35112" y="4770437"/>
              <a:ext cx="2590800" cy="45720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54512" y="4843660"/>
              <a:ext cx="562205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 err="1" smtClean="0">
                  <a:solidFill>
                    <a:srgbClr val="FF0000"/>
                  </a:solidFill>
                </a:rPr>
                <a:t>obiect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temporar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creat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prin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constructorul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parametrizat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endParaRPr lang="en-US" sz="1800" dirty="0" smtClean="0">
                <a:solidFill>
                  <a:srgbClr val="FF0000"/>
                </a:solidFill>
              </a:endParaRPr>
            </a:p>
            <a:p>
              <a:pPr>
                <a:buFontTx/>
                <a:buChar char="-"/>
              </a:pPr>
              <a:r>
                <a:rPr lang="en-US" sz="1800" dirty="0" smtClean="0">
                  <a:solidFill>
                    <a:srgbClr val="FF0000"/>
                  </a:solidFill>
                </a:rPr>
                <a:t>Se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incrementeaza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si</a:t>
              </a:r>
              <a:r>
                <a:rPr lang="en-US" sz="1800" dirty="0" smtClean="0">
                  <a:solidFill>
                    <a:srgbClr val="FF0000"/>
                  </a:solidFill>
                </a:rPr>
                <a:t> se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returneaza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rezultatul</a:t>
              </a:r>
              <a:r>
                <a:rPr lang="en-US" sz="1800" dirty="0" smtClean="0">
                  <a:solidFill>
                    <a:srgbClr val="FF0000"/>
                  </a:solidFill>
                </a:rPr>
                <a:t>.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30712" y="3932237"/>
            <a:ext cx="1066800" cy="45720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2512" y="341050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Parametru</a:t>
            </a:r>
            <a:r>
              <a:rPr lang="en-US" sz="1800" dirty="0" smtClean="0">
                <a:solidFill>
                  <a:srgbClr val="FF0000"/>
                </a:solidFill>
              </a:rPr>
              <a:t> “dummy” </a:t>
            </a:r>
            <a:r>
              <a:rPr lang="en-US" sz="1800" dirty="0" err="1" smtClean="0">
                <a:solidFill>
                  <a:srgbClr val="FF0000"/>
                </a:solidFill>
              </a:rPr>
              <a:t>pentru</a:t>
            </a:r>
            <a:r>
              <a:rPr lang="en-US" sz="1800" dirty="0" smtClean="0">
                <a:solidFill>
                  <a:srgbClr val="FF0000"/>
                </a:solidFill>
              </a:rPr>
              <a:t> a </a:t>
            </a:r>
            <a:r>
              <a:rPr lang="en-US" sz="1800" dirty="0" err="1" smtClean="0">
                <a:solidFill>
                  <a:srgbClr val="FF0000"/>
                </a:solidFill>
              </a:rPr>
              <a:t>diferentia</a:t>
            </a:r>
            <a:r>
              <a:rPr lang="en-US" sz="1800" dirty="0" smtClean="0">
                <a:solidFill>
                  <a:srgbClr val="FF0000"/>
                </a:solidFill>
              </a:rPr>
              <a:t> postfix de prefix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3906</Words>
  <PresentationFormat>Custom</PresentationFormat>
  <Paragraphs>1041</Paragraphs>
  <Slides>62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Ank</cp:lastModifiedBy>
  <cp:revision>34</cp:revision>
  <dcterms:modified xsi:type="dcterms:W3CDTF">2020-03-18T07:44:31Z</dcterms:modified>
</cp:coreProperties>
</file>