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8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46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51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Layouts/slideLayout15.xml" ContentType="application/vnd.openxmlformats-officedocument.presentationml.slideLayout+xml"/>
  <Default Extension="wmf" ContentType="image/x-wmf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Layouts/slideLayout22.xml" ContentType="application/vnd.openxmlformats-officedocument.presentationml.slideLayout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theme/theme4.xml" ContentType="application/vnd.openxmlformats-officedocument.theme+xml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21" r:id="rId2"/>
    <p:sldMasterId id="2147483744" r:id="rId3"/>
  </p:sldMasterIdLst>
  <p:notesMasterIdLst>
    <p:notesMasterId r:id="rId56"/>
  </p:notesMasterIdLst>
  <p:sldIdLst>
    <p:sldId id="256" r:id="rId4"/>
    <p:sldId id="257" r:id="rId5"/>
    <p:sldId id="622" r:id="rId6"/>
    <p:sldId id="623" r:id="rId7"/>
    <p:sldId id="624" r:id="rId8"/>
    <p:sldId id="625" r:id="rId9"/>
    <p:sldId id="626" r:id="rId10"/>
    <p:sldId id="627" r:id="rId11"/>
    <p:sldId id="628" r:id="rId12"/>
    <p:sldId id="629" r:id="rId13"/>
    <p:sldId id="630" r:id="rId14"/>
    <p:sldId id="631" r:id="rId15"/>
    <p:sldId id="632" r:id="rId16"/>
    <p:sldId id="633" r:id="rId17"/>
    <p:sldId id="634" r:id="rId18"/>
    <p:sldId id="635" r:id="rId19"/>
    <p:sldId id="636" r:id="rId20"/>
    <p:sldId id="637" r:id="rId21"/>
    <p:sldId id="638" r:id="rId22"/>
    <p:sldId id="639" r:id="rId23"/>
    <p:sldId id="640" r:id="rId24"/>
    <p:sldId id="641" r:id="rId25"/>
    <p:sldId id="642" r:id="rId26"/>
    <p:sldId id="643" r:id="rId27"/>
    <p:sldId id="644" r:id="rId28"/>
    <p:sldId id="645" r:id="rId29"/>
    <p:sldId id="646" r:id="rId30"/>
    <p:sldId id="647" r:id="rId31"/>
    <p:sldId id="648" r:id="rId32"/>
    <p:sldId id="649" r:id="rId33"/>
    <p:sldId id="650" r:id="rId34"/>
    <p:sldId id="651" r:id="rId35"/>
    <p:sldId id="652" r:id="rId36"/>
    <p:sldId id="653" r:id="rId37"/>
    <p:sldId id="654" r:id="rId38"/>
    <p:sldId id="655" r:id="rId39"/>
    <p:sldId id="656" r:id="rId40"/>
    <p:sldId id="657" r:id="rId41"/>
    <p:sldId id="658" r:id="rId42"/>
    <p:sldId id="659" r:id="rId43"/>
    <p:sldId id="660" r:id="rId44"/>
    <p:sldId id="661" r:id="rId45"/>
    <p:sldId id="662" r:id="rId46"/>
    <p:sldId id="663" r:id="rId47"/>
    <p:sldId id="664" r:id="rId48"/>
    <p:sldId id="665" r:id="rId49"/>
    <p:sldId id="666" r:id="rId50"/>
    <p:sldId id="667" r:id="rId51"/>
    <p:sldId id="668" r:id="rId52"/>
    <p:sldId id="669" r:id="rId53"/>
    <p:sldId id="670" r:id="rId54"/>
    <p:sldId id="671" r:id="rId5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20000"/>
      </a:spcBef>
      <a:spcAft>
        <a:spcPct val="0"/>
      </a:spcAft>
      <a:buChar char="•"/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20000"/>
      </a:spcBef>
      <a:spcAft>
        <a:spcPct val="0"/>
      </a:spcAft>
      <a:buChar char="•"/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20000"/>
      </a:spcBef>
      <a:spcAft>
        <a:spcPct val="0"/>
      </a:spcAft>
      <a:buChar char="•"/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20000"/>
      </a:spcBef>
      <a:spcAft>
        <a:spcPct val="0"/>
      </a:spcAft>
      <a:buChar char="•"/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20000"/>
      </a:spcBef>
      <a:spcAft>
        <a:spcPct val="0"/>
      </a:spcAft>
      <a:buChar char="•"/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FF00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91" autoAdjust="0"/>
    <p:restoredTop sz="94660"/>
  </p:normalViewPr>
  <p:slideViewPr>
    <p:cSldViewPr>
      <p:cViewPr varScale="1">
        <p:scale>
          <a:sx n="65" d="100"/>
          <a:sy n="65" d="100"/>
        </p:scale>
        <p:origin x="-1288" y="-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88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fld id="{F617AA75-40A3-4536-B88A-E1794DE3CE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5843157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1EFD2B6-31D9-42DC-95B8-37F3CD35427D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BC3F852-A231-4EDB-8017-3D2AAC6E7A9C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titlu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o-RO" smtClean="0"/>
              <a:t>Faceți clic pentru editarea stilului de subtitlu al coordonatorului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EFB77B-D1C7-40C3-BF55-7A631631D8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stituent text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4171F6-7C16-4187-A57B-E4E067C772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vertical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stituent text vertical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E83ADC-5172-48DF-8DDF-3C547204C7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titlu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o-RO" smtClean="0"/>
              <a:t>Faceți clic pentru editarea stilului de subtitlu al coordonatorului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357DD2-EBE5-40D3-9380-1C9AB1A073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B9DA52-514C-4F21-8F7C-447A628606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1B6999-C948-40AA-A58F-CD15F15608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stituent conținut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4" name="Substituent conținut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9A75BC-6579-4A45-BFDB-9AD8D65414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</p:txBody>
      </p:sp>
      <p:sp>
        <p:nvSpPr>
          <p:cNvPr id="4" name="Substituent conținut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5" name="Substituent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</p:txBody>
      </p:sp>
      <p:sp>
        <p:nvSpPr>
          <p:cNvPr id="6" name="Substituent conținut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0E435C-4068-4DF9-AC89-3A4342E5D8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2F7C01-9344-4551-AACE-D3AB812F9B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BEC60D-30B8-4E25-BA79-51F67C4167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364571-A951-41C7-88C8-0CB3E02F8B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D51416-8826-4ABF-81D7-72C341946D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stituent i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D16E87-57C5-4A8A-9FDF-DE52D02393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stituent text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9DE626-5B17-469F-A22D-77B34E5464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vertical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stituent text vertical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944C85-AB21-4024-B369-002108E7AA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3849688" y="6397625"/>
            <a:ext cx="1443037" cy="382588"/>
            <a:chOff x="2458" y="4063"/>
            <a:chExt cx="909" cy="241"/>
          </a:xfrm>
        </p:grpSpPr>
        <p:grpSp>
          <p:nvGrpSpPr>
            <p:cNvPr id="5" name="Group 5"/>
            <p:cNvGrpSpPr>
              <a:grpSpLocks/>
            </p:cNvGrpSpPr>
            <p:nvPr/>
          </p:nvGrpSpPr>
          <p:grpSpPr bwMode="auto">
            <a:xfrm>
              <a:off x="2462" y="4063"/>
              <a:ext cx="902" cy="192"/>
              <a:chOff x="2462" y="4063"/>
              <a:chExt cx="902" cy="192"/>
            </a:xfrm>
          </p:grpSpPr>
          <p:pic>
            <p:nvPicPr>
              <p:cNvPr id="11" name="Picture 6"/>
              <p:cNvPicPr>
                <a:picLocks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462" y="4098"/>
                <a:ext cx="137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2" name="Rectangle 7"/>
              <p:cNvSpPr>
                <a:spLocks noChangeArrowheads="1"/>
              </p:cNvSpPr>
              <p:nvPr/>
            </p:nvSpPr>
            <p:spPr bwMode="auto">
              <a:xfrm>
                <a:off x="2615" y="4063"/>
                <a:ext cx="749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>
                <a:spAutoFit/>
              </a:bodyPr>
              <a:lstStyle/>
              <a:p>
                <a:pPr>
                  <a:spcBef>
                    <a:spcPct val="0"/>
                  </a:spcBef>
                  <a:buFontTx/>
                  <a:buNone/>
                  <a:defRPr/>
                </a:pPr>
                <a:r>
                  <a:rPr lang="en-US" sz="2000">
                    <a:latin typeface="Garamond" pitchFamily="18" charset="0"/>
                  </a:rPr>
                  <a:t>Washington</a:t>
                </a:r>
              </a:p>
            </p:txBody>
          </p:sp>
        </p:grpSp>
        <p:grpSp>
          <p:nvGrpSpPr>
            <p:cNvPr id="6" name="Group 8"/>
            <p:cNvGrpSpPr>
              <a:grpSpLocks/>
            </p:cNvGrpSpPr>
            <p:nvPr/>
          </p:nvGrpSpPr>
          <p:grpSpPr bwMode="auto">
            <a:xfrm>
              <a:off x="2458" y="4246"/>
              <a:ext cx="909" cy="58"/>
              <a:chOff x="2458" y="4246"/>
              <a:chExt cx="909" cy="58"/>
            </a:xfrm>
          </p:grpSpPr>
          <p:sp>
            <p:nvSpPr>
              <p:cNvPr id="7" name="Rectangle 9"/>
              <p:cNvSpPr>
                <a:spLocks noChangeArrowheads="1"/>
              </p:cNvSpPr>
              <p:nvPr/>
            </p:nvSpPr>
            <p:spPr bwMode="auto">
              <a:xfrm>
                <a:off x="2458" y="4246"/>
                <a:ext cx="909" cy="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>
                <a:spAutoFit/>
              </a:bodyPr>
              <a:lstStyle/>
              <a:p>
                <a:pPr>
                  <a:spcBef>
                    <a:spcPct val="0"/>
                  </a:spcBef>
                  <a:buFontTx/>
                  <a:buNone/>
                  <a:defRPr/>
                </a:pPr>
                <a:r>
                  <a:rPr lang="en-US" sz="600">
                    <a:latin typeface="Garamond" pitchFamily="18" charset="0"/>
                  </a:rPr>
                  <a:t>WASHINGTON UNIVERSITY IN ST LOUIS</a:t>
                </a:r>
              </a:p>
            </p:txBody>
          </p:sp>
          <p:grpSp>
            <p:nvGrpSpPr>
              <p:cNvPr id="8" name="Group 10"/>
              <p:cNvGrpSpPr>
                <a:grpSpLocks/>
              </p:cNvGrpSpPr>
              <p:nvPr/>
            </p:nvGrpSpPr>
            <p:grpSpPr bwMode="auto">
              <a:xfrm>
                <a:off x="2463" y="4246"/>
                <a:ext cx="897" cy="58"/>
                <a:chOff x="2463" y="4246"/>
                <a:chExt cx="897" cy="58"/>
              </a:xfrm>
            </p:grpSpPr>
            <p:sp>
              <p:nvSpPr>
                <p:cNvPr id="9" name="Line 11"/>
                <p:cNvSpPr>
                  <a:spLocks noChangeShapeType="1"/>
                </p:cNvSpPr>
                <p:nvPr/>
              </p:nvSpPr>
              <p:spPr bwMode="auto">
                <a:xfrm>
                  <a:off x="2463" y="4304"/>
                  <a:ext cx="897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 eaLnBrk="1" hangingPunct="1">
                    <a:spcBef>
                      <a:spcPct val="0"/>
                    </a:spcBef>
                    <a:buFontTx/>
                    <a:buNone/>
                    <a:defRPr/>
                  </a:pPr>
                  <a:endParaRPr lang="en-US" sz="2400"/>
                </a:p>
              </p:txBody>
            </p:sp>
            <p:sp>
              <p:nvSpPr>
                <p:cNvPr id="10" name="Line 12"/>
                <p:cNvSpPr>
                  <a:spLocks noChangeShapeType="1"/>
                </p:cNvSpPr>
                <p:nvPr/>
              </p:nvSpPr>
              <p:spPr bwMode="auto">
                <a:xfrm>
                  <a:off x="2463" y="4246"/>
                  <a:ext cx="897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 eaLnBrk="1" hangingPunct="1">
                    <a:spcBef>
                      <a:spcPct val="0"/>
                    </a:spcBef>
                    <a:buFontTx/>
                    <a:buNone/>
                    <a:defRPr/>
                  </a:pPr>
                  <a:endParaRPr lang="en-US" sz="2400"/>
                </a:p>
              </p:txBody>
            </p:sp>
          </p:grpSp>
        </p:grpSp>
      </p:grpSp>
      <p:sp>
        <p:nvSpPr>
          <p:cNvPr id="1812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817563"/>
            <a:ext cx="7848600" cy="1697037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812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452813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 sz="2000"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575528-D9E7-4383-9AE8-404DBDEE40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stituent conținut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4" name="Substituent conținut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96EEBB-B203-44F9-949F-890C022D39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</p:txBody>
      </p:sp>
      <p:sp>
        <p:nvSpPr>
          <p:cNvPr id="4" name="Substituent conținut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5" name="Substituent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</p:txBody>
      </p:sp>
      <p:sp>
        <p:nvSpPr>
          <p:cNvPr id="6" name="Substituent conținut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7E793C-FC85-4CDC-9CA4-52283E37AB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A0C4C8-848E-4A5B-8B7B-057BBDEC6C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120995-3D38-40B3-A7A0-7234B35325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677835-8F55-43B6-AF90-3578080946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stituent i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089600-D134-41BD-AEAB-CE1F862F94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buFontTx/>
              <a:buNone/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buFontTx/>
              <a:buNone/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FontTx/>
              <a:buNone/>
              <a:defRPr sz="1400"/>
            </a:lvl1pPr>
          </a:lstStyle>
          <a:p>
            <a:pPr>
              <a:defRPr/>
            </a:pPr>
            <a:fld id="{0E05BF53-40ED-4C5B-AA80-2BAB968283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7" r:id="rId1"/>
    <p:sldLayoutId id="2147483868" r:id="rId2"/>
    <p:sldLayoutId id="2147483869" r:id="rId3"/>
    <p:sldLayoutId id="2147483870" r:id="rId4"/>
    <p:sldLayoutId id="2147483871" r:id="rId5"/>
    <p:sldLayoutId id="2147483872" r:id="rId6"/>
    <p:sldLayoutId id="2147483873" r:id="rId7"/>
    <p:sldLayoutId id="2147483874" r:id="rId8"/>
    <p:sldLayoutId id="2147483875" r:id="rId9"/>
    <p:sldLayoutId id="2147483876" r:id="rId10"/>
    <p:sldLayoutId id="2147483877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buFontTx/>
              <a:buNone/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buFontTx/>
              <a:buNone/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FontTx/>
              <a:buNone/>
              <a:defRPr sz="1400"/>
            </a:lvl1pPr>
          </a:lstStyle>
          <a:p>
            <a:pPr>
              <a:defRPr/>
            </a:pPr>
            <a:fld id="{0F646555-8E4E-4BAB-8A0E-2CB468A624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8" r:id="rId1"/>
    <p:sldLayoutId id="2147483879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2625" y="76200"/>
            <a:ext cx="7772400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74650" y="1141413"/>
            <a:ext cx="8389938" cy="5078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Arial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Comic Sans MS" pitchFamily="6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Comic Sans MS" pitchFamily="6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Comic Sans MS" pitchFamily="6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Arial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CC"/>
          </a:solidFill>
          <a:latin typeface="Arial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Arial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rgbClr val="006600"/>
          </a:solidFill>
          <a:latin typeface="Arial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Arial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Cursul de programare orientata pe obiecte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Seria</a:t>
            </a:r>
            <a:r>
              <a:rPr lang="en-US" dirty="0" smtClean="0"/>
              <a:t> </a:t>
            </a:r>
            <a:r>
              <a:rPr lang="en-US" dirty="0" smtClean="0"/>
              <a:t>13</a:t>
            </a:r>
            <a:endParaRPr lang="en-US" dirty="0" smtClean="0"/>
          </a:p>
          <a:p>
            <a:pPr eaLnBrk="1" hangingPunct="1"/>
            <a:r>
              <a:rPr lang="en-US" dirty="0" err="1" smtClean="0"/>
              <a:t>Saptamana</a:t>
            </a:r>
            <a:r>
              <a:rPr lang="en-US" dirty="0" smtClean="0"/>
              <a:t> </a:t>
            </a:r>
            <a:r>
              <a:rPr lang="en-US" dirty="0" smtClean="0"/>
              <a:t>5, 18 </a:t>
            </a:r>
            <a:r>
              <a:rPr lang="en-US" dirty="0" err="1" smtClean="0"/>
              <a:t>martie</a:t>
            </a:r>
            <a:r>
              <a:rPr lang="en-US" dirty="0" smtClean="0"/>
              <a:t> </a:t>
            </a:r>
            <a:r>
              <a:rPr lang="en-US" dirty="0" smtClean="0"/>
              <a:t>2014</a:t>
            </a:r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Andrei </a:t>
            </a:r>
            <a:r>
              <a:rPr lang="en-US" dirty="0" err="1" smtClean="0"/>
              <a:t>Paun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parametrii impliciti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mtClean="0"/>
              <a:t>se specifica o singura data </a:t>
            </a:r>
          </a:p>
          <a:p>
            <a:pPr>
              <a:lnSpc>
                <a:spcPct val="90000"/>
              </a:lnSpc>
            </a:pPr>
            <a:r>
              <a:rPr lang="en-US" smtClean="0"/>
              <a:t>pot fi mai multi </a:t>
            </a:r>
          </a:p>
          <a:p>
            <a:pPr>
              <a:lnSpc>
                <a:spcPct val="90000"/>
              </a:lnSpc>
            </a:pPr>
            <a:r>
              <a:rPr lang="en-US" smtClean="0"/>
              <a:t>toti sunt la dreapta</a:t>
            </a:r>
          </a:p>
          <a:p>
            <a:pPr>
              <a:lnSpc>
                <a:spcPct val="90000"/>
              </a:lnSpc>
            </a:pPr>
            <a:endParaRPr lang="en-US" smtClean="0"/>
          </a:p>
          <a:p>
            <a:pPr>
              <a:lnSpc>
                <a:spcPct val="90000"/>
              </a:lnSpc>
            </a:pPr>
            <a:r>
              <a:rPr lang="en-US" smtClean="0"/>
              <a:t>putem avea param. impliciti in definitia constructorilor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nu mai facem overload pe constructor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nu trebuie sa ii precizam mereu la declarare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4"/>
          <p:cNvSpPr>
            <a:spLocks noChangeArrowheads="1"/>
          </p:cNvSpPr>
          <p:nvPr/>
        </p:nvSpPr>
        <p:spPr bwMode="auto">
          <a:xfrm>
            <a:off x="0" y="0"/>
            <a:ext cx="4572000" cy="620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#include &lt;iostream&gt;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using namespace std;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600" b="1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class cube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   int x, y, z;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public: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   cube(int i</a:t>
            </a:r>
            <a:r>
              <a:rPr lang="en-US" sz="1600" b="1">
                <a:solidFill>
                  <a:srgbClr val="FF0000"/>
                </a:solidFill>
              </a:rPr>
              <a:t>=0</a:t>
            </a:r>
            <a:r>
              <a:rPr lang="en-US" sz="1600" b="1"/>
              <a:t>, int j</a:t>
            </a:r>
            <a:r>
              <a:rPr lang="en-US" sz="1600" b="1">
                <a:solidFill>
                  <a:srgbClr val="FF0000"/>
                </a:solidFill>
              </a:rPr>
              <a:t>=0</a:t>
            </a:r>
            <a:r>
              <a:rPr lang="en-US" sz="1600" b="1"/>
              <a:t>, int k</a:t>
            </a:r>
            <a:r>
              <a:rPr lang="en-US" sz="1600" b="1">
                <a:solidFill>
                  <a:srgbClr val="FF0000"/>
                </a:solidFill>
              </a:rPr>
              <a:t>=0</a:t>
            </a:r>
            <a:r>
              <a:rPr lang="en-US" sz="1600" b="1"/>
              <a:t>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      x=i;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      y=j;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      z=k;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600" b="1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   int volume()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      return x*y*z;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};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600" b="1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int main()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   cube a(2,3,4), b;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   cout &lt;&lt; a.volume() &lt;&lt; endl;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   cout &lt;&lt; b.volume();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600" b="1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   return 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}</a:t>
            </a:r>
          </a:p>
        </p:txBody>
      </p:sp>
      <p:sp>
        <p:nvSpPr>
          <p:cNvPr id="199685" name="Rectangle 5"/>
          <p:cNvSpPr>
            <a:spLocks noChangeArrowheads="1"/>
          </p:cNvSpPr>
          <p:nvPr/>
        </p:nvSpPr>
        <p:spPr bwMode="auto">
          <a:xfrm>
            <a:off x="3581400" y="1524000"/>
            <a:ext cx="21209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cube() {x=0; y=0; z=0}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9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968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4"/>
          <p:cNvSpPr>
            <a:spLocks noChangeArrowheads="1"/>
          </p:cNvSpPr>
          <p:nvPr/>
        </p:nvSpPr>
        <p:spPr bwMode="auto">
          <a:xfrm>
            <a:off x="0" y="0"/>
            <a:ext cx="4572000" cy="498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// A customized version of strcat().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#include &lt;iostream&gt;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#include &lt;cstring&gt;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using namespace std;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600" b="1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void mystrcat(char *s1, char *s2, int len = </a:t>
            </a:r>
            <a:r>
              <a:rPr lang="en-US" sz="1600" b="1">
                <a:solidFill>
                  <a:srgbClr val="FF0000"/>
                </a:solidFill>
              </a:rPr>
              <a:t>-1</a:t>
            </a:r>
            <a:r>
              <a:rPr lang="en-US" sz="1600" b="1"/>
              <a:t>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600" b="1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int main()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   char str1[80] = "This is a test";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   char str2[80] = "0123456789";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   mystrcat(str1, str2, 5); // concatenate 5 chars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   cout &lt;&lt; str1 &lt;&lt; '\n';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   strcpy(str1, "This is a test"); // reset str1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   mystrcat(str1, str2); // concatenate entire string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   cout &lt;&lt; str1 &lt;&lt; '\n';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   return 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600" b="1"/>
          </a:p>
        </p:txBody>
      </p:sp>
      <p:sp>
        <p:nvSpPr>
          <p:cNvPr id="36867" name="Rectangle 6"/>
          <p:cNvSpPr>
            <a:spLocks noChangeArrowheads="1"/>
          </p:cNvSpPr>
          <p:nvPr/>
        </p:nvSpPr>
        <p:spPr bwMode="auto">
          <a:xfrm>
            <a:off x="4572000" y="0"/>
            <a:ext cx="4572000" cy="375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// A custom version of strcat().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void mystrcat(char *s1, char *s2, int len)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   // find end of s1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   while(*s1) s1++;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   if(len == -1) len = strlen(s2);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   while(*s2 &amp;&amp; len)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       *s1 = *s2; // copy chars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        s1++;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        s2++;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        len--;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600" b="1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   *s1 = '\0'; // null terminate s1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parametrii impliciti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mtClean="0"/>
              <a:t>modul corect de folosire este de a defini un asemenea parametru cand se subantelege valoarea implicita</a:t>
            </a:r>
          </a:p>
          <a:p>
            <a:pPr>
              <a:lnSpc>
                <a:spcPct val="90000"/>
              </a:lnSpc>
            </a:pPr>
            <a:r>
              <a:rPr lang="en-US" smtClean="0"/>
              <a:t>daca sunt mai multe posibilitati pentru valoarea implicita e mai bine sa nu se foloseasca (lizibilitate)</a:t>
            </a:r>
          </a:p>
          <a:p>
            <a:pPr>
              <a:lnSpc>
                <a:spcPct val="90000"/>
              </a:lnSpc>
            </a:pPr>
            <a:r>
              <a:rPr lang="en-US" smtClean="0"/>
              <a:t>cand se foloseste un param. implicit nu trebuie sa faca probleme in program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smtClean="0"/>
              <a:t>Ambiguitati pentru polimorfism de functii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erori la compilare</a:t>
            </a:r>
          </a:p>
          <a:p>
            <a:r>
              <a:rPr lang="en-US" smtClean="0"/>
              <a:t>majoritatea datorita conversiilor implicite</a:t>
            </a:r>
          </a:p>
          <a:p>
            <a:endParaRPr lang="en-US" smtClean="0"/>
          </a:p>
        </p:txBody>
      </p:sp>
      <p:sp>
        <p:nvSpPr>
          <p:cNvPr id="38916" name="Rectangle 4"/>
          <p:cNvSpPr>
            <a:spLocks noChangeArrowheads="1"/>
          </p:cNvSpPr>
          <p:nvPr/>
        </p:nvSpPr>
        <p:spPr bwMode="auto">
          <a:xfrm>
            <a:off x="1905000" y="3276600"/>
            <a:ext cx="5410200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int myfunc(double d);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// ...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cout &lt;&lt; myfunc('c'); // not an error, conversion applied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5410200"/>
            <a:ext cx="7772400" cy="9144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800" smtClean="0"/>
              <a:t>problema nu e de definire a functiilor myfunc,</a:t>
            </a:r>
          </a:p>
          <a:p>
            <a:pPr>
              <a:lnSpc>
                <a:spcPct val="80000"/>
              </a:lnSpc>
            </a:pPr>
            <a:r>
              <a:rPr lang="en-US" sz="2800" smtClean="0"/>
              <a:t>problema apare la apelul functiilor</a:t>
            </a:r>
          </a:p>
        </p:txBody>
      </p:sp>
      <p:sp>
        <p:nvSpPr>
          <p:cNvPr id="39939" name="Rectangle 4"/>
          <p:cNvSpPr>
            <a:spLocks noChangeArrowheads="1"/>
          </p:cNvSpPr>
          <p:nvPr/>
        </p:nvSpPr>
        <p:spPr bwMode="auto">
          <a:xfrm>
            <a:off x="0" y="0"/>
            <a:ext cx="6400800" cy="547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#include &lt;iostream&gt;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using namespace std;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600" b="1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float myfunc(float i);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double myfunc(double i);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600" b="1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int main()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   cout &lt;&lt; myfunc(10.1) &lt;&lt; " "; // unambiguous, calls myfunc(double)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   cout &lt;&lt; myfunc(10); // ambiguous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   return 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600" b="1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float myfunc(float i)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   return i;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600" b="1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double myfunc(double i)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   return -i;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5791200"/>
            <a:ext cx="7772400" cy="609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1800" smtClean="0"/>
              <a:t>ambiguitate intre char si unsigned char </a:t>
            </a:r>
          </a:p>
          <a:p>
            <a:pPr>
              <a:lnSpc>
                <a:spcPct val="80000"/>
              </a:lnSpc>
            </a:pPr>
            <a:r>
              <a:rPr lang="en-US" sz="1800" smtClean="0"/>
              <a:t>ambiguitate pentru functii cu param. impliciti</a:t>
            </a:r>
          </a:p>
        </p:txBody>
      </p:sp>
      <p:sp>
        <p:nvSpPr>
          <p:cNvPr id="40963" name="Rectangle 4"/>
          <p:cNvSpPr>
            <a:spLocks noChangeArrowheads="1"/>
          </p:cNvSpPr>
          <p:nvPr/>
        </p:nvSpPr>
        <p:spPr bwMode="auto">
          <a:xfrm>
            <a:off x="0" y="0"/>
            <a:ext cx="45720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#include &lt;iostream&gt;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using namespace std;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600" b="1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char myfunc(unsigned char ch);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char myfunc(char ch);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600" b="1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int main()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   cout &lt;&lt; myfunc('c'); // this calls myfunc(char)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   cout &lt;&lt; myfunc(88) &lt;&lt; " "; // ambiguous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600" b="1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   return 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600" b="1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char myfunc(unsigned char ch)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   return ch-1;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600" b="1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char myfunc(char ch)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   return ch+1;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}</a:t>
            </a:r>
          </a:p>
        </p:txBody>
      </p:sp>
      <p:sp>
        <p:nvSpPr>
          <p:cNvPr id="40964" name="Rectangle 5"/>
          <p:cNvSpPr>
            <a:spLocks noChangeArrowheads="1"/>
          </p:cNvSpPr>
          <p:nvPr/>
        </p:nvSpPr>
        <p:spPr bwMode="auto">
          <a:xfrm>
            <a:off x="4572000" y="0"/>
            <a:ext cx="4572000" cy="547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#include &lt;iostream&gt;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using namespace std;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600" b="1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int myfunc(int i);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int myfunc(int i, int j=1);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600" b="1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int main()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   cout &lt;&lt; myfunc(4, 5) &lt;&lt; " "; // unambiguous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   cout &lt;&lt; myfunc(10); // ambiguous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   return 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600" b="1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int myfunc(int i)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   return i;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600" b="1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int myfunc(int i, int j)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   return i*j;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5334000"/>
            <a:ext cx="7772400" cy="1524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mtClean="0"/>
              <a:t>doua tipuri de apel: prin valoare si prin referinta, ambiguitate!</a:t>
            </a:r>
          </a:p>
          <a:p>
            <a:pPr>
              <a:lnSpc>
                <a:spcPct val="90000"/>
              </a:lnSpc>
            </a:pPr>
            <a:r>
              <a:rPr lang="en-US" smtClean="0"/>
              <a:t>mereu eroare de ambiguitate</a:t>
            </a:r>
          </a:p>
        </p:txBody>
      </p:sp>
      <p:sp>
        <p:nvSpPr>
          <p:cNvPr id="41987" name="Rectangle 4"/>
          <p:cNvSpPr>
            <a:spLocks noChangeArrowheads="1"/>
          </p:cNvSpPr>
          <p:nvPr/>
        </p:nvSpPr>
        <p:spPr bwMode="auto">
          <a:xfrm>
            <a:off x="0" y="0"/>
            <a:ext cx="45720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// This program contains an error.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#include &lt;iostream&gt;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using namespace std;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600" b="1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void f(int x);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void f(int &amp;x); // error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600" b="1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int main()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   int a=10;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   f(a); // error, which f()?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   return 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600" b="1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void f(int x)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   cout &lt;&lt; "In f(int)\n";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600" b="1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void f(int &amp;x)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   cout &lt;&lt; "In f(int &amp;)\n";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smtClean="0"/>
              <a:t>Supraincarcarea operatorilor in C++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mtClean="0"/>
              <a:t>majoritatea operatorilor pot fi supraincarcati</a:t>
            </a:r>
          </a:p>
          <a:p>
            <a:pPr>
              <a:lnSpc>
                <a:spcPct val="90000"/>
              </a:lnSpc>
            </a:pPr>
            <a:r>
              <a:rPr lang="en-US" smtClean="0"/>
              <a:t>similar ca la functii</a:t>
            </a:r>
          </a:p>
          <a:p>
            <a:pPr>
              <a:lnSpc>
                <a:spcPct val="90000"/>
              </a:lnSpc>
            </a:pPr>
            <a:r>
              <a:rPr lang="en-US" smtClean="0"/>
              <a:t>una din proprietatile C++ care ii confera putere</a:t>
            </a:r>
          </a:p>
          <a:p>
            <a:pPr>
              <a:lnSpc>
                <a:spcPct val="90000"/>
              </a:lnSpc>
            </a:pPr>
            <a:r>
              <a:rPr lang="en-US" smtClean="0"/>
              <a:t>s-a facut supraincarcarea operatorilor si pentru operatii de I/O (&lt;&lt;,&gt;&gt;)</a:t>
            </a:r>
          </a:p>
          <a:p>
            <a:pPr>
              <a:lnSpc>
                <a:spcPct val="90000"/>
              </a:lnSpc>
            </a:pPr>
            <a:r>
              <a:rPr lang="en-US" smtClean="0"/>
              <a:t>supraincarcarea se face definind o functie operator: membru al clasei sau nu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functii operator membri ai clasei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3276600"/>
            <a:ext cx="7772400" cy="2819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smtClean="0"/>
              <a:t># este operatorul supraincarcat (+ - * / ++ -- = , etc.)</a:t>
            </a:r>
          </a:p>
          <a:p>
            <a:pPr>
              <a:lnSpc>
                <a:spcPct val="90000"/>
              </a:lnSpc>
            </a:pPr>
            <a:r>
              <a:rPr lang="en-US" sz="2800" smtClean="0"/>
              <a:t>deobicei ret-type este tipul clasei, dar avem flexibilitate</a:t>
            </a:r>
          </a:p>
          <a:p>
            <a:pPr>
              <a:lnSpc>
                <a:spcPct val="90000"/>
              </a:lnSpc>
            </a:pPr>
            <a:r>
              <a:rPr lang="en-US" sz="2800" smtClean="0"/>
              <a:t>pentru operatori unari arg-list este vida</a:t>
            </a:r>
          </a:p>
          <a:p>
            <a:pPr>
              <a:lnSpc>
                <a:spcPct val="90000"/>
              </a:lnSpc>
            </a:pPr>
            <a:r>
              <a:rPr lang="en-US" sz="2800" smtClean="0"/>
              <a:t>pentru operatori binari: arg-list contine un element</a:t>
            </a:r>
          </a:p>
          <a:p>
            <a:pPr>
              <a:lnSpc>
                <a:spcPct val="90000"/>
              </a:lnSpc>
            </a:pPr>
            <a:endParaRPr lang="en-US" sz="2800" smtClean="0"/>
          </a:p>
        </p:txBody>
      </p:sp>
      <p:sp>
        <p:nvSpPr>
          <p:cNvPr id="44036" name="Rectangle 4"/>
          <p:cNvSpPr>
            <a:spLocks noChangeArrowheads="1"/>
          </p:cNvSpPr>
          <p:nvPr/>
        </p:nvSpPr>
        <p:spPr bwMode="auto">
          <a:xfrm>
            <a:off x="1447800" y="1828800"/>
            <a:ext cx="5257800" cy="106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 i="1"/>
              <a:t>ret-type class-name::</a:t>
            </a:r>
            <a:r>
              <a:rPr lang="en-US" sz="1600" b="1"/>
              <a:t>operator</a:t>
            </a:r>
            <a:r>
              <a:rPr lang="en-US" sz="1600" b="1" i="1"/>
              <a:t>#(arg-list)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// operations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609600"/>
            <a:ext cx="8153400" cy="1143000"/>
          </a:xfrm>
        </p:spPr>
        <p:txBody>
          <a:bodyPr/>
          <a:lstStyle/>
          <a:p>
            <a:pPr eaLnBrk="1" hangingPunct="1"/>
            <a:r>
              <a:rPr lang="en-US" dirty="0" err="1" smtClean="0"/>
              <a:t>Cuprinsul</a:t>
            </a:r>
            <a:r>
              <a:rPr lang="en-US" dirty="0" smtClean="0"/>
              <a:t> </a:t>
            </a:r>
            <a:r>
              <a:rPr lang="en-US" dirty="0" err="1" smtClean="0"/>
              <a:t>cursului</a:t>
            </a:r>
            <a:r>
              <a:rPr lang="en-US" dirty="0" smtClean="0"/>
              <a:t>: </a:t>
            </a:r>
            <a:r>
              <a:rPr lang="en-US" dirty="0" smtClean="0"/>
              <a:t>18</a:t>
            </a:r>
            <a:r>
              <a:rPr lang="en-US" dirty="0" smtClean="0"/>
              <a:t> </a:t>
            </a:r>
            <a:r>
              <a:rPr lang="en-US" dirty="0" err="1" smtClean="0"/>
              <a:t>martie</a:t>
            </a:r>
            <a:r>
              <a:rPr lang="en-US" dirty="0" smtClean="0"/>
              <a:t> </a:t>
            </a:r>
            <a:r>
              <a:rPr lang="en-US" dirty="0" smtClean="0"/>
              <a:t>2014</a:t>
            </a:r>
            <a:endParaRPr lang="en-US" dirty="0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endParaRPr lang="en-US" dirty="0" smtClean="0"/>
          </a:p>
          <a:p>
            <a:r>
              <a:rPr lang="en-US" strike="sngStrike" dirty="0" err="1" smtClean="0"/>
              <a:t>supraincarcarea</a:t>
            </a:r>
            <a:r>
              <a:rPr lang="en-US" strike="sngStrike" dirty="0" smtClean="0"/>
              <a:t> </a:t>
            </a:r>
            <a:r>
              <a:rPr lang="en-US" strike="sngStrike" dirty="0" err="1" smtClean="0"/>
              <a:t>functiilor</a:t>
            </a:r>
            <a:r>
              <a:rPr lang="en-US" strike="sngStrike" dirty="0" smtClean="0"/>
              <a:t> in C++</a:t>
            </a:r>
          </a:p>
          <a:p>
            <a:r>
              <a:rPr lang="en-US" dirty="0" err="1" smtClean="0"/>
              <a:t>supraincarcarea</a:t>
            </a:r>
            <a:r>
              <a:rPr lang="en-US" dirty="0" smtClean="0"/>
              <a:t> </a:t>
            </a:r>
            <a:r>
              <a:rPr lang="en-US" dirty="0" err="1" smtClean="0"/>
              <a:t>operatorilor</a:t>
            </a:r>
            <a:r>
              <a:rPr lang="en-US" dirty="0" smtClean="0"/>
              <a:t> in C++</a:t>
            </a:r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4"/>
          <p:cNvSpPr>
            <a:spLocks noChangeArrowheads="1"/>
          </p:cNvSpPr>
          <p:nvPr/>
        </p:nvSpPr>
        <p:spPr bwMode="auto">
          <a:xfrm>
            <a:off x="0" y="0"/>
            <a:ext cx="4572000" cy="498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#include &lt;iostream&gt;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using namespace std;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600" b="1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class loc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   int longitude, latitude;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public: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   loc() {}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   loc(int lg, int lt)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   longitude = lg;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   latitude = lt;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600" b="1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   void show()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      cout &lt;&lt; longitude &lt;&lt; " ";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      cout &lt;&lt; latitude &lt;&lt; "\n";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600" b="1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   </a:t>
            </a:r>
            <a:r>
              <a:rPr lang="en-US" sz="1600" b="1">
                <a:solidFill>
                  <a:srgbClr val="FF0000"/>
                </a:solidFill>
              </a:rPr>
              <a:t>loc operator+(loc op2);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};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600" b="1"/>
          </a:p>
        </p:txBody>
      </p:sp>
      <p:sp>
        <p:nvSpPr>
          <p:cNvPr id="45059" name="Rectangle 6"/>
          <p:cNvSpPr>
            <a:spLocks noChangeArrowheads="1"/>
          </p:cNvSpPr>
          <p:nvPr/>
        </p:nvSpPr>
        <p:spPr bwMode="auto">
          <a:xfrm>
            <a:off x="4191000" y="0"/>
            <a:ext cx="4572000" cy="4737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// Overload + for loc.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>
                <a:solidFill>
                  <a:srgbClr val="FF0000"/>
                </a:solidFill>
              </a:rPr>
              <a:t>loc loc::operator+(loc op2)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>
                <a:solidFill>
                  <a:srgbClr val="FF0000"/>
                </a:solidFill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>
                <a:solidFill>
                  <a:srgbClr val="FF0000"/>
                </a:solidFill>
              </a:rPr>
              <a:t>   loc temp;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>
                <a:solidFill>
                  <a:srgbClr val="FF0000"/>
                </a:solidFill>
              </a:rPr>
              <a:t>   temp.longitude = op2.longitude + longitude;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>
                <a:solidFill>
                  <a:srgbClr val="FF0000"/>
                </a:solidFill>
              </a:rPr>
              <a:t>   temp.latitude = op2.latitude + latitude;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>
                <a:solidFill>
                  <a:srgbClr val="FF0000"/>
                </a:solidFill>
              </a:rPr>
              <a:t>   return temp;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>
                <a:solidFill>
                  <a:srgbClr val="FF0000"/>
                </a:solidFill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600" b="1">
              <a:solidFill>
                <a:srgbClr val="FF0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int main()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   loc ob1(10, 20), ob2( 5, 30);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   ob1.show(); // displays 10 20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   ob2.show(); // displays 5 30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   </a:t>
            </a:r>
            <a:r>
              <a:rPr lang="en-US" sz="1600" b="1">
                <a:solidFill>
                  <a:srgbClr val="FF0000"/>
                </a:solidFill>
              </a:rPr>
              <a:t>ob1 = ob1 + ob2;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   ob1.show(); // displays 15 50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   return 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}</a:t>
            </a:r>
          </a:p>
        </p:txBody>
      </p:sp>
      <p:sp>
        <p:nvSpPr>
          <p:cNvPr id="45060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685800" y="4800600"/>
            <a:ext cx="7772400" cy="1828800"/>
          </a:xfrm>
          <a:noFill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smtClean="0"/>
              <a:t>un singur argument pentru ca avem </a:t>
            </a:r>
            <a:r>
              <a:rPr lang="en-US" sz="2800" b="1" smtClean="0"/>
              <a:t>this</a:t>
            </a:r>
          </a:p>
          <a:p>
            <a:pPr>
              <a:lnSpc>
                <a:spcPct val="90000"/>
              </a:lnSpc>
            </a:pPr>
            <a:r>
              <a:rPr lang="en-US" sz="2800" smtClean="0"/>
              <a:t>longitude==this-&gt;longitude</a:t>
            </a:r>
          </a:p>
          <a:p>
            <a:pPr>
              <a:lnSpc>
                <a:spcPct val="90000"/>
              </a:lnSpc>
            </a:pPr>
            <a:r>
              <a:rPr lang="en-US" sz="2800" smtClean="0"/>
              <a:t>obiectul din stanga face apelul la functia operator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 ob1a chemat operatorul + redefinit in clasa lui ob1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3434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800" smtClean="0"/>
              <a:t>daca intoarcem acelasi tip de date in operator putem avea expresii </a:t>
            </a:r>
          </a:p>
          <a:p>
            <a:pPr>
              <a:lnSpc>
                <a:spcPct val="80000"/>
              </a:lnSpc>
            </a:pPr>
            <a:r>
              <a:rPr lang="en-US" sz="2800" smtClean="0"/>
              <a:t>daca intorceam alt tip nu puteam face</a:t>
            </a:r>
          </a:p>
          <a:p>
            <a:pPr>
              <a:lnSpc>
                <a:spcPct val="80000"/>
              </a:lnSpc>
            </a:pPr>
            <a:endParaRPr lang="en-US" sz="2800" smtClean="0"/>
          </a:p>
          <a:p>
            <a:pPr>
              <a:lnSpc>
                <a:spcPct val="80000"/>
              </a:lnSpc>
            </a:pPr>
            <a:r>
              <a:rPr lang="en-US" sz="2800" smtClean="0"/>
              <a:t>putem avea si </a:t>
            </a:r>
          </a:p>
          <a:p>
            <a:pPr>
              <a:lnSpc>
                <a:spcPct val="80000"/>
              </a:lnSpc>
            </a:pPr>
            <a:endParaRPr lang="en-US" sz="2800" smtClean="0"/>
          </a:p>
          <a:p>
            <a:pPr>
              <a:lnSpc>
                <a:spcPct val="80000"/>
              </a:lnSpc>
            </a:pPr>
            <a:r>
              <a:rPr lang="en-US" sz="2800" smtClean="0"/>
              <a:t>pentru ca functia show() este definita in clasa lui ob1</a:t>
            </a:r>
          </a:p>
          <a:p>
            <a:pPr>
              <a:lnSpc>
                <a:spcPct val="80000"/>
              </a:lnSpc>
            </a:pPr>
            <a:r>
              <a:rPr lang="en-US" sz="2800" smtClean="0"/>
              <a:t>se genereaza un obiect temporar </a:t>
            </a:r>
          </a:p>
          <a:p>
            <a:pPr lvl="1">
              <a:lnSpc>
                <a:spcPct val="80000"/>
              </a:lnSpc>
            </a:pPr>
            <a:r>
              <a:rPr lang="en-US" sz="2400" smtClean="0"/>
              <a:t>(constructor de copiere)</a:t>
            </a:r>
          </a:p>
        </p:txBody>
      </p:sp>
      <p:sp>
        <p:nvSpPr>
          <p:cNvPr id="46084" name="Rectangle 4"/>
          <p:cNvSpPr>
            <a:spLocks noChangeArrowheads="1"/>
          </p:cNvSpPr>
          <p:nvPr/>
        </p:nvSpPr>
        <p:spPr bwMode="auto">
          <a:xfrm>
            <a:off x="3810000" y="3352800"/>
            <a:ext cx="22875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400"/>
              <a:t>ob1 = ob1 + ob2;</a:t>
            </a:r>
          </a:p>
        </p:txBody>
      </p:sp>
      <p:sp>
        <p:nvSpPr>
          <p:cNvPr id="46085" name="Rectangle 5"/>
          <p:cNvSpPr>
            <a:spLocks noChangeArrowheads="1"/>
          </p:cNvSpPr>
          <p:nvPr/>
        </p:nvSpPr>
        <p:spPr bwMode="auto">
          <a:xfrm>
            <a:off x="2514600" y="4038600"/>
            <a:ext cx="6416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400"/>
              <a:t>(ob1+ob2).show(); // displays outcome of ob1+ob2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4"/>
          <p:cNvSpPr>
            <a:spLocks noChangeArrowheads="1"/>
          </p:cNvSpPr>
          <p:nvPr/>
        </p:nvSpPr>
        <p:spPr bwMode="auto">
          <a:xfrm>
            <a:off x="0" y="0"/>
            <a:ext cx="4572000" cy="693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#include &lt;iostream&gt;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using namespace std;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600" b="1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class loc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   int longitude, latitude;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public: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   loc() {} // needed to construct temporaries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   loc(int lg, int lt) { longitude = lg; latitude = lt;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   void show() { cout &lt;&lt; longitude &lt;&lt; " ";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                           cout &lt;&lt; latitude &lt;&lt; "\n";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loc operator+(loc op2);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loc operator-(loc op2);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loc operator=(loc op2);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loc operator++();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};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// Overload + for loc.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loc loc::operator+(loc op2){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   loc temp;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   temp.longitude = op2.longitude + longitude;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   temp.latitude = op2.latitude + latitude;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   return temp;}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600" b="1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loc loc::operator-(loc op2){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   loc temp;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   </a:t>
            </a:r>
            <a:r>
              <a:rPr lang="en-US" sz="1600" b="1">
                <a:solidFill>
                  <a:srgbClr val="FF0000"/>
                </a:solidFill>
              </a:rPr>
              <a:t>temp.longitude = longitude - op2.longitude;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>
                <a:solidFill>
                  <a:srgbClr val="FF0000"/>
                </a:solidFill>
              </a:rPr>
              <a:t>   temp.latitude = latitude - op2.latitude;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   return temp;}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600" b="1"/>
          </a:p>
        </p:txBody>
      </p:sp>
      <p:sp>
        <p:nvSpPr>
          <p:cNvPr id="47107" name="Rectangle 6"/>
          <p:cNvSpPr>
            <a:spLocks noChangeArrowheads="1"/>
          </p:cNvSpPr>
          <p:nvPr/>
        </p:nvSpPr>
        <p:spPr bwMode="auto">
          <a:xfrm>
            <a:off x="4572000" y="0"/>
            <a:ext cx="4572000" cy="669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// Overload asignment for loc.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loc loc::operator=(loc op2){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   longitude = op2.longitude;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   latitude = op2.latitude;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   return *this; }// object that generated call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600" b="1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// Overload prefix ++ for loc.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loc loc::operator++(){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   longitude++;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   latitude++;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   return *this;}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600" b="1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int main(){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   loc ob1(10, 20), ob2( 5, 30), ob3(90, 90);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   ob1.show();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   ob2.show();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   ++ob1;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   ob1.show(); // displays 11 21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   ob2 = ++ob1;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   ob1.show(); // displays 12 22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   ob2.show(); // displays 12 22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   ob1 = ob2 = ob3; // multiple assignment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   ob1.show(); // displays 90 90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   ob2.show(); // displays 90 90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600" b="1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   return 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mtClean="0"/>
              <a:t>apelul la functia operator se face din obiectul din stanga (pentru operatori binari)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din aceasta cauza pentru – avem functia definita asa</a:t>
            </a:r>
          </a:p>
          <a:p>
            <a:pPr>
              <a:lnSpc>
                <a:spcPct val="90000"/>
              </a:lnSpc>
            </a:pPr>
            <a:r>
              <a:rPr lang="en-US" smtClean="0"/>
              <a:t>operatorul = face copiere pe variabilele de instanta, intoarce *this </a:t>
            </a:r>
          </a:p>
          <a:p>
            <a:pPr>
              <a:lnSpc>
                <a:spcPct val="90000"/>
              </a:lnSpc>
            </a:pPr>
            <a:r>
              <a:rPr lang="en-US" smtClean="0"/>
              <a:t>se pot face atribuiri multiple (dreapta spre stanga)</a:t>
            </a:r>
          </a:p>
          <a:p>
            <a:pPr>
              <a:lnSpc>
                <a:spcPct val="90000"/>
              </a:lnSpc>
            </a:pP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Formele prefix si postfix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am vazut prefix, pentru postfix: definim un parametru int “dummy”</a:t>
            </a:r>
          </a:p>
          <a:p>
            <a:endParaRPr lang="en-US" smtClean="0"/>
          </a:p>
        </p:txBody>
      </p:sp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762000" y="3200400"/>
            <a:ext cx="4572000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400"/>
              <a:t>// Prefix increment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400" i="1"/>
              <a:t>type </a:t>
            </a:r>
            <a:r>
              <a:rPr lang="en-US" sz="2400"/>
              <a:t>operator++( 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400"/>
              <a:t>// body of prefix operator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400"/>
              <a:t>}</a:t>
            </a:r>
          </a:p>
        </p:txBody>
      </p:sp>
      <p:sp>
        <p:nvSpPr>
          <p:cNvPr id="49157" name="Rectangle 5"/>
          <p:cNvSpPr>
            <a:spLocks noChangeArrowheads="1"/>
          </p:cNvSpPr>
          <p:nvPr/>
        </p:nvSpPr>
        <p:spPr bwMode="auto">
          <a:xfrm>
            <a:off x="4267200" y="3200400"/>
            <a:ext cx="4572000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400"/>
              <a:t>// Postfix increment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400" i="1"/>
              <a:t>type </a:t>
            </a:r>
            <a:r>
              <a:rPr lang="en-US" sz="2400"/>
              <a:t>operator++(int </a:t>
            </a:r>
            <a:r>
              <a:rPr lang="en-US" sz="2400" i="1"/>
              <a:t>x</a:t>
            </a:r>
            <a:r>
              <a:rPr lang="en-US" sz="2400"/>
              <a:t>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400"/>
              <a:t>// body of postfix operator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40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supraincarcarea +=,*=, etc.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50180" name="Rectangle 4"/>
          <p:cNvSpPr>
            <a:spLocks noChangeArrowheads="1"/>
          </p:cNvSpPr>
          <p:nvPr/>
        </p:nvSpPr>
        <p:spPr bwMode="auto">
          <a:xfrm>
            <a:off x="1066800" y="2667000"/>
            <a:ext cx="4572000" cy="155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loc loc::operator+=(loc op2)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   longitude = op2.longitude + longitude;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   latitude = op2.latitude + latitude;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   return *this;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restrictii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981200"/>
            <a:ext cx="8077200" cy="4114800"/>
          </a:xfrm>
        </p:spPr>
        <p:txBody>
          <a:bodyPr/>
          <a:lstStyle/>
          <a:p>
            <a:r>
              <a:rPr lang="en-US" sz="2800" smtClean="0"/>
              <a:t>nu se poate redefini si precedenta operatorilor</a:t>
            </a:r>
          </a:p>
          <a:p>
            <a:r>
              <a:rPr lang="en-US" sz="2800" smtClean="0"/>
              <a:t>nu se poate redefini numarul de operanzi</a:t>
            </a:r>
          </a:p>
          <a:p>
            <a:pPr lvl="1"/>
            <a:r>
              <a:rPr lang="en-US" sz="2400" smtClean="0"/>
              <a:t>rezonabil pentru ca redefinim pentru lizibilitate</a:t>
            </a:r>
          </a:p>
          <a:p>
            <a:pPr lvl="1"/>
            <a:r>
              <a:rPr lang="en-US" sz="2400" smtClean="0"/>
              <a:t>putem ignora un operand daca vrem</a:t>
            </a:r>
          </a:p>
          <a:p>
            <a:r>
              <a:rPr lang="en-US" sz="2800" smtClean="0"/>
              <a:t>nu putem avea valori implicite; exceptie pentru ()</a:t>
            </a:r>
          </a:p>
          <a:p>
            <a:r>
              <a:rPr lang="en-US" sz="2800" smtClean="0"/>
              <a:t>nu putem face overload pe . :: .* ?</a:t>
            </a:r>
          </a:p>
          <a:p>
            <a:r>
              <a:rPr lang="en-US" sz="2800" smtClean="0"/>
              <a:t>e bine sa facem operatiuni apropiate de intelesul operatorilor respectivi</a:t>
            </a:r>
          </a:p>
          <a:p>
            <a:endParaRPr lang="en-US" sz="2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mtClean="0"/>
              <a:t>Este posibil sa facem o decuplare completa intre intelesul initial al operatorului 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exemplu: &lt;&lt; &gt;&gt;</a:t>
            </a:r>
          </a:p>
          <a:p>
            <a:pPr lvl="1">
              <a:lnSpc>
                <a:spcPct val="90000"/>
              </a:lnSpc>
            </a:pPr>
            <a:endParaRPr lang="en-US" smtClean="0"/>
          </a:p>
          <a:p>
            <a:pPr>
              <a:lnSpc>
                <a:spcPct val="90000"/>
              </a:lnSpc>
            </a:pPr>
            <a:r>
              <a:rPr lang="en-US" smtClean="0"/>
              <a:t>mostenire: operatorii (mai putin =) sunt mosteniti de clasa derivata</a:t>
            </a:r>
          </a:p>
          <a:p>
            <a:pPr>
              <a:lnSpc>
                <a:spcPct val="90000"/>
              </a:lnSpc>
            </a:pPr>
            <a:r>
              <a:rPr lang="en-US" smtClean="0"/>
              <a:t>clasa derivata poate sa isi redefineasca operatorii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smtClean="0"/>
              <a:t>Supraincarcarea operatorilor ca functii prieten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smtClean="0"/>
              <a:t>operatorii pot fi definiti si ca functie nemembra a clasei</a:t>
            </a:r>
          </a:p>
          <a:p>
            <a:pPr>
              <a:lnSpc>
                <a:spcPct val="90000"/>
              </a:lnSpc>
            </a:pPr>
            <a:r>
              <a:rPr lang="en-US" sz="2800" smtClean="0"/>
              <a:t>o facem functie prietena pentru a putea accesa rapid campurile protejate</a:t>
            </a:r>
          </a:p>
          <a:p>
            <a:pPr>
              <a:lnSpc>
                <a:spcPct val="90000"/>
              </a:lnSpc>
            </a:pPr>
            <a:r>
              <a:rPr lang="en-US" sz="2800" smtClean="0"/>
              <a:t>nu avem pointerul “this”</a:t>
            </a:r>
          </a:p>
          <a:p>
            <a:pPr>
              <a:lnSpc>
                <a:spcPct val="90000"/>
              </a:lnSpc>
            </a:pPr>
            <a:r>
              <a:rPr lang="en-US" sz="2800" smtClean="0"/>
              <a:t>deci vom avea nevoie de toti operanzii ca parametri pentru functia operator</a:t>
            </a:r>
          </a:p>
          <a:p>
            <a:pPr>
              <a:lnSpc>
                <a:spcPct val="90000"/>
              </a:lnSpc>
            </a:pPr>
            <a:r>
              <a:rPr lang="en-US" sz="2800" smtClean="0"/>
              <a:t>primul parametru este operandul din stanga, al doilea parametru este operandul din dreapta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4"/>
          <p:cNvSpPr>
            <a:spLocks noChangeArrowheads="1"/>
          </p:cNvSpPr>
          <p:nvPr/>
        </p:nvSpPr>
        <p:spPr bwMode="auto">
          <a:xfrm>
            <a:off x="0" y="0"/>
            <a:ext cx="5715000" cy="669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#include &lt;iostream&gt;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using namespace std;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600" b="1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class loc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   int longitude, latitude;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public: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   loc() {} // needed to construct temporaries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   loc(int lg, int lt) {longitude = lg; latitude = lt;}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   void show() { cout &lt;&lt; longitude &lt;&lt; " ";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                          cout &lt;&lt; latitude &lt;&lt; "\n";}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   friend loc operator+(loc op1, loc op2); // friend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   loc operator-(loc op2);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   loc operator=(loc op2);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   loc operator++();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};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600" b="1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// Now, + is overloaded using friend function.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loc operator+(loc op1, loc op2)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   loc temp;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600" b="1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   temp.longitude = op1.longitude + op2.longitude;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   temp.latitude = op1.latitude + op2.latitude;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600" b="1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   return temp;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600" b="1"/>
          </a:p>
        </p:txBody>
      </p:sp>
      <p:sp>
        <p:nvSpPr>
          <p:cNvPr id="54275" name="Rectangle 6"/>
          <p:cNvSpPr>
            <a:spLocks noChangeArrowheads="1"/>
          </p:cNvSpPr>
          <p:nvPr/>
        </p:nvSpPr>
        <p:spPr bwMode="auto">
          <a:xfrm>
            <a:off x="4572000" y="0"/>
            <a:ext cx="4572000" cy="669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// Overload - for loc.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loc loc::operator-(loc op2){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   loc temp;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   // notice order of operands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   temp.longitude = longitude - op2.longitude;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   temp.latitude = latitude - op2.latitude;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   return temp;}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600" b="1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// Overload assignment for loc.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loc loc::operator=(loc op2){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   longitude = op2.longitude;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   latitude = op2.latitude;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   return *this;} //return obj. that generated call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600" b="1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// Overload ++ for loc.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loc loc::operator++(){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   longitude++;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   latitude++;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   return *this;}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600" b="1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int main(){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   loc ob1(10, 20), ob2( 5, 30);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   ob1 = ob1 + ob2;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   ob1.show();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   return 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pointeri catre functii polimorfice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putem avea pointeri catre functii (C)</a:t>
            </a:r>
          </a:p>
          <a:p>
            <a:r>
              <a:rPr lang="en-US" smtClean="0"/>
              <a:t>putem avea pointeri catre functii polimorfice</a:t>
            </a:r>
          </a:p>
          <a:p>
            <a:endParaRPr lang="en-US" smtClean="0"/>
          </a:p>
          <a:p>
            <a:r>
              <a:rPr lang="en-US" smtClean="0"/>
              <a:t>cum se defineste pointerul ne spune catre ce versiune a functiei cu acelasi nume aratam</a:t>
            </a:r>
          </a:p>
          <a:p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smtClean="0"/>
              <a:t>Restrictii pentru operatorii definiti ca prieten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nu se pot supraincarca = () [] sau -&gt; cu functii prieten</a:t>
            </a:r>
          </a:p>
          <a:p>
            <a:r>
              <a:rPr lang="en-US" smtClean="0"/>
              <a:t>pentru ++ sau -- trebuie sa folosim referinte</a:t>
            </a:r>
          </a:p>
          <a:p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smtClean="0"/>
              <a:t>functii prieten pentru operatori unari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pentru ++, -- folosim referinta pentru a transmite operandul </a:t>
            </a:r>
          </a:p>
          <a:p>
            <a:pPr lvl="1"/>
            <a:r>
              <a:rPr lang="en-US" smtClean="0"/>
              <a:t>pentru ca trebuie sa se modifice si nu avem pointerul this</a:t>
            </a:r>
          </a:p>
          <a:p>
            <a:pPr lvl="1"/>
            <a:r>
              <a:rPr lang="en-US" smtClean="0"/>
              <a:t>apel prin valoare: primim o copie a obiectului si nu putem modifica operandul (ci doar copia)</a:t>
            </a:r>
          </a:p>
          <a:p>
            <a:pPr lvl="1"/>
            <a:endParaRPr lang="en-US" smtClean="0"/>
          </a:p>
          <a:p>
            <a:pPr lvl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4"/>
          <p:cNvSpPr>
            <a:spLocks noChangeArrowheads="1"/>
          </p:cNvSpPr>
          <p:nvPr/>
        </p:nvSpPr>
        <p:spPr bwMode="auto">
          <a:xfrm>
            <a:off x="0" y="0"/>
            <a:ext cx="4953000" cy="669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#include &lt;iostream&gt;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using namespace std;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600" b="1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class loc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   int longitude, latitude;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public: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   loc() {}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   loc(int lg, int lt) {longitude = lg;latitude = lt;}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   void show() { cout &lt;&lt; longitude &lt;&lt; " ";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                          cout &lt;&lt; latitude &lt;&lt; "\n";}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    loc operator=(loc op2);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    friend loc operator++(loc &amp;op);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    friend loc operator--(loc &amp;op);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};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600" b="1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// Overload assignment for loc.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loc loc::operator=(loc op2){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   longitude = op2.longitude;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   latitude = op2.latitude;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   return *this; // return object that generated call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600" b="1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// Now a friend; use a reference parameter.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loc operator++(loc &amp;op)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   op.longitude++;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   op.latitude++;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   return op;}</a:t>
            </a:r>
          </a:p>
        </p:txBody>
      </p:sp>
      <p:sp>
        <p:nvSpPr>
          <p:cNvPr id="57347" name="Rectangle 6"/>
          <p:cNvSpPr>
            <a:spLocks noChangeArrowheads="1"/>
          </p:cNvSpPr>
          <p:nvPr/>
        </p:nvSpPr>
        <p:spPr bwMode="auto">
          <a:xfrm>
            <a:off x="4572000" y="0"/>
            <a:ext cx="4572000" cy="5226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// Make op-- a friend; use reference.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loc operator--(loc &amp;op)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    op.longitude--;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    op.latitude--;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    return op;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600" b="1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int main()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   loc ob1(10, 20), ob2;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   ob1.show();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   ++ob1;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   ob1.show(); // displays 11 21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   ob2 = ++ob1;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   ob2.show(); // displays 12 22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   --ob2;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   ob2.show(); // displays 11 21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600" b="1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   return 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pentru varianta postfix ++ --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la fel ca la supraincarcarea operatorilor prin functii membru ale clasei: parametru int</a:t>
            </a:r>
          </a:p>
        </p:txBody>
      </p:sp>
      <p:sp>
        <p:nvSpPr>
          <p:cNvPr id="58372" name="Rectangle 4"/>
          <p:cNvSpPr>
            <a:spLocks noChangeArrowheads="1"/>
          </p:cNvSpPr>
          <p:nvPr/>
        </p:nvSpPr>
        <p:spPr bwMode="auto">
          <a:xfrm>
            <a:off x="2971800" y="3200400"/>
            <a:ext cx="518160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// friend, postfix version of ++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friend loc operator++(loc &amp;op, int x);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smtClean="0"/>
              <a:t>Diferente supraincarcarea prin membrii sau prieteni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de multe ori nu avem diferente, </a:t>
            </a:r>
          </a:p>
          <a:p>
            <a:pPr lvl="1"/>
            <a:r>
              <a:rPr lang="en-US" smtClean="0"/>
              <a:t>atunci e indicat sa folosim functii membru</a:t>
            </a:r>
          </a:p>
          <a:p>
            <a:r>
              <a:rPr lang="en-US" smtClean="0"/>
              <a:t>uneori avem insa diferente: pozitia operanzilor</a:t>
            </a:r>
          </a:p>
          <a:p>
            <a:pPr lvl="1"/>
            <a:r>
              <a:rPr lang="en-US" smtClean="0"/>
              <a:t>pentru functii membru operandul din stanga apeleaza functia operator supraincarcata</a:t>
            </a:r>
          </a:p>
          <a:p>
            <a:pPr lvl="1"/>
            <a:r>
              <a:rPr lang="en-US" smtClean="0"/>
              <a:t>daca vrem sa scriem expresie: 100+ob; probleme la compilare=&gt; functii prieten</a:t>
            </a:r>
          </a:p>
          <a:p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in aceste cazuri trebuie sa definim doua functii de supraincarcare: </a:t>
            </a:r>
          </a:p>
          <a:p>
            <a:pPr lvl="1"/>
            <a:r>
              <a:rPr lang="en-US" smtClean="0"/>
              <a:t>int + tipClasa </a:t>
            </a:r>
          </a:p>
          <a:p>
            <a:pPr lvl="1"/>
            <a:r>
              <a:rPr lang="en-US" smtClean="0"/>
              <a:t>tipClasa + int</a:t>
            </a:r>
          </a:p>
          <a:p>
            <a:pPr lvl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4"/>
          <p:cNvSpPr>
            <a:spLocks noChangeArrowheads="1"/>
          </p:cNvSpPr>
          <p:nvPr/>
        </p:nvSpPr>
        <p:spPr bwMode="auto">
          <a:xfrm>
            <a:off x="0" y="0"/>
            <a:ext cx="4572000" cy="669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#include &lt;iostream&gt;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using namespace std;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600" b="1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class loc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   int longitude, latitude;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public: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   loc() {}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   loc(int lg, int lt) {longitude = lg; latitude = lt;}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   void show() { cout &lt;&lt; longitude &lt;&lt; " ";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                          cout &lt;&lt; latitude &lt;&lt; "\n";}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   friend loc operator+(loc op1, int op2);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   friend loc operator+(int op1, loc op2);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};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600" b="1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// + is overloaded for loc + int.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loc operator+(loc op1, int op2){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   loc temp;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   temp.longitude = op1.longitude + op2;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   temp.latitude = op1.latitude + op2;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   return temp;}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600" b="1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// + is overloaded for int + loc.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loc operator+(int op1, loc op2){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   loc temp;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   temp.longitude = op1 + op2.longitude;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   temp.latitude = op1 + op2.latitude;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   return temp;}</a:t>
            </a:r>
          </a:p>
        </p:txBody>
      </p:sp>
      <p:sp>
        <p:nvSpPr>
          <p:cNvPr id="61443" name="Rectangle 6"/>
          <p:cNvSpPr>
            <a:spLocks noChangeArrowheads="1"/>
          </p:cNvSpPr>
          <p:nvPr/>
        </p:nvSpPr>
        <p:spPr bwMode="auto">
          <a:xfrm>
            <a:off x="4572000" y="0"/>
            <a:ext cx="4572000" cy="351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int main()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   loc ob1(10, 20), ob2( 5, 30), ob3(7, 14);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600" b="1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   ob1.show();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   ob2.show();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   ob3.show();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   ob1 = ob2 + 10; // both of these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   ob3 = 10 + ob2; // are valid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   ob1.show();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   ob3.show();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600" b="1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   return 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supraincarcarea new si delete</a:t>
            </a:r>
          </a:p>
        </p:txBody>
      </p:sp>
      <p:sp>
        <p:nvSpPr>
          <p:cNvPr id="25293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sz="2800" smtClean="0"/>
              <a:t>supraincarcare op. de folosire memorie in mod dinamic pentru cazuri speciale</a:t>
            </a:r>
          </a:p>
          <a:p>
            <a:endParaRPr lang="en-US" sz="2800" smtClean="0"/>
          </a:p>
          <a:p>
            <a:endParaRPr lang="en-US" sz="2800" smtClean="0"/>
          </a:p>
          <a:p>
            <a:r>
              <a:rPr lang="en-US" sz="2800" smtClean="0"/>
              <a:t>size_t: predefinit</a:t>
            </a:r>
          </a:p>
          <a:p>
            <a:r>
              <a:rPr lang="en-US" sz="2800" smtClean="0"/>
              <a:t>pentru new: constructorul este chemat automat</a:t>
            </a:r>
          </a:p>
          <a:p>
            <a:r>
              <a:rPr lang="en-US" sz="2800" smtClean="0"/>
              <a:t>pentru delete: destructorul este chemat automat</a:t>
            </a:r>
          </a:p>
          <a:p>
            <a:r>
              <a:rPr lang="en-US" sz="2800" smtClean="0"/>
              <a:t>supraincarcare la nivel de clasa sau globala</a:t>
            </a:r>
          </a:p>
        </p:txBody>
      </p:sp>
      <p:sp>
        <p:nvSpPr>
          <p:cNvPr id="252932" name="Rectangle 4"/>
          <p:cNvSpPr>
            <a:spLocks noChangeArrowheads="1"/>
          </p:cNvSpPr>
          <p:nvPr/>
        </p:nvSpPr>
        <p:spPr bwMode="auto">
          <a:xfrm>
            <a:off x="4343400" y="2971800"/>
            <a:ext cx="4572000" cy="351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// Allocate an object.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void *operator new(size_t size)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/* Perform allocation. Throw bad_alloc on failure.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Constructor called automatically. */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return pointer_to_memory;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600" b="1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// Delete an object.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void operator delete(void *p)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/* Free memory pointed to by p.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Destructor called automatically. */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2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52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529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9" dur="500"/>
                                        <p:tgtEl>
                                          <p:spTgt spid="2529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2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2932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4"/>
          <p:cNvSpPr>
            <a:spLocks noChangeArrowheads="1"/>
          </p:cNvSpPr>
          <p:nvPr/>
        </p:nvSpPr>
        <p:spPr bwMode="auto">
          <a:xfrm>
            <a:off x="0" y="0"/>
            <a:ext cx="4572000" cy="67976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Tx/>
              <a:buNone/>
            </a:pPr>
            <a:r>
              <a:rPr lang="en-US" sz="1600" b="1"/>
              <a:t>#include &lt;iostream&gt;</a:t>
            </a:r>
          </a:p>
          <a:p>
            <a:pPr marL="342900" indent="-342900">
              <a:buFontTx/>
              <a:buNone/>
            </a:pPr>
            <a:r>
              <a:rPr lang="en-US" sz="1600" b="1"/>
              <a:t>#include &lt;cstdlib&gt;</a:t>
            </a:r>
          </a:p>
          <a:p>
            <a:pPr marL="342900" indent="-342900">
              <a:buFontTx/>
              <a:buNone/>
            </a:pPr>
            <a:r>
              <a:rPr lang="en-US" sz="1600" b="1"/>
              <a:t>#include &lt;new&gt;</a:t>
            </a:r>
          </a:p>
          <a:p>
            <a:pPr marL="342900" indent="-342900">
              <a:buFontTx/>
              <a:buNone/>
            </a:pPr>
            <a:r>
              <a:rPr lang="en-US" sz="1600" b="1"/>
              <a:t>using namespace std;</a:t>
            </a:r>
          </a:p>
          <a:p>
            <a:pPr marL="342900" indent="-342900">
              <a:buFontTx/>
              <a:buNone/>
            </a:pPr>
            <a:r>
              <a:rPr lang="en-US" sz="1600" b="1"/>
              <a:t>class loc {</a:t>
            </a:r>
          </a:p>
          <a:p>
            <a:pPr marL="342900" indent="-342900">
              <a:buFontTx/>
              <a:buNone/>
            </a:pPr>
            <a:r>
              <a:rPr lang="en-US" sz="1600" b="1"/>
              <a:t>    int longitude, latitude;</a:t>
            </a:r>
          </a:p>
          <a:p>
            <a:pPr marL="342900" indent="-342900">
              <a:buFontTx/>
              <a:buNone/>
            </a:pPr>
            <a:r>
              <a:rPr lang="en-US" sz="1600" b="1"/>
              <a:t>public:</a:t>
            </a:r>
          </a:p>
          <a:p>
            <a:pPr marL="342900" indent="-342900">
              <a:buFontTx/>
              <a:buNone/>
            </a:pPr>
            <a:r>
              <a:rPr lang="en-US" sz="1600" b="1"/>
              <a:t>   loc() {}</a:t>
            </a:r>
          </a:p>
          <a:p>
            <a:pPr marL="342900" indent="-342900">
              <a:buFontTx/>
              <a:buNone/>
            </a:pPr>
            <a:r>
              <a:rPr lang="en-US" sz="1600" b="1"/>
              <a:t>   loc(int lg, int lt) {longitude = lg; latitude = lt;}</a:t>
            </a:r>
          </a:p>
          <a:p>
            <a:pPr marL="342900" indent="-342900">
              <a:buFontTx/>
              <a:buNone/>
            </a:pPr>
            <a:r>
              <a:rPr lang="en-US" sz="1600" b="1"/>
              <a:t>   void show() { cout &lt;&lt; longitude &lt;&lt; " ";</a:t>
            </a:r>
          </a:p>
          <a:p>
            <a:pPr marL="342900" indent="-342900">
              <a:buFontTx/>
              <a:buNone/>
            </a:pPr>
            <a:r>
              <a:rPr lang="en-US" sz="1600" b="1"/>
              <a:t>                          cout &lt;&lt; latitude &lt;&lt; "\n";}</a:t>
            </a:r>
          </a:p>
          <a:p>
            <a:pPr marL="342900" indent="-342900">
              <a:buFontTx/>
              <a:buNone/>
            </a:pPr>
            <a:r>
              <a:rPr lang="en-US" sz="1600" b="1"/>
              <a:t>   void *operator new(size_t size);</a:t>
            </a:r>
          </a:p>
          <a:p>
            <a:pPr marL="342900" indent="-342900">
              <a:buFontTx/>
              <a:buNone/>
            </a:pPr>
            <a:r>
              <a:rPr lang="en-US" sz="1600" b="1"/>
              <a:t>   void operator delete(void *p);</a:t>
            </a:r>
          </a:p>
          <a:p>
            <a:pPr marL="342900" indent="-342900">
              <a:buFontTx/>
              <a:buNone/>
            </a:pPr>
            <a:r>
              <a:rPr lang="en-US" sz="1600" b="1"/>
              <a:t>};</a:t>
            </a:r>
          </a:p>
          <a:p>
            <a:pPr marL="342900" indent="-342900">
              <a:buFontTx/>
              <a:buNone/>
            </a:pPr>
            <a:endParaRPr lang="en-US" sz="1600" b="1"/>
          </a:p>
          <a:p>
            <a:pPr marL="342900" indent="-342900">
              <a:buFontTx/>
              <a:buNone/>
            </a:pPr>
            <a:r>
              <a:rPr lang="en-US" sz="1600" b="1"/>
              <a:t>// new overloaded relative to loc.</a:t>
            </a:r>
          </a:p>
          <a:p>
            <a:pPr marL="342900" indent="-342900">
              <a:buFontTx/>
              <a:buNone/>
            </a:pPr>
            <a:r>
              <a:rPr lang="en-US" sz="1600" b="1"/>
              <a:t>void *loc::operator new(size_t size){</a:t>
            </a:r>
          </a:p>
          <a:p>
            <a:pPr marL="342900" indent="-342900">
              <a:buFontTx/>
              <a:buNone/>
            </a:pPr>
            <a:r>
              <a:rPr lang="en-US" sz="1600" b="1"/>
              <a:t>   void *p;</a:t>
            </a:r>
          </a:p>
          <a:p>
            <a:pPr marL="342900" indent="-342900">
              <a:buFontTx/>
              <a:buNone/>
            </a:pPr>
            <a:r>
              <a:rPr lang="en-US" sz="1600" b="1"/>
              <a:t>   cout &lt;&lt; "In overloaded new.\n";</a:t>
            </a:r>
          </a:p>
          <a:p>
            <a:pPr marL="342900" indent="-342900">
              <a:buFontTx/>
              <a:buNone/>
            </a:pPr>
            <a:r>
              <a:rPr lang="en-US" sz="1600" b="1"/>
              <a:t>   p = malloc(size);</a:t>
            </a:r>
          </a:p>
          <a:p>
            <a:pPr marL="342900" indent="-342900">
              <a:buFontTx/>
              <a:buNone/>
            </a:pPr>
            <a:r>
              <a:rPr lang="en-US" sz="1600" b="1"/>
              <a:t>   if(!p) { bad_alloc ba; throw ba; }</a:t>
            </a:r>
          </a:p>
          <a:p>
            <a:pPr marL="342900" indent="-342900">
              <a:buFontTx/>
              <a:buNone/>
            </a:pPr>
            <a:r>
              <a:rPr lang="en-US" sz="1600" b="1"/>
              <a:t>return p;</a:t>
            </a:r>
          </a:p>
          <a:p>
            <a:pPr marL="342900" indent="-342900">
              <a:buFontTx/>
              <a:buNone/>
            </a:pPr>
            <a:r>
              <a:rPr lang="en-US" sz="1600" b="1"/>
              <a:t>}</a:t>
            </a:r>
          </a:p>
        </p:txBody>
      </p:sp>
      <p:sp>
        <p:nvSpPr>
          <p:cNvPr id="63491" name="Rectangle 6"/>
          <p:cNvSpPr>
            <a:spLocks noChangeArrowheads="1"/>
          </p:cNvSpPr>
          <p:nvPr/>
        </p:nvSpPr>
        <p:spPr bwMode="auto">
          <a:xfrm>
            <a:off x="4572000" y="0"/>
            <a:ext cx="4572000" cy="65039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Tx/>
              <a:buNone/>
            </a:pPr>
            <a:r>
              <a:rPr lang="en-US" sz="1600" b="1"/>
              <a:t>// delete overloaded relative to loc.</a:t>
            </a:r>
          </a:p>
          <a:p>
            <a:pPr marL="342900" indent="-342900">
              <a:buFontTx/>
              <a:buNone/>
            </a:pPr>
            <a:r>
              <a:rPr lang="en-US" sz="1600" b="1"/>
              <a:t>void loc::operator delete(void *p){</a:t>
            </a:r>
          </a:p>
          <a:p>
            <a:pPr marL="342900" indent="-342900">
              <a:buFontTx/>
              <a:buNone/>
            </a:pPr>
            <a:r>
              <a:rPr lang="en-US" sz="1600" b="1"/>
              <a:t>   cout &lt;&lt; "In overloaded delete.\n";</a:t>
            </a:r>
          </a:p>
          <a:p>
            <a:pPr marL="342900" indent="-342900">
              <a:buFontTx/>
              <a:buNone/>
            </a:pPr>
            <a:r>
              <a:rPr lang="en-US" sz="1600" b="1"/>
              <a:t>   free(p);</a:t>
            </a:r>
          </a:p>
          <a:p>
            <a:pPr marL="342900" indent="-342900">
              <a:buFontTx/>
              <a:buNone/>
            </a:pPr>
            <a:r>
              <a:rPr lang="en-US" sz="1600" b="1"/>
              <a:t>}</a:t>
            </a:r>
          </a:p>
          <a:p>
            <a:pPr marL="342900" indent="-342900">
              <a:buFontTx/>
              <a:buNone/>
            </a:pPr>
            <a:endParaRPr lang="en-US" sz="1600" b="1"/>
          </a:p>
          <a:p>
            <a:pPr marL="342900" indent="-342900">
              <a:buFontTx/>
              <a:buNone/>
            </a:pPr>
            <a:r>
              <a:rPr lang="en-US" sz="1600" b="1"/>
              <a:t>int main(){</a:t>
            </a:r>
          </a:p>
          <a:p>
            <a:pPr marL="342900" indent="-342900">
              <a:buFontTx/>
              <a:buNone/>
            </a:pPr>
            <a:r>
              <a:rPr lang="en-US" sz="1600" b="1"/>
              <a:t>   loc *p1, *p2;</a:t>
            </a:r>
          </a:p>
          <a:p>
            <a:pPr marL="342900" indent="-342900">
              <a:buFontTx/>
              <a:buNone/>
            </a:pPr>
            <a:r>
              <a:rPr lang="en-US" sz="1600" b="1"/>
              <a:t>   try {p1 = new loc (10, 20);</a:t>
            </a:r>
          </a:p>
          <a:p>
            <a:pPr marL="342900" indent="-342900">
              <a:buFontTx/>
              <a:buNone/>
            </a:pPr>
            <a:r>
              <a:rPr lang="en-US" sz="1600" b="1"/>
              <a:t>   } catch (bad_alloc xa) {</a:t>
            </a:r>
          </a:p>
          <a:p>
            <a:pPr marL="342900" indent="-342900">
              <a:buFontTx/>
              <a:buNone/>
            </a:pPr>
            <a:r>
              <a:rPr lang="en-US" sz="1600" b="1"/>
              <a:t>         cout &lt;&lt; "Allocation error for p1.\n";</a:t>
            </a:r>
          </a:p>
          <a:p>
            <a:pPr marL="342900" indent="-342900">
              <a:buFontTx/>
              <a:buNone/>
            </a:pPr>
            <a:r>
              <a:rPr lang="en-US" sz="1600" b="1"/>
              <a:t>         return 1;}</a:t>
            </a:r>
          </a:p>
          <a:p>
            <a:pPr marL="342900" indent="-342900">
              <a:buFontTx/>
              <a:buNone/>
            </a:pPr>
            <a:r>
              <a:rPr lang="en-US" sz="1600" b="1"/>
              <a:t>    try {p2 = new loc (-10, -20);</a:t>
            </a:r>
          </a:p>
          <a:p>
            <a:pPr marL="342900" indent="-342900">
              <a:buFontTx/>
              <a:buNone/>
            </a:pPr>
            <a:r>
              <a:rPr lang="en-US" sz="1600" b="1"/>
              <a:t>     } catch (bad_alloc xa) {</a:t>
            </a:r>
          </a:p>
          <a:p>
            <a:pPr marL="342900" indent="-342900">
              <a:buFontTx/>
              <a:buNone/>
            </a:pPr>
            <a:r>
              <a:rPr lang="en-US" sz="1600" b="1"/>
              <a:t>          cout &lt;&lt; "Allocation error for p2.\n";</a:t>
            </a:r>
          </a:p>
          <a:p>
            <a:pPr marL="342900" indent="-342900">
              <a:buFontTx/>
              <a:buNone/>
            </a:pPr>
            <a:r>
              <a:rPr lang="en-US" sz="1600" b="1"/>
              <a:t>        return 1;}</a:t>
            </a:r>
          </a:p>
          <a:p>
            <a:pPr marL="342900" indent="-342900">
              <a:buFontTx/>
              <a:buNone/>
            </a:pPr>
            <a:r>
              <a:rPr lang="en-US" sz="1600" b="1"/>
              <a:t>    p1-&gt;show();</a:t>
            </a:r>
          </a:p>
          <a:p>
            <a:pPr marL="342900" indent="-342900">
              <a:buFontTx/>
              <a:buNone/>
            </a:pPr>
            <a:r>
              <a:rPr lang="en-US" sz="1600" b="1"/>
              <a:t>    p2-&gt;show();</a:t>
            </a:r>
          </a:p>
          <a:p>
            <a:pPr marL="342900" indent="-342900">
              <a:buFontTx/>
              <a:buNone/>
            </a:pPr>
            <a:r>
              <a:rPr lang="en-US" sz="1600" b="1"/>
              <a:t>    delete p1;</a:t>
            </a:r>
          </a:p>
          <a:p>
            <a:pPr marL="342900" indent="-342900">
              <a:buFontTx/>
              <a:buNone/>
            </a:pPr>
            <a:r>
              <a:rPr lang="en-US" sz="1600" b="1"/>
              <a:t>    delete p2;</a:t>
            </a:r>
          </a:p>
          <a:p>
            <a:pPr marL="342900" indent="-342900">
              <a:buFontTx/>
              <a:buNone/>
            </a:pPr>
            <a:r>
              <a:rPr lang="en-US" sz="1600" b="1"/>
              <a:t>    return 0;</a:t>
            </a:r>
          </a:p>
          <a:p>
            <a:pPr marL="342900" indent="-342900">
              <a:buFontTx/>
              <a:buNone/>
            </a:pPr>
            <a:r>
              <a:rPr lang="en-US" sz="1600" b="1"/>
              <a:t>}</a:t>
            </a:r>
          </a:p>
        </p:txBody>
      </p:sp>
      <p:sp>
        <p:nvSpPr>
          <p:cNvPr id="254983" name="Rectangle 7"/>
          <p:cNvSpPr>
            <a:spLocks noChangeArrowheads="1"/>
          </p:cNvSpPr>
          <p:nvPr/>
        </p:nvSpPr>
        <p:spPr bwMode="auto">
          <a:xfrm>
            <a:off x="2286000" y="1679575"/>
            <a:ext cx="4572000" cy="3500438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/>
            <a:r>
              <a:rPr lang="en-US"/>
              <a:t>In overloaded new.</a:t>
            </a:r>
          </a:p>
          <a:p>
            <a:pPr marL="342900" indent="-342900"/>
            <a:r>
              <a:rPr lang="en-US"/>
              <a:t>In overloaded new.</a:t>
            </a:r>
          </a:p>
          <a:p>
            <a:pPr marL="342900" indent="-342900"/>
            <a:r>
              <a:rPr lang="en-US"/>
              <a:t>10 20</a:t>
            </a:r>
          </a:p>
          <a:p>
            <a:pPr marL="342900" indent="-342900"/>
            <a:r>
              <a:rPr lang="en-US"/>
              <a:t>-10 -20</a:t>
            </a:r>
          </a:p>
          <a:p>
            <a:pPr marL="342900" indent="-342900"/>
            <a:r>
              <a:rPr lang="en-US"/>
              <a:t>In overloaded delete.</a:t>
            </a:r>
          </a:p>
          <a:p>
            <a:pPr marL="342900" indent="-342900"/>
            <a:r>
              <a:rPr lang="en-US"/>
              <a:t>In overloaded delete.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4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4983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mtClean="0"/>
              <a:t>daca new sau delete sunt folositi pentru alt tip de date in program, versiunile originale sunt folosite</a:t>
            </a:r>
          </a:p>
          <a:p>
            <a:pPr>
              <a:lnSpc>
                <a:spcPct val="90000"/>
              </a:lnSpc>
            </a:pPr>
            <a:r>
              <a:rPr lang="en-US" smtClean="0"/>
              <a:t>se poate face overload pe new si delete la nivel global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se declara in afara oricarei clase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pentru new/delete definiti si global si in clasa, cel din clasa e folosit pentru elemente de tipul clasei, si in rest e folosit cel redefinit global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5200" y="1981200"/>
            <a:ext cx="4953000" cy="4114800"/>
          </a:xfrm>
        </p:spPr>
        <p:txBody>
          <a:bodyPr/>
          <a:lstStyle/>
          <a:p>
            <a:r>
              <a:rPr lang="en-US" smtClean="0"/>
              <a:t>semnatura functiei din definitia pointerului ne spune ca mergem spre functia cu un parametru</a:t>
            </a:r>
          </a:p>
          <a:p>
            <a:pPr lvl="1"/>
            <a:r>
              <a:rPr lang="en-US" smtClean="0"/>
              <a:t>trebuie sa existe una din variantele polimorfice care este la fel cu definitia pointerului</a:t>
            </a:r>
          </a:p>
        </p:txBody>
      </p:sp>
      <p:sp>
        <p:nvSpPr>
          <p:cNvPr id="28675" name="Rectangle 4"/>
          <p:cNvSpPr>
            <a:spLocks noChangeArrowheads="1"/>
          </p:cNvSpPr>
          <p:nvPr/>
        </p:nvSpPr>
        <p:spPr bwMode="auto">
          <a:xfrm>
            <a:off x="0" y="0"/>
            <a:ext cx="45720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#include &lt;iostream&gt;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using namespace std;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600" b="1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int myfunc(int a);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int myfunc(int a, int b);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600" b="1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int main()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   </a:t>
            </a:r>
            <a:r>
              <a:rPr lang="en-US" sz="1600" b="1">
                <a:solidFill>
                  <a:srgbClr val="FF0000"/>
                </a:solidFill>
              </a:rPr>
              <a:t>int (*fp)(int a);</a:t>
            </a:r>
            <a:r>
              <a:rPr lang="en-US" sz="1600" b="1"/>
              <a:t> // pointer to int f(int)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   fp = myfunc; // points to myfunc(int)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   cout &lt;&lt; fp(5);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   return 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600" b="1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int myfunc(int a)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   return a;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600" b="1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int myfunc(int a, int b)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   return a*b;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4"/>
          <p:cNvSpPr>
            <a:spLocks noChangeArrowheads="1"/>
          </p:cNvSpPr>
          <p:nvPr/>
        </p:nvSpPr>
        <p:spPr bwMode="auto">
          <a:xfrm>
            <a:off x="0" y="0"/>
            <a:ext cx="4572000" cy="67976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Tx/>
              <a:buNone/>
            </a:pPr>
            <a:r>
              <a:rPr lang="en-US" sz="1600" b="1"/>
              <a:t>#include &lt;iostream&gt;</a:t>
            </a:r>
          </a:p>
          <a:p>
            <a:pPr marL="342900" indent="-342900">
              <a:buFontTx/>
              <a:buNone/>
            </a:pPr>
            <a:r>
              <a:rPr lang="en-US" sz="1600" b="1"/>
              <a:t>#include &lt;cstdlib&gt;</a:t>
            </a:r>
          </a:p>
          <a:p>
            <a:pPr marL="342900" indent="-342900">
              <a:buFontTx/>
              <a:buNone/>
            </a:pPr>
            <a:r>
              <a:rPr lang="en-US" sz="1600" b="1"/>
              <a:t>#include &lt;new&gt;</a:t>
            </a:r>
          </a:p>
          <a:p>
            <a:pPr marL="342900" indent="-342900">
              <a:buFontTx/>
              <a:buNone/>
            </a:pPr>
            <a:r>
              <a:rPr lang="en-US" sz="1600" b="1"/>
              <a:t>using namespace std;</a:t>
            </a:r>
          </a:p>
          <a:p>
            <a:pPr marL="342900" indent="-342900">
              <a:buFontTx/>
              <a:buNone/>
            </a:pPr>
            <a:r>
              <a:rPr lang="en-US" sz="1600" b="1"/>
              <a:t>class loc {</a:t>
            </a:r>
          </a:p>
          <a:p>
            <a:pPr marL="342900" indent="-342900">
              <a:buFontTx/>
              <a:buNone/>
            </a:pPr>
            <a:r>
              <a:rPr lang="en-US" sz="1600" b="1"/>
              <a:t>   int longitude, latitude;</a:t>
            </a:r>
          </a:p>
          <a:p>
            <a:pPr marL="342900" indent="-342900">
              <a:buFontTx/>
              <a:buNone/>
            </a:pPr>
            <a:r>
              <a:rPr lang="en-US" sz="1600" b="1"/>
              <a:t>public:</a:t>
            </a:r>
          </a:p>
          <a:p>
            <a:pPr marL="342900" indent="-342900">
              <a:buFontTx/>
              <a:buNone/>
            </a:pPr>
            <a:r>
              <a:rPr lang="en-US" sz="1600" b="1"/>
              <a:t>   loc() {}</a:t>
            </a:r>
          </a:p>
          <a:p>
            <a:pPr marL="342900" indent="-342900">
              <a:buFontTx/>
              <a:buNone/>
            </a:pPr>
            <a:r>
              <a:rPr lang="en-US" sz="1600" b="1"/>
              <a:t>   loc(int lg, int lt) {longitude = lg;latitude = lt;}</a:t>
            </a:r>
          </a:p>
          <a:p>
            <a:pPr marL="342900" indent="-342900">
              <a:buFontTx/>
              <a:buNone/>
            </a:pPr>
            <a:r>
              <a:rPr lang="en-US" sz="1600" b="1"/>
              <a:t>   void show() {cout &lt;&lt; longitude &lt;&lt; " ";</a:t>
            </a:r>
          </a:p>
          <a:p>
            <a:pPr marL="342900" indent="-342900">
              <a:buFontTx/>
              <a:buNone/>
            </a:pPr>
            <a:r>
              <a:rPr lang="en-US" sz="1600" b="1"/>
              <a:t>                         cout &lt;&lt; latitude &lt;&lt; "\n";}</a:t>
            </a:r>
          </a:p>
          <a:p>
            <a:pPr marL="342900" indent="-342900">
              <a:buFontTx/>
              <a:buNone/>
            </a:pPr>
            <a:r>
              <a:rPr lang="en-US" sz="1600" b="1"/>
              <a:t>};</a:t>
            </a:r>
          </a:p>
          <a:p>
            <a:pPr marL="342900" indent="-342900">
              <a:buFontTx/>
              <a:buNone/>
            </a:pPr>
            <a:endParaRPr lang="en-US" sz="1600" b="1"/>
          </a:p>
          <a:p>
            <a:pPr marL="342900" indent="-342900">
              <a:buFontTx/>
              <a:buNone/>
            </a:pPr>
            <a:r>
              <a:rPr lang="en-US" sz="1600" b="1"/>
              <a:t>// Global new</a:t>
            </a:r>
          </a:p>
          <a:p>
            <a:pPr marL="342900" indent="-342900">
              <a:buFontTx/>
              <a:buNone/>
            </a:pPr>
            <a:r>
              <a:rPr lang="en-US" sz="1600" b="1"/>
              <a:t>void *operator new(size_t size)</a:t>
            </a:r>
          </a:p>
          <a:p>
            <a:pPr marL="342900" indent="-342900">
              <a:buFontTx/>
              <a:buNone/>
            </a:pPr>
            <a:r>
              <a:rPr lang="en-US" sz="1600" b="1"/>
              <a:t>{</a:t>
            </a:r>
          </a:p>
          <a:p>
            <a:pPr marL="342900" indent="-342900">
              <a:buFontTx/>
              <a:buNone/>
            </a:pPr>
            <a:r>
              <a:rPr lang="en-US" sz="1600" b="1"/>
              <a:t>   void *p;</a:t>
            </a:r>
          </a:p>
          <a:p>
            <a:pPr marL="342900" indent="-342900">
              <a:buFontTx/>
              <a:buNone/>
            </a:pPr>
            <a:r>
              <a:rPr lang="en-US" sz="1600" b="1"/>
              <a:t>   p = malloc(size);</a:t>
            </a:r>
          </a:p>
          <a:p>
            <a:pPr marL="342900" indent="-342900">
              <a:buFontTx/>
              <a:buNone/>
            </a:pPr>
            <a:r>
              <a:rPr lang="en-US" sz="1600" b="1"/>
              <a:t>   if(!p) {</a:t>
            </a:r>
          </a:p>
          <a:p>
            <a:pPr marL="342900" indent="-342900">
              <a:buFontTx/>
              <a:buNone/>
            </a:pPr>
            <a:r>
              <a:rPr lang="en-US" sz="1600" b="1"/>
              <a:t>              bad_alloc ba;</a:t>
            </a:r>
          </a:p>
          <a:p>
            <a:pPr marL="342900" indent="-342900">
              <a:buFontTx/>
              <a:buNone/>
            </a:pPr>
            <a:r>
              <a:rPr lang="en-US" sz="1600" b="1"/>
              <a:t>              throw ba;</a:t>
            </a:r>
          </a:p>
          <a:p>
            <a:pPr marL="342900" indent="-342900">
              <a:buFontTx/>
              <a:buNone/>
            </a:pPr>
            <a:r>
              <a:rPr lang="en-US" sz="1600" b="1"/>
              <a:t>              }</a:t>
            </a:r>
          </a:p>
          <a:p>
            <a:pPr marL="342900" indent="-342900">
              <a:buFontTx/>
              <a:buNone/>
            </a:pPr>
            <a:r>
              <a:rPr lang="en-US" sz="1600" b="1"/>
              <a:t>return p;}</a:t>
            </a:r>
          </a:p>
        </p:txBody>
      </p:sp>
      <p:sp>
        <p:nvSpPr>
          <p:cNvPr id="65539" name="Rectangle 6"/>
          <p:cNvSpPr>
            <a:spLocks noChangeArrowheads="1"/>
          </p:cNvSpPr>
          <p:nvPr/>
        </p:nvSpPr>
        <p:spPr bwMode="auto">
          <a:xfrm>
            <a:off x="4572000" y="0"/>
            <a:ext cx="4572000" cy="67976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Tx/>
              <a:buNone/>
            </a:pPr>
            <a:r>
              <a:rPr lang="en-US" sz="1600" b="1"/>
              <a:t>// Global delete</a:t>
            </a:r>
          </a:p>
          <a:p>
            <a:pPr marL="342900" indent="-342900">
              <a:buFontTx/>
              <a:buNone/>
            </a:pPr>
            <a:r>
              <a:rPr lang="en-US" sz="1600" b="1"/>
              <a:t>void operator delete(void *p)</a:t>
            </a:r>
          </a:p>
          <a:p>
            <a:pPr marL="342900" indent="-342900">
              <a:buFontTx/>
              <a:buNone/>
            </a:pPr>
            <a:r>
              <a:rPr lang="en-US" sz="1600" b="1"/>
              <a:t>{ free(p); }</a:t>
            </a:r>
          </a:p>
          <a:p>
            <a:pPr marL="342900" indent="-342900">
              <a:buFontTx/>
              <a:buNone/>
            </a:pPr>
            <a:endParaRPr lang="en-US" sz="1600" b="1"/>
          </a:p>
          <a:p>
            <a:pPr marL="342900" indent="-342900">
              <a:buFontTx/>
              <a:buNone/>
            </a:pPr>
            <a:r>
              <a:rPr lang="en-US" sz="1600" b="1"/>
              <a:t>int main(){</a:t>
            </a:r>
          </a:p>
          <a:p>
            <a:pPr marL="342900" indent="-342900">
              <a:buFontTx/>
              <a:buNone/>
            </a:pPr>
            <a:r>
              <a:rPr lang="en-US" sz="1600" b="1"/>
              <a:t>   loc *p1, *p2;</a:t>
            </a:r>
          </a:p>
          <a:p>
            <a:pPr marL="342900" indent="-342900">
              <a:buFontTx/>
              <a:buNone/>
            </a:pPr>
            <a:r>
              <a:rPr lang="en-US" sz="1600" b="1"/>
              <a:t>   float *f;</a:t>
            </a:r>
          </a:p>
          <a:p>
            <a:pPr marL="342900" indent="-342900">
              <a:buFontTx/>
              <a:buNone/>
            </a:pPr>
            <a:r>
              <a:rPr lang="en-US" sz="1600" b="1"/>
              <a:t>   try {p1 = new loc (10, 20);</a:t>
            </a:r>
          </a:p>
          <a:p>
            <a:pPr marL="342900" indent="-342900">
              <a:buFontTx/>
              <a:buNone/>
            </a:pPr>
            <a:r>
              <a:rPr lang="en-US" sz="1600" b="1"/>
              <a:t>         } catch (bad_alloc xa) {</a:t>
            </a:r>
          </a:p>
          <a:p>
            <a:pPr marL="342900" indent="-342900">
              <a:buFontTx/>
              <a:buNone/>
            </a:pPr>
            <a:r>
              <a:rPr lang="en-US" sz="1600" b="1"/>
              <a:t>                 cout &lt;&lt; "Allocation error for p1.\n";</a:t>
            </a:r>
          </a:p>
          <a:p>
            <a:pPr marL="342900" indent="-342900">
              <a:buFontTx/>
              <a:buNone/>
            </a:pPr>
            <a:r>
              <a:rPr lang="en-US" sz="1600" b="1"/>
              <a:t>                 return 1;               }</a:t>
            </a:r>
          </a:p>
          <a:p>
            <a:pPr marL="342900" indent="-342900">
              <a:buFontTx/>
              <a:buNone/>
            </a:pPr>
            <a:r>
              <a:rPr lang="en-US" sz="1600" b="1"/>
              <a:t>try {p2 = new loc (-10, -20);</a:t>
            </a:r>
          </a:p>
          <a:p>
            <a:pPr marL="342900" indent="-342900">
              <a:buFontTx/>
              <a:buNone/>
            </a:pPr>
            <a:r>
              <a:rPr lang="en-US" sz="1600" b="1"/>
              <a:t>      } catch (bad_alloc xa) {</a:t>
            </a:r>
          </a:p>
          <a:p>
            <a:pPr marL="342900" indent="-342900">
              <a:buFontTx/>
              <a:buNone/>
            </a:pPr>
            <a:r>
              <a:rPr lang="en-US" sz="1600" b="1"/>
              <a:t>                  cout &lt;&lt; "Allocation error for p2.\n";</a:t>
            </a:r>
          </a:p>
          <a:p>
            <a:pPr marL="342900" indent="-342900">
              <a:buFontTx/>
              <a:buNone/>
            </a:pPr>
            <a:r>
              <a:rPr lang="en-US" sz="1600" b="1"/>
              <a:t>                  return 1;              }</a:t>
            </a:r>
          </a:p>
          <a:p>
            <a:pPr marL="342900" indent="-342900">
              <a:buFontTx/>
              <a:buNone/>
            </a:pPr>
            <a:r>
              <a:rPr lang="en-US" sz="1600" b="1"/>
              <a:t>try {f = new float; // uses overloaded new, too</a:t>
            </a:r>
          </a:p>
          <a:p>
            <a:pPr marL="342900" indent="-342900">
              <a:buFontTx/>
              <a:buNone/>
            </a:pPr>
            <a:r>
              <a:rPr lang="en-US" sz="1600" b="1"/>
              <a:t>      } catch (bad_alloc xa) {</a:t>
            </a:r>
          </a:p>
          <a:p>
            <a:pPr marL="342900" indent="-342900">
              <a:buFontTx/>
              <a:buNone/>
            </a:pPr>
            <a:r>
              <a:rPr lang="en-US" sz="1600" b="1"/>
              <a:t>              cout &lt;&lt; "Allocation error for f.\n";</a:t>
            </a:r>
          </a:p>
          <a:p>
            <a:pPr marL="342900" indent="-342900">
              <a:buFontTx/>
              <a:buNone/>
            </a:pPr>
            <a:r>
              <a:rPr lang="en-US" sz="1600" b="1"/>
              <a:t>              return 1;               }</a:t>
            </a:r>
          </a:p>
          <a:p>
            <a:pPr marL="342900" indent="-342900">
              <a:buFontTx/>
              <a:buNone/>
            </a:pPr>
            <a:r>
              <a:rPr lang="en-US" sz="1600" b="1"/>
              <a:t>*f = 10.10F; cout &lt;&lt; *f &lt;&lt; "\n";</a:t>
            </a:r>
          </a:p>
          <a:p>
            <a:pPr marL="342900" indent="-342900">
              <a:buFontTx/>
              <a:buNone/>
            </a:pPr>
            <a:r>
              <a:rPr lang="en-US" sz="1600" b="1"/>
              <a:t>p1-&gt;show(); p2-&gt;show();</a:t>
            </a:r>
          </a:p>
          <a:p>
            <a:pPr marL="342900" indent="-342900">
              <a:buFontTx/>
              <a:buNone/>
            </a:pPr>
            <a:r>
              <a:rPr lang="en-US" sz="1600" b="1"/>
              <a:t>delete p1; delete p2; delete f;</a:t>
            </a:r>
          </a:p>
          <a:p>
            <a:pPr marL="342900" indent="-342900">
              <a:buFontTx/>
              <a:buNone/>
            </a:pPr>
            <a:r>
              <a:rPr lang="en-US" sz="1600" b="1"/>
              <a:t>return 0; 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new si delete pentru array-uri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facem overload de doua ori</a:t>
            </a:r>
          </a:p>
          <a:p>
            <a:endParaRPr lang="en-US" smtClean="0"/>
          </a:p>
        </p:txBody>
      </p:sp>
      <p:sp>
        <p:nvSpPr>
          <p:cNvPr id="66564" name="Rectangle 4"/>
          <p:cNvSpPr>
            <a:spLocks noChangeArrowheads="1"/>
          </p:cNvSpPr>
          <p:nvPr/>
        </p:nvSpPr>
        <p:spPr bwMode="auto">
          <a:xfrm>
            <a:off x="1295400" y="2409825"/>
            <a:ext cx="6553200" cy="44481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Tx/>
              <a:buNone/>
            </a:pPr>
            <a:r>
              <a:rPr lang="en-US" sz="1600" b="1"/>
              <a:t>// Allocate an array of objects.</a:t>
            </a:r>
          </a:p>
          <a:p>
            <a:pPr marL="342900" indent="-342900">
              <a:buFontTx/>
              <a:buNone/>
            </a:pPr>
            <a:r>
              <a:rPr lang="en-US" sz="1600" b="1"/>
              <a:t>void *operator new[](size_t size)</a:t>
            </a:r>
          </a:p>
          <a:p>
            <a:pPr marL="342900" indent="-342900">
              <a:buFontTx/>
              <a:buNone/>
            </a:pPr>
            <a:r>
              <a:rPr lang="en-US" sz="1600" b="1"/>
              <a:t>{</a:t>
            </a:r>
          </a:p>
          <a:p>
            <a:pPr marL="342900" indent="-342900">
              <a:buFontTx/>
              <a:buNone/>
            </a:pPr>
            <a:r>
              <a:rPr lang="en-US" sz="1600" b="1"/>
              <a:t>/* Perform allocation. Throw bad_alloc on failure.</a:t>
            </a:r>
          </a:p>
          <a:p>
            <a:pPr marL="342900" indent="-342900">
              <a:buFontTx/>
              <a:buNone/>
            </a:pPr>
            <a:r>
              <a:rPr lang="en-US" sz="1600" b="1"/>
              <a:t>Constructor for each element called automatically. */</a:t>
            </a:r>
          </a:p>
          <a:p>
            <a:pPr marL="342900" indent="-342900">
              <a:buFontTx/>
              <a:buNone/>
            </a:pPr>
            <a:r>
              <a:rPr lang="en-US" sz="1600" b="1"/>
              <a:t>return pointer_to_memory;</a:t>
            </a:r>
          </a:p>
          <a:p>
            <a:pPr marL="342900" indent="-342900">
              <a:buFontTx/>
              <a:buNone/>
            </a:pPr>
            <a:r>
              <a:rPr lang="en-US" sz="1600" b="1"/>
              <a:t>}</a:t>
            </a:r>
          </a:p>
          <a:p>
            <a:pPr marL="342900" indent="-342900">
              <a:buFontTx/>
              <a:buNone/>
            </a:pPr>
            <a:endParaRPr lang="en-US" sz="1600" b="1"/>
          </a:p>
          <a:p>
            <a:pPr marL="342900" indent="-342900">
              <a:buFontTx/>
              <a:buNone/>
            </a:pPr>
            <a:r>
              <a:rPr lang="en-US" sz="1600" b="1"/>
              <a:t>// Delete an array of objects.</a:t>
            </a:r>
          </a:p>
          <a:p>
            <a:pPr marL="342900" indent="-342900">
              <a:buFontTx/>
              <a:buNone/>
            </a:pPr>
            <a:r>
              <a:rPr lang="en-US" sz="1600" b="1"/>
              <a:t>void operator delete[](void *p)</a:t>
            </a:r>
          </a:p>
          <a:p>
            <a:pPr marL="342900" indent="-342900">
              <a:buFontTx/>
              <a:buNone/>
            </a:pPr>
            <a:r>
              <a:rPr lang="en-US" sz="1600" b="1"/>
              <a:t>{</a:t>
            </a:r>
          </a:p>
          <a:p>
            <a:pPr marL="342900" indent="-342900">
              <a:buFontTx/>
              <a:buNone/>
            </a:pPr>
            <a:r>
              <a:rPr lang="en-US" sz="1600" b="1"/>
              <a:t>/* Free memory pointed to by p.</a:t>
            </a:r>
          </a:p>
          <a:p>
            <a:pPr marL="342900" indent="-342900">
              <a:buFontTx/>
              <a:buNone/>
            </a:pPr>
            <a:r>
              <a:rPr lang="en-US" sz="1600" b="1"/>
              <a:t>Destructor for each element called automatically.</a:t>
            </a:r>
          </a:p>
          <a:p>
            <a:pPr marL="342900" indent="-342900">
              <a:buFontTx/>
              <a:buNone/>
            </a:pPr>
            <a:r>
              <a:rPr lang="en-US" sz="1600" b="1"/>
              <a:t>*/</a:t>
            </a:r>
          </a:p>
          <a:p>
            <a:pPr marL="342900" indent="-342900">
              <a:buFontTx/>
              <a:buNone/>
            </a:pPr>
            <a:r>
              <a:rPr lang="en-US" sz="1600" b="1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supraincarcarea []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trebuie sa fie functii membru, (nestatice)</a:t>
            </a:r>
          </a:p>
          <a:p>
            <a:r>
              <a:rPr lang="en-US" smtClean="0"/>
              <a:t>nu pot fi functii prieten</a:t>
            </a:r>
          </a:p>
          <a:p>
            <a:r>
              <a:rPr lang="en-US" smtClean="0"/>
              <a:t>este considerat operator binar</a:t>
            </a:r>
          </a:p>
          <a:p>
            <a:r>
              <a:rPr lang="en-US" smtClean="0"/>
              <a:t>o[3] se tranfsorma in</a:t>
            </a:r>
          </a:p>
          <a:p>
            <a:r>
              <a:rPr lang="en-US" smtClean="0"/>
              <a:t>o.operator[](3)</a:t>
            </a:r>
          </a:p>
        </p:txBody>
      </p:sp>
      <p:sp>
        <p:nvSpPr>
          <p:cNvPr id="67588" name="Rectangle 5"/>
          <p:cNvSpPr>
            <a:spLocks noChangeArrowheads="1"/>
          </p:cNvSpPr>
          <p:nvPr/>
        </p:nvSpPr>
        <p:spPr bwMode="auto">
          <a:xfrm>
            <a:off x="4343400" y="4114800"/>
            <a:ext cx="4572000" cy="14366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  <a:buFontTx/>
              <a:buNone/>
            </a:pPr>
            <a:r>
              <a:rPr lang="en-US" sz="1600" b="1"/>
              <a:t>type class-name::operator[](int i)</a:t>
            </a:r>
          </a:p>
          <a:p>
            <a:pPr marL="342900" indent="-342900">
              <a:spcBef>
                <a:spcPct val="50000"/>
              </a:spcBef>
              <a:buFontTx/>
              <a:buNone/>
            </a:pPr>
            <a:r>
              <a:rPr lang="en-US" sz="1600" b="1"/>
              <a:t>{</a:t>
            </a:r>
          </a:p>
          <a:p>
            <a:pPr marL="342900" indent="-342900">
              <a:spcBef>
                <a:spcPct val="50000"/>
              </a:spcBef>
              <a:buFontTx/>
              <a:buNone/>
            </a:pPr>
            <a:r>
              <a:rPr lang="en-US" sz="1600" b="1"/>
              <a:t>// . . .</a:t>
            </a:r>
          </a:p>
          <a:p>
            <a:pPr marL="342900" indent="-342900">
              <a:spcBef>
                <a:spcPct val="50000"/>
              </a:spcBef>
              <a:buFontTx/>
              <a:buNone/>
            </a:pPr>
            <a:r>
              <a:rPr lang="en-US" sz="1600" b="1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4"/>
          <p:cNvSpPr>
            <a:spLocks noChangeArrowheads="1"/>
          </p:cNvSpPr>
          <p:nvPr/>
        </p:nvSpPr>
        <p:spPr bwMode="auto">
          <a:xfrm>
            <a:off x="228600" y="228600"/>
            <a:ext cx="5486400" cy="47418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Tx/>
              <a:buNone/>
            </a:pPr>
            <a:r>
              <a:rPr lang="en-US" sz="1600" b="1"/>
              <a:t>#include &lt;iostream&gt;</a:t>
            </a:r>
          </a:p>
          <a:p>
            <a:pPr marL="342900" indent="-342900">
              <a:buFontTx/>
              <a:buNone/>
            </a:pPr>
            <a:r>
              <a:rPr lang="en-US" sz="1600" b="1"/>
              <a:t>using namespace std;</a:t>
            </a:r>
          </a:p>
          <a:p>
            <a:pPr marL="342900" indent="-342900">
              <a:buFontTx/>
              <a:buNone/>
            </a:pPr>
            <a:endParaRPr lang="en-US" sz="1600" b="1"/>
          </a:p>
          <a:p>
            <a:pPr marL="342900" indent="-342900">
              <a:buFontTx/>
              <a:buNone/>
            </a:pPr>
            <a:r>
              <a:rPr lang="en-US" sz="1600" b="1"/>
              <a:t>class atype {</a:t>
            </a:r>
          </a:p>
          <a:p>
            <a:pPr marL="342900" indent="-342900">
              <a:buFontTx/>
              <a:buNone/>
            </a:pPr>
            <a:r>
              <a:rPr lang="en-US" sz="1600" b="1"/>
              <a:t>   int a[3];</a:t>
            </a:r>
          </a:p>
          <a:p>
            <a:pPr marL="342900" indent="-342900">
              <a:buFontTx/>
              <a:buNone/>
            </a:pPr>
            <a:r>
              <a:rPr lang="en-US" sz="1600" b="1"/>
              <a:t>public:</a:t>
            </a:r>
          </a:p>
          <a:p>
            <a:pPr marL="342900" indent="-342900">
              <a:buFontTx/>
              <a:buNone/>
            </a:pPr>
            <a:r>
              <a:rPr lang="en-US" sz="1600" b="1"/>
              <a:t>   atype(int i, int j, int k) { a[0] = i; a[1] = j; a[2] = k; }</a:t>
            </a:r>
          </a:p>
          <a:p>
            <a:pPr marL="342900" indent="-342900">
              <a:buFontTx/>
              <a:buNone/>
            </a:pPr>
            <a:r>
              <a:rPr lang="en-US" sz="1600" b="1"/>
              <a:t>   int operator[](int i) { return a[i]; }</a:t>
            </a:r>
          </a:p>
          <a:p>
            <a:pPr marL="342900" indent="-342900">
              <a:buFontTx/>
              <a:buNone/>
            </a:pPr>
            <a:r>
              <a:rPr lang="en-US" sz="1600" b="1"/>
              <a:t>};</a:t>
            </a:r>
          </a:p>
          <a:p>
            <a:pPr marL="342900" indent="-342900">
              <a:buFontTx/>
              <a:buNone/>
            </a:pPr>
            <a:endParaRPr lang="en-US" sz="1600" b="1"/>
          </a:p>
          <a:p>
            <a:pPr marL="342900" indent="-342900">
              <a:buFontTx/>
              <a:buNone/>
            </a:pPr>
            <a:r>
              <a:rPr lang="en-US" sz="1600" b="1"/>
              <a:t>int main()</a:t>
            </a:r>
          </a:p>
          <a:p>
            <a:pPr marL="342900" indent="-342900">
              <a:buFontTx/>
              <a:buNone/>
            </a:pPr>
            <a:r>
              <a:rPr lang="en-US" sz="1600" b="1"/>
              <a:t>{</a:t>
            </a:r>
          </a:p>
          <a:p>
            <a:pPr marL="342900" indent="-342900">
              <a:buFontTx/>
              <a:buNone/>
            </a:pPr>
            <a:r>
              <a:rPr lang="en-US" sz="1600" b="1"/>
              <a:t>   atype ob(1, 2, 3);</a:t>
            </a:r>
          </a:p>
          <a:p>
            <a:pPr marL="342900" indent="-342900">
              <a:buFontTx/>
              <a:buNone/>
            </a:pPr>
            <a:r>
              <a:rPr lang="en-US" sz="1600" b="1"/>
              <a:t>   cout &lt;&lt; ob[1]; // displays 2</a:t>
            </a:r>
          </a:p>
          <a:p>
            <a:pPr marL="342900" indent="-342900">
              <a:buFontTx/>
              <a:buNone/>
            </a:pPr>
            <a:r>
              <a:rPr lang="en-US" sz="1600" b="1"/>
              <a:t>   return 0;</a:t>
            </a:r>
          </a:p>
          <a:p>
            <a:pPr marL="342900" indent="-342900">
              <a:buFontTx/>
              <a:buNone/>
            </a:pPr>
            <a:r>
              <a:rPr lang="en-US" sz="1600" b="1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operatorul [] poate fi folosit si la stanga unei atribuiri (obiectul intors este atunci referinta)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4"/>
          <p:cNvSpPr>
            <a:spLocks noChangeArrowheads="1"/>
          </p:cNvSpPr>
          <p:nvPr/>
        </p:nvSpPr>
        <p:spPr bwMode="auto">
          <a:xfrm>
            <a:off x="0" y="0"/>
            <a:ext cx="5715000" cy="56229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Tx/>
              <a:buNone/>
            </a:pPr>
            <a:r>
              <a:rPr lang="en-US" sz="1600" b="1"/>
              <a:t>#include &lt;iostream&gt;</a:t>
            </a:r>
          </a:p>
          <a:p>
            <a:pPr marL="342900" indent="-342900">
              <a:buFontTx/>
              <a:buNone/>
            </a:pPr>
            <a:r>
              <a:rPr lang="en-US" sz="1600" b="1"/>
              <a:t>using namespace std;</a:t>
            </a:r>
          </a:p>
          <a:p>
            <a:pPr marL="342900" indent="-342900">
              <a:buFontTx/>
              <a:buNone/>
            </a:pPr>
            <a:endParaRPr lang="en-US" sz="1600" b="1"/>
          </a:p>
          <a:p>
            <a:pPr marL="342900" indent="-342900">
              <a:buFontTx/>
              <a:buNone/>
            </a:pPr>
            <a:r>
              <a:rPr lang="en-US" sz="1600" b="1"/>
              <a:t>class atype {</a:t>
            </a:r>
          </a:p>
          <a:p>
            <a:pPr marL="342900" indent="-342900">
              <a:buFontTx/>
              <a:buNone/>
            </a:pPr>
            <a:r>
              <a:rPr lang="en-US" sz="1600" b="1"/>
              <a:t>   int a[3];</a:t>
            </a:r>
          </a:p>
          <a:p>
            <a:pPr marL="342900" indent="-342900">
              <a:buFontTx/>
              <a:buNone/>
            </a:pPr>
            <a:r>
              <a:rPr lang="en-US" sz="1600" b="1"/>
              <a:t>public:</a:t>
            </a:r>
          </a:p>
          <a:p>
            <a:pPr marL="342900" indent="-342900">
              <a:buFontTx/>
              <a:buNone/>
            </a:pPr>
            <a:r>
              <a:rPr lang="en-US" sz="1600" b="1"/>
              <a:t>   atype(int i, int j, int k) { a[0] = i; a[1] = j; a[2] = k; }</a:t>
            </a:r>
          </a:p>
          <a:p>
            <a:pPr marL="342900" indent="-342900">
              <a:buFontTx/>
              <a:buNone/>
            </a:pPr>
            <a:r>
              <a:rPr lang="en-US" sz="1600" b="1"/>
              <a:t>   int &amp;operator[](int i) { return a[i]; }</a:t>
            </a:r>
          </a:p>
          <a:p>
            <a:pPr marL="342900" indent="-342900">
              <a:buFontTx/>
              <a:buNone/>
            </a:pPr>
            <a:r>
              <a:rPr lang="en-US" sz="1600" b="1"/>
              <a:t>};</a:t>
            </a:r>
          </a:p>
          <a:p>
            <a:pPr marL="342900" indent="-342900">
              <a:buFontTx/>
              <a:buNone/>
            </a:pPr>
            <a:endParaRPr lang="en-US" sz="1600" b="1"/>
          </a:p>
          <a:p>
            <a:pPr marL="342900" indent="-342900">
              <a:buFontTx/>
              <a:buNone/>
            </a:pPr>
            <a:r>
              <a:rPr lang="en-US" sz="1600" b="1"/>
              <a:t>int main()</a:t>
            </a:r>
          </a:p>
          <a:p>
            <a:pPr marL="342900" indent="-342900">
              <a:buFontTx/>
              <a:buNone/>
            </a:pPr>
            <a:r>
              <a:rPr lang="en-US" sz="1600" b="1"/>
              <a:t>{</a:t>
            </a:r>
          </a:p>
          <a:p>
            <a:pPr marL="342900" indent="-342900">
              <a:buFontTx/>
              <a:buNone/>
            </a:pPr>
            <a:r>
              <a:rPr lang="en-US" sz="1600" b="1"/>
              <a:t>   atype ob(1, 2, 3);</a:t>
            </a:r>
          </a:p>
          <a:p>
            <a:pPr marL="342900" indent="-342900">
              <a:buFontTx/>
              <a:buNone/>
            </a:pPr>
            <a:r>
              <a:rPr lang="en-US" sz="1600" b="1"/>
              <a:t>   cout &lt;&lt; ob[1]; // displays 2</a:t>
            </a:r>
          </a:p>
          <a:p>
            <a:pPr marL="342900" indent="-342900">
              <a:buFontTx/>
              <a:buNone/>
            </a:pPr>
            <a:r>
              <a:rPr lang="en-US" sz="1600" b="1"/>
              <a:t>   cout &lt;&lt; " ";</a:t>
            </a:r>
          </a:p>
          <a:p>
            <a:pPr marL="342900" indent="-342900">
              <a:buFontTx/>
              <a:buNone/>
            </a:pPr>
            <a:r>
              <a:rPr lang="en-US" sz="1600" b="1"/>
              <a:t>   ob[1] = 25; // [] on left of =</a:t>
            </a:r>
          </a:p>
          <a:p>
            <a:pPr marL="342900" indent="-342900">
              <a:buFontTx/>
              <a:buNone/>
            </a:pPr>
            <a:r>
              <a:rPr lang="en-US" sz="1600" b="1"/>
              <a:t>   cout &lt;&lt; ob[1]; // now displays 25</a:t>
            </a:r>
          </a:p>
          <a:p>
            <a:pPr marL="342900" indent="-342900">
              <a:buFontTx/>
              <a:buNone/>
            </a:pPr>
            <a:r>
              <a:rPr lang="en-US" sz="1600" b="1"/>
              <a:t>   return 0;</a:t>
            </a:r>
          </a:p>
          <a:p>
            <a:pPr marL="342900" indent="-342900">
              <a:buFontTx/>
              <a:buNone/>
            </a:pPr>
            <a:r>
              <a:rPr lang="en-US" sz="1600" b="1"/>
              <a:t>}</a:t>
            </a:r>
          </a:p>
        </p:txBody>
      </p:sp>
      <p:sp>
        <p:nvSpPr>
          <p:cNvPr id="7065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85800" y="5181600"/>
            <a:ext cx="7772400" cy="1447800"/>
          </a:xfrm>
          <a:noFill/>
        </p:spPr>
        <p:txBody>
          <a:bodyPr/>
          <a:lstStyle/>
          <a:p>
            <a:r>
              <a:rPr lang="en-US" smtClean="0"/>
              <a:t>putem in acest fel verifica array-urile</a:t>
            </a:r>
          </a:p>
          <a:p>
            <a:r>
              <a:rPr lang="en-US" smtClean="0"/>
              <a:t>exemplul urmator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4"/>
          <p:cNvSpPr>
            <a:spLocks noChangeArrowheads="1"/>
          </p:cNvSpPr>
          <p:nvPr/>
        </p:nvSpPr>
        <p:spPr bwMode="auto">
          <a:xfrm>
            <a:off x="0" y="0"/>
            <a:ext cx="5105400" cy="59166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Tx/>
              <a:buNone/>
            </a:pPr>
            <a:r>
              <a:rPr lang="en-US" sz="1600" b="1"/>
              <a:t>// A safe array example.</a:t>
            </a:r>
          </a:p>
          <a:p>
            <a:pPr marL="342900" indent="-342900">
              <a:buFontTx/>
              <a:buNone/>
            </a:pPr>
            <a:r>
              <a:rPr lang="en-US" sz="1600" b="1"/>
              <a:t>#include &lt;iostream&gt;</a:t>
            </a:r>
          </a:p>
          <a:p>
            <a:pPr marL="342900" indent="-342900">
              <a:buFontTx/>
              <a:buNone/>
            </a:pPr>
            <a:r>
              <a:rPr lang="en-US" sz="1600" b="1"/>
              <a:t>#include &lt;cstdlib&gt;</a:t>
            </a:r>
          </a:p>
          <a:p>
            <a:pPr marL="342900" indent="-342900">
              <a:buFontTx/>
              <a:buNone/>
            </a:pPr>
            <a:r>
              <a:rPr lang="en-US" sz="1600" b="1"/>
              <a:t>using namespace std;</a:t>
            </a:r>
          </a:p>
          <a:p>
            <a:pPr marL="342900" indent="-342900">
              <a:buFontTx/>
              <a:buNone/>
            </a:pPr>
            <a:r>
              <a:rPr lang="en-US" sz="1600" b="1"/>
              <a:t>class atype {</a:t>
            </a:r>
          </a:p>
          <a:p>
            <a:pPr marL="342900" indent="-342900">
              <a:buFontTx/>
              <a:buNone/>
            </a:pPr>
            <a:r>
              <a:rPr lang="en-US" sz="1600" b="1"/>
              <a:t>   int a[3];</a:t>
            </a:r>
          </a:p>
          <a:p>
            <a:pPr marL="342900" indent="-342900">
              <a:buFontTx/>
              <a:buNone/>
            </a:pPr>
            <a:r>
              <a:rPr lang="en-US" sz="1600" b="1"/>
              <a:t>public:</a:t>
            </a:r>
          </a:p>
          <a:p>
            <a:pPr marL="342900" indent="-342900">
              <a:buFontTx/>
              <a:buNone/>
            </a:pPr>
            <a:r>
              <a:rPr lang="en-US" sz="1600" b="1"/>
              <a:t>   atype(int i, int j, int k) {a[0] = i;a[1] = j;a[2] = k;}</a:t>
            </a:r>
          </a:p>
          <a:p>
            <a:pPr marL="342900" indent="-342900">
              <a:buFontTx/>
              <a:buNone/>
            </a:pPr>
            <a:r>
              <a:rPr lang="en-US" sz="1600" b="1"/>
              <a:t>   int &amp;operator[](int i);</a:t>
            </a:r>
          </a:p>
          <a:p>
            <a:pPr marL="342900" indent="-342900">
              <a:buFontTx/>
              <a:buNone/>
            </a:pPr>
            <a:r>
              <a:rPr lang="en-US" sz="1600" b="1"/>
              <a:t>};</a:t>
            </a:r>
          </a:p>
          <a:p>
            <a:pPr marL="342900" indent="-342900">
              <a:buFontTx/>
              <a:buNone/>
            </a:pPr>
            <a:endParaRPr lang="en-US" sz="1600" b="1"/>
          </a:p>
          <a:p>
            <a:pPr marL="342900" indent="-342900">
              <a:buFontTx/>
              <a:buNone/>
            </a:pPr>
            <a:r>
              <a:rPr lang="en-US" sz="1600" b="1"/>
              <a:t>// Provide range checking for atype.</a:t>
            </a:r>
          </a:p>
          <a:p>
            <a:pPr marL="342900" indent="-342900">
              <a:buFontTx/>
              <a:buNone/>
            </a:pPr>
            <a:r>
              <a:rPr lang="en-US" sz="1600" b="1"/>
              <a:t>int &amp;atype::operator[](int i)</a:t>
            </a:r>
          </a:p>
          <a:p>
            <a:pPr marL="342900" indent="-342900">
              <a:buFontTx/>
              <a:buNone/>
            </a:pPr>
            <a:r>
              <a:rPr lang="en-US" sz="1600" b="1"/>
              <a:t>{</a:t>
            </a:r>
          </a:p>
          <a:p>
            <a:pPr marL="342900" indent="-342900">
              <a:buFontTx/>
              <a:buNone/>
            </a:pPr>
            <a:r>
              <a:rPr lang="en-US" sz="1600" b="1"/>
              <a:t>   if(i&lt;0 || i&gt; 2) {</a:t>
            </a:r>
          </a:p>
          <a:p>
            <a:pPr marL="342900" indent="-342900">
              <a:buFontTx/>
              <a:buNone/>
            </a:pPr>
            <a:r>
              <a:rPr lang="en-US" sz="1600" b="1"/>
              <a:t>        cout &lt;&lt; "Boundary Error\n";</a:t>
            </a:r>
          </a:p>
          <a:p>
            <a:pPr marL="342900" indent="-342900">
              <a:buFontTx/>
              <a:buNone/>
            </a:pPr>
            <a:r>
              <a:rPr lang="en-US" sz="1600" b="1"/>
              <a:t>        exit(1);</a:t>
            </a:r>
          </a:p>
          <a:p>
            <a:pPr marL="342900" indent="-342900">
              <a:buFontTx/>
              <a:buNone/>
            </a:pPr>
            <a:r>
              <a:rPr lang="en-US" sz="1600" b="1"/>
              <a:t>   }</a:t>
            </a:r>
          </a:p>
          <a:p>
            <a:pPr marL="342900" indent="-342900">
              <a:buFontTx/>
              <a:buNone/>
            </a:pPr>
            <a:r>
              <a:rPr lang="en-US" sz="1600" b="1"/>
              <a:t>   return a[i];</a:t>
            </a:r>
          </a:p>
          <a:p>
            <a:pPr marL="342900" indent="-342900">
              <a:buFontTx/>
              <a:buNone/>
            </a:pPr>
            <a:r>
              <a:rPr lang="en-US" sz="1600" b="1"/>
              <a:t>}</a:t>
            </a:r>
          </a:p>
        </p:txBody>
      </p:sp>
      <p:sp>
        <p:nvSpPr>
          <p:cNvPr id="71683" name="Rectangle 6"/>
          <p:cNvSpPr>
            <a:spLocks noChangeArrowheads="1"/>
          </p:cNvSpPr>
          <p:nvPr/>
        </p:nvSpPr>
        <p:spPr bwMode="auto">
          <a:xfrm>
            <a:off x="4343400" y="228600"/>
            <a:ext cx="4800600" cy="32734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Tx/>
              <a:buNone/>
            </a:pPr>
            <a:r>
              <a:rPr lang="en-US" sz="1600" b="1"/>
              <a:t>int main()</a:t>
            </a:r>
          </a:p>
          <a:p>
            <a:pPr marL="342900" indent="-342900">
              <a:buFontTx/>
              <a:buNone/>
            </a:pPr>
            <a:r>
              <a:rPr lang="en-US" sz="1600" b="1"/>
              <a:t>{</a:t>
            </a:r>
          </a:p>
          <a:p>
            <a:pPr marL="342900" indent="-342900">
              <a:buFontTx/>
              <a:buNone/>
            </a:pPr>
            <a:r>
              <a:rPr lang="en-US" sz="1600" b="1"/>
              <a:t>    atype ob(1, 2, 3);</a:t>
            </a:r>
          </a:p>
          <a:p>
            <a:pPr marL="342900" indent="-342900">
              <a:buFontTx/>
              <a:buNone/>
            </a:pPr>
            <a:r>
              <a:rPr lang="en-US" sz="1600" b="1"/>
              <a:t>    cout &lt;&lt; ob[1]; // displays 2</a:t>
            </a:r>
          </a:p>
          <a:p>
            <a:pPr marL="342900" indent="-342900">
              <a:buFontTx/>
              <a:buNone/>
            </a:pPr>
            <a:r>
              <a:rPr lang="en-US" sz="1600" b="1"/>
              <a:t>    cout &lt;&lt; " ";</a:t>
            </a:r>
          </a:p>
          <a:p>
            <a:pPr marL="342900" indent="-342900">
              <a:buFontTx/>
              <a:buNone/>
            </a:pPr>
            <a:r>
              <a:rPr lang="en-US" sz="1600" b="1"/>
              <a:t>    ob[1] = 25; // [] appears on left</a:t>
            </a:r>
          </a:p>
          <a:p>
            <a:pPr marL="342900" indent="-342900">
              <a:buFontTx/>
              <a:buNone/>
            </a:pPr>
            <a:r>
              <a:rPr lang="en-US" sz="1600" b="1"/>
              <a:t>    cout &lt;&lt; ob[1]; // displays 25</a:t>
            </a:r>
          </a:p>
          <a:p>
            <a:pPr marL="342900" indent="-342900">
              <a:buFontTx/>
              <a:buNone/>
            </a:pPr>
            <a:r>
              <a:rPr lang="en-US" sz="1600" b="1"/>
              <a:t>    ob[3] = 44; </a:t>
            </a:r>
          </a:p>
          <a:p>
            <a:pPr marL="342900" indent="-342900">
              <a:buFontTx/>
              <a:buNone/>
            </a:pPr>
            <a:r>
              <a:rPr lang="en-US" sz="1600" b="1"/>
              <a:t>                 // generates runtime error, 3 out-of-range</a:t>
            </a:r>
          </a:p>
          <a:p>
            <a:pPr marL="342900" indent="-342900">
              <a:buFontTx/>
              <a:buNone/>
            </a:pPr>
            <a:r>
              <a:rPr lang="en-US" sz="1600" b="1"/>
              <a:t>   return 0;</a:t>
            </a:r>
          </a:p>
          <a:p>
            <a:pPr marL="342900" indent="-342900">
              <a:buFontTx/>
              <a:buNone/>
            </a:pPr>
            <a:r>
              <a:rPr lang="en-US" sz="1600" b="1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supraincarcarea ()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nu </a:t>
            </a:r>
            <a:r>
              <a:rPr lang="en-US" dirty="0" err="1" smtClean="0"/>
              <a:t>creem</a:t>
            </a:r>
            <a:r>
              <a:rPr lang="en-US" dirty="0" smtClean="0"/>
              <a:t> un </a:t>
            </a:r>
            <a:r>
              <a:rPr lang="en-US" dirty="0" err="1" smtClean="0"/>
              <a:t>nou</a:t>
            </a:r>
            <a:r>
              <a:rPr lang="en-US" dirty="0" smtClean="0"/>
              <a:t> </a:t>
            </a:r>
            <a:r>
              <a:rPr lang="en-US" dirty="0" err="1" smtClean="0"/>
              <a:t>fel</a:t>
            </a:r>
            <a:r>
              <a:rPr lang="en-US" dirty="0" smtClean="0"/>
              <a:t> de a </a:t>
            </a:r>
            <a:r>
              <a:rPr lang="en-US" dirty="0" err="1" smtClean="0"/>
              <a:t>apela</a:t>
            </a:r>
            <a:r>
              <a:rPr lang="en-US" dirty="0" smtClean="0"/>
              <a:t> </a:t>
            </a:r>
            <a:r>
              <a:rPr lang="en-US" dirty="0" err="1" smtClean="0"/>
              <a:t>functii</a:t>
            </a:r>
            <a:endParaRPr lang="en-US" dirty="0" smtClean="0"/>
          </a:p>
          <a:p>
            <a:r>
              <a:rPr lang="en-US" dirty="0" err="1" smtClean="0"/>
              <a:t>definim</a:t>
            </a:r>
            <a:r>
              <a:rPr lang="en-US" dirty="0" smtClean="0"/>
              <a:t> un mod de </a:t>
            </a:r>
            <a:r>
              <a:rPr lang="en-US" dirty="0" err="1" smtClean="0"/>
              <a:t>apel</a:t>
            </a:r>
            <a:r>
              <a:rPr lang="en-US" dirty="0" smtClean="0"/>
              <a:t> de </a:t>
            </a:r>
            <a:r>
              <a:rPr lang="en-US" dirty="0" err="1" smtClean="0"/>
              <a:t>functii</a:t>
            </a:r>
            <a:r>
              <a:rPr lang="en-US" dirty="0" smtClean="0"/>
              <a:t> cu </a:t>
            </a:r>
            <a:r>
              <a:rPr lang="en-US" dirty="0" err="1" smtClean="0"/>
              <a:t>numar</a:t>
            </a:r>
            <a:r>
              <a:rPr lang="en-US" dirty="0" smtClean="0"/>
              <a:t> </a:t>
            </a:r>
            <a:r>
              <a:rPr lang="en-US" dirty="0" err="1" smtClean="0"/>
              <a:t>arbitrar</a:t>
            </a:r>
            <a:r>
              <a:rPr lang="en-US" dirty="0" smtClean="0"/>
              <a:t> de </a:t>
            </a:r>
            <a:r>
              <a:rPr lang="en-US" dirty="0" err="1" smtClean="0"/>
              <a:t>parametri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72708" name="Rectangle 4"/>
          <p:cNvSpPr>
            <a:spLocks noChangeArrowheads="1"/>
          </p:cNvSpPr>
          <p:nvPr/>
        </p:nvSpPr>
        <p:spPr bwMode="auto">
          <a:xfrm>
            <a:off x="838200" y="3929063"/>
            <a:ext cx="5564188" cy="9239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Tx/>
              <a:buNone/>
            </a:pPr>
            <a:r>
              <a:rPr lang="en-US" sz="1600" b="1"/>
              <a:t>double operator()(int a, float f, char *s);</a:t>
            </a:r>
          </a:p>
          <a:p>
            <a:pPr marL="342900" indent="-342900">
              <a:buFontTx/>
              <a:buNone/>
            </a:pPr>
            <a:r>
              <a:rPr lang="en-US" sz="1600" b="1"/>
              <a:t>O(10, 23.34, "hi");</a:t>
            </a:r>
          </a:p>
          <a:p>
            <a:pPr marL="342900" indent="-342900">
              <a:buFontTx/>
              <a:buNone/>
            </a:pPr>
            <a:r>
              <a:rPr lang="en-US" sz="1600" b="1"/>
              <a:t>                                echivalent cu O.operator()(10, 23.34, "hi");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4"/>
          <p:cNvSpPr>
            <a:spLocks noChangeArrowheads="1"/>
          </p:cNvSpPr>
          <p:nvPr/>
        </p:nvSpPr>
        <p:spPr bwMode="auto">
          <a:xfrm>
            <a:off x="0" y="0"/>
            <a:ext cx="4572000" cy="62103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Tx/>
              <a:buNone/>
            </a:pPr>
            <a:r>
              <a:rPr lang="en-US" sz="1600" b="1"/>
              <a:t>#include &lt;iostream&gt;</a:t>
            </a:r>
          </a:p>
          <a:p>
            <a:pPr marL="342900" indent="-342900">
              <a:buFontTx/>
              <a:buNone/>
            </a:pPr>
            <a:r>
              <a:rPr lang="en-US" sz="1600" b="1"/>
              <a:t>using namespace std;</a:t>
            </a:r>
          </a:p>
          <a:p>
            <a:pPr marL="342900" indent="-342900">
              <a:buFontTx/>
              <a:buNone/>
            </a:pPr>
            <a:endParaRPr lang="en-US" sz="1600" b="1"/>
          </a:p>
          <a:p>
            <a:pPr marL="342900" indent="-342900">
              <a:buFontTx/>
              <a:buNone/>
            </a:pPr>
            <a:r>
              <a:rPr lang="en-US" sz="1600" b="1"/>
              <a:t>class loc {</a:t>
            </a:r>
          </a:p>
          <a:p>
            <a:pPr marL="342900" indent="-342900">
              <a:buFontTx/>
              <a:buNone/>
            </a:pPr>
            <a:r>
              <a:rPr lang="en-US" sz="1600" b="1"/>
              <a:t>   int longitude, latitude;</a:t>
            </a:r>
          </a:p>
          <a:p>
            <a:pPr marL="342900" indent="-342900">
              <a:buFontTx/>
              <a:buNone/>
            </a:pPr>
            <a:r>
              <a:rPr lang="en-US" sz="1600" b="1"/>
              <a:t>public:</a:t>
            </a:r>
          </a:p>
          <a:p>
            <a:pPr marL="342900" indent="-342900">
              <a:buFontTx/>
              <a:buNone/>
            </a:pPr>
            <a:r>
              <a:rPr lang="en-US" sz="1600" b="1"/>
              <a:t>   loc() {}</a:t>
            </a:r>
          </a:p>
          <a:p>
            <a:pPr marL="342900" indent="-342900">
              <a:buFontTx/>
              <a:buNone/>
            </a:pPr>
            <a:r>
              <a:rPr lang="en-US" sz="1600" b="1"/>
              <a:t>   loc(int lg, int lt) {longitude = lg;latitude = lt;}</a:t>
            </a:r>
          </a:p>
          <a:p>
            <a:pPr marL="342900" indent="-342900">
              <a:buFontTx/>
              <a:buNone/>
            </a:pPr>
            <a:r>
              <a:rPr lang="en-US" sz="1600" b="1"/>
              <a:t>   void show() {cout &lt;&lt; longitude &lt;&lt; " ";</a:t>
            </a:r>
          </a:p>
          <a:p>
            <a:pPr marL="342900" indent="-342900">
              <a:buFontTx/>
              <a:buNone/>
            </a:pPr>
            <a:r>
              <a:rPr lang="en-US" sz="1600" b="1"/>
              <a:t>                         cout &lt;&lt; latitude &lt;&lt; "\n";}</a:t>
            </a:r>
          </a:p>
          <a:p>
            <a:pPr marL="342900" indent="-342900">
              <a:buFontTx/>
              <a:buNone/>
            </a:pPr>
            <a:r>
              <a:rPr lang="en-US" sz="1600" b="1"/>
              <a:t>   loc operator+(loc op2);</a:t>
            </a:r>
          </a:p>
          <a:p>
            <a:pPr marL="342900" indent="-342900">
              <a:buFontTx/>
              <a:buNone/>
            </a:pPr>
            <a:r>
              <a:rPr lang="en-US" sz="1600" b="1"/>
              <a:t>   loc operator()(int i, int j);</a:t>
            </a:r>
          </a:p>
          <a:p>
            <a:pPr marL="342900" indent="-342900">
              <a:buFontTx/>
              <a:buNone/>
            </a:pPr>
            <a:r>
              <a:rPr lang="en-US" sz="1600" b="1"/>
              <a:t>};</a:t>
            </a:r>
          </a:p>
          <a:p>
            <a:pPr marL="342900" indent="-342900">
              <a:buFontTx/>
              <a:buNone/>
            </a:pPr>
            <a:endParaRPr lang="en-US" sz="1600" b="1"/>
          </a:p>
          <a:p>
            <a:pPr marL="342900" indent="-342900">
              <a:buFontTx/>
              <a:buNone/>
            </a:pPr>
            <a:r>
              <a:rPr lang="en-US" sz="1600" b="1"/>
              <a:t>// Overload ( ) for loc.</a:t>
            </a:r>
          </a:p>
          <a:p>
            <a:pPr marL="342900" indent="-342900">
              <a:buFontTx/>
              <a:buNone/>
            </a:pPr>
            <a:r>
              <a:rPr lang="en-US" sz="1600" b="1"/>
              <a:t>loc loc::operator()(int i, int j)</a:t>
            </a:r>
          </a:p>
          <a:p>
            <a:pPr marL="342900" indent="-342900">
              <a:buFontTx/>
              <a:buNone/>
            </a:pPr>
            <a:r>
              <a:rPr lang="en-US" sz="1600" b="1"/>
              <a:t>{</a:t>
            </a:r>
          </a:p>
          <a:p>
            <a:pPr marL="342900" indent="-342900">
              <a:buFontTx/>
              <a:buNone/>
            </a:pPr>
            <a:r>
              <a:rPr lang="en-US" sz="1600" b="1"/>
              <a:t>    longitude = i;</a:t>
            </a:r>
          </a:p>
          <a:p>
            <a:pPr marL="342900" indent="-342900">
              <a:buFontTx/>
              <a:buNone/>
            </a:pPr>
            <a:r>
              <a:rPr lang="en-US" sz="1600" b="1"/>
              <a:t>    latitude = j;</a:t>
            </a:r>
          </a:p>
          <a:p>
            <a:pPr marL="342900" indent="-342900">
              <a:buFontTx/>
              <a:buNone/>
            </a:pPr>
            <a:r>
              <a:rPr lang="en-US" sz="1600" b="1"/>
              <a:t>    return *this;</a:t>
            </a:r>
          </a:p>
          <a:p>
            <a:pPr marL="342900" indent="-342900">
              <a:buFontTx/>
              <a:buNone/>
            </a:pPr>
            <a:r>
              <a:rPr lang="en-US" sz="1600" b="1"/>
              <a:t>}</a:t>
            </a:r>
          </a:p>
        </p:txBody>
      </p:sp>
      <p:sp>
        <p:nvSpPr>
          <p:cNvPr id="73731" name="Rectangle 6"/>
          <p:cNvSpPr>
            <a:spLocks noChangeArrowheads="1"/>
          </p:cNvSpPr>
          <p:nvPr/>
        </p:nvSpPr>
        <p:spPr bwMode="auto">
          <a:xfrm>
            <a:off x="4572000" y="0"/>
            <a:ext cx="4572000" cy="59166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Tx/>
              <a:buNone/>
            </a:pPr>
            <a:r>
              <a:rPr lang="en-US" sz="1600" b="1"/>
              <a:t>// Overload + for loc.</a:t>
            </a:r>
          </a:p>
          <a:p>
            <a:pPr marL="342900" indent="-342900">
              <a:buFontTx/>
              <a:buNone/>
            </a:pPr>
            <a:r>
              <a:rPr lang="en-US" sz="1600" b="1"/>
              <a:t>loc loc::operator+(loc op2)</a:t>
            </a:r>
          </a:p>
          <a:p>
            <a:pPr marL="342900" indent="-342900">
              <a:buFontTx/>
              <a:buNone/>
            </a:pPr>
            <a:r>
              <a:rPr lang="en-US" sz="1600" b="1"/>
              <a:t>{</a:t>
            </a:r>
          </a:p>
          <a:p>
            <a:pPr marL="342900" indent="-342900">
              <a:buFontTx/>
              <a:buNone/>
            </a:pPr>
            <a:r>
              <a:rPr lang="en-US" sz="1600" b="1"/>
              <a:t>    loc temp;</a:t>
            </a:r>
          </a:p>
          <a:p>
            <a:pPr marL="342900" indent="-342900">
              <a:buFontTx/>
              <a:buNone/>
            </a:pPr>
            <a:r>
              <a:rPr lang="en-US" sz="1600" b="1"/>
              <a:t>    temp.longitude = op2.longitude + longitude;</a:t>
            </a:r>
          </a:p>
          <a:p>
            <a:pPr marL="342900" indent="-342900">
              <a:buFontTx/>
              <a:buNone/>
            </a:pPr>
            <a:r>
              <a:rPr lang="en-US" sz="1600" b="1"/>
              <a:t>     temp.latitude = op2.latitude + latitude;</a:t>
            </a:r>
          </a:p>
          <a:p>
            <a:pPr marL="342900" indent="-342900">
              <a:buFontTx/>
              <a:buNone/>
            </a:pPr>
            <a:r>
              <a:rPr lang="en-US" sz="1600" b="1"/>
              <a:t>     return temp;</a:t>
            </a:r>
          </a:p>
          <a:p>
            <a:pPr marL="342900" indent="-342900">
              <a:buFontTx/>
              <a:buNone/>
            </a:pPr>
            <a:r>
              <a:rPr lang="en-US" sz="1600" b="1"/>
              <a:t>}</a:t>
            </a:r>
          </a:p>
          <a:p>
            <a:pPr marL="342900" indent="-342900">
              <a:buFontTx/>
              <a:buNone/>
            </a:pPr>
            <a:endParaRPr lang="en-US" sz="1600" b="1"/>
          </a:p>
          <a:p>
            <a:pPr marL="342900" indent="-342900">
              <a:buFontTx/>
              <a:buNone/>
            </a:pPr>
            <a:r>
              <a:rPr lang="en-US" sz="1600" b="1"/>
              <a:t>int main()</a:t>
            </a:r>
          </a:p>
          <a:p>
            <a:pPr marL="342900" indent="-342900">
              <a:buFontTx/>
              <a:buNone/>
            </a:pPr>
            <a:r>
              <a:rPr lang="en-US" sz="1600" b="1"/>
              <a:t>{</a:t>
            </a:r>
          </a:p>
          <a:p>
            <a:pPr marL="342900" indent="-342900">
              <a:buFontTx/>
              <a:buNone/>
            </a:pPr>
            <a:r>
              <a:rPr lang="en-US" sz="1600" b="1"/>
              <a:t>    loc ob1(10, 20), ob2(1, 1);</a:t>
            </a:r>
          </a:p>
          <a:p>
            <a:pPr marL="342900" indent="-342900">
              <a:buFontTx/>
              <a:buNone/>
            </a:pPr>
            <a:r>
              <a:rPr lang="en-US" sz="1600" b="1"/>
              <a:t>    ob1.show();</a:t>
            </a:r>
          </a:p>
          <a:p>
            <a:pPr marL="342900" indent="-342900">
              <a:buFontTx/>
              <a:buNone/>
            </a:pPr>
            <a:r>
              <a:rPr lang="en-US" sz="1600" b="1"/>
              <a:t>    ob1(7, 8); // can be executed by itself</a:t>
            </a:r>
          </a:p>
          <a:p>
            <a:pPr marL="342900" indent="-342900">
              <a:buFontTx/>
              <a:buNone/>
            </a:pPr>
            <a:r>
              <a:rPr lang="en-US" sz="1600" b="1"/>
              <a:t>    ob1.show();</a:t>
            </a:r>
          </a:p>
          <a:p>
            <a:pPr marL="342900" indent="-342900">
              <a:buFontTx/>
              <a:buNone/>
            </a:pPr>
            <a:r>
              <a:rPr lang="en-US" sz="1600" b="1"/>
              <a:t>    ob1 = ob2 + ob1(10, 10); </a:t>
            </a:r>
          </a:p>
          <a:p>
            <a:pPr marL="342900" indent="-342900">
              <a:buFontTx/>
              <a:buNone/>
            </a:pPr>
            <a:r>
              <a:rPr lang="en-US" sz="1600" b="1"/>
              <a:t>                      // can be used in expressions</a:t>
            </a:r>
          </a:p>
          <a:p>
            <a:pPr marL="342900" indent="-342900">
              <a:buFontTx/>
              <a:buNone/>
            </a:pPr>
            <a:r>
              <a:rPr lang="en-US" sz="1600" b="1"/>
              <a:t>    ob1.show();</a:t>
            </a:r>
          </a:p>
          <a:p>
            <a:pPr marL="342900" indent="-342900">
              <a:buFontTx/>
              <a:buNone/>
            </a:pPr>
            <a:r>
              <a:rPr lang="en-US" sz="1600" b="1"/>
              <a:t>    return 0;</a:t>
            </a:r>
          </a:p>
          <a:p>
            <a:pPr marL="342900" indent="-342900">
              <a:buFontTx/>
              <a:buNone/>
            </a:pPr>
            <a:r>
              <a:rPr lang="en-US" sz="1600" b="1"/>
              <a:t>}</a:t>
            </a:r>
          </a:p>
        </p:txBody>
      </p:sp>
      <p:sp>
        <p:nvSpPr>
          <p:cNvPr id="275463" name="Rectangle 7"/>
          <p:cNvSpPr>
            <a:spLocks noChangeArrowheads="1"/>
          </p:cNvSpPr>
          <p:nvPr/>
        </p:nvSpPr>
        <p:spPr bwMode="auto">
          <a:xfrm>
            <a:off x="0" y="1828800"/>
            <a:ext cx="4572000" cy="1747838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Tx/>
              <a:buNone/>
            </a:pPr>
            <a:r>
              <a:rPr lang="en-US" b="1"/>
              <a:t>10 20</a:t>
            </a:r>
          </a:p>
          <a:p>
            <a:pPr marL="342900" indent="-342900">
              <a:buFontTx/>
              <a:buNone/>
            </a:pPr>
            <a:r>
              <a:rPr lang="en-US" b="1"/>
              <a:t>7 8</a:t>
            </a:r>
          </a:p>
          <a:p>
            <a:pPr marL="342900" indent="-342900">
              <a:buFontTx/>
              <a:buNone/>
            </a:pPr>
            <a:r>
              <a:rPr lang="en-US" b="1"/>
              <a:t>11 11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5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5463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overload pe -&gt;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operator unar</a:t>
            </a:r>
          </a:p>
          <a:p>
            <a:r>
              <a:rPr lang="en-US" smtClean="0"/>
              <a:t>obiect-&gt;element</a:t>
            </a:r>
          </a:p>
          <a:p>
            <a:pPr lvl="1"/>
            <a:r>
              <a:rPr lang="en-US" smtClean="0"/>
              <a:t>obiect genereaza apelul</a:t>
            </a:r>
          </a:p>
          <a:p>
            <a:pPr lvl="1"/>
            <a:r>
              <a:rPr lang="en-US" smtClean="0"/>
              <a:t>element trebuie sa fie accesibil</a:t>
            </a:r>
          </a:p>
          <a:p>
            <a:pPr lvl="1"/>
            <a:r>
              <a:rPr lang="en-US" smtClean="0"/>
              <a:t>intoarce un pointer catre un obiect din clasa</a:t>
            </a:r>
          </a:p>
          <a:p>
            <a:pPr lvl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smtClean="0"/>
              <a:t>Argumente implicite pentru functii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mtClean="0"/>
              <a:t>putem defini valori implicite pentru parametrii unei functii </a:t>
            </a:r>
          </a:p>
          <a:p>
            <a:pPr>
              <a:lnSpc>
                <a:spcPct val="90000"/>
              </a:lnSpc>
            </a:pPr>
            <a:r>
              <a:rPr lang="en-US" smtClean="0"/>
              <a:t>valorile implicite sunt folosite atunci cand acei parametri nu sunt dati la apel</a:t>
            </a:r>
          </a:p>
          <a:p>
            <a:pPr>
              <a:lnSpc>
                <a:spcPct val="90000"/>
              </a:lnSpc>
            </a:pPr>
            <a:endParaRPr lang="en-US" smtClean="0"/>
          </a:p>
          <a:p>
            <a:pPr>
              <a:lnSpc>
                <a:spcPct val="90000"/>
              </a:lnSpc>
            </a:pPr>
            <a:endParaRPr lang="en-US" smtClean="0"/>
          </a:p>
          <a:p>
            <a:pPr>
              <a:lnSpc>
                <a:spcPct val="90000"/>
              </a:lnSpc>
            </a:pPr>
            <a:endParaRPr lang="en-US" smtClean="0"/>
          </a:p>
          <a:p>
            <a:pPr>
              <a:lnSpc>
                <a:spcPct val="90000"/>
              </a:lnSpc>
            </a:pPr>
            <a:r>
              <a:rPr lang="en-US" smtClean="0"/>
              <a:t> </a:t>
            </a:r>
          </a:p>
        </p:txBody>
      </p:sp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2286000" y="4191000"/>
            <a:ext cx="4572000" cy="180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void myfunc(double d = 0.0)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// ...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myfunc(198.234); // pass an explicit value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myfunc(); // let function use default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4"/>
          <p:cNvSpPr>
            <a:spLocks noChangeArrowheads="1"/>
          </p:cNvSpPr>
          <p:nvPr/>
        </p:nvSpPr>
        <p:spPr bwMode="auto">
          <a:xfrm>
            <a:off x="0" y="0"/>
            <a:ext cx="4572000" cy="47418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Tx/>
              <a:buNone/>
            </a:pPr>
            <a:r>
              <a:rPr lang="en-US" sz="1600" b="1" dirty="0"/>
              <a:t>#include &lt;</a:t>
            </a:r>
            <a:r>
              <a:rPr lang="en-US" sz="1600" b="1" dirty="0" err="1"/>
              <a:t>iostream</a:t>
            </a:r>
            <a:r>
              <a:rPr lang="en-US" sz="1600" b="1" dirty="0"/>
              <a:t>&gt;</a:t>
            </a:r>
          </a:p>
          <a:p>
            <a:pPr marL="342900" indent="-342900">
              <a:buFontTx/>
              <a:buNone/>
            </a:pPr>
            <a:r>
              <a:rPr lang="en-US" sz="1600" b="1" dirty="0"/>
              <a:t>using namespace std;</a:t>
            </a:r>
          </a:p>
          <a:p>
            <a:pPr marL="342900" indent="-342900">
              <a:buFontTx/>
              <a:buNone/>
            </a:pPr>
            <a:endParaRPr lang="en-US" sz="1600" b="1" dirty="0"/>
          </a:p>
          <a:p>
            <a:pPr marL="342900" indent="-342900">
              <a:buFontTx/>
              <a:buNone/>
            </a:pPr>
            <a:r>
              <a:rPr lang="en-US" sz="1600" b="1" dirty="0"/>
              <a:t>class </a:t>
            </a:r>
            <a:r>
              <a:rPr lang="en-US" sz="1600" b="1" dirty="0" err="1"/>
              <a:t>myclass</a:t>
            </a:r>
            <a:r>
              <a:rPr lang="en-US" sz="1600" b="1" dirty="0"/>
              <a:t> {</a:t>
            </a:r>
          </a:p>
          <a:p>
            <a:pPr marL="342900" indent="-342900">
              <a:buFontTx/>
              <a:buNone/>
            </a:pPr>
            <a:r>
              <a:rPr lang="en-US" sz="1600" b="1" dirty="0"/>
              <a:t>public:</a:t>
            </a:r>
          </a:p>
          <a:p>
            <a:pPr marL="342900" indent="-342900">
              <a:buFontTx/>
              <a:buNone/>
            </a:pPr>
            <a:r>
              <a:rPr lang="en-US" sz="1600" b="1" dirty="0"/>
              <a:t>   </a:t>
            </a:r>
            <a:r>
              <a:rPr lang="en-US" sz="1600" b="1" dirty="0" err="1"/>
              <a:t>int</a:t>
            </a:r>
            <a:r>
              <a:rPr lang="en-US" sz="1600" b="1" dirty="0"/>
              <a:t> </a:t>
            </a:r>
            <a:r>
              <a:rPr lang="en-US" sz="1600" b="1" dirty="0" err="1"/>
              <a:t>i</a:t>
            </a:r>
            <a:r>
              <a:rPr lang="en-US" sz="1600" b="1" dirty="0"/>
              <a:t>;</a:t>
            </a:r>
          </a:p>
          <a:p>
            <a:pPr marL="342900" indent="-342900">
              <a:buFontTx/>
              <a:buNone/>
            </a:pPr>
            <a:r>
              <a:rPr lang="en-US" sz="1600" b="1" dirty="0" err="1"/>
              <a:t>myclass</a:t>
            </a:r>
            <a:r>
              <a:rPr lang="en-US" sz="1600" b="1" dirty="0"/>
              <a:t> *operator-&gt;() {return this;}</a:t>
            </a:r>
          </a:p>
          <a:p>
            <a:pPr marL="342900" indent="-342900">
              <a:buFontTx/>
              <a:buNone/>
            </a:pPr>
            <a:r>
              <a:rPr lang="en-US" sz="1600" b="1" dirty="0"/>
              <a:t>};</a:t>
            </a:r>
          </a:p>
          <a:p>
            <a:pPr marL="342900" indent="-342900">
              <a:buFontTx/>
              <a:buNone/>
            </a:pPr>
            <a:endParaRPr lang="en-US" sz="1600" b="1" dirty="0"/>
          </a:p>
          <a:p>
            <a:pPr marL="342900" indent="-342900">
              <a:buFontTx/>
              <a:buNone/>
            </a:pPr>
            <a:r>
              <a:rPr lang="en-US" sz="1600" b="1" dirty="0" err="1"/>
              <a:t>int</a:t>
            </a:r>
            <a:r>
              <a:rPr lang="en-US" sz="1600" b="1" dirty="0"/>
              <a:t> main()</a:t>
            </a:r>
          </a:p>
          <a:p>
            <a:pPr marL="342900" indent="-342900">
              <a:buFontTx/>
              <a:buNone/>
            </a:pPr>
            <a:r>
              <a:rPr lang="en-US" sz="1600" b="1" dirty="0"/>
              <a:t>{</a:t>
            </a:r>
          </a:p>
          <a:p>
            <a:pPr marL="342900" indent="-342900">
              <a:buFontTx/>
              <a:buNone/>
            </a:pPr>
            <a:r>
              <a:rPr lang="en-US" sz="1600" b="1" dirty="0"/>
              <a:t>   </a:t>
            </a:r>
            <a:r>
              <a:rPr lang="en-US" sz="1600" b="1" dirty="0" err="1"/>
              <a:t>myclass</a:t>
            </a:r>
            <a:r>
              <a:rPr lang="en-US" sz="1600" b="1" dirty="0"/>
              <a:t> ob;</a:t>
            </a:r>
          </a:p>
          <a:p>
            <a:pPr marL="342900" indent="-342900">
              <a:buFontTx/>
              <a:buNone/>
            </a:pPr>
            <a:r>
              <a:rPr lang="en-US" sz="1600" b="1" dirty="0"/>
              <a:t>   ob-&gt;</a:t>
            </a:r>
            <a:r>
              <a:rPr lang="en-US" sz="1600" b="1" dirty="0" err="1"/>
              <a:t>i</a:t>
            </a:r>
            <a:r>
              <a:rPr lang="en-US" sz="1600" b="1" dirty="0"/>
              <a:t> = 10; // same as </a:t>
            </a:r>
            <a:r>
              <a:rPr lang="en-US" sz="1600" b="1" dirty="0" err="1"/>
              <a:t>ob.i</a:t>
            </a:r>
            <a:endParaRPr lang="en-US" sz="1600" b="1" dirty="0"/>
          </a:p>
          <a:p>
            <a:pPr marL="342900" indent="-342900">
              <a:buFontTx/>
              <a:buNone/>
            </a:pPr>
            <a:r>
              <a:rPr lang="en-US" sz="1600" b="1" dirty="0"/>
              <a:t>   </a:t>
            </a:r>
            <a:r>
              <a:rPr lang="en-US" sz="1600" b="1" dirty="0" err="1"/>
              <a:t>cout</a:t>
            </a:r>
            <a:r>
              <a:rPr lang="en-US" sz="1600" b="1" dirty="0"/>
              <a:t> &lt;&lt; </a:t>
            </a:r>
            <a:r>
              <a:rPr lang="en-US" sz="1600" b="1" dirty="0" err="1"/>
              <a:t>ob.i</a:t>
            </a:r>
            <a:r>
              <a:rPr lang="en-US" sz="1600" b="1" dirty="0"/>
              <a:t> &lt;&lt; " " &lt;&lt; ob-&gt;</a:t>
            </a:r>
            <a:r>
              <a:rPr lang="en-US" sz="1600" b="1" dirty="0" err="1"/>
              <a:t>i</a:t>
            </a:r>
            <a:r>
              <a:rPr lang="en-US" sz="1600" b="1" dirty="0"/>
              <a:t>;</a:t>
            </a:r>
          </a:p>
          <a:p>
            <a:pPr marL="342900" indent="-342900">
              <a:buFontTx/>
              <a:buNone/>
            </a:pPr>
            <a:r>
              <a:rPr lang="en-US" sz="1600" b="1" dirty="0"/>
              <a:t>   return 0;</a:t>
            </a:r>
          </a:p>
          <a:p>
            <a:pPr marL="342900" indent="-342900">
              <a:buFontTx/>
              <a:buNone/>
            </a:pPr>
            <a:r>
              <a:rPr lang="en-US" sz="1600" b="1" dirty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supraincarcarea operatorului ,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operator binar</a:t>
            </a:r>
          </a:p>
          <a:p>
            <a:r>
              <a:rPr lang="en-US" smtClean="0"/>
              <a:t>ar trebui ignorate toate valorile mai putin a celui mai din dreapta operand</a:t>
            </a:r>
          </a:p>
          <a:p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4"/>
          <p:cNvSpPr>
            <a:spLocks noChangeArrowheads="1"/>
          </p:cNvSpPr>
          <p:nvPr/>
        </p:nvSpPr>
        <p:spPr bwMode="auto">
          <a:xfrm>
            <a:off x="0" y="0"/>
            <a:ext cx="5029200" cy="67976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Tx/>
              <a:buNone/>
            </a:pPr>
            <a:r>
              <a:rPr lang="en-US" sz="1600" b="1"/>
              <a:t>#include &lt;iostream&gt;</a:t>
            </a:r>
          </a:p>
          <a:p>
            <a:pPr marL="342900" indent="-342900">
              <a:buFontTx/>
              <a:buNone/>
            </a:pPr>
            <a:r>
              <a:rPr lang="en-US" sz="1600" b="1"/>
              <a:t>using namespace std;</a:t>
            </a:r>
          </a:p>
          <a:p>
            <a:pPr marL="342900" indent="-342900">
              <a:buFontTx/>
              <a:buNone/>
            </a:pPr>
            <a:endParaRPr lang="en-US" sz="1600" b="1"/>
          </a:p>
          <a:p>
            <a:pPr marL="342900" indent="-342900">
              <a:buFontTx/>
              <a:buNone/>
            </a:pPr>
            <a:r>
              <a:rPr lang="en-US" sz="1600" b="1"/>
              <a:t>class loc {</a:t>
            </a:r>
          </a:p>
          <a:p>
            <a:pPr marL="342900" indent="-342900">
              <a:buFontTx/>
              <a:buNone/>
            </a:pPr>
            <a:r>
              <a:rPr lang="en-US" sz="1600" b="1"/>
              <a:t>   int longitude, latitude;</a:t>
            </a:r>
          </a:p>
          <a:p>
            <a:pPr marL="342900" indent="-342900">
              <a:buFontTx/>
              <a:buNone/>
            </a:pPr>
            <a:r>
              <a:rPr lang="en-US" sz="1600" b="1"/>
              <a:t>public:</a:t>
            </a:r>
          </a:p>
          <a:p>
            <a:pPr marL="342900" indent="-342900">
              <a:buFontTx/>
              <a:buNone/>
            </a:pPr>
            <a:r>
              <a:rPr lang="en-US" sz="1600" b="1"/>
              <a:t>   loc() {}</a:t>
            </a:r>
          </a:p>
          <a:p>
            <a:pPr marL="342900" indent="-342900">
              <a:buFontTx/>
              <a:buNone/>
            </a:pPr>
            <a:r>
              <a:rPr lang="en-US" sz="1600" b="1"/>
              <a:t>   loc(int lg, int lt) {longitude = lg;latitude = lt;}</a:t>
            </a:r>
          </a:p>
          <a:p>
            <a:pPr marL="342900" indent="-342900">
              <a:buFontTx/>
              <a:buNone/>
            </a:pPr>
            <a:r>
              <a:rPr lang="en-US" sz="1600" b="1"/>
              <a:t>   void show() {cout &lt;&lt; longitude &lt;&lt; " ";</a:t>
            </a:r>
          </a:p>
          <a:p>
            <a:pPr marL="342900" indent="-342900">
              <a:buFontTx/>
              <a:buNone/>
            </a:pPr>
            <a:r>
              <a:rPr lang="en-US" sz="1600" b="1"/>
              <a:t>                         cout &lt;&lt; latitude &lt;&lt; "\n";}</a:t>
            </a:r>
          </a:p>
          <a:p>
            <a:pPr marL="342900" indent="-342900">
              <a:buFontTx/>
              <a:buNone/>
            </a:pPr>
            <a:r>
              <a:rPr lang="en-US" sz="1600" b="1"/>
              <a:t>   loc operator+(loc op2);</a:t>
            </a:r>
          </a:p>
          <a:p>
            <a:pPr marL="342900" indent="-342900">
              <a:buFontTx/>
              <a:buNone/>
            </a:pPr>
            <a:r>
              <a:rPr lang="en-US" sz="1600" b="1"/>
              <a:t>   loc operator,(loc op2);</a:t>
            </a:r>
          </a:p>
          <a:p>
            <a:pPr marL="342900" indent="-342900">
              <a:buFontTx/>
              <a:buNone/>
            </a:pPr>
            <a:r>
              <a:rPr lang="en-US" sz="1600" b="1"/>
              <a:t>};</a:t>
            </a:r>
          </a:p>
          <a:p>
            <a:pPr marL="342900" indent="-342900">
              <a:buFontTx/>
              <a:buNone/>
            </a:pPr>
            <a:endParaRPr lang="en-US" sz="1600" b="1"/>
          </a:p>
          <a:p>
            <a:pPr marL="342900" indent="-342900">
              <a:buFontTx/>
              <a:buNone/>
            </a:pPr>
            <a:r>
              <a:rPr lang="en-US" sz="1600" b="1"/>
              <a:t>// overload comma for loc</a:t>
            </a:r>
          </a:p>
          <a:p>
            <a:pPr marL="342900" indent="-342900">
              <a:buFontTx/>
              <a:buNone/>
            </a:pPr>
            <a:r>
              <a:rPr lang="en-US" sz="1600" b="1"/>
              <a:t>loc loc::operator,(loc op2)</a:t>
            </a:r>
          </a:p>
          <a:p>
            <a:pPr marL="342900" indent="-342900">
              <a:buFontTx/>
              <a:buNone/>
            </a:pPr>
            <a:r>
              <a:rPr lang="en-US" sz="1600" b="1"/>
              <a:t>{</a:t>
            </a:r>
          </a:p>
          <a:p>
            <a:pPr marL="342900" indent="-342900">
              <a:buFontTx/>
              <a:buNone/>
            </a:pPr>
            <a:r>
              <a:rPr lang="en-US" sz="1600" b="1"/>
              <a:t>   loc temp;</a:t>
            </a:r>
          </a:p>
          <a:p>
            <a:pPr marL="342900" indent="-342900">
              <a:buFontTx/>
              <a:buNone/>
            </a:pPr>
            <a:r>
              <a:rPr lang="en-US" sz="1600" b="1"/>
              <a:t>   temp.longitude = op2.longitude;</a:t>
            </a:r>
          </a:p>
          <a:p>
            <a:pPr marL="342900" indent="-342900">
              <a:buFontTx/>
              <a:buNone/>
            </a:pPr>
            <a:r>
              <a:rPr lang="en-US" sz="1600" b="1"/>
              <a:t>   temp.latitude = op2.latitude;</a:t>
            </a:r>
          </a:p>
          <a:p>
            <a:pPr marL="342900" indent="-342900">
              <a:buFontTx/>
              <a:buNone/>
            </a:pPr>
            <a:r>
              <a:rPr lang="en-US" sz="1600" b="1"/>
              <a:t>   cout &lt;&lt; op2.longitude &lt;&lt; " " &lt;&lt; op2.latitude &lt;&lt; "\n";</a:t>
            </a:r>
          </a:p>
          <a:p>
            <a:pPr marL="342900" indent="-342900">
              <a:buFontTx/>
              <a:buNone/>
            </a:pPr>
            <a:r>
              <a:rPr lang="en-US" sz="1600" b="1"/>
              <a:t>   return temp;</a:t>
            </a:r>
          </a:p>
          <a:p>
            <a:pPr marL="342900" indent="-342900">
              <a:buFontTx/>
              <a:buNone/>
            </a:pPr>
            <a:r>
              <a:rPr lang="en-US" sz="1600" b="1"/>
              <a:t>}</a:t>
            </a:r>
          </a:p>
        </p:txBody>
      </p:sp>
      <p:sp>
        <p:nvSpPr>
          <p:cNvPr id="77827" name="Rectangle 6"/>
          <p:cNvSpPr>
            <a:spLocks noChangeArrowheads="1"/>
          </p:cNvSpPr>
          <p:nvPr/>
        </p:nvSpPr>
        <p:spPr bwMode="auto">
          <a:xfrm>
            <a:off x="4572000" y="0"/>
            <a:ext cx="4572000" cy="59166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Tx/>
              <a:buNone/>
            </a:pPr>
            <a:r>
              <a:rPr lang="en-US" sz="1600" b="1"/>
              <a:t>// Overload + for loc</a:t>
            </a:r>
          </a:p>
          <a:p>
            <a:pPr marL="342900" indent="-342900">
              <a:buFontTx/>
              <a:buNone/>
            </a:pPr>
            <a:r>
              <a:rPr lang="en-US" sz="1600" b="1"/>
              <a:t>loc loc::operator+(loc op2)</a:t>
            </a:r>
          </a:p>
          <a:p>
            <a:pPr marL="342900" indent="-342900">
              <a:buFontTx/>
              <a:buNone/>
            </a:pPr>
            <a:r>
              <a:rPr lang="en-US" sz="1600" b="1"/>
              <a:t>{</a:t>
            </a:r>
          </a:p>
          <a:p>
            <a:pPr marL="342900" indent="-342900">
              <a:buFontTx/>
              <a:buNone/>
            </a:pPr>
            <a:r>
              <a:rPr lang="en-US" sz="1600" b="1"/>
              <a:t>   loc temp;</a:t>
            </a:r>
          </a:p>
          <a:p>
            <a:pPr marL="342900" indent="-342900">
              <a:buFontTx/>
              <a:buNone/>
            </a:pPr>
            <a:r>
              <a:rPr lang="en-US" sz="1600" b="1"/>
              <a:t>   temp.longitude = op2.longitude + longitude;</a:t>
            </a:r>
          </a:p>
          <a:p>
            <a:pPr marL="342900" indent="-342900">
              <a:buFontTx/>
              <a:buNone/>
            </a:pPr>
            <a:r>
              <a:rPr lang="en-US" sz="1600" b="1"/>
              <a:t>   temp.latitude = op2.latitude + latitude;</a:t>
            </a:r>
          </a:p>
          <a:p>
            <a:pPr marL="342900" indent="-342900">
              <a:buFontTx/>
              <a:buNone/>
            </a:pPr>
            <a:r>
              <a:rPr lang="en-US" sz="1600" b="1"/>
              <a:t>   return temp;</a:t>
            </a:r>
          </a:p>
          <a:p>
            <a:pPr marL="342900" indent="-342900">
              <a:buFontTx/>
              <a:buNone/>
            </a:pPr>
            <a:r>
              <a:rPr lang="en-US" sz="1600" b="1"/>
              <a:t>}</a:t>
            </a:r>
          </a:p>
          <a:p>
            <a:pPr marL="342900" indent="-342900">
              <a:buFontTx/>
              <a:buNone/>
            </a:pPr>
            <a:endParaRPr lang="en-US" sz="1600" b="1"/>
          </a:p>
          <a:p>
            <a:pPr marL="342900" indent="-342900">
              <a:buFontTx/>
              <a:buNone/>
            </a:pPr>
            <a:r>
              <a:rPr lang="en-US" sz="1600" b="1"/>
              <a:t>int main()</a:t>
            </a:r>
          </a:p>
          <a:p>
            <a:pPr marL="342900" indent="-342900">
              <a:buFontTx/>
              <a:buNone/>
            </a:pPr>
            <a:r>
              <a:rPr lang="en-US" sz="1600" b="1"/>
              <a:t>{</a:t>
            </a:r>
          </a:p>
          <a:p>
            <a:pPr marL="342900" indent="-342900">
              <a:buFontTx/>
              <a:buNone/>
            </a:pPr>
            <a:r>
              <a:rPr lang="en-US" sz="1600" b="1"/>
              <a:t>   loc ob1(10, 20), ob2( 5, 30), ob3(1, 1);</a:t>
            </a:r>
          </a:p>
          <a:p>
            <a:pPr marL="342900" indent="-342900">
              <a:buFontTx/>
              <a:buNone/>
            </a:pPr>
            <a:r>
              <a:rPr lang="en-US" sz="1600" b="1"/>
              <a:t>   ob1.show();</a:t>
            </a:r>
          </a:p>
          <a:p>
            <a:pPr marL="342900" indent="-342900">
              <a:buFontTx/>
              <a:buNone/>
            </a:pPr>
            <a:r>
              <a:rPr lang="en-US" sz="1600" b="1"/>
              <a:t>   ob2.show();</a:t>
            </a:r>
          </a:p>
          <a:p>
            <a:pPr marL="342900" indent="-342900">
              <a:buFontTx/>
              <a:buNone/>
            </a:pPr>
            <a:r>
              <a:rPr lang="en-US" sz="1600" b="1"/>
              <a:t>   ob3.show();</a:t>
            </a:r>
          </a:p>
          <a:p>
            <a:pPr marL="342900" indent="-342900">
              <a:buFontTx/>
              <a:buNone/>
            </a:pPr>
            <a:r>
              <a:rPr lang="en-US" sz="1600" b="1"/>
              <a:t>   cout &lt;&lt; "\n";</a:t>
            </a:r>
          </a:p>
          <a:p>
            <a:pPr marL="342900" indent="-342900">
              <a:buFontTx/>
              <a:buNone/>
            </a:pPr>
            <a:r>
              <a:rPr lang="en-US" sz="1600" b="1"/>
              <a:t>   ob1 = (ob1, ob2+ob2, ob3);</a:t>
            </a:r>
          </a:p>
          <a:p>
            <a:pPr marL="342900" indent="-342900">
              <a:buFontTx/>
              <a:buNone/>
            </a:pPr>
            <a:r>
              <a:rPr lang="en-US" sz="1600" b="1"/>
              <a:t>   ob1.show(); // displays 1 1, the value of ob3</a:t>
            </a:r>
          </a:p>
          <a:p>
            <a:pPr marL="342900" indent="-342900">
              <a:buFontTx/>
              <a:buNone/>
            </a:pPr>
            <a:r>
              <a:rPr lang="en-US" sz="1600" b="1"/>
              <a:t>   return 0;</a:t>
            </a:r>
          </a:p>
          <a:p>
            <a:pPr marL="342900" indent="-342900">
              <a:buFontTx/>
              <a:buNone/>
            </a:pPr>
            <a:r>
              <a:rPr lang="en-US" sz="1600" b="1"/>
              <a:t>}</a:t>
            </a:r>
          </a:p>
        </p:txBody>
      </p:sp>
      <p:sp>
        <p:nvSpPr>
          <p:cNvPr id="283655" name="Rectangle 7"/>
          <p:cNvSpPr>
            <a:spLocks noChangeArrowheads="1"/>
          </p:cNvSpPr>
          <p:nvPr/>
        </p:nvSpPr>
        <p:spPr bwMode="auto">
          <a:xfrm>
            <a:off x="2209800" y="0"/>
            <a:ext cx="1676400" cy="2017713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Tx/>
              <a:buNone/>
            </a:pPr>
            <a:r>
              <a:rPr lang="en-US" sz="1800" b="1"/>
              <a:t>10 20</a:t>
            </a:r>
          </a:p>
          <a:p>
            <a:pPr marL="342900" indent="-342900">
              <a:buFontTx/>
              <a:buNone/>
            </a:pPr>
            <a:r>
              <a:rPr lang="en-US" sz="1800" b="1"/>
              <a:t>5 30</a:t>
            </a:r>
          </a:p>
          <a:p>
            <a:pPr marL="342900" indent="-342900">
              <a:buFontTx/>
              <a:buNone/>
            </a:pPr>
            <a:r>
              <a:rPr lang="en-US" sz="1800" b="1"/>
              <a:t>1 1</a:t>
            </a:r>
          </a:p>
          <a:p>
            <a:pPr marL="342900" indent="-342900">
              <a:buFontTx/>
              <a:buNone/>
            </a:pPr>
            <a:r>
              <a:rPr lang="en-US" sz="1800" b="1"/>
              <a:t>10 60</a:t>
            </a:r>
          </a:p>
          <a:p>
            <a:pPr marL="342900" indent="-342900">
              <a:buFontTx/>
              <a:buNone/>
            </a:pPr>
            <a:r>
              <a:rPr lang="en-US" sz="1800" b="1"/>
              <a:t>1 1</a:t>
            </a:r>
          </a:p>
          <a:p>
            <a:pPr marL="342900" indent="-342900">
              <a:buFontTx/>
              <a:buNone/>
            </a:pPr>
            <a:r>
              <a:rPr lang="en-US" sz="1800" b="1"/>
              <a:t>1 1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3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365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Argumente implicite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dau posibilitatea pentru flexibilitate</a:t>
            </a:r>
          </a:p>
          <a:p>
            <a:r>
              <a:rPr lang="en-US" smtClean="0"/>
              <a:t>majoritatea functiilor considera cel mai general caz, cu parametrii impliciti putem sa chemam o functie pentru cazuri particulare</a:t>
            </a:r>
          </a:p>
          <a:p>
            <a:r>
              <a:rPr lang="en-US" smtClean="0"/>
              <a:t>multe functii de I/O folosesc arg. implicite</a:t>
            </a:r>
          </a:p>
          <a:p>
            <a:r>
              <a:rPr lang="en-US" smtClean="0"/>
              <a:t>nu avem nevoie de overload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4"/>
          <p:cNvSpPr>
            <a:spLocks noChangeArrowheads="1"/>
          </p:cNvSpPr>
          <p:nvPr/>
        </p:nvSpPr>
        <p:spPr bwMode="auto">
          <a:xfrm>
            <a:off x="0" y="0"/>
            <a:ext cx="4572000" cy="547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#include &lt;iostream&gt;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using namespace std;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600" b="1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void clrscr(int size=25);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600" b="1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int main()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   register int i;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   for(i=0; i&lt;30; i++ ) cout &lt;&lt; i &lt;&lt; endl;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   cin.get();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   clrscr(); // clears 25 lines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   for(i=0; i&lt;30; i++ ) cout &lt;&lt; i &lt;&lt; endl;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   cin.get();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   clrscr(10); // clears 10 lines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   return 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600" b="1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void clrscr(int size)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   for(; size; size--) cout &lt;&lt; endl;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se pot refolosi valorile unor parametri</a:t>
            </a:r>
          </a:p>
        </p:txBody>
      </p:sp>
      <p:sp>
        <p:nvSpPr>
          <p:cNvPr id="32772" name="Rectangle 4"/>
          <p:cNvSpPr>
            <a:spLocks noChangeArrowheads="1"/>
          </p:cNvSpPr>
          <p:nvPr/>
        </p:nvSpPr>
        <p:spPr bwMode="auto">
          <a:xfrm>
            <a:off x="4419600" y="2438400"/>
            <a:ext cx="4572000" cy="155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void iputs(char *str, int indent)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   if(indent &lt; 0) indent = 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   for( ; indent; indent--) cout &lt;&lt; " ";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   cout &lt;&lt; str &lt;&lt; "\n";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4"/>
          <p:cNvSpPr>
            <a:spLocks noChangeArrowheads="1"/>
          </p:cNvSpPr>
          <p:nvPr/>
        </p:nvSpPr>
        <p:spPr bwMode="auto">
          <a:xfrm>
            <a:off x="0" y="0"/>
            <a:ext cx="5943600" cy="669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 dirty="0"/>
              <a:t>#include &lt;</a:t>
            </a:r>
            <a:r>
              <a:rPr lang="en-US" sz="1600" b="1" dirty="0" err="1"/>
              <a:t>iostream</a:t>
            </a:r>
            <a:r>
              <a:rPr lang="en-US" sz="1600" b="1" dirty="0"/>
              <a:t>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 dirty="0"/>
              <a:t>using namespace </a:t>
            </a:r>
            <a:r>
              <a:rPr lang="en-US" sz="1600" b="1" dirty="0" err="1"/>
              <a:t>std</a:t>
            </a:r>
            <a:r>
              <a:rPr lang="en-US" sz="1600" b="1" dirty="0"/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600" b="1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 dirty="0"/>
              <a:t>/* Default indent to -1. This value tells the function to reuse the previous value. */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 dirty="0"/>
              <a:t>void </a:t>
            </a:r>
            <a:r>
              <a:rPr lang="en-US" sz="1600" b="1" dirty="0" err="1"/>
              <a:t>iputs</a:t>
            </a:r>
            <a:r>
              <a:rPr lang="en-US" sz="1600" b="1" dirty="0"/>
              <a:t>(char *</a:t>
            </a:r>
            <a:r>
              <a:rPr lang="en-US" sz="1600" b="1" dirty="0" err="1"/>
              <a:t>str</a:t>
            </a:r>
            <a:r>
              <a:rPr lang="en-US" sz="1600" b="1" dirty="0"/>
              <a:t>, </a:t>
            </a:r>
            <a:r>
              <a:rPr lang="en-US" sz="1600" b="1" dirty="0" err="1"/>
              <a:t>int</a:t>
            </a:r>
            <a:r>
              <a:rPr lang="en-US" sz="1600" b="1" dirty="0"/>
              <a:t> indent = -1);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600" b="1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 dirty="0" err="1"/>
              <a:t>int</a:t>
            </a:r>
            <a:r>
              <a:rPr lang="en-US" sz="1600" b="1" dirty="0"/>
              <a:t> main()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 dirty="0"/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 dirty="0"/>
              <a:t>   </a:t>
            </a:r>
            <a:r>
              <a:rPr lang="en-US" sz="1600" b="1" dirty="0" err="1"/>
              <a:t>iputs</a:t>
            </a:r>
            <a:r>
              <a:rPr lang="en-US" sz="1600" b="1" dirty="0"/>
              <a:t>("Hello there", 10);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 dirty="0"/>
              <a:t>   </a:t>
            </a:r>
            <a:r>
              <a:rPr lang="en-US" sz="1600" b="1" dirty="0" err="1"/>
              <a:t>iputs</a:t>
            </a:r>
            <a:r>
              <a:rPr lang="en-US" sz="1600" b="1" dirty="0"/>
              <a:t>("This will be indented 10 spaces by default");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 dirty="0"/>
              <a:t>   </a:t>
            </a:r>
            <a:r>
              <a:rPr lang="en-US" sz="1600" b="1" dirty="0" err="1"/>
              <a:t>iputs</a:t>
            </a:r>
            <a:r>
              <a:rPr lang="en-US" sz="1600" b="1" dirty="0"/>
              <a:t>("This will be indented 5 spaces", 5);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 dirty="0"/>
              <a:t>   </a:t>
            </a:r>
            <a:r>
              <a:rPr lang="en-US" sz="1600" b="1" dirty="0" err="1"/>
              <a:t>iputs</a:t>
            </a:r>
            <a:r>
              <a:rPr lang="en-US" sz="1600" b="1" dirty="0"/>
              <a:t>("This is not indented", 0);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600" b="1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 dirty="0"/>
              <a:t>   return 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 dirty="0"/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600" b="1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 dirty="0"/>
              <a:t>void </a:t>
            </a:r>
            <a:r>
              <a:rPr lang="en-US" sz="1600" b="1" dirty="0" err="1"/>
              <a:t>iputs</a:t>
            </a:r>
            <a:r>
              <a:rPr lang="en-US" sz="1600" b="1" dirty="0"/>
              <a:t>(char *</a:t>
            </a:r>
            <a:r>
              <a:rPr lang="en-US" sz="1600" b="1" dirty="0" err="1"/>
              <a:t>str</a:t>
            </a:r>
            <a:r>
              <a:rPr lang="en-US" sz="1600" b="1" dirty="0"/>
              <a:t>, </a:t>
            </a:r>
            <a:r>
              <a:rPr lang="en-US" sz="1600" b="1" dirty="0" err="1"/>
              <a:t>int</a:t>
            </a:r>
            <a:r>
              <a:rPr lang="en-US" sz="1600" b="1" dirty="0"/>
              <a:t> indent)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 dirty="0"/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 dirty="0"/>
              <a:t>   </a:t>
            </a:r>
            <a:r>
              <a:rPr lang="en-US" sz="1600" b="1" dirty="0">
                <a:solidFill>
                  <a:srgbClr val="FF0000"/>
                </a:solidFill>
              </a:rPr>
              <a:t>static </a:t>
            </a:r>
            <a:r>
              <a:rPr lang="en-US" sz="1600" b="1" dirty="0" err="1">
                <a:solidFill>
                  <a:srgbClr val="FF0000"/>
                </a:solidFill>
              </a:rPr>
              <a:t>i</a:t>
            </a:r>
            <a:r>
              <a:rPr lang="en-US" sz="1600" b="1" dirty="0">
                <a:solidFill>
                  <a:srgbClr val="FF0000"/>
                </a:solidFill>
              </a:rPr>
              <a:t> = 0; </a:t>
            </a:r>
            <a:r>
              <a:rPr lang="en-US" sz="1600" b="1" dirty="0"/>
              <a:t>// holds previous indent value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 dirty="0"/>
              <a:t>   if(indent &gt;= 0)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 dirty="0"/>
              <a:t>       </a:t>
            </a:r>
            <a:r>
              <a:rPr lang="en-US" sz="1600" b="1" dirty="0" err="1"/>
              <a:t>i</a:t>
            </a:r>
            <a:r>
              <a:rPr lang="en-US" sz="1600" b="1" dirty="0"/>
              <a:t> = indent;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 dirty="0"/>
              <a:t>   else // reuse old indent value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 dirty="0"/>
              <a:t>      indent = </a:t>
            </a:r>
            <a:r>
              <a:rPr lang="en-US" sz="1600" b="1" dirty="0" err="1"/>
              <a:t>i</a:t>
            </a:r>
            <a:r>
              <a:rPr lang="en-US" sz="1600" b="1" dirty="0"/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 dirty="0"/>
              <a:t>   for( ; indent; indent--) </a:t>
            </a:r>
            <a:r>
              <a:rPr lang="en-US" sz="1600" b="1" dirty="0" err="1"/>
              <a:t>cout</a:t>
            </a:r>
            <a:r>
              <a:rPr lang="en-US" sz="1600" b="1" dirty="0"/>
              <a:t> &lt;&lt; " ";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 dirty="0"/>
              <a:t>   </a:t>
            </a:r>
            <a:r>
              <a:rPr lang="en-US" sz="1600" b="1" dirty="0" err="1"/>
              <a:t>cout</a:t>
            </a:r>
            <a:r>
              <a:rPr lang="en-US" sz="1600" b="1" dirty="0"/>
              <a:t> &lt;&lt; </a:t>
            </a:r>
            <a:r>
              <a:rPr lang="en-US" sz="1600" b="1" dirty="0" err="1"/>
              <a:t>str</a:t>
            </a:r>
            <a:r>
              <a:rPr lang="en-US" sz="1600" b="1" dirty="0"/>
              <a:t> &lt;&lt; "\n";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 dirty="0"/>
              <a:t>}</a:t>
            </a:r>
          </a:p>
        </p:txBody>
      </p:sp>
      <p:sp>
        <p:nvSpPr>
          <p:cNvPr id="195589" name="Rectangle 5"/>
          <p:cNvSpPr>
            <a:spLocks noChangeArrowheads="1"/>
          </p:cNvSpPr>
          <p:nvPr/>
        </p:nvSpPr>
        <p:spPr bwMode="auto">
          <a:xfrm>
            <a:off x="4038600" y="4419600"/>
            <a:ext cx="4572000" cy="106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          Hello there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          This will be indented 10 spaces by default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     This will be indented 5 spaces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This is not indented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5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589" grpId="0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ipc">
  <a:themeElements>
    <a:clrScheme name="1_ip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3_ipc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ip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p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ip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p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p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p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p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Temă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2654</TotalTime>
  <Words>4972</Words>
  <Application>Microsoft Office PowerPoint</Application>
  <PresentationFormat>On-screen Show (4:3)</PresentationFormat>
  <Paragraphs>959</Paragraphs>
  <Slides>52</Slides>
  <Notes>52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52</vt:i4>
      </vt:variant>
    </vt:vector>
  </HeadingPairs>
  <TitlesOfParts>
    <vt:vector size="55" baseType="lpstr">
      <vt:lpstr>Default Design</vt:lpstr>
      <vt:lpstr>1_Default Design</vt:lpstr>
      <vt:lpstr>3_ipc</vt:lpstr>
      <vt:lpstr>Cursul de programare orientata pe obiecte</vt:lpstr>
      <vt:lpstr>Cuprinsul cursului: 18 martie 2014</vt:lpstr>
      <vt:lpstr>pointeri catre functii polimorfice</vt:lpstr>
      <vt:lpstr>Slide 4</vt:lpstr>
      <vt:lpstr>Argumente implicite pentru functii</vt:lpstr>
      <vt:lpstr>Argumente implicite</vt:lpstr>
      <vt:lpstr>Slide 7</vt:lpstr>
      <vt:lpstr>Slide 8</vt:lpstr>
      <vt:lpstr>Slide 9</vt:lpstr>
      <vt:lpstr>parametrii impliciti</vt:lpstr>
      <vt:lpstr>Slide 11</vt:lpstr>
      <vt:lpstr>Slide 12</vt:lpstr>
      <vt:lpstr>parametrii impliciti</vt:lpstr>
      <vt:lpstr>Ambiguitati pentru polimorfism de functii</vt:lpstr>
      <vt:lpstr>Slide 15</vt:lpstr>
      <vt:lpstr>Slide 16</vt:lpstr>
      <vt:lpstr>Slide 17</vt:lpstr>
      <vt:lpstr>Supraincarcarea operatorilor in C++</vt:lpstr>
      <vt:lpstr>functii operator membri ai clasei</vt:lpstr>
      <vt:lpstr>Slide 20</vt:lpstr>
      <vt:lpstr>Slide 21</vt:lpstr>
      <vt:lpstr>Slide 22</vt:lpstr>
      <vt:lpstr>Slide 23</vt:lpstr>
      <vt:lpstr>Formele prefix si postfix</vt:lpstr>
      <vt:lpstr>supraincarcarea +=,*=, etc.</vt:lpstr>
      <vt:lpstr>restrictii</vt:lpstr>
      <vt:lpstr>Slide 27</vt:lpstr>
      <vt:lpstr>Supraincarcarea operatorilor ca functii prieten</vt:lpstr>
      <vt:lpstr>Slide 29</vt:lpstr>
      <vt:lpstr>Restrictii pentru operatorii definiti ca prieten</vt:lpstr>
      <vt:lpstr>functii prieten pentru operatori unari</vt:lpstr>
      <vt:lpstr>Slide 32</vt:lpstr>
      <vt:lpstr>pentru varianta postfix ++ --</vt:lpstr>
      <vt:lpstr>Diferente supraincarcarea prin membrii sau prieteni</vt:lpstr>
      <vt:lpstr>Slide 35</vt:lpstr>
      <vt:lpstr>Slide 36</vt:lpstr>
      <vt:lpstr>supraincarcarea new si delete</vt:lpstr>
      <vt:lpstr>Slide 38</vt:lpstr>
      <vt:lpstr>Slide 39</vt:lpstr>
      <vt:lpstr>Slide 40</vt:lpstr>
      <vt:lpstr>new si delete pentru array-uri</vt:lpstr>
      <vt:lpstr>supraincarcarea []</vt:lpstr>
      <vt:lpstr>Slide 43</vt:lpstr>
      <vt:lpstr>Slide 44</vt:lpstr>
      <vt:lpstr>Slide 45</vt:lpstr>
      <vt:lpstr>Slide 46</vt:lpstr>
      <vt:lpstr>supraincarcarea ()</vt:lpstr>
      <vt:lpstr>Slide 48</vt:lpstr>
      <vt:lpstr>overload pe -&gt;</vt:lpstr>
      <vt:lpstr>Slide 50</vt:lpstr>
      <vt:lpstr>supraincarcarea operatorului ,</vt:lpstr>
      <vt:lpstr>Slide 52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andrei</dc:creator>
  <cp:lastModifiedBy>gigi duru</cp:lastModifiedBy>
  <cp:revision>197</cp:revision>
  <dcterms:created xsi:type="dcterms:W3CDTF">1601-01-01T00:00:00Z</dcterms:created>
  <dcterms:modified xsi:type="dcterms:W3CDTF">2014-03-18T10:21:44Z</dcterms:modified>
</cp:coreProperties>
</file>