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/>
        </p:nvSpPr>
        <p:spPr>
          <a:xfrm>
            <a:off x="4017960" y="9721800"/>
            <a:ext cx="3054960" cy="48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/>
          <p:nvPr/>
        </p:nvSpPr>
        <p:spPr>
          <a:xfrm>
            <a:off x="4017960" y="9721800"/>
            <a:ext cx="305820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:notes"/>
          <p:cNvSpPr/>
          <p:nvPr/>
        </p:nvSpPr>
        <p:spPr>
          <a:xfrm>
            <a:off x="711360" y="4861080"/>
            <a:ext cx="5664960" cy="4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60" cy="457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a0982d22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5a0982d22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5a0982d22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5a0982d22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75a0982d2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a0982d22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5a0982d22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5a0982d22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5a0982d22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75a0982d2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a0982d22_0_24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75a0982d22_0_24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5a0982d22_0_24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5a0982d22_0_24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g75a0982d2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/>
        </p:nvSpPr>
        <p:spPr>
          <a:xfrm>
            <a:off x="4017960" y="9721800"/>
            <a:ext cx="3054960" cy="48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:notes"/>
          <p:cNvSpPr/>
          <p:nvPr/>
        </p:nvSpPr>
        <p:spPr>
          <a:xfrm>
            <a:off x="4017960" y="9721800"/>
            <a:ext cx="305820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:notes"/>
          <p:cNvSpPr/>
          <p:nvPr/>
        </p:nvSpPr>
        <p:spPr>
          <a:xfrm>
            <a:off x="711360" y="4861080"/>
            <a:ext cx="5664960" cy="45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60" cy="457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2" name="Google Shape;4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8" name="Google Shape;4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8" name="Google Shape;5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0" name="Google Shape;5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4" name="Google Shape;5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6" name="Google Shape;5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8" name="Google Shape;5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0" name="Google Shape;60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2" name="Google Shape;6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4" name="Google Shape;62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6" name="Google Shape;6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8" name="Google Shape;64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a0982d22_0_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5a0982d22_0_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5a0982d22_0_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5a0982d22_0_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75a0982d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0" name="Google Shape;6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2" name="Google Shape;67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4" name="Google Shape;68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6" name="Google Shape;69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8" name="Google Shape;70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0" name="Google Shape;72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2" name="Google Shape;7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4" name="Google Shape;74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6" name="Google Shape;75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8" name="Google Shape;76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a0982d22_0_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75a0982d22_0_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75a0982d22_0_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75a0982d22_0_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75a0982d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0" name="Google Shape;78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3" name="Google Shape;7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5" name="Google Shape;8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7" name="Google Shape;8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9" name="Google Shape;82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5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5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1" name="Google Shape;84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4" name="Google Shape;85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6" name="Google Shape;86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6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6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6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8" name="Google Shape;87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6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6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0" name="Google Shape;89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a0982d22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5a0982d22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5a0982d22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5a0982d22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g75a0982d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6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6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6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2" name="Google Shape;9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6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4" name="Google Shape;91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6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6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6" name="Google Shape;92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9" name="Google Shape;93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2" name="Google Shape;95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7:notes"/>
          <p:cNvSpPr/>
          <p:nvPr/>
        </p:nvSpPr>
        <p:spPr>
          <a:xfrm>
            <a:off x="711360" y="4861080"/>
            <a:ext cx="5664900" cy="4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5" name="Google Shape;96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a0982d22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5a0982d22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75a0982d22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75a0982d22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g75a0982d2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a0982d22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5a0982d22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5a0982d22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5a0982d22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5a0982d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12600" y="6377040"/>
            <a:ext cx="3745440" cy="11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306360" y="7078680"/>
            <a:ext cx="1857960" cy="3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9080" y="6370560"/>
            <a:ext cx="3766320" cy="12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416720" y="7062840"/>
            <a:ext cx="2113560" cy="4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829040" y="7062840"/>
            <a:ext cx="2588400" cy="4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9256747" y="7062850"/>
            <a:ext cx="676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4240" y="84240"/>
            <a:ext cx="5037840" cy="65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5799240" y="3968640"/>
            <a:ext cx="4051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Dobrovat Anca - Madalina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188375" y="6918475"/>
            <a:ext cx="26910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22 - 29/04/2020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968400" y="1847880"/>
            <a:ext cx="8392320" cy="148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orientata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854450" y="4800600"/>
            <a:ext cx="4042500" cy="1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</a:t>
            </a:r>
            <a:r>
              <a:rPr lang="en-US" sz="2400" b="1" dirty="0"/>
              <a:t>9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20</a:t>
            </a:r>
            <a:r>
              <a:rPr lang="en-US" sz="2400" b="1" dirty="0"/>
              <a:t>20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Cursuri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 &amp; 10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273925" y="1253350"/>
            <a:ext cx="9636000" cy="562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Destructori si virtualizare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Base1 {public:  ~Base1() { cout &lt;&lt; "~Base1()\n"; } };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Derived1 : public Base1 {public:  ~Derived1() { cout &lt;&lt; "~Derived1()\n"; } };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Base2 {public: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</a:t>
            </a:r>
            <a:r>
              <a:rPr lang="en-US" sz="2000" b="1">
                <a:solidFill>
                  <a:srgbClr val="FF0000"/>
                </a:solidFill>
              </a:rPr>
              <a:t>virtual ~Base2() { cout &lt;&lt; "~Base2()\n"; }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Derived2 : public Base2 {public:  ~Derived2() { cout &lt;&lt; "~Derived2()\n"; } 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int main() 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Base1* bp = new Derived1;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delete bp; </a:t>
            </a:r>
            <a:r>
              <a:rPr lang="en-US" sz="2000">
                <a:solidFill>
                  <a:schemeClr val="dk1"/>
                </a:solidFill>
              </a:rPr>
              <a:t>// Afis: ~Base1()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Base2* b2p = new Derived2;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delete b2p; </a:t>
            </a:r>
            <a:r>
              <a:rPr lang="en-US" sz="2000" b="1">
                <a:solidFill>
                  <a:srgbClr val="FF0000"/>
                </a:solidFill>
              </a:rPr>
              <a:t>// Afis: ~Derived2()  ~Base2()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273925" y="1253350"/>
            <a:ext cx="9636000" cy="562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Destructori virtuali puri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Utilizare: recomandat sa fie utilizat daca mai sunt si alte functii virtuale.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Restrictie: trebuiesc definiti in clasa (chiar daca este abstracta).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La mostenire nu mai trebuiesc redefiniti (se construieste un destructor din oficiu)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 ce? Pentru a preveni instantierea clasei.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Obs. Nu are nici un efect daca nu se face upcasting.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class AbstractBase 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public: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virtual ~AbstractBase() = 0;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AbstractBase::~AbstractBase() {}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class Derived : public AbstractBase {};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// No overriding of destructor necessary?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 main() { Derived d; 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502525" y="1253350"/>
            <a:ext cx="9034200" cy="599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Functii virtuale in destructori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La apel de functie virtuala din functii normale se apeleaza conform VPTR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 destructori se face early binding! (apeluri locale)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 ce? Pentru ca acel apel poate sa se bazeze pe portiuni deja distruse din obiect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class Base { public: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</a:t>
            </a:r>
            <a:r>
              <a:rPr lang="en-US" sz="2000" b="1">
                <a:solidFill>
                  <a:srgbClr val="FF0000"/>
                </a:solidFill>
              </a:rPr>
              <a:t>virtual ~Base() {  cout &lt;&lt; "Base1()\n";     f();   }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  virtual void f() { cout &lt;&lt; "Base::f()\n"; }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class Derived : public Base { public: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~Derived() { cout &lt;&lt; "~Derived()\n"; 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void f() { cout &lt;&lt; "Derived::f()\n"; 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 main() 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Base* bp = new Derived; // Afis: </a:t>
            </a:r>
            <a:r>
              <a:rPr lang="en-US" sz="2000">
                <a:solidFill>
                  <a:schemeClr val="dk1"/>
                </a:solidFill>
              </a:rPr>
              <a:t>~Derived() </a:t>
            </a:r>
            <a:r>
              <a:rPr lang="en-US" sz="2000" b="1">
                <a:solidFill>
                  <a:srgbClr val="FF0000"/>
                </a:solidFill>
              </a:rPr>
              <a:t>Base1() Base::f()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delete bp;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273925" y="1253350"/>
            <a:ext cx="9636000" cy="450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in ierarhii polimorfice (cu functii virtuale)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upcasting e sigur pentru ca respectivele functii trebuie sa fie definite in baza, downcasting e problematic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 cast prin: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 stim cu siguranta tipul obiectului putem folosi “static_cast”.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intoarce pointer catre obiectul care satiface cerintele sau 0.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 tabelele VTABLE pentru determinarea tipului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273925" y="1253350"/>
            <a:ext cx="9636000" cy="50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Pet { public: virtual ~Pet(){}};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Dog : public Pet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Cat : public Pet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Pet* b = new Cat; // Upcast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Dog* d1 =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dynamic_cast&lt;Dog*&gt;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(b);  // Afis - 0; Try to cast it to Dog*: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Cat* d2 =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dynamic_cast&lt;Cat*&gt;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(b);// Try to cast it to Cat*: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b si d2 retin aceeasi adresa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"d1 = " &lt;&lt; d1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"d2 = " &lt;&lt; d2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"b  = " &lt;&lt; b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273925" y="1253350"/>
            <a:ext cx="4279500" cy="57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Downcasting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Shape {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 virtual ~Shape() {};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Circle : public Shape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Square : public Shape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Other {};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Circle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Shape* s = &amp;c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Upcast: normal and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More explicit but unnecessary: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s = static_cast&lt;Shape*&gt;(&amp;c);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Circle* cp =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Square* sp =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781925" y="1371350"/>
            <a:ext cx="5128200" cy="58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Static Navigation of class hierarchies requires extra type information: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typeid(s) == typeid(cp)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// C++ RTTI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cp = static_cast&lt;Circle*&gt;(s);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if(typeid(s) == typeid(sp))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sp = static_cast&lt;Square*&gt;(s);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if(cp != 0)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"It's a circle!"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if(sp != 0)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"It's a square!"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 Static navigation is ONLY an efficiency hack;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 dynamic_cast is always safer. However: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 // Other* op = static_cast&lt;Other*&gt;(s);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  // Conveniently gives an error message, while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  Other* op2 = (Other*)s;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  // does not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 C++ adaugate in cadrul polimorfismului la executie: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permite identificarea tipului unui obiect in timpul executiei programului;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aditional de 4 operatori de cast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dynamic_cast, const_cast, reinterpret_cast,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pentru o modalitate mai sigura de cast: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 dintre operatori,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este legat direct de mecanismul RTTI.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typeid(null)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9532800" y="7062840"/>
            <a:ext cx="400680" cy="4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84240" y="84240"/>
            <a:ext cx="5037840" cy="65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322360" y="979560"/>
            <a:ext cx="5540760" cy="44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57200" y="1933550"/>
            <a:ext cx="92337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Upcasting si downcasting (recapitulare curs anterior)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Mecanisme de tip RTTI (Run Time Type Identification).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Moştenire multiplă şi identificatori de tip (dynamic_cast, typeid).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Parametrizarea datelor. Şabloane în C++. Clase generice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Funcții şi clase Template: Definiţii, Exemple, Implementare.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predefinite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a, b;     float c;    char *p;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a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typeid(a).name()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c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typeid(c).name()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p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typeid(p).name()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typeid(a) == typeid(b)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"The types of i and j are the same\n";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typeid(a) != typeid(c)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"The types of i and f are not the same\n";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i (pt int), f(pentru float) si Pc(pentru char*)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 typeid cu referinte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virtual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// tip polimorfic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WhatType(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Baza &amp;ob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Baza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WhatType(b);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WhatType(d1);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WhatType(d2);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Baza *b;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typeid(Derivata1))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typeid(Derivata2))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73925" y="1253350"/>
            <a:ext cx="9636000" cy="471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Polimorfism la executie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</a:rPr>
              <a:t>f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unctiile virtuale sunt definite in baza si redefinite in clasa derivata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de tip baza care arata catre obiect de tip derivat si cheama o functie virtuala definita in baza si in derivata executa  FUNCTIA DIN CLASA DERIVATA.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 clasa derivata: </a:t>
            </a:r>
            <a:r>
              <a:rPr lang="en-US" sz="2000" b="1" i="0" u="none" strike="noStrike" cap="none">
                <a:solidFill>
                  <a:srgbClr val="FF0000"/>
                </a:solidFill>
              </a:rPr>
              <a:t>late binding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un obiect derivat folosit in locul obiectului de baza isi va folosi functia sa, nu cea din baza (din cauza de late binding).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decuplare in privinta tipurilor.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</a:rPr>
              <a:t>Upcasting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Tipul derivat poate lua locul tipului de baza (foarte important pentru procesarea mai multor tipuri prin acelasi cod).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3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4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5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5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6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7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7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8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9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0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0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1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1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73925" y="1253350"/>
            <a:ext cx="8752800" cy="60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Upcasting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Pet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virtual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speak() const { return " "; }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Dog : public Pet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string speak() const { return "Bark!"; }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Dog ralph;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  Pet* p1 = &amp;ralph;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</a:rPr>
              <a:t>  Pet&amp; p2 = ralph;</a:t>
            </a:r>
            <a:endParaRPr sz="2000" b="1" i="0" u="none" strike="noStrike" cap="none">
              <a:solidFill>
                <a:srgbClr val="0000FF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Pet p3;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Late binding for both: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"p1-&gt;speak() = " &lt;&lt; p1-&gt;speak() &lt;&lt;endl;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"p2.speak() = " &lt;&lt; p2.speak()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Early binding (probably):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"p3.speak() = " &lt;&lt; p3.speak()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5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Controlul tipului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6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7"/>
          <p:cNvSpPr txBox="1"/>
          <p:nvPr/>
        </p:nvSpPr>
        <p:spPr>
          <a:xfrm>
            <a:off x="273925" y="1272050"/>
            <a:ext cx="9532800" cy="596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apare in C++ initial.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template reprezintă o altă tehnică de reutilizare de cod din afara claselor (mostenirea si compunerea de obiecte - reutilizare cod din clase).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Reprezintă o altă formă de polimorfism.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Defineşte o clasă de funcții sau clase care rezolvă o anumită problemă lucrând cu tipuri de date nespecificate, generice.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Putem avea template-uri (sabloane) si pentru functii si pentru clase.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implementarea unui set de funcții care permit obţinerea elementului maxim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dintr-o colecţie (ex. vector) de elemente întregi, float, double, Complex, string, Student, etc…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clasic: stiva / coada - implementarea notiunii prin templates (sabloane) si apoi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refolosirea codului pe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elemente întregi, float, double, Complex, string, Student, etc…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8"/>
          <p:cNvSpPr txBox="1"/>
          <p:nvPr/>
        </p:nvSpPr>
        <p:spPr>
          <a:xfrm>
            <a:off x="273925" y="1272050"/>
            <a:ext cx="95328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algoritmi sunt generici (nu conteaza pe ce tip de date opereaza).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Inlaturam bug-uri si marim viteza implementarii daca reusim sa refolosim aceeasi implementare pentru un algoritm care trebuie folosit cu mai mute tipuri de date.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singura implementare, mai multe folosiri.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functie generica face auto overload (pentru diverse tipuri de date).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nume_functie(lista_de_argumente) {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functiei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(inca indecis), compilatorul il va inlocui cu tipul de date folosit.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9"/>
          <p:cNvSpPr txBox="1"/>
          <p:nvPr/>
        </p:nvSpPr>
        <p:spPr>
          <a:xfrm>
            <a:off x="273925" y="1272050"/>
            <a:ext cx="95328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Ttype&gt; // e ok si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</a:t>
            </a:r>
            <a:endParaRPr sz="2000" b="1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(T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V[ ], int n)  {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 = V[0];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1; i &lt; n; i++) {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(max &lt; V[i])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= V[i];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max;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 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VI[] = {1, 5, 3, 7, 3};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VF[] = {(float)1.1, (float)5.1, (float)3.1, (float)4.1};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"maxim (VI): " &lt;&lt; maxim&lt;int&gt; (VI, sizeof (VI)/sizeof (int))&lt;&lt;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"maxim (VF): " &lt;&lt; maxim&lt;float&gt; (VF, sizeof (VF)/ sizeof (double))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0"/>
          <p:cNvSpPr txBox="1"/>
          <p:nvPr/>
        </p:nvSpPr>
        <p:spPr>
          <a:xfrm>
            <a:off x="273925" y="1272050"/>
            <a:ext cx="95328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Specificatia de template trebuie sa fie imediat inaintea definitiei functiei.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Ttype&gt;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i; // this is an error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swapargs(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Ttype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&amp;a,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Ttype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&amp;b)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Ttype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temp = 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 = 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 = temp;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1"/>
          <p:cNvSpPr txBox="1"/>
          <p:nvPr/>
        </p:nvSpPr>
        <p:spPr>
          <a:xfrm>
            <a:off x="273925" y="1272050"/>
            <a:ext cx="95328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functii cu mai mult de un tip generic.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creeaza atatea functii cu acelasi nume cate sunt necesare (d.p.d.v. al parametrilor folositi).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&lt;class type1, class type2&gt;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 myfunc(type1 x, type2 y)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cout &lt;&lt; x &lt;&lt; ' ' &lt;&lt; y &lt;&lt; '\n';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myfunc(10, "I like C++");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myfunc(98.6, 19L);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6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2"/>
          <p:cNvSpPr txBox="1"/>
          <p:nvPr/>
        </p:nvSpPr>
        <p:spPr>
          <a:xfrm>
            <a:off x="273925" y="1272050"/>
            <a:ext cx="9532800" cy="417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sabloane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Sablon: overload implicit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numeste “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specializarii explicite versiunea sablonului care s-ar fi format in cazul tipului de parametrii respectivi nu se mai creeaza (se foloseste versiunea explicita)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273925" y="1253350"/>
            <a:ext cx="9034200" cy="50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Clase abstracte si functii virtuale pure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Clasa abstracta = clasa care are cel putin o functie virtuala PURA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Necesitate: clase care dau doar interfata (nu vrem obiecte din clasa abstracta ci upcasting la ea).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Eroare la instantierea unei clase abstracte (nu se pot defini obiecte de tipul respectiv).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Permisa utilizarea de pointeri si referinte catre clasa abstracta (pentru upcasting).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Nu pot fi trimise catre functii (prin valoare).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0" name="Google Shape;120;p18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3"/>
          <p:cNvSpPr txBox="1"/>
          <p:nvPr/>
        </p:nvSpPr>
        <p:spPr>
          <a:xfrm>
            <a:off x="273925" y="1272050"/>
            <a:ext cx="9532800" cy="51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sabloane - Specializare explicita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T&gt; T maxim( T  a, T  b)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cout&lt;&lt;"template"&lt;&lt;endl;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(a&gt;b) return a; // operatorul &lt; trebuie sa fie definit pentru tipul 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 &gt; char * maxim ( char* a, char* b)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{cout&lt;&lt;"supraincarcare neconst"&lt;&lt;endl;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(strcmp(a,b)&gt;0) return a;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b;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4"/>
          <p:cNvSpPr txBox="1"/>
          <p:nvPr/>
        </p:nvSpPr>
        <p:spPr>
          <a:xfrm>
            <a:off x="273925" y="1272050"/>
            <a:ext cx="9532800" cy="57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sabloane - Specializare explicita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T&gt; T maxim( T  a, T  b)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cout&lt;&lt;"template"&lt;&lt;endl;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(a&gt;b) return a; // operatorul &lt; trebuie sa fie definit pentru tipul 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b;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&lt;&gt; const char * maxim(const char* a,const char* b)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cout&lt;&lt;"supraincarcare const"&lt;&lt;endl;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(strcmp(a,b)&gt;0) return 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b;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 &lt;&gt; char * maxim ( char* a, char* b)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cout&lt;&lt;"supraincarcare neconst"&lt;&lt;endl;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(strcmp(a,b)&gt;0) return 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b;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6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8" name="Google Shape;68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5"/>
          <p:cNvSpPr txBox="1"/>
          <p:nvPr/>
        </p:nvSpPr>
        <p:spPr>
          <a:xfrm>
            <a:off x="273925" y="1272050"/>
            <a:ext cx="9532800" cy="57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sabloane - Specializare explicita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//daca nu exista template&lt;&gt; const char* -pt "ab" se alege sablonul general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//daca nu exista template&lt;&gt; char* -pt v1 se alege sablonul general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si nici  (const char *) --&gt; (char *)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main(int argc, char *argv[])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 v1[10]="abc",v2[10]="bcd";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cout&lt;&lt;maxim("ab","bc")&lt;&lt;endl;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cout&lt;&lt;maxim(v1,v2)&lt;&lt;endl;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cout&lt;&lt;maxim&lt;char *&gt;(v1,"ab")&lt;&lt;endl;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6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6"/>
          <p:cNvSpPr txBox="1"/>
          <p:nvPr/>
        </p:nvSpPr>
        <p:spPr>
          <a:xfrm>
            <a:off x="273925" y="1272050"/>
            <a:ext cx="9532800" cy="31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sabloane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Diferita de specializare explicita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functii (doar ca acum sunt functii generice)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functiile normale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2" name="Google Shape;71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7"/>
          <p:cNvSpPr txBox="1"/>
          <p:nvPr/>
        </p:nvSpPr>
        <p:spPr>
          <a:xfrm>
            <a:off x="273925" y="1272050"/>
            <a:ext cx="9532800" cy="57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sabloane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X&gt; void f(X a)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cout &lt;&lt; "Inside f(X a)\n";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X, class Y&gt; void f(X a, Y b)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cout &lt;&lt; "Inside f(X a, Y b)\n";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f(10); // calls f(X)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f(10, 20); // calls f(X, Y)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0;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6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8"/>
          <p:cNvSpPr txBox="1"/>
          <p:nvPr/>
        </p:nvSpPr>
        <p:spPr>
          <a:xfrm>
            <a:off x="273925" y="1272050"/>
            <a:ext cx="9532800" cy="57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sabloane - ce functie se apeleaza (ordinea de alegere)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FARA CONVERSIE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fara parametrii,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multi parametrii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daca nu exista potrivire exacta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9"/>
          <p:cNvSpPr txBox="1"/>
          <p:nvPr/>
        </p:nvSpPr>
        <p:spPr>
          <a:xfrm>
            <a:off x="273925" y="1272050"/>
            <a:ext cx="9532800" cy="51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sabloane - ce functie se apeleaza (ordinea de alegere)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T&gt; void f(T t){ …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&lt;&gt; void f(float x){ …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f(float x){ ..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f(1); // T = int ('a');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f(2.5); // T=double;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x;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f(x);  //non-template float , prioritar fata de template&lt;&gt;, prioritar fata de template 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f&lt;&gt;(x); // template&lt;&gt; prioritar fata de template general cu T=float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f&lt;float&gt;(x); // template&lt;&gt; prioritar fata de template general cu T=float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7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70"/>
          <p:cNvSpPr txBox="1"/>
          <p:nvPr/>
        </p:nvSpPr>
        <p:spPr>
          <a:xfrm>
            <a:off x="273925" y="1272050"/>
            <a:ext cx="8752800" cy="59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Functii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 parametrilor standard intr-un template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int TABWIDTH = 8;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template&lt;class X&gt; void tabOut(X data, int tab)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for(; tab; tab--)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for(int i=0; i&lt;TABWIDTH; i++) cout &lt;&lt; ' ';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cout &lt;&lt; data &lt;&lt; "\n";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tabOut("This is a test", 0);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tabOut(100, 1);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tabOut('X', 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tabOut(10/3, 3);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1"/>
          <p:cNvSpPr txBox="1"/>
          <p:nvPr/>
        </p:nvSpPr>
        <p:spPr>
          <a:xfrm>
            <a:off x="273925" y="1272050"/>
            <a:ext cx="9532800" cy="46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Sabloane pentru clase nu pentru functii.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contine toti algoritmii necesari sa lucreze pe un anumit tip de date.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generalizati, sabloane.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Specificam tipul de date pe care lucram cand obiectele din clasa respectiva sunt create.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Functiile membru ale unei clase generice sunt si ele generice (in mod automat).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sa le specificam cu template.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7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72"/>
          <p:cNvSpPr txBox="1"/>
          <p:nvPr/>
        </p:nvSpPr>
        <p:spPr>
          <a:xfrm>
            <a:off x="273925" y="1272050"/>
            <a:ext cx="9532800" cy="51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inlantuite, arbori de sortare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Ttype&gt; class class-name {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class-name &lt;type&gt; ob;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cand clasa e instantiata.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virgula)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73925" y="1253350"/>
            <a:ext cx="9034200" cy="337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Functii virtuale pure</a:t>
            </a: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Sintaxa: </a:t>
            </a:r>
            <a:r>
              <a:rPr lang="en-US" sz="2000" b="1"/>
              <a:t>virtual</a:t>
            </a:r>
            <a:r>
              <a:rPr lang="en-US" sz="2000"/>
              <a:t> tip_returnat nume_functie(lista_parametri) =0;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Ex: virtual int pura(int i)=0;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Obs: La mostenire, daca in clasa derivata nu se defineste functia pura, clasa derivata este si ea clasa abstracta ---&gt; nu trebuie definita functie care nu se executa niciodata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UTILIZARE IMPORTANTA: prevenirea “object slicing”.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32" name="Google Shape;132;p19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7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73"/>
          <p:cNvSpPr txBox="1"/>
          <p:nvPr/>
        </p:nvSpPr>
        <p:spPr>
          <a:xfrm>
            <a:off x="273925" y="1272050"/>
            <a:ext cx="4285800" cy="561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vector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dim;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 v[100];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void citire();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void afisare();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vector&lt;T&gt;::citire()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cin&gt;&gt;dim;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 = 0; i&lt;dim; i++)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cin&gt;&gt;v[i];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3"/>
          <p:cNvSpPr txBox="1"/>
          <p:nvPr/>
        </p:nvSpPr>
        <p:spPr>
          <a:xfrm>
            <a:off x="5493350" y="1354225"/>
            <a:ext cx="3883500" cy="57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vector&lt;T&gt;::afisare()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for(int i = 0; i&lt;dim;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cout&lt;&lt;v[i]&lt;&lt;"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cout&lt;&lt;"\n";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vector&lt;int&gt; ob1;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ob1.citire();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ob1.afisare();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vector&lt;float&gt; ob2;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ob2.citire();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ob2.afisare();*/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7" name="Google Shape;797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7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4"/>
          <p:cNvSpPr txBox="1"/>
          <p:nvPr/>
        </p:nvSpPr>
        <p:spPr>
          <a:xfrm>
            <a:off x="273925" y="1272050"/>
            <a:ext cx="8485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multe tipuri de date generice intr-o clasa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Type1, class Type2&gt; class myclass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Type1 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Type2 j;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myclass(Type1 a, Type2 b) { i = a; j = b;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void show() { cout &lt;&lt; i &lt;&lt; ' ' &lt;&lt; j &lt;&lt; '\n';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myclass&lt;int, double&gt; ob1(10, 0.23);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myclass&lt;char, char *&gt; ob2('X', "Templates add power.");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ob1.show(); // show int, double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ob2.show(); // show char, char *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7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9" name="Google Shape;809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75"/>
          <p:cNvSpPr txBox="1"/>
          <p:nvPr/>
        </p:nvSpPr>
        <p:spPr>
          <a:xfrm>
            <a:off x="273925" y="1272050"/>
            <a:ext cx="8485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Sabloanele se folosesc cu operatorii suprascrisi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student {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nume;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float varsta;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x,y;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maxim(T a, T b)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(a &gt; b)  cout&lt;&lt;"Primul este mai mare\n";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cout&lt;&lt;"Al doilea este mai mare\n";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int a = 3, b = 7;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maxim(a,b); // ok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maxim(x,y); // operatorul &gt; ar trebui definit in clasa student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7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1" name="Google Shape;821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76"/>
          <p:cNvSpPr txBox="1"/>
          <p:nvPr/>
        </p:nvSpPr>
        <p:spPr>
          <a:xfrm>
            <a:off x="273925" y="1272050"/>
            <a:ext cx="8485800" cy="467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Sabloanele se folosesc cu operatorii suprascrisi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si argumente valori in definirea claselor generalizate.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Dupa “template” dam tipurile parametrizate cat si “parametri normali” (ca la functii).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Acesti “param. normali” pot fi int, pointeri sau referinte; trebuiesc sa fie cunoscuti la compilare: tratati ca si constante.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tip1, class tip2, int i&gt;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7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77"/>
          <p:cNvSpPr txBox="1"/>
          <p:nvPr/>
        </p:nvSpPr>
        <p:spPr>
          <a:xfrm>
            <a:off x="273925" y="1272050"/>
            <a:ext cx="90171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Specializari explicite pentru clase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sabloanele pentru functii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template&lt;&gt;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5" name="Google Shape;84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7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78"/>
          <p:cNvSpPr txBox="1"/>
          <p:nvPr/>
        </p:nvSpPr>
        <p:spPr>
          <a:xfrm>
            <a:off x="273925" y="1272050"/>
            <a:ext cx="5845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 de clasa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&lt;class T&gt;  // sau template &lt;typename T&gt;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Nume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 x;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void set_x(T a){x = a;}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void afis(){cout&lt;&lt;x;}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&lt;&gt;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Nume&lt;unsigned&gt;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unsigned x;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void set_x(unsigned a){x = a;}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void afis(){cout&lt;&lt;"\nUnsigned "&lt;&lt;x;}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78"/>
          <p:cNvSpPr txBox="1"/>
          <p:nvPr/>
        </p:nvSpPr>
        <p:spPr>
          <a:xfrm>
            <a:off x="6411150" y="2022775"/>
            <a:ext cx="3000000" cy="4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Nume&lt;int&gt; m;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m.set_x(7);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m.afis();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Nume&lt;unsigned&gt; n;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n.set_x(100);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n.afis();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7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8" name="Google Shape;858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7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79"/>
          <p:cNvSpPr txBox="1"/>
          <p:nvPr/>
        </p:nvSpPr>
        <p:spPr>
          <a:xfrm>
            <a:off x="273925" y="1272050"/>
            <a:ext cx="9017100" cy="48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si sabloane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X=int&gt; class myclass { //...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 instantiem myclass fara sa precizam un tip de date atunci int este tipul de date folosit pentru sablon.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sa avem valori default si pentru argumentele valori (nu tipuri).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8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8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80"/>
          <p:cNvSpPr txBox="1"/>
          <p:nvPr/>
        </p:nvSpPr>
        <p:spPr>
          <a:xfrm>
            <a:off x="273925" y="1272050"/>
            <a:ext cx="9017100" cy="58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si sabloane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&lt;class AType=int, int size=10&gt;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atype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AType a[size]; // size of array is passed in size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atype();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&lt;class AType, int size&gt;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atype&lt;AType,size&gt;::atype() {        for(int i=0; i&lt;size; i++) a[i] = i;     }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atype&lt;int, 100&gt; intarray; // integer array, size 100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atype&lt;double&gt; doublearray; // double array, default size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atype&lt;&gt; defarray; // default to int array of size 10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8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2" name="Google Shape;882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8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81"/>
          <p:cNvSpPr txBox="1"/>
          <p:nvPr/>
        </p:nvSpPr>
        <p:spPr>
          <a:xfrm>
            <a:off x="273925" y="1272050"/>
            <a:ext cx="9532800" cy="54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si clasele template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instanta a unei clase template este determinat, in parte, de tipul datelor utilizate in cadrul datelor generice cand obiectul este instantiat.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instante de tipuri diferite au fost create cu date diferite.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class myclass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 a;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myclass(T i)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 = i;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8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8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4" name="Google Shape;894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8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8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si clasele template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class myclass{ ... };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myclass&lt;int&gt; o1(10), o2(9);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myclass&lt;double&gt; o3(7.2);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"Type of o1 is " &lt;&lt; typeid(o1).name()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"Type of o2 is " &lt;&lt; typeid(o2).name()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"Type of o3 is " &lt;&lt; typeid(o3).name()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if(typeid(o1) == typeid(o2))  cout &lt;&lt; "o1 and o2 are the same type\n";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if(typeid(o1) == typeid(o3))  cout &lt;&lt; "Error\n";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  cout &lt;&lt; "o1 and o3 are different types\n";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273925" y="1253350"/>
            <a:ext cx="9034200" cy="337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Overload pe functii virtuale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Obs. Nu e posibil overload prin schimbarea tipului param. de intoarcere (e posibil pentru ne-virtuale)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 ce. Pentru ca se vrea sa se garanteze ca se poate chema baza prin apelul respectiv.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Exceptie: pointer catre baza intors in baza, pointer catre derivata in derivata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8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6" name="Google Shape;906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8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83"/>
          <p:cNvSpPr txBox="1"/>
          <p:nvPr/>
        </p:nvSpPr>
        <p:spPr>
          <a:xfrm>
            <a:off x="273925" y="1272050"/>
            <a:ext cx="9532800" cy="41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si clasele template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8" name="Google Shape;918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8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84"/>
          <p:cNvSpPr txBox="1"/>
          <p:nvPr/>
        </p:nvSpPr>
        <p:spPr>
          <a:xfrm>
            <a:off x="273925" y="1272050"/>
            <a:ext cx="9532800" cy="45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si clasele template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instanta a unei clase template este determinat, in parte, de tipul datelor utilizate in cadrul datelor generice cand obiectul este instantiat.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instante de tipuri diferite au fost create cu date diferite.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class myclass{ ... };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myclass&lt;int&gt; si myclass &lt; double&gt; sunt 2 instante diferite.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dinamic_cast pentru a schimba tipul unui pointer dintr-o instanta intr-un pointer dintr-o instanta diferita.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8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0" name="Google Shape;9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8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85"/>
          <p:cNvSpPr txBox="1"/>
          <p:nvPr/>
        </p:nvSpPr>
        <p:spPr>
          <a:xfrm>
            <a:off x="273925" y="1272050"/>
            <a:ext cx="46116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si clasele template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Num { protected: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 val;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  Num(T x)  { val = x;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T getval( )  { return val;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SqrNum : public Num&lt;T&gt;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SqrNum(T x) : Num&lt;T&gt;(x)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 getval( )  {  return val * val;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85"/>
          <p:cNvSpPr txBox="1"/>
          <p:nvPr/>
        </p:nvSpPr>
        <p:spPr>
          <a:xfrm>
            <a:off x="4748375" y="1405650"/>
            <a:ext cx="5185200" cy="5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Num&lt;int&gt; *bp, nob(2);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SqrNum&lt;int&gt; *dp, sob(3);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Num&lt;double&gt; dob(3.3);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dynamic_cast&lt;Num&lt;int&gt; *&gt; (&amp;ob);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"Value is " &lt;&lt; bp-&gt;getval()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8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3" name="Google Shape;94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8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86"/>
          <p:cNvSpPr txBox="1"/>
          <p:nvPr/>
        </p:nvSpPr>
        <p:spPr>
          <a:xfrm>
            <a:off x="273925" y="1272050"/>
            <a:ext cx="46116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si clasele template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Num { protected: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 val;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  Num(T x)  { val = x;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T getval( )  { return val;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SqrNum : public Num&lt;T&gt;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SqrNum(T x) : Num&lt;T&gt;(x)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 getval( )  {  return val * val;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86"/>
          <p:cNvSpPr txBox="1"/>
          <p:nvPr/>
        </p:nvSpPr>
        <p:spPr>
          <a:xfrm>
            <a:off x="4748375" y="1405650"/>
            <a:ext cx="5185200" cy="5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Num&lt;int&gt; *bp, nob(2);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SqrNum&lt;int&gt; *dp, sob(3);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Num&lt;double&gt; dob(3.3);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dynamic_cast&lt;SqrNum&lt;int&gt; *&gt; (&amp;nob);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cout &lt;&lt; "Cast from Num&lt;int&gt;* to SqrNum&lt;int&gt;* not OK.\n";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cout &lt;&lt; "Can't cast a pointer to a base object into\n";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cout &lt;&lt; "a pointer to a derived object.\n";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8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8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Şabloane (Templates) în C++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87"/>
          <p:cNvSpPr txBox="1"/>
          <p:nvPr/>
        </p:nvSpPr>
        <p:spPr>
          <a:xfrm>
            <a:off x="273925" y="1272050"/>
            <a:ext cx="46116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si clasele template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Num { protected: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 val;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  Num(T x)  { val = x;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T getval( )  { return val;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SqrNum : public Num&lt;T&gt;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SqrNum(T x) : Num&lt;T&gt;(x)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 getval( )  {  return val * val;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87"/>
          <p:cNvSpPr txBox="1"/>
          <p:nvPr/>
        </p:nvSpPr>
        <p:spPr>
          <a:xfrm>
            <a:off x="4748375" y="1405650"/>
            <a:ext cx="5185200" cy="5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Num&lt;int&gt; *bp, nob(2);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SqrNum&lt;int&gt; *dp, sob(3);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Num&lt;double&gt; dob(3.3);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dynamic_cast&lt;Num&lt;int&gt; *&gt; (&amp;dob);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cout &lt;&lt; "Can't cast from Num&lt;double&gt;* to Num&lt;int&gt;*.\n";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cout &lt;&lt; "These are two different types.\n";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8"/>
          <p:cNvSpPr/>
          <p:nvPr/>
        </p:nvSpPr>
        <p:spPr>
          <a:xfrm>
            <a:off x="9236160" y="7062840"/>
            <a:ext cx="697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8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9" name="Google Shape;969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88"/>
          <p:cNvSpPr/>
          <p:nvPr/>
        </p:nvSpPr>
        <p:spPr>
          <a:xfrm>
            <a:off x="2322360" y="836640"/>
            <a:ext cx="55410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88"/>
          <p:cNvSpPr/>
          <p:nvPr/>
        </p:nvSpPr>
        <p:spPr>
          <a:xfrm>
            <a:off x="1136525" y="1879549"/>
            <a:ext cx="8233500" cy="4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10: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Parametrizarea datelor. Şabloane în C++. Clase generice (continuare)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 şi clase Template: Definiţii, Exemple, Implementare.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 Template derivate.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73925" y="1253350"/>
            <a:ext cx="9034200" cy="47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Constructori si virtualizare</a:t>
            </a: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OBS. NU putem avea constructori virtuali.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 general pentru functiile virtuale se utilizeaza late binding, dar in utilizarea functiilor virtuale in constructori, varianta locala este folosita (early binding)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De ce?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Pentru ca functia virtuala din clasa derivata ar putea crede ca obiectul e initializat deja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Pentru ca la nivel de compilator in acel moment doar VPTR local este cunoscut</a:t>
            </a: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9308175" y="7062850"/>
            <a:ext cx="62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</a:t>
            </a:r>
            <a:r>
              <a:rPr lang="en-US" sz="1800" b="1"/>
              <a:t>Universitatea din Bucuresti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273925" y="1253350"/>
            <a:ext cx="9034200" cy="337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Destructori si virtualizare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Este uzual sa se intalneasca.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Se cheama in ordine inversa decat constructorii.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Daca vrem sa eliminam portiuni alocate dinamic si pentru clasa derivata dar facem upcasting trebuie sa folosim destructori virtuali.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2322349" y="827150"/>
            <a:ext cx="6351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Upcasting si downcasting (recapitulare)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8595</Words>
  <PresentationFormat>Custom</PresentationFormat>
  <Paragraphs>1688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Ank</cp:lastModifiedBy>
  <cp:revision>1</cp:revision>
  <dcterms:modified xsi:type="dcterms:W3CDTF">2020-04-22T06:28:17Z</dcterms:modified>
</cp:coreProperties>
</file>