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4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65" r:id="rId5"/>
    <p:sldId id="258" r:id="rId6"/>
    <p:sldId id="278" r:id="rId7"/>
    <p:sldId id="277" r:id="rId8"/>
    <p:sldId id="268" r:id="rId9"/>
    <p:sldId id="274" r:id="rId10"/>
    <p:sldId id="275" r:id="rId11"/>
    <p:sldId id="261" r:id="rId12"/>
    <p:sldId id="285" r:id="rId13"/>
    <p:sldId id="279" r:id="rId14"/>
    <p:sldId id="263" r:id="rId15"/>
    <p:sldId id="280" r:id="rId16"/>
    <p:sldId id="284" r:id="rId17"/>
    <p:sldId id="264" r:id="rId18"/>
    <p:sldId id="269" r:id="rId19"/>
    <p:sldId id="281" r:id="rId20"/>
    <p:sldId id="282" r:id="rId21"/>
    <p:sldId id="283" r:id="rId22"/>
    <p:sldId id="272" r:id="rId23"/>
    <p:sldId id="266" r:id="rId24"/>
    <p:sldId id="267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12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C88511-F8C1-4501-BAE3-E47A8F56BF21}" type="datetimeFigureOut">
              <a:rPr lang="en-US"/>
              <a:pPr>
                <a:defRPr/>
              </a:pPr>
              <a:t>10/26/2022</a:t>
            </a:fld>
            <a:endParaRPr lang="en-US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2E60E660-5F57-450B-B3B3-12C7CDCB23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03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EC421-EAB6-4B56-A265-5C24553DD571}" type="datetimeFigureOut">
              <a:rPr lang="en-US"/>
              <a:pPr>
                <a:defRPr/>
              </a:pPr>
              <a:t>10/26/2022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0323D7-3D88-47F9-BF53-6F74EE3B3A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3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B42F9D-FF3C-496C-9653-8CBA42AAA6AE}" type="datetimeFigureOut">
              <a:rPr lang="en-US"/>
              <a:pPr>
                <a:defRPr/>
              </a:pPr>
              <a:t>10/26/2022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9E184D-3960-475A-BDCD-A692F38C24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86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45A8FA1-3DE6-477F-90A9-6950711104D4}" type="datetimeFigureOut">
              <a:rPr lang="en-US"/>
              <a:pPr>
                <a:defRPr/>
              </a:pPr>
              <a:t>10/26/2022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BE1CFF-1F7F-4EBC-A29E-3A272B9225D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00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98177B-F6D0-4BEA-B172-A18E1208319E}" type="datetimeFigureOut">
              <a:rPr lang="en-US"/>
              <a:pPr>
                <a:defRPr/>
              </a:pPr>
              <a:t>10/26/2022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27298BA1-011E-4273-9959-6BD737776B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93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1C806-54BF-434A-8D64-5BC005035DD3}" type="datetimeFigureOut">
              <a:rPr lang="en-US"/>
              <a:pPr>
                <a:defRPr/>
              </a:pPr>
              <a:t>10/26/2022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FF2E80-E127-4886-A497-02612D688C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757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4BB5FF-2B48-4937-8879-C9E606981607}" type="datetimeFigureOut">
              <a:rPr lang="en-US"/>
              <a:pPr>
                <a:defRPr/>
              </a:pPr>
              <a:t>10/26/2022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423C2D-69BC-4839-B8C6-E46276E9F4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25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FB97A55-5891-41B9-92C5-5A0BC8A85915}" type="datetimeFigureOut">
              <a:rPr lang="en-US"/>
              <a:pPr>
                <a:defRPr/>
              </a:pPr>
              <a:t>10/26/2022</a:t>
            </a:fld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672590-86E1-44FE-A533-6B41CCE21B2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88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BCED46-CDBA-4DF4-B60C-A1FD734F0C44}" type="datetimeFigureOut">
              <a:rPr lang="en-US"/>
              <a:pPr>
                <a:defRPr/>
              </a:pPr>
              <a:t>10/26/2022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6714B0-A285-4EBF-A3BD-98CE78BBFA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68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0498EAF-F47B-46D4-9B60-6C5752A3E5D7}" type="datetimeFigureOut">
              <a:rPr lang="en-US"/>
              <a:pPr>
                <a:defRPr/>
              </a:pPr>
              <a:t>10/26/2022</a:t>
            </a:fld>
            <a:endParaRPr lang="en-US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C25BEBF-E006-4A75-9338-B3BC463D0A6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1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A726724-9D4B-484D-80A9-55FFB1381CEE}" type="datetimeFigureOut">
              <a:rPr lang="en-US"/>
              <a:pPr>
                <a:defRPr/>
              </a:pPr>
              <a:t>10/26/2022</a:t>
            </a:fld>
            <a:endParaRPr 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A519341-401A-48AB-BD98-56757208AC3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56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3716E71-3A5E-4EA2-A165-27D7A31B1F7B}" type="datetimeFigureOut">
              <a:rPr lang="en-US"/>
              <a:pPr>
                <a:defRPr/>
              </a:pPr>
              <a:t>10/26/2022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rgbClr val="FFFFFF"/>
                </a:solidFill>
                <a:latin typeface="Century Schoolbook" panose="02040604050505020304" pitchFamily="18" charset="0"/>
              </a:defRPr>
            </a:lvl1pPr>
          </a:lstStyle>
          <a:p>
            <a:fld id="{B75F09A5-61FD-4C0F-A282-A73F6C0B8CA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69" r:id="rId4"/>
    <p:sldLayoutId id="2147483768" r:id="rId5"/>
    <p:sldLayoutId id="2147483773" r:id="rId6"/>
    <p:sldLayoutId id="2147483767" r:id="rId7"/>
    <p:sldLayoutId id="2147483774" r:id="rId8"/>
    <p:sldLayoutId id="2147483775" r:id="rId9"/>
    <p:sldLayoutId id="2147483766" r:id="rId10"/>
    <p:sldLayoutId id="214748376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40.png"/><Relationship Id="rId18" Type="http://schemas.openxmlformats.org/officeDocument/2006/relationships/image" Target="../media/image35.wmf"/><Relationship Id="rId3" Type="http://schemas.openxmlformats.org/officeDocument/2006/relationships/image" Target="../media/image2.png"/><Relationship Id="rId21" Type="http://schemas.openxmlformats.org/officeDocument/2006/relationships/image" Target="../media/image36.wmf"/><Relationship Id="rId7" Type="http://schemas.openxmlformats.org/officeDocument/2006/relationships/image" Target="../media/image38.png"/><Relationship Id="rId12" Type="http://schemas.openxmlformats.org/officeDocument/2006/relationships/image" Target="../media/image33.wmf"/><Relationship Id="rId17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1.png"/><Relationship Id="rId20" Type="http://schemas.openxmlformats.org/officeDocument/2006/relationships/oleObject" Target="../embeddings/oleObject6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3.bin"/><Relationship Id="rId5" Type="http://schemas.openxmlformats.org/officeDocument/2006/relationships/oleObject" Target="../embeddings/oleObject1.bin"/><Relationship Id="rId15" Type="http://schemas.openxmlformats.org/officeDocument/2006/relationships/image" Target="../media/image34.wmf"/><Relationship Id="rId10" Type="http://schemas.openxmlformats.org/officeDocument/2006/relationships/image" Target="../media/image39.png"/><Relationship Id="rId19" Type="http://schemas.openxmlformats.org/officeDocument/2006/relationships/image" Target="../media/image42.png"/><Relationship Id="rId4" Type="http://schemas.openxmlformats.org/officeDocument/2006/relationships/image" Target="../media/image37.png"/><Relationship Id="rId9" Type="http://schemas.openxmlformats.org/officeDocument/2006/relationships/image" Target="../media/image32.wmf"/><Relationship Id="rId1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0" Type="http://schemas.openxmlformats.org/officeDocument/2006/relationships/image" Target="../media/image2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1.png"/><Relationship Id="rId7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7772400" cy="1470025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600" cap="none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PROPOSITIONAL LOGIC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752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Syntactic Approach </a:t>
            </a:r>
          </a:p>
          <a:p>
            <a:pPr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2400" b="1" u="sng" cap="none" smtClean="0"/>
              <a:t>COMPACTNESS PROPERTY (CONTD.)</a:t>
            </a:r>
            <a:endParaRPr lang="en-US" sz="2400" cap="none" smtClean="0"/>
          </a:p>
        </p:txBody>
      </p:sp>
      <p:sp>
        <p:nvSpPr>
          <p:cNvPr id="1843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ro-RO" smtClean="0"/>
          </a:p>
        </p:txBody>
      </p:sp>
      <p:pic>
        <p:nvPicPr>
          <p:cNvPr id="1843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7848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0956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400" b="1" cap="none" smtClean="0"/>
              <a:t>PROPOSITIONAL INFERENCE RULES</a:t>
            </a:r>
          </a:p>
        </p:txBody>
      </p:sp>
      <p:sp>
        <p:nvSpPr>
          <p:cNvPr id="19459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endParaRPr lang="ro-RO" smtClean="0"/>
          </a:p>
        </p:txBody>
      </p:sp>
      <p:pic>
        <p:nvPicPr>
          <p:cNvPr id="1946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7772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2694" y="0"/>
            <a:ext cx="6318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0083" y="3352800"/>
            <a:ext cx="2107097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>
            <a:normAutofit/>
          </a:bodyPr>
          <a:lstStyle/>
          <a:p>
            <a:r>
              <a:rPr lang="en-US" sz="2000" b="1" u="sng" cap="none" dirty="0"/>
              <a:t>EXAMPLE </a:t>
            </a:r>
            <a:r>
              <a:rPr lang="en-US" sz="2000" b="1" u="sng" cap="none" dirty="0" smtClean="0"/>
              <a:t>3 </a:t>
            </a:r>
            <a:r>
              <a:rPr lang="en-US" sz="2000" b="1" u="sng" cap="none" dirty="0"/>
              <a:t>OF REASONING MODELING</a:t>
            </a:r>
            <a:endParaRPr lang="en-US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228600" y="1524000"/>
            <a:ext cx="85344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Build a deduction of the conclusion (C) from the hypotheses H1, H2, H3, H4.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H1: If it is rainy Kate goes to the library or she goes shopping.</a:t>
            </a:r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</a:t>
            </a:r>
            <a:r>
              <a:rPr lang="en-GB" sz="2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H2: Kate goes shopping only with her friend Carla.</a:t>
            </a:r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H3: John goes to the library daily.</a:t>
            </a:r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H4: It is rainy today, Carla is sick and she will not go shopping.</a:t>
            </a:r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C (conclusion) Kate will meet John at the library today.</a:t>
            </a:r>
            <a:endParaRPr lang="en-US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98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077200" cy="792162"/>
          </a:xfrm>
        </p:spPr>
        <p:txBody>
          <a:bodyPr>
            <a:noAutofit/>
          </a:bodyPr>
          <a:lstStyle/>
          <a:p>
            <a:r>
              <a:rPr lang="en-US" sz="1600" b="1" cap="none" dirty="0" smtClean="0"/>
              <a:t>WHICH RULE OF INFERENCE IS USED IN EACH ARGUMENT BELOW?</a:t>
            </a:r>
            <a:br>
              <a:rPr lang="en-US" sz="1600" b="1" cap="none" dirty="0" smtClean="0"/>
            </a:b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0142" y="-10092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685800"/>
            <a:ext cx="8145517" cy="762000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0022930"/>
              </p:ext>
            </p:extLst>
          </p:nvPr>
        </p:nvGraphicFramePr>
        <p:xfrm>
          <a:off x="6705600" y="1066800"/>
          <a:ext cx="914400" cy="301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8" name="Equation" r:id="rId5" imgW="622030" imgH="203112" progId="Equation.3">
                  <p:embed/>
                </p:oleObj>
              </mc:Choice>
              <mc:Fallback>
                <p:oleObj name="Equation" r:id="rId5" imgW="622030" imgH="203112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1066800"/>
                        <a:ext cx="914400" cy="3017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503" y="1432049"/>
            <a:ext cx="8145517" cy="717436"/>
          </a:xfrm>
          <a:prstGeom prst="rect">
            <a:avLst/>
          </a:prstGeom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-2139" y="24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3999708"/>
              </p:ext>
            </p:extLst>
          </p:nvPr>
        </p:nvGraphicFramePr>
        <p:xfrm>
          <a:off x="6846887" y="1722438"/>
          <a:ext cx="963188" cy="314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9" name="Equation" r:id="rId8" imgW="634725" imgH="203112" progId="Equation.3">
                  <p:embed/>
                </p:oleObj>
              </mc:Choice>
              <mc:Fallback>
                <p:oleObj name="Equation" r:id="rId8" imgW="634725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6887" y="1722438"/>
                        <a:ext cx="963188" cy="3146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9974" y="2132220"/>
            <a:ext cx="8132577" cy="1086681"/>
          </a:xfrm>
          <a:prstGeom prst="rect">
            <a:avLst/>
          </a:prstGeom>
        </p:spPr>
      </p:pic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205597" y="1009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4362644"/>
              </p:ext>
            </p:extLst>
          </p:nvPr>
        </p:nvGraphicFramePr>
        <p:xfrm>
          <a:off x="6676006" y="2630420"/>
          <a:ext cx="1324994" cy="326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0" name="Equation" r:id="rId11" imgW="837836" imgH="203112" progId="Equation.3">
                  <p:embed/>
                </p:oleObj>
              </mc:Choice>
              <mc:Fallback>
                <p:oleObj name="Equation" r:id="rId11" imgW="837836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6006" y="2630420"/>
                        <a:ext cx="1324994" cy="3262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0102" y="3218901"/>
            <a:ext cx="8123951" cy="1104226"/>
          </a:xfrm>
          <a:prstGeom prst="rect">
            <a:avLst/>
          </a:prstGeom>
        </p:spPr>
      </p:pic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7799279"/>
              </p:ext>
            </p:extLst>
          </p:nvPr>
        </p:nvGraphicFramePr>
        <p:xfrm>
          <a:off x="6655589" y="3785485"/>
          <a:ext cx="1503872" cy="301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1" name="Equation" r:id="rId14" imgW="1028254" imgH="203112" progId="Equation.3">
                  <p:embed/>
                </p:oleObj>
              </mc:Choice>
              <mc:Fallback>
                <p:oleObj name="Equation" r:id="rId14" imgW="1028254" imgH="203112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5589" y="3785485"/>
                        <a:ext cx="1503872" cy="3017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42673" y="4305582"/>
            <a:ext cx="8130654" cy="1028418"/>
          </a:xfrm>
          <a:prstGeom prst="rect">
            <a:avLst/>
          </a:prstGeom>
        </p:spPr>
      </p:pic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8882780"/>
              </p:ext>
            </p:extLst>
          </p:nvPr>
        </p:nvGraphicFramePr>
        <p:xfrm>
          <a:off x="6676006" y="4923637"/>
          <a:ext cx="1512678" cy="221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2" name="Equation" r:id="rId17" imgW="1409088" imgH="203112" progId="Equation.3">
                  <p:embed/>
                </p:oleObj>
              </mc:Choice>
              <mc:Fallback>
                <p:oleObj name="Equation" r:id="rId17" imgW="1409088" imgH="203112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6006" y="4923637"/>
                        <a:ext cx="1512678" cy="2214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" name="Picture 2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40102" y="5332074"/>
            <a:ext cx="8123951" cy="1106613"/>
          </a:xfrm>
          <a:prstGeom prst="rect">
            <a:avLst/>
          </a:prstGeom>
        </p:spPr>
      </p:pic>
      <p:sp>
        <p:nvSpPr>
          <p:cNvPr id="25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9694217"/>
              </p:ext>
            </p:extLst>
          </p:nvPr>
        </p:nvGraphicFramePr>
        <p:xfrm>
          <a:off x="6696489" y="5908167"/>
          <a:ext cx="1228311" cy="29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3" name="Equation" r:id="rId20" imgW="863225" imgH="203112" progId="Equation.3">
                  <p:embed/>
                </p:oleObj>
              </mc:Choice>
              <mc:Fallback>
                <p:oleObj name="Equation" r:id="rId20" imgW="863225" imgH="203112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6489" y="5908167"/>
                        <a:ext cx="1228311" cy="2946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187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563563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2400" b="1" u="sng" cap="none" dirty="0" smtClean="0"/>
              <a:t>FALLACIES</a:t>
            </a:r>
          </a:p>
        </p:txBody>
      </p:sp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52484"/>
            <a:ext cx="7239000" cy="4403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5472754"/>
            <a:ext cx="5638800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25879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>
            <a:normAutofit/>
          </a:bodyPr>
          <a:lstStyle/>
          <a:p>
            <a:r>
              <a:rPr lang="en-US" sz="2400" b="1" u="sng" cap="none" dirty="0" smtClean="0"/>
              <a:t>FALLACIES (contd.)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66800"/>
            <a:ext cx="6290998" cy="4724400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25879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30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ÎNŢELEPCIUNE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981200"/>
            <a:ext cx="8382000" cy="39481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0"/>
            <a:ext cx="1648167" cy="193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49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091" y="228600"/>
            <a:ext cx="7982309" cy="5334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2400" b="1" u="sng" cap="none" dirty="0" smtClean="0"/>
              <a:t>THEOREM OF DEDUCTION AND ITS REVERSE</a:t>
            </a:r>
          </a:p>
        </p:txBody>
      </p:sp>
      <p:sp>
        <p:nvSpPr>
          <p:cNvPr id="22531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ro-RO" smtClean="0"/>
          </a:p>
        </p:txBody>
      </p:sp>
      <p:pic>
        <p:nvPicPr>
          <p:cNvPr id="2253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7772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8626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391400" cy="8382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u="sng" cap="none" smtClean="0"/>
              <a:t>Theorem of deduction - consequences</a:t>
            </a:r>
            <a:endParaRPr lang="en-US" sz="2700" u="sng" cap="none" smtClean="0"/>
          </a:p>
        </p:txBody>
      </p:sp>
      <p:pic>
        <p:nvPicPr>
          <p:cNvPr id="2355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82296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603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r>
              <a:rPr lang="en-US" u="sng" dirty="0" smtClean="0"/>
              <a:t>Proof</a:t>
            </a:r>
            <a:endParaRPr lang="en-US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239329"/>
            <a:ext cx="6477000" cy="5894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86000"/>
            <a:ext cx="7486650" cy="3562350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603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376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517525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2000" b="1" u="sng" cap="none" dirty="0" smtClean="0"/>
              <a:t>AXIOMATIC (FORMAL) SYSTEM</a:t>
            </a:r>
            <a:r>
              <a:rPr lang="en-US" sz="2000" cap="none" dirty="0" smtClean="0"/>
              <a:t>:</a:t>
            </a:r>
          </a:p>
        </p:txBody>
      </p:sp>
      <p:pic>
        <p:nvPicPr>
          <p:cNvPr id="92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749" y="274638"/>
            <a:ext cx="26670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2470" y="990600"/>
            <a:ext cx="8215313" cy="5029200"/>
          </a:xfrm>
          <a:noFill/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3979" y="-35913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/>
          </a:bodyPr>
          <a:lstStyle/>
          <a:p>
            <a:r>
              <a:rPr lang="en-US" sz="2400" b="1" u="sng" cap="none" dirty="0"/>
              <a:t>EXAMPLE</a:t>
            </a:r>
            <a:r>
              <a:rPr lang="en-US" sz="2400" cap="none" dirty="0"/>
              <a:t> </a:t>
            </a:r>
            <a:r>
              <a:rPr lang="en-US" sz="2400" b="1" cap="none" dirty="0"/>
              <a:t>4 </a:t>
            </a:r>
            <a:r>
              <a:rPr lang="en-US" sz="2400" cap="none" dirty="0"/>
              <a:t>– THEOREM OF DEDUCTION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914400"/>
            <a:ext cx="7924800" cy="20600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49" y="3043330"/>
            <a:ext cx="7307931" cy="1666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850677"/>
            <a:ext cx="5867400" cy="5054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562600"/>
            <a:ext cx="2943225" cy="533400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603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5757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1162"/>
          </a:xfrm>
        </p:spPr>
        <p:txBody>
          <a:bodyPr>
            <a:normAutofit fontScale="90000"/>
          </a:bodyPr>
          <a:lstStyle/>
          <a:p>
            <a:r>
              <a:rPr lang="en-US" sz="2400" b="1" u="sng" cap="none" dirty="0"/>
              <a:t>EXAMPLE 4</a:t>
            </a:r>
            <a:r>
              <a:rPr lang="en-US" sz="2400" cap="none" dirty="0"/>
              <a:t> (CONTD.)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96" y="845389"/>
            <a:ext cx="6981825" cy="14001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351" y="2245564"/>
            <a:ext cx="3686175" cy="819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351" y="3125907"/>
            <a:ext cx="2705100" cy="809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7799" y="3996725"/>
            <a:ext cx="6619875" cy="781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2176" y="4838968"/>
            <a:ext cx="3162300" cy="771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9186" y="5646526"/>
            <a:ext cx="6948488" cy="854919"/>
          </a:xfrm>
          <a:prstGeom prst="rect">
            <a:avLst/>
          </a:prstGeom>
        </p:spPr>
      </p:pic>
      <p:pic>
        <p:nvPicPr>
          <p:cNvPr id="9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603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245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2400" b="1" u="sng" cap="none" smtClean="0"/>
              <a:t>EXAMPLE 4</a:t>
            </a:r>
            <a:r>
              <a:rPr lang="en-US" sz="2400" cap="none" smtClean="0"/>
              <a:t> (CONTD.)</a:t>
            </a: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62000"/>
            <a:ext cx="77724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4419600"/>
            <a:ext cx="4953000" cy="1981200"/>
          </a:xfrm>
          <a:noFill/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2223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96200" cy="9144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2400" b="1" u="sng" cap="none" smtClean="0"/>
              <a:t>DECISION PROBLEMS</a:t>
            </a:r>
            <a:r>
              <a:rPr lang="en-US" sz="2400" cap="none" smtClean="0"/>
              <a:t> </a:t>
            </a:r>
            <a:br>
              <a:rPr lang="en-US" sz="2400" cap="none" smtClean="0"/>
            </a:br>
            <a:r>
              <a:rPr lang="en-US" sz="2400" cap="none" smtClean="0"/>
              <a:t>	                </a:t>
            </a:r>
            <a:r>
              <a:rPr lang="en-US" sz="2400" b="1" u="sng" cap="none" smtClean="0"/>
              <a:t>IN PROPOSITIONAL LOGIC</a:t>
            </a:r>
          </a:p>
        </p:txBody>
      </p:sp>
      <p:sp>
        <p:nvSpPr>
          <p:cNvPr id="27651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ro-RO" smtClean="0"/>
          </a:p>
        </p:txBody>
      </p:sp>
      <p:pic>
        <p:nvPicPr>
          <p:cNvPr id="2765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76962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63976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2400" b="1" cap="none" smtClean="0"/>
              <a:t>CLASSIFICATION OF PROOF METHODS</a:t>
            </a:r>
          </a:p>
        </p:txBody>
      </p:sp>
      <p:pic>
        <p:nvPicPr>
          <p:cNvPr id="2867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143000"/>
            <a:ext cx="8153400" cy="5410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4590" y="46038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762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400" b="1" u="sng" cap="none" smtClean="0"/>
              <a:t>DEDUCTION</a:t>
            </a:r>
          </a:p>
        </p:txBody>
      </p:sp>
      <p:pic>
        <p:nvPicPr>
          <p:cNvPr id="1024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3" y="2905125"/>
            <a:ext cx="6810375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181600"/>
            <a:ext cx="7696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Content Placeholder 7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7467600" cy="4873625"/>
          </a:xfrm>
        </p:spPr>
        <p:txBody>
          <a:bodyPr/>
          <a:lstStyle/>
          <a:p>
            <a:pPr eaLnBrk="1" hangingPunct="1"/>
            <a:endParaRPr lang="ro-RO" smtClean="0"/>
          </a:p>
        </p:txBody>
      </p:sp>
      <p:pic>
        <p:nvPicPr>
          <p:cNvPr id="1024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90600"/>
            <a:ext cx="81534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574" y="114988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2400" b="1" u="sng" cap="none" smtClean="0"/>
              <a:t>PROPERTIES OF DERIVABILITY RELATION</a:t>
            </a:r>
          </a:p>
        </p:txBody>
      </p:sp>
      <p:pic>
        <p:nvPicPr>
          <p:cNvPr id="1126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990600"/>
            <a:ext cx="7924800" cy="51054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001000" cy="715963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2200" b="1" u="sng" cap="none" dirty="0" smtClean="0"/>
              <a:t>EXAMPLE</a:t>
            </a:r>
            <a:r>
              <a:rPr lang="en-US" sz="2200" u="sng" cap="none" dirty="0" smtClean="0"/>
              <a:t> </a:t>
            </a:r>
            <a:r>
              <a:rPr lang="en-US" sz="2200" b="1" u="sng" cap="none" dirty="0" smtClean="0"/>
              <a:t>1</a:t>
            </a:r>
            <a:r>
              <a:rPr lang="en-US" sz="2200" u="sng" cap="none" dirty="0" smtClean="0"/>
              <a:t> OF REASONING MODELING: </a:t>
            </a:r>
            <a:r>
              <a:rPr lang="en-US" sz="2200" i="1" u="sng" cap="none" dirty="0" smtClean="0"/>
              <a:t>PARTY</a:t>
            </a:r>
          </a:p>
        </p:txBody>
      </p:sp>
      <p:pic>
        <p:nvPicPr>
          <p:cNvPr id="1229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1668" y="1600200"/>
            <a:ext cx="5562600" cy="3657600"/>
          </a:xfrm>
          <a:noFill/>
        </p:spPr>
      </p:pic>
      <p:pic>
        <p:nvPicPr>
          <p:cNvPr id="12292" name="Picture 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57800" y="914400"/>
            <a:ext cx="3581400" cy="2362200"/>
          </a:xfrm>
          <a:noFill/>
        </p:spPr>
      </p:pic>
      <p:pic>
        <p:nvPicPr>
          <p:cNvPr id="1229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581400"/>
            <a:ext cx="2590800" cy="246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287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6200"/>
            <a:ext cx="6248400" cy="457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685800"/>
            <a:ext cx="7010400" cy="18912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585" y="2724795"/>
            <a:ext cx="4206815" cy="4266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020" y="3175892"/>
            <a:ext cx="5105400" cy="3901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6325" y="3753082"/>
            <a:ext cx="4982653" cy="3276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6325" y="4251394"/>
            <a:ext cx="5471988" cy="3522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6325" y="4817563"/>
            <a:ext cx="5629275" cy="3528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3400" y="5273835"/>
            <a:ext cx="7543800" cy="766037"/>
          </a:xfrm>
          <a:prstGeom prst="rect">
            <a:avLst/>
          </a:prstGeom>
        </p:spPr>
      </p:pic>
      <p:pic>
        <p:nvPicPr>
          <p:cNvPr id="10" name="Picture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8883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34559" y="1090143"/>
            <a:ext cx="1714500" cy="42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65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/>
          </a:bodyPr>
          <a:lstStyle/>
          <a:p>
            <a:r>
              <a:rPr lang="en-US" sz="2400" b="1" u="sng" cap="none" dirty="0" smtClean="0"/>
              <a:t>EXAMPLE 2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066800"/>
            <a:ext cx="7429500" cy="2762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462357"/>
            <a:ext cx="7124700" cy="1485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775" y="2948257"/>
            <a:ext cx="5886450" cy="1152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7775" y="4191000"/>
            <a:ext cx="2581275" cy="1457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400" y="5722728"/>
            <a:ext cx="7953375" cy="523875"/>
          </a:xfrm>
          <a:prstGeom prst="rect">
            <a:avLst/>
          </a:prstGeom>
        </p:spPr>
      </p:pic>
      <p:pic>
        <p:nvPicPr>
          <p:cNvPr id="8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04984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34320" y="1882983"/>
            <a:ext cx="1714500" cy="42110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34295" y="2306244"/>
            <a:ext cx="1914525" cy="28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06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2400" b="1" u="sng" cap="none" dirty="0" smtClean="0"/>
              <a:t>PROPERTIES OF PROPOSITIONAL LOGIC</a:t>
            </a:r>
          </a:p>
        </p:txBody>
      </p:sp>
      <p:pic>
        <p:nvPicPr>
          <p:cNvPr id="1638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219200"/>
            <a:ext cx="7848600" cy="494665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2223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2400" b="1" u="sng" cap="none" smtClean="0"/>
              <a:t>COMPACTNESS PROPERTY</a:t>
            </a:r>
          </a:p>
        </p:txBody>
      </p:sp>
      <p:pic>
        <p:nvPicPr>
          <p:cNvPr id="1741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676400"/>
            <a:ext cx="8305800" cy="35814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775" y="76200"/>
            <a:ext cx="708025" cy="88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DE1E80C80A3E48BC3EA331E9E492E3" ma:contentTypeVersion="4" ma:contentTypeDescription="Create a new document." ma:contentTypeScope="" ma:versionID="ff1cb715935379d7c61afc06dd2cae79">
  <xsd:schema xmlns:xsd="http://www.w3.org/2001/XMLSchema" xmlns:xs="http://www.w3.org/2001/XMLSchema" xmlns:p="http://schemas.microsoft.com/office/2006/metadata/properties" xmlns:ns2="406fb2dd-4a16-4989-8c93-0ea112514bb2" targetNamespace="http://schemas.microsoft.com/office/2006/metadata/properties" ma:root="true" ma:fieldsID="e1ca1a3fcec33d54b3dcfbe5742dab92" ns2:_="">
    <xsd:import namespace="406fb2dd-4a16-4989-8c93-0ea112514bb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6fb2dd-4a16-4989-8c93-0ea112514bb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0B47DDF-DDAC-4FD0-A041-2886B20E6A57}"/>
</file>

<file path=customXml/itemProps2.xml><?xml version="1.0" encoding="utf-8"?>
<ds:datastoreItem xmlns:ds="http://schemas.openxmlformats.org/officeDocument/2006/customXml" ds:itemID="{4DC64AEC-FA2D-4E15-81AE-B39E3BCE2D35}"/>
</file>

<file path=customXml/itemProps3.xml><?xml version="1.0" encoding="utf-8"?>
<ds:datastoreItem xmlns:ds="http://schemas.openxmlformats.org/officeDocument/2006/customXml" ds:itemID="{34A85FFB-A26A-4C92-A89C-DD1E72FC70E0}"/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1967</TotalTime>
  <Words>181</Words>
  <Application>Microsoft Office PowerPoint</Application>
  <PresentationFormat>On-screen Show (4:3)</PresentationFormat>
  <Paragraphs>30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Century Schoolbook</vt:lpstr>
      <vt:lpstr>Times New Roman</vt:lpstr>
      <vt:lpstr>Wingdings</vt:lpstr>
      <vt:lpstr>Wingdings 2</vt:lpstr>
      <vt:lpstr>Oriel</vt:lpstr>
      <vt:lpstr>Equation</vt:lpstr>
      <vt:lpstr>           PROPOSITIONAL LOGIC</vt:lpstr>
      <vt:lpstr>AXIOMATIC (FORMAL) SYSTEM:</vt:lpstr>
      <vt:lpstr>DEDUCTION</vt:lpstr>
      <vt:lpstr>PROPERTIES OF DERIVABILITY RELATION</vt:lpstr>
      <vt:lpstr>EXAMPLE 1 OF REASONING MODELING: PARTY</vt:lpstr>
      <vt:lpstr>PowerPoint Presentation</vt:lpstr>
      <vt:lpstr>EXAMPLE 2</vt:lpstr>
      <vt:lpstr>PROPERTIES OF PROPOSITIONAL LOGIC</vt:lpstr>
      <vt:lpstr>COMPACTNESS PROPERTY</vt:lpstr>
      <vt:lpstr>COMPACTNESS PROPERTY (CONTD.)</vt:lpstr>
      <vt:lpstr>PROPOSITIONAL INFERENCE RULES</vt:lpstr>
      <vt:lpstr>EXAMPLE 3 OF REASONING MODELING</vt:lpstr>
      <vt:lpstr>WHICH RULE OF INFERENCE IS USED IN EACH ARGUMENT BELOW? </vt:lpstr>
      <vt:lpstr>FALLACIES</vt:lpstr>
      <vt:lpstr>FALLACIES (contd.)</vt:lpstr>
      <vt:lpstr>    ÎNŢELEPCIUNE</vt:lpstr>
      <vt:lpstr>THEOREM OF DEDUCTION AND ITS REVERSE</vt:lpstr>
      <vt:lpstr>       Theorem of deduction - consequences</vt:lpstr>
      <vt:lpstr>Proof</vt:lpstr>
      <vt:lpstr>EXAMPLE 4 – THEOREM OF DEDUCTION</vt:lpstr>
      <vt:lpstr>EXAMPLE 4 (CONTD.)</vt:lpstr>
      <vt:lpstr>EXAMPLE 4 (CONTD.)</vt:lpstr>
      <vt:lpstr>DECISION PROBLEMS                   IN PROPOSITIONAL LOGIC</vt:lpstr>
      <vt:lpstr>CLASSIFICATION OF PROOF METHODS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</dc:creator>
  <cp:lastModifiedBy>Windows User</cp:lastModifiedBy>
  <cp:revision>113</cp:revision>
  <dcterms:created xsi:type="dcterms:W3CDTF">2017-10-24T14:24:02Z</dcterms:created>
  <dcterms:modified xsi:type="dcterms:W3CDTF">2022-10-26T18:27:14Z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0x01010004DE1E80C80A3E48BC3EA331E9E492E3</vt:lpwstr>
  </property>
</Properties>
</file>