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301" r:id="rId9"/>
    <p:sldId id="300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3" r:id="rId18"/>
    <p:sldId id="29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90" r:id="rId32"/>
    <p:sldId id="291" r:id="rId33"/>
    <p:sldId id="292" r:id="rId34"/>
    <p:sldId id="288" r:id="rId35"/>
    <p:sldId id="302" r:id="rId36"/>
    <p:sldId id="304" r:id="rId37"/>
    <p:sldId id="30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>
      <p:cViewPr varScale="1">
        <p:scale>
          <a:sx n="83" d="100"/>
          <a:sy n="83" d="100"/>
        </p:scale>
        <p:origin x="9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72F4-4470-4F12-8EB0-CCCF068C48FB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A77D449-C9D4-4F0E-8FA8-6B61D5A064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6919C-A5D3-486B-B908-25EB68844B71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51028-DF2A-4961-8DAE-2A3A170FDF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354CC-FF00-42E1-8382-479EEC3DCCB0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A42D7-FF78-4899-A028-A245A7560C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A5DF0C-4168-4EDF-B065-B46058E47B59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DB96C-544E-4AB2-9B64-C60ABB81D2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E85F6-5D4B-4D63-8639-84BB0226843A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B9D0BF4-C982-4736-B75F-243D30188F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7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FFF8D-BA65-4C1F-AAB8-599F6E744500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122E5-0276-4C3A-89CF-88B780241A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47A6-2078-4B89-A4F4-BA917A747BE9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5CA82-AF7D-4E9A-A5F7-E63BEBAA1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2B79A5-3329-441C-AE01-D4EB813E5790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2BBA3-FF9F-4E47-8461-10978D8E8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94823-D857-4A50-8333-F62588C08D8E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1929-B627-4F36-B621-50ADCBC06C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86E747-C06B-4696-817C-A58CABA03FFC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22CFF8-1883-40E4-8E63-3A164B7D0D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50D333-15B0-46A2-86DB-C0387C8323C3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2857B0-A663-4F22-AD3B-0BFBF46A05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14160F-1030-44B2-9D7E-579492D34430}" type="datetimeFigureOut">
              <a:rPr lang="en-US"/>
              <a:pPr>
                <a:defRPr/>
              </a:pPr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C33338D6-61DA-48D7-8AC6-1D1F56F9DE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16" r:id="rId4"/>
    <p:sldLayoutId id="2147483817" r:id="rId5"/>
    <p:sldLayoutId id="2147483824" r:id="rId6"/>
    <p:sldLayoutId id="2147483818" r:id="rId7"/>
    <p:sldLayoutId id="2147483825" r:id="rId8"/>
    <p:sldLayoutId id="2147483826" r:id="rId9"/>
    <p:sldLayoutId id="2147483819" r:id="rId10"/>
    <p:sldLayoutId id="21474838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DshWmhF4A" TargetMode="External"/><Relationship Id="rId2" Type="http://schemas.openxmlformats.org/officeDocument/2006/relationships/hyperlink" Target="https://www.youtube.com/watch?v=w6E7aQnA4W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8BOvLL8ok8I" TargetMode="External"/><Relationship Id="rId5" Type="http://schemas.openxmlformats.org/officeDocument/2006/relationships/hyperlink" Target="https://www.youtube.com/watch?v=kQeDnFUNW-Q" TargetMode="External"/><Relationship Id="rId4" Type="http://schemas.openxmlformats.org/officeDocument/2006/relationships/hyperlink" Target="https://www.youtube.com/watch?v=IxXaizglsc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0.wmf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6.wmf"/><Relationship Id="rId9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sion" TargetMode="Externa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0"/>
            <a:ext cx="6629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Circuits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6002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7" y="10715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Combinational circuits</a:t>
            </a:r>
            <a:endParaRPr lang="en-US" sz="2600" b="1" dirty="0"/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4" y="62972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 smtClean="0"/>
              <a:t>Examples </a:t>
            </a:r>
            <a:r>
              <a:rPr lang="ro-RO" b="1" dirty="0" smtClean="0"/>
              <a:t>of useful combinational circuits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0010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b="1" u="sng" dirty="0" smtClean="0"/>
              <a:t>Example 4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856673"/>
            <a:ext cx="7467600" cy="351817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93" y="1503236"/>
            <a:ext cx="3781425" cy="2621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0" y="1292293"/>
            <a:ext cx="4229100" cy="4422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495800"/>
            <a:ext cx="2905125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1222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</a:t>
            </a: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343400" y="2438399"/>
            <a:ext cx="212407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34" y="928687"/>
            <a:ext cx="7562850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25" y="2438399"/>
            <a:ext cx="2600325" cy="3838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975" y="4048699"/>
            <a:ext cx="484822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sp>
        <p:nvSpPr>
          <p:cNvPr id="2048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105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5</a:t>
            </a:r>
            <a:r>
              <a:rPr lang="en-US" sz="2600" b="1" dirty="0" smtClean="0"/>
              <a:t>. Full Adder (contd.)</a:t>
            </a:r>
            <a:endParaRPr lang="en-US" sz="2600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7391400" cy="375126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bit</a:t>
            </a:r>
            <a:r>
              <a:rPr lang="en-US" sz="3200" b="1" dirty="0" smtClean="0"/>
              <a:t>s</a:t>
            </a:r>
            <a:r>
              <a:rPr lang="ro-RO" sz="3200" b="1" dirty="0" smtClean="0"/>
              <a:t> adder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9990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6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– bit</a:t>
            </a:r>
            <a:r>
              <a:rPr lang="en-US" sz="3200" b="1" dirty="0" smtClean="0"/>
              <a:t>s adder (contd.)</a:t>
            </a:r>
            <a:r>
              <a:rPr lang="ro-RO" sz="3200" b="1" dirty="0" smtClean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3555" name="Content Placeholder 3"/>
          <p:cNvSpPr>
            <a:spLocks noGrp="1"/>
          </p:cNvSpPr>
          <p:nvPr>
            <p:ph sz="quarter" idx="1"/>
          </p:nvPr>
        </p:nvSpPr>
        <p:spPr>
          <a:xfrm>
            <a:off x="514488" y="0"/>
            <a:ext cx="7467600" cy="48736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15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5800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Fun with logic circuits</a:t>
            </a:r>
          </a:p>
          <a:p>
            <a:endParaRPr lang="en-US" dirty="0"/>
          </a:p>
          <a:p>
            <a:r>
              <a:rPr lang="en-US" b="1" dirty="0" smtClean="0"/>
              <a:t>Domino computer: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www.youtube.com/watch?v=w6E7aQnA4Ws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Marble adding machine</a:t>
            </a:r>
          </a:p>
          <a:p>
            <a:r>
              <a:rPr lang="en-US" b="1" dirty="0">
                <a:hlinkClick r:id="rId3"/>
              </a:rPr>
              <a:t>https://www.youtube.com/watch?v=GcDshWmhF4A</a:t>
            </a:r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Water computer: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www.youtube.com/watch?v=IxXaizglscw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Logic gates using Gears</a:t>
            </a:r>
            <a:r>
              <a:rPr lang="en-US" b="1" dirty="0" smtClean="0"/>
              <a:t>, Marbles </a:t>
            </a:r>
            <a:r>
              <a:rPr lang="en-US" b="1" dirty="0"/>
              <a:t>&amp; </a:t>
            </a:r>
            <a:r>
              <a:rPr lang="en-US" b="1" dirty="0" smtClean="0"/>
              <a:t>Dominoes:</a:t>
            </a:r>
            <a:endParaRPr lang="en-US" b="1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www.youtube.com/watch?v=kQeDnFUNW-Q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A Computer That Runs on </a:t>
            </a:r>
            <a:r>
              <a:rPr lang="en-US" b="1" dirty="0" smtClean="0"/>
              <a:t>Marbles:</a:t>
            </a:r>
            <a:endParaRPr lang="en-US" b="1" dirty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www.youtube.com/watch?v=8BOvLL8ok8I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82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1" y="0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181600" y="2589357"/>
            <a:ext cx="27336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61" y="842818"/>
            <a:ext cx="7705725" cy="1781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048" y="3886200"/>
            <a:ext cx="3771900" cy="166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34" y="2819400"/>
            <a:ext cx="4124739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89384"/>
            <a:ext cx="44958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HAPPY NEW YEAR!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5705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7</a:t>
            </a:r>
            <a:r>
              <a:rPr lang="en-US" sz="2800" b="1" dirty="0" smtClean="0"/>
              <a:t>. Full </a:t>
            </a:r>
            <a:r>
              <a:rPr lang="en-US" sz="2800" b="1" dirty="0" err="1" smtClean="0"/>
              <a:t>Subtractor</a:t>
            </a:r>
            <a:r>
              <a:rPr lang="en-US" sz="2800" b="1" dirty="0" smtClean="0"/>
              <a:t> (contd.)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75438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7</a:t>
            </a:r>
            <a:r>
              <a:rPr lang="en-US" sz="3200" b="1" dirty="0" smtClean="0"/>
              <a:t>. Full </a:t>
            </a:r>
            <a:r>
              <a:rPr lang="en-US" sz="3200" b="1" dirty="0" err="1" smtClean="0"/>
              <a:t>Subtractor</a:t>
            </a:r>
            <a:r>
              <a:rPr lang="en-US" sz="3200" b="1" dirty="0" smtClean="0"/>
              <a:t> (contd.)</a:t>
            </a:r>
            <a:endParaRPr lang="en-US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7696200" cy="44275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 smtClean="0"/>
              <a:t>Example 8</a:t>
            </a:r>
            <a:r>
              <a:rPr lang="en-US" sz="3200" b="1" dirty="0" smtClean="0"/>
              <a:t>. </a:t>
            </a:r>
            <a:r>
              <a:rPr lang="ro-RO" sz="3200" b="1" i="1" dirty="0" smtClean="0"/>
              <a:t>n</a:t>
            </a:r>
            <a:r>
              <a:rPr lang="ro-RO" sz="3200" b="1" dirty="0" smtClean="0"/>
              <a:t> - bi</a:t>
            </a:r>
            <a:r>
              <a:rPr lang="en-US" sz="3200" b="1" dirty="0" err="1" smtClean="0"/>
              <a:t>ts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subtractor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dirty="0"/>
          </a:p>
        </p:txBody>
      </p:sp>
      <p:sp>
        <p:nvSpPr>
          <p:cNvPr id="2765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696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0668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2600" b="1" u="sng" dirty="0" smtClean="0"/>
              <a:t>Example 8</a:t>
            </a:r>
            <a:r>
              <a:rPr lang="en-US" sz="2600" b="1" dirty="0" smtClean="0"/>
              <a:t>. </a:t>
            </a:r>
            <a:r>
              <a:rPr lang="ro-RO" sz="2600" b="1" i="1" dirty="0" smtClean="0"/>
              <a:t>n</a:t>
            </a:r>
            <a:r>
              <a:rPr lang="ro-RO" sz="2600" b="1" dirty="0" smtClean="0"/>
              <a:t> – bi</a:t>
            </a:r>
            <a:r>
              <a:rPr lang="en-US" sz="2600" b="1" dirty="0" err="1" smtClean="0"/>
              <a:t>ts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subtractor</a:t>
            </a:r>
            <a:r>
              <a:rPr lang="en-US" sz="2600" b="1" dirty="0" smtClean="0"/>
              <a:t> (contd.)</a:t>
            </a:r>
            <a:r>
              <a:rPr lang="ro-RO" sz="2600" b="1" dirty="0" smtClean="0"/>
              <a:t>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endParaRPr lang="en-US" sz="2600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153400" cy="37560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7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</a:t>
            </a:r>
            <a:endParaRPr lang="en-US" sz="2600" b="1" dirty="0"/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9</a:t>
            </a:r>
            <a:r>
              <a:rPr lang="en-US" sz="2600" b="1" dirty="0" smtClean="0"/>
              <a:t>. Encoder (contd.)</a:t>
            </a:r>
            <a:endParaRPr lang="en-US" sz="26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8001000" cy="368617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Example 10</a:t>
            </a:r>
            <a:r>
              <a:rPr lang="en-US" sz="2600" b="1" dirty="0" smtClean="0"/>
              <a:t>. Decoder</a:t>
            </a:r>
            <a:endParaRPr lang="en-US" sz="2600" dirty="0"/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772400" cy="51514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 smtClean="0"/>
              <a:t>Example 10</a:t>
            </a:r>
            <a:r>
              <a:rPr lang="en-US" sz="3200" b="1" dirty="0" smtClean="0"/>
              <a:t>. Decoder (contd.)</a:t>
            </a:r>
            <a:endParaRPr lang="en-US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467600" cy="4648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   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182" y="12954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3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Example 11</a:t>
            </a:r>
            <a:r>
              <a:rPr lang="en-US" dirty="0" smtClean="0"/>
              <a:t>. </a:t>
            </a:r>
            <a:r>
              <a:rPr lang="en-US" b="1" dirty="0" smtClean="0"/>
              <a:t>7 segments Circuit</a:t>
            </a:r>
            <a:endParaRPr lang="en-US" dirty="0"/>
          </a:p>
        </p:txBody>
      </p:sp>
      <p:sp>
        <p:nvSpPr>
          <p:cNvPr id="348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6934200" cy="530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000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Logic Circuits</a:t>
            </a:r>
            <a:endParaRPr lang="en-US" b="1" u="sng" dirty="0"/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954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6" y="342900"/>
            <a:ext cx="8763000" cy="990600"/>
          </a:xfrm>
        </p:spPr>
        <p:txBody>
          <a:bodyPr>
            <a:noAutofit/>
          </a:bodyPr>
          <a:lstStyle/>
          <a:p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/>
              <a:t/>
            </a:r>
            <a:br>
              <a:rPr lang="en-GB" sz="2000" b="1" u="sng" dirty="0"/>
            </a:br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/>
              <a:t/>
            </a:r>
            <a:br>
              <a:rPr lang="en-GB" sz="2000" b="1" u="sng" dirty="0"/>
            </a:br>
            <a:r>
              <a:rPr lang="en-GB" sz="2000" b="1" u="sng" dirty="0" smtClean="0"/>
              <a:t/>
            </a:r>
            <a:br>
              <a:rPr lang="en-GB" sz="2000" b="1" u="sng" dirty="0" smtClean="0"/>
            </a:br>
            <a:r>
              <a:rPr lang="en-GB" sz="2000" b="1" u="sng" dirty="0" smtClean="0"/>
              <a:t>Example 12. </a:t>
            </a:r>
            <a:r>
              <a:rPr lang="en-GB" sz="2000" b="1" dirty="0" smtClean="0"/>
              <a:t>Implement </a:t>
            </a:r>
            <a:r>
              <a:rPr lang="en-GB" sz="2000" b="1" dirty="0"/>
              <a:t>the </a:t>
            </a:r>
            <a:r>
              <a:rPr lang="en-GB" sz="2000" b="1" dirty="0" smtClean="0"/>
              <a:t>Simplified Logic Circuit </a:t>
            </a:r>
            <a:br>
              <a:rPr lang="en-GB" sz="2000" b="1" dirty="0" smtClean="0"/>
            </a:br>
            <a:r>
              <a:rPr lang="en-GB" sz="2000" b="1" dirty="0"/>
              <a:t> </a:t>
            </a:r>
            <a:r>
              <a:rPr lang="en-GB" sz="2000" b="1" dirty="0" smtClean="0"/>
              <a:t>                   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r>
              <a:rPr lang="en-GB" sz="2000" b="1" dirty="0" smtClean="0"/>
              <a:t>using </a:t>
            </a:r>
            <a:r>
              <a:rPr lang="en-GB" sz="2000" b="1" dirty="0"/>
              <a:t>only </a:t>
            </a:r>
            <a:r>
              <a:rPr lang="en-GB" sz="2000" b="1" u="sng" dirty="0"/>
              <a:t>NAND</a:t>
            </a:r>
            <a:r>
              <a:rPr lang="en-GB" sz="2000" b="1" dirty="0"/>
              <a:t> </a:t>
            </a:r>
            <a:r>
              <a:rPr lang="en-GB" sz="2000" b="1" dirty="0" smtClean="0"/>
              <a:t>gates 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296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5934"/>
            <a:ext cx="7467600" cy="334962"/>
          </a:xfrm>
        </p:spPr>
        <p:txBody>
          <a:bodyPr>
            <a:noAutofit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12(contd.)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962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29595"/>
              </p:ext>
            </p:extLst>
          </p:nvPr>
        </p:nvGraphicFramePr>
        <p:xfrm>
          <a:off x="7013664" y="4191001"/>
          <a:ext cx="1330566" cy="30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3" imgW="748975" imgH="203112" progId="Equation.3">
                  <p:embed/>
                </p:oleObj>
              </mc:Choice>
              <mc:Fallback>
                <p:oleObj name="Equation" r:id="rId3" imgW="748975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64" y="4191001"/>
                        <a:ext cx="1330566" cy="304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40724"/>
              </p:ext>
            </p:extLst>
          </p:nvPr>
        </p:nvGraphicFramePr>
        <p:xfrm>
          <a:off x="7043379" y="4648200"/>
          <a:ext cx="14630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5" imgW="990170" imgH="203112" progId="Equation.3">
                  <p:embed/>
                </p:oleObj>
              </mc:Choice>
              <mc:Fallback>
                <p:oleObj name="Equation" r:id="rId5" imgW="99017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379" y="4648200"/>
                        <a:ext cx="146304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4172311"/>
            <a:ext cx="4553132" cy="2530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36" y="607154"/>
            <a:ext cx="7304328" cy="3429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1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51"/>
            <a:ext cx="7467600" cy="808038"/>
          </a:xfrm>
        </p:spPr>
        <p:txBody>
          <a:bodyPr>
            <a:normAutofit/>
          </a:bodyPr>
          <a:lstStyle/>
          <a:p>
            <a:r>
              <a:rPr lang="en-GB" sz="2000" b="1" u="sng" dirty="0"/>
              <a:t>Example </a:t>
            </a:r>
            <a:r>
              <a:rPr lang="en-GB" sz="2000" b="1" u="sng" dirty="0" smtClean="0"/>
              <a:t>13. </a:t>
            </a:r>
            <a:r>
              <a:rPr lang="en-GB" sz="2000" b="1" dirty="0" smtClean="0"/>
              <a:t>Implement </a:t>
            </a:r>
            <a:r>
              <a:rPr lang="en-GB" sz="2000" b="1" dirty="0"/>
              <a:t>the Logic Circuit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br>
              <a:rPr lang="en-GB" sz="2000" b="1" i="1" dirty="0"/>
            </a:br>
            <a:r>
              <a:rPr lang="en-GB" sz="2000" b="1" i="1" dirty="0"/>
              <a:t>				</a:t>
            </a:r>
            <a:r>
              <a:rPr lang="en-GB" sz="2000" b="1" dirty="0"/>
              <a:t>using only </a:t>
            </a:r>
            <a:r>
              <a:rPr lang="en-GB" sz="2000" b="1" u="heavy" dirty="0" smtClean="0"/>
              <a:t>NOR</a:t>
            </a:r>
            <a:r>
              <a:rPr lang="en-GB" sz="2000" b="1" dirty="0" smtClean="0"/>
              <a:t> </a:t>
            </a:r>
            <a:r>
              <a:rPr lang="en-GB" sz="2000" b="1" dirty="0"/>
              <a:t>gates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66798"/>
            <a:ext cx="3581400" cy="465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545" y="1223960"/>
            <a:ext cx="509111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GB" sz="2400" b="1" u="sng" dirty="0"/>
              <a:t>Example </a:t>
            </a:r>
            <a:r>
              <a:rPr lang="en-GB" sz="2400" b="1" u="sng" dirty="0" smtClean="0"/>
              <a:t>13(contd</a:t>
            </a:r>
            <a:r>
              <a:rPr lang="en-GB" sz="2400" b="1" u="sng" dirty="0"/>
              <a:t>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69455"/>
              </p:ext>
            </p:extLst>
          </p:nvPr>
        </p:nvGraphicFramePr>
        <p:xfrm>
          <a:off x="7347148" y="4733925"/>
          <a:ext cx="1169151" cy="30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3" imgW="812447" imgH="215806" progId="Equation.3">
                  <p:embed/>
                </p:oleObj>
              </mc:Choice>
              <mc:Fallback>
                <p:oleObj name="Equation" r:id="rId3" imgW="812447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148" y="4733925"/>
                        <a:ext cx="1169151" cy="304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6491" y="1828799"/>
            <a:ext cx="97534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70852"/>
              </p:ext>
            </p:extLst>
          </p:nvPr>
        </p:nvGraphicFramePr>
        <p:xfrm>
          <a:off x="7160525" y="5150899"/>
          <a:ext cx="152854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5" imgW="1066337" imgH="215806" progId="Equation.3">
                  <p:embed/>
                </p:oleObj>
              </mc:Choice>
              <mc:Fallback>
                <p:oleObj name="Equation" r:id="rId5" imgW="106633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525" y="5150899"/>
                        <a:ext cx="1528549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53" y="10064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685" y="685800"/>
            <a:ext cx="7172325" cy="404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705350"/>
            <a:ext cx="52101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 smtClean="0"/>
              <a:t>Binary codes </a:t>
            </a:r>
            <a:endParaRPr lang="en-US" b="1" u="sng" dirty="0"/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84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Gray Codes on n bits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34" y="996626"/>
            <a:ext cx="3400425" cy="3238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1054732"/>
            <a:ext cx="47244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2"/>
                </a:solidFill>
              </a:rPr>
              <a:t>The binary-reflected </a:t>
            </a:r>
            <a:r>
              <a:rPr lang="en-US" u="sng" dirty="0">
                <a:solidFill>
                  <a:srgbClr val="202122"/>
                </a:solidFill>
              </a:rPr>
              <a:t>Gray code </a:t>
            </a:r>
            <a:r>
              <a:rPr lang="en-US" dirty="0">
                <a:solidFill>
                  <a:srgbClr val="202122"/>
                </a:solidFill>
              </a:rPr>
              <a:t>list for </a:t>
            </a:r>
            <a:r>
              <a:rPr lang="en-US" i="1" dirty="0">
                <a:solidFill>
                  <a:srgbClr val="202122"/>
                </a:solidFill>
              </a:rPr>
              <a:t>n</a:t>
            </a:r>
            <a:r>
              <a:rPr lang="en-US" dirty="0">
                <a:solidFill>
                  <a:srgbClr val="202122"/>
                </a:solidFill>
              </a:rPr>
              <a:t> bits can be </a:t>
            </a:r>
            <a:r>
              <a:rPr lang="en-US" dirty="0" smtClean="0">
                <a:solidFill>
                  <a:srgbClr val="202122"/>
                </a:solidFill>
              </a:rPr>
              <a:t>generated</a:t>
            </a:r>
            <a:r>
              <a:rPr lang="en-US" dirty="0">
                <a:solidFill>
                  <a:srgbClr val="202122"/>
                </a:solidFill>
              </a:rPr>
              <a:t> </a:t>
            </a:r>
            <a:r>
              <a:rPr lang="en-US" dirty="0" smtClean="0">
                <a:solidFill>
                  <a:srgbClr val="202122"/>
                </a:solidFill>
              </a:rPr>
              <a:t> </a:t>
            </a:r>
            <a:r>
              <a:rPr lang="en-US" dirty="0" smtClean="0">
                <a:solidFill>
                  <a:srgbClr val="0645AD"/>
                </a:solidFill>
                <a:hlinkClick r:id="rId3" tooltip="Recursion"/>
              </a:rPr>
              <a:t>recursively</a:t>
            </a:r>
            <a:r>
              <a:rPr lang="en-US" dirty="0">
                <a:solidFill>
                  <a:srgbClr val="202122"/>
                </a:solidFill>
              </a:rPr>
              <a:t> from the list for </a:t>
            </a:r>
            <a:r>
              <a:rPr lang="en-US" i="1" dirty="0">
                <a:solidFill>
                  <a:srgbClr val="202122"/>
                </a:solidFill>
              </a:rPr>
              <a:t>n</a:t>
            </a:r>
            <a:r>
              <a:rPr lang="en-US" dirty="0">
                <a:solidFill>
                  <a:srgbClr val="202122"/>
                </a:solidFill>
              </a:rPr>
              <a:t> − 1 bits by reflecting the list (i.e. listing the entries in reverse order), prefixing the entries in the original list with a binary </a:t>
            </a:r>
            <a:r>
              <a:rPr lang="en-US" b="1" dirty="0">
                <a:solidFill>
                  <a:srgbClr val="202122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202122"/>
                </a:solidFill>
              </a:rPr>
              <a:t>, prefixing the entries in the reflected list with a binary </a:t>
            </a:r>
            <a:r>
              <a:rPr lang="en-US" b="1" dirty="0" smtClean="0">
                <a:solidFill>
                  <a:srgbClr val="202122"/>
                </a:solidFill>
                <a:latin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rgbClr val="202122"/>
                </a:solidFill>
              </a:rPr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424485"/>
            <a:ext cx="751123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3C4852"/>
              </a:solidFill>
              <a:latin typeface="AvertaStd"/>
            </a:endParaRPr>
          </a:p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rgbClr val="3C4852"/>
                </a:solidFill>
                <a:latin typeface="AvertaStd"/>
              </a:rPr>
              <a:t>Gray </a:t>
            </a:r>
            <a:r>
              <a:rPr lang="en-US" u="sng" dirty="0">
                <a:solidFill>
                  <a:srgbClr val="3C4852"/>
                </a:solidFill>
                <a:latin typeface="AvertaStd"/>
              </a:rPr>
              <a:t>Codes </a:t>
            </a:r>
            <a:r>
              <a:rPr lang="en-US" dirty="0">
                <a:solidFill>
                  <a:srgbClr val="3C4852"/>
                </a:solidFill>
                <a:latin typeface="AvertaStd"/>
              </a:rPr>
              <a:t>are now widely used in digital communications, such as digital terrestrial television and some cable television systems, to aid in error correction and improve the signal’s overall quality.</a:t>
            </a:r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7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467600" cy="639762"/>
          </a:xfrm>
        </p:spPr>
        <p:txBody>
          <a:bodyPr/>
          <a:lstStyle/>
          <a:p>
            <a:r>
              <a:rPr lang="en-US" b="1" u="sng" dirty="0"/>
              <a:t>Binary codes</a:t>
            </a:r>
            <a:r>
              <a:rPr lang="en-US" b="1" dirty="0"/>
              <a:t> (contd.)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3415092" cy="5286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692" y="1008993"/>
            <a:ext cx="2180875" cy="522631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66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Example 14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4457700" cy="1866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248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" y="4017962"/>
            <a:ext cx="4505325" cy="17526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0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    Basic gates – IEEE standards</a:t>
            </a:r>
            <a:endParaRPr lang="en-US" b="1" dirty="0"/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24000"/>
            <a:ext cx="7467600" cy="4089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286"/>
            <a:ext cx="7467600" cy="11430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457200"/>
            <a:ext cx="7239000" cy="2209800"/>
          </a:xfrm>
          <a:noFill/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7772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517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 smtClean="0"/>
              <a:t>Derived gates</a:t>
            </a:r>
            <a:r>
              <a:rPr lang="en-US" sz="2600" b="1" dirty="0" smtClean="0"/>
              <a:t>:</a:t>
            </a:r>
            <a:r>
              <a:rPr lang="en-US" sz="2600" dirty="0" smtClean="0"/>
              <a:t>  </a:t>
            </a:r>
            <a:r>
              <a:rPr lang="en-US" sz="2500" b="1" dirty="0" smtClean="0"/>
              <a:t>XOR, NAND, NOR, NXOR</a:t>
            </a:r>
            <a:endParaRPr lang="en-US" sz="2500" b="1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723079"/>
            <a:ext cx="7924800" cy="40386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3" y="4736741"/>
            <a:ext cx="7562850" cy="113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r>
              <a:rPr lang="en-US" sz="2800" b="1" u="sng" dirty="0" smtClean="0"/>
              <a:t>Example 1</a:t>
            </a:r>
            <a:endParaRPr lang="en-US" sz="2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1371600"/>
            <a:ext cx="7467600" cy="1559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82" y="3093094"/>
            <a:ext cx="6938818" cy="2393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u="sng" dirty="0" smtClean="0"/>
              <a:t>Example 2</a:t>
            </a:r>
            <a:endParaRPr lang="en-US" sz="26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824345"/>
            <a:ext cx="8000999" cy="1521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2435684"/>
            <a:ext cx="7391399" cy="2715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359" y="2911502"/>
            <a:ext cx="228599" cy="262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3962400"/>
            <a:ext cx="495300" cy="2918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3276600"/>
            <a:ext cx="1066800" cy="280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4441206"/>
            <a:ext cx="130559" cy="353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0" y="2868047"/>
            <a:ext cx="122462" cy="183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4993" y="3108776"/>
            <a:ext cx="135322" cy="191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9039" y="3825759"/>
            <a:ext cx="135322" cy="1910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3313" y="3556926"/>
            <a:ext cx="147001" cy="2531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6517" y="5022575"/>
            <a:ext cx="142875" cy="257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7400" y="4410165"/>
            <a:ext cx="432023" cy="3312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6600" y="3605881"/>
            <a:ext cx="1545432" cy="2799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9817" y="5241218"/>
            <a:ext cx="8153400" cy="5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u="sng" dirty="0" smtClean="0"/>
              <a:t>Example 3</a:t>
            </a:r>
            <a:r>
              <a:rPr lang="en-US" sz="2600" b="1" dirty="0" smtClean="0"/>
              <a:t>. NAND is a universal gate</a:t>
            </a:r>
            <a:br>
              <a:rPr lang="en-US" sz="2600" b="1" dirty="0" smtClean="0"/>
            </a:br>
            <a:r>
              <a:rPr lang="en-US" sz="2600" b="1" dirty="0" smtClean="0"/>
              <a:t>      -</a:t>
            </a:r>
            <a:r>
              <a:rPr lang="en-US" sz="2400" b="1" dirty="0" smtClean="0"/>
              <a:t>it can be used to produce  all the other gates</a:t>
            </a:r>
            <a:endParaRPr lang="en-US" sz="2600" b="1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668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60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342901" y="1160101"/>
            <a:ext cx="7467600" cy="989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1" y="2076331"/>
            <a:ext cx="7467600" cy="660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31" y="2740481"/>
            <a:ext cx="7374169" cy="1209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235" y="3949622"/>
            <a:ext cx="7388165" cy="12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E1E80C80A3E48BC3EA331E9E492E3" ma:contentTypeVersion="4" ma:contentTypeDescription="Create a new document." ma:contentTypeScope="" ma:versionID="ff1cb715935379d7c61afc06dd2cae79">
  <xsd:schema xmlns:xsd="http://www.w3.org/2001/XMLSchema" xmlns:xs="http://www.w3.org/2001/XMLSchema" xmlns:p="http://schemas.microsoft.com/office/2006/metadata/properties" xmlns:ns2="406fb2dd-4a16-4989-8c93-0ea112514bb2" targetNamespace="http://schemas.microsoft.com/office/2006/metadata/properties" ma:root="true" ma:fieldsID="e1ca1a3fcec33d54b3dcfbe5742dab92" ns2:_="">
    <xsd:import namespace="406fb2dd-4a16-4989-8c93-0ea112514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fb2dd-4a16-4989-8c93-0ea112514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D9D5CB-E81C-4B7F-B6CC-E4AD64600148}"/>
</file>

<file path=customXml/itemProps2.xml><?xml version="1.0" encoding="utf-8"?>
<ds:datastoreItem xmlns:ds="http://schemas.openxmlformats.org/officeDocument/2006/customXml" ds:itemID="{AF8D2510-F77A-4F38-92B0-B0C6954E4CED}"/>
</file>

<file path=customXml/itemProps3.xml><?xml version="1.0" encoding="utf-8"?>
<ds:datastoreItem xmlns:ds="http://schemas.openxmlformats.org/officeDocument/2006/customXml" ds:itemID="{0AFE46E1-6CFD-4108-A4BC-2F6D4D1F21E0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11630</TotalTime>
  <Words>275</Words>
  <Application>Microsoft Office PowerPoint</Application>
  <PresentationFormat>On-screen Show (4:3)</PresentationFormat>
  <Paragraphs>55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Algerian</vt:lpstr>
      <vt:lpstr>Arial</vt:lpstr>
      <vt:lpstr>AvertaStd</vt:lpstr>
      <vt:lpstr>Century Schoolbook</vt:lpstr>
      <vt:lpstr>Courier New</vt:lpstr>
      <vt:lpstr>Times New Roman</vt:lpstr>
      <vt:lpstr>Wingdings</vt:lpstr>
      <vt:lpstr>Wingdings 2</vt:lpstr>
      <vt:lpstr>Oriel</vt:lpstr>
      <vt:lpstr>Equation</vt:lpstr>
      <vt:lpstr>LOGIC Circuits</vt:lpstr>
      <vt:lpstr>     HAPPY NEW YEAR! </vt:lpstr>
      <vt:lpstr>Logic Circuits</vt:lpstr>
      <vt:lpstr>    Basic gates – IEEE standards</vt:lpstr>
      <vt:lpstr>PowerPoint Presentation</vt:lpstr>
      <vt:lpstr>Derived gates:  XOR, NAND, NOR, NXOR</vt:lpstr>
      <vt:lpstr>Example 1</vt:lpstr>
      <vt:lpstr>Example 2</vt:lpstr>
      <vt:lpstr>Example 3. NAND is a universal gate       -it can be used to produce  all the other gates</vt:lpstr>
      <vt:lpstr>Combinational circuits</vt:lpstr>
      <vt:lpstr>Examples of useful combinational circuits </vt:lpstr>
      <vt:lpstr>Example 4</vt:lpstr>
      <vt:lpstr>Example 5. Full Adder</vt:lpstr>
      <vt:lpstr>Example 5. Full Adder (contd.)</vt:lpstr>
      <vt:lpstr>Example 5. Full Adder (contd.)</vt:lpstr>
      <vt:lpstr>Example 6. n - bits adder  </vt:lpstr>
      <vt:lpstr>Example 6. n – bits adder (contd.)  </vt:lpstr>
      <vt:lpstr>PowerPoint Presentation</vt:lpstr>
      <vt:lpstr>Example 7. Full Subtractor</vt:lpstr>
      <vt:lpstr>Example 7. Full Subtractor (contd.)</vt:lpstr>
      <vt:lpstr>Example 7. Full Subtractor (contd.)</vt:lpstr>
      <vt:lpstr>Example 8. n - bits subtractor </vt:lpstr>
      <vt:lpstr>Example 8. n – bits subtractor (contd.)  </vt:lpstr>
      <vt:lpstr>Example 9. Encoder</vt:lpstr>
      <vt:lpstr>Example 9. Encoder (contd.)</vt:lpstr>
      <vt:lpstr>Example 10. Decoder</vt:lpstr>
      <vt:lpstr>Example 10. Decoder (contd.)</vt:lpstr>
      <vt:lpstr>Example 11.     7 segments Circuit</vt:lpstr>
      <vt:lpstr>Example 11. 7 segments Circuit</vt:lpstr>
      <vt:lpstr>     Example 12. Implement the Simplified Logic Circuit                       for S3 using only NAND gates  </vt:lpstr>
      <vt:lpstr>Example 12(contd.)</vt:lpstr>
      <vt:lpstr>Example 13. Implement the Logic Circuit for S3      using only NOR gates</vt:lpstr>
      <vt:lpstr>Example 13(contd.)</vt:lpstr>
      <vt:lpstr>Binary codes </vt:lpstr>
      <vt:lpstr>Gray Codes on n bits</vt:lpstr>
      <vt:lpstr>Binary codes (contd.) </vt:lpstr>
      <vt:lpstr>Example 14.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Microsoft account</cp:lastModifiedBy>
  <cp:revision>217</cp:revision>
  <dcterms:created xsi:type="dcterms:W3CDTF">2017-10-24T14:24:02Z</dcterms:created>
  <dcterms:modified xsi:type="dcterms:W3CDTF">2024-01-18T15:57:52Z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0x01010004DE1E80C80A3E48BC3EA331E9E492E3</vt:lpwstr>
  </property>
</Properties>
</file>