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6" r:id="rId7"/>
    <p:sldId id="265" r:id="rId8"/>
    <p:sldId id="264" r:id="rId9"/>
    <p:sldId id="261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优化复杂神经网络超参数</a:t>
            </a:r>
            <a:r>
              <a:rPr lang="en-US" altLang="zh-CN" sz="2400" dirty="0"/>
              <a:t>(Hyperparameter)</a:t>
            </a:r>
            <a:r>
              <a:rPr lang="zh-CN" altLang="en-US" sz="2400" dirty="0"/>
              <a:t>的常用方法：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0. </a:t>
            </a:r>
            <a:r>
              <a:rPr lang="zh-CN" altLang="en-US" sz="2400" dirty="0"/>
              <a:t>猜</a:t>
            </a:r>
            <a:r>
              <a:rPr lang="en-US" altLang="zh-CN" sz="2400" dirty="0"/>
              <a:t>(Guess/Best Practices)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zh-CN" altLang="en-US" sz="2400" dirty="0"/>
              <a:t>网格搜索</a:t>
            </a:r>
            <a:r>
              <a:rPr lang="en-US" altLang="zh-CN" sz="2400" dirty="0"/>
              <a:t>(Grid Search)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zh-CN" altLang="en-US" sz="2400" dirty="0"/>
              <a:t>随机搜索</a:t>
            </a:r>
            <a:r>
              <a:rPr lang="en-US" altLang="zh-CN" sz="2400" dirty="0"/>
              <a:t>(Random Search)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zh-CN" altLang="en-US" sz="2400" dirty="0"/>
              <a:t>贝叶斯优化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zh-CN" altLang="en-US" sz="2400" dirty="0"/>
              <a:t>其它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43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0287-A548-4CD4-8433-C4BC701E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9F19E-DCDA-469B-8C62-73B6120F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优化复杂神经网络超参数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(Hyperparameter)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的常用方法：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0.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猜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(Guess/Best Practices)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zh-CN" altLang="en-US" sz="2400" dirty="0"/>
              <a:t>网格搜索</a:t>
            </a:r>
            <a:r>
              <a:rPr lang="en-US" altLang="zh-CN" sz="2400" dirty="0"/>
              <a:t>(Grid Search)</a:t>
            </a:r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- </a:t>
            </a:r>
            <a:r>
              <a:rPr lang="zh-CN" altLang="en-US" sz="2400" dirty="0"/>
              <a:t>列举所有可训练参数组成参数组合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- </a:t>
            </a:r>
            <a:r>
              <a:rPr lang="zh-CN" altLang="en-US" sz="2400" dirty="0"/>
              <a:t>对组合进行交叉验证并选择最优组合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- </a:t>
            </a:r>
            <a:r>
              <a:rPr lang="en-US" altLang="zh-CN" sz="2400" dirty="0" err="1"/>
              <a:t>GridSearchCV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随机搜索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(Random Search)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贝叶斯优化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6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优化复杂神经网络超参数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(Hyperparameter)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的常用方法：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0.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猜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(Guess/Best Practices)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网格搜索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(Grid Search)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zh-CN" altLang="en-US" sz="2400" dirty="0"/>
              <a:t>随机搜索</a:t>
            </a:r>
            <a:r>
              <a:rPr lang="en-US" altLang="zh-CN" sz="2400" dirty="0"/>
              <a:t>(Random Search)</a:t>
            </a:r>
          </a:p>
          <a:p>
            <a:pPr marL="0" indent="0">
              <a:buNone/>
            </a:pPr>
            <a:r>
              <a:rPr lang="en-US" altLang="zh-CN" sz="2400" dirty="0"/>
              <a:t> - </a:t>
            </a:r>
            <a:r>
              <a:rPr lang="zh-CN" altLang="en-US" sz="2400" dirty="0"/>
              <a:t>随机化所有组合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- </a:t>
            </a:r>
            <a:r>
              <a:rPr lang="zh-CN" altLang="en-US" sz="2400" dirty="0"/>
              <a:t>对组合进行交叉验证并选择最优组合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- </a:t>
            </a:r>
            <a:r>
              <a:rPr lang="en-US" altLang="zh-CN" sz="2400" dirty="0" err="1"/>
              <a:t>RandomizedSearchCV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贝叶斯优化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优化复杂神经网络超参数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(Hyperparameter)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的常用方法：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0.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猜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(Guess/Best Practices)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网格搜索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(Grid Search)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随机搜索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(Random Search)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zh-CN" altLang="en-US" sz="2400" dirty="0"/>
              <a:t>贝叶斯优化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CA179-A004-4067-A106-34BB069E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93000"/>
            <a:ext cx="4910173" cy="24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算法实现步骤：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zh-CN" altLang="en-US" sz="2000" dirty="0"/>
              <a:t>将待优化模型封装进黑盒函数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blackbox</a:t>
            </a:r>
            <a:r>
              <a:rPr lang="en-US" altLang="zh-CN" sz="2000" dirty="0"/>
              <a:t> (**</a:t>
            </a:r>
            <a:r>
              <a:rPr lang="zh-CN" altLang="en-US" sz="2000" dirty="0"/>
              <a:t>目标优化超参数</a:t>
            </a:r>
            <a:r>
              <a:rPr lang="en-US" altLang="zh-CN" sz="2000" dirty="0"/>
              <a:t>,…):</a:t>
            </a:r>
          </a:p>
          <a:p>
            <a:pPr marL="0" indent="0">
              <a:buNone/>
            </a:pPr>
            <a:r>
              <a:rPr lang="zh-CN" altLang="en-US" sz="2000" dirty="0"/>
              <a:t>传入不同的目标优化超参数值，黑盒函数会返回对应的模型准确率。本项目目标优化超参数为</a:t>
            </a:r>
            <a:r>
              <a:rPr lang="en-US" altLang="zh-CN" sz="2000" dirty="0" err="1"/>
              <a:t>learning_rate</a:t>
            </a:r>
            <a:r>
              <a:rPr lang="zh-CN" altLang="en-US" sz="2000" dirty="0"/>
              <a:t>，优化范围为</a:t>
            </a:r>
            <a:r>
              <a:rPr lang="en-US" altLang="zh-CN" sz="2000" dirty="0"/>
              <a:t>[1e-5, 1]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注：现在问题变成了变量为目标超参数，结果为准确率；即现在在优化黑盒函数。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zh-CN" altLang="en-US" sz="2000" dirty="0"/>
              <a:t>选择并定义概率回归模型</a:t>
            </a:r>
            <a:r>
              <a:rPr lang="en-US" altLang="zh-CN" sz="2000" dirty="0"/>
              <a:t>(</a:t>
            </a:r>
            <a:r>
              <a:rPr lang="en-US" sz="2000" dirty="0"/>
              <a:t>Probabilistic Regression Models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黑盒函数服从被选择的概率回归模型的分布，可以基于黑盒函数</a:t>
            </a:r>
            <a:r>
              <a:rPr lang="en-US" altLang="zh-CN" sz="2000" dirty="0"/>
              <a:t>{</a:t>
            </a:r>
            <a:r>
              <a:rPr lang="zh-CN" altLang="en-US" sz="2000" dirty="0"/>
              <a:t>输入，输出</a:t>
            </a:r>
            <a:r>
              <a:rPr lang="en-US" altLang="zh-CN" sz="2000" dirty="0"/>
              <a:t>}</a:t>
            </a:r>
            <a:r>
              <a:rPr lang="zh-CN" altLang="en-US" sz="2000" dirty="0"/>
              <a:t>值对，预测黑盒函数输出关于输入的函数。</a:t>
            </a:r>
            <a:r>
              <a:rPr lang="en-US" altLang="zh-CN" sz="2000" dirty="0"/>
              <a:t> </a:t>
            </a:r>
            <a:r>
              <a:rPr lang="zh-CN" altLang="en-US" sz="2000" dirty="0"/>
              <a:t>做法是</a:t>
            </a:r>
            <a:r>
              <a:rPr lang="en-US" altLang="zh-CN" sz="2000" dirty="0" err="1"/>
              <a:t>gpr.fit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X_sample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Y_sample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9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B8AE-9BF3-4548-A83A-B7A47423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gpr.predict</a:t>
            </a:r>
            <a:r>
              <a:rPr lang="en-US" altLang="zh-CN" dirty="0"/>
              <a:t>(</a:t>
            </a:r>
            <a:r>
              <a:rPr lang="en-US" altLang="zh-CN" dirty="0" err="1"/>
              <a:t>ALL_Point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3C454-E543-4A16-AEF7-5BA447C0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输入，输出</a:t>
            </a:r>
            <a:r>
              <a:rPr lang="en-US" altLang="zh-CN" dirty="0"/>
              <a:t>}</a:t>
            </a:r>
            <a:r>
              <a:rPr lang="zh-CN" altLang="en-US" dirty="0"/>
              <a:t>能预测的是输出关于输入的函数，以及输出值的置信区间</a:t>
            </a:r>
            <a:r>
              <a:rPr lang="en-US" altLang="zh-CN" dirty="0"/>
              <a:t>/</a:t>
            </a:r>
            <a:r>
              <a:rPr lang="zh-CN" altLang="en-US" dirty="0"/>
              <a:t>标准差。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7F386-7B75-4892-930E-DE3B1258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80928"/>
            <a:ext cx="5818684" cy="3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算法实现步骤：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选择并定义采集函数</a:t>
            </a:r>
            <a:r>
              <a:rPr lang="en-US" altLang="zh-CN" sz="2000" dirty="0"/>
              <a:t>(Acquisition Function):</a:t>
            </a:r>
          </a:p>
          <a:p>
            <a:pPr marL="0" indent="0">
              <a:buNone/>
            </a:pPr>
            <a:r>
              <a:rPr lang="zh-CN" altLang="en-US" sz="2000" dirty="0"/>
              <a:t>采集函数定义了一个优化规则，这个规则期望采集的</a:t>
            </a:r>
            <a:r>
              <a:rPr lang="en-US" altLang="zh-CN" sz="2000" dirty="0"/>
              <a:t>X</a:t>
            </a:r>
            <a:r>
              <a:rPr lang="zh-CN" altLang="en-US" sz="2000" dirty="0"/>
              <a:t>值能够同时：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 </a:t>
            </a:r>
            <a:r>
              <a:rPr lang="en-US" altLang="zh-CN" sz="2000" dirty="0"/>
              <a:t>1. </a:t>
            </a:r>
            <a:r>
              <a:rPr lang="zh-CN" altLang="en-US" sz="2000" dirty="0"/>
              <a:t>提升</a:t>
            </a:r>
            <a:r>
              <a:rPr lang="en-US" altLang="zh-CN" sz="2000" dirty="0" err="1"/>
              <a:t>gpr</a:t>
            </a:r>
            <a:r>
              <a:rPr lang="zh-CN" altLang="en-US" sz="2000" dirty="0"/>
              <a:t>对黑盒函数预测的准确度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2. </a:t>
            </a:r>
            <a:r>
              <a:rPr lang="zh-CN" altLang="en-US" sz="2000" dirty="0"/>
              <a:t>使黑盒函数输出值高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用程序表达这两个目的：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1. </a:t>
            </a:r>
            <a:r>
              <a:rPr lang="zh-CN" altLang="en-US" sz="2000" dirty="0"/>
              <a:t>采集所在点</a:t>
            </a:r>
            <a:r>
              <a:rPr lang="en-US" altLang="zh-CN" sz="2000" dirty="0"/>
              <a:t>Y</a:t>
            </a:r>
            <a:r>
              <a:rPr lang="zh-CN" altLang="en-US" sz="2000" dirty="0"/>
              <a:t>值标准差大的</a:t>
            </a:r>
            <a:r>
              <a:rPr lang="en-US" altLang="zh-CN" sz="2000" dirty="0"/>
              <a:t>X</a:t>
            </a:r>
            <a:r>
              <a:rPr lang="zh-CN" altLang="en-US" sz="2000" dirty="0"/>
              <a:t>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2.</a:t>
            </a:r>
            <a:r>
              <a:rPr lang="zh-CN" altLang="en-US" sz="2000" dirty="0"/>
              <a:t> 采集使</a:t>
            </a:r>
            <a:r>
              <a:rPr lang="en-US" altLang="zh-CN" sz="2000" dirty="0"/>
              <a:t>y</a:t>
            </a:r>
            <a:r>
              <a:rPr lang="zh-CN" altLang="en-US" sz="2000" dirty="0"/>
              <a:t>值离</a:t>
            </a:r>
            <a:r>
              <a:rPr lang="en-US" altLang="zh-CN" sz="2000" dirty="0" err="1"/>
              <a:t>gpr.predict_maxAccuracy</a:t>
            </a:r>
            <a:r>
              <a:rPr lang="zh-CN" altLang="en-US" sz="2000" dirty="0"/>
              <a:t>最近的</a:t>
            </a:r>
            <a:r>
              <a:rPr lang="en-US" altLang="zh-CN" sz="2000" dirty="0"/>
              <a:t>X</a:t>
            </a:r>
            <a:r>
              <a:rPr lang="zh-CN" altLang="en-US" sz="2000" dirty="0"/>
              <a:t>值（</a:t>
            </a:r>
            <a:r>
              <a:rPr lang="en-US" altLang="zh-CN" sz="2000" dirty="0"/>
              <a:t>y- </a:t>
            </a:r>
            <a:r>
              <a:rPr lang="en-US" altLang="zh-CN" sz="2000" dirty="0" err="1"/>
              <a:t>gpr.predict_maxAccuracy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在采集后，通过黑盒函数获得</a:t>
            </a:r>
            <a:r>
              <a:rPr lang="en-US" altLang="zh-CN" sz="2000" dirty="0"/>
              <a:t>{</a:t>
            </a:r>
            <a:r>
              <a:rPr lang="zh-CN" altLang="en-US" sz="2000" dirty="0"/>
              <a:t>输入，输出</a:t>
            </a:r>
            <a:r>
              <a:rPr lang="en-US" altLang="zh-CN" sz="2000" dirty="0"/>
              <a:t>}</a:t>
            </a:r>
            <a:r>
              <a:rPr lang="zh-CN" altLang="en-US" sz="2000" dirty="0"/>
              <a:t>对，并将其存入</a:t>
            </a:r>
            <a:r>
              <a:rPr lang="en-US" altLang="zh-CN" sz="2000" dirty="0"/>
              <a:t>D</a:t>
            </a:r>
            <a:r>
              <a:rPr lang="zh-CN" altLang="en-US" sz="2000" dirty="0"/>
              <a:t>即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X_sample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Y_sample</a:t>
            </a:r>
            <a:r>
              <a:rPr lang="en-US" altLang="zh-CN" sz="2000" dirty="0"/>
              <a:t>)</a:t>
            </a:r>
            <a:r>
              <a:rPr lang="zh-CN" altLang="en-US" sz="2000" dirty="0"/>
              <a:t>中。让</a:t>
            </a:r>
            <a:r>
              <a:rPr lang="en-US" altLang="zh-CN" sz="2000" dirty="0" err="1"/>
              <a:t>gpr.fit</a:t>
            </a:r>
            <a:r>
              <a:rPr lang="en-US" altLang="zh-CN" sz="2000" dirty="0"/>
              <a:t>(D)</a:t>
            </a:r>
            <a:r>
              <a:rPr lang="zh-CN" altLang="en-US" sz="2000" dirty="0"/>
              <a:t>来更新</a:t>
            </a:r>
            <a:r>
              <a:rPr lang="en-US" altLang="zh-CN" sz="2000" dirty="0" err="1"/>
              <a:t>gpr</a:t>
            </a:r>
            <a:r>
              <a:rPr lang="zh-CN" altLang="en-US" sz="2000" dirty="0"/>
              <a:t>，进而更新采集函数。</a:t>
            </a:r>
            <a:endParaRPr 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926021-C232-4861-B4BB-3E76DA510B3C}"/>
              </a:ext>
            </a:extLst>
          </p:cNvPr>
          <p:cNvCxnSpPr/>
          <p:nvPr/>
        </p:nvCxnSpPr>
        <p:spPr>
          <a:xfrm flipH="1" flipV="1">
            <a:off x="3275856" y="4509120"/>
            <a:ext cx="417646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DC2E-636D-4102-A422-187F64F6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7A1B6-71C9-4BF9-9C78-8200AE2A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利用采集函数循环采集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X</a:t>
            </a:r>
            <a:r>
              <a:rPr lang="zh-CN" altLang="en-US" dirty="0"/>
              <a:t>值，将每次采集的</a:t>
            </a:r>
            <a:r>
              <a:rPr lang="en-US" altLang="zh-CN" dirty="0"/>
              <a:t>X</a:t>
            </a:r>
            <a:r>
              <a:rPr lang="zh-CN" altLang="en-US" dirty="0"/>
              <a:t>值传入黑盒函数获得对应准确率；最后，比较对应准确率大小获得最佳</a:t>
            </a:r>
            <a:r>
              <a:rPr lang="en-US" altLang="zh-CN" dirty="0"/>
              <a:t>X</a:t>
            </a:r>
            <a:r>
              <a:rPr lang="zh-CN" altLang="en-US" dirty="0"/>
              <a:t>值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注：所谓轻函数就是采集函数。我们通过对其优化，获得很有希望是高准确率的</a:t>
            </a:r>
            <a:r>
              <a:rPr lang="en-US" altLang="zh-CN" dirty="0"/>
              <a:t>X</a:t>
            </a:r>
            <a:r>
              <a:rPr lang="zh-CN" altLang="en-US" dirty="0"/>
              <a:t>值，提供给复杂函数验证。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D3BE-A28B-4ACA-8FB4-31FDE24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贝叶斯优化 </a:t>
            </a:r>
            <a:r>
              <a:rPr lang="en-US" altLang="zh-CN" sz="2400" dirty="0"/>
              <a:t>(Bayesian Optimization)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通过优化轻函数以调整复杂神经网络的超参数</a:t>
            </a:r>
            <a:endParaRPr 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6C6D-3489-47E7-9B70-0C553B3F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概率回归模型</a:t>
            </a:r>
            <a:r>
              <a:rPr lang="en-US" altLang="zh-CN" sz="2400" dirty="0"/>
              <a:t>(M): </a:t>
            </a:r>
            <a:r>
              <a:rPr lang="zh-CN" altLang="en-US" sz="2400" dirty="0"/>
              <a:t>高斯过程</a:t>
            </a:r>
            <a:r>
              <a:rPr lang="en-US" altLang="zh-CN" sz="2400" dirty="0"/>
              <a:t>(Gaussian Processes)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采集函数</a:t>
            </a:r>
            <a:r>
              <a:rPr lang="en-US" altLang="zh-CN" sz="2400" dirty="0"/>
              <a:t>(S): </a:t>
            </a:r>
            <a:r>
              <a:rPr lang="zh-CN" altLang="en-US" sz="2400" dirty="0"/>
              <a:t>期待提升函数</a:t>
            </a:r>
            <a:r>
              <a:rPr lang="en-US" altLang="zh-CN" sz="2400" dirty="0"/>
              <a:t>(Expected Improvement)</a:t>
            </a:r>
          </a:p>
          <a:p>
            <a:pPr marL="0" indent="0">
              <a:buNone/>
            </a:pPr>
            <a:r>
              <a:rPr lang="zh-CN" altLang="en-US" sz="2400" dirty="0"/>
              <a:t>搜索定义域</a:t>
            </a:r>
            <a:r>
              <a:rPr lang="en-US" altLang="zh-CN" sz="2400" dirty="0"/>
              <a:t>(X):</a:t>
            </a:r>
            <a:r>
              <a:rPr lang="zh-CN" altLang="en-US" sz="2400" dirty="0"/>
              <a:t> </a:t>
            </a:r>
            <a:r>
              <a:rPr lang="en-US" altLang="zh-CN" sz="2400" dirty="0"/>
              <a:t>[1e-5,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9D7F7-862E-493B-B9EA-7F8AC04C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4910173" cy="24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798</Words>
  <Application>Microsoft Office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贝叶斯优化 (Bayesian Optimization)： 通过优化轻函数以调整复杂神经网络的超参数</vt:lpstr>
      <vt:lpstr>贝叶斯优化 (Bayesian Optimization)： 通过优化轻函数以调整复杂神经网络的超参数</vt:lpstr>
      <vt:lpstr>贝叶斯优化 (Bayesian Optimization)： 通过优化轻函数以调整复杂神经网络的超参数</vt:lpstr>
      <vt:lpstr>贝叶斯优化 (Bayesian Optimization)： 通过优化轻函数以调整复杂神经网络的超参数</vt:lpstr>
      <vt:lpstr>贝叶斯优化 (Bayesian Optimization)： 通过优化轻函数以调整复杂神经网络的超参数</vt:lpstr>
      <vt:lpstr>gpr.predict(ALL_Point)</vt:lpstr>
      <vt:lpstr>贝叶斯优化 (Bayesian Optimization)： 通过优化轻函数以调整复杂神经网络的超参数</vt:lpstr>
      <vt:lpstr>PowerPoint 演示文稿</vt:lpstr>
      <vt:lpstr>贝叶斯优化 (Bayesian Optimization)： 通过优化轻函数以调整复杂神经网络的超参数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 HUANG</dc:creator>
  <cp:lastModifiedBy>WG1842</cp:lastModifiedBy>
  <cp:revision>24</cp:revision>
  <dcterms:created xsi:type="dcterms:W3CDTF">2020-10-21T02:37:09Z</dcterms:created>
  <dcterms:modified xsi:type="dcterms:W3CDTF">2020-10-21T10:57:24Z</dcterms:modified>
</cp:coreProperties>
</file>