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7AE9D-D53D-B803-A81E-2F75D92B57B2}" v="1409" dt="2025-01-22T14:27:55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2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2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08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75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68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29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3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02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5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1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3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5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5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1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7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4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7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7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E56FCC-6816-5763-CB14-3C10E9878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9467477" cy="2166980"/>
          </a:xfrm>
        </p:spPr>
        <p:txBody>
          <a:bodyPr>
            <a:normAutofit/>
          </a:bodyPr>
          <a:lstStyle/>
          <a:p>
            <a:pPr algn="l"/>
            <a:r>
              <a:rPr lang="en-US" sz="6200" dirty="0" err="1"/>
              <a:t>Prezentare</a:t>
            </a:r>
            <a:r>
              <a:rPr lang="en-US" sz="6200" dirty="0"/>
              <a:t> </a:t>
            </a:r>
            <a:r>
              <a:rPr lang="en-US" sz="6200" dirty="0" err="1"/>
              <a:t>Proiect</a:t>
            </a:r>
            <a:r>
              <a:rPr lang="en-US" sz="6200" dirty="0"/>
              <a:t> </a:t>
            </a:r>
            <a:r>
              <a:rPr lang="en-US" sz="6200" dirty="0" err="1"/>
              <a:t>Sincretic</a:t>
            </a:r>
            <a:br>
              <a:rPr lang="en-US" sz="6200"/>
            </a:br>
            <a:r>
              <a:rPr lang="en-US" sz="6200" dirty="0" err="1"/>
              <a:t>Autobot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5245-B057-BDAC-87D0-D7948F822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3428807"/>
            <a:ext cx="7178070" cy="267671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800" dirty="0" err="1"/>
              <a:t>Echipa</a:t>
            </a:r>
            <a:r>
              <a:rPr lang="en-US" sz="1800" dirty="0"/>
              <a:t> </a:t>
            </a:r>
            <a:r>
              <a:rPr lang="en-US" sz="1800" dirty="0" err="1"/>
              <a:t>PathFinders</a:t>
            </a:r>
            <a:r>
              <a:rPr lang="en-US" sz="1800" dirty="0"/>
              <a:t>:</a:t>
            </a:r>
            <a:endParaRPr lang="en-US" dirty="0"/>
          </a:p>
          <a:p>
            <a:pPr algn="l">
              <a:lnSpc>
                <a:spcPct val="90000"/>
              </a:lnSpc>
            </a:pPr>
            <a:r>
              <a:rPr lang="en-US" sz="1800"/>
              <a:t>Plesa Valentin-Razvan</a:t>
            </a:r>
            <a:endParaRPr lang="en-US"/>
          </a:p>
          <a:p>
            <a:pPr algn="l">
              <a:lnSpc>
                <a:spcPct val="90000"/>
              </a:lnSpc>
            </a:pPr>
            <a:r>
              <a:rPr lang="en-US" sz="1800" dirty="0"/>
              <a:t>Niculescu Darius           </a:t>
            </a:r>
          </a:p>
          <a:p>
            <a:pPr algn="l">
              <a:lnSpc>
                <a:spcPct val="90000"/>
              </a:lnSpc>
            </a:pPr>
            <a:r>
              <a:rPr lang="en-US" sz="1800" dirty="0">
                <a:latin typeface="Corbel"/>
                <a:cs typeface="Arial"/>
              </a:rPr>
              <a:t>Mladin Alexandru         </a:t>
            </a:r>
          </a:p>
          <a:p>
            <a:pPr algn="l">
              <a:lnSpc>
                <a:spcPct val="90000"/>
              </a:lnSpc>
            </a:pPr>
            <a:endParaRPr lang="en-US" sz="1800" dirty="0">
              <a:cs typeface="Arial"/>
            </a:endParaRPr>
          </a:p>
          <a:p>
            <a:pPr algn="l">
              <a:lnSpc>
                <a:spcPct val="90000"/>
              </a:lnSpc>
            </a:pPr>
            <a:r>
              <a:rPr lang="en-US" sz="1800" dirty="0" err="1"/>
              <a:t>Coordonatori</a:t>
            </a:r>
            <a:r>
              <a:rPr lang="en-US" sz="1800" dirty="0"/>
              <a:t>: Conf. Dr. Ing. Florin Dragan</a:t>
            </a:r>
          </a:p>
          <a:p>
            <a:pPr algn="l">
              <a:lnSpc>
                <a:spcPct val="90000"/>
              </a:lnSpc>
            </a:pPr>
            <a:r>
              <a:rPr lang="en-US" sz="1800" dirty="0"/>
              <a:t>      Alexa Liviu-Aniel</a:t>
            </a:r>
          </a:p>
        </p:txBody>
      </p:sp>
    </p:spTree>
    <p:extLst>
      <p:ext uri="{BB962C8B-B14F-4D97-AF65-F5344CB8AC3E}">
        <p14:creationId xmlns:p14="http://schemas.microsoft.com/office/powerpoint/2010/main" val="2709959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571EE6-B6BA-9774-18EE-A179C7C0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Autobot</a:t>
            </a:r>
            <a:r>
              <a:rPr lang="en-US" dirty="0"/>
              <a:t>: </a:t>
            </a:r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Scurta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BC1FE-342B-D02E-64CA-1A4E499E8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578651"/>
            <a:ext cx="7243603" cy="3105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 </a:t>
            </a:r>
            <a:r>
              <a:rPr lang="en-US" sz="1800" dirty="0" err="1"/>
              <a:t>Autobot-ul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un robot  TurtleBot3 </a:t>
            </a:r>
            <a:r>
              <a:rPr lang="en-US" sz="1800" dirty="0" err="1"/>
              <a:t>programat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urmeze</a:t>
            </a:r>
            <a:r>
              <a:rPr lang="en-US" sz="1800" dirty="0"/>
              <a:t> un drum </a:t>
            </a:r>
            <a:r>
              <a:rPr lang="en-US" sz="1800" dirty="0" err="1"/>
              <a:t>delimitat</a:t>
            </a:r>
            <a:r>
              <a:rPr lang="en-US" sz="1800" dirty="0"/>
              <a:t> de </a:t>
            </a:r>
            <a:r>
              <a:rPr lang="en-US" sz="1800" dirty="0" err="1"/>
              <a:t>doua</a:t>
            </a:r>
            <a:r>
              <a:rPr lang="en-US" sz="1800" dirty="0"/>
              <a:t> </a:t>
            </a:r>
            <a:r>
              <a:rPr lang="en-US" sz="1800" dirty="0" err="1"/>
              <a:t>linii</a:t>
            </a:r>
            <a:r>
              <a:rPr lang="en-US" sz="1800" dirty="0"/>
              <a:t>, </a:t>
            </a:r>
            <a:r>
              <a:rPr lang="en-US" sz="1800" dirty="0" err="1"/>
              <a:t>luand</a:t>
            </a:r>
            <a:r>
              <a:rPr lang="en-US" sz="1800" dirty="0"/>
              <a:t> </a:t>
            </a:r>
            <a:r>
              <a:rPr lang="en-US" sz="1800" dirty="0" err="1"/>
              <a:t>curbe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depaseasca</a:t>
            </a:r>
            <a:r>
              <a:rPr lang="en-US" sz="1800" dirty="0"/>
              <a:t> </a:t>
            </a:r>
            <a:r>
              <a:rPr lang="en-US" sz="1800" dirty="0" err="1"/>
              <a:t>obstacolele</a:t>
            </a:r>
            <a:r>
              <a:rPr lang="en-US" sz="1800" dirty="0"/>
              <a:t> din drum </a:t>
            </a:r>
            <a:r>
              <a:rPr lang="en-US" sz="1800" dirty="0" err="1"/>
              <a:t>folosind</a:t>
            </a:r>
            <a:r>
              <a:rPr lang="en-US" sz="1800" dirty="0"/>
              <a:t> un automat cu </a:t>
            </a:r>
            <a:r>
              <a:rPr lang="en-US" sz="1800" dirty="0" err="1"/>
              <a:t>stari</a:t>
            </a:r>
            <a:r>
              <a:rPr lang="en-US" sz="1800" dirty="0"/>
              <a:t> finite. </a:t>
            </a:r>
            <a:r>
              <a:rPr lang="en-US" sz="1800" dirty="0" err="1"/>
              <a:t>Robotul</a:t>
            </a:r>
            <a:r>
              <a:rPr lang="en-US" sz="1800" dirty="0"/>
              <a:t> a </a:t>
            </a:r>
            <a:r>
              <a:rPr lang="en-US" sz="1800" dirty="0" err="1"/>
              <a:t>fost</a:t>
            </a:r>
            <a:r>
              <a:rPr lang="en-US" sz="1800" dirty="0"/>
              <a:t> </a:t>
            </a:r>
            <a:r>
              <a:rPr lang="en-US" sz="1800" dirty="0" err="1"/>
              <a:t>programat</a:t>
            </a:r>
            <a:r>
              <a:rPr lang="en-US" sz="1800" dirty="0"/>
              <a:t> in Python </a:t>
            </a:r>
            <a:r>
              <a:rPr lang="en-US" sz="1800" dirty="0" err="1"/>
              <a:t>utilizand</a:t>
            </a:r>
            <a:r>
              <a:rPr lang="en-US" sz="1800" dirty="0"/>
              <a:t> </a:t>
            </a:r>
            <a:r>
              <a:rPr lang="en-US" sz="1800" dirty="0" err="1"/>
              <a:t>mediile</a:t>
            </a:r>
            <a:r>
              <a:rPr lang="en-US" sz="1800" dirty="0"/>
              <a:t> Gazebo, ROS2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VSCode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 </a:t>
            </a:r>
            <a:r>
              <a:rPr lang="en-US" sz="1800" dirty="0" err="1"/>
              <a:t>Autobot-ul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ia</a:t>
            </a:r>
            <a:r>
              <a:rPr lang="en-US" sz="1800" dirty="0"/>
              <a:t> </a:t>
            </a:r>
            <a:r>
              <a:rPr lang="en-US" sz="1800" dirty="0" err="1"/>
              <a:t>decizii</a:t>
            </a:r>
            <a:r>
              <a:rPr lang="en-US" sz="1800" dirty="0"/>
              <a:t> </a:t>
            </a:r>
            <a:r>
              <a:rPr lang="en-US" sz="1800" dirty="0" err="1"/>
              <a:t>datorita</a:t>
            </a:r>
            <a:r>
              <a:rPr lang="en-US" sz="1800" dirty="0"/>
              <a:t> </a:t>
            </a:r>
            <a:r>
              <a:rPr lang="en-US" sz="1800" dirty="0" err="1"/>
              <a:t>unei</a:t>
            </a:r>
            <a:r>
              <a:rPr lang="en-US" sz="1800" dirty="0"/>
              <a:t> </a:t>
            </a:r>
            <a:r>
              <a:rPr lang="en-US" sz="1800" dirty="0" err="1"/>
              <a:t>camere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a </a:t>
            </a:r>
            <a:r>
              <a:rPr lang="en-US" sz="1800" dirty="0" err="1"/>
              <a:t>unui</a:t>
            </a:r>
            <a:r>
              <a:rPr lang="en-US" sz="1800" dirty="0"/>
              <a:t> </a:t>
            </a:r>
            <a:r>
              <a:rPr lang="en-US" sz="1800" dirty="0" err="1"/>
              <a:t>senzor</a:t>
            </a:r>
            <a:r>
              <a:rPr lang="en-US" sz="1800" dirty="0"/>
              <a:t> LiDAR de la care </a:t>
            </a:r>
            <a:r>
              <a:rPr lang="en-US" sz="1800" dirty="0" err="1"/>
              <a:t>acesta</a:t>
            </a:r>
            <a:r>
              <a:rPr lang="en-US" sz="1800" dirty="0"/>
              <a:t> </a:t>
            </a:r>
            <a:r>
              <a:rPr lang="en-US" sz="1800" dirty="0" err="1"/>
              <a:t>primeste</a:t>
            </a:r>
            <a:r>
              <a:rPr lang="en-US" sz="1800" dirty="0"/>
              <a:t> </a:t>
            </a:r>
            <a:r>
              <a:rPr lang="en-US" sz="1800" dirty="0" err="1"/>
              <a:t>informatii</a:t>
            </a:r>
            <a:r>
              <a:rPr lang="en-US" sz="1800" dirty="0"/>
              <a:t>. Camera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responsabila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pasa</a:t>
            </a:r>
            <a:r>
              <a:rPr lang="en-US" sz="1800" dirty="0"/>
              <a:t> </a:t>
            </a:r>
            <a:r>
              <a:rPr lang="en-US" sz="1800" dirty="0" err="1"/>
              <a:t>imagini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detectarea</a:t>
            </a:r>
            <a:r>
              <a:rPr lang="en-US" sz="1800" dirty="0"/>
              <a:t> de </a:t>
            </a:r>
            <a:r>
              <a:rPr lang="en-US" sz="1800" dirty="0" err="1"/>
              <a:t>linii</a:t>
            </a:r>
            <a:r>
              <a:rPr lang="en-US" sz="1800" dirty="0"/>
              <a:t> de </a:t>
            </a:r>
            <a:r>
              <a:rPr lang="en-US" sz="1800" dirty="0" err="1"/>
              <a:t>limitare</a:t>
            </a:r>
            <a:r>
              <a:rPr lang="en-US" sz="1800" dirty="0"/>
              <a:t> a </a:t>
            </a:r>
            <a:r>
              <a:rPr lang="en-US" sz="1800" dirty="0" err="1"/>
              <a:t>benzii</a:t>
            </a:r>
            <a:r>
              <a:rPr lang="en-US" sz="1800" dirty="0"/>
              <a:t> </a:t>
            </a:r>
            <a:r>
              <a:rPr lang="en-US" sz="1800" dirty="0" err="1"/>
              <a:t>intre</a:t>
            </a:r>
            <a:r>
              <a:rPr lang="en-US" sz="1800" dirty="0"/>
              <a:t> care merge </a:t>
            </a:r>
            <a:r>
              <a:rPr lang="en-US" sz="1800" dirty="0" err="1"/>
              <a:t>robotul</a:t>
            </a:r>
            <a:r>
              <a:rPr lang="en-US" sz="1800" dirty="0"/>
              <a:t>. </a:t>
            </a:r>
            <a:r>
              <a:rPr lang="en-US" sz="1800" dirty="0" err="1"/>
              <a:t>Senzorul</a:t>
            </a:r>
            <a:r>
              <a:rPr lang="en-US" sz="1800" dirty="0"/>
              <a:t> LiDAR se </a:t>
            </a:r>
            <a:r>
              <a:rPr lang="en-US" sz="1800" dirty="0" err="1"/>
              <a:t>ocupa</a:t>
            </a:r>
            <a:r>
              <a:rPr lang="en-US" sz="1800" dirty="0"/>
              <a:t> cu </a:t>
            </a:r>
            <a:r>
              <a:rPr lang="en-US" sz="1800" dirty="0" err="1"/>
              <a:t>detectia</a:t>
            </a:r>
            <a:r>
              <a:rPr lang="en-US" sz="1800" dirty="0"/>
              <a:t> de </a:t>
            </a:r>
            <a:r>
              <a:rPr lang="en-US" sz="1800" dirty="0" err="1"/>
              <a:t>obstacole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algoritmul</a:t>
            </a:r>
            <a:r>
              <a:rPr lang="en-US" sz="1800" dirty="0"/>
              <a:t> de </a:t>
            </a:r>
            <a:r>
              <a:rPr lang="en-US" sz="1800" dirty="0" err="1"/>
              <a:t>depasire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9547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DD3856-F93B-A7D6-40C2-DC9D802E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Autobot</a:t>
            </a:r>
            <a:r>
              <a:rPr lang="en-US" dirty="0"/>
              <a:t>: </a:t>
            </a:r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Scurta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7B21-3C98-962C-E457-B2E590A51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Acesta are </a:t>
            </a:r>
            <a:r>
              <a:rPr lang="en-US" sz="1800" dirty="0" err="1"/>
              <a:t>implementate</a:t>
            </a:r>
            <a:r>
              <a:rPr lang="en-US" sz="1800" dirty="0"/>
              <a:t> </a:t>
            </a:r>
            <a:r>
              <a:rPr lang="en-US" sz="1800" dirty="0" err="1"/>
              <a:t>urmatoarele</a:t>
            </a:r>
            <a:r>
              <a:rPr lang="en-US" sz="1800" dirty="0"/>
              <a:t> </a:t>
            </a:r>
            <a:r>
              <a:rPr lang="en-US" sz="1800" dirty="0" err="1"/>
              <a:t>functii</a:t>
            </a:r>
            <a:r>
              <a:rPr lang="en-US" sz="1800" dirty="0"/>
              <a:t>:</a:t>
            </a:r>
          </a:p>
          <a:p>
            <a:pPr>
              <a:buClr>
                <a:srgbClr val="1287C3"/>
              </a:buClr>
            </a:pPr>
            <a:r>
              <a:rPr lang="en-US" sz="1800" dirty="0"/>
              <a:t>Lane-Keeping</a:t>
            </a:r>
          </a:p>
          <a:p>
            <a:pPr>
              <a:buClr>
                <a:srgbClr val="1287C3"/>
              </a:buClr>
            </a:pPr>
            <a:r>
              <a:rPr lang="en-US" sz="1800" dirty="0" err="1"/>
              <a:t>Oprirea</a:t>
            </a:r>
            <a:r>
              <a:rPr lang="en-US" sz="1800" dirty="0"/>
              <a:t> la </a:t>
            </a:r>
            <a:r>
              <a:rPr lang="en-US" sz="1800" dirty="0" err="1"/>
              <a:t>semnul</a:t>
            </a:r>
            <a:r>
              <a:rPr lang="en-US" sz="1800" dirty="0"/>
              <a:t> de Stop(</a:t>
            </a:r>
            <a:r>
              <a:rPr lang="en-US" sz="1800" dirty="0" err="1"/>
              <a:t>Incercare</a:t>
            </a:r>
            <a:r>
              <a:rPr lang="en-US" sz="1800" dirty="0"/>
              <a:t>)</a:t>
            </a:r>
          </a:p>
          <a:p>
            <a:pPr>
              <a:buClr>
                <a:srgbClr val="1287C3"/>
              </a:buClr>
            </a:pPr>
            <a:r>
              <a:rPr lang="en-US" sz="1800" dirty="0" err="1"/>
              <a:t>Depasirea</a:t>
            </a:r>
            <a:r>
              <a:rPr lang="en-US" sz="1800" dirty="0"/>
              <a:t> de </a:t>
            </a:r>
            <a:r>
              <a:rPr lang="en-US" sz="1800" dirty="0" err="1"/>
              <a:t>obstacole</a:t>
            </a:r>
          </a:p>
        </p:txBody>
      </p:sp>
    </p:spTree>
    <p:extLst>
      <p:ext uri="{BB962C8B-B14F-4D97-AF65-F5344CB8AC3E}">
        <p14:creationId xmlns:p14="http://schemas.microsoft.com/office/powerpoint/2010/main" val="2156028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F0BFEB-172A-F078-290C-EA08DBEC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Autobot</a:t>
            </a:r>
            <a:r>
              <a:rPr lang="en-US" dirty="0"/>
              <a:t>: Lane-Keeping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0ED1-F8DB-719E-EB94-38F69090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pPr>
              <a:buClr>
                <a:srgbClr val="1287C3"/>
              </a:buClr>
            </a:pPr>
            <a:r>
              <a:rPr lang="en-US" sz="1800" dirty="0" err="1">
                <a:ea typeface="+mn-lt"/>
                <a:cs typeface="+mn-lt"/>
              </a:rPr>
              <a:t>Folosind</a:t>
            </a:r>
            <a:r>
              <a:rPr lang="en-US" sz="1800" dirty="0">
                <a:ea typeface="+mn-lt"/>
                <a:cs typeface="+mn-lt"/>
              </a:rPr>
              <a:t> OpenCV, </a:t>
            </a:r>
            <a:r>
              <a:rPr lang="en-US" sz="1800" dirty="0" err="1">
                <a:ea typeface="+mn-lt"/>
                <a:cs typeface="+mn-lt"/>
              </a:rPr>
              <a:t>imaginea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capturata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este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convertita</a:t>
            </a:r>
            <a:r>
              <a:rPr lang="en-US" sz="1800" dirty="0">
                <a:ea typeface="+mn-lt"/>
                <a:cs typeface="+mn-lt"/>
              </a:rPr>
              <a:t> in </a:t>
            </a:r>
            <a:r>
              <a:rPr lang="en-US" sz="1800" dirty="0" err="1">
                <a:ea typeface="+mn-lt"/>
                <a:cs typeface="+mn-lt"/>
              </a:rPr>
              <a:t>spatiul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culoare</a:t>
            </a:r>
            <a:r>
              <a:rPr lang="en-US" sz="1800" dirty="0">
                <a:ea typeface="+mn-lt"/>
                <a:cs typeface="+mn-lt"/>
              </a:rPr>
              <a:t> HSV.</a:t>
            </a:r>
            <a:endParaRPr lang="en-US" sz="1800" dirty="0"/>
          </a:p>
          <a:p>
            <a:pPr>
              <a:buClr>
                <a:srgbClr val="1287C3"/>
              </a:buClr>
            </a:pPr>
            <a:r>
              <a:rPr lang="en-US" sz="1800" dirty="0">
                <a:ea typeface="+mn-lt"/>
                <a:cs typeface="+mn-lt"/>
              </a:rPr>
              <a:t>Se </a:t>
            </a:r>
            <a:r>
              <a:rPr lang="en-US" sz="1800" dirty="0" err="1">
                <a:ea typeface="+mn-lt"/>
                <a:cs typeface="+mn-lt"/>
              </a:rPr>
              <a:t>aplica</a:t>
            </a:r>
            <a:r>
              <a:rPr lang="en-US" sz="1800" dirty="0">
                <a:ea typeface="+mn-lt"/>
                <a:cs typeface="+mn-lt"/>
              </a:rPr>
              <a:t> un </a:t>
            </a:r>
            <a:r>
              <a:rPr lang="en-US" sz="1800" dirty="0" err="1">
                <a:ea typeface="+mn-lt"/>
                <a:cs typeface="+mn-lt"/>
              </a:rPr>
              <a:t>filtru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culoare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pentru</a:t>
            </a:r>
            <a:r>
              <a:rPr lang="en-US" sz="1800" dirty="0">
                <a:ea typeface="+mn-lt"/>
                <a:cs typeface="+mn-lt"/>
              </a:rPr>
              <a:t> a </a:t>
            </a:r>
            <a:r>
              <a:rPr lang="en-US" sz="1800" dirty="0" err="1">
                <a:ea typeface="+mn-lt"/>
                <a:cs typeface="+mn-lt"/>
              </a:rPr>
              <a:t>detecta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zonele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galbene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albe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/>
          </a:p>
          <a:p>
            <a:pPr>
              <a:buClr>
                <a:srgbClr val="1287C3"/>
              </a:buClr>
            </a:pPr>
            <a:r>
              <a:rPr lang="en-US" sz="1800" dirty="0">
                <a:ea typeface="+mn-lt"/>
                <a:cs typeface="+mn-lt"/>
              </a:rPr>
              <a:t>Se </a:t>
            </a:r>
            <a:r>
              <a:rPr lang="en-US" sz="1800" dirty="0" err="1">
                <a:ea typeface="+mn-lt"/>
                <a:cs typeface="+mn-lt"/>
              </a:rPr>
              <a:t>calculeaza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centrul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benzii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detectate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si</a:t>
            </a:r>
            <a:r>
              <a:rPr lang="en-US" sz="1800" dirty="0">
                <a:ea typeface="+mn-lt"/>
                <a:cs typeface="+mn-lt"/>
              </a:rPr>
              <a:t> se </a:t>
            </a:r>
            <a:r>
              <a:rPr lang="en-US" sz="1800" dirty="0" err="1">
                <a:ea typeface="+mn-lt"/>
                <a:cs typeface="+mn-lt"/>
              </a:rPr>
              <a:t>foloseste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pentru</a:t>
            </a:r>
            <a:r>
              <a:rPr lang="en-US" sz="1800" dirty="0">
                <a:ea typeface="+mn-lt"/>
                <a:cs typeface="+mn-lt"/>
              </a:rPr>
              <a:t> a </a:t>
            </a:r>
            <a:r>
              <a:rPr lang="en-US" sz="1800" dirty="0" err="1">
                <a:ea typeface="+mn-lt"/>
                <a:cs typeface="+mn-lt"/>
              </a:rPr>
              <a:t>ajusta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directia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robotului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 dirty="0"/>
          </a:p>
          <a:p>
            <a:pPr>
              <a:buClr>
                <a:srgbClr val="1287C3"/>
              </a:buClr>
            </a:pPr>
            <a:r>
              <a:rPr lang="en-US" sz="1800" dirty="0" err="1">
                <a:ea typeface="+mn-lt"/>
                <a:cs typeface="+mn-lt"/>
              </a:rPr>
              <a:t>Dacă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centrul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benzii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este</a:t>
            </a:r>
            <a:r>
              <a:rPr lang="en-US" sz="1800" dirty="0">
                <a:ea typeface="+mn-lt"/>
                <a:cs typeface="+mn-lt"/>
              </a:rPr>
              <a:t> la </a:t>
            </a:r>
            <a:r>
              <a:rPr lang="en-US" sz="1800" dirty="0" err="1">
                <a:ea typeface="+mn-lt"/>
                <a:cs typeface="+mn-lt"/>
              </a:rPr>
              <a:t>stanga</a:t>
            </a:r>
            <a:r>
              <a:rPr lang="en-US" sz="1800" dirty="0">
                <a:ea typeface="+mn-lt"/>
                <a:cs typeface="+mn-lt"/>
              </a:rPr>
              <a:t>/</a:t>
            </a:r>
            <a:r>
              <a:rPr lang="en-US" sz="1800" dirty="0" err="1">
                <a:ea typeface="+mn-lt"/>
                <a:cs typeface="+mn-lt"/>
              </a:rPr>
              <a:t>dreapta</a:t>
            </a:r>
            <a:r>
              <a:rPr lang="en-US" sz="1800" dirty="0">
                <a:ea typeface="+mn-lt"/>
                <a:cs typeface="+mn-lt"/>
              </a:rPr>
              <a:t> fata de </a:t>
            </a:r>
            <a:r>
              <a:rPr lang="en-US" sz="1800" dirty="0" err="1">
                <a:ea typeface="+mn-lt"/>
                <a:cs typeface="+mn-lt"/>
              </a:rPr>
              <a:t>centrul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imaginii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robotul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roteste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corespunzător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/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84077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CDFC18-CDBD-B9FA-ED4D-12794B3F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Autobot</a:t>
            </a:r>
            <a:r>
              <a:rPr lang="en-US" dirty="0"/>
              <a:t>: </a:t>
            </a:r>
            <a:r>
              <a:rPr lang="en-US" dirty="0" err="1"/>
              <a:t>Oprire</a:t>
            </a:r>
            <a:r>
              <a:rPr lang="en-US" dirty="0"/>
              <a:t> la Stop(</a:t>
            </a:r>
            <a:r>
              <a:rPr lang="en-US" dirty="0" err="1"/>
              <a:t>incercare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EAD5E-C087-3C9E-B5C9-54A32C58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Imaginea este analizata pentru a identifica culori rosii (masca HSV).</a:t>
            </a:r>
            <a:endParaRPr lang="en-US" sz="1800"/>
          </a:p>
          <a:p>
            <a:pPr>
              <a:buClr>
                <a:srgbClr val="1287C3"/>
              </a:buClr>
            </a:pPr>
            <a:r>
              <a:rPr lang="en-US" sz="1800">
                <a:ea typeface="+mn-lt"/>
                <a:cs typeface="+mn-lt"/>
              </a:rPr>
              <a:t>Contururile rosii detectate sunt verificate pentru a avea intre 6 și 10 laturi (aproximativ forma unui octogon).</a:t>
            </a:r>
            <a:endParaRPr lang="en-US" sz="1800"/>
          </a:p>
          <a:p>
            <a:pPr>
              <a:buClr>
                <a:srgbClr val="1287C3"/>
              </a:buClr>
            </a:pPr>
            <a:r>
              <a:rPr lang="en-US" sz="1800">
                <a:ea typeface="+mn-lt"/>
                <a:cs typeface="+mn-lt"/>
              </a:rPr>
              <a:t>Daca este detectat un semn de STOP, robotul se oprește complet.</a:t>
            </a:r>
            <a:endParaRPr lang="en-US" sz="1800"/>
          </a:p>
          <a:p>
            <a:pPr>
              <a:buClr>
                <a:srgbClr val="1287C3"/>
              </a:buClr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28760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D0884D-5C63-009F-CA27-483E9C98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Autobot</a:t>
            </a:r>
            <a:r>
              <a:rPr lang="en-US" dirty="0"/>
              <a:t>: </a:t>
            </a:r>
            <a:r>
              <a:rPr lang="en-US" dirty="0" err="1"/>
              <a:t>Depasire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1B09-DCFD-7E60-412C-9CDA2886B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194367"/>
            <a:ext cx="7243603" cy="34908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 </a:t>
            </a:r>
            <a:r>
              <a:rPr lang="en-US" sz="1400" dirty="0" err="1"/>
              <a:t>Robotul</a:t>
            </a:r>
            <a:r>
              <a:rPr lang="en-US" sz="1400" dirty="0"/>
              <a:t> </a:t>
            </a:r>
            <a:r>
              <a:rPr lang="en-US" sz="1400" dirty="0" err="1"/>
              <a:t>foloseste</a:t>
            </a:r>
            <a:r>
              <a:rPr lang="en-US" sz="1400" dirty="0"/>
              <a:t> un automat cu </a:t>
            </a:r>
            <a:r>
              <a:rPr lang="en-US" sz="1400" dirty="0" err="1"/>
              <a:t>stari</a:t>
            </a:r>
            <a:r>
              <a:rPr lang="en-US" sz="1400" dirty="0"/>
              <a:t> finite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implementa</a:t>
            </a:r>
            <a:r>
              <a:rPr lang="en-US" sz="1400" dirty="0"/>
              <a:t> </a:t>
            </a:r>
            <a:r>
              <a:rPr lang="en-US" sz="1400" dirty="0" err="1"/>
              <a:t>algoritmul</a:t>
            </a:r>
            <a:r>
              <a:rPr lang="en-US" sz="1400" dirty="0"/>
              <a:t> de </a:t>
            </a:r>
            <a:r>
              <a:rPr lang="en-US" sz="1400" dirty="0" err="1"/>
              <a:t>depasire</a:t>
            </a:r>
            <a:r>
              <a:rPr lang="en-US" sz="1400" dirty="0"/>
              <a:t> al </a:t>
            </a:r>
            <a:r>
              <a:rPr lang="en-US" sz="1400" dirty="0" err="1"/>
              <a:t>unui</a:t>
            </a:r>
            <a:r>
              <a:rPr lang="en-US" sz="1400" dirty="0"/>
              <a:t> </a:t>
            </a:r>
            <a:r>
              <a:rPr lang="en-US" sz="1400" dirty="0" err="1"/>
              <a:t>obstacol</a:t>
            </a:r>
            <a:r>
              <a:rPr lang="en-US" sz="1400" dirty="0"/>
              <a:t>: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400" b="1" dirty="0">
                <a:ea typeface="+mn-lt"/>
                <a:cs typeface="+mn-lt"/>
              </a:rPr>
              <a:t>LANE_FOLLOW</a:t>
            </a:r>
            <a:r>
              <a:rPr lang="en-US" sz="1400" dirty="0">
                <a:ea typeface="+mn-lt"/>
                <a:cs typeface="+mn-lt"/>
              </a:rPr>
              <a:t> (</a:t>
            </a:r>
            <a:r>
              <a:rPr lang="en-US" sz="1400" err="1">
                <a:ea typeface="+mn-lt"/>
                <a:cs typeface="+mn-lt"/>
              </a:rPr>
              <a:t>Urmarirea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benzii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galbene</a:t>
            </a:r>
            <a:r>
              <a:rPr lang="en-US" sz="1400" dirty="0">
                <a:ea typeface="+mn-lt"/>
                <a:cs typeface="+mn-lt"/>
              </a:rPr>
              <a:t>):</a:t>
            </a:r>
          </a:p>
          <a:p>
            <a:pPr marL="0" indent="0">
              <a:lnSpc>
                <a:spcPct val="90000"/>
              </a:lnSpc>
              <a:buClr>
                <a:srgbClr val="1287C3"/>
              </a:buClr>
              <a:buNone/>
            </a:pPr>
            <a:r>
              <a:rPr lang="en-US" sz="1400" dirty="0">
                <a:ea typeface="+mn-lt"/>
                <a:cs typeface="+mn-lt"/>
              </a:rPr>
              <a:t>   Daca </a:t>
            </a:r>
            <a:r>
              <a:rPr lang="en-US" sz="1400" err="1">
                <a:ea typeface="+mn-lt"/>
                <a:cs typeface="+mn-lt"/>
              </a:rPr>
              <a:t>detecteaza</a:t>
            </a:r>
            <a:r>
              <a:rPr lang="en-US" sz="1400" dirty="0">
                <a:ea typeface="+mn-lt"/>
                <a:cs typeface="+mn-lt"/>
              </a:rPr>
              <a:t> un </a:t>
            </a:r>
            <a:r>
              <a:rPr lang="en-US" sz="1400" err="1">
                <a:ea typeface="+mn-lt"/>
                <a:cs typeface="+mn-lt"/>
              </a:rPr>
              <a:t>obstacol</a:t>
            </a:r>
            <a:r>
              <a:rPr lang="en-US" sz="1400" dirty="0">
                <a:ea typeface="+mn-lt"/>
                <a:cs typeface="+mn-lt"/>
              </a:rPr>
              <a:t> cu LiDAR in fata, </a:t>
            </a:r>
            <a:r>
              <a:rPr lang="en-US" sz="1400" err="1">
                <a:ea typeface="+mn-lt"/>
                <a:cs typeface="+mn-lt"/>
              </a:rPr>
              <a:t>trece</a:t>
            </a:r>
            <a:r>
              <a:rPr lang="en-US" sz="1400" dirty="0">
                <a:ea typeface="+mn-lt"/>
                <a:cs typeface="+mn-lt"/>
              </a:rPr>
              <a:t> in </a:t>
            </a:r>
            <a:r>
              <a:rPr lang="en-US" sz="1400" err="1">
                <a:ea typeface="+mn-lt"/>
                <a:cs typeface="+mn-lt"/>
              </a:rPr>
              <a:t>starea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b="1" dirty="0">
                <a:ea typeface="+mn-lt"/>
                <a:cs typeface="+mn-lt"/>
              </a:rPr>
              <a:t>CROSS_MIDDLE_LINE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400" b="1" dirty="0">
                <a:ea typeface="+mn-lt"/>
                <a:cs typeface="+mn-lt"/>
              </a:rPr>
              <a:t>CROSS_MIDDLE_LINE</a:t>
            </a:r>
            <a:r>
              <a:rPr lang="en-US" sz="1400" dirty="0">
                <a:ea typeface="+mn-lt"/>
                <a:cs typeface="+mn-lt"/>
              </a:rPr>
              <a:t> (</a:t>
            </a:r>
            <a:r>
              <a:rPr lang="en-US" sz="1400" err="1">
                <a:ea typeface="+mn-lt"/>
                <a:cs typeface="+mn-lt"/>
              </a:rPr>
              <a:t>Trecerea</a:t>
            </a:r>
            <a:r>
              <a:rPr lang="en-US" sz="1400" dirty="0">
                <a:ea typeface="+mn-lt"/>
                <a:cs typeface="+mn-lt"/>
              </a:rPr>
              <a:t> pe </a:t>
            </a:r>
            <a:r>
              <a:rPr lang="en-US" sz="1400" err="1">
                <a:ea typeface="+mn-lt"/>
                <a:cs typeface="+mn-lt"/>
              </a:rPr>
              <a:t>banda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opusa</a:t>
            </a:r>
            <a:r>
              <a:rPr lang="en-US" sz="1400" dirty="0">
                <a:ea typeface="+mn-lt"/>
                <a:cs typeface="+mn-lt"/>
              </a:rPr>
              <a:t>):</a:t>
            </a:r>
          </a:p>
          <a:p>
            <a:pPr marL="0" indent="0">
              <a:lnSpc>
                <a:spcPct val="90000"/>
              </a:lnSpc>
              <a:buClr>
                <a:srgbClr val="1287C3"/>
              </a:buClr>
              <a:buNone/>
            </a:pPr>
            <a:r>
              <a:rPr lang="en-US" sz="1400" dirty="0">
                <a:ea typeface="+mn-lt"/>
                <a:cs typeface="+mn-lt"/>
              </a:rPr>
              <a:t>   </a:t>
            </a:r>
            <a:r>
              <a:rPr lang="en-US" sz="1400" dirty="0" err="1">
                <a:ea typeface="+mn-lt"/>
                <a:cs typeface="+mn-lt"/>
              </a:rPr>
              <a:t>Robotul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vireaza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stanga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pentru</a:t>
            </a:r>
            <a:r>
              <a:rPr lang="en-US" sz="1400" dirty="0">
                <a:ea typeface="+mn-lt"/>
                <a:cs typeface="+mn-lt"/>
              </a:rPr>
              <a:t> o </a:t>
            </a:r>
            <a:r>
              <a:rPr lang="en-US" sz="1400" dirty="0" err="1">
                <a:ea typeface="+mn-lt"/>
                <a:cs typeface="+mn-lt"/>
              </a:rPr>
              <a:t>perioada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fixa</a:t>
            </a:r>
            <a:r>
              <a:rPr lang="en-US" sz="1400" dirty="0">
                <a:ea typeface="+mn-lt"/>
                <a:cs typeface="+mn-lt"/>
              </a:rPr>
              <a:t> de </a:t>
            </a:r>
            <a:r>
              <a:rPr lang="en-US" sz="1400" dirty="0" err="1">
                <a:ea typeface="+mn-lt"/>
                <a:cs typeface="+mn-lt"/>
              </a:rPr>
              <a:t>timp</a:t>
            </a:r>
            <a:r>
              <a:rPr lang="en-US" sz="1400" dirty="0">
                <a:ea typeface="+mn-lt"/>
                <a:cs typeface="+mn-lt"/>
              </a:rPr>
              <a:t> (</a:t>
            </a:r>
            <a:r>
              <a:rPr lang="en-US" sz="1400" dirty="0" err="1">
                <a:latin typeface="Corbel"/>
              </a:rPr>
              <a:t>turn_time</a:t>
            </a:r>
            <a:r>
              <a:rPr lang="en-US" sz="1400" dirty="0">
                <a:ea typeface="+mn-lt"/>
                <a:cs typeface="+mn-lt"/>
              </a:rPr>
              <a:t>) </a:t>
            </a:r>
            <a:r>
              <a:rPr lang="en-US" sz="1400" dirty="0" err="1">
                <a:ea typeface="+mn-lt"/>
                <a:cs typeface="+mn-lt"/>
              </a:rPr>
              <a:t>pentru</a:t>
            </a:r>
            <a:r>
              <a:rPr lang="en-US" sz="1400" dirty="0">
                <a:ea typeface="+mn-lt"/>
                <a:cs typeface="+mn-lt"/>
              </a:rPr>
              <a:t> a intra pe </a:t>
            </a:r>
            <a:r>
              <a:rPr lang="en-US" sz="1400" dirty="0" err="1">
                <a:ea typeface="+mn-lt"/>
                <a:cs typeface="+mn-lt"/>
              </a:rPr>
              <a:t>banda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opusa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si</a:t>
            </a:r>
            <a:r>
              <a:rPr lang="en-US" sz="1400" dirty="0">
                <a:ea typeface="+mn-lt"/>
                <a:cs typeface="+mn-lt"/>
              </a:rPr>
              <a:t> a </a:t>
            </a:r>
            <a:r>
              <a:rPr lang="en-US" sz="1400" dirty="0" err="1">
                <a:ea typeface="+mn-lt"/>
                <a:cs typeface="+mn-lt"/>
              </a:rPr>
              <a:t>ocoli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obstacolul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400" b="1" dirty="0">
                <a:ea typeface="+mn-lt"/>
                <a:cs typeface="+mn-lt"/>
              </a:rPr>
              <a:t>PASS_OBSTACLE</a:t>
            </a:r>
            <a:r>
              <a:rPr lang="en-US" sz="1400" dirty="0">
                <a:ea typeface="+mn-lt"/>
                <a:cs typeface="+mn-lt"/>
              </a:rPr>
              <a:t> (</a:t>
            </a:r>
            <a:r>
              <a:rPr lang="en-US" sz="1400" err="1">
                <a:ea typeface="+mn-lt"/>
                <a:cs typeface="+mn-lt"/>
              </a:rPr>
              <a:t>Trecerea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obstacolului</a:t>
            </a:r>
            <a:r>
              <a:rPr lang="en-US" sz="1400" dirty="0">
                <a:ea typeface="+mn-lt"/>
                <a:cs typeface="+mn-lt"/>
              </a:rPr>
              <a:t>):</a:t>
            </a:r>
            <a:endParaRPr lang="en-US" sz="1400" dirty="0"/>
          </a:p>
          <a:p>
            <a:pPr marL="0" indent="0">
              <a:lnSpc>
                <a:spcPct val="90000"/>
              </a:lnSpc>
              <a:buClr>
                <a:srgbClr val="1287C3"/>
              </a:buClr>
              <a:buNone/>
            </a:pPr>
            <a:r>
              <a:rPr lang="en-US" sz="1400" dirty="0">
                <a:ea typeface="+mn-lt"/>
                <a:cs typeface="+mn-lt"/>
              </a:rPr>
              <a:t>   </a:t>
            </a:r>
            <a:r>
              <a:rPr lang="en-US" sz="1400" err="1">
                <a:ea typeface="+mn-lt"/>
                <a:cs typeface="+mn-lt"/>
              </a:rPr>
              <a:t>Robotul</a:t>
            </a:r>
            <a:r>
              <a:rPr lang="en-US" sz="1400" dirty="0">
                <a:ea typeface="+mn-lt"/>
                <a:cs typeface="+mn-lt"/>
              </a:rPr>
              <a:t> merge </a:t>
            </a:r>
            <a:r>
              <a:rPr lang="en-US" sz="1400" err="1">
                <a:ea typeface="+mn-lt"/>
                <a:cs typeface="+mn-lt"/>
              </a:rPr>
              <a:t>drept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înainte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pentru</a:t>
            </a:r>
            <a:r>
              <a:rPr lang="en-US" sz="1400" dirty="0">
                <a:ea typeface="+mn-lt"/>
                <a:cs typeface="+mn-lt"/>
              </a:rPr>
              <a:t> o </a:t>
            </a:r>
            <a:r>
              <a:rPr lang="en-US" sz="1400" err="1">
                <a:ea typeface="+mn-lt"/>
                <a:cs typeface="+mn-lt"/>
              </a:rPr>
              <a:t>perioadă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fixă</a:t>
            </a:r>
            <a:r>
              <a:rPr lang="en-US" sz="1400" dirty="0">
                <a:ea typeface="+mn-lt"/>
                <a:cs typeface="+mn-lt"/>
              </a:rPr>
              <a:t> de </a:t>
            </a:r>
            <a:r>
              <a:rPr lang="en-US" sz="1400" err="1">
                <a:ea typeface="+mn-lt"/>
                <a:cs typeface="+mn-lt"/>
              </a:rPr>
              <a:t>timp</a:t>
            </a:r>
            <a:r>
              <a:rPr lang="en-US" sz="1400" dirty="0">
                <a:ea typeface="+mn-lt"/>
                <a:cs typeface="+mn-lt"/>
              </a:rPr>
              <a:t> (</a:t>
            </a:r>
            <a:r>
              <a:rPr lang="en-US" sz="1400" err="1">
                <a:latin typeface="Corbel"/>
              </a:rPr>
              <a:t>pass_time</a:t>
            </a:r>
            <a:r>
              <a:rPr lang="en-US" sz="1400" dirty="0">
                <a:ea typeface="+mn-lt"/>
                <a:cs typeface="+mn-lt"/>
              </a:rPr>
              <a:t>) </a:t>
            </a:r>
            <a:r>
              <a:rPr lang="en-US" sz="1400" err="1">
                <a:ea typeface="+mn-lt"/>
                <a:cs typeface="+mn-lt"/>
              </a:rPr>
              <a:t>până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depășește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obstacolul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400" b="1" dirty="0">
                <a:ea typeface="+mn-lt"/>
                <a:cs typeface="+mn-lt"/>
              </a:rPr>
              <a:t>CROSS_BACK</a:t>
            </a:r>
            <a:r>
              <a:rPr lang="en-US" sz="1400" dirty="0">
                <a:ea typeface="+mn-lt"/>
                <a:cs typeface="+mn-lt"/>
              </a:rPr>
              <a:t> (</a:t>
            </a:r>
            <a:r>
              <a:rPr lang="en-US" sz="1400" err="1">
                <a:ea typeface="+mn-lt"/>
                <a:cs typeface="+mn-lt"/>
              </a:rPr>
              <a:t>Intoarcerea</a:t>
            </a:r>
            <a:r>
              <a:rPr lang="en-US" sz="1400" dirty="0">
                <a:ea typeface="+mn-lt"/>
                <a:cs typeface="+mn-lt"/>
              </a:rPr>
              <a:t> pe </a:t>
            </a:r>
            <a:r>
              <a:rPr lang="en-US" sz="1400" err="1">
                <a:ea typeface="+mn-lt"/>
                <a:cs typeface="+mn-lt"/>
              </a:rPr>
              <a:t>banda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initiala</a:t>
            </a:r>
            <a:r>
              <a:rPr lang="en-US" sz="1400" dirty="0">
                <a:ea typeface="+mn-lt"/>
                <a:cs typeface="+mn-lt"/>
              </a:rPr>
              <a:t>):</a:t>
            </a:r>
            <a:endParaRPr lang="en-US" sz="1400" dirty="0"/>
          </a:p>
          <a:p>
            <a:pPr marL="0" indent="0">
              <a:lnSpc>
                <a:spcPct val="90000"/>
              </a:lnSpc>
              <a:buClr>
                <a:srgbClr val="1287C3"/>
              </a:buClr>
              <a:buNone/>
            </a:pPr>
            <a:r>
              <a:rPr lang="en-US" sz="1400" dirty="0">
                <a:ea typeface="+mn-lt"/>
                <a:cs typeface="+mn-lt"/>
              </a:rPr>
              <a:t>   </a:t>
            </a:r>
            <a:r>
              <a:rPr lang="en-US" sz="1400" dirty="0" err="1">
                <a:ea typeface="+mn-lt"/>
                <a:cs typeface="+mn-lt"/>
              </a:rPr>
              <a:t>Robotul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vireaza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dreapta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pana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detecteaza</a:t>
            </a:r>
            <a:r>
              <a:rPr lang="en-US" sz="1400" dirty="0">
                <a:ea typeface="+mn-lt"/>
                <a:cs typeface="+mn-lt"/>
              </a:rPr>
              <a:t> din nou </a:t>
            </a:r>
            <a:r>
              <a:rPr lang="en-US" sz="1400" dirty="0" err="1">
                <a:ea typeface="+mn-lt"/>
                <a:cs typeface="+mn-lt"/>
              </a:rPr>
              <a:t>linia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galbena</a:t>
            </a:r>
            <a:r>
              <a:rPr lang="en-US" sz="1400" dirty="0">
                <a:ea typeface="+mn-lt"/>
                <a:cs typeface="+mn-lt"/>
              </a:rPr>
              <a:t> pe </a:t>
            </a:r>
            <a:r>
              <a:rPr lang="en-US" sz="1400" dirty="0" err="1">
                <a:ea typeface="+mn-lt"/>
                <a:cs typeface="+mn-lt"/>
              </a:rPr>
              <a:t>partea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stanga</a:t>
            </a:r>
            <a:r>
              <a:rPr lang="en-US" sz="1400" dirty="0">
                <a:ea typeface="+mn-lt"/>
                <a:cs typeface="+mn-lt"/>
              </a:rPr>
              <a:t> a </a:t>
            </a:r>
            <a:r>
              <a:rPr lang="en-US" sz="1400" dirty="0" err="1">
                <a:ea typeface="+mn-lt"/>
                <a:cs typeface="+mn-lt"/>
              </a:rPr>
              <a:t>imaginii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/>
          </a:p>
          <a:p>
            <a:pPr>
              <a:lnSpc>
                <a:spcPct val="90000"/>
              </a:lnSpc>
              <a:buClr>
                <a:srgbClr val="1287C3"/>
              </a:buClr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024249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02493A-03B2-8E4A-7F49-E98349E4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err="1"/>
              <a:t>Probleme</a:t>
            </a:r>
            <a:r>
              <a:rPr lang="en-US" dirty="0"/>
              <a:t> </a:t>
            </a:r>
            <a:r>
              <a:rPr lang="en-US" err="1"/>
              <a:t>Intalnite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F7E9E-5214-7D59-3742-FCEDE4E5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310113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Robotul</a:t>
            </a:r>
            <a:r>
              <a:rPr lang="en-US" sz="1800" dirty="0"/>
              <a:t> </a:t>
            </a:r>
            <a:r>
              <a:rPr lang="en-US" sz="1800" dirty="0" err="1"/>
              <a:t>vedea</a:t>
            </a:r>
            <a:r>
              <a:rPr lang="en-US" sz="1800" dirty="0"/>
              <a:t> capul </a:t>
            </a:r>
            <a:r>
              <a:rPr lang="en-US" sz="1800" dirty="0" err="1"/>
              <a:t>omului</a:t>
            </a:r>
            <a:r>
              <a:rPr lang="en-US" sz="1800" dirty="0"/>
              <a:t> ca </a:t>
            </a:r>
            <a:r>
              <a:rPr lang="en-US" sz="1800" dirty="0" err="1"/>
              <a:t>semn</a:t>
            </a:r>
            <a:r>
              <a:rPr lang="en-US" sz="1800" dirty="0"/>
              <a:t> de stop </a:t>
            </a:r>
            <a:r>
              <a:rPr lang="en-US" sz="1800" dirty="0" err="1"/>
              <a:t>deoarece</a:t>
            </a:r>
            <a:r>
              <a:rPr lang="en-US" sz="1800" dirty="0"/>
              <a:t> ii </a:t>
            </a:r>
            <a:r>
              <a:rPr lang="en-US" sz="1800" dirty="0" err="1"/>
              <a:t>facea</a:t>
            </a:r>
            <a:r>
              <a:rPr lang="en-US" sz="1800" dirty="0"/>
              <a:t> </a:t>
            </a:r>
            <a:r>
              <a:rPr lang="en-US" sz="1800" dirty="0" err="1"/>
              <a:t>conturul</a:t>
            </a:r>
            <a:r>
              <a:rPr lang="en-US" sz="1800" dirty="0"/>
              <a:t> </a:t>
            </a:r>
            <a:r>
              <a:rPr lang="en-US" sz="1800" dirty="0" err="1"/>
              <a:t>capului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avea</a:t>
            </a:r>
            <a:r>
              <a:rPr lang="en-US" sz="1800" dirty="0"/>
              <a:t> </a:t>
            </a:r>
            <a:r>
              <a:rPr lang="en-US" sz="1800" dirty="0" err="1"/>
              <a:t>intre</a:t>
            </a:r>
            <a:r>
              <a:rPr lang="en-US" sz="1800" dirty="0"/>
              <a:t> 6 </a:t>
            </a:r>
            <a:r>
              <a:rPr lang="en-US" sz="1800" dirty="0" err="1"/>
              <a:t>si</a:t>
            </a:r>
            <a:r>
              <a:rPr lang="en-US" sz="1800" dirty="0"/>
              <a:t> 10 </a:t>
            </a:r>
            <a:r>
              <a:rPr lang="en-US" sz="1800" dirty="0" err="1"/>
              <a:t>laturi</a:t>
            </a:r>
            <a:r>
              <a:rPr lang="en-US" sz="1800" dirty="0"/>
              <a:t>.</a:t>
            </a:r>
          </a:p>
          <a:p>
            <a:pPr>
              <a:buClr>
                <a:srgbClr val="1287C3"/>
              </a:buClr>
            </a:pPr>
            <a:r>
              <a:rPr lang="en-US" sz="1800" dirty="0" err="1"/>
              <a:t>Semnul</a:t>
            </a:r>
            <a:r>
              <a:rPr lang="en-US" sz="1800" dirty="0"/>
              <a:t> de stop era </a:t>
            </a:r>
            <a:r>
              <a:rPr lang="en-US" sz="1800" dirty="0" err="1"/>
              <a:t>vazut</a:t>
            </a:r>
            <a:r>
              <a:rPr lang="en-US" sz="1800" dirty="0"/>
              <a:t> de robot ca </a:t>
            </a:r>
            <a:r>
              <a:rPr lang="en-US" sz="1800" dirty="0" err="1"/>
              <a:t>obstacol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incerca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il </a:t>
            </a:r>
            <a:r>
              <a:rPr lang="en-US" sz="1800" dirty="0" err="1"/>
              <a:t>depaseasca</a:t>
            </a:r>
            <a:r>
              <a:rPr lang="en-US" sz="1800" dirty="0"/>
              <a:t> </a:t>
            </a:r>
            <a:r>
              <a:rPr lang="en-US" sz="1800" dirty="0" err="1"/>
              <a:t>chiar</a:t>
            </a:r>
            <a:r>
              <a:rPr lang="en-US" sz="1800" dirty="0"/>
              <a:t> </a:t>
            </a:r>
            <a:r>
              <a:rPr lang="en-US" sz="1800" dirty="0" err="1"/>
              <a:t>daca</a:t>
            </a:r>
            <a:r>
              <a:rPr lang="en-US" sz="1800" dirty="0"/>
              <a:t> nu era pe drum</a:t>
            </a:r>
          </a:p>
          <a:p>
            <a:pPr>
              <a:buClr>
                <a:srgbClr val="1287C3"/>
              </a:buClr>
            </a:pPr>
            <a:r>
              <a:rPr lang="en-US" sz="1800" dirty="0"/>
              <a:t>Am </a:t>
            </a:r>
            <a:r>
              <a:rPr lang="en-US" sz="1800" dirty="0" err="1"/>
              <a:t>incercat</a:t>
            </a:r>
            <a:r>
              <a:rPr lang="en-US" sz="1800" dirty="0"/>
              <a:t> </a:t>
            </a:r>
            <a:r>
              <a:rPr lang="en-US" sz="1800" dirty="0" err="1"/>
              <a:t>extragerea</a:t>
            </a:r>
            <a:r>
              <a:rPr lang="en-US" sz="1800" dirty="0"/>
              <a:t> de asset-</a:t>
            </a:r>
            <a:r>
              <a:rPr lang="en-US" sz="1800" dirty="0" err="1"/>
              <a:t>uri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Gazebo </a:t>
            </a:r>
            <a:r>
              <a:rPr lang="en-US" sz="1800" dirty="0" err="1"/>
              <a:t>fara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le </a:t>
            </a:r>
            <a:r>
              <a:rPr lang="en-US" sz="1800" dirty="0" err="1"/>
              <a:t>clonam</a:t>
            </a:r>
            <a:r>
              <a:rPr lang="en-US" sz="1800" dirty="0"/>
              <a:t> </a:t>
            </a:r>
            <a:r>
              <a:rPr lang="en-US" sz="1800" dirty="0" err="1"/>
              <a:t>lucru</a:t>
            </a:r>
            <a:r>
              <a:rPr lang="en-US" sz="1800" dirty="0"/>
              <a:t> care a </a:t>
            </a:r>
            <a:r>
              <a:rPr lang="en-US" sz="1800" dirty="0" err="1"/>
              <a:t>dus</a:t>
            </a:r>
            <a:r>
              <a:rPr lang="en-US" sz="1800" dirty="0"/>
              <a:t> la </a:t>
            </a:r>
            <a:r>
              <a:rPr lang="en-US" sz="1800" dirty="0" err="1"/>
              <a:t>necesitatea</a:t>
            </a:r>
            <a:r>
              <a:rPr lang="en-US" sz="1800" dirty="0"/>
              <a:t> </a:t>
            </a:r>
            <a:r>
              <a:rPr lang="en-US" sz="1800" dirty="0" err="1"/>
              <a:t>reinstalarii</a:t>
            </a:r>
            <a:r>
              <a:rPr lang="en-US" sz="1800" dirty="0"/>
              <a:t> Linux-</a:t>
            </a:r>
            <a:r>
              <a:rPr lang="en-US" sz="1800" dirty="0" err="1"/>
              <a:t>ului</a:t>
            </a:r>
            <a:r>
              <a:rPr lang="en-US" sz="1800" dirty="0"/>
              <a:t> </a:t>
            </a:r>
          </a:p>
          <a:p>
            <a:pPr>
              <a:buClr>
                <a:srgbClr val="1287C3"/>
              </a:buClr>
            </a:pPr>
            <a:r>
              <a:rPr lang="en-US" sz="1800" dirty="0" err="1"/>
              <a:t>Alogritmul</a:t>
            </a:r>
            <a:r>
              <a:rPr lang="en-US" sz="1800" dirty="0"/>
              <a:t> de SIFT </a:t>
            </a:r>
            <a:r>
              <a:rPr lang="en-US" sz="1800" dirty="0" err="1"/>
              <a:t>utilizat</a:t>
            </a:r>
            <a:r>
              <a:rPr lang="en-US" sz="1800" dirty="0"/>
              <a:t> original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detectarea</a:t>
            </a:r>
            <a:r>
              <a:rPr lang="en-US" sz="1800" dirty="0"/>
              <a:t> </a:t>
            </a:r>
            <a:r>
              <a:rPr lang="en-US" sz="1800" dirty="0" err="1"/>
              <a:t>semnului</a:t>
            </a:r>
            <a:r>
              <a:rPr lang="en-US" sz="1800" dirty="0"/>
              <a:t> de stop </a:t>
            </a:r>
            <a:r>
              <a:rPr lang="en-US" sz="1800" dirty="0" err="1"/>
              <a:t>folosea</a:t>
            </a:r>
            <a:r>
              <a:rPr lang="en-US" sz="1800" dirty="0"/>
              <a:t> </a:t>
            </a:r>
            <a:r>
              <a:rPr lang="en-US" sz="1800" dirty="0" err="1"/>
              <a:t>prea</a:t>
            </a:r>
            <a:r>
              <a:rPr lang="en-US" sz="1800" dirty="0"/>
              <a:t> </a:t>
            </a:r>
            <a:r>
              <a:rPr lang="en-US" sz="1800" dirty="0" err="1"/>
              <a:t>multe</a:t>
            </a:r>
            <a:r>
              <a:rPr lang="en-US" sz="1800" dirty="0"/>
              <a:t> </a:t>
            </a:r>
            <a:r>
              <a:rPr lang="en-US" sz="1800" dirty="0" err="1"/>
              <a:t>resurse</a:t>
            </a:r>
          </a:p>
        </p:txBody>
      </p:sp>
    </p:spTree>
    <p:extLst>
      <p:ext uri="{BB962C8B-B14F-4D97-AF65-F5344CB8AC3E}">
        <p14:creationId xmlns:p14="http://schemas.microsoft.com/office/powerpoint/2010/main" val="3472637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F7D4CD-A821-3D1E-27F8-FAA9A06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712" y="2552148"/>
            <a:ext cx="6362695" cy="1752599"/>
          </a:xfrm>
        </p:spPr>
        <p:txBody>
          <a:bodyPr>
            <a:normAutofit/>
          </a:bodyPr>
          <a:lstStyle/>
          <a:p>
            <a:r>
              <a:rPr lang="en-US" sz="4800" err="1"/>
              <a:t>Multumim</a:t>
            </a:r>
            <a:r>
              <a:rPr lang="en-US" sz="4800" dirty="0"/>
              <a:t> </a:t>
            </a:r>
            <a:r>
              <a:rPr lang="en-US" sz="4800" err="1"/>
              <a:t>pentru</a:t>
            </a:r>
            <a:r>
              <a:rPr lang="en-US" sz="4800" dirty="0"/>
              <a:t> </a:t>
            </a:r>
            <a:r>
              <a:rPr lang="en-US" sz="4800" err="1"/>
              <a:t>atentie</a:t>
            </a:r>
            <a:r>
              <a:rPr lang="en-US" sz="4800" dirty="0"/>
              <a:t>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Prezentare Proiect Sincretic Autobot</vt:lpstr>
      <vt:lpstr>Autobot: Prezentare Scurta</vt:lpstr>
      <vt:lpstr>Autobot: Prezentare Scurta</vt:lpstr>
      <vt:lpstr>Autobot: Lane-Keeping</vt:lpstr>
      <vt:lpstr>Autobot: Oprire la Stop(incercare)</vt:lpstr>
      <vt:lpstr>Autobot: Depasire</vt:lpstr>
      <vt:lpstr>Probleme Intalnite</vt:lpstr>
      <vt:lpstr>Multumim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277</cp:revision>
  <dcterms:created xsi:type="dcterms:W3CDTF">2025-01-22T12:16:35Z</dcterms:created>
  <dcterms:modified xsi:type="dcterms:W3CDTF">2025-01-22T14:33:12Z</dcterms:modified>
</cp:coreProperties>
</file>