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9"/>
    <p:restoredTop sz="94618"/>
  </p:normalViewPr>
  <p:slideViewPr>
    <p:cSldViewPr snapToGrid="0" snapToObjects="1">
      <p:cViewPr>
        <p:scale>
          <a:sx n="83" d="100"/>
          <a:sy n="83" d="100"/>
        </p:scale>
        <p:origin x="57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BE1E-22BE-0441-819E-AD0645EEF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16390D-72CB-F243-928A-F4B5201CA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1AAD9-ECA7-4549-B195-949DB84C2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F3DFB-B4A1-7E4A-B87E-4F2EF378E12E}" type="datetimeFigureOut">
              <a:rPr lang="en-US" smtClean="0"/>
              <a:t>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A2EB7-8A17-8846-B1D1-C6B53768F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69AE8-2734-B64A-8568-3E2FB2FEF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A932-4312-4E47-B4E9-37340B70E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687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43A99-6230-3846-A6C0-C4553061E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7FC713-E13F-8442-8B6B-ECDFB80652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2B91B-F616-5647-AD54-59A8964A3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F3DFB-B4A1-7E4A-B87E-4F2EF378E12E}" type="datetimeFigureOut">
              <a:rPr lang="en-US" smtClean="0"/>
              <a:t>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E968C-9116-1045-A69F-8D9E946EA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35FFA-6015-C748-A3C9-892113FE9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A932-4312-4E47-B4E9-37340B70E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84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ADDA42-470B-B84C-A0DB-AC47FBB681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09B2AC-90A1-8C43-88DC-CC45B070A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574B0-2918-334E-9232-EA79DE4FF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F3DFB-B4A1-7E4A-B87E-4F2EF378E12E}" type="datetimeFigureOut">
              <a:rPr lang="en-US" smtClean="0"/>
              <a:t>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B9B31-1FFE-A741-8A27-873D544F9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1CFB7-A287-904E-8D13-CCE25839C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A932-4312-4E47-B4E9-37340B70E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02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34721-0A31-D947-9890-229D03933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DC826-8908-6049-82FD-876551E50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B38AB-F0DA-8F47-A3A3-53A1E50B2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F3DFB-B4A1-7E4A-B87E-4F2EF378E12E}" type="datetimeFigureOut">
              <a:rPr lang="en-US" smtClean="0"/>
              <a:t>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7C6C1-FCC9-1F41-8427-31C38CA47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21DC5-5465-0D41-9CD6-D395B24A4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A932-4312-4E47-B4E9-37340B70E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88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6EFC2-54AF-314E-BDF5-81D61889C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EB4FD-C8EA-4447-B1D5-2B270A5A2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9A346-8F48-B84A-91C7-7E9C7567F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F3DFB-B4A1-7E4A-B87E-4F2EF378E12E}" type="datetimeFigureOut">
              <a:rPr lang="en-US" smtClean="0"/>
              <a:t>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DEC45-4B88-7243-8D44-0FDE7912C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25063-C25B-2647-8028-CE30BB6EE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A932-4312-4E47-B4E9-37340B70E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86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239CF-732F-FA45-B2B7-6F9A5A7E0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57DD6-959C-0E48-BDB9-1723271569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25889C-E283-054A-8523-79EF5BDF1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B3C43-5511-C748-A780-225ECF3DA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F3DFB-B4A1-7E4A-B87E-4F2EF378E12E}" type="datetimeFigureOut">
              <a:rPr lang="en-US" smtClean="0"/>
              <a:t>2/3/19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8A6B0-A803-6B48-975C-1767D2DFA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2739D-B3D6-E54B-B8FC-1FCD740FA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A932-4312-4E47-B4E9-37340B70E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59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890F9-5870-7E4D-A20D-0F85DA046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02C17-9CE7-634D-A5AF-2D6B5782B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A4B01E-A448-EB40-A256-4EC8BD287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E21078-8D9F-3E47-B0B2-6ACB26BAC2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95E0DD-1C11-9445-B018-8BE7380C62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1618C5-4D77-584A-8C02-9CB1D22AD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F3DFB-B4A1-7E4A-B87E-4F2EF378E12E}" type="datetimeFigureOut">
              <a:rPr lang="en-US" smtClean="0"/>
              <a:t>2/3/19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84712D-5B34-A543-AA8B-0FEFB6D7A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9B73EE-DF43-A141-8995-4FD1FC63B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A932-4312-4E47-B4E9-37340B70E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33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FFFBA-FD28-B54F-AAB6-EBACB3ABE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042F11-B155-A54E-9166-C406A18FA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F3DFB-B4A1-7E4A-B87E-4F2EF378E12E}" type="datetimeFigureOut">
              <a:rPr lang="en-US" smtClean="0"/>
              <a:t>2/3/19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A7C422-264C-BA4D-B65E-D7FAB96BE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E975AB-BA3F-C742-B0B2-B29C4FFA2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A932-4312-4E47-B4E9-37340B70E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73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E0C863-EC00-2647-A1CC-13827C3C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F3DFB-B4A1-7E4A-B87E-4F2EF378E12E}" type="datetimeFigureOut">
              <a:rPr lang="en-US" smtClean="0"/>
              <a:t>2/3/19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090BB1-BD74-2B42-BC4F-F23AA05A1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CF8379-4CD8-0644-BB26-7DC68E556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A932-4312-4E47-B4E9-37340B70E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350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EED55-4012-414E-90FA-AC3086D7A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EE39F-BD0F-2C47-BE21-9996B1C69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46040-D7A5-2542-8D45-B9F1C7ED5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D6F78-8593-F74C-A638-74688A369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F3DFB-B4A1-7E4A-B87E-4F2EF378E12E}" type="datetimeFigureOut">
              <a:rPr lang="en-US" smtClean="0"/>
              <a:t>2/3/19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F53FC-3BFC-5440-9E35-8A25FE2BE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DF139-EB65-A446-94ED-880194A5A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A932-4312-4E47-B4E9-37340B70E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23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59FC8-2709-7545-913D-789782F53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F58AFD-1C90-2B40-88FD-BDCFC87722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180E65-2F64-584D-B748-F40F6E18A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0A208-913A-E54B-8424-6B4BDCB06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F3DFB-B4A1-7E4A-B87E-4F2EF378E12E}" type="datetimeFigureOut">
              <a:rPr lang="en-US" smtClean="0"/>
              <a:t>2/3/19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DE2D3-45F5-9149-8419-14654C426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8B1B3-1B08-8349-8102-9D58C1E2C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A932-4312-4E47-B4E9-37340B70E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163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43DA66-8712-CB47-A564-FF2611D8D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E8E7A-25DD-1248-B76B-4E700F503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C95A6-6089-094D-8060-2D0670D75F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F3DFB-B4A1-7E4A-B87E-4F2EF378E12E}" type="datetimeFigureOut">
              <a:rPr lang="en-US" smtClean="0"/>
              <a:t>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84037-65E4-7948-AE43-1162C851B9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698A4-B376-3D4D-A8DB-7EF32B981A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6A932-4312-4E47-B4E9-37340B70E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11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45848-8E4B-CB4C-B4CC-519BA2030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Proprioception &amp; Adaptation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95437-42DB-7948-92F2-5FC48562E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8615"/>
            <a:ext cx="4958166" cy="4351338"/>
          </a:xfrm>
        </p:spPr>
        <p:txBody>
          <a:bodyPr/>
          <a:lstStyle/>
          <a:p>
            <a:r>
              <a:rPr lang="en-US" dirty="0"/>
              <a:t>Experiment 1 (n=30)</a:t>
            </a:r>
          </a:p>
          <a:p>
            <a:pPr lvl="1"/>
            <a:r>
              <a:rPr lang="en-US" dirty="0"/>
              <a:t>Gradual VMR to 30 </a:t>
            </a:r>
            <a:r>
              <a:rPr lang="en-US" dirty="0" err="1"/>
              <a:t>deg</a:t>
            </a:r>
            <a:endParaRPr lang="en-US" dirty="0"/>
          </a:p>
          <a:p>
            <a:pPr lvl="1"/>
            <a:r>
              <a:rPr lang="en-US" dirty="0"/>
              <a:t>2 day experiment (same schedule on both days)</a:t>
            </a:r>
          </a:p>
          <a:p>
            <a:endParaRPr lang="en-US" dirty="0"/>
          </a:p>
          <a:p>
            <a:r>
              <a:rPr lang="en-US" dirty="0"/>
              <a:t>Experiment 2 (n=32)</a:t>
            </a:r>
          </a:p>
          <a:p>
            <a:pPr lvl="1"/>
            <a:r>
              <a:rPr lang="en-US" dirty="0"/>
              <a:t>30 </a:t>
            </a:r>
            <a:r>
              <a:rPr lang="en-US" dirty="0" err="1"/>
              <a:t>deg</a:t>
            </a:r>
            <a:r>
              <a:rPr lang="en-US" dirty="0"/>
              <a:t> Error Clamp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022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9CADC-D41F-0A44-8A61-E669104AE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223" y="0"/>
            <a:ext cx="10674751" cy="1325563"/>
          </a:xfrm>
        </p:spPr>
        <p:txBody>
          <a:bodyPr/>
          <a:lstStyle/>
          <a:p>
            <a:r>
              <a:rPr lang="en-US" dirty="0"/>
              <a:t>E2 – Correlation matrix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BA8C9A3-078D-E140-83A5-218837E65745}"/>
              </a:ext>
            </a:extLst>
          </p:cNvPr>
          <p:cNvSpPr txBox="1">
            <a:spLocks/>
          </p:cNvSpPr>
          <p:nvPr/>
        </p:nvSpPr>
        <p:spPr>
          <a:xfrm>
            <a:off x="519222" y="1655503"/>
            <a:ext cx="336189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Also significant correlation between proprioceptive shift in X and asymptote</a:t>
            </a:r>
            <a:br>
              <a:rPr lang="en-US" sz="2000" dirty="0"/>
            </a:br>
            <a:r>
              <a:rPr lang="en-US" sz="2000" dirty="0"/>
              <a:t>r = 0.65, p = 0.00	</a:t>
            </a:r>
          </a:p>
          <a:p>
            <a:r>
              <a:rPr lang="en-US" sz="2000" dirty="0"/>
              <a:t>Also significant when measuring proprioceptive shift as an angle:</a:t>
            </a:r>
            <a:br>
              <a:rPr lang="en-US" sz="2000" dirty="0"/>
            </a:br>
            <a:r>
              <a:rPr lang="en-US" sz="2000" dirty="0"/>
              <a:t>r = -0.67, p = 0.00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36CEAA-CFCF-4542-9DD1-BD65B2B67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080" y="807720"/>
            <a:ext cx="6050280" cy="605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680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A42A-D01F-704A-B200-D7EE9AE58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E1 – VMR: Example subject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7D53C-81AA-7B4C-B36D-3A289979E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60" y="1931950"/>
            <a:ext cx="2804652" cy="4351338"/>
          </a:xfrm>
        </p:spPr>
        <p:txBody>
          <a:bodyPr>
            <a:normAutofit/>
          </a:bodyPr>
          <a:lstStyle/>
          <a:p>
            <a:r>
              <a:rPr lang="en-US" sz="2000" dirty="0"/>
              <a:t>30° gradual VMR</a:t>
            </a:r>
          </a:p>
          <a:p>
            <a:r>
              <a:rPr lang="en-US" sz="2000" dirty="0"/>
              <a:t>Blue – Hand angle</a:t>
            </a:r>
          </a:p>
          <a:p>
            <a:r>
              <a:rPr lang="en-US" sz="2000" dirty="0"/>
              <a:t>Orange – Proprioceptive estimate (angle)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4032B7-A7BD-1447-AE1E-A423D215E1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89" r="6953" b="51628"/>
          <a:stretch/>
        </p:blipFill>
        <p:spPr>
          <a:xfrm>
            <a:off x="3345712" y="1456107"/>
            <a:ext cx="8314661" cy="463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573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9CADC-D41F-0A44-8A61-E669104A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E1 – Group Average (day1)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5499670-8AD2-B048-871B-3DD0CC4E18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42103"/>
            <a:ext cx="10382864" cy="5191432"/>
          </a:xfrm>
        </p:spPr>
      </p:pic>
      <p:sp>
        <p:nvSpPr>
          <p:cNvPr id="6" name="Down Arrow 5">
            <a:extLst>
              <a:ext uri="{FF2B5EF4-FFF2-40B4-BE49-F238E27FC236}">
                <a16:creationId xmlns:a16="http://schemas.microsoft.com/office/drawing/2014/main" id="{2B4FDB58-F3B7-A84B-ADAD-84F8E1FF2963}"/>
              </a:ext>
            </a:extLst>
          </p:cNvPr>
          <p:cNvSpPr/>
          <p:nvPr/>
        </p:nvSpPr>
        <p:spPr>
          <a:xfrm>
            <a:off x="8572928" y="1106128"/>
            <a:ext cx="320349" cy="5845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670D0F7-BFE3-DE4E-ADDA-6F384191171E}"/>
              </a:ext>
            </a:extLst>
          </p:cNvPr>
          <p:cNvSpPr txBox="1">
            <a:spLocks/>
          </p:cNvSpPr>
          <p:nvPr/>
        </p:nvSpPr>
        <p:spPr>
          <a:xfrm>
            <a:off x="7638435" y="624732"/>
            <a:ext cx="28046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“Aftereffect” trials</a:t>
            </a:r>
          </a:p>
        </p:txBody>
      </p:sp>
    </p:spTree>
    <p:extLst>
      <p:ext uri="{BB962C8B-B14F-4D97-AF65-F5344CB8AC3E}">
        <p14:creationId xmlns:p14="http://schemas.microsoft.com/office/powerpoint/2010/main" val="3751401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9CADC-D41F-0A44-8A61-E669104AE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223" y="0"/>
            <a:ext cx="10674751" cy="1325563"/>
          </a:xfrm>
        </p:spPr>
        <p:txBody>
          <a:bodyPr/>
          <a:lstStyle/>
          <a:p>
            <a:r>
              <a:rPr lang="en-US" dirty="0"/>
              <a:t>E1 – Inter subject reliability from Day 1 – Day 2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5A4CF51-57C2-884F-AD3A-E6F4EC75730C}"/>
              </a:ext>
            </a:extLst>
          </p:cNvPr>
          <p:cNvSpPr txBox="1">
            <a:spLocks/>
          </p:cNvSpPr>
          <p:nvPr/>
        </p:nvSpPr>
        <p:spPr>
          <a:xfrm>
            <a:off x="519222" y="1655503"/>
            <a:ext cx="336189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All flipped so that rotation was 30° clockwise</a:t>
            </a:r>
          </a:p>
          <a:p>
            <a:r>
              <a:rPr lang="en-US" sz="2000" dirty="0"/>
              <a:t>Significant reliability on all measures: </a:t>
            </a:r>
          </a:p>
          <a:p>
            <a:pPr lvl="1"/>
            <a:r>
              <a:rPr lang="en-US" sz="1600" dirty="0"/>
              <a:t>Aftereffect</a:t>
            </a:r>
          </a:p>
          <a:p>
            <a:pPr lvl="1"/>
            <a:r>
              <a:rPr lang="en-US" sz="1600" dirty="0" err="1"/>
              <a:t>propShiftX</a:t>
            </a:r>
            <a:r>
              <a:rPr lang="en-US" sz="1600" dirty="0"/>
              <a:t> = Proprioceptive shift to the right (expected direction) in mm</a:t>
            </a:r>
          </a:p>
          <a:p>
            <a:pPr lvl="1"/>
            <a:r>
              <a:rPr lang="en-US" sz="1600" dirty="0" err="1"/>
              <a:t>propShiftTheta</a:t>
            </a:r>
            <a:r>
              <a:rPr lang="en-US" sz="1600" dirty="0"/>
              <a:t> = same but as an angle (positive is CCW)</a:t>
            </a:r>
          </a:p>
          <a:p>
            <a:pPr lvl="1"/>
            <a:r>
              <a:rPr lang="en-US" sz="1600" dirty="0"/>
              <a:t>dispBlock1 = dispersion (proprioceptive variability) calculated using block 1</a:t>
            </a:r>
          </a:p>
          <a:p>
            <a:pPr lvl="1"/>
            <a:r>
              <a:rPr lang="en-US" sz="1600" dirty="0" err="1"/>
              <a:t>dispAll</a:t>
            </a:r>
            <a:r>
              <a:rPr lang="en-US" sz="1600" dirty="0"/>
              <a:t> = dispersion calculated over all blocks</a:t>
            </a:r>
          </a:p>
          <a:p>
            <a:endParaRPr lang="en-US" sz="2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978E7D3-A1C3-0042-B72B-208D9B2EBA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11" t="5360" r="7639" b="3820"/>
          <a:stretch/>
        </p:blipFill>
        <p:spPr>
          <a:xfrm>
            <a:off x="4556776" y="1176595"/>
            <a:ext cx="7360904" cy="530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703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9CADC-D41F-0A44-8A61-E669104AE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223" y="0"/>
            <a:ext cx="10674751" cy="1325563"/>
          </a:xfrm>
        </p:spPr>
        <p:txBody>
          <a:bodyPr/>
          <a:lstStyle/>
          <a:p>
            <a:r>
              <a:rPr lang="en-US" dirty="0"/>
              <a:t>E1 – Significant correlation between proprioceptive variability and aftereffect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D93AEB-0070-8E4F-8B97-E6957BDC3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668" y="1231900"/>
            <a:ext cx="5626100" cy="56261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BA8C9A3-078D-E140-83A5-218837E65745}"/>
              </a:ext>
            </a:extLst>
          </p:cNvPr>
          <p:cNvSpPr txBox="1">
            <a:spLocks/>
          </p:cNvSpPr>
          <p:nvPr/>
        </p:nvSpPr>
        <p:spPr>
          <a:xfrm>
            <a:off x="519222" y="1655503"/>
            <a:ext cx="336189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Mean dispersion and mean aftereffect for both days.</a:t>
            </a:r>
          </a:p>
        </p:txBody>
      </p:sp>
    </p:spTree>
    <p:extLst>
      <p:ext uri="{BB962C8B-B14F-4D97-AF65-F5344CB8AC3E}">
        <p14:creationId xmlns:p14="http://schemas.microsoft.com/office/powerpoint/2010/main" val="2265007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9CADC-D41F-0A44-8A61-E669104AE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223" y="0"/>
            <a:ext cx="10674751" cy="1325563"/>
          </a:xfrm>
        </p:spPr>
        <p:txBody>
          <a:bodyPr/>
          <a:lstStyle/>
          <a:p>
            <a:r>
              <a:rPr lang="en-US" dirty="0"/>
              <a:t>E1 – Correlation matrix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BA8C9A3-078D-E140-83A5-218837E65745}"/>
              </a:ext>
            </a:extLst>
          </p:cNvPr>
          <p:cNvSpPr txBox="1">
            <a:spLocks/>
          </p:cNvSpPr>
          <p:nvPr/>
        </p:nvSpPr>
        <p:spPr>
          <a:xfrm>
            <a:off x="519222" y="1655503"/>
            <a:ext cx="336189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Also significant correlation between proprioceptive shift in X and proprioceptive variability, although only just:</a:t>
            </a:r>
            <a:br>
              <a:rPr lang="en-US" sz="2000" dirty="0"/>
            </a:br>
            <a:r>
              <a:rPr lang="en-US" sz="2000" dirty="0"/>
              <a:t>r = 0.39, p = 0.04</a:t>
            </a:r>
          </a:p>
          <a:p>
            <a:r>
              <a:rPr lang="en-US" sz="2000" dirty="0"/>
              <a:t>However, not significant when measuring proprioceptive shift as an angle:</a:t>
            </a:r>
            <a:br>
              <a:rPr lang="en-US" sz="2000" dirty="0"/>
            </a:br>
            <a:r>
              <a:rPr lang="en-US" sz="2000" dirty="0"/>
              <a:t>r = -0.29, p = 0.13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312DFD-54D4-1A48-84B7-E2D16EA39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598" y="1214119"/>
            <a:ext cx="5643881" cy="564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408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A42A-D01F-704A-B200-D7EE9AE58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E2 – Error Clamp: Example subject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7D53C-81AA-7B4C-B36D-3A289979E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60" y="1931950"/>
            <a:ext cx="2804652" cy="4351338"/>
          </a:xfrm>
        </p:spPr>
        <p:txBody>
          <a:bodyPr>
            <a:normAutofit/>
          </a:bodyPr>
          <a:lstStyle/>
          <a:p>
            <a:r>
              <a:rPr lang="en-US" sz="2000" dirty="0"/>
              <a:t>30° Error Clamp</a:t>
            </a:r>
          </a:p>
          <a:p>
            <a:r>
              <a:rPr lang="en-US" sz="2000" dirty="0"/>
              <a:t>Blue – Hand angle</a:t>
            </a:r>
          </a:p>
          <a:p>
            <a:r>
              <a:rPr lang="en-US" sz="2000" dirty="0"/>
              <a:t>Orange – Proprioceptive estimate (angle)</a:t>
            </a:r>
          </a:p>
          <a:p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9DDA19-7FBE-C948-8E84-7515DD17C6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09" r="7090" b="52296"/>
          <a:stretch/>
        </p:blipFill>
        <p:spPr>
          <a:xfrm>
            <a:off x="2979951" y="1239520"/>
            <a:ext cx="9103545" cy="504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527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9CADC-D41F-0A44-8A61-E669104A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E2 – Group Average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670D0F7-BFE3-DE4E-ADDA-6F384191171E}"/>
              </a:ext>
            </a:extLst>
          </p:cNvPr>
          <p:cNvSpPr txBox="1">
            <a:spLocks/>
          </p:cNvSpPr>
          <p:nvPr/>
        </p:nvSpPr>
        <p:spPr>
          <a:xfrm>
            <a:off x="8699008" y="706012"/>
            <a:ext cx="28046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“Asymptote” trials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EBF360-7088-6747-A674-5ADC89880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020" y="1413510"/>
            <a:ext cx="10604500" cy="5302250"/>
          </a:xfrm>
          <a:prstGeom prst="rect">
            <a:avLst/>
          </a:prstGeom>
        </p:spPr>
      </p:pic>
      <p:sp>
        <p:nvSpPr>
          <p:cNvPr id="6" name="Down Arrow 5">
            <a:extLst>
              <a:ext uri="{FF2B5EF4-FFF2-40B4-BE49-F238E27FC236}">
                <a16:creationId xmlns:a16="http://schemas.microsoft.com/office/drawing/2014/main" id="{2B4FDB58-F3B7-A84B-ADAD-84F8E1FF2963}"/>
              </a:ext>
            </a:extLst>
          </p:cNvPr>
          <p:cNvSpPr/>
          <p:nvPr/>
        </p:nvSpPr>
        <p:spPr>
          <a:xfrm>
            <a:off x="9609248" y="1413510"/>
            <a:ext cx="320349" cy="5845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533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9CADC-D41F-0A44-8A61-E669104AE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223" y="0"/>
            <a:ext cx="10674751" cy="1325563"/>
          </a:xfrm>
        </p:spPr>
        <p:txBody>
          <a:bodyPr/>
          <a:lstStyle/>
          <a:p>
            <a:r>
              <a:rPr lang="en-US" dirty="0"/>
              <a:t>E2 – Significant correlation between proprioceptive variability and aftereffect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E7DB3F-3F8E-ED4F-BB51-A74963F72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0310" y="1231900"/>
            <a:ext cx="5626100" cy="562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084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229</Words>
  <Application>Microsoft Macintosh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Proprioception &amp; Adaptation</vt:lpstr>
      <vt:lpstr>E1 – VMR: Example subject</vt:lpstr>
      <vt:lpstr>E1 – Group Average (day1)</vt:lpstr>
      <vt:lpstr>E1 – Inter subject reliability from Day 1 – Day 2</vt:lpstr>
      <vt:lpstr>E1 – Significant correlation between proprioceptive variability and aftereffect</vt:lpstr>
      <vt:lpstr>E1 – Correlation matrix</vt:lpstr>
      <vt:lpstr>E2 – Error Clamp: Example subject</vt:lpstr>
      <vt:lpstr>E2 – Group Average </vt:lpstr>
      <vt:lpstr>E2 – Significant correlation between proprioceptive variability and aftereffect</vt:lpstr>
      <vt:lpstr>E2 – Correlation matrix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Darius Parvin</dc:creator>
  <cp:lastModifiedBy>Darius Parvin</cp:lastModifiedBy>
  <cp:revision>5</cp:revision>
  <dcterms:created xsi:type="dcterms:W3CDTF">2019-02-03T09:36:20Z</dcterms:created>
  <dcterms:modified xsi:type="dcterms:W3CDTF">2019-02-03T10:50:33Z</dcterms:modified>
</cp:coreProperties>
</file>