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5" r:id="rId4"/>
    <p:sldId id="257" r:id="rId5"/>
    <p:sldId id="276" r:id="rId6"/>
    <p:sldId id="277" r:id="rId7"/>
    <p:sldId id="278" r:id="rId8"/>
    <p:sldId id="279" r:id="rId9"/>
    <p:sldId id="281" r:id="rId10"/>
    <p:sldId id="273" r:id="rId11"/>
    <p:sldId id="27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345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66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2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7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CB31B09-65E7-48DF-8D60-D70FBBDBAA5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BC92A2E-092E-4C6F-ADEC-FE75E79E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8594-CE5C-EC13-F59B-191402FD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762"/>
            <a:ext cx="9144000" cy="2387600"/>
          </a:xfrm>
        </p:spPr>
        <p:txBody>
          <a:bodyPr>
            <a:noAutofit/>
          </a:bodyPr>
          <a:lstStyle/>
          <a:p>
            <a:r>
              <a:rPr lang="en-US" sz="6600" dirty="0" err="1"/>
              <a:t>Diagnosticarea</a:t>
            </a:r>
            <a:r>
              <a:rPr lang="en-US" sz="6600" dirty="0"/>
              <a:t> </a:t>
            </a:r>
            <a:r>
              <a:rPr lang="en-US" sz="6600" dirty="0" err="1"/>
              <a:t>bolilor</a:t>
            </a:r>
            <a:r>
              <a:rPr lang="en-US" sz="6600" dirty="0"/>
              <a:t> </a:t>
            </a:r>
            <a:r>
              <a:rPr lang="en-US" sz="6600" dirty="0" err="1"/>
              <a:t>cardiovasculare</a:t>
            </a:r>
            <a:br>
              <a:rPr lang="en-US" sz="6600" dirty="0"/>
            </a:br>
            <a:r>
              <a:rPr lang="en-US" sz="6600" dirty="0" err="1"/>
              <a:t>prin</a:t>
            </a:r>
            <a:r>
              <a:rPr lang="en-US" sz="6600" dirty="0"/>
              <a:t> </a:t>
            </a:r>
            <a:r>
              <a:rPr lang="en-US" sz="6600" dirty="0" err="1"/>
              <a:t>tehnici</a:t>
            </a:r>
            <a:r>
              <a:rPr lang="en-US" sz="6600" dirty="0"/>
              <a:t> de </a:t>
            </a:r>
            <a:r>
              <a:rPr lang="ro-RO" sz="6600" dirty="0"/>
              <a:t>î</a:t>
            </a:r>
            <a:r>
              <a:rPr lang="en-US" sz="6600" dirty="0" err="1"/>
              <a:t>nv</a:t>
            </a:r>
            <a:r>
              <a:rPr lang="ro-RO" sz="6600" dirty="0"/>
              <a:t>ăț</a:t>
            </a:r>
            <a:r>
              <a:rPr lang="en-US" sz="6600" dirty="0"/>
              <a:t>are automat</a:t>
            </a:r>
            <a:r>
              <a:rPr lang="ro-RO" sz="6600" dirty="0"/>
              <a:t>ă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A8150-1C7A-E8EE-CF14-C5EB20E1E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296" y="4461574"/>
            <a:ext cx="9741408" cy="1655762"/>
          </a:xfrm>
        </p:spPr>
        <p:txBody>
          <a:bodyPr>
            <a:normAutofit/>
          </a:bodyPr>
          <a:lstStyle/>
          <a:p>
            <a:pPr algn="l"/>
            <a:r>
              <a:rPr lang="ro-RO" b="1" dirty="0"/>
              <a:t>Coordonatori științifici:</a:t>
            </a:r>
            <a:r>
              <a:rPr lang="ro-RO" dirty="0"/>
              <a:t>					</a:t>
            </a:r>
            <a:r>
              <a:rPr lang="ro-RO" i="1" dirty="0"/>
              <a:t>Absolvent:</a:t>
            </a:r>
          </a:p>
          <a:p>
            <a:pPr algn="l"/>
            <a:r>
              <a:rPr lang="ro-RO" b="1" dirty="0"/>
              <a:t>Drd. Boța Daniel</a:t>
            </a:r>
            <a:r>
              <a:rPr lang="ro-RO" dirty="0"/>
              <a:t>					               </a:t>
            </a:r>
            <a:r>
              <a:rPr lang="ro-RO" i="1" dirty="0"/>
              <a:t>Talpoș Darius</a:t>
            </a:r>
          </a:p>
          <a:p>
            <a:pPr algn="l"/>
            <a:r>
              <a:rPr lang="ro-RO" b="1" dirty="0"/>
              <a:t>Conf. Dr. Sterca Adrian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992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BFE48-1021-48E5-1855-71FB4AC19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64" y="1017390"/>
            <a:ext cx="10515600" cy="5530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25540-D706-DE41-C5C5-F8545B360ED3}"/>
              </a:ext>
            </a:extLst>
          </p:cNvPr>
          <p:cNvSpPr txBox="1"/>
          <p:nvPr/>
        </p:nvSpPr>
        <p:spPr>
          <a:xfrm>
            <a:off x="3184358" y="0"/>
            <a:ext cx="5823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dirty="0">
                <a:latin typeface="Aptos Display (Headings)"/>
              </a:rPr>
              <a:t>R</a:t>
            </a:r>
            <a:r>
              <a:rPr lang="en-US" sz="4400" dirty="0" err="1">
                <a:latin typeface="Aptos Display (Headings)"/>
              </a:rPr>
              <a:t>ezultate</a:t>
            </a:r>
            <a:r>
              <a:rPr lang="ro-RO" sz="4400" dirty="0">
                <a:latin typeface="Aptos Display (Headings)"/>
              </a:rPr>
              <a:t>le</a:t>
            </a:r>
            <a:endParaRPr lang="en-US" sz="44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2898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7F1A-E204-1D02-3C5B-2CF21F47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CA8B-4435-9978-6B78-6DB1AF7A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 Acuratețe finală de aproximativ 73,63% (Gradient Boosting);</a:t>
            </a:r>
          </a:p>
          <a:p>
            <a:r>
              <a:rPr lang="ro-RO" dirty="0"/>
              <a:t> Posibile îmbunătățiri pentru modelul de clasificare: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dirty="0"/>
              <a:t>Adăugarea de noi atribute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dirty="0"/>
              <a:t>Adăugarea de noi algoritmi de clasificare</a:t>
            </a:r>
          </a:p>
          <a:p>
            <a:r>
              <a:rPr lang="ro-RO" dirty="0"/>
              <a:t> Posibile îmbunătățiri pentru aplicația client-server: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dirty="0"/>
              <a:t>Adăugarea de categorii noi de conturi (pacient, medic)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o-RO" dirty="0"/>
              <a:t>Adăugarea istoricului pentru pacienți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2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D49C-1691-223D-5F26-1C139D70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o-RO" dirty="0"/>
              <a:t>Vă mulțumesc pentru atenția acordată!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3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6B0F-71ED-C20C-9E41-B7703E07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lucr</a:t>
            </a:r>
            <a:r>
              <a:rPr lang="ro-RO" dirty="0"/>
              <a:t>ării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243F-7EDC-7D5B-636A-58BB96A3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Capitolul 1: Învățare automată</a:t>
            </a:r>
          </a:p>
          <a:p>
            <a:r>
              <a:rPr lang="ro-RO" dirty="0"/>
              <a:t>Capitolul 2: Clasificarea datelor</a:t>
            </a:r>
          </a:p>
          <a:p>
            <a:r>
              <a:rPr lang="ro-RO" dirty="0"/>
              <a:t>Capitolul 3: Aplicația practică</a:t>
            </a:r>
          </a:p>
          <a:p>
            <a:r>
              <a:rPr lang="ro-RO" dirty="0"/>
              <a:t>Capitolul 4: 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2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48C2-DDA1-3229-E108-97798D3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</a:t>
            </a:r>
            <a:r>
              <a:rPr lang="ro-RO" dirty="0"/>
              <a:t>șii pentru rezolvarea unei probleme de învățare automată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7DCB-A018-7966-6B02-70F53586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o-RO" dirty="0"/>
              <a:t>Definirea problemei</a:t>
            </a:r>
          </a:p>
          <a:p>
            <a:pPr marL="514350" indent="-514350">
              <a:buAutoNum type="arabicPeriod"/>
            </a:pPr>
            <a:r>
              <a:rPr lang="ro-RO" dirty="0"/>
              <a:t>Analiza datelor</a:t>
            </a:r>
          </a:p>
          <a:p>
            <a:pPr marL="514350" indent="-514350">
              <a:buAutoNum type="arabicPeriod"/>
            </a:pPr>
            <a:r>
              <a:rPr lang="ro-RO" dirty="0"/>
              <a:t>Pregătirea datelor</a:t>
            </a:r>
          </a:p>
          <a:p>
            <a:pPr marL="514350" indent="-514350">
              <a:buAutoNum type="arabicPeriod"/>
            </a:pPr>
            <a:r>
              <a:rPr lang="ro-RO" dirty="0"/>
              <a:t>Evaluarea algoritmilor</a:t>
            </a:r>
          </a:p>
          <a:p>
            <a:pPr marL="514350" indent="-514350">
              <a:buAutoNum type="arabicPeriod"/>
            </a:pPr>
            <a:r>
              <a:rPr lang="ro-RO" dirty="0"/>
              <a:t>Îmbunătățirea rezultatelor</a:t>
            </a:r>
          </a:p>
          <a:p>
            <a:pPr marL="514350" indent="-514350">
              <a:buAutoNum type="arabicPeriod"/>
            </a:pPr>
            <a:r>
              <a:rPr lang="ro-RO" dirty="0"/>
              <a:t>Prezentarea rezultatelor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D68-9CFC-97EA-82A6-017AA07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Definirea problemei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060B-9AD3-0817-620D-9CC054B4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	Statisticile la nivel global și național arată că un procent semnificativ din decese sunt cauzate de boli cardiovasculare</a:t>
            </a:r>
          </a:p>
          <a:p>
            <a:r>
              <a:rPr lang="ro-RO" dirty="0"/>
              <a:t>         Cauzele acestor afecțiuni sunt diverse</a:t>
            </a:r>
          </a:p>
          <a:p>
            <a:r>
              <a:rPr lang="ro-RO" dirty="0"/>
              <a:t>         Se dorește astfel ca pe baza unor parametrii accesibil pentru individ să se determine dacă suferă sau nu de o boală cardiovasculară</a:t>
            </a:r>
          </a:p>
        </p:txBody>
      </p:sp>
    </p:spTree>
    <p:extLst>
      <p:ext uri="{BB962C8B-B14F-4D97-AF65-F5344CB8AC3E}">
        <p14:creationId xmlns:p14="http://schemas.microsoft.com/office/powerpoint/2010/main" val="392561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4B42-E26D-640D-8684-C84C7C08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91440"/>
            <a:ext cx="9692640" cy="1325562"/>
          </a:xfrm>
        </p:spPr>
        <p:txBody>
          <a:bodyPr/>
          <a:lstStyle/>
          <a:p>
            <a:pPr algn="ctr"/>
            <a:r>
              <a:rPr lang="ro-RO" dirty="0"/>
              <a:t>Analiza datelor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895797-8933-8DF6-A5E3-96AED238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Setul de date conține 70000 de instanțe, 11 atribute principale + atributul target (bolnav/sănătos):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35021 indivizi bolnavi (50.03%)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34979 indivizi sănătoși (49.97%)</a:t>
            </a:r>
          </a:p>
          <a:p>
            <a:r>
              <a:rPr lang="ro-RO" dirty="0"/>
              <a:t>Atributele sunt valori numerice referitoare la date despre individ care pot fi procurate cu ușurință</a:t>
            </a:r>
          </a:p>
          <a:p>
            <a:pPr marL="274320" lvl="1" indent="0">
              <a:buNone/>
            </a:pPr>
            <a:endParaRPr lang="ro-RO" dirty="0"/>
          </a:p>
          <a:p>
            <a:pPr marL="274320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6974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4637-B96C-EA66-522B-C1E517F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Preg</a:t>
            </a:r>
            <a:r>
              <a:rPr lang="ro-RO" dirty="0"/>
              <a:t>ătirea datelor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8B9777-1F05-E449-A45B-C1184700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Standardizarea datelor: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ro-RO" dirty="0"/>
                  <a:t> </a:t>
                </a:r>
              </a:p>
              <a:p>
                <a:r>
                  <a:rPr lang="ro-RO" dirty="0"/>
                  <a:t>Scalarea datelor: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ro-RO" dirty="0"/>
              </a:p>
              <a:p>
                <a:r>
                  <a:rPr lang="ro-RO" dirty="0"/>
                  <a:t>Normalizarea datelor</a:t>
                </a:r>
              </a:p>
              <a:p>
                <a:r>
                  <a:rPr lang="ro-RO" dirty="0"/>
                  <a:t>Binarizarea datelor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8B9777-1F05-E449-A45B-C1184700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52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4534-783C-2F0F-9A32-51444B1B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Evaluarea algoritmilor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57A4-8A65-2613-E18E-B25027AD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o-RO" dirty="0"/>
              <a:t>Algoritmi cu performanță superioară: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Ceilalți algoritmi evaluați:</a:t>
            </a:r>
          </a:p>
          <a:p>
            <a:pPr marL="0" indent="0">
              <a:buNone/>
            </a:pPr>
            <a:endParaRPr lang="ro-RO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8F0A6B-26B5-3EEB-A823-5AA23154D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30388"/>
              </p:ext>
            </p:extLst>
          </p:nvPr>
        </p:nvGraphicFramePr>
        <p:xfrm>
          <a:off x="2032000" y="2594186"/>
          <a:ext cx="8128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032200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601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Regresie Logistică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AdaBoost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4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Support Vector Machines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Gradient Boosting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182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2A86C8-6B79-570D-851A-7C19E1B48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68504"/>
              </p:ext>
            </p:extLst>
          </p:nvPr>
        </p:nvGraphicFramePr>
        <p:xfrm>
          <a:off x="2032000" y="4661429"/>
          <a:ext cx="812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54425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58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Linear Discriminant Analysis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k-Nearest Neighbors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Random Forest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3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Arbori de decizie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Extra Trees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4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50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8254-B91C-040E-923D-EF32014B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Îmbunătățirea rezultatelor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F40E-DF4A-7310-8277-6948BF78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Regresie Logistică: penalty, solver</a:t>
            </a:r>
          </a:p>
          <a:p>
            <a:r>
              <a:rPr lang="ro-RO" dirty="0"/>
              <a:t>Support Vector Machines: C, kernel</a:t>
            </a:r>
          </a:p>
          <a:p>
            <a:r>
              <a:rPr lang="ro-RO" dirty="0"/>
              <a:t>AdaBoost: n_estimators, learning_rate</a:t>
            </a:r>
          </a:p>
          <a:p>
            <a:r>
              <a:rPr lang="ro-RO" dirty="0"/>
              <a:t>Gradient Boosting: n_estimators, learning_rate, max_depth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1C44-2A50-D9E5-448D-DA532BDB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Arhitectura aplicației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62F4-2B48-DAD7-8632-48892C9F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Aplicație client-server: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ro-RO" dirty="0"/>
              <a:t>Client: TypeScript, Ionic React, axios, jspdf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ro-RO" dirty="0"/>
              <a:t>Server: Python, Flask, scikit learn, pickle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ro-RO" dirty="0"/>
              <a:t>Comunicarea: cereri HTTP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306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1939</TotalTime>
  <Words>363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 Display (Headings)</vt:lpstr>
      <vt:lpstr>Arial</vt:lpstr>
      <vt:lpstr>Cambria Math</vt:lpstr>
      <vt:lpstr>Century Schoolbook</vt:lpstr>
      <vt:lpstr>Wingdings</vt:lpstr>
      <vt:lpstr>Wingdings 2</vt:lpstr>
      <vt:lpstr>View</vt:lpstr>
      <vt:lpstr>Diagnosticarea bolilor cardiovasculare prin tehnici de învățare automată</vt:lpstr>
      <vt:lpstr>Structura lucrării</vt:lpstr>
      <vt:lpstr>Pașii pentru rezolvarea unei probleme de învățare automată</vt:lpstr>
      <vt:lpstr>Definirea problemei</vt:lpstr>
      <vt:lpstr>Analiza datelor</vt:lpstr>
      <vt:lpstr>Pregătirea datelor</vt:lpstr>
      <vt:lpstr>Evaluarea algoritmilor</vt:lpstr>
      <vt:lpstr>Îmbunătățirea rezultatelor</vt:lpstr>
      <vt:lpstr>Arhitectura aplicației</vt:lpstr>
      <vt:lpstr>PowerPoint Presentation</vt:lpstr>
      <vt:lpstr>Concluzii</vt:lpstr>
      <vt:lpstr>Vă mulțumesc pentru atenția acordată!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Darius Talpos</dc:creator>
  <cp:lastModifiedBy>Darius Talpos</cp:lastModifiedBy>
  <cp:revision>7</cp:revision>
  <dcterms:created xsi:type="dcterms:W3CDTF">2024-07-01T15:26:29Z</dcterms:created>
  <dcterms:modified xsi:type="dcterms:W3CDTF">2024-07-03T19:53:00Z</dcterms:modified>
</cp:coreProperties>
</file>