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5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82" r:id="rId24"/>
    <p:sldId id="278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88826C-D4A5-4594-A146-DA8C69323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19617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Python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9C2BF8D-4501-4FFF-B1BC-0EE8938F6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Федосеева А.А</a:t>
            </a:r>
          </a:p>
        </p:txBody>
      </p:sp>
    </p:spTree>
    <p:extLst>
      <p:ext uri="{BB962C8B-B14F-4D97-AF65-F5344CB8AC3E}">
        <p14:creationId xmlns="" xmlns:p14="http://schemas.microsoft.com/office/powerpoint/2010/main" val="48314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8156" y="219646"/>
            <a:ext cx="10829797" cy="5302613"/>
          </a:xfrm>
        </p:spPr>
        <p:txBody>
          <a:bodyPr>
            <a:normAutofit/>
          </a:bodyPr>
          <a:lstStyle/>
          <a:p>
            <a:pPr marL="0" indent="447675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Числовой тип данных в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предназначен для хранения числовых значений. Это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неизменяемый тип данных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что означает, что изменение значения числового типа данных приведет к созданию нового объекта в памяти (и удалению старого).</a:t>
            </a:r>
          </a:p>
          <a:p>
            <a:pPr marL="0" indent="447675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есть четыре вида числового типа данных: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(целое число)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(длинное целое число [может быть представлено в восьмеричной или шестнадцатеричной системе исчисления])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(число с плавающей точкой: -0.2, 0.0, 3.14159265 и т.д.) 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(комплексное число)</a:t>
            </a:r>
          </a:p>
          <a:p>
            <a:pPr marL="0" indent="447675">
              <a:buFont typeface="Arial" pitchFamily="34" charset="0"/>
              <a:buChar char="•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num1 = 23</a:t>
            </a:r>
          </a:p>
          <a:p>
            <a:pPr>
              <a:buNone/>
            </a:pPr>
            <a:r>
              <a:rPr lang="en-US" dirty="0" smtClean="0"/>
              <a:t>num2 = 42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del num1 # </a:t>
            </a:r>
            <a:r>
              <a:rPr lang="ru-RU" dirty="0" smtClean="0"/>
              <a:t>удаляет переменную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6675" y="116636"/>
            <a:ext cx="11604313" cy="6544140"/>
          </a:xfrm>
        </p:spPr>
        <p:txBody>
          <a:bodyPr>
            <a:noAutofit/>
          </a:bodyPr>
          <a:lstStyle/>
          <a:p>
            <a:pPr marL="0" indent="447675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строками в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подразумевается набор символов между кавычками. В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можно использовать пары одинарных либо двойных кавычек. Из строк можно взять подстроку используя оператор нарезки (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[ ]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[ : ]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с индексами от нуля для первого символа строки и до последнего. Так же можно использовать обратную индексацию от -1 для последнего символа до начала.</a:t>
            </a:r>
          </a:p>
          <a:p>
            <a:pPr marL="0" indent="447675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Оператор плюс ( + ) для строк соединяет две строки в одну, звездочка ( * ) оператор повторения.</a:t>
            </a:r>
          </a:p>
          <a:p>
            <a:pPr marL="0" indent="447675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состоит из элементов, разделенных запятыми, находящихся между квадратными скобками (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[ ]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 В определенной мере, списки подобны массивам в C. Единственной разницей является то, что элементы одного списка могут иметь разные типы данных.</a:t>
            </a:r>
          </a:p>
          <a:p>
            <a:pPr marL="0" indent="447675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Получить доступ к элементам, сохраненным в списке можно, точно так же, как и в строках, при помощи оператора нарезки ( [ ] и [:] )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индексов, начиная с нуля и до конца. Знак плюс ( + ) объединяет два списка, а звездочка ( * ) - оператор повторения для списка.</a:t>
            </a:r>
          </a:p>
          <a:p>
            <a:r>
              <a:rPr lang="en-US" dirty="0" err="1" smtClean="0"/>
              <a:t>my_list</a:t>
            </a:r>
            <a:r>
              <a:rPr lang="en-US" dirty="0" smtClean="0"/>
              <a:t> =[True, 786, 3.14, 'text', 70.2]</a:t>
            </a:r>
          </a:p>
          <a:p>
            <a:r>
              <a:rPr lang="en-US" dirty="0" err="1" smtClean="0"/>
              <a:t>second_list</a:t>
            </a:r>
            <a:r>
              <a:rPr lang="en-US" dirty="0" smtClean="0"/>
              <a:t> =[123, 'text']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my_list</a:t>
            </a:r>
            <a:r>
              <a:rPr lang="en-US" dirty="0" smtClean="0"/>
              <a:t>          # </a:t>
            </a:r>
            <a:r>
              <a:rPr lang="ru-RU" dirty="0" smtClean="0"/>
              <a:t>Напечатает весь список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my_list</a:t>
            </a:r>
            <a:r>
              <a:rPr lang="en-US" dirty="0" smtClean="0"/>
              <a:t>[0]       # </a:t>
            </a:r>
            <a:r>
              <a:rPr lang="ru-RU" dirty="0" smtClean="0"/>
              <a:t>Напечатает первый элемент списка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my_list</a:t>
            </a:r>
            <a:r>
              <a:rPr lang="en-US" dirty="0" smtClean="0"/>
              <a:t>[1:3]     # </a:t>
            </a:r>
            <a:r>
              <a:rPr lang="ru-RU" dirty="0" smtClean="0"/>
              <a:t>Напечатает элементы списка со второго по третий 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my_list</a:t>
            </a:r>
            <a:r>
              <a:rPr lang="en-US" dirty="0" smtClean="0"/>
              <a:t>[2:]      # </a:t>
            </a:r>
            <a:r>
              <a:rPr lang="ru-RU" dirty="0" smtClean="0"/>
              <a:t>Напечатает элементы списка начиная с третьего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second_list</a:t>
            </a:r>
            <a:r>
              <a:rPr lang="en-US" dirty="0" smtClean="0"/>
              <a:t> *2  # </a:t>
            </a:r>
            <a:r>
              <a:rPr lang="ru-RU" dirty="0" smtClean="0"/>
              <a:t>Напечатает удвоенный список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my_list</a:t>
            </a:r>
            <a:r>
              <a:rPr lang="en-US" dirty="0" smtClean="0"/>
              <a:t> + </a:t>
            </a:r>
            <a:r>
              <a:rPr lang="en-US" dirty="0" err="1" smtClean="0"/>
              <a:t>second_list</a:t>
            </a:r>
            <a:r>
              <a:rPr lang="en-US" dirty="0" smtClean="0"/>
              <a:t> # </a:t>
            </a:r>
            <a:r>
              <a:rPr lang="ru-RU" dirty="0" smtClean="0"/>
              <a:t>Напечатает объединенные списки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2204" y="0"/>
            <a:ext cx="11783607" cy="3765082"/>
          </a:xfrm>
        </p:spPr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Кортеж это еще один составной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тип данных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, похожий на список. Кортеж состоит из ряда значений, разделенных запятыми, заключенными в круглые скобки (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). Основным различием между списками и кортежами является то, что элементы кортежей не могут быть изменены. То есть, кортежи можно рассматривать как списки доступные только для чтения.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 err="1" smtClean="0"/>
              <a:t>my_tuple</a:t>
            </a:r>
            <a:r>
              <a:rPr lang="en-US" sz="1700" dirty="0" smtClean="0"/>
              <a:t> =(True, 786, 3.14, 'text', 70.2)</a:t>
            </a:r>
          </a:p>
          <a:p>
            <a:r>
              <a:rPr lang="en-US" sz="1700" dirty="0" err="1" smtClean="0"/>
              <a:t>second_tuple</a:t>
            </a:r>
            <a:r>
              <a:rPr lang="en-US" sz="1700" dirty="0" smtClean="0"/>
              <a:t> =(123, 'text') </a:t>
            </a:r>
          </a:p>
          <a:p>
            <a:r>
              <a:rPr lang="en-US" sz="1700" dirty="0" smtClean="0"/>
              <a:t>print </a:t>
            </a:r>
            <a:r>
              <a:rPr lang="en-US" sz="1700" dirty="0" err="1" smtClean="0"/>
              <a:t>my_tuple</a:t>
            </a:r>
            <a:r>
              <a:rPr lang="en-US" sz="1700" dirty="0" smtClean="0"/>
              <a:t> # </a:t>
            </a:r>
            <a:r>
              <a:rPr lang="ru-RU" sz="1700" dirty="0" smtClean="0"/>
              <a:t>Печатает весь кортеж</a:t>
            </a:r>
          </a:p>
          <a:p>
            <a:r>
              <a:rPr lang="en-US" sz="1700" dirty="0" err="1" smtClean="0"/>
              <a:t>rint</a:t>
            </a:r>
            <a:r>
              <a:rPr lang="en-US" sz="1700" dirty="0" smtClean="0"/>
              <a:t> </a:t>
            </a:r>
            <a:r>
              <a:rPr lang="en-US" sz="1700" dirty="0" err="1" smtClean="0"/>
              <a:t>my_tuple</a:t>
            </a:r>
            <a:r>
              <a:rPr lang="en-US" sz="1700" dirty="0" smtClean="0"/>
              <a:t>[0] # </a:t>
            </a:r>
            <a:r>
              <a:rPr lang="ru-RU" sz="1700" dirty="0" smtClean="0"/>
              <a:t>Печатает первый элемент</a:t>
            </a:r>
          </a:p>
          <a:p>
            <a:r>
              <a:rPr lang="en-US" sz="1700" dirty="0" smtClean="0"/>
              <a:t>print </a:t>
            </a:r>
            <a:r>
              <a:rPr lang="en-US" sz="1700" dirty="0" err="1" smtClean="0"/>
              <a:t>second_tuple</a:t>
            </a:r>
            <a:r>
              <a:rPr lang="en-US" sz="1700" dirty="0" smtClean="0"/>
              <a:t> *2 # </a:t>
            </a:r>
            <a:r>
              <a:rPr lang="ru-RU" sz="1700" dirty="0" smtClean="0"/>
              <a:t>Печатает удвоенный кортеж</a:t>
            </a:r>
          </a:p>
          <a:p>
            <a:r>
              <a:rPr lang="en-US" sz="1700" dirty="0" smtClean="0"/>
              <a:t>print </a:t>
            </a:r>
            <a:r>
              <a:rPr lang="en-US" sz="1700" dirty="0" err="1" smtClean="0"/>
              <a:t>my_tuple</a:t>
            </a:r>
            <a:r>
              <a:rPr lang="en-US" sz="1700" dirty="0" smtClean="0"/>
              <a:t> + </a:t>
            </a:r>
            <a:r>
              <a:rPr lang="en-US" sz="1700" dirty="0" err="1" smtClean="0"/>
              <a:t>second_tuple</a:t>
            </a:r>
            <a:r>
              <a:rPr lang="en-US" sz="1700" dirty="0" smtClean="0"/>
              <a:t> # </a:t>
            </a:r>
            <a:r>
              <a:rPr lang="ru-RU" sz="1700" dirty="0" smtClean="0"/>
              <a:t>Печатает объединенные кортежи</a:t>
            </a:r>
          </a:p>
          <a:p>
            <a:pPr marL="0" indent="447675">
              <a:buNone/>
            </a:pP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38062" y="3532189"/>
            <a:ext cx="11720855" cy="332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44767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Сет  - 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это еще один изменяемый, коллекционный тип данных, отличительной чертой которого является то, что он хранит только уникальные значения.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Создание пустого сета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ru-RU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Создание сета инициализацией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{"</a:t>
            </a:r>
            <a:r>
              <a:rPr kumimoji="0" lang="ru-RU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 "</a:t>
            </a:r>
            <a:r>
              <a:rPr kumimoji="0" lang="ru-RU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bye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"}</a:t>
            </a:r>
          </a:p>
          <a:p>
            <a:pPr marL="0" marR="0" lvl="0" indent="447675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Для добавление элемента в сет используется метод </a:t>
            </a:r>
            <a:r>
              <a:rPr kumimoji="0" lang="ru-RU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для удаления - </a:t>
            </a:r>
            <a:r>
              <a:rPr kumimoji="0" lang="ru-RU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pop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или </a:t>
            </a:r>
            <a:r>
              <a:rPr kumimoji="0" lang="ru-RU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remove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Добавление в сет уже существующего элемента не повлияет на сет. Сеты обладают множеством методов для работы с уникальными элементами, например </a:t>
            </a:r>
            <a:r>
              <a:rPr kumimoji="0" lang="ru-RU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difference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 возвращает элементы сета отсутствующие в другом сете, </a:t>
            </a:r>
            <a:r>
              <a:rPr kumimoji="0" lang="ru-RU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intersection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 наоборот, возвращает </a:t>
            </a:r>
            <a:r>
              <a:rPr kumimoji="0" lang="ru-RU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елементы</a:t>
            </a:r>
            <a:r>
              <a:rPr kumimoji="0" lang="ru-RU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сета присутствующие в другом сете.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7709" y="340754"/>
            <a:ext cx="11442950" cy="4984281"/>
          </a:xfrm>
        </p:spPr>
        <p:txBody>
          <a:bodyPr>
            <a:noAutofit/>
          </a:bodyPr>
          <a:lstStyle/>
          <a:p>
            <a:pPr marL="0" indent="447675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Словари в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это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неотсортированная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колекция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элементов, доступ к которым осуществляется по ключу. То есть, каждому ключу словаря соответствует определенное значение. Ключом может быть любой неизменяемый тип данных (число, строка, кортеж), значением - любой тип данных.</a:t>
            </a:r>
          </a:p>
          <a:p>
            <a:pPr marL="0" indent="447675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Пары ключ, значение словаря заключаются в фигурные скобки (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{ }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 err="1" smtClean="0"/>
              <a:t>my_dict</a:t>
            </a:r>
            <a:r>
              <a:rPr lang="en-US" dirty="0" smtClean="0"/>
              <a:t> = { } # </a:t>
            </a:r>
            <a:r>
              <a:rPr lang="ru-RU" dirty="0" smtClean="0"/>
              <a:t>Создаем пустой словарь</a:t>
            </a:r>
          </a:p>
          <a:p>
            <a:r>
              <a:rPr lang="en-US" dirty="0" err="1" smtClean="0"/>
              <a:t>my_dict</a:t>
            </a:r>
            <a:r>
              <a:rPr lang="en-US" dirty="0" smtClean="0"/>
              <a:t>["country"] = “Ukraine" # </a:t>
            </a:r>
            <a:r>
              <a:rPr lang="ru-RU" dirty="0" smtClean="0"/>
              <a:t>Присваиваем ключу </a:t>
            </a:r>
            <a:r>
              <a:rPr lang="en-US" dirty="0" smtClean="0"/>
              <a:t>country </a:t>
            </a:r>
            <a:r>
              <a:rPr lang="ru-RU" dirty="0" smtClean="0"/>
              <a:t>значение </a:t>
            </a:r>
            <a:r>
              <a:rPr lang="en-US" dirty="0" smtClean="0"/>
              <a:t>Ukraine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my_dict</a:t>
            </a:r>
            <a:r>
              <a:rPr lang="en-US" dirty="0" smtClean="0"/>
              <a:t>["country"] # </a:t>
            </a:r>
            <a:r>
              <a:rPr lang="ru-RU" dirty="0" smtClean="0"/>
              <a:t>Выведет </a:t>
            </a:r>
            <a:r>
              <a:rPr lang="en-US" dirty="0" smtClean="0"/>
              <a:t>Ukraine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 </a:t>
            </a:r>
            <a:r>
              <a:rPr lang="ru-RU" dirty="0" smtClean="0"/>
              <a:t>Заполнение словаря при инициализации</a:t>
            </a:r>
          </a:p>
          <a:p>
            <a:r>
              <a:rPr lang="en-US" dirty="0" err="1" smtClean="0"/>
              <a:t>another_dict</a:t>
            </a:r>
            <a:r>
              <a:rPr lang="en-US" dirty="0" smtClean="0"/>
              <a:t> = {"number":23, 2: True, "</a:t>
            </a:r>
            <a:r>
              <a:rPr lang="en-US" dirty="0" err="1" smtClean="0"/>
              <a:t>my_list</a:t>
            </a:r>
            <a:r>
              <a:rPr lang="en-US" dirty="0" smtClean="0"/>
              <a:t>":[1,2,3]}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another_dict.keys</a:t>
            </a:r>
            <a:r>
              <a:rPr lang="en-US" dirty="0" smtClean="0"/>
              <a:t>() # </a:t>
            </a:r>
            <a:r>
              <a:rPr lang="ru-RU" dirty="0" smtClean="0"/>
              <a:t>Напечатает список всех ключей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another_dict.values</a:t>
            </a:r>
            <a:r>
              <a:rPr lang="en-US" dirty="0" smtClean="0"/>
              <a:t>() # </a:t>
            </a:r>
            <a:r>
              <a:rPr lang="ru-RU" dirty="0" smtClean="0"/>
              <a:t>Напечатает список всех значений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11953-D965-413C-B195-99BEB70E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64" y="139084"/>
            <a:ext cx="9460965" cy="5888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Условный оператор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(ветвление)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844A6FE-0133-4177-91DE-8F140EE7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51" y="887601"/>
            <a:ext cx="11547879" cy="3849291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Условная инструкция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if-elif-else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(основной инструмент выбора.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Общая форма записи:</a:t>
            </a:r>
          </a:p>
          <a:p>
            <a:pPr marL="1076325" indent="-35877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test1: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76325" indent="-358775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state1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76325" indent="-358775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test2: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76325" indent="-358775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state2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76325" indent="-35877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else: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76325" indent="-358775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state3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Конструкция с несколькими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может также служить отличной заменой конструкции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97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4252" y="457296"/>
            <a:ext cx="10385113" cy="201696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встроена возможность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множественного ветвления на одном уровне вложенности, которое реализуется с помощью веток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Слово 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 образовано от двух первых букв слова 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", к которым присоединено слово 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". Это можно перевести как "иначе если".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отличие от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 заголовке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обязательно должно быть логическое выражение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также, как в заголовке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69910" y="2958111"/>
            <a:ext cx="69393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'Ваш возраст: 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‘</a:t>
            </a:r>
            <a:r>
              <a:rPr lang="en-US" dirty="0" smtClean="0">
                <a:solidFill>
                  <a:srgbClr val="483D8B"/>
                </a:solidFill>
                <a:latin typeface="Courier New" pitchFamily="49" charset="0"/>
                <a:cs typeface="Arial" pitchFamily="34" charset="0"/>
              </a:rPr>
              <a:t>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:'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end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' 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if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Arial" pitchFamily="34" charset="0"/>
              </a:rPr>
              <a:t>3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&lt;=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Arial" pitchFamily="34" charset="0"/>
              </a:rPr>
              <a:t>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'“</a:t>
            </a:r>
            <a:r>
              <a:rPr lang="ru-RU" dirty="0" smtClean="0">
                <a:solidFill>
                  <a:srgbClr val="483D8B"/>
                </a:solidFill>
                <a:latin typeface="Courier New" pitchFamily="49" charset="0"/>
                <a:cs typeface="Arial" pitchFamily="34" charset="0"/>
              </a:rPr>
              <a:t>маленький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"'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elif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Arial" pitchFamily="34" charset="0"/>
              </a:rPr>
              <a:t>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&lt;=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Arial" pitchFamily="34" charset="0"/>
              </a:rPr>
              <a:t>12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'«школьник"'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elif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Arial" pitchFamily="34" charset="0"/>
              </a:rPr>
              <a:t>12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&lt;=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Arial" pitchFamily="34" charset="0"/>
              </a:rPr>
              <a:t>16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'подросток'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elif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Arial" pitchFamily="34" charset="0"/>
              </a:rPr>
              <a:t>16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&lt;=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‘</a:t>
            </a:r>
            <a:r>
              <a:rPr lang="ru-RU" dirty="0" smtClean="0">
                <a:solidFill>
                  <a:srgbClr val="483D8B"/>
                </a:solidFill>
                <a:latin typeface="Courier New" pitchFamily="49" charset="0"/>
                <a:cs typeface="Arial" pitchFamily="34" charset="0"/>
              </a:rPr>
              <a:t>взрослый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49704" y="1545993"/>
            <a:ext cx="11407515" cy="3385772"/>
          </a:xfrm>
        </p:spPr>
        <p:txBody>
          <a:bodyPr>
            <a:no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является универсальным циклом. Он присутствует во всех языках, поддерживающих структурное программирование, в том числе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этом выражением может быть как одна так и несколько инструкций. Условием может быть любое истинное или ненулевое значение. Выражение будет повторяться, пока условие будет истинным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условие:</a:t>
            </a:r>
          </a:p>
          <a:p>
            <a:pPr lvl="1">
              <a:buNone/>
            </a:pPr>
            <a:r>
              <a:rPr lang="ru-RU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выражение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ru-RU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lvl="1">
              <a:buNone/>
            </a:pPr>
            <a:r>
              <a:rPr lang="ru-RU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выражение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ru-RU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становится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бесконечным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случае, когда условие цикла никогда не становится ложным.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63019" y="0"/>
            <a:ext cx="1529586" cy="58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Циклы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4720" y="662439"/>
            <a:ext cx="9648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существуют два типа цикличных выражений: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i="1" dirty="0" smtClean="0"/>
              <a:t>Цикл </a:t>
            </a:r>
            <a:r>
              <a:rPr lang="en-US" i="1" dirty="0" smtClean="0"/>
              <a:t>for</a:t>
            </a:r>
            <a:endParaRPr lang="ru-RU" i="1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i="1" dirty="0" smtClean="0"/>
              <a:t>Цикл </a:t>
            </a:r>
            <a:r>
              <a:rPr lang="en-US" i="1" dirty="0" smtClean="0"/>
              <a:t>while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471409" y="4826675"/>
            <a:ext cx="406233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total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endParaRPr lang="en-US" dirty="0" smtClean="0">
              <a:solidFill>
                <a:srgbClr val="FF45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R="0" lvl="0" indent="6302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R="0" lvl="0" indent="6302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total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total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-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R="0" lvl="0" indent="6302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"Осталось"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total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37491" y="331790"/>
            <a:ext cx="11149906" cy="3640604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Цикл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обладает способностью перебирать элементы любого комплексного типа данных (например, строки или списка).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item in sequence: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statement(s)</a:t>
            </a:r>
          </a:p>
          <a:p>
            <a:pPr marL="0" indent="53975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Переменной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присваивается значение первого элемента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после чего выполняется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Затем переменной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присваивается следующее по порядку значение и так далее до тех пор, пока не будут перебраны все элементы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Команда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прекращает выполнение цикла и переводит выполнение программы на строку следующую после цикла.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Команда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работает как в цикле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и в цикле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53975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989" y="234846"/>
            <a:ext cx="9471007" cy="739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 и локальные переменные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5611" y="767385"/>
            <a:ext cx="11076130" cy="2155109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локальные переменные видны только в локальной области программы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 глобальным переменным можно обратиться по имени и получить связанное с ними значение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 глобальной переменной можно обратиться из локальной области видимости. К локальной переменной нельзя обратиться из глобальной области видимости, потому что локальная переменная существует только в момент выполнения тела функции. Локальные переменные исчезают, т.е. освобождается память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99705" y="2764572"/>
            <a:ext cx="804514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def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rectangle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	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float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input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"Ширина: 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	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b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float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input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"Высота: 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print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"Площадь: %.2f"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%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*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b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def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triangle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Courier New" pitchFamily="49" charset="0"/>
                <a:cs typeface="Arial" pitchFamily="34" charset="0"/>
              </a:rPr>
              <a:t>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float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input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"Основание: 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h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float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input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"Высота: 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Courier New" pitchFamily="49" charset="0"/>
                <a:cs typeface="Arial" pitchFamily="34" charset="0"/>
              </a:rPr>
              <a:t>	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print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"Площадь: %.2f"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%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Arial" pitchFamily="34" charset="0"/>
              </a:rPr>
              <a:t>0.5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*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*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h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figure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input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"1-прямоугольник, 2-треугольник: 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if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figure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==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'1'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Courier New" pitchFamily="49" charset="0"/>
                <a:cs typeface="Arial" pitchFamily="34" charset="0"/>
              </a:rPr>
              <a:t>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rectangle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Arial" pitchFamily="34" charset="0"/>
              </a:rPr>
              <a:t>elif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figure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Arial" pitchFamily="34" charset="0"/>
              </a:rPr>
              <a:t>==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Arial" pitchFamily="34" charset="0"/>
              </a:rPr>
              <a:t>'2'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Courier New" pitchFamily="49" charset="0"/>
                <a:cs typeface="Arial" pitchFamily="34" charset="0"/>
              </a:rPr>
              <a:t>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triangle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401"/>
            <a:ext cx="6149788" cy="645459"/>
          </a:xfrm>
        </p:spPr>
        <p:txBody>
          <a:bodyPr vert="horz" lIns="91440" tIns="45720" rIns="91440" bIns="45720" rtlCol="0" anchor="t">
            <a:normAutofit fontScale="97500"/>
          </a:bodyPr>
          <a:lstStyle/>
          <a:p>
            <a:pPr algn="ctr"/>
            <a:r>
              <a:rPr lang="ru-RU" sz="3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2534" y="815883"/>
            <a:ext cx="9945842" cy="1900423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 обособленный участок кода, который можно вызывать, обратившись к нему по имени, которым он был назван. При вызове происходит выполнение команд тела функции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Существуют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встроенные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функции 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пользовательские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функции.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языке программирования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функции определяются с помощью оператора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039907" y="2734234"/>
            <a:ext cx="35500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count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"Всего"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a+b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694" y="4150677"/>
            <a:ext cx="113313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состоит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заголовка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тела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Заголовок оканчивается двоеточием и переходом на новую строку. Тело имеет отступ.</a:t>
            </a:r>
            <a:r>
              <a:rPr lang="ru-RU" dirty="0" smtClean="0"/>
              <a:t>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Ключевое слово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сообщает интерпретатору, что перед ним определение функции.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следует имя функции. Оно может быть любым.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 имени функции ставятся скобки.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скобки пустые, то  функция не принимает никакие данные из вызывающей ее программы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Вызов функции, который выглядит просто как упоминание ее имени со скобками.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7847F472-7D82-4F54-8DB8-555AD2FA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" y="275950"/>
            <a:ext cx="5489960" cy="58581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5350001-09F0-4F10-B51B-9B93EB2A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48" y="275950"/>
            <a:ext cx="5489961" cy="5858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060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461" y="309796"/>
            <a:ext cx="9500987" cy="544643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Написать программу, вычисляющую площади разных фигур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389745" y="1618938"/>
            <a:ext cx="831830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figure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"1-прямоугольник, 2-треугольник, 3-круг: 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figure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'1'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</a:p>
          <a:p>
            <a:pPr marR="0" lvl="0" indent="6302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"Ширина: 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R="0" lvl="0" indent="6302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"Высота: 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R="0" lvl="0" indent="6302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"Площадь: %.2f"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%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elif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figure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'2'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"Основание: 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"Высота: 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R="0" lvl="0" indent="6302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"Площадь: %.2f"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%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Courier New" pitchFamily="49" charset="0"/>
              </a:rPr>
              <a:t>0.5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elif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figure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'3'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"Радиус: 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"Площадь: %.2f"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%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**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smtClean="0">
                <a:solidFill>
                  <a:srgbClr val="483D8B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itchFamily="49" charset="0"/>
                <a:cs typeface="Courier New" pitchFamily="49" charset="0"/>
              </a:rPr>
              <a:t>нет фигуры"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5405718" cy="6858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Функции могут передавать какие-либо данные из своих тел в основную ветку программы. Говорят, что функция возвращает значение. В большинстве языков программирования, в том числе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выход из функции и передача данных в то место, откуда она была вызвана, выполняется оператором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интерпретатор Питона, выполняя тело функции, встречает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то он "забирает" значение, указанное после этой команды, и "уходит" из функции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spcBef>
                <a:spcPts val="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функции может быть несколько операторов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Однако всегда выполняется только один из них. Тот, которого первым достигнет поток выполнения.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Количество аргументов и параметров совпадает. Нельзя передать три аргумента, если функция принимает только два. Нельзя передать один аргумент, если функция требует два обязательных</a:t>
            </a:r>
          </a:p>
        </p:txBody>
      </p:sp>
      <p:pic>
        <p:nvPicPr>
          <p:cNvPr id="38914" name="Picture 2" descr="Параметры и аргументы функции. Схема и пример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6557" y="283251"/>
            <a:ext cx="6530143" cy="454933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41430" y="5021547"/>
            <a:ext cx="4332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Питоне можно возвращать из функции несколько объектов, перечислив их через запятую после команды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None/>
            </a:pPr>
            <a:r>
              <a:rPr lang="en-US" sz="2000" b="1" dirty="0" smtClean="0"/>
              <a:t>return</a:t>
            </a:r>
            <a:r>
              <a:rPr lang="en-US" sz="2000" dirty="0" smtClean="0"/>
              <a:t> a, b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0416" y="152400"/>
            <a:ext cx="8596668" cy="672353"/>
          </a:xfrm>
        </p:spPr>
        <p:txBody>
          <a:bodyPr vert="horz" lIns="91440" tIns="45720" rIns="91440" bIns="45720" rtlCol="0" anchor="t">
            <a:normAutofit fontScale="97500"/>
          </a:bodyPr>
          <a:lstStyle/>
          <a:p>
            <a:pPr algn="ctr"/>
            <a:r>
              <a:rPr lang="ru-RU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2601" y="1517122"/>
            <a:ext cx="9237132" cy="4223278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каждый модуль содержит коллекцию функций и классов, предназначенных для решения задач из определенной области</a:t>
            </a:r>
          </a:p>
          <a:p>
            <a:pPr marL="0" inden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часть модулей собрана в так называемую стандартную библиотеку. Стандартная она потому, что поставляется вместе с установочным пакетом</a:t>
            </a:r>
          </a:p>
          <a:p>
            <a:pPr marL="0" inden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доступа к функционалу модуля, его надо импортировать в программу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синтаксис команды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module_1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команда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позволяет импортировать не весь модуль целиком, а только определенное его содержимое:</a:t>
            </a:r>
          </a:p>
          <a:p>
            <a:pPr marL="0" indent="0"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 импортировать всё (переменные, функции, классы) за раз из модуля, для этого используется конструкция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*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00" y="1100667"/>
            <a:ext cx="848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Модуль в </a:t>
            </a:r>
            <a:r>
              <a:rPr lang="ru-RU" b="1" dirty="0" err="1" smtClean="0"/>
              <a:t>Python</a:t>
            </a:r>
            <a:r>
              <a:rPr lang="ru-RU" dirty="0" smtClean="0"/>
              <a:t> это  просто файл, содержащий код на </a:t>
            </a:r>
            <a:r>
              <a:rPr lang="ru-RU" dirty="0" err="1" smtClean="0"/>
              <a:t>Python</a:t>
            </a:r>
            <a:r>
              <a:rPr lang="ru-RU" dirty="0" smtClean="0"/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311" y="134471"/>
            <a:ext cx="3285065" cy="537882"/>
          </a:xfrm>
        </p:spPr>
        <p:txBody>
          <a:bodyPr vert="horz" lIns="91440" tIns="45720" rIns="91440" bIns="45720" rtlCol="0" anchor="t">
            <a:normAutofit fontScale="97500"/>
          </a:bodyPr>
          <a:lstStyle/>
          <a:p>
            <a:pPr algn="ctr"/>
            <a:r>
              <a:rPr lang="en-US" sz="2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endParaRPr lang="ru-RU" sz="29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928875" y="681411"/>
          <a:ext cx="8596312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6701"/>
                <a:gridCol w="6369611"/>
              </a:tblGrid>
              <a:tr h="37084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math.ceil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округление до ближайшего большего числа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math.factorial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факториал числа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math.exp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sz="2000" baseline="30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math.log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(X, [base]) 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огарифм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X по основанию </a:t>
                      </a:r>
                      <a:r>
                        <a:rPr lang="ru-RU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base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. Если </a:t>
                      </a:r>
                      <a:r>
                        <a:rPr lang="ru-RU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base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не указан, вычисляется натуральный логарифм.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math.pow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(X, Y)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math.sqrt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(X) 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квадратный корень из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math.cos()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косинус X (X указывается в радианах)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math.degrees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конвертирует радианы в градусы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math.radians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(X) 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конвертирует градусы в радианы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math.pi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pi = 3,1415926...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math.fabs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(X) 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модуль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-774"/>
            <a:ext cx="8596668" cy="5842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ru-RU" sz="2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псевдослучайных чисел – </a:t>
            </a:r>
            <a:r>
              <a:rPr lang="en-US" sz="2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br>
              <a:rPr lang="en-US" sz="2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3249" y="464947"/>
            <a:ext cx="11180980" cy="5764709"/>
          </a:xfrm>
        </p:spPr>
        <p:txBody>
          <a:bodyPr>
            <a:noAutofit/>
          </a:bodyPr>
          <a:lstStyle/>
          <a:p>
            <a:pPr marL="0" indent="449263" algn="just"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В состав стандартной библиотеки языка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входит модуль </a:t>
            </a:r>
            <a:r>
              <a:rPr lang="ru-RU" sz="1900" b="1" dirty="0" err="1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. Он содержит множество функций, связанных с эмуляцией случайности (генерация чисел случайным образом).</a:t>
            </a:r>
          </a:p>
          <a:p>
            <a:pPr marL="0" indent="449263" algn="just"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Чтобы обращаться к функциям, надо импортировать модуль </a:t>
            </a:r>
            <a:r>
              <a:rPr lang="ru-RU" sz="1900" b="1" dirty="0" err="1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449263" algn="just"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random</a:t>
            </a:r>
            <a:endParaRPr lang="ru-RU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9263" algn="just"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или импортировать отдельные функции из него:</a:t>
            </a:r>
          </a:p>
          <a:p>
            <a:pPr marL="0" indent="449263" algn="just"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random import random, </a:t>
            </a:r>
            <a:r>
              <a:rPr lang="en-US" sz="1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randrange</a:t>
            </a:r>
            <a:r>
              <a:rPr lang="en-US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randint</a:t>
            </a:r>
            <a:endParaRPr lang="ru-RU" sz="19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9263" algn="just">
              <a:buNone/>
            </a:pPr>
            <a:r>
              <a:rPr lang="ru-RU" sz="1900" dirty="0" smtClean="0"/>
              <a:t>Функции </a:t>
            </a:r>
            <a:r>
              <a:rPr lang="ru-RU" sz="1900" dirty="0" err="1" smtClean="0"/>
              <a:t>randint</a:t>
            </a:r>
            <a:r>
              <a:rPr lang="ru-RU" sz="1900" dirty="0" smtClean="0"/>
              <a:t>() и </a:t>
            </a:r>
            <a:r>
              <a:rPr lang="ru-RU" sz="1900" dirty="0" err="1" smtClean="0"/>
              <a:t>randrange</a:t>
            </a:r>
            <a:r>
              <a:rPr lang="ru-RU" sz="1900" dirty="0" smtClean="0"/>
              <a:t>() генерируют псевдослучайные целые числа:</a:t>
            </a:r>
          </a:p>
          <a:p>
            <a:pPr marL="0" indent="449263" algn="just">
              <a:buNone/>
            </a:pPr>
            <a:r>
              <a:rPr lang="en-US" sz="19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sz="1900" dirty="0" smtClean="0"/>
              <a:t>(100, 200) </a:t>
            </a:r>
            <a:endParaRPr lang="ru-RU" sz="1900" dirty="0" smtClean="0"/>
          </a:p>
          <a:p>
            <a:pPr marL="0" indent="449263" algn="just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110</a:t>
            </a:r>
            <a:endParaRPr lang="ru-RU" sz="1900" dirty="0" smtClean="0">
              <a:solidFill>
                <a:srgbClr val="0070C0"/>
              </a:solidFill>
            </a:endParaRPr>
          </a:p>
          <a:p>
            <a:pPr marL="0" indent="449263" algn="just">
              <a:buNone/>
            </a:pPr>
            <a:r>
              <a:rPr lang="en-US" sz="19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randrange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может принимать один аргумент, два или даже три. Если указан только один, то она возвращает случайное число от 0 до указанного аргумента. Причем сам аргумент в диапазон не входит. На языке математики – это [0;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449263" algn="just">
              <a:buNone/>
            </a:pPr>
            <a:r>
              <a:rPr lang="en-US" sz="19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random.randrange</a:t>
            </a:r>
            <a:r>
              <a:rPr lang="en-US" sz="1900" dirty="0" smtClean="0"/>
              <a:t>(10)</a:t>
            </a:r>
            <a:endParaRPr lang="ru-RU" sz="1900" dirty="0" smtClean="0"/>
          </a:p>
          <a:p>
            <a:pPr marL="0" indent="449263" algn="just"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Если в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randrange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() передается два аргумента, то она работает аналогично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randint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() за одним исключением. Верхняя граница не входит в диапазон, т. е. [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449263" algn="just"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Если в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randrange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() передается три аргумента, то первые два – это границы диапазона, как в случае с двумя аргументами, а третий – так называемый шаг.</a:t>
            </a:r>
          </a:p>
          <a:p>
            <a:pPr marL="0" indent="449263" algn="just">
              <a:buNone/>
            </a:pPr>
            <a:endParaRPr lang="ru-RU" sz="1900" dirty="0" smtClean="0">
              <a:solidFill>
                <a:srgbClr val="0070C0"/>
              </a:solidFill>
            </a:endParaRPr>
          </a:p>
          <a:p>
            <a:pPr marL="0" indent="449263" algn="just">
              <a:buNone/>
            </a:pPr>
            <a:endParaRPr lang="ru-RU" sz="19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309" t="69806" r="66855" b="11279"/>
          <a:stretch>
            <a:fillRect/>
          </a:stretch>
        </p:blipFill>
        <p:spPr bwMode="auto">
          <a:xfrm>
            <a:off x="1651517" y="502025"/>
            <a:ext cx="6337621" cy="215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678873" y="2734251"/>
            <a:ext cx="110420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Чтобы получить случайное вещественное число, или, как говорят, число с плавающей точкой, следует использовать функцию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uniform().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Она не принимает никаких аргументов и возвращает число от 0 до 1, не включая 1:</a:t>
            </a:r>
          </a:p>
          <a:p>
            <a:pPr algn="ctr"/>
            <a:r>
              <a:rPr lang="en-US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en-US" dirty="0" smtClean="0"/>
              <a:t>()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dirty="0" smtClean="0"/>
              <a:t>()</a:t>
            </a:r>
          </a:p>
          <a:p>
            <a:pPr algn="ctr"/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uniform </a:t>
            </a:r>
            <a:r>
              <a:rPr lang="en-US" dirty="0" smtClean="0"/>
              <a:t>()</a:t>
            </a:r>
          </a:p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927" y="4433455"/>
            <a:ext cx="10081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Модуль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позволяет генерировать  последовательность случайных символов (букв).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random.choice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последовательность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случайный элемент непустой последовательности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random.sample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n) –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список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длиной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 последовательности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Random.shuffle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перемешивает элементы списка случайным образом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087" y="143435"/>
            <a:ext cx="8596668" cy="591671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7027" y="753130"/>
            <a:ext cx="10707843" cy="5701458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встроенный тип (класс) данных, представляющий собой одну из разновидностей структур данных.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– это изменяемая последовательность произвольных элементов.</a:t>
            </a:r>
          </a:p>
          <a:p>
            <a:pPr marL="0" indent="447675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списка:</a:t>
            </a:r>
          </a:p>
          <a:p>
            <a:pPr marL="0" indent="447675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Перечислением элементов: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list_1=[1, 2, “one”]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Пустой список: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list1 = []</a:t>
            </a:r>
          </a:p>
          <a:p>
            <a:pPr marL="0" indent="447675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Задание списка путем генерации случайных значений</a:t>
            </a:r>
          </a:p>
          <a:p>
            <a:pPr marL="0" indent="447675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может содержать любое количество любых объектов,  в том числе и вложенные списки.</a:t>
            </a:r>
          </a:p>
          <a:p>
            <a:pPr marL="0" indent="447675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[2, 5, [‘list2’], ‘test’]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Операции со списками:</a:t>
            </a:r>
          </a:p>
          <a:p>
            <a:pPr indent="15875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копирование списка;</a:t>
            </a:r>
          </a:p>
          <a:p>
            <a:pPr indent="15875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сложение и умножение списков; </a:t>
            </a:r>
            <a:r>
              <a:rPr lang="en-US" dirty="0" smtClean="0">
                <a:solidFill>
                  <a:srgbClr val="FF0000"/>
                </a:solidFill>
                <a:latin typeface="Sitka Small" pitchFamily="2" charset="0"/>
              </a:rPr>
              <a:t>L1 + L2</a:t>
            </a:r>
            <a:r>
              <a:rPr lang="ru-RU" dirty="0" smtClean="0">
                <a:solidFill>
                  <a:srgbClr val="FF0000"/>
                </a:solidFill>
                <a:latin typeface="Sitka Small" pitchFamily="2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Sitka Small" pitchFamily="2" charset="0"/>
              </a:rPr>
              <a:t>L1 * 2</a:t>
            </a:r>
            <a:endParaRPr lang="ru-RU" dirty="0" smtClean="0">
              <a:solidFill>
                <a:srgbClr val="FF0000"/>
              </a:solidFill>
              <a:latin typeface="Sitka Small" pitchFamily="2" charset="0"/>
              <a:cs typeface="Times New Roman" pitchFamily="18" charset="0"/>
            </a:endParaRPr>
          </a:p>
          <a:p>
            <a:pPr indent="15875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итерацию — проход в цикле по элементам списка;</a:t>
            </a:r>
          </a:p>
          <a:p>
            <a:pPr indent="15875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конструктор списков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comprehension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15875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распаковку списка —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unpacking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47675">
              <a:buNone/>
            </a:pPr>
            <a:endParaRPr lang="ru-RU" b="1" dirty="0" smtClean="0"/>
          </a:p>
          <a:p>
            <a:pPr marL="0" indent="447675">
              <a:buNone/>
            </a:pPr>
            <a:endParaRPr lang="ru-RU" b="1" dirty="0" smtClean="0"/>
          </a:p>
          <a:p>
            <a:pPr marL="0" indent="447675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628" y="152400"/>
            <a:ext cx="8596668" cy="528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работы со списками</a:t>
            </a:r>
            <a:endParaRPr lang="ru-RU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27025" y="721360"/>
          <a:ext cx="10278222" cy="59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540"/>
                <a:gridCol w="4274608"/>
                <a:gridCol w="3426074"/>
              </a:tblGrid>
              <a:tr h="337794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</a:t>
                      </a:r>
                      <a:endParaRPr lang="ru-RU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latin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  <a:endParaRPr lang="ru-RU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smtClean="0">
                          <a:latin typeface="Times New Roman" pitchFamily="18" charset="0"/>
                          <a:cs typeface="Times New Roman" pitchFamily="18" charset="0"/>
                        </a:rPr>
                        <a:t>Пример</a:t>
                      </a:r>
                      <a:endParaRPr lang="ru-RU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10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append</a:t>
                      </a:r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(элемент)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добавляет элемент в конец списка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lst.append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482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insert(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индекс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элемент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добавляет элемент в список по индексу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lst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insert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515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remove(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элемент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удаляет элемент, если элемент не найден, генерирует исключение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clear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удаление всех элементов из списка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lst.clear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52214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pop()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извлечение элемента из списка, функция без параметра удаляет по умолчанию последний элемент списка, в качестве параметра можно поставить произвольный индекс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lst.pop()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779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sort() 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сортировка списка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lst.sort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779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reverse() 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реверс списка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lst.reverse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906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len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длина списка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len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lst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779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extend() 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аналогичен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append()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добавляет элемент или последовательность элементов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lst.extend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([3,4])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779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проверка элемента на вхождение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ru-RU" sz="1800" b="1" kern="1200" dirty="0" smtClean="0">
                        <a:solidFill>
                          <a:schemeClr val="dk1"/>
                        </a:solidFill>
                        <a:latin typeface="Sitka Small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fruits = [“apple", “orange", “banana", “pineapple"]</a:t>
            </a:r>
          </a:p>
          <a:p>
            <a:r>
              <a:rPr lang="en-US" dirty="0" smtClean="0"/>
              <a:t>p = "pineapple "  # </a:t>
            </a:r>
            <a:r>
              <a:rPr lang="ru-RU" dirty="0" smtClean="0"/>
              <a:t>элемент для удаления</a:t>
            </a:r>
          </a:p>
          <a:p>
            <a:r>
              <a:rPr lang="en-US" b="1" dirty="0" smtClean="0">
                <a:solidFill>
                  <a:srgbClr val="FF77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p </a:t>
            </a:r>
            <a:r>
              <a:rPr lang="en-US" b="1" dirty="0" smtClean="0">
                <a:solidFill>
                  <a:srgbClr val="FF77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/>
              <a:t> fruits:</a:t>
            </a:r>
          </a:p>
          <a:p>
            <a:r>
              <a:rPr lang="en-US" dirty="0" smtClean="0"/>
              <a:t>     </a:t>
            </a:r>
            <a:r>
              <a:rPr lang="en-US" dirty="0" err="1" smtClean="0"/>
              <a:t>fruits.remove</a:t>
            </a:r>
            <a:r>
              <a:rPr lang="en-US" dirty="0" smtClean="0"/>
              <a:t>(p)</a:t>
            </a:r>
          </a:p>
          <a:p>
            <a:r>
              <a:rPr lang="en-US" b="1" dirty="0" smtClean="0">
                <a:solidFill>
                  <a:srgbClr val="FF77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/>
              <a:t>fruits)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134" y="233178"/>
            <a:ext cx="10931960" cy="5791104"/>
          </a:xfrm>
        </p:spPr>
        <p:txBody>
          <a:bodyPr>
            <a:noAutofit/>
          </a:bodyPr>
          <a:lstStyle/>
          <a:p>
            <a:pPr marL="0" indent="447675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Списки кроме стандартных данных типа строк, чисел, также могут содержать другие списки. Подобные списки можно ассоциировать с таблицами, где вложенные списки выполняют роль строк.</a:t>
            </a:r>
          </a:p>
          <a:p>
            <a:pPr marL="0" indent="447675" algn="just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Вложенный список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в состав которого входит список или списки. </a:t>
            </a:r>
          </a:p>
          <a:p>
            <a:pPr marL="0" indent="447675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Чтобы обратиться к элементу вложенного списка, необходимо использовать два индекса: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 algn="just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= [   ["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Анна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 15],    ["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Петр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 18],    ["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Андрей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 17]]</a:t>
            </a:r>
          </a:p>
          <a:p>
            <a:pPr marL="0" indent="447675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print(people[1])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#"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Петр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 18        </a:t>
            </a:r>
          </a:p>
          <a:p>
            <a:pPr marL="0" indent="447675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print(people[0][1])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#15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 algn="just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Добавление, удаление и изменение общего списка, а также вложенных списков аналогично тому, как это делается с обычными.</a:t>
            </a:r>
          </a:p>
          <a:p>
            <a:pPr marL="0" indent="447675"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0257BF9-780B-4543-A72A-CBEC6694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663" y="-44390"/>
            <a:ext cx="8670853" cy="39061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="" xmlns:a16="http://schemas.microsoft.com/office/drawing/2014/main" id="{8E4C0FA3-6713-4DE3-86F5-921F13954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26962595"/>
              </p:ext>
            </p:extLst>
          </p:nvPr>
        </p:nvGraphicFramePr>
        <p:xfrm>
          <a:off x="195309" y="497167"/>
          <a:ext cx="11558726" cy="6360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354">
                  <a:extLst>
                    <a:ext uri="{9D8B030D-6E8A-4147-A177-3AD203B41FA5}">
                      <a16:colId xmlns="" xmlns:a16="http://schemas.microsoft.com/office/drawing/2014/main" val="2309369022"/>
                    </a:ext>
                  </a:extLst>
                </a:gridCol>
                <a:gridCol w="2800811">
                  <a:extLst>
                    <a:ext uri="{9D8B030D-6E8A-4147-A177-3AD203B41FA5}">
                      <a16:colId xmlns="" xmlns:a16="http://schemas.microsoft.com/office/drawing/2014/main" val="267250443"/>
                    </a:ext>
                  </a:extLst>
                </a:gridCol>
                <a:gridCol w="3720771">
                  <a:extLst>
                    <a:ext uri="{9D8B030D-6E8A-4147-A177-3AD203B41FA5}">
                      <a16:colId xmlns="" xmlns:a16="http://schemas.microsoft.com/office/drawing/2014/main" val="165592206"/>
                    </a:ext>
                  </a:extLst>
                </a:gridCol>
                <a:gridCol w="2379790">
                  <a:extLst>
                    <a:ext uri="{9D8B030D-6E8A-4147-A177-3AD203B41FA5}">
                      <a16:colId xmlns="" xmlns:a16="http://schemas.microsoft.com/office/drawing/2014/main" val="746770722"/>
                    </a:ext>
                  </a:extLst>
                </a:gridCol>
              </a:tblGrid>
              <a:tr h="18768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5831920"/>
                  </a:ext>
                </a:extLst>
              </a:tr>
              <a:tr h="287873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Суммирует два объекта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+ 5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59232352"/>
                  </a:ext>
                </a:extLst>
              </a:tr>
              <a:tr h="34824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Даёт разность двух чисел; если первый операнд отсутствует, он считается равным нулю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5-2 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0313944"/>
                  </a:ext>
                </a:extLst>
              </a:tr>
              <a:tr h="31095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Даёт произведение двух чисел или возвращает строку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3*4 =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6749470"/>
                  </a:ext>
                </a:extLst>
              </a:tr>
              <a:tr h="28254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Возвращает число х, возведённое в степень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** 4 = 81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48920815"/>
                  </a:ext>
                </a:extLst>
              </a:tr>
              <a:tr h="32515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Возвращает частное от деления x на y (деление с остатком)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/ 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8605202"/>
                  </a:ext>
                </a:extLst>
              </a:tr>
              <a:tr h="62966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Целочисленное 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Возвращает неполное частное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// 3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2803748"/>
                  </a:ext>
                </a:extLst>
              </a:tr>
              <a:tr h="45464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Деление по модулю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Возвращает 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8 % 3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6811086"/>
                  </a:ext>
                </a:extLst>
              </a:tr>
              <a:tr h="29639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Сдвиг влево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Сдвигает биты числа влево на заданное количество позиций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&lt;&lt; 2 = 8. В двоичном виде 2 представляет собой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5159750"/>
                  </a:ext>
                </a:extLst>
              </a:tr>
              <a:tr h="78554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Сдвиг вправо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Сдвигает биты числа вправо на заданное число позиций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 &gt;&gt; 1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4364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1416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57" y="242047"/>
            <a:ext cx="8699748" cy="519953"/>
          </a:xfrm>
        </p:spPr>
        <p:txBody>
          <a:bodyPr/>
          <a:lstStyle/>
          <a:p>
            <a:r>
              <a:rPr lang="ru-RU" sz="2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2533" y="995177"/>
            <a:ext cx="10788526" cy="52621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Кортежи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 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это те же списки за одним исключением. Кортежи неизменяемые структуры данных. Так же как списки они могут состоять из элементов разных типов, перечисленных через запятую. Кортежи заключаются в круглые, а не квадратные.</a:t>
            </a:r>
          </a:p>
          <a:p>
            <a:pPr algn="just">
              <a:buNone/>
            </a:pPr>
            <a:r>
              <a:rPr lang="it-IT" sz="2000" dirty="0" smtClean="0"/>
              <a:t>a = (</a:t>
            </a:r>
            <a:r>
              <a:rPr lang="ru-RU" sz="2000" dirty="0" smtClean="0"/>
              <a:t>1, 2, 3, 4, 5, 6</a:t>
            </a:r>
            <a:r>
              <a:rPr lang="it-IT" sz="2000" dirty="0" smtClean="0"/>
              <a:t>)</a:t>
            </a:r>
            <a:endParaRPr lang="ru-RU" sz="2000" dirty="0" smtClean="0"/>
          </a:p>
          <a:p>
            <a:pPr algn="ctr">
              <a:buNone/>
            </a:pPr>
            <a:r>
              <a:rPr lang="ru-RU" sz="2000" dirty="0" err="1" smtClean="0">
                <a:solidFill>
                  <a:srgbClr val="FF0000"/>
                </a:solidFill>
              </a:rPr>
              <a:t>a</a:t>
            </a:r>
            <a:r>
              <a:rPr lang="ru-RU" sz="2000" dirty="0" smtClean="0">
                <a:solidFill>
                  <a:srgbClr val="FF0000"/>
                </a:solidFill>
              </a:rPr>
              <a:t> = </a:t>
            </a:r>
            <a:r>
              <a:rPr lang="ru-RU" sz="2000" dirty="0" err="1" smtClean="0">
                <a:solidFill>
                  <a:srgbClr val="FF0000"/>
                </a:solidFill>
              </a:rPr>
              <a:t>tuple</a:t>
            </a:r>
            <a:r>
              <a:rPr lang="ru-RU" sz="2000" dirty="0" smtClean="0">
                <a:solidFill>
                  <a:srgbClr val="FF0000"/>
                </a:solidFill>
              </a:rPr>
              <a:t>() #  создание кортежа с помощью встроенной функции </a:t>
            </a:r>
            <a:r>
              <a:rPr lang="ru-RU" sz="2000" dirty="0" err="1" smtClean="0">
                <a:solidFill>
                  <a:srgbClr val="FF0000"/>
                </a:solidFill>
              </a:rPr>
              <a:t>tuple</a:t>
            </a:r>
            <a:r>
              <a:rPr lang="ru-RU" sz="2000" dirty="0" smtClean="0">
                <a:solidFill>
                  <a:srgbClr val="FF0000"/>
                </a:solidFill>
              </a:rPr>
              <a:t>().</a:t>
            </a:r>
          </a:p>
          <a:p>
            <a:pPr marL="0" indent="447675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Обращение к элементам в кортеже происходит также, как и в списке по индексу. Индексация начинается также с нуля при получении элементов с начала списка и с -1 при получении элементов с конца списка.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Над кортежами можно применять все операции, которые применимы к спискам, кроме добавления и удаления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элеметов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поменять местами вводимые данные: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(input())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(input())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a, b = b, a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помощью встроенной функции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() можно получить длину кортежа.</a:t>
            </a:r>
          </a:p>
          <a:p>
            <a:pPr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1851" y="170425"/>
            <a:ext cx="10510619" cy="5952469"/>
          </a:xfrm>
        </p:spPr>
        <p:txBody>
          <a:bodyPr>
            <a:normAutofit fontScale="92500" lnSpcReduction="20000"/>
          </a:bodyPr>
          <a:lstStyle/>
          <a:p>
            <a:pPr marL="0" indent="447675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 кортежа можно извлекать элементы и брать срезы:</a:t>
            </a:r>
          </a:p>
          <a:p>
            <a:pPr marL="0" indent="447675">
              <a:buNone/>
            </a:pPr>
            <a:r>
              <a:rPr lang="it-IT" sz="2000" dirty="0" smtClean="0"/>
              <a:t>a = (10, </a:t>
            </a:r>
            <a:r>
              <a:rPr lang="ru-RU" sz="2000" dirty="0" smtClean="0"/>
              <a:t>9</a:t>
            </a:r>
            <a:r>
              <a:rPr lang="it-IT" sz="2000" dirty="0" smtClean="0"/>
              <a:t>, </a:t>
            </a:r>
            <a:r>
              <a:rPr lang="ru-RU" sz="2000" dirty="0" smtClean="0"/>
              <a:t>8</a:t>
            </a:r>
            <a:r>
              <a:rPr lang="it-IT" sz="2000" dirty="0" smtClean="0"/>
              <a:t>, </a:t>
            </a:r>
            <a:r>
              <a:rPr lang="ru-RU" sz="2000" dirty="0" smtClean="0"/>
              <a:t>7</a:t>
            </a:r>
            <a:r>
              <a:rPr lang="it-IT" sz="2000" dirty="0" smtClean="0"/>
              <a:t>, </a:t>
            </a:r>
            <a:r>
              <a:rPr lang="ru-RU" sz="2000" dirty="0" smtClean="0"/>
              <a:t>6</a:t>
            </a:r>
            <a:r>
              <a:rPr lang="it-IT" sz="2000" dirty="0" smtClean="0"/>
              <a:t>)</a:t>
            </a:r>
            <a:endParaRPr lang="ru-RU" sz="2000" dirty="0" smtClean="0"/>
          </a:p>
          <a:p>
            <a:pPr marL="0" indent="447675">
              <a:buNone/>
            </a:pPr>
            <a:r>
              <a:rPr lang="en-US" sz="2000" dirty="0" smtClean="0"/>
              <a:t>print(a[3])   #7</a:t>
            </a:r>
          </a:p>
          <a:p>
            <a:pPr marL="0" indent="447675">
              <a:buNone/>
            </a:pPr>
            <a:r>
              <a:rPr lang="en-US" sz="2000" dirty="0" smtClean="0"/>
              <a:t>print(a[1:3]) #(9, 8)</a:t>
            </a:r>
          </a:p>
          <a:p>
            <a:pPr marL="0" indent="447675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нет методов для добавления и удаления элементов.</a:t>
            </a:r>
          </a:p>
          <a:p>
            <a:pPr marL="0" indent="447675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Кортежи могут содержать списки, также как списки быть вложенными в другие списки.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/>
              <a:t>countries = (    ("Germany", 80.2, (("Berlin",3.326), ("Hamburg", 1.718))),</a:t>
            </a:r>
          </a:p>
          <a:p>
            <a:r>
              <a:rPr lang="en-US" sz="2000" dirty="0" smtClean="0"/>
              <a:t>    ("France", 66, (("Paris", 2.2),("</a:t>
            </a:r>
            <a:r>
              <a:rPr lang="en-US" sz="2000" dirty="0" err="1" smtClean="0"/>
              <a:t>Marsel</a:t>
            </a:r>
            <a:r>
              <a:rPr lang="en-US" sz="2000" dirty="0" smtClean="0"/>
              <a:t>", 1.6))))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for country in countries:</a:t>
            </a:r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countryName</a:t>
            </a:r>
            <a:r>
              <a:rPr lang="en-US" sz="2000" dirty="0" smtClean="0"/>
              <a:t>, </a:t>
            </a:r>
            <a:r>
              <a:rPr lang="en-US" sz="2000" dirty="0" err="1" smtClean="0"/>
              <a:t>countryPopulation</a:t>
            </a:r>
            <a:r>
              <a:rPr lang="en-US" sz="2000" dirty="0" smtClean="0"/>
              <a:t>, cities = country</a:t>
            </a:r>
          </a:p>
          <a:p>
            <a:r>
              <a:rPr lang="en-US" sz="2000" dirty="0" smtClean="0"/>
              <a:t>    print("\</a:t>
            </a:r>
            <a:r>
              <a:rPr lang="en-US" sz="2000" dirty="0" err="1" smtClean="0"/>
              <a:t>nCountry</a:t>
            </a:r>
            <a:r>
              <a:rPr lang="en-US" sz="2000" dirty="0" smtClean="0"/>
              <a:t>: {}  population: {}".format(</a:t>
            </a:r>
            <a:r>
              <a:rPr lang="en-US" sz="2000" dirty="0" err="1" smtClean="0"/>
              <a:t>countryName</a:t>
            </a:r>
            <a:r>
              <a:rPr lang="en-US" sz="2000" dirty="0" smtClean="0"/>
              <a:t>, </a:t>
            </a:r>
            <a:r>
              <a:rPr lang="en-US" sz="2000" dirty="0" err="1" smtClean="0"/>
              <a:t>countryPopulation</a:t>
            </a:r>
            <a:r>
              <a:rPr lang="en-US" sz="2000" dirty="0" smtClean="0"/>
              <a:t>))</a:t>
            </a:r>
          </a:p>
          <a:p>
            <a:r>
              <a:rPr lang="en-US" sz="2000" dirty="0" smtClean="0"/>
              <a:t>    for city in cities:</a:t>
            </a:r>
          </a:p>
          <a:p>
            <a:r>
              <a:rPr lang="en-US" sz="2000" dirty="0" smtClean="0"/>
              <a:t>        </a:t>
            </a:r>
            <a:r>
              <a:rPr lang="en-US" sz="2000" dirty="0" err="1" smtClean="0"/>
              <a:t>cityName</a:t>
            </a:r>
            <a:r>
              <a:rPr lang="en-US" sz="2000" dirty="0" smtClean="0"/>
              <a:t>, </a:t>
            </a:r>
            <a:r>
              <a:rPr lang="en-US" sz="2000" dirty="0" err="1" smtClean="0"/>
              <a:t>cityPopulation</a:t>
            </a:r>
            <a:r>
              <a:rPr lang="en-US" sz="2000" dirty="0" smtClean="0"/>
              <a:t> = city</a:t>
            </a:r>
          </a:p>
          <a:p>
            <a:r>
              <a:rPr lang="en-US" sz="2000" dirty="0" smtClean="0"/>
              <a:t>        print("City: {}  population: {}".format(</a:t>
            </a:r>
            <a:r>
              <a:rPr lang="en-US" sz="2000" dirty="0" err="1" smtClean="0"/>
              <a:t>cityName</a:t>
            </a:r>
            <a:r>
              <a:rPr lang="en-US" sz="2000" dirty="0" smtClean="0"/>
              <a:t>, </a:t>
            </a:r>
            <a:r>
              <a:rPr lang="en-US" sz="2000" dirty="0" err="1" smtClean="0"/>
              <a:t>cityPopulation</a:t>
            </a:r>
            <a:r>
              <a:rPr lang="en-US" sz="2000" dirty="0" smtClean="0"/>
              <a:t>))</a:t>
            </a:r>
          </a:p>
          <a:p>
            <a:pPr marL="0" indent="447675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145" y="116541"/>
            <a:ext cx="8681819" cy="528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Словари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9450" y="636589"/>
            <a:ext cx="11658101" cy="54594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словарь хранит коллекцию элементов. Каждый элемент в словаре имеет уникальный ключ, с которым ассоциировано некоторое значение.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Синтаксис:</a:t>
            </a:r>
          </a:p>
          <a:p>
            <a:pPr indent="15875">
              <a:buNone/>
            </a:pPr>
            <a:r>
              <a:rPr lang="en-US" dirty="0" smtClean="0"/>
              <a:t>dictionary = { </a:t>
            </a:r>
            <a:r>
              <a:rPr lang="ru-RU" dirty="0" smtClean="0"/>
              <a:t>ключ1:значение1, ключ2:значение2, ....}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Ключи и строки не должны быть однотипными. Они могу представлять разные типы.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доступа к элементам словаря необходимо использовать ключ.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15875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= { "1":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Анна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  "2":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Петр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",}</a:t>
            </a:r>
          </a:p>
          <a:p>
            <a:pPr indent="15875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users["2"] =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Олег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indent="15875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print(users['2'])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получения элементов можно использовать метод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который имеет две формы: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): возвращает из словаря элемент с ключом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Если элемента с таким ключом нет, то возвращает значение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None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): возвращает из словаря элемент с ключом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Если элемента с таким ключом нет, то возвращает значение по умолчанию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default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15875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удаления элемента по ключу применяется оператор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15875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 users[“1"]</a:t>
            </a:r>
          </a:p>
          <a:p>
            <a:pPr indent="15875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print(users)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374" y="268224"/>
            <a:ext cx="3029034" cy="57302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ООП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4726" y="953581"/>
            <a:ext cx="9966282" cy="4679123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Наследование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создание своего класса, который будет наследником общего класса (родительского), в который можно вносить ряд своих особенностей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Инкапсуляция</a:t>
            </a:r>
          </a:p>
          <a:p>
            <a:pPr marL="0" indent="0">
              <a:buFontTx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объединение свойств и поведения в единое целое, т. е. в класс</a:t>
            </a:r>
          </a:p>
          <a:p>
            <a:pPr marL="0" indent="0">
              <a:buFontTx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сокрытие данных, то есть невозможность напрямую получить доступ к внутренней структуре объекта</a:t>
            </a: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Полиморфизм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Объекты разных классов, с разной внутренней реализацией, то есть программным кодом, могут иметь одинаковые интерфейсы</a:t>
            </a:r>
          </a:p>
          <a:p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811" y="0"/>
            <a:ext cx="9667938" cy="5916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Объектно-ориентированное программирование</a:t>
            </a:r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7942" y="635872"/>
            <a:ext cx="11081850" cy="5886848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Основными понятиями, используемыми в ООП, являются класс, объект, наследование, инкапсуляция и полиморфизм. В языке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класс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равносилен понятию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тип данных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тип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это класс целых чисел. Числа 5, 100, -10 и т. д. – это конкретные объекты этого класса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поддерживает объектно-ориентированное программирование, а ,значит, что мы можем определить компоненты программы в виде классов. Класс является шаблоном или формальным описанием объекта, а объект представляет экземпляр этого класса, его реальное воплощение.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точки зрения кода класс объединяет набор функций и переменных, которые выполняют определенную задачу. Функции класса еще называют </a:t>
            </a:r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методами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Они определяют поведение класса. А переменные класса называют атрибутами- они хранят состояние класса.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объекты называются также </a:t>
            </a:r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экземплярами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Это связано с тем, что в нем все классы сами являются объектами класса </a:t>
            </a:r>
            <a:r>
              <a:rPr lang="ru-RU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Точно также как все модули являются объектами класса </a:t>
            </a:r>
            <a:r>
              <a:rPr lang="ru-RU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endParaRPr lang="ru-RU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354013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языке программирования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классы создаются с помощью команды </a:t>
            </a:r>
            <a:r>
              <a:rPr lang="ru-RU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indent="158750">
              <a:buNone/>
            </a:pPr>
            <a:r>
              <a:rPr lang="en-US" dirty="0" smtClean="0">
                <a:solidFill>
                  <a:srgbClr val="7030A0"/>
                </a:solidFill>
              </a:rPr>
              <a:t>class </a:t>
            </a:r>
            <a:r>
              <a:rPr lang="ru-RU" dirty="0" err="1" smtClean="0">
                <a:solidFill>
                  <a:srgbClr val="7030A0"/>
                </a:solidFill>
              </a:rPr>
              <a:t>название_класса</a:t>
            </a:r>
            <a:r>
              <a:rPr lang="ru-RU" dirty="0" smtClean="0">
                <a:solidFill>
                  <a:srgbClr val="7030A0"/>
                </a:solidFill>
              </a:rPr>
              <a:t>: </a:t>
            </a:r>
          </a:p>
          <a:p>
            <a:pPr marL="1438275" lvl="1" indent="0">
              <a:buNone/>
            </a:pPr>
            <a:r>
              <a:rPr lang="ru-RU" sz="1800" dirty="0" err="1" smtClean="0">
                <a:solidFill>
                  <a:srgbClr val="7030A0"/>
                </a:solidFill>
              </a:rPr>
              <a:t>методы_класса</a:t>
            </a:r>
            <a:endParaRPr lang="ru-RU" sz="1800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создания объекта класса:</a:t>
            </a:r>
          </a:p>
          <a:p>
            <a:pPr lvl="1">
              <a:buNone/>
            </a:pPr>
            <a:r>
              <a:rPr lang="ru-RU" sz="1800" dirty="0" err="1" smtClean="0">
                <a:solidFill>
                  <a:srgbClr val="7030A0"/>
                </a:solidFill>
              </a:rPr>
              <a:t>название_объекта</a:t>
            </a:r>
            <a:r>
              <a:rPr lang="ru-RU" sz="1800" dirty="0" smtClean="0">
                <a:solidFill>
                  <a:srgbClr val="7030A0"/>
                </a:solidFill>
              </a:rPr>
              <a:t> = </a:t>
            </a:r>
            <a:r>
              <a:rPr lang="ru-RU" sz="1800" dirty="0" err="1" smtClean="0">
                <a:solidFill>
                  <a:srgbClr val="7030A0"/>
                </a:solidFill>
              </a:rPr>
              <a:t>название_класса</a:t>
            </a:r>
            <a:r>
              <a:rPr lang="ru-RU" sz="1800" dirty="0" smtClean="0">
                <a:solidFill>
                  <a:srgbClr val="7030A0"/>
                </a:solidFill>
              </a:rPr>
              <a:t>([параметры])</a:t>
            </a:r>
            <a:endParaRPr lang="en-US" sz="1800" dirty="0" smtClean="0">
              <a:solidFill>
                <a:srgbClr val="7030A0"/>
              </a:solidFill>
            </a:endParaRPr>
          </a:p>
          <a:p>
            <a:pPr marL="0" lvl="1" indent="457200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класс является дочерним, то родительские классы перечисляются в круглых скобках после имени класса</a:t>
            </a:r>
          </a:p>
          <a:p>
            <a:pPr lvl="1">
              <a:buNone/>
            </a:pP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7264" y="309478"/>
            <a:ext cx="116067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 создается путем вызова класса по его имени. При этом после имени класса обязательно ставятся скобки: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536575"/>
            <a:r>
              <a:rPr lang="ru-RU" dirty="0" err="1" smtClean="0">
                <a:solidFill>
                  <a:srgbClr val="7030A0"/>
                </a:solidFill>
              </a:rPr>
              <a:t>ИмяКласса</a:t>
            </a:r>
            <a:r>
              <a:rPr lang="ru-RU" dirty="0" smtClean="0">
                <a:solidFill>
                  <a:srgbClr val="7030A0"/>
                </a:solidFill>
              </a:rPr>
              <a:t>()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 вызывается подобно функции. Однако при этом происходит не выполнение его тела, а создается объект.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Чтобы не терять ссылку на только что созданный объект, то обычно его связывают с переменной:</a:t>
            </a:r>
          </a:p>
          <a:p>
            <a:pPr indent="536575"/>
            <a:r>
              <a:rPr lang="ru-RU" dirty="0" err="1" smtClean="0">
                <a:solidFill>
                  <a:srgbClr val="7030A0"/>
                </a:solidFill>
              </a:rPr>
              <a:t>имя_переменной</a:t>
            </a:r>
            <a:r>
              <a:rPr lang="ru-RU" dirty="0" smtClean="0">
                <a:solidFill>
                  <a:srgbClr val="7030A0"/>
                </a:solidFill>
              </a:rPr>
              <a:t> = </a:t>
            </a:r>
            <a:r>
              <a:rPr lang="ru-RU" dirty="0" err="1" smtClean="0">
                <a:solidFill>
                  <a:srgbClr val="7030A0"/>
                </a:solidFill>
              </a:rPr>
              <a:t>ИмяКласса</a:t>
            </a:r>
            <a:r>
              <a:rPr lang="ru-RU" dirty="0" smtClean="0">
                <a:solidFill>
                  <a:srgbClr val="7030A0"/>
                </a:solidFill>
              </a:rPr>
              <a:t>()</a:t>
            </a:r>
          </a:p>
          <a:p>
            <a:pPr indent="45085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объекту можно не только переопределять поля и методы, унаследованные от класса, также можно добавить новые, которых нет в классе.</a:t>
            </a:r>
          </a:p>
          <a:p>
            <a:pPr indent="45085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Также, как в модуле в нем могут быть свои переменные со значениями и функции. Также как в модуле у класса есть собственное пространство имен, доступ к которым возможен через имя класса.</a:t>
            </a:r>
          </a:p>
          <a:p>
            <a:pPr indent="450850"/>
            <a:r>
              <a:rPr lang="en-US" dirty="0" smtClean="0">
                <a:solidFill>
                  <a:srgbClr val="7030A0"/>
                </a:solidFill>
              </a:rPr>
              <a:t>class B:</a:t>
            </a:r>
            <a:endParaRPr lang="ru-RU" dirty="0" smtClean="0">
              <a:solidFill>
                <a:srgbClr val="7030A0"/>
              </a:solidFill>
            </a:endParaRPr>
          </a:p>
          <a:p>
            <a:pPr indent="450850"/>
            <a:r>
              <a:rPr lang="ru-RU" dirty="0" smtClean="0">
                <a:solidFill>
                  <a:srgbClr val="7030A0"/>
                </a:solidFill>
              </a:rPr>
              <a:t>   </a:t>
            </a:r>
            <a:r>
              <a:rPr lang="en-US" dirty="0" smtClean="0">
                <a:solidFill>
                  <a:srgbClr val="7030A0"/>
                </a:solidFill>
              </a:rPr>
              <a:t> n = 5 </a:t>
            </a:r>
            <a:endParaRPr lang="ru-RU" dirty="0" smtClean="0">
              <a:solidFill>
                <a:srgbClr val="7030A0"/>
              </a:solidFill>
            </a:endParaRPr>
          </a:p>
          <a:p>
            <a:pPr indent="450850"/>
            <a:r>
              <a:rPr lang="ru-RU" dirty="0" smtClean="0">
                <a:solidFill>
                  <a:srgbClr val="7030A0"/>
                </a:solidFill>
              </a:rPr>
              <a:t>    </a:t>
            </a:r>
            <a:r>
              <a:rPr lang="en-US" dirty="0" smtClean="0">
                <a:solidFill>
                  <a:srgbClr val="7030A0"/>
                </a:solidFill>
              </a:rPr>
              <a:t> def sum(v): </a:t>
            </a:r>
            <a:endParaRPr lang="ru-RU" dirty="0" smtClean="0">
              <a:solidFill>
                <a:srgbClr val="7030A0"/>
              </a:solidFill>
            </a:endParaRPr>
          </a:p>
          <a:p>
            <a:pPr indent="450850"/>
            <a:r>
              <a:rPr lang="ru-RU" dirty="0" smtClean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7030A0"/>
                </a:solidFill>
              </a:rPr>
              <a:t>return v + </a:t>
            </a:r>
            <a:r>
              <a:rPr lang="en-US" dirty="0" err="1" smtClean="0">
                <a:solidFill>
                  <a:srgbClr val="7030A0"/>
                </a:solidFill>
              </a:rPr>
              <a:t>B.n</a:t>
            </a:r>
            <a:endParaRPr lang="en-US" dirty="0" smtClean="0">
              <a:solidFill>
                <a:srgbClr val="7030A0"/>
              </a:solidFill>
            </a:endParaRPr>
          </a:p>
          <a:p>
            <a:pPr indent="450850"/>
            <a:r>
              <a:rPr lang="en-US" dirty="0" smtClean="0">
                <a:solidFill>
                  <a:srgbClr val="7030A0"/>
                </a:solidFill>
              </a:rPr>
              <a:t>Print(B.sum(4))</a:t>
            </a:r>
          </a:p>
          <a:p>
            <a:pPr indent="45085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Здесь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это атрибуты класса 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085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 создает объекты, которые в определенном смысле являются его наследниками. Это значит, что если у объекта нет собственного поля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то интерпретатор ищет его уровнем выше, то есть в классе. Таким образом, если мы присваиваем объекту поле с таким же именем как в классе, то оно перекрывает, т. е. переопределяет, поле класса: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450850"/>
            <a:r>
              <a:rPr lang="en-US" dirty="0" err="1" smtClean="0">
                <a:solidFill>
                  <a:srgbClr val="7030A0"/>
                </a:solidFill>
              </a:rPr>
              <a:t>k.n</a:t>
            </a:r>
            <a:r>
              <a:rPr lang="en-US" dirty="0" smtClean="0">
                <a:solidFill>
                  <a:srgbClr val="7030A0"/>
                </a:solidFill>
              </a:rPr>
              <a:t> = 10 </a:t>
            </a:r>
          </a:p>
          <a:p>
            <a:pPr indent="450850"/>
            <a:r>
              <a:rPr lang="en-US" dirty="0" smtClean="0">
                <a:solidFill>
                  <a:srgbClr val="7030A0"/>
                </a:solidFill>
              </a:rPr>
              <a:t>Print(</a:t>
            </a:r>
            <a:r>
              <a:rPr lang="en-US" dirty="0" err="1" smtClean="0">
                <a:solidFill>
                  <a:srgbClr val="7030A0"/>
                </a:solidFill>
              </a:rPr>
              <a:t>k.N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 indent="450850"/>
            <a:r>
              <a:rPr lang="en-US" dirty="0" smtClean="0">
                <a:solidFill>
                  <a:srgbClr val="7030A0"/>
                </a:solidFill>
              </a:rPr>
              <a:t>Print(</a:t>
            </a:r>
            <a:r>
              <a:rPr lang="en-US" dirty="0" err="1" smtClean="0">
                <a:solidFill>
                  <a:srgbClr val="7030A0"/>
                </a:solidFill>
              </a:rPr>
              <a:t>B.n</a:t>
            </a:r>
            <a:r>
              <a:rPr lang="en-US" dirty="0" smtClean="0">
                <a:solidFill>
                  <a:srgbClr val="7030A0"/>
                </a:solidFill>
              </a:rPr>
              <a:t> )	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.n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разные переменные.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4508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Первая находится в пространстве имен объекта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Вторая – в пространстве класса B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Классам нужен способ, что </a:t>
            </a:r>
            <a:r>
              <a:rPr lang="ru-RU" b="1" dirty="0" smtClean="0"/>
              <a:t>ссылаться на самих себя</a:t>
            </a:r>
            <a:r>
              <a:rPr lang="ru-RU" dirty="0" smtClean="0"/>
              <a:t>. Это не из разряда </a:t>
            </a:r>
            <a:r>
              <a:rPr lang="ru-RU" dirty="0" err="1" smtClean="0"/>
              <a:t>нарциссичного</a:t>
            </a:r>
            <a:r>
              <a:rPr lang="ru-RU" dirty="0" smtClean="0"/>
              <a:t> отношения со стороны класса. Это способ сообщения между экземплярами. Слово </a:t>
            </a:r>
            <a:r>
              <a:rPr lang="ru-RU" b="1" dirty="0" err="1" smtClean="0"/>
              <a:t>self</a:t>
            </a:r>
            <a:r>
              <a:rPr lang="ru-RU" smtClean="0"/>
              <a:t> это способ описания любого объекта, буквально.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36336C8-267A-4735-B093-C161210A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38" y="0"/>
            <a:ext cx="9247901" cy="5888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присваивания в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721DAE98-605C-4A98-ACD4-70D61A2C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1167057"/>
              </p:ext>
            </p:extLst>
          </p:nvPr>
        </p:nvGraphicFramePr>
        <p:xfrm>
          <a:off x="316637" y="731282"/>
          <a:ext cx="9812785" cy="578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7426">
                  <a:extLst>
                    <a:ext uri="{9D8B030D-6E8A-4147-A177-3AD203B41FA5}">
                      <a16:colId xmlns="" xmlns:a16="http://schemas.microsoft.com/office/drawing/2014/main" val="800417114"/>
                    </a:ext>
                  </a:extLst>
                </a:gridCol>
                <a:gridCol w="4168929">
                  <a:extLst>
                    <a:ext uri="{9D8B030D-6E8A-4147-A177-3AD203B41FA5}">
                      <a16:colId xmlns="" xmlns:a16="http://schemas.microsoft.com/office/drawing/2014/main" val="2996493453"/>
                    </a:ext>
                  </a:extLst>
                </a:gridCol>
                <a:gridCol w="2666430">
                  <a:extLst>
                    <a:ext uri="{9D8B030D-6E8A-4147-A177-3AD203B41FA5}">
                      <a16:colId xmlns="" xmlns:a16="http://schemas.microsoft.com/office/drawing/2014/main" val="899901668"/>
                    </a:ext>
                  </a:extLst>
                </a:gridCol>
              </a:tblGrid>
              <a:tr h="417572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0902232"/>
                  </a:ext>
                </a:extLst>
              </a:tr>
              <a:tr h="1043929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простой оператор присваивания, присваивает значение с правой стороны операнду с левой стороны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 = a + b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2142936"/>
                  </a:ext>
                </a:extLst>
              </a:tr>
              <a:tr h="1043929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оператор присваивания “сложение И”, добавляет значение правого оператора левому, и присваивает результат левому операнду;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 += a </a:t>
                      </a:r>
                    </a:p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аналогичен c = c +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8801254"/>
                  </a:ext>
                </a:extLst>
              </a:tr>
              <a:tr h="104392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оператор присваивания “вычитание И”, вычитает правый оператор из левого и результат присваивает левому операнду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 -= a </a:t>
                      </a:r>
                    </a:p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аналогичен c = c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10954349"/>
                  </a:ext>
                </a:extLst>
              </a:tr>
              <a:tr h="104392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оператор присваивания “умножение И”, умножает правый оператор на левый и присваивает результат левому операнду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 *= a </a:t>
                      </a:r>
                    </a:p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аналогичен c = c *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4448895"/>
                  </a:ext>
                </a:extLst>
              </a:tr>
              <a:tr h="104392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оператор присваивания “деление И”, делит левый оператор на правый и присваивает результат левому операнду;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 /= a</a:t>
                      </a:r>
                    </a:p>
                    <a:p>
                      <a:pPr marL="0" algn="ctr" defTabSz="4572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аналогичен c = c /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0383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1253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44F62B9-85A4-4F09-A6C9-230AEED8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47" y="236630"/>
            <a:ext cx="7427979" cy="58000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  <a:b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183FF83-D767-4787-A016-E5AEAEFE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22" y="1423742"/>
            <a:ext cx="8596668" cy="4364499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 строки является концом инструкции (точка с запятой не требуется).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Вложенные инструкции объединяются в блоки по величине отступов. Отступ может быть любым, главное, чтобы в пределах одного вложенного блока отступ был одинаков. И про читаемость кода не забывайте. Отступ в 1 пробел, к примеру, не лучшее решение. Используйте 4 пробела (или знак табуляции, на худой конец).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Вложенные инструкции в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записываются в соответствии с одним и тем же шаблоном, когда основная инструкция завершается двоеточием, вслед за которым располагается вложенный блок кода, обычно с отступом под строкой основной инструкции:</a:t>
            </a:r>
          </a:p>
          <a:p>
            <a:pPr marL="0" indent="0">
              <a:buNone/>
            </a:pPr>
            <a:r>
              <a:rPr lang="ru-RU" alt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инструкция:</a:t>
            </a:r>
          </a:p>
          <a:p>
            <a:pPr marL="0" indent="0">
              <a:buNone/>
            </a:pPr>
            <a:r>
              <a:rPr lang="ru-RU" alt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Вложенный блок инструкций 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247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DC8AAC-518F-4B79-BBD9-A98D594F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C29F052-039A-47C0-91C7-1E69037E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Иногда возможно записать несколько инструкций в одной строке, разделяя их точкой с запятой:</a:t>
            </a:r>
          </a:p>
          <a:p>
            <a:pPr marL="0" indent="0">
              <a:buNone/>
            </a:pPr>
            <a:r>
              <a:rPr lang="en-US" dirty="0"/>
              <a:t>	a=1, b=2, print (</a:t>
            </a:r>
            <a:r>
              <a:rPr lang="en-US" dirty="0" err="1"/>
              <a:t>a,b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Допустимо записывать одну инструкцию в нескольких строках. Достаточно ее заключить в пару круглых, квадратных или фигурных скобок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2C732B8A-20DD-4E0D-A361-6AF737B1E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9" t="62816" r="74387" b="27087"/>
          <a:stretch/>
        </p:blipFill>
        <p:spPr>
          <a:xfrm>
            <a:off x="3427855" y="4100975"/>
            <a:ext cx="3095626" cy="1047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504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2B1C16-F55F-46E5-B47F-E75EA855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54" y="104944"/>
            <a:ext cx="10999966" cy="61414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функции, выполняющие преобразования типов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="" xmlns:a16="http://schemas.microsoft.com/office/drawing/2014/main" id="{413AC076-46CE-4943-97EE-F8256CD42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28844081"/>
              </p:ext>
            </p:extLst>
          </p:nvPr>
        </p:nvGraphicFramePr>
        <p:xfrm>
          <a:off x="526941" y="823423"/>
          <a:ext cx="10410347" cy="515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484">
                  <a:extLst>
                    <a:ext uri="{9D8B030D-6E8A-4147-A177-3AD203B41FA5}">
                      <a16:colId xmlns="" xmlns:a16="http://schemas.microsoft.com/office/drawing/2014/main" val="2352360292"/>
                    </a:ext>
                  </a:extLst>
                </a:gridCol>
                <a:gridCol w="7977863">
                  <a:extLst>
                    <a:ext uri="{9D8B030D-6E8A-4147-A177-3AD203B41FA5}">
                      <a16:colId xmlns="" xmlns:a16="http://schemas.microsoft.com/office/drawing/2014/main" val="499401638"/>
                    </a:ext>
                  </a:extLst>
                </a:gridCol>
              </a:tblGrid>
              <a:tr h="38149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3766626"/>
                  </a:ext>
                </a:extLst>
              </a:tr>
              <a:tr h="66761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преобразование к типу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если параметр является ложным, возвращает значение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5322338"/>
                  </a:ext>
                </a:extLst>
              </a:tr>
              <a:tr h="953737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bytearray</a:t>
                      </a:r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преобразование к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bytearray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ytearray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изменяемая последовательность целых чисел в диапазоне 0≤X&lt;256. Вызванная без аргументов, возвращает пустой массив байт.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8764578"/>
                  </a:ext>
                </a:extLst>
              </a:tr>
              <a:tr h="381495"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арифметическая прогрессия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3238914"/>
                  </a:ext>
                </a:extLst>
              </a:tr>
              <a:tr h="4232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</a:t>
                      </a:r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преобразование к комплексному числу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6438170"/>
                  </a:ext>
                </a:extLst>
              </a:tr>
              <a:tr h="381495"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преобразование к словарю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2823970"/>
                  </a:ext>
                </a:extLst>
              </a:tr>
              <a:tr h="667616"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преобразование к числу с плавающей точкой. Если аргумент не указан, возвращается 0.0.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6727873"/>
                  </a:ext>
                </a:extLst>
              </a:tr>
              <a:tr h="480994"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преобразование к целому числу.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2431933"/>
                  </a:ext>
                </a:extLst>
              </a:tr>
              <a:tr h="44961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преобразование к кортежу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3674839"/>
                  </a:ext>
                </a:extLst>
              </a:tr>
              <a:tr h="35510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str(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строковое представление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62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228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412028-0DB7-4A51-9EF0-93269DD2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112450"/>
            <a:ext cx="9428085" cy="5799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встроенные функции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="" xmlns:a16="http://schemas.microsoft.com/office/drawing/2014/main" id="{DFC589D1-FF75-4DFC-9FE9-FFE7E276E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82664962"/>
              </p:ext>
            </p:extLst>
          </p:nvPr>
        </p:nvGraphicFramePr>
        <p:xfrm>
          <a:off x="247788" y="692351"/>
          <a:ext cx="10831543" cy="591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405">
                  <a:extLst>
                    <a:ext uri="{9D8B030D-6E8A-4147-A177-3AD203B41FA5}">
                      <a16:colId xmlns="" xmlns:a16="http://schemas.microsoft.com/office/drawing/2014/main" val="912197926"/>
                    </a:ext>
                  </a:extLst>
                </a:gridCol>
                <a:gridCol w="4786069">
                  <a:extLst>
                    <a:ext uri="{9D8B030D-6E8A-4147-A177-3AD203B41FA5}">
                      <a16:colId xmlns="" xmlns:a16="http://schemas.microsoft.com/office/drawing/2014/main" val="2511491151"/>
                    </a:ext>
                  </a:extLst>
                </a:gridCol>
                <a:gridCol w="4786069">
                  <a:extLst>
                    <a:ext uri="{9D8B030D-6E8A-4147-A177-3AD203B41FA5}">
                      <a16:colId xmlns="" xmlns:a16="http://schemas.microsoft.com/office/drawing/2014/main" val="136574025"/>
                    </a:ext>
                  </a:extLst>
                </a:gridCol>
              </a:tblGrid>
              <a:tr h="72465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8984972"/>
                  </a:ext>
                </a:extLst>
              </a:tr>
              <a:tr h="516825"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Возвращает абсолютную величину (модуль числа)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abs(89.9)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703929"/>
                  </a:ext>
                </a:extLst>
              </a:tr>
              <a:tr h="516825"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chr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односимвольную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строку, код символа которой равен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8490693"/>
                  </a:ext>
                </a:extLst>
              </a:tr>
              <a:tr h="516825"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hex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(х)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Преобразование целого числа в шестнадцатеричную строку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9025057"/>
                  </a:ext>
                </a:extLst>
              </a:tr>
              <a:tr h="516825"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Возвращает число элементов в указанном объекте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1067004"/>
                  </a:ext>
                </a:extLst>
              </a:tr>
              <a:tr h="516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round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 [, N])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Округление до N знаков после запятой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1636000"/>
                  </a:ext>
                </a:extLst>
              </a:tr>
              <a:tr h="516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8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divmod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Частное и остаток от деления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divmod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0245863"/>
                  </a:ext>
                </a:extLst>
              </a:tr>
              <a:tr h="49186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pow() </a:t>
                      </a:r>
                      <a:endParaRPr lang="ru-RU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Возведение в степень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pow(3,3)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1318479"/>
                  </a:ext>
                </a:extLst>
              </a:tr>
              <a:tr h="49186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dirty="0"/>
                        <a:t>sum() </a:t>
                      </a:r>
                      <a:endParaRPr lang="ru-RU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членов последовательности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sum(8,16,64,512)  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9273358"/>
                  </a:ext>
                </a:extLst>
              </a:tr>
              <a:tr h="49186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ru-RU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795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2439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771" y="169653"/>
            <a:ext cx="5723467" cy="4859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2277" y="875253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стандартным типам данных в </a:t>
            </a:r>
            <a:r>
              <a:rPr lang="ru-RU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относят:</a:t>
            </a:r>
          </a:p>
          <a:p>
            <a:r>
              <a:rPr lang="ru-RU" i="1" dirty="0" smtClean="0"/>
              <a:t>Числа (</a:t>
            </a:r>
            <a:r>
              <a:rPr lang="en-US" i="1" dirty="0" smtClean="0"/>
              <a:t>Numbers)</a:t>
            </a:r>
            <a:endParaRPr lang="ru-RU" i="1" dirty="0" smtClean="0"/>
          </a:p>
          <a:p>
            <a:r>
              <a:rPr lang="ru-RU" i="1" dirty="0" smtClean="0"/>
              <a:t>Строка (</a:t>
            </a:r>
            <a:r>
              <a:rPr lang="en-US" i="1" dirty="0" smtClean="0"/>
              <a:t>String)</a:t>
            </a:r>
            <a:endParaRPr lang="ru-RU" i="1" dirty="0" smtClean="0"/>
          </a:p>
          <a:p>
            <a:r>
              <a:rPr lang="ru-RU" i="1" dirty="0" smtClean="0"/>
              <a:t>Список (</a:t>
            </a:r>
            <a:r>
              <a:rPr lang="en-US" i="1" dirty="0" smtClean="0"/>
              <a:t>List)</a:t>
            </a:r>
            <a:endParaRPr lang="ru-RU" i="1" dirty="0" smtClean="0"/>
          </a:p>
          <a:p>
            <a:r>
              <a:rPr lang="ru-RU" i="1" dirty="0" smtClean="0"/>
              <a:t>Кортеж (</a:t>
            </a:r>
            <a:r>
              <a:rPr lang="en-US" i="1" dirty="0" err="1" smtClean="0"/>
              <a:t>Tuple</a:t>
            </a:r>
            <a:r>
              <a:rPr lang="en-US" i="1" dirty="0" smtClean="0"/>
              <a:t>)</a:t>
            </a:r>
            <a:endParaRPr lang="ru-RU" i="1" dirty="0" smtClean="0"/>
          </a:p>
          <a:p>
            <a:r>
              <a:rPr lang="ru-RU" i="1" dirty="0" smtClean="0"/>
              <a:t>Словарь (</a:t>
            </a:r>
            <a:r>
              <a:rPr lang="en-US" i="1" dirty="0" smtClean="0"/>
              <a:t>Dictionary)</a:t>
            </a:r>
            <a:endParaRPr lang="ru-RU" i="1" dirty="0" smtClean="0"/>
          </a:p>
          <a:p>
            <a:r>
              <a:rPr lang="ru-RU" i="1" dirty="0" smtClean="0"/>
              <a:t>Сет (</a:t>
            </a:r>
            <a:r>
              <a:rPr lang="en-US" i="1" dirty="0" smtClean="0"/>
              <a:t>Set)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1096</TotalTime>
  <Words>3516</Words>
  <Application>Microsoft Office PowerPoint</Application>
  <PresentationFormat>Произвольный</PresentationFormat>
  <Paragraphs>474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Аспект</vt:lpstr>
      <vt:lpstr>Python</vt:lpstr>
      <vt:lpstr>Слайд 2</vt:lpstr>
      <vt:lpstr>Операторы </vt:lpstr>
      <vt:lpstr>Операторы присваивания в Python</vt:lpstr>
      <vt:lpstr>Синтаксис </vt:lpstr>
      <vt:lpstr>Слайд 6</vt:lpstr>
      <vt:lpstr>Встроенные функции, выполняющие преобразования типов</vt:lpstr>
      <vt:lpstr>Другие встроенные функции</vt:lpstr>
      <vt:lpstr>Типы данных</vt:lpstr>
      <vt:lpstr>Слайд 10</vt:lpstr>
      <vt:lpstr>Слайд 11</vt:lpstr>
      <vt:lpstr>Слайд 12</vt:lpstr>
      <vt:lpstr>Слайд 13</vt:lpstr>
      <vt:lpstr>Условный оператор if (ветвление)</vt:lpstr>
      <vt:lpstr>Слайд 15</vt:lpstr>
      <vt:lpstr>Слайд 16</vt:lpstr>
      <vt:lpstr>Слайд 17</vt:lpstr>
      <vt:lpstr>Глобальные и локальные переменные</vt:lpstr>
      <vt:lpstr>Функции</vt:lpstr>
      <vt:lpstr>Написать программу, вычисляющую площади разных фигур</vt:lpstr>
      <vt:lpstr>Слайд 21</vt:lpstr>
      <vt:lpstr>Модули</vt:lpstr>
      <vt:lpstr>Math</vt:lpstr>
      <vt:lpstr>Генератор псевдослучайных чисел – random </vt:lpstr>
      <vt:lpstr>Слайд 25</vt:lpstr>
      <vt:lpstr>Списки</vt:lpstr>
      <vt:lpstr>Функции работы со списками</vt:lpstr>
      <vt:lpstr>Слайд 28</vt:lpstr>
      <vt:lpstr>Слайд 29</vt:lpstr>
      <vt:lpstr>Кортежи</vt:lpstr>
      <vt:lpstr>Слайд 31</vt:lpstr>
      <vt:lpstr>Словари</vt:lpstr>
      <vt:lpstr>Принципы ООП</vt:lpstr>
      <vt:lpstr>Объектно-ориентированное программирование</vt:lpstr>
      <vt:lpstr>Слайд 35</vt:lpstr>
      <vt:lpstr>Self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fedos</dc:creator>
  <cp:lastModifiedBy>fedos</cp:lastModifiedBy>
  <cp:revision>160</cp:revision>
  <dcterms:created xsi:type="dcterms:W3CDTF">2019-01-22T21:57:44Z</dcterms:created>
  <dcterms:modified xsi:type="dcterms:W3CDTF">2019-04-04T18:50:55Z</dcterms:modified>
</cp:coreProperties>
</file>