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5"/>
    <p:sldMasterId id="2147483678" r:id="rId6"/>
  </p:sldMasterIdLst>
  <p:notesMasterIdLst>
    <p:notesMasterId r:id="rId20"/>
  </p:notesMasterIdLst>
  <p:handoutMasterIdLst>
    <p:handoutMasterId r:id="rId21"/>
  </p:handoutMasterIdLst>
  <p:sldIdLst>
    <p:sldId id="286" r:id="rId7"/>
    <p:sldId id="300" r:id="rId8"/>
    <p:sldId id="303" r:id="rId9"/>
    <p:sldId id="306" r:id="rId10"/>
    <p:sldId id="337" r:id="rId11"/>
    <p:sldId id="330" r:id="rId12"/>
    <p:sldId id="331" r:id="rId13"/>
    <p:sldId id="326" r:id="rId14"/>
    <p:sldId id="332" r:id="rId15"/>
    <p:sldId id="333" r:id="rId16"/>
    <p:sldId id="334" r:id="rId17"/>
    <p:sldId id="335" r:id="rId18"/>
    <p:sldId id="336" r:id="rId19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28">
          <p15:clr>
            <a:srgbClr val="A4A3A4"/>
          </p15:clr>
        </p15:guide>
        <p15:guide id="3" pos="2823">
          <p15:clr>
            <a:srgbClr val="A4A3A4"/>
          </p15:clr>
        </p15:guide>
        <p15:guide id="4" pos="2880">
          <p15:clr>
            <a:srgbClr val="A4A3A4"/>
          </p15:clr>
        </p15:guide>
        <p15:guide id="5" pos="288">
          <p15:clr>
            <a:srgbClr val="A4A3A4"/>
          </p15:clr>
        </p15:guide>
        <p15:guide id="6" pos="54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ge" initials="LG" lastIdx="1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94E8"/>
    <a:srgbClr val="131E59"/>
    <a:srgbClr val="008AC9"/>
    <a:srgbClr val="2649FF"/>
    <a:srgbClr val="1187A0"/>
    <a:srgbClr val="0E72A7"/>
    <a:srgbClr val="1083CF"/>
    <a:srgbClr val="192C6C"/>
    <a:srgbClr val="1189B5"/>
    <a:srgbClr val="CFF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6" autoAdjust="0"/>
    <p:restoredTop sz="91864" autoAdjust="0"/>
  </p:normalViewPr>
  <p:slideViewPr>
    <p:cSldViewPr snapToGrid="0" snapToObjects="1">
      <p:cViewPr varScale="1">
        <p:scale>
          <a:sx n="112" d="100"/>
          <a:sy n="112" d="100"/>
        </p:scale>
        <p:origin x="792" y="-72"/>
      </p:cViewPr>
      <p:guideLst>
        <p:guide orient="horz" pos="1620"/>
        <p:guide pos="2928"/>
        <p:guide pos="2823"/>
        <p:guide pos="2880"/>
        <p:guide pos="288"/>
        <p:guide pos="5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43D26-F355-3844-A4EF-19D4FD875597}" type="datetimeFigureOut">
              <a:rPr lang="de-DE" smtClean="0"/>
              <a:pPr/>
              <a:t>25.11.2016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F8682-5238-744E-880D-1D2793086B2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37353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CFE12-C1FB-D740-8B6C-AFB72D5D4002}" type="datetimeFigureOut">
              <a:rPr lang="de-DE" smtClean="0"/>
              <a:pPr/>
              <a:t>25.11.2016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BA478-331B-4C41-B0D5-A69E59A4437F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24039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8448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>
                <a:solidFill>
                  <a:prstClr val="black"/>
                </a:solidFill>
              </a:rPr>
              <a:pPr/>
              <a:t>5</a:t>
            </a:fld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54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7979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8292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5861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3891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2.emf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emf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1" y="1654969"/>
            <a:ext cx="5232400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Optional Text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42975" y="1941508"/>
            <a:ext cx="5265737" cy="1205458"/>
          </a:xfrm>
        </p:spPr>
        <p:txBody>
          <a:bodyPr anchor="t"/>
          <a:lstStyle>
            <a:lvl1pPr algn="l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Title</a:t>
            </a:r>
            <a:br>
              <a:rPr lang="en-GB" noProof="0" dirty="0" smtClean="0"/>
            </a:br>
            <a:r>
              <a:rPr lang="en-GB" noProof="0" dirty="0" smtClean="0"/>
              <a:t>two-line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976312" y="4348162"/>
            <a:ext cx="5232400" cy="338554"/>
          </a:xfrm>
        </p:spPr>
        <p:txBody>
          <a:bodyPr wrap="square" anchor="b">
            <a:spAutoFit/>
          </a:bodyPr>
          <a:lstStyle>
            <a:lvl1pPr marL="0" indent="0" algn="l">
              <a:spcBef>
                <a:spcPts val="0"/>
              </a:spcBef>
              <a:buNone/>
              <a:defRPr sz="110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 smtClean="0"/>
              <a:t>Name</a:t>
            </a:r>
          </a:p>
          <a:p>
            <a:r>
              <a:rPr lang="de-DE" dirty="0" smtClean="0"/>
              <a:t>Date</a:t>
            </a:r>
            <a:endParaRPr lang="en-US" dirty="0"/>
          </a:p>
        </p:txBody>
      </p:sp>
      <p:pic>
        <p:nvPicPr>
          <p:cNvPr id="9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434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2" y="1654969"/>
            <a:ext cx="7724458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Agenda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973931" y="1905430"/>
            <a:ext cx="7710488" cy="2797200"/>
          </a:xfrm>
        </p:spPr>
        <p:txBody>
          <a:bodyPr/>
          <a:lstStyle>
            <a:lvl1pPr marL="342900" indent="-342900">
              <a:buClrTx/>
              <a:buFont typeface="+mj-lt"/>
              <a:buAutoNum type="arabicPeriod"/>
              <a:defRPr sz="2600" b="0" baseline="0">
                <a:solidFill>
                  <a:schemeClr val="bg1"/>
                </a:solidFill>
              </a:defRPr>
            </a:lvl1pPr>
            <a:lvl2pPr marL="407988" indent="-228600">
              <a:buClrTx/>
              <a:buFont typeface="+mj-lt"/>
              <a:buAutoNum type="arabicPeriod"/>
              <a:defRPr sz="1800" b="0">
                <a:solidFill>
                  <a:schemeClr val="bg1"/>
                </a:solidFill>
              </a:defRPr>
            </a:lvl2pPr>
            <a:lvl3pPr marL="588963" indent="-228600">
              <a:buClrTx/>
              <a:buFont typeface="+mj-lt"/>
              <a:buAutoNum type="arabicPeriod"/>
              <a:defRPr sz="1400" b="0">
                <a:solidFill>
                  <a:schemeClr val="bg1"/>
                </a:solidFill>
              </a:defRPr>
            </a:lvl3pPr>
            <a:lvl4pPr marL="766762" indent="-228600">
              <a:buClrTx/>
              <a:buFont typeface="+mj-lt"/>
              <a:buAutoNum type="arabicPeriod"/>
              <a:defRPr b="0" baseline="0">
                <a:solidFill>
                  <a:schemeClr val="bg1"/>
                </a:solidFill>
              </a:defRPr>
            </a:lvl4pPr>
            <a:lvl5pPr marL="946150" indent="-228600">
              <a:buClrTx/>
              <a:buFont typeface="+mj-lt"/>
              <a:buAutoNum type="arabicPeriod"/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pic>
        <p:nvPicPr>
          <p:cNvPr id="7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0093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1221">
          <p15:clr>
            <a:srgbClr val="C35E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2" y="1654969"/>
            <a:ext cx="5232400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Insert Text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42975" y="1941508"/>
            <a:ext cx="5265737" cy="1231106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400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Edit text master format here</a:t>
            </a:r>
          </a:p>
        </p:txBody>
      </p:sp>
      <p:pic>
        <p:nvPicPr>
          <p:cNvPr id="7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0932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1221">
          <p15:clr>
            <a:srgbClr val="C35E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49264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90265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442800" y="1119187"/>
            <a:ext cx="4038600" cy="3362325"/>
          </a:xfrm>
        </p:spPr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4" hasCustomPrompt="1"/>
          </p:nvPr>
        </p:nvSpPr>
        <p:spPr bwMode="gray">
          <a:xfrm>
            <a:off x="4633200" y="1119187"/>
            <a:ext cx="4038600" cy="3362325"/>
          </a:xfrm>
        </p:spPr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61266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2 columns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53231" y="1119187"/>
            <a:ext cx="4038600" cy="3362325"/>
          </a:xfrm>
          <a:solidFill>
            <a:schemeClr val="tx2"/>
          </a:solidFill>
          <a:ln>
            <a:noFill/>
          </a:ln>
        </p:spPr>
        <p:txBody>
          <a:bodyPr/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</a:lstStyle>
          <a:p>
            <a:r>
              <a:rPr lang="en-GB" noProof="0" dirty="0" smtClean="0"/>
              <a:t>Click to insert image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4" hasCustomPrompt="1"/>
          </p:nvPr>
        </p:nvSpPr>
        <p:spPr bwMode="gray">
          <a:xfrm>
            <a:off x="4634709" y="1119187"/>
            <a:ext cx="4038600" cy="33623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05226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76554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Folie" r:id="rId4" imgW="305" imgH="303" progId="TCLayout.ActiveDocument.1">
                  <p:embed/>
                </p:oleObj>
              </mc:Choice>
              <mc:Fallback>
                <p:oleObj name="think-cell Folie" r:id="rId4" imgW="305" imgH="30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9" name="Textfeld 8"/>
          <p:cNvSpPr txBox="1"/>
          <p:nvPr userDrawn="1"/>
        </p:nvSpPr>
        <p:spPr bwMode="gray">
          <a:xfrm>
            <a:off x="942975" y="1521619"/>
            <a:ext cx="2885405" cy="6924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800"/>
            <a:r>
              <a:rPr lang="en-GB" sz="4500" b="1" dirty="0" smtClean="0">
                <a:solidFill>
                  <a:prstClr val="white"/>
                </a:solidFill>
              </a:rPr>
              <a:t>Thank you</a:t>
            </a:r>
            <a:endParaRPr lang="en-GB" sz="4500" b="1" dirty="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976312" y="2867532"/>
            <a:ext cx="7724458" cy="169277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110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noProof="0" dirty="0" smtClean="0"/>
              <a:t>Text</a:t>
            </a:r>
          </a:p>
        </p:txBody>
      </p:sp>
      <p:pic>
        <p:nvPicPr>
          <p:cNvPr id="11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788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2" y="1654969"/>
            <a:ext cx="7724458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Agenda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973931" y="1905430"/>
            <a:ext cx="7710488" cy="2797200"/>
          </a:xfrm>
        </p:spPr>
        <p:txBody>
          <a:bodyPr/>
          <a:lstStyle>
            <a:lvl1pPr marL="342900" indent="-342900">
              <a:buClrTx/>
              <a:buFont typeface="+mj-lt"/>
              <a:buAutoNum type="arabicPeriod"/>
              <a:defRPr sz="2600" b="0" baseline="0">
                <a:solidFill>
                  <a:schemeClr val="bg1"/>
                </a:solidFill>
              </a:defRPr>
            </a:lvl1pPr>
            <a:lvl2pPr marL="407988" indent="-228600">
              <a:buClrTx/>
              <a:buFont typeface="+mj-lt"/>
              <a:buAutoNum type="arabicPeriod"/>
              <a:defRPr sz="1800" b="0">
                <a:solidFill>
                  <a:schemeClr val="bg1"/>
                </a:solidFill>
              </a:defRPr>
            </a:lvl2pPr>
            <a:lvl3pPr marL="588963" indent="-228600">
              <a:buClrTx/>
              <a:buFont typeface="+mj-lt"/>
              <a:buAutoNum type="arabicPeriod"/>
              <a:defRPr sz="1400" b="0">
                <a:solidFill>
                  <a:schemeClr val="bg1"/>
                </a:solidFill>
              </a:defRPr>
            </a:lvl3pPr>
            <a:lvl4pPr marL="766762" indent="-228600">
              <a:buClrTx/>
              <a:buFont typeface="+mj-lt"/>
              <a:buAutoNum type="arabicPeriod"/>
              <a:defRPr b="0" baseline="0">
                <a:solidFill>
                  <a:schemeClr val="bg1"/>
                </a:solidFill>
              </a:defRPr>
            </a:lvl4pPr>
            <a:lvl5pPr marL="946150" indent="-228600">
              <a:buClrTx/>
              <a:buFont typeface="+mj-lt"/>
              <a:buAutoNum type="arabicPeriod"/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pic>
        <p:nvPicPr>
          <p:cNvPr id="7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7283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21">
          <p15:clr>
            <a:srgbClr val="C35E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2" y="1654969"/>
            <a:ext cx="5232400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Insert Text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42975" y="1941508"/>
            <a:ext cx="5265737" cy="1231106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400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Edit text master format here</a:t>
            </a:r>
          </a:p>
        </p:txBody>
      </p:sp>
      <p:pic>
        <p:nvPicPr>
          <p:cNvPr id="7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1132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21">
          <p15:clr>
            <a:srgbClr val="C35E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49264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2648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442800" y="1119187"/>
            <a:ext cx="4038600" cy="3362325"/>
          </a:xfrm>
        </p:spPr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4" hasCustomPrompt="1"/>
          </p:nvPr>
        </p:nvSpPr>
        <p:spPr bwMode="gray">
          <a:xfrm>
            <a:off x="4633200" y="1119187"/>
            <a:ext cx="4038600" cy="3362325"/>
          </a:xfrm>
        </p:spPr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71847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2 columns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53231" y="1119187"/>
            <a:ext cx="4038600" cy="3362325"/>
          </a:xfrm>
          <a:solidFill>
            <a:schemeClr val="tx2"/>
          </a:solidFill>
          <a:ln>
            <a:noFill/>
          </a:ln>
        </p:spPr>
        <p:txBody>
          <a:bodyPr/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</a:lstStyle>
          <a:p>
            <a:r>
              <a:rPr lang="en-GB" noProof="0" dirty="0" smtClean="0"/>
              <a:t>Click to insert image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4" hasCustomPrompt="1"/>
          </p:nvPr>
        </p:nvSpPr>
        <p:spPr bwMode="gray">
          <a:xfrm>
            <a:off x="4634709" y="1119187"/>
            <a:ext cx="4038600" cy="33623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0839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9709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667798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5" name="think-cell Folie" r:id="rId4" imgW="305" imgH="303" progId="TCLayout.ActiveDocument.1">
                  <p:embed/>
                </p:oleObj>
              </mc:Choice>
              <mc:Fallback>
                <p:oleObj name="think-cell Folie" r:id="rId4" imgW="305" imgH="30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9" name="Textfeld 8"/>
          <p:cNvSpPr txBox="1"/>
          <p:nvPr userDrawn="1"/>
        </p:nvSpPr>
        <p:spPr bwMode="gray">
          <a:xfrm>
            <a:off x="942975" y="1521619"/>
            <a:ext cx="2885405" cy="6924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800"/>
            <a:r>
              <a:rPr lang="en-GB" sz="4500" b="1" noProof="0" dirty="0" smtClean="0">
                <a:solidFill>
                  <a:prstClr val="white"/>
                </a:solidFill>
              </a:rPr>
              <a:t>Thank you</a:t>
            </a:r>
            <a:endParaRPr lang="en-GB" sz="4500" b="1" noProof="0" dirty="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976312" y="2867532"/>
            <a:ext cx="7724458" cy="169277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110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noProof="0" dirty="0" smtClean="0"/>
              <a:t>Text</a:t>
            </a:r>
          </a:p>
        </p:txBody>
      </p:sp>
      <p:pic>
        <p:nvPicPr>
          <p:cNvPr id="11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546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1" y="1654969"/>
            <a:ext cx="5232400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Optional Text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42975" y="1941508"/>
            <a:ext cx="5265737" cy="1205458"/>
          </a:xfrm>
        </p:spPr>
        <p:txBody>
          <a:bodyPr anchor="t"/>
          <a:lstStyle>
            <a:lvl1pPr algn="l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Title</a:t>
            </a:r>
            <a:br>
              <a:rPr lang="en-GB" noProof="0" dirty="0" smtClean="0"/>
            </a:br>
            <a:r>
              <a:rPr lang="en-GB" noProof="0" dirty="0" smtClean="0"/>
              <a:t>two-line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976312" y="4348162"/>
            <a:ext cx="5232400" cy="338554"/>
          </a:xfrm>
        </p:spPr>
        <p:txBody>
          <a:bodyPr wrap="square" anchor="b">
            <a:spAutoFit/>
          </a:bodyPr>
          <a:lstStyle>
            <a:lvl1pPr marL="0" indent="0" algn="l">
              <a:spcBef>
                <a:spcPts val="0"/>
              </a:spcBef>
              <a:buNone/>
              <a:defRPr sz="110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 smtClean="0"/>
              <a:t>Name</a:t>
            </a:r>
          </a:p>
          <a:p>
            <a:r>
              <a:rPr lang="de-DE" dirty="0" smtClean="0"/>
              <a:t>Date</a:t>
            </a:r>
            <a:endParaRPr lang="en-US" dirty="0"/>
          </a:p>
        </p:txBody>
      </p:sp>
      <p:pic>
        <p:nvPicPr>
          <p:cNvPr id="9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59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oleObject" Target="../embeddings/oleObject3.bin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tags" Target="../tags/tag3.xml"/><Relationship Id="rId5" Type="http://schemas.openxmlformats.org/officeDocument/2006/relationships/slideLayout" Target="../slideLayouts/slideLayout13.xml"/><Relationship Id="rId10" Type="http://schemas.openxmlformats.org/officeDocument/2006/relationships/vmlDrawing" Target="../drawings/vmlDrawing3.v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 descr="\\psf\Host\Volumes\Bildarchiv\2_Logos\0_GFT_Group_Logos_Pack\02_Screen\01_Vector\GFT\illustrator_6\GFT_Logo_RGB.em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61075903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" name="think-cell Folie" r:id="rId13" imgW="305" imgH="303" progId="TCLayout.ActiveDocument.1">
                  <p:embed/>
                </p:oleObj>
              </mc:Choice>
              <mc:Fallback>
                <p:oleObj name="think-cell Folie" r:id="rId13" imgW="305" imgH="30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43707" y="1119187"/>
            <a:ext cx="8243888" cy="33623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noProof="0" dirty="0" smtClean="0"/>
              <a:t>Edit </a:t>
            </a:r>
            <a:r>
              <a:rPr lang="de-DE" noProof="0" dirty="0" err="1" smtClean="0"/>
              <a:t>text</a:t>
            </a:r>
            <a:r>
              <a:rPr lang="de-DE" noProof="0" dirty="0" smtClean="0"/>
              <a:t> </a:t>
            </a:r>
            <a:r>
              <a:rPr lang="de-DE" noProof="0" dirty="0" err="1" smtClean="0"/>
              <a:t>master</a:t>
            </a:r>
            <a:r>
              <a:rPr lang="de-DE" noProof="0" dirty="0" smtClean="0"/>
              <a:t> </a:t>
            </a:r>
            <a:r>
              <a:rPr lang="de-DE" noProof="0" dirty="0" err="1" smtClean="0"/>
              <a:t>format</a:t>
            </a:r>
            <a:endParaRPr lang="de-DE" noProof="0" dirty="0" smtClean="0"/>
          </a:p>
          <a:p>
            <a:pPr lvl="1"/>
            <a:r>
              <a:rPr lang="de-DE" noProof="0" dirty="0" smtClean="0"/>
              <a:t>2nd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2"/>
            <a:r>
              <a:rPr lang="de-DE" noProof="0" dirty="0" smtClean="0"/>
              <a:t>3rd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3"/>
            <a:r>
              <a:rPr lang="de-DE" noProof="0" dirty="0" smtClean="0"/>
              <a:t>4th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4"/>
            <a:r>
              <a:rPr lang="de-DE" noProof="0" dirty="0" smtClean="0"/>
              <a:t>5th </a:t>
            </a:r>
            <a:r>
              <a:rPr lang="de-DE" noProof="0" dirty="0" err="1" smtClean="0"/>
              <a:t>level</a:t>
            </a:r>
            <a:endParaRPr lang="en-GB" noProof="0" dirty="0"/>
          </a:p>
        </p:txBody>
      </p:sp>
      <p:cxnSp>
        <p:nvCxnSpPr>
          <p:cNvPr id="18" name="Gerader Verbinder 17"/>
          <p:cNvCxnSpPr/>
          <p:nvPr/>
        </p:nvCxnSpPr>
        <p:spPr bwMode="gray">
          <a:xfrm>
            <a:off x="450850" y="791141"/>
            <a:ext cx="824388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 bwMode="gray">
          <a:xfrm>
            <a:off x="-26670" y="4799647"/>
            <a:ext cx="9197340" cy="0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44503" y="347341"/>
            <a:ext cx="6692104" cy="2215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25" name="Textfeld 24"/>
          <p:cNvSpPr txBox="1"/>
          <p:nvPr/>
        </p:nvSpPr>
        <p:spPr bwMode="gray">
          <a:xfrm>
            <a:off x="451646" y="4922468"/>
            <a:ext cx="520976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defTabSz="685800"/>
            <a:r>
              <a:rPr lang="de-DE" sz="800" dirty="0" smtClean="0">
                <a:solidFill>
                  <a:srgbClr val="C8C8C8"/>
                </a:solidFill>
              </a:rPr>
              <a:t>GFT Group</a:t>
            </a:r>
            <a:endParaRPr lang="de-DE" sz="800" dirty="0">
              <a:solidFill>
                <a:srgbClr val="C8C8C8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 bwMode="gray">
          <a:xfrm>
            <a:off x="7885180" y="4922468"/>
            <a:ext cx="480901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685800"/>
            <a:fld id="{EEA53986-4A29-488C-B125-0521F23983E6}" type="datetime5">
              <a:rPr lang="en-GB" sz="800" smtClean="0">
                <a:solidFill>
                  <a:srgbClr val="C8C8C8"/>
                </a:solidFill>
              </a:rPr>
              <a:t>25-Nov-16</a:t>
            </a:fld>
            <a:endParaRPr lang="de-DE" sz="800" dirty="0" smtClean="0">
              <a:solidFill>
                <a:srgbClr val="C8C8C8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 bwMode="gray">
          <a:xfrm>
            <a:off x="8488458" y="4922468"/>
            <a:ext cx="203581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685800"/>
            <a:fld id="{9BEB56B1-47F9-4FE5-8C4A-1727C808D5EE}" type="slidenum">
              <a:rPr lang="de-DE" sz="800" smtClean="0">
                <a:solidFill>
                  <a:srgbClr val="C8C8C8"/>
                </a:solidFill>
              </a:rPr>
              <a:pPr algn="r" defTabSz="685800"/>
              <a:t>‹#›</a:t>
            </a:fld>
            <a:endParaRPr lang="de-DE" sz="800" dirty="0">
              <a:solidFill>
                <a:srgbClr val="C8C8C8"/>
              </a:solidFill>
            </a:endParaRPr>
          </a:p>
        </p:txBody>
      </p:sp>
      <p:cxnSp>
        <p:nvCxnSpPr>
          <p:cNvPr id="28" name="Gerader Verbinder 27"/>
          <p:cNvCxnSpPr/>
          <p:nvPr/>
        </p:nvCxnSpPr>
        <p:spPr bwMode="gray">
          <a:xfrm flipV="1">
            <a:off x="8455978" y="4880837"/>
            <a:ext cx="0" cy="206373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451645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>
            <a:off x="4488656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>
            <a:off x="4656138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>
            <a:off x="8694738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>
            <a:off x="451645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>
            <a:off x="4488656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4656138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8694738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 rot="16200000">
            <a:off x="-142161" y="1016318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rot="16200000">
            <a:off x="-142161" y="4378643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/>
          <p:nvPr/>
        </p:nvCxnSpPr>
        <p:spPr>
          <a:xfrm rot="16200000">
            <a:off x="-142161" y="465328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 rot="16200000">
            <a:off x="9286161" y="1016318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 rot="16200000">
            <a:off x="9286161" y="4378643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/>
          <p:nvPr/>
        </p:nvCxnSpPr>
        <p:spPr>
          <a:xfrm rot="16200000">
            <a:off x="9286161" y="465328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84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</p:sldLayoutIdLst>
  <p:txStyles>
    <p:titleStyle>
      <a:lvl1pPr algn="l" defTabSz="685800" rtl="0" eaLnBrk="1" latinLnBrk="0" hangingPunct="1">
        <a:lnSpc>
          <a:spcPts val="1700"/>
        </a:lnSpc>
        <a:spcBef>
          <a:spcPct val="0"/>
        </a:spcBef>
        <a:buNone/>
        <a:defRPr sz="1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179388" indent="-179388" algn="l" defTabSz="685800" rtl="0" eaLnBrk="1" latinLnBrk="0" hangingPunct="1">
        <a:lnSpc>
          <a:spcPct val="100000"/>
        </a:lnSpc>
        <a:spcBef>
          <a:spcPts val="600"/>
        </a:spcBef>
        <a:buClr>
          <a:schemeClr val="accent2"/>
        </a:buClr>
        <a:buFont typeface="Wingdings" panose="05000000000000000000" pitchFamily="2" charset="2"/>
        <a:buChar char="§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0975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38163" indent="-177800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17550" indent="-179388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0975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">
          <p15:clr>
            <a:srgbClr val="FBAE40"/>
          </p15:clr>
        </p15:guide>
        <p15:guide id="2" pos="5477">
          <p15:clr>
            <a:srgbClr val="FBAE40"/>
          </p15:clr>
        </p15:guide>
        <p15:guide id="3" pos="2828">
          <p15:clr>
            <a:srgbClr val="FBAE40"/>
          </p15:clr>
        </p15:guide>
        <p15:guide id="4" pos="2933">
          <p15:clr>
            <a:srgbClr val="FBAE40"/>
          </p15:clr>
        </p15:guide>
        <p15:guide id="5" orient="horz" pos="705">
          <p15:clr>
            <a:srgbClr val="FBAE40"/>
          </p15:clr>
        </p15:guide>
        <p15:guide id="6" orient="horz" pos="2823">
          <p15:clr>
            <a:srgbClr val="FBAE40"/>
          </p15:clr>
        </p15:guide>
        <p15:guide id="7" orient="horz" pos="2996">
          <p15:clr>
            <a:srgbClr val="FBAE4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 descr="\\psf\Host\Volumes\Bildarchiv\2_Logos\0_GFT_Group_Logos_Pack\02_Screen\01_Vector\GFT\illustrator_6\GFT_Logo_RGB.em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11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Folie" r:id="rId13" imgW="305" imgH="303" progId="TCLayout.ActiveDocument.1">
                  <p:embed/>
                </p:oleObj>
              </mc:Choice>
              <mc:Fallback>
                <p:oleObj name="think-cell Folie" r:id="rId13" imgW="305" imgH="30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43707" y="1119187"/>
            <a:ext cx="8243888" cy="33623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noProof="0" dirty="0" smtClean="0"/>
              <a:t>Edit </a:t>
            </a:r>
            <a:r>
              <a:rPr lang="de-DE" noProof="0" dirty="0" err="1" smtClean="0"/>
              <a:t>text</a:t>
            </a:r>
            <a:r>
              <a:rPr lang="de-DE" noProof="0" dirty="0" smtClean="0"/>
              <a:t> </a:t>
            </a:r>
            <a:r>
              <a:rPr lang="de-DE" noProof="0" dirty="0" err="1" smtClean="0"/>
              <a:t>master</a:t>
            </a:r>
            <a:r>
              <a:rPr lang="de-DE" noProof="0" dirty="0" smtClean="0"/>
              <a:t> </a:t>
            </a:r>
            <a:r>
              <a:rPr lang="de-DE" noProof="0" dirty="0" err="1" smtClean="0"/>
              <a:t>format</a:t>
            </a:r>
            <a:endParaRPr lang="de-DE" noProof="0" dirty="0" smtClean="0"/>
          </a:p>
          <a:p>
            <a:pPr lvl="1"/>
            <a:r>
              <a:rPr lang="de-DE" noProof="0" dirty="0" smtClean="0"/>
              <a:t>2nd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2"/>
            <a:r>
              <a:rPr lang="de-DE" noProof="0" dirty="0" smtClean="0"/>
              <a:t>3rd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3"/>
            <a:r>
              <a:rPr lang="de-DE" noProof="0" dirty="0" smtClean="0"/>
              <a:t>4th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4"/>
            <a:r>
              <a:rPr lang="de-DE" noProof="0" dirty="0" smtClean="0"/>
              <a:t>5th </a:t>
            </a:r>
            <a:r>
              <a:rPr lang="de-DE" noProof="0" dirty="0" err="1" smtClean="0"/>
              <a:t>level</a:t>
            </a:r>
            <a:endParaRPr lang="en-GB" noProof="0" dirty="0"/>
          </a:p>
        </p:txBody>
      </p:sp>
      <p:cxnSp>
        <p:nvCxnSpPr>
          <p:cNvPr id="18" name="Gerader Verbinder 17"/>
          <p:cNvCxnSpPr/>
          <p:nvPr/>
        </p:nvCxnSpPr>
        <p:spPr bwMode="gray">
          <a:xfrm>
            <a:off x="450850" y="791141"/>
            <a:ext cx="824388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 bwMode="gray">
          <a:xfrm>
            <a:off x="-26670" y="4799647"/>
            <a:ext cx="9197340" cy="0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44503" y="347341"/>
            <a:ext cx="6692104" cy="2215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25" name="Textfeld 24"/>
          <p:cNvSpPr txBox="1"/>
          <p:nvPr/>
        </p:nvSpPr>
        <p:spPr bwMode="gray">
          <a:xfrm>
            <a:off x="451646" y="4922468"/>
            <a:ext cx="520976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defTabSz="685800"/>
            <a:r>
              <a:rPr lang="de-DE" sz="800" dirty="0" smtClean="0">
                <a:solidFill>
                  <a:srgbClr val="C8C8C8"/>
                </a:solidFill>
              </a:rPr>
              <a:t>GFT Group</a:t>
            </a:r>
            <a:endParaRPr lang="de-DE" sz="800" dirty="0">
              <a:solidFill>
                <a:srgbClr val="C8C8C8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 bwMode="gray">
          <a:xfrm>
            <a:off x="7885180" y="4922468"/>
            <a:ext cx="480901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685800"/>
            <a:fld id="{EEA53986-4A29-488C-B125-0521F23983E6}" type="datetime5">
              <a:rPr lang="en-GB" sz="800" smtClean="0">
                <a:solidFill>
                  <a:srgbClr val="C8C8C8"/>
                </a:solidFill>
              </a:rPr>
              <a:pPr algn="r" defTabSz="685800"/>
              <a:t>28-Nov-16</a:t>
            </a:fld>
            <a:endParaRPr lang="de-DE" sz="800" dirty="0" smtClean="0">
              <a:solidFill>
                <a:srgbClr val="C8C8C8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 bwMode="gray">
          <a:xfrm>
            <a:off x="8488458" y="4922468"/>
            <a:ext cx="203581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685800"/>
            <a:fld id="{9BEB56B1-47F9-4FE5-8C4A-1727C808D5EE}" type="slidenum">
              <a:rPr lang="de-DE" sz="800" smtClean="0">
                <a:solidFill>
                  <a:srgbClr val="C8C8C8"/>
                </a:solidFill>
              </a:rPr>
              <a:pPr algn="r" defTabSz="685800"/>
              <a:t>‹#›</a:t>
            </a:fld>
            <a:endParaRPr lang="de-DE" sz="800" dirty="0">
              <a:solidFill>
                <a:srgbClr val="C8C8C8"/>
              </a:solidFill>
            </a:endParaRPr>
          </a:p>
        </p:txBody>
      </p:sp>
      <p:cxnSp>
        <p:nvCxnSpPr>
          <p:cNvPr id="28" name="Gerader Verbinder 27"/>
          <p:cNvCxnSpPr/>
          <p:nvPr/>
        </p:nvCxnSpPr>
        <p:spPr bwMode="gray">
          <a:xfrm flipV="1">
            <a:off x="8455978" y="4880837"/>
            <a:ext cx="0" cy="206373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451645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>
            <a:off x="4488656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>
            <a:off x="4656138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>
            <a:off x="8694738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>
            <a:off x="451645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>
            <a:off x="4488656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4656138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8694738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 rot="16200000">
            <a:off x="-142161" y="1016318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rot="16200000">
            <a:off x="-142161" y="4378643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/>
          <p:nvPr/>
        </p:nvCxnSpPr>
        <p:spPr>
          <a:xfrm rot="16200000">
            <a:off x="-142161" y="465328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 rot="16200000">
            <a:off x="9286161" y="1016318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 rot="16200000">
            <a:off x="9286161" y="4378643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/>
          <p:nvPr/>
        </p:nvCxnSpPr>
        <p:spPr>
          <a:xfrm rot="16200000">
            <a:off x="9286161" y="465328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141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</p:sldLayoutIdLst>
  <p:txStyles>
    <p:titleStyle>
      <a:lvl1pPr algn="l" defTabSz="685800" rtl="0" eaLnBrk="1" latinLnBrk="0" hangingPunct="1">
        <a:lnSpc>
          <a:spcPts val="1700"/>
        </a:lnSpc>
        <a:spcBef>
          <a:spcPct val="0"/>
        </a:spcBef>
        <a:buNone/>
        <a:defRPr sz="1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179388" indent="-179388" algn="l" defTabSz="685800" rtl="0" eaLnBrk="1" latinLnBrk="0" hangingPunct="1">
        <a:lnSpc>
          <a:spcPct val="100000"/>
        </a:lnSpc>
        <a:spcBef>
          <a:spcPts val="600"/>
        </a:spcBef>
        <a:buClr>
          <a:schemeClr val="accent2"/>
        </a:buClr>
        <a:buFont typeface="Wingdings" panose="05000000000000000000" pitchFamily="2" charset="2"/>
        <a:buChar char="§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0975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38163" indent="-177800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17550" indent="-179388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0975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283">
          <p15:clr>
            <a:srgbClr val="FBAE40"/>
          </p15:clr>
        </p15:guide>
        <p15:guide id="4294967295" pos="5477">
          <p15:clr>
            <a:srgbClr val="FBAE40"/>
          </p15:clr>
        </p15:guide>
        <p15:guide id="4294967295" pos="2828">
          <p15:clr>
            <a:srgbClr val="FBAE40"/>
          </p15:clr>
        </p15:guide>
        <p15:guide id="4294967295" pos="2933">
          <p15:clr>
            <a:srgbClr val="FBAE40"/>
          </p15:clr>
        </p15:guide>
        <p15:guide id="4294967295" orient="horz" pos="705">
          <p15:clr>
            <a:srgbClr val="FBAE40"/>
          </p15:clr>
        </p15:guide>
        <p15:guide id="4294967295" orient="horz" pos="2823">
          <p15:clr>
            <a:srgbClr val="FBAE40"/>
          </p15:clr>
        </p15:guide>
        <p15:guide id="4294967295" orient="horz" pos="2996">
          <p15:clr>
            <a:srgbClr val="FBAE4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61695" y="1552989"/>
            <a:ext cx="6399318" cy="1205458"/>
          </a:xfrm>
        </p:spPr>
        <p:txBody>
          <a:bodyPr/>
          <a:lstStyle/>
          <a:p>
            <a:r>
              <a:rPr lang="pl-PL" sz="3600" b="0" dirty="0" smtClean="0"/>
              <a:t>Data Warehouse- test automation</a:t>
            </a:r>
            <a:endParaRPr lang="de-DE" sz="3600" b="0" dirty="0"/>
          </a:p>
        </p:txBody>
      </p:sp>
      <p:sp>
        <p:nvSpPr>
          <p:cNvPr id="4" name="Textplatzhalter 3"/>
          <p:cNvSpPr>
            <a:spLocks noGrp="1"/>
          </p:cNvSpPr>
          <p:nvPr>
            <p:ph type="subTitle" idx="1"/>
          </p:nvPr>
        </p:nvSpPr>
        <p:spPr>
          <a:xfrm>
            <a:off x="861695" y="4077618"/>
            <a:ext cx="5232400" cy="615553"/>
          </a:xfrm>
        </p:spPr>
        <p:txBody>
          <a:bodyPr/>
          <a:lstStyle/>
          <a:p>
            <a:r>
              <a:rPr lang="pl-PL" sz="2000" dirty="0" smtClean="0"/>
              <a:t>Dariusz Szudrzyński</a:t>
            </a:r>
            <a:endParaRPr lang="de-DE" sz="2000" dirty="0" smtClean="0"/>
          </a:p>
          <a:p>
            <a:r>
              <a:rPr lang="pl-PL" sz="2000" dirty="0" smtClean="0"/>
              <a:t>28</a:t>
            </a:r>
            <a:r>
              <a:rPr lang="de-DE" sz="2000" dirty="0" smtClean="0"/>
              <a:t>.</a:t>
            </a:r>
            <a:r>
              <a:rPr lang="pl-PL" sz="2000" dirty="0" smtClean="0"/>
              <a:t>11</a:t>
            </a:r>
            <a:r>
              <a:rPr lang="de-DE" sz="2000" dirty="0" smtClean="0"/>
              <a:t>.201</a:t>
            </a:r>
            <a:r>
              <a:rPr lang="pl-PL" sz="2000" dirty="0" smtClean="0"/>
              <a:t>6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23010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38150" y="1119187"/>
            <a:ext cx="8243888" cy="3362325"/>
          </a:xfrm>
        </p:spPr>
        <p:txBody>
          <a:bodyPr>
            <a:noAutofit/>
          </a:bodyPr>
          <a:lstStyle/>
          <a:p>
            <a:r>
              <a:rPr lang="pl-PL" sz="2800" dirty="0"/>
              <a:t> </a:t>
            </a:r>
            <a:r>
              <a:rPr lang="pl-PL" sz="2800" dirty="0" smtClean="0"/>
              <a:t>Test data</a:t>
            </a:r>
            <a:endParaRPr lang="pl-PL" sz="2800" dirty="0"/>
          </a:p>
          <a:p>
            <a:r>
              <a:rPr lang="pl-PL" sz="2800" dirty="0"/>
              <a:t> </a:t>
            </a:r>
            <a:r>
              <a:rPr lang="pl-PL" sz="2800" dirty="0" smtClean="0"/>
              <a:t>Test framework</a:t>
            </a:r>
            <a:endParaRPr lang="pl-PL" sz="2800" dirty="0"/>
          </a:p>
          <a:p>
            <a:r>
              <a:rPr lang="pl-PL" sz="2800" dirty="0"/>
              <a:t> </a:t>
            </a:r>
            <a:r>
              <a:rPr lang="pl-PL" sz="2800" dirty="0" smtClean="0"/>
              <a:t>Code repository</a:t>
            </a:r>
            <a:endParaRPr lang="pl-PL" sz="2800" dirty="0"/>
          </a:p>
          <a:p>
            <a:r>
              <a:rPr lang="pl-PL" sz="2800" dirty="0"/>
              <a:t> </a:t>
            </a:r>
            <a:r>
              <a:rPr lang="pl-PL" sz="2800" dirty="0" smtClean="0"/>
              <a:t>Contionus integration</a:t>
            </a:r>
            <a:endParaRPr lang="pl-PL" sz="2800" dirty="0"/>
          </a:p>
          <a:p>
            <a:r>
              <a:rPr lang="pl-PL" sz="2800" dirty="0"/>
              <a:t> </a:t>
            </a:r>
            <a:r>
              <a:rPr lang="pl-PL" sz="2800" dirty="0" smtClean="0"/>
              <a:t>Bug report</a:t>
            </a:r>
            <a:endParaRPr lang="pl-PL" sz="2800" dirty="0"/>
          </a:p>
          <a:p>
            <a:pPr marL="179388" lvl="1" indent="0">
              <a:buNone/>
            </a:pPr>
            <a:endParaRPr lang="en-GB" altLang="de-DE" dirty="0" smtClean="0"/>
          </a:p>
          <a:p>
            <a:pPr marL="179388" lvl="1" indent="0">
              <a:buNone/>
            </a:pPr>
            <a:endParaRPr lang="en-GB" altLang="de-DE" dirty="0" smtClean="0"/>
          </a:p>
          <a:p>
            <a:endParaRPr lang="en-GB" altLang="de-DE" b="0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>
          <a:xfrm>
            <a:off x="94827" y="199547"/>
            <a:ext cx="7046541" cy="123111"/>
          </a:xfrm>
        </p:spPr>
        <p:txBody>
          <a:bodyPr/>
          <a:lstStyle/>
          <a:p>
            <a:pPr marL="360000"/>
            <a:r>
              <a:rPr lang="pl-PL" dirty="0"/>
              <a:t>Data warehouse- testing</a:t>
            </a:r>
          </a:p>
        </p:txBody>
      </p:sp>
      <p:sp>
        <p:nvSpPr>
          <p:cNvPr id="8" name="Titel 5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221599"/>
          </a:xfrm>
        </p:spPr>
        <p:txBody>
          <a:bodyPr/>
          <a:lstStyle/>
          <a:p>
            <a:r>
              <a:rPr lang="pl-PL" dirty="0" smtClean="0"/>
              <a:t>What we need for effective testing?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432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38150" y="1119187"/>
            <a:ext cx="8243888" cy="3362325"/>
          </a:xfrm>
        </p:spPr>
        <p:txBody>
          <a:bodyPr>
            <a:noAutofit/>
          </a:bodyPr>
          <a:lstStyle/>
          <a:p>
            <a:r>
              <a:rPr lang="pl-PL" sz="2800" dirty="0"/>
              <a:t> </a:t>
            </a:r>
            <a:r>
              <a:rPr lang="pl-PL" sz="2800" dirty="0" smtClean="0"/>
              <a:t>Data flow</a:t>
            </a:r>
            <a:endParaRPr lang="pl-PL" sz="2800" dirty="0"/>
          </a:p>
          <a:p>
            <a:r>
              <a:rPr lang="pl-PL" sz="2800" dirty="0"/>
              <a:t> </a:t>
            </a:r>
            <a:r>
              <a:rPr lang="pl-PL" sz="2800" dirty="0" smtClean="0"/>
              <a:t>Data sets</a:t>
            </a:r>
            <a:endParaRPr lang="pl-PL" sz="2800" dirty="0"/>
          </a:p>
          <a:p>
            <a:r>
              <a:rPr lang="pl-PL" sz="2800" dirty="0"/>
              <a:t> </a:t>
            </a:r>
            <a:r>
              <a:rPr lang="pl-PL" sz="2800" dirty="0" smtClean="0"/>
              <a:t>Data quality</a:t>
            </a:r>
            <a:endParaRPr lang="pl-PL" sz="2800" dirty="0"/>
          </a:p>
          <a:p>
            <a:r>
              <a:rPr lang="pl-PL" sz="2800" dirty="0"/>
              <a:t> </a:t>
            </a:r>
            <a:r>
              <a:rPr lang="pl-PL" sz="2800" dirty="0" smtClean="0"/>
              <a:t>Performance</a:t>
            </a:r>
            <a:endParaRPr lang="pl-PL" sz="2800" dirty="0"/>
          </a:p>
          <a:p>
            <a:pPr marL="179388" lvl="1" indent="0">
              <a:buNone/>
            </a:pPr>
            <a:endParaRPr lang="en-GB" altLang="de-DE" dirty="0" smtClean="0"/>
          </a:p>
          <a:p>
            <a:pPr marL="179388" lvl="1" indent="0">
              <a:buNone/>
            </a:pPr>
            <a:endParaRPr lang="en-GB" altLang="de-DE" dirty="0" smtClean="0"/>
          </a:p>
          <a:p>
            <a:endParaRPr lang="en-GB" altLang="de-DE" b="0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>
          <a:xfrm>
            <a:off x="94827" y="199547"/>
            <a:ext cx="7046541" cy="123111"/>
          </a:xfrm>
        </p:spPr>
        <p:txBody>
          <a:bodyPr/>
          <a:lstStyle/>
          <a:p>
            <a:pPr marL="360000"/>
            <a:r>
              <a:rPr lang="pl-PL" dirty="0" smtClean="0"/>
              <a:t>Data warehouse- testing</a:t>
            </a:r>
          </a:p>
        </p:txBody>
      </p:sp>
      <p:sp>
        <p:nvSpPr>
          <p:cNvPr id="8" name="Titel 5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221599"/>
          </a:xfrm>
        </p:spPr>
        <p:txBody>
          <a:bodyPr/>
          <a:lstStyle/>
          <a:p>
            <a:r>
              <a:rPr lang="pl-PL" dirty="0" smtClean="0"/>
              <a:t>What and how we should test?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051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814281" y="1514788"/>
            <a:ext cx="6216439" cy="553998"/>
          </a:xfrm>
        </p:spPr>
        <p:txBody>
          <a:bodyPr/>
          <a:lstStyle/>
          <a:p>
            <a:r>
              <a:rPr lang="pl-PL" sz="3600" dirty="0" smtClean="0"/>
              <a:t>Practical part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328861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814281" y="1514788"/>
            <a:ext cx="6216439" cy="553998"/>
          </a:xfrm>
        </p:spPr>
        <p:txBody>
          <a:bodyPr/>
          <a:lstStyle/>
          <a:p>
            <a:r>
              <a:rPr lang="pl-PL" sz="3600" dirty="0" smtClean="0"/>
              <a:t>Thank you</a:t>
            </a:r>
            <a:endParaRPr lang="de-DE" sz="3600" dirty="0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814281" y="3833706"/>
            <a:ext cx="7710488" cy="1309793"/>
          </a:xfrm>
        </p:spPr>
        <p:txBody>
          <a:bodyPr/>
          <a:lstStyle/>
          <a:p>
            <a:pPr lvl="0"/>
            <a:r>
              <a:rPr lang="pl-PL" sz="2800" b="1" dirty="0"/>
              <a:t>Dariusz Szudrzyński</a:t>
            </a:r>
            <a:endParaRPr lang="en" sz="2800" b="1" dirty="0"/>
          </a:p>
          <a:p>
            <a:pPr lvl="0">
              <a:buClr>
                <a:schemeClr val="dk1"/>
              </a:buClr>
              <a:buSzPct val="61111"/>
            </a:pPr>
            <a:r>
              <a:rPr lang="pl-PL" sz="2800" dirty="0"/>
              <a:t>Email: dareknet@gmail.com</a:t>
            </a:r>
            <a:endParaRPr lang="en" sz="2800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479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786658" y="1652693"/>
            <a:ext cx="7724458" cy="367979"/>
          </a:xfrm>
        </p:spPr>
        <p:txBody>
          <a:bodyPr>
            <a:noAutofit/>
          </a:bodyPr>
          <a:lstStyle/>
          <a:p>
            <a:pPr marL="1588"/>
            <a:r>
              <a:rPr lang="de-DE" sz="3600" dirty="0"/>
              <a:t>AGENDA</a:t>
            </a:r>
            <a:endParaRPr lang="de-DE" sz="240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786658" y="2569217"/>
            <a:ext cx="7710488" cy="1792810"/>
          </a:xfrm>
        </p:spPr>
        <p:txBody>
          <a:bodyPr/>
          <a:lstStyle/>
          <a:p>
            <a:pPr marL="360000"/>
            <a:r>
              <a:rPr lang="pl-PL" sz="2800" dirty="0" smtClean="0"/>
              <a:t>Data Warehouse- introduction</a:t>
            </a:r>
            <a:endParaRPr lang="en-GB" sz="2800" dirty="0" smtClean="0"/>
          </a:p>
          <a:p>
            <a:pPr marL="360000"/>
            <a:r>
              <a:rPr lang="pl-PL" sz="2800" dirty="0" smtClean="0"/>
              <a:t>Data Warehouse- types of tests</a:t>
            </a:r>
            <a:endParaRPr lang="en-GB" sz="2800" dirty="0"/>
          </a:p>
          <a:p>
            <a:pPr marL="360000"/>
            <a:r>
              <a:rPr lang="pl-PL" sz="2800" dirty="0" smtClean="0"/>
              <a:t>Practical part</a:t>
            </a:r>
            <a:endParaRPr lang="en-GB" sz="2800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318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38150" y="1119187"/>
            <a:ext cx="8243888" cy="3362325"/>
          </a:xfrm>
        </p:spPr>
        <p:txBody>
          <a:bodyPr>
            <a:noAutofit/>
          </a:bodyPr>
          <a:lstStyle/>
          <a:p>
            <a:pPr marL="179388" lvl="1" indent="0" algn="just">
              <a:buNone/>
            </a:pPr>
            <a:r>
              <a:rPr lang="en-US" sz="2800" dirty="0" smtClean="0"/>
              <a:t>D</a:t>
            </a:r>
            <a:r>
              <a:rPr lang="pl-PL" sz="2800" dirty="0" smtClean="0"/>
              <a:t>ata </a:t>
            </a:r>
            <a:r>
              <a:rPr lang="en-US" sz="2800" dirty="0" smtClean="0"/>
              <a:t>W</a:t>
            </a:r>
            <a:r>
              <a:rPr lang="pl-PL" sz="2800" dirty="0" smtClean="0"/>
              <a:t>arehouse</a:t>
            </a:r>
            <a:r>
              <a:rPr lang="en-US" sz="2800" dirty="0" smtClean="0"/>
              <a:t> </a:t>
            </a:r>
            <a:r>
              <a:rPr lang="pl-PL" sz="2800" dirty="0" smtClean="0"/>
              <a:t>is</a:t>
            </a:r>
            <a:r>
              <a:rPr lang="en-US" sz="2800" dirty="0" smtClean="0"/>
              <a:t> </a:t>
            </a:r>
            <a:r>
              <a:rPr lang="en-US" sz="2800" dirty="0"/>
              <a:t>central </a:t>
            </a:r>
            <a:r>
              <a:rPr lang="en-US" sz="2800" dirty="0" smtClean="0"/>
              <a:t>repository </a:t>
            </a:r>
            <a:r>
              <a:rPr lang="en-US" sz="2800" dirty="0"/>
              <a:t>of integrated data from </a:t>
            </a:r>
            <a:r>
              <a:rPr lang="en-US" sz="2800" dirty="0" smtClean="0"/>
              <a:t>one or more </a:t>
            </a:r>
            <a:r>
              <a:rPr lang="en-US" sz="2800" dirty="0"/>
              <a:t>disparate sources</a:t>
            </a:r>
            <a:r>
              <a:rPr lang="en-US" sz="2800" dirty="0" smtClean="0"/>
              <a:t>.</a:t>
            </a:r>
            <a:r>
              <a:rPr lang="pl-PL" sz="2800" dirty="0" smtClean="0"/>
              <a:t> </a:t>
            </a:r>
            <a:r>
              <a:rPr lang="en-US" sz="2800" dirty="0"/>
              <a:t>They store current and historical data and are used for creating analytical reports for knowledge workers throughout the enterprise. </a:t>
            </a:r>
            <a:endParaRPr lang="en-GB" altLang="de-DE" dirty="0" smtClean="0"/>
          </a:p>
          <a:p>
            <a:endParaRPr lang="en-GB" altLang="de-DE" b="0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>
          <a:xfrm>
            <a:off x="94827" y="199547"/>
            <a:ext cx="7046541" cy="123111"/>
          </a:xfrm>
        </p:spPr>
        <p:txBody>
          <a:bodyPr/>
          <a:lstStyle/>
          <a:p>
            <a:pPr marL="360000"/>
            <a:r>
              <a:rPr lang="pl-PL" dirty="0"/>
              <a:t>Data warehouse- </a:t>
            </a:r>
            <a:r>
              <a:rPr lang="pl-PL" dirty="0" smtClean="0"/>
              <a:t>introduction</a:t>
            </a:r>
            <a:endParaRPr lang="pl-PL" dirty="0"/>
          </a:p>
        </p:txBody>
      </p:sp>
      <p:sp>
        <p:nvSpPr>
          <p:cNvPr id="8" name="Titel 5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221599"/>
          </a:xfrm>
        </p:spPr>
        <p:txBody>
          <a:bodyPr/>
          <a:lstStyle/>
          <a:p>
            <a:r>
              <a:rPr lang="pl-PL" dirty="0" smtClean="0"/>
              <a:t>Data Warehouse- definition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018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Data Warehouse example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94827" y="199548"/>
            <a:ext cx="7048922" cy="123111"/>
          </a:xfrm>
        </p:spPr>
        <p:txBody>
          <a:bodyPr/>
          <a:lstStyle/>
          <a:p>
            <a:pPr marL="360000"/>
            <a:r>
              <a:rPr lang="pl-PL" dirty="0"/>
              <a:t>Data warehouse- introduction</a:t>
            </a:r>
            <a:endParaRPr lang="en-GB" dirty="0"/>
          </a:p>
        </p:txBody>
      </p:sp>
      <p:pic>
        <p:nvPicPr>
          <p:cNvPr id="9" name="Obraz 5" descr="DataWarehouseArchitec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953" y="909123"/>
            <a:ext cx="6832394" cy="372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11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38150" y="1119187"/>
            <a:ext cx="8243888" cy="3362325"/>
          </a:xfrm>
        </p:spPr>
        <p:txBody>
          <a:bodyPr>
            <a:noAutofit/>
          </a:bodyPr>
          <a:lstStyle/>
          <a:p>
            <a:pPr lvl="1" algn="just">
              <a:buFontTx/>
              <a:buChar char="-"/>
            </a:pPr>
            <a:r>
              <a:rPr lang="pl-PL" sz="2800" dirty="0" smtClean="0"/>
              <a:t>Source</a:t>
            </a:r>
          </a:p>
          <a:p>
            <a:pPr lvl="1" algn="just">
              <a:buFontTx/>
              <a:buChar char="-"/>
            </a:pPr>
            <a:r>
              <a:rPr lang="pl-PL" altLang="de-DE" sz="2800" dirty="0" smtClean="0"/>
              <a:t>Stage</a:t>
            </a:r>
          </a:p>
          <a:p>
            <a:pPr lvl="1" algn="just">
              <a:buFontTx/>
              <a:buChar char="-"/>
            </a:pPr>
            <a:r>
              <a:rPr lang="pl-PL" altLang="de-DE" sz="2800" dirty="0" smtClean="0"/>
              <a:t>Cleanse</a:t>
            </a:r>
          </a:p>
          <a:p>
            <a:pPr lvl="1" algn="just">
              <a:buFontTx/>
              <a:buChar char="-"/>
            </a:pPr>
            <a:r>
              <a:rPr lang="pl-PL" altLang="de-DE" sz="2800" dirty="0" smtClean="0"/>
              <a:t>Core</a:t>
            </a:r>
          </a:p>
          <a:p>
            <a:pPr lvl="1" algn="just">
              <a:buFontTx/>
              <a:buChar char="-"/>
            </a:pPr>
            <a:r>
              <a:rPr lang="pl-PL" altLang="de-DE" sz="2800" smtClean="0"/>
              <a:t>Mart</a:t>
            </a:r>
            <a:endParaRPr lang="en-GB" altLang="de-DE" dirty="0" smtClean="0"/>
          </a:p>
          <a:p>
            <a:endParaRPr lang="en-GB" altLang="de-DE" b="0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>
          <a:xfrm>
            <a:off x="94827" y="199547"/>
            <a:ext cx="7046541" cy="123111"/>
          </a:xfrm>
        </p:spPr>
        <p:txBody>
          <a:bodyPr/>
          <a:lstStyle/>
          <a:p>
            <a:pPr marL="360000"/>
            <a:r>
              <a:rPr lang="pl-PL" dirty="0"/>
              <a:t>Data warehouse- </a:t>
            </a:r>
            <a:r>
              <a:rPr lang="pl-PL" dirty="0" smtClean="0"/>
              <a:t>introduction</a:t>
            </a:r>
            <a:endParaRPr lang="pl-PL" dirty="0"/>
          </a:p>
        </p:txBody>
      </p:sp>
      <p:sp>
        <p:nvSpPr>
          <p:cNvPr id="8" name="Titel 5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221599"/>
          </a:xfrm>
        </p:spPr>
        <p:txBody>
          <a:bodyPr/>
          <a:lstStyle/>
          <a:p>
            <a:r>
              <a:rPr lang="pl-PL" dirty="0" smtClean="0"/>
              <a:t>Data Warehouse- layers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007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38150" y="1119187"/>
            <a:ext cx="8243888" cy="3362325"/>
          </a:xfrm>
        </p:spPr>
        <p:txBody>
          <a:bodyPr>
            <a:noAutofit/>
          </a:bodyPr>
          <a:lstStyle/>
          <a:p>
            <a:r>
              <a:rPr lang="pl-PL" sz="2800" dirty="0"/>
              <a:t> </a:t>
            </a:r>
            <a:r>
              <a:rPr lang="pl-PL" sz="2800" dirty="0" smtClean="0"/>
              <a:t>Fact table</a:t>
            </a:r>
          </a:p>
          <a:p>
            <a:pPr marL="0" indent="0">
              <a:buNone/>
            </a:pPr>
            <a:r>
              <a:rPr lang="en-US" sz="1800" dirty="0"/>
              <a:t>In data warehousing, a Fact table consists of the measurements, metrics or facts of a business process. It is located at the center of a star schema or a snowflake schema surrounded by dimension tables. </a:t>
            </a:r>
            <a:r>
              <a:rPr lang="en-US" sz="1800" dirty="0" smtClean="0"/>
              <a:t>A </a:t>
            </a:r>
            <a:r>
              <a:rPr lang="en-US" sz="1800" dirty="0"/>
              <a:t>fact table typically has two types of columns: those that contain facts and those that are a foreign key to dimension tables.</a:t>
            </a:r>
            <a:endParaRPr lang="pl-PL" sz="1800" dirty="0"/>
          </a:p>
          <a:p>
            <a:r>
              <a:rPr lang="pl-PL" sz="2800" dirty="0"/>
              <a:t> </a:t>
            </a:r>
            <a:r>
              <a:rPr lang="pl-PL" sz="2800" dirty="0" smtClean="0"/>
              <a:t>Dimension table</a:t>
            </a:r>
          </a:p>
          <a:p>
            <a:pPr marL="0" indent="0">
              <a:buNone/>
            </a:pPr>
            <a:r>
              <a:rPr lang="en-US" sz="1800" dirty="0"/>
              <a:t>A dimension is a structure that categorizes facts and measures in order to enable users to answer business questions. Commonly used dimensions are people, products, place and time</a:t>
            </a:r>
            <a:endParaRPr lang="en-GB" altLang="de-DE" sz="1800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>
          <a:xfrm>
            <a:off x="94827" y="199547"/>
            <a:ext cx="7046541" cy="123111"/>
          </a:xfrm>
        </p:spPr>
        <p:txBody>
          <a:bodyPr/>
          <a:lstStyle/>
          <a:p>
            <a:pPr marL="360000"/>
            <a:r>
              <a:rPr lang="pl-PL" dirty="0"/>
              <a:t>Data warehouse- introduction</a:t>
            </a:r>
            <a:endParaRPr lang="en-GB" dirty="0"/>
          </a:p>
        </p:txBody>
      </p:sp>
      <p:sp>
        <p:nvSpPr>
          <p:cNvPr id="8" name="Titel 5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221599"/>
          </a:xfrm>
        </p:spPr>
        <p:txBody>
          <a:bodyPr/>
          <a:lstStyle/>
          <a:p>
            <a:r>
              <a:rPr lang="pl-PL" dirty="0" smtClean="0"/>
              <a:t>Multi-dimensional data model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641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Star schema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94827" y="199548"/>
            <a:ext cx="7048922" cy="123111"/>
          </a:xfrm>
        </p:spPr>
        <p:txBody>
          <a:bodyPr/>
          <a:lstStyle/>
          <a:p>
            <a:pPr marL="360000"/>
            <a:r>
              <a:rPr lang="pl-PL" dirty="0"/>
              <a:t>Data warehouse- introduction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987" y="871671"/>
            <a:ext cx="5042004" cy="395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64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814281" y="1514788"/>
            <a:ext cx="7005121" cy="1107996"/>
          </a:xfrm>
        </p:spPr>
        <p:txBody>
          <a:bodyPr/>
          <a:lstStyle/>
          <a:p>
            <a:pPr marL="360000"/>
            <a:r>
              <a:rPr lang="pl-PL" sz="3600" dirty="0"/>
              <a:t>Data Warehouse- types of tests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27883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38150" y="1119187"/>
            <a:ext cx="8243888" cy="3362325"/>
          </a:xfrm>
        </p:spPr>
        <p:txBody>
          <a:bodyPr>
            <a:noAutofit/>
          </a:bodyPr>
          <a:lstStyle/>
          <a:p>
            <a:r>
              <a:rPr lang="pl-PL" sz="2800" dirty="0"/>
              <a:t> </a:t>
            </a:r>
            <a:r>
              <a:rPr lang="pl-PL" sz="2800" dirty="0" smtClean="0"/>
              <a:t>Extract</a:t>
            </a:r>
          </a:p>
          <a:p>
            <a:r>
              <a:rPr lang="pl-PL" sz="2800" dirty="0" smtClean="0"/>
              <a:t> Transform</a:t>
            </a:r>
          </a:p>
          <a:p>
            <a:r>
              <a:rPr lang="pl-PL" sz="2800" dirty="0" smtClean="0"/>
              <a:t> Load</a:t>
            </a:r>
            <a:endParaRPr lang="pl-PL" sz="2800" dirty="0"/>
          </a:p>
          <a:p>
            <a:r>
              <a:rPr lang="pl-PL" sz="2800" dirty="0"/>
              <a:t> </a:t>
            </a:r>
            <a:r>
              <a:rPr lang="pl-PL" sz="2800" dirty="0" smtClean="0"/>
              <a:t>Filter</a:t>
            </a:r>
          </a:p>
          <a:p>
            <a:r>
              <a:rPr lang="pl-PL" sz="2800" dirty="0"/>
              <a:t> </a:t>
            </a:r>
            <a:r>
              <a:rPr lang="pl-PL" sz="2800" dirty="0" smtClean="0"/>
              <a:t>Aggregate</a:t>
            </a:r>
            <a:endParaRPr lang="pl-PL" sz="2800" dirty="0"/>
          </a:p>
          <a:p>
            <a:r>
              <a:rPr lang="pl-PL" sz="2800" dirty="0"/>
              <a:t> </a:t>
            </a:r>
            <a:r>
              <a:rPr lang="pl-PL" sz="2800" dirty="0" smtClean="0"/>
              <a:t>Join</a:t>
            </a:r>
            <a:endParaRPr lang="pl-PL" sz="2800" dirty="0"/>
          </a:p>
          <a:p>
            <a:pPr marL="0" indent="0">
              <a:buNone/>
            </a:pPr>
            <a:endParaRPr lang="en-GB" altLang="de-DE" dirty="0" smtClean="0"/>
          </a:p>
          <a:p>
            <a:pPr marL="179388" lvl="1" indent="0">
              <a:buNone/>
            </a:pPr>
            <a:endParaRPr lang="en-GB" altLang="de-DE" dirty="0" smtClean="0"/>
          </a:p>
          <a:p>
            <a:endParaRPr lang="en-GB" altLang="de-DE" b="0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>
          <a:xfrm>
            <a:off x="94827" y="199547"/>
            <a:ext cx="7046541" cy="123111"/>
          </a:xfrm>
        </p:spPr>
        <p:txBody>
          <a:bodyPr/>
          <a:lstStyle/>
          <a:p>
            <a:pPr marL="360000"/>
            <a:r>
              <a:rPr lang="pl-PL" dirty="0"/>
              <a:t>Data warehouse- testing</a:t>
            </a:r>
          </a:p>
        </p:txBody>
      </p:sp>
      <p:sp>
        <p:nvSpPr>
          <p:cNvPr id="8" name="Titel 5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221599"/>
          </a:xfrm>
        </p:spPr>
        <p:txBody>
          <a:bodyPr/>
          <a:lstStyle/>
          <a:p>
            <a:r>
              <a:rPr lang="pl-PL" dirty="0" smtClean="0"/>
              <a:t>Data operations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972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GFT_Master_template_16-9">
  <a:themeElements>
    <a:clrScheme name="GFT">
      <a:dk1>
        <a:srgbClr val="213E7F"/>
      </a:dk1>
      <a:lt1>
        <a:sysClr val="window" lastClr="FFFFFF"/>
      </a:lt1>
      <a:dk2>
        <a:srgbClr val="8C8C8C"/>
      </a:dk2>
      <a:lt2>
        <a:srgbClr val="EBEBEB"/>
      </a:lt2>
      <a:accent1>
        <a:srgbClr val="213E7F"/>
      </a:accent1>
      <a:accent2>
        <a:srgbClr val="0097D9"/>
      </a:accent2>
      <a:accent3>
        <a:srgbClr val="0098B0"/>
      </a:accent3>
      <a:accent4>
        <a:srgbClr val="AAAAAA"/>
      </a:accent4>
      <a:accent5>
        <a:srgbClr val="C8C8C8"/>
      </a:accent5>
      <a:accent6>
        <a:srgbClr val="DCDCDC"/>
      </a:accent6>
      <a:hlink>
        <a:srgbClr val="213E7F"/>
      </a:hlink>
      <a:folHlink>
        <a:srgbClr val="213E7F"/>
      </a:folHlink>
    </a:clrScheme>
    <a:fontScheme name="GF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50800">
          <a:solidFill>
            <a:schemeClr val="accent1"/>
          </a:solidFill>
        </a:ln>
      </a:spPr>
      <a:bodyPr lIns="108000" tIns="108000" rIns="108000" bIns="108000"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FT_Chartpool_2015.pptx" id="{A28C9458-9558-44C8-89F4-D7A2CBC04405}" vid="{0F156D25-70FA-498B-891B-4FDE46BF1046}"/>
    </a:ext>
  </a:extLst>
</a:theme>
</file>

<file path=ppt/theme/theme2.xml><?xml version="1.0" encoding="utf-8"?>
<a:theme xmlns:a="http://schemas.openxmlformats.org/drawingml/2006/main" name="1_GFT_Master_template_16-9">
  <a:themeElements>
    <a:clrScheme name="GFT">
      <a:dk1>
        <a:srgbClr val="213E7F"/>
      </a:dk1>
      <a:lt1>
        <a:sysClr val="window" lastClr="FFFFFF"/>
      </a:lt1>
      <a:dk2>
        <a:srgbClr val="8C8C8C"/>
      </a:dk2>
      <a:lt2>
        <a:srgbClr val="EBEBEB"/>
      </a:lt2>
      <a:accent1>
        <a:srgbClr val="213E7F"/>
      </a:accent1>
      <a:accent2>
        <a:srgbClr val="0097D9"/>
      </a:accent2>
      <a:accent3>
        <a:srgbClr val="0098B0"/>
      </a:accent3>
      <a:accent4>
        <a:srgbClr val="AAAAAA"/>
      </a:accent4>
      <a:accent5>
        <a:srgbClr val="C8C8C8"/>
      </a:accent5>
      <a:accent6>
        <a:srgbClr val="DCDCDC"/>
      </a:accent6>
      <a:hlink>
        <a:srgbClr val="213E7F"/>
      </a:hlink>
      <a:folHlink>
        <a:srgbClr val="213E7F"/>
      </a:folHlink>
    </a:clrScheme>
    <a:fontScheme name="GF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50800">
          <a:solidFill>
            <a:schemeClr val="accent1"/>
          </a:solidFill>
        </a:ln>
      </a:spPr>
      <a:bodyPr lIns="108000" tIns="108000" rIns="108000" bIns="108000"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FT_Chartpool_2015.pptx" id="{A28C9458-9558-44C8-89F4-D7A2CBC04405}" vid="{0F156D25-70FA-498B-891B-4FDE46BF1046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3B9935CA02AD4F90F0A0FD564FDD82" ma:contentTypeVersion="17" ma:contentTypeDescription="Create a new document." ma:contentTypeScope="" ma:versionID="6168266ad0b2c1ccdc9d2ae0268a5eb6">
  <xsd:schema xmlns:xsd="http://www.w3.org/2001/XMLSchema" xmlns:xs="http://www.w3.org/2001/XMLSchema" xmlns:p="http://schemas.microsoft.com/office/2006/metadata/properties" xmlns:ns2="e44e039f-c551-4112-981c-456f1b630ef1" xmlns:ns3="727178e8-9586-4f49-8e7b-77af9c2fb085" targetNamespace="http://schemas.microsoft.com/office/2006/metadata/properties" ma:root="true" ma:fieldsID="b9b29daf9bb73cd90369de1b0e977594" ns2:_="" ns3:_="">
    <xsd:import namespace="e44e039f-c551-4112-981c-456f1b630ef1"/>
    <xsd:import namespace="727178e8-9586-4f49-8e7b-77af9c2fb085"/>
    <xsd:element name="properties">
      <xsd:complexType>
        <xsd:sequence>
          <xsd:element name="documentManagement">
            <xsd:complexType>
              <xsd:all>
                <xsd:element ref="ns2:Responsible" minOccurs="0"/>
                <xsd:element ref="ns3:_dlc_DocId" minOccurs="0"/>
                <xsd:element ref="ns3:_dlc_DocIdUrl" minOccurs="0"/>
                <xsd:element ref="ns3:_dlc_DocIdPersistId" minOccurs="0"/>
                <xsd:element ref="ns2:Client_x0020_Name" minOccurs="0"/>
                <xsd:element ref="ns2:Reference_x0020_Title" minOccurs="0"/>
                <xsd:element ref="ns2:Business_x0020_Sector" minOccurs="0"/>
                <xsd:element ref="ns2:Client_x0020_Category"/>
                <xsd:element ref="ns2:Area" minOccurs="0"/>
                <xsd:element ref="ns2:Functional_x0020_Area" minOccurs="0"/>
                <xsd:element ref="ns2:Description0" minOccurs="0"/>
                <xsd:element ref="ns2:Plattform_x0020__x0026__x0020_tools" minOccurs="0"/>
                <xsd:element ref="ns2:Author_x0020__x002f__x0020_Contact" minOccurs="0"/>
                <xsd:element ref="ns2:Client_x0020_Country" minOccurs="0"/>
                <xsd:element ref="ns2:Client_x0020_approval" minOccurs="0"/>
                <xsd:element ref="ns2:Year" minOccurs="0"/>
                <xsd:element ref="ns2:Project_x0020_ID" minOccurs="0"/>
                <xsd:element ref="ns2:Project_x0020_size_x0020__x0028_resources_x0029_" minOccurs="0"/>
                <xsd:element ref="ns2:Comments" minOccurs="0"/>
                <xsd:element ref="ns2:Methods_x0020_and_x0020_standar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4e039f-c551-4112-981c-456f1b630ef1" elementFormDefault="qualified">
    <xsd:import namespace="http://schemas.microsoft.com/office/2006/documentManagement/types"/>
    <xsd:import namespace="http://schemas.microsoft.com/office/infopath/2007/PartnerControls"/>
    <xsd:element name="Responsible" ma:index="8" nillable="true" ma:displayName="Responsible" ma:description="Christina Vontin" ma:internalName="Responsible">
      <xsd:simpleType>
        <xsd:restriction base="dms:Text">
          <xsd:maxLength value="255"/>
        </xsd:restriction>
      </xsd:simpleType>
    </xsd:element>
    <xsd:element name="Client_x0020_Name" ma:index="12" nillable="true" ma:displayName="Client Name" ma:internalName="Client_x0020_Name">
      <xsd:simpleType>
        <xsd:restriction base="dms:Text">
          <xsd:maxLength value="255"/>
        </xsd:restriction>
      </xsd:simpleType>
    </xsd:element>
    <xsd:element name="Reference_x0020_Title" ma:index="13" nillable="true" ma:displayName="Reference Title" ma:internalName="Reference_x0020_Title">
      <xsd:simpleType>
        <xsd:restriction base="dms:Text">
          <xsd:maxLength value="255"/>
        </xsd:restriction>
      </xsd:simpleType>
    </xsd:element>
    <xsd:element name="Business_x0020_Sector" ma:index="14" nillable="true" ma:displayName="Business Sector" ma:default="Banking" ma:format="Dropdown" ma:internalName="Business_x0020_Sector">
      <xsd:simpleType>
        <xsd:restriction base="dms:Choice">
          <xsd:enumeration value="Banking"/>
          <xsd:enumeration value="Insurance"/>
        </xsd:restriction>
      </xsd:simpleType>
    </xsd:element>
    <xsd:element name="Client_x0020_Category" ma:index="15" ma:displayName="Client Category" ma:default="Central" ma:format="Dropdown" ma:internalName="Client_x0020_Category">
      <xsd:simpleType>
        <xsd:restriction base="dms:Choice">
          <xsd:enumeration value="Central"/>
          <xsd:enumeration value="Private/Asset Management"/>
        </xsd:restriction>
      </xsd:simpleType>
    </xsd:element>
    <xsd:element name="Area" ma:index="16" nillable="true" ma:displayName="Area" ma:default="Area 1" ma:format="Dropdown" ma:internalName="Area">
      <xsd:simpleType>
        <xsd:restriction base="dms:Choice">
          <xsd:enumeration value="Area 1"/>
          <xsd:enumeration value="Area 2"/>
        </xsd:restriction>
      </xsd:simpleType>
    </xsd:element>
    <xsd:element name="Functional_x0020_Area" ma:index="17" nillable="true" ma:displayName="Functional Area" ma:default="Functional Area 1" ma:format="Dropdown" ma:internalName="Functional_x0020_Area">
      <xsd:simpleType>
        <xsd:restriction base="dms:Choice">
          <xsd:enumeration value="Functional Area 1"/>
          <xsd:enumeration value="Functional Area 2"/>
          <xsd:enumeration value="Functional Area 3"/>
        </xsd:restriction>
      </xsd:simpleType>
    </xsd:element>
    <xsd:element name="Description0" ma:index="18" nillable="true" ma:displayName="Description" ma:internalName="Description0">
      <xsd:simpleType>
        <xsd:restriction base="dms:Note">
          <xsd:maxLength value="255"/>
        </xsd:restriction>
      </xsd:simpleType>
    </xsd:element>
    <xsd:element name="Plattform_x0020__x0026__x0020_tools" ma:index="19" nillable="true" ma:displayName="Plattform &amp; tools" ma:internalName="Plattform_x0020__x0026__x0020_tools">
      <xsd:simpleType>
        <xsd:restriction base="dms:Note">
          <xsd:maxLength value="255"/>
        </xsd:restriction>
      </xsd:simpleType>
    </xsd:element>
    <xsd:element name="Author_x0020__x002f__x0020_Contact" ma:index="20" nillable="true" ma:displayName="Author / Contact" ma:list="UserInfo" ma:SharePointGroup="0" ma:internalName="Author_x0020__x002f__x0020_Contact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lient_x0020_Country" ma:index="21" nillable="true" ma:displayName="Client Country" ma:default="Germany" ma:format="Dropdown" ma:internalName="Client_x0020_Country">
      <xsd:simpleType>
        <xsd:restriction base="dms:Choice">
          <xsd:enumeration value="Afghanistan"/>
          <xsd:enumeration value="Albania"/>
          <xsd:enumeration value="Algeria"/>
          <xsd:enumeration value="Andorra"/>
          <xsd:enumeration value="Angola"/>
          <xsd:enumeration value="Antigua &amp; Deps"/>
          <xsd:enumeration value="Argentina"/>
          <xsd:enumeration value="Armenia"/>
          <xsd:enumeration value="Australia"/>
          <xsd:enumeration value="Austria"/>
          <xsd:enumeration value="Azerbaijan"/>
          <xsd:enumeration value="Bahamas"/>
          <xsd:enumeration value="Bahrain"/>
          <xsd:enumeration value="Bangladesh"/>
          <xsd:enumeration value="Barbados"/>
          <xsd:enumeration value="Belarus"/>
          <xsd:enumeration value="Belgium"/>
          <xsd:enumeration value="Belize"/>
          <xsd:enumeration value="Benin"/>
          <xsd:enumeration value="Bhutan"/>
          <xsd:enumeration value="Bolivia"/>
          <xsd:enumeration value="Bosnia Herzegovina"/>
          <xsd:enumeration value="Botswana"/>
          <xsd:enumeration value="Brazil"/>
          <xsd:enumeration value="Brunei"/>
          <xsd:enumeration value="Bulgaria"/>
          <xsd:enumeration value="Burkina"/>
          <xsd:enumeration value="Burundi"/>
          <xsd:enumeration value="Cambodia"/>
          <xsd:enumeration value="Cameroon"/>
          <xsd:enumeration value="Canada"/>
          <xsd:enumeration value="Cape Verde"/>
          <xsd:enumeration value="Central African Rep"/>
          <xsd:enumeration value="Chad"/>
          <xsd:enumeration value="Chile"/>
          <xsd:enumeration value="China"/>
          <xsd:enumeration value="Colombia"/>
          <xsd:enumeration value="Comoros"/>
          <xsd:enumeration value="Congo"/>
          <xsd:enumeration value="Congo {Democratic Rep}"/>
          <xsd:enumeration value="Costa Rica"/>
          <xsd:enumeration value="Croatia"/>
          <xsd:enumeration value="Cuba"/>
          <xsd:enumeration value="Cyprus"/>
          <xsd:enumeration value="Czech Republic"/>
          <xsd:enumeration value="Denmark"/>
          <xsd:enumeration value="Djibouti"/>
          <xsd:enumeration value="Dominica"/>
          <xsd:enumeration value="Dominican Republic"/>
          <xsd:enumeration value="East Timor"/>
          <xsd:enumeration value="Ecuador"/>
          <xsd:enumeration value="Egypt"/>
          <xsd:enumeration value="El Salvador"/>
          <xsd:enumeration value="Equatorial Guinea"/>
          <xsd:enumeration value="Eritrea"/>
          <xsd:enumeration value="Estonia"/>
          <xsd:enumeration value="Ethiopia"/>
          <xsd:enumeration value="Fiji"/>
          <xsd:enumeration value="Finland"/>
          <xsd:enumeration value="France"/>
          <xsd:enumeration value="Gabon"/>
          <xsd:enumeration value="Gambia"/>
          <xsd:enumeration value="Georgia"/>
          <xsd:enumeration value="Germany"/>
          <xsd:enumeration value="Ghana"/>
          <xsd:enumeration value="Greece"/>
          <xsd:enumeration value="Grenada"/>
          <xsd:enumeration value="Guatemala"/>
          <xsd:enumeration value="Guinea"/>
          <xsd:enumeration value="Guinea-Bissau"/>
          <xsd:enumeration value="Guyana"/>
          <xsd:enumeration value="Haiti"/>
          <xsd:enumeration value="Honduras"/>
          <xsd:enumeration value="Hungary"/>
          <xsd:enumeration value="Iceland"/>
          <xsd:enumeration value="India"/>
          <xsd:enumeration value="Indonesia"/>
          <xsd:enumeration value="Iran"/>
          <xsd:enumeration value="Iraq"/>
          <xsd:enumeration value="Ireland {Republic}"/>
          <xsd:enumeration value="Israel"/>
          <xsd:enumeration value="Italy"/>
          <xsd:enumeration value="Ivory Coast"/>
          <xsd:enumeration value="Jamaica"/>
          <xsd:enumeration value="Japan"/>
          <xsd:enumeration value="Jordan"/>
          <xsd:enumeration value="Kazakhstan"/>
          <xsd:enumeration value="Kenya"/>
          <xsd:enumeration value="Kiribati"/>
          <xsd:enumeration value="Korea North"/>
          <xsd:enumeration value="Korea South"/>
          <xsd:enumeration value="Kosovo"/>
          <xsd:enumeration value="Kuwait"/>
          <xsd:enumeration value="Kyrgyzstan"/>
          <xsd:enumeration value="Laos"/>
          <xsd:enumeration value="Latvia"/>
          <xsd:enumeration value="Lebanon"/>
          <xsd:enumeration value="Lesotho"/>
          <xsd:enumeration value="Liberia"/>
          <xsd:enumeration value="Libya"/>
          <xsd:enumeration value="Liechtenstein"/>
          <xsd:enumeration value="Lithuania"/>
          <xsd:enumeration value="Luxembourg"/>
          <xsd:enumeration value="Macedonia"/>
          <xsd:enumeration value="Madagascar"/>
          <xsd:enumeration value="Malawi"/>
          <xsd:enumeration value="Malaysia"/>
          <xsd:enumeration value="Maldives"/>
          <xsd:enumeration value="Mali"/>
          <xsd:enumeration value="Malta"/>
          <xsd:enumeration value="Marshall Islands"/>
          <xsd:enumeration value="Mauritania"/>
          <xsd:enumeration value="Mauritius"/>
          <xsd:enumeration value="Mexico"/>
          <xsd:enumeration value="Micronesia"/>
          <xsd:enumeration value="Moldova"/>
          <xsd:enumeration value="Monaco"/>
          <xsd:enumeration value="Mongolia"/>
          <xsd:enumeration value="Montenegro"/>
          <xsd:enumeration value="Morocco"/>
          <xsd:enumeration value="Mozambique"/>
          <xsd:enumeration value="Myanmar, {Burma}"/>
          <xsd:enumeration value="Namibia"/>
          <xsd:enumeration value="Nauru"/>
          <xsd:enumeration value="Nepal"/>
          <xsd:enumeration value="Netherlands"/>
          <xsd:enumeration value="New Zealand"/>
          <xsd:enumeration value="Nicaragua"/>
          <xsd:enumeration value="Niger"/>
          <xsd:enumeration value="Nigeria"/>
          <xsd:enumeration value="Norway"/>
          <xsd:enumeration value="Oman"/>
          <xsd:enumeration value="Pakistan"/>
          <xsd:enumeration value="Palau"/>
          <xsd:enumeration value="Panama"/>
          <xsd:enumeration value="Papua New Guinea"/>
          <xsd:enumeration value="Paraguay"/>
          <xsd:enumeration value="Peru"/>
          <xsd:enumeration value="Philippines"/>
          <xsd:enumeration value="Poland"/>
          <xsd:enumeration value="Portugal"/>
          <xsd:enumeration value="Qatar"/>
          <xsd:enumeration value="Romania"/>
          <xsd:enumeration value="Russian Federation"/>
          <xsd:enumeration value="Rwanda"/>
          <xsd:enumeration value="St Kitts &amp; Nevis"/>
          <xsd:enumeration value="St Lucia"/>
          <xsd:enumeration value="Saint Vincent &amp; the Grenadines"/>
          <xsd:enumeration value="Samoa"/>
          <xsd:enumeration value="San Marino"/>
          <xsd:enumeration value="Sao Tome &amp; Principe"/>
          <xsd:enumeration value="Saudi Arabia"/>
          <xsd:enumeration value="Senegal"/>
          <xsd:enumeration value="Serbia"/>
          <xsd:enumeration value="Seychelles"/>
          <xsd:enumeration value="Sierra Leone"/>
          <xsd:enumeration value="Singapore"/>
          <xsd:enumeration value="Slovakia"/>
          <xsd:enumeration value="Slovenia"/>
          <xsd:enumeration value="Solomon Islands"/>
          <xsd:enumeration value="Somalia"/>
          <xsd:enumeration value="South Africa"/>
          <xsd:enumeration value="Spain"/>
          <xsd:enumeration value="Sri Lanka"/>
          <xsd:enumeration value="Sudan"/>
          <xsd:enumeration value="Suriname"/>
          <xsd:enumeration value="Swaziland"/>
          <xsd:enumeration value="Sweden"/>
          <xsd:enumeration value="Switzerland"/>
          <xsd:enumeration value="Syria"/>
          <xsd:enumeration value="Taiwan"/>
          <xsd:enumeration value="Tajikistan"/>
          <xsd:enumeration value="Tanzania"/>
          <xsd:enumeration value="Thailand"/>
          <xsd:enumeration value="Togo"/>
          <xsd:enumeration value="Tonga"/>
          <xsd:enumeration value="Trinidad &amp; Tobago"/>
          <xsd:enumeration value="Tunisia"/>
          <xsd:enumeration value="Turkey"/>
          <xsd:enumeration value="Turkmenistan"/>
          <xsd:enumeration value="Tuvalu"/>
          <xsd:enumeration value="Uganda"/>
          <xsd:enumeration value="Ukraine"/>
          <xsd:enumeration value="United Arab Emirates"/>
          <xsd:enumeration value="United Kingdom"/>
          <xsd:enumeration value="United States"/>
          <xsd:enumeration value="Uruguay"/>
          <xsd:enumeration value="Uzbekistan"/>
          <xsd:enumeration value="Vanuatu"/>
          <xsd:enumeration value="Vatican City"/>
          <xsd:enumeration value="Venezuela"/>
          <xsd:enumeration value="Vietnam"/>
          <xsd:enumeration value="Yemen"/>
          <xsd:enumeration value="Zambia"/>
          <xsd:enumeration value="Zimbabwe"/>
        </xsd:restriction>
      </xsd:simpleType>
    </xsd:element>
    <xsd:element name="Client_x0020_approval" ma:index="22" nillable="true" ma:displayName="Client approval" ma:default="No" ma:format="RadioButtons" ma:internalName="Client_x0020_approval">
      <xsd:simpleType>
        <xsd:restriction base="dms:Choice">
          <xsd:enumeration value="Yes"/>
          <xsd:enumeration value="No"/>
        </xsd:restriction>
      </xsd:simpleType>
    </xsd:element>
    <xsd:element name="Year" ma:index="23" nillable="true" ma:displayName="Year" ma:decimals="0" ma:internalName="Year">
      <xsd:simpleType>
        <xsd:restriction base="dms:Number">
          <xsd:maxInclusive value="2100"/>
          <xsd:minInclusive value="1986"/>
        </xsd:restriction>
      </xsd:simpleType>
    </xsd:element>
    <xsd:element name="Project_x0020_ID" ma:index="24" nillable="true" ma:displayName="Project ID" ma:internalName="Project_x0020_ID">
      <xsd:simpleType>
        <xsd:restriction base="dms:Text">
          <xsd:maxLength value="255"/>
        </xsd:restriction>
      </xsd:simpleType>
    </xsd:element>
    <xsd:element name="Project_x0020_size_x0020__x0028_resources_x0029_" ma:index="25" nillable="true" ma:displayName="Project size (resources)" ma:decimals="0" ma:internalName="Project_x0020_size_x0020__x0028_resources_x0029_">
      <xsd:simpleType>
        <xsd:restriction base="dms:Number"/>
      </xsd:simpleType>
    </xsd:element>
    <xsd:element name="Comments" ma:index="26" nillable="true" ma:displayName="Comments" ma:internalName="Comments">
      <xsd:simpleType>
        <xsd:restriction base="dms:Note">
          <xsd:maxLength value="255"/>
        </xsd:restriction>
      </xsd:simpleType>
    </xsd:element>
    <xsd:element name="Methods_x0020_and_x0020_standards" ma:index="27" nillable="true" ma:displayName="Methods and standards" ma:internalName="Methods_x0020_and_x0020_standard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7178e8-9586-4f49-8e7b-77af9c2fb08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0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27178e8-9586-4f49-8e7b-77af9c2fb085">CVD5QAC74SYH-2-13943</_dlc_DocId>
    <_dlc_DocIdUrl xmlns="727178e8-9586-4f49-8e7b-77af9c2fb085">
      <Url>https://share.gft.com/sites/Corporate-Marketing/_layouts/DocIdRedir.aspx?ID=CVD5QAC74SYH-2-13943</Url>
      <Description>CVD5QAC74SYH-2-13943</Description>
    </_dlc_DocIdUrl>
    <Functional_x0020_Area xmlns="e44e039f-c551-4112-981c-456f1b630ef1">Functional Area 1</Functional_x0020_Area>
    <Reference_x0020_Title xmlns="e44e039f-c551-4112-981c-456f1b630ef1" xsi:nil="true"/>
    <Area xmlns="e44e039f-c551-4112-981c-456f1b630ef1">Area 1</Area>
    <Project_x0020_size_x0020__x0028_resources_x0029_ xmlns="e44e039f-c551-4112-981c-456f1b630ef1" xsi:nil="true"/>
    <Comments xmlns="e44e039f-c551-4112-981c-456f1b630ef1" xsi:nil="true"/>
    <Business_x0020_Sector xmlns="e44e039f-c551-4112-981c-456f1b630ef1">Banking</Business_x0020_Sector>
    <Client_x0020_Category xmlns="e44e039f-c551-4112-981c-456f1b630ef1">Central</Client_x0020_Category>
    <Methods_x0020_and_x0020_standards xmlns="e44e039f-c551-4112-981c-456f1b630ef1" xsi:nil="true"/>
    <Responsible xmlns="e44e039f-c551-4112-981c-456f1b630ef1" xsi:nil="true"/>
    <Client_x0020_Name xmlns="e44e039f-c551-4112-981c-456f1b630ef1" xsi:nil="true"/>
    <Client_x0020_approval xmlns="e44e039f-c551-4112-981c-456f1b630ef1">No</Client_x0020_approval>
    <Plattform_x0020__x0026__x0020_tools xmlns="e44e039f-c551-4112-981c-456f1b630ef1" xsi:nil="true"/>
    <Project_x0020_ID xmlns="e44e039f-c551-4112-981c-456f1b630ef1" xsi:nil="true"/>
    <Description0 xmlns="e44e039f-c551-4112-981c-456f1b630ef1" xsi:nil="true"/>
    <Author_x0020__x002f__x0020_Contact xmlns="e44e039f-c551-4112-981c-456f1b630ef1">
      <UserInfo>
        <DisplayName/>
        <AccountId xsi:nil="true"/>
        <AccountType/>
      </UserInfo>
    </Author_x0020__x002f__x0020_Contact>
    <Client_x0020_Country xmlns="e44e039f-c551-4112-981c-456f1b630ef1">Germany</Client_x0020_Country>
    <Year xmlns="e44e039f-c551-4112-981c-456f1b630ef1" xsi:nil="true"/>
  </documentManagement>
</p:properties>
</file>

<file path=customXml/itemProps1.xml><?xml version="1.0" encoding="utf-8"?>
<ds:datastoreItem xmlns:ds="http://schemas.openxmlformats.org/officeDocument/2006/customXml" ds:itemID="{9217953E-6BB7-40C6-9A84-608D0A8D65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CA1130-EAC1-4116-82E4-DF5A51FE3A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4e039f-c551-4112-981c-456f1b630ef1"/>
    <ds:schemaRef ds:uri="727178e8-9586-4f49-8e7b-77af9c2fb0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6F3EA8F-EBA0-438A-80BD-6A96E2E10054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7445AAF4-B73F-4E3A-B9D2-4DDAE0F1BE8A}">
  <ds:schemaRefs>
    <ds:schemaRef ds:uri="http://www.w3.org/XML/1998/namespace"/>
    <ds:schemaRef ds:uri="http://purl.org/dc/terms/"/>
    <ds:schemaRef ds:uri="e44e039f-c551-4112-981c-456f1b630ef1"/>
    <ds:schemaRef ds:uri="727178e8-9586-4f49-8e7b-77af9c2fb085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GFT_Master_template_16-9</Template>
  <TotalTime>7855</TotalTime>
  <Words>180</Words>
  <Application>Microsoft Office PowerPoint</Application>
  <PresentationFormat>On-screen Show (16:9)</PresentationFormat>
  <Paragraphs>62</Paragraphs>
  <Slides>13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Wingdings</vt:lpstr>
      <vt:lpstr>GFT_Master_template_16-9</vt:lpstr>
      <vt:lpstr>1_GFT_Master_template_16-9</vt:lpstr>
      <vt:lpstr>think-cell Folie</vt:lpstr>
      <vt:lpstr>Data Warehouse- test automation</vt:lpstr>
      <vt:lpstr>PowerPoint Presentation</vt:lpstr>
      <vt:lpstr>Data Warehouse- definition</vt:lpstr>
      <vt:lpstr>Data Warehouse example</vt:lpstr>
      <vt:lpstr>Data Warehouse- layers</vt:lpstr>
      <vt:lpstr>Multi-dimensional data model</vt:lpstr>
      <vt:lpstr>Star schema</vt:lpstr>
      <vt:lpstr>PowerPoint Presentation</vt:lpstr>
      <vt:lpstr>Data operations</vt:lpstr>
      <vt:lpstr>What we need for effective testing?</vt:lpstr>
      <vt:lpstr>What and how we should test?</vt:lpstr>
      <vt:lpstr>PowerPoint Presentation</vt:lpstr>
      <vt:lpstr>PowerPoint Presentation</vt:lpstr>
    </vt:vector>
  </TitlesOfParts>
  <Company>GFT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Automatyzacja procesu testowania hurtowni danych</dc:title>
  <dc:creator>Szudrzyński, Dariusz</dc:creator>
  <cp:lastModifiedBy>Szudrzyński, Dariusz</cp:lastModifiedBy>
  <cp:revision>34</cp:revision>
  <dcterms:created xsi:type="dcterms:W3CDTF">2016-09-05T13:04:33Z</dcterms:created>
  <dcterms:modified xsi:type="dcterms:W3CDTF">2016-11-28T09:01:06Z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601cc075-5f61-4a97-89fb-fd38c2b87e4a</vt:lpwstr>
  </property>
  <property fmtid="{D5CDD505-2E9C-101B-9397-08002B2CF9AE}" pid="3" name="ContentTypeId">
    <vt:lpwstr>0x010100793B9935CA02AD4F90F0A0FD564FDD82</vt:lpwstr>
  </property>
</Properties>
</file>