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18"/>
  </p:notesMasterIdLst>
  <p:handoutMasterIdLst>
    <p:handoutMasterId r:id="rId19"/>
  </p:handoutMasterIdLst>
  <p:sldIdLst>
    <p:sldId id="286" r:id="rId6"/>
    <p:sldId id="300" r:id="rId7"/>
    <p:sldId id="303" r:id="rId8"/>
    <p:sldId id="306" r:id="rId9"/>
    <p:sldId id="330" r:id="rId10"/>
    <p:sldId id="331" r:id="rId11"/>
    <p:sldId id="326" r:id="rId12"/>
    <p:sldId id="332" r:id="rId13"/>
    <p:sldId id="333" r:id="rId14"/>
    <p:sldId id="334" r:id="rId15"/>
    <p:sldId id="335" r:id="rId16"/>
    <p:sldId id="336" r:id="rId1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864" autoAdjust="0"/>
  </p:normalViewPr>
  <p:slideViewPr>
    <p:cSldViewPr snapToGrid="0" snapToObjects="1">
      <p:cViewPr varScale="1">
        <p:scale>
          <a:sx n="141" d="100"/>
          <a:sy n="141" d="100"/>
        </p:scale>
        <p:origin x="768" y="114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06.09.2016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06.09.2016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844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97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29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8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9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  <p:pic>
        <p:nvPicPr>
          <p:cNvPr id="11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85180" y="4922468"/>
            <a:ext cx="48090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EEA53986-4A29-488C-B125-0521F23983E6}" type="datetime5">
              <a:rPr lang="en-GB" sz="800" smtClean="0">
                <a:solidFill>
                  <a:srgbClr val="C8C8C8"/>
                </a:solidFill>
              </a:rPr>
              <a:t>6-Sep-16</a:t>
            </a:fld>
            <a:endParaRPr lang="de-DE" sz="800" dirty="0" smtClean="0">
              <a:solidFill>
                <a:srgbClr val="C8C8C8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1695" y="1552989"/>
            <a:ext cx="6399318" cy="1159869"/>
          </a:xfrm>
        </p:spPr>
        <p:txBody>
          <a:bodyPr/>
          <a:lstStyle/>
          <a:p>
            <a:r>
              <a:rPr lang="pl-PL" sz="3600" b="0" dirty="0"/>
              <a:t>Automatyzacja procesu testowania hurtowni danych</a:t>
            </a:r>
            <a:endParaRPr lang="de-DE" sz="3600" b="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861695" y="4077618"/>
            <a:ext cx="5232400" cy="615553"/>
          </a:xfrm>
        </p:spPr>
        <p:txBody>
          <a:bodyPr/>
          <a:lstStyle/>
          <a:p>
            <a:r>
              <a:rPr lang="pl-PL" sz="2000" dirty="0" smtClean="0"/>
              <a:t>Dariusz Szudrzyński</a:t>
            </a:r>
            <a:endParaRPr lang="de-DE" sz="2000" dirty="0" smtClean="0"/>
          </a:p>
          <a:p>
            <a:r>
              <a:rPr lang="pl-PL" sz="2000" dirty="0"/>
              <a:t>8</a:t>
            </a:r>
            <a:r>
              <a:rPr lang="de-DE" sz="2000" dirty="0" smtClean="0"/>
              <a:t>.0</a:t>
            </a:r>
            <a:r>
              <a:rPr lang="pl-PL" sz="2000" dirty="0" smtClean="0"/>
              <a:t>9</a:t>
            </a:r>
            <a:r>
              <a:rPr lang="de-DE" sz="2000" dirty="0" smtClean="0"/>
              <a:t>.201</a:t>
            </a:r>
            <a:r>
              <a:rPr lang="pl-PL" sz="2000" dirty="0" smtClean="0"/>
              <a:t>6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Przepływ danych</a:t>
            </a:r>
          </a:p>
          <a:p>
            <a:r>
              <a:rPr lang="pl-PL" sz="2800" dirty="0"/>
              <a:t> Zbiory danych</a:t>
            </a:r>
          </a:p>
          <a:p>
            <a:r>
              <a:rPr lang="pl-PL" sz="2800" dirty="0"/>
              <a:t> Poprawność/jakość danych</a:t>
            </a:r>
          </a:p>
          <a:p>
            <a:r>
              <a:rPr lang="pl-PL" sz="2800" dirty="0"/>
              <a:t> Wydajność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Co i jak </a:t>
            </a:r>
            <a:r>
              <a:rPr lang="pl-PL" dirty="0"/>
              <a:t>testować?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5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Część praktyczna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88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 smtClean="0"/>
              <a:t>Dziękuje</a:t>
            </a:r>
            <a:endParaRPr lang="de-DE" sz="3600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814281" y="3833706"/>
            <a:ext cx="7710488" cy="1309793"/>
          </a:xfrm>
        </p:spPr>
        <p:txBody>
          <a:bodyPr/>
          <a:lstStyle/>
          <a:p>
            <a:pPr lvl="0"/>
            <a:r>
              <a:rPr lang="pl-PL" sz="2800" b="1" dirty="0"/>
              <a:t>Dariusz Szudrzyński</a:t>
            </a:r>
            <a:endParaRPr lang="en" sz="2800" b="1" dirty="0"/>
          </a:p>
          <a:p>
            <a:pPr lvl="0">
              <a:buClr>
                <a:schemeClr val="dk1"/>
              </a:buClr>
              <a:buSzPct val="61111"/>
            </a:pPr>
            <a:r>
              <a:rPr lang="pl-PL" sz="2800" dirty="0"/>
              <a:t>Email: dareknet@gmail.com</a:t>
            </a:r>
            <a:endParaRPr lang="en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7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86658" y="1652693"/>
            <a:ext cx="7724458" cy="367979"/>
          </a:xfrm>
        </p:spPr>
        <p:txBody>
          <a:bodyPr>
            <a:noAutofit/>
          </a:bodyPr>
          <a:lstStyle/>
          <a:p>
            <a:pPr marL="1588"/>
            <a:r>
              <a:rPr lang="de-DE" sz="3600" dirty="0"/>
              <a:t>AGENDA</a:t>
            </a:r>
            <a:endParaRPr lang="de-DE" sz="24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786658" y="2799510"/>
            <a:ext cx="7710488" cy="1792810"/>
          </a:xfrm>
        </p:spPr>
        <p:txBody>
          <a:bodyPr/>
          <a:lstStyle/>
          <a:p>
            <a:pPr marL="360000"/>
            <a:r>
              <a:rPr lang="pl-PL" sz="2800" dirty="0" smtClean="0"/>
              <a:t>Hurtownia danych- wprowadzenie</a:t>
            </a:r>
            <a:endParaRPr lang="en-GB" sz="2800" dirty="0" smtClean="0"/>
          </a:p>
          <a:p>
            <a:pPr marL="360000"/>
            <a:r>
              <a:rPr lang="pl-PL" sz="2800" dirty="0" smtClean="0"/>
              <a:t>Hurtownia danych- testowanie</a:t>
            </a:r>
            <a:endParaRPr lang="en-GB" sz="2800" dirty="0" smtClean="0"/>
          </a:p>
          <a:p>
            <a:pPr marL="360000"/>
            <a:r>
              <a:rPr lang="pl-PL" sz="2800" dirty="0" smtClean="0"/>
              <a:t>Część praktyczna</a:t>
            </a:r>
            <a:endParaRPr lang="en-GB" sz="28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1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pPr marL="179388" lvl="1" indent="0">
              <a:buNone/>
            </a:pPr>
            <a:r>
              <a:rPr lang="pl-PL" altLang="de-DE" sz="2800" dirty="0"/>
              <a:t>Hurtownia danych (ang. data warehouse) rodzaj bazy danych, która jest zorganizowana i zoptymalizowana pod kątem pewnego wycinka rzeczywistości.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wprowadzenie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Hurtownia danych- definicja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1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</a:t>
            </a:r>
            <a:r>
              <a:rPr lang="pl-PL" dirty="0"/>
              <a:t>hurtowni </a:t>
            </a:r>
            <a:r>
              <a:rPr lang="pl-PL" dirty="0" smtClean="0"/>
              <a:t>danych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 smtClean="0"/>
              <a:t>Hurtownia </a:t>
            </a:r>
            <a:r>
              <a:rPr lang="pl-PL" dirty="0"/>
              <a:t>danych- wprowadzenie</a:t>
            </a:r>
            <a:endParaRPr lang="en-GB" dirty="0"/>
          </a:p>
        </p:txBody>
      </p:sp>
      <p:pic>
        <p:nvPicPr>
          <p:cNvPr id="9" name="Obraz 5" descr="DataWarehouse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3" y="909123"/>
            <a:ext cx="6832394" cy="37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</a:t>
            </a:r>
            <a:r>
              <a:rPr lang="pl-PL" sz="2800" dirty="0" smtClean="0"/>
              <a:t>Fakt</a:t>
            </a:r>
          </a:p>
          <a:p>
            <a:pPr marL="0" indent="0">
              <a:buNone/>
            </a:pPr>
            <a:r>
              <a:rPr lang="pl-PL" sz="1800" dirty="0" smtClean="0"/>
              <a:t>Tabela zawierająca </a:t>
            </a:r>
            <a:r>
              <a:rPr lang="pl-PL" sz="1800" dirty="0"/>
              <a:t>informacje o faktach. </a:t>
            </a:r>
            <a:r>
              <a:rPr lang="pl-PL" sz="1800" dirty="0" smtClean="0"/>
              <a:t>Składa </a:t>
            </a:r>
            <a:r>
              <a:rPr lang="pl-PL" sz="1800" dirty="0"/>
              <a:t>sie z </a:t>
            </a:r>
            <a:r>
              <a:rPr lang="pl-PL" sz="1800" dirty="0" smtClean="0"/>
              <a:t>dwóch typów </a:t>
            </a:r>
            <a:r>
              <a:rPr lang="pl-PL" sz="1800" dirty="0"/>
              <a:t>kolumn: zawierajacych wartosci numeryczne o danym fakcie tzw. miar oraz kluczy obcych do </a:t>
            </a:r>
            <a:r>
              <a:rPr lang="pl-PL" sz="1800" dirty="0" smtClean="0"/>
              <a:t>tabel wymiarów</a:t>
            </a:r>
            <a:r>
              <a:rPr lang="pl-PL" sz="1800" dirty="0"/>
              <a:t>. </a:t>
            </a:r>
            <a:endParaRPr lang="pl-PL" sz="1800" dirty="0" smtClean="0"/>
          </a:p>
          <a:p>
            <a:pPr marL="0" indent="0">
              <a:buNone/>
            </a:pPr>
            <a:endParaRPr lang="pl-PL" sz="1800" dirty="0"/>
          </a:p>
          <a:p>
            <a:r>
              <a:rPr lang="pl-PL" sz="2800" dirty="0"/>
              <a:t> </a:t>
            </a:r>
            <a:r>
              <a:rPr lang="pl-PL" sz="2800" dirty="0" smtClean="0"/>
              <a:t>Wymiar</a:t>
            </a:r>
          </a:p>
          <a:p>
            <a:pPr marL="0" indent="0">
              <a:buNone/>
            </a:pPr>
            <a:r>
              <a:rPr lang="pl-PL" sz="1800" dirty="0" smtClean="0"/>
              <a:t>Tabela zawierająca </a:t>
            </a:r>
            <a:r>
              <a:rPr lang="pl-PL" sz="1800" dirty="0"/>
              <a:t>dane klasyfikujące opisywane fakty według okoliczności ich zaistnienia, takich jak czas, miejsce, osoba itp</a:t>
            </a:r>
            <a:r>
              <a:rPr lang="pl-PL" sz="1800" dirty="0" smtClean="0"/>
              <a:t>.</a:t>
            </a: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wprowadzenie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/>
              <a:t>Wielowymiarowy model danych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4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gwiazdy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>
          <a:xfrm>
            <a:off x="94827" y="199548"/>
            <a:ext cx="7048922" cy="123111"/>
          </a:xfrm>
        </p:spPr>
        <p:txBody>
          <a:bodyPr/>
          <a:lstStyle/>
          <a:p>
            <a:pPr marL="360000"/>
            <a:r>
              <a:rPr lang="pl-PL" dirty="0" smtClean="0"/>
              <a:t>Hurtownia </a:t>
            </a:r>
            <a:r>
              <a:rPr lang="pl-PL" dirty="0"/>
              <a:t>danych- wprowadzenie</a:t>
            </a:r>
            <a:endParaRPr lang="en-GB" dirty="0"/>
          </a:p>
        </p:txBody>
      </p:sp>
      <p:pic>
        <p:nvPicPr>
          <p:cNvPr id="3074" name="Picture 2" descr="Znalezione obrazy dla zapytania schemat gwiaz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187" y="1054209"/>
            <a:ext cx="507682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6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14281" y="1514788"/>
            <a:ext cx="6216439" cy="553998"/>
          </a:xfrm>
        </p:spPr>
        <p:txBody>
          <a:bodyPr/>
          <a:lstStyle/>
          <a:p>
            <a:r>
              <a:rPr lang="pl-PL" sz="3600" dirty="0"/>
              <a:t>Hurtownia danych- testowanie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788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Ekstrakcja</a:t>
            </a:r>
          </a:p>
          <a:p>
            <a:r>
              <a:rPr lang="pl-PL" sz="2800" dirty="0"/>
              <a:t> Filtrowanie</a:t>
            </a:r>
          </a:p>
          <a:p>
            <a:r>
              <a:rPr lang="pl-PL" sz="2800" dirty="0"/>
              <a:t> Łączenie</a:t>
            </a:r>
          </a:p>
          <a:p>
            <a:r>
              <a:rPr lang="pl-PL" sz="2800" dirty="0"/>
              <a:t> Agregowanie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 smtClean="0"/>
              <a:t>Operacje na danych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7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38150" y="1119187"/>
            <a:ext cx="8243888" cy="3362325"/>
          </a:xfrm>
        </p:spPr>
        <p:txBody>
          <a:bodyPr>
            <a:noAutofit/>
          </a:bodyPr>
          <a:lstStyle/>
          <a:p>
            <a:r>
              <a:rPr lang="pl-PL" sz="2800" dirty="0"/>
              <a:t> Danych</a:t>
            </a:r>
          </a:p>
          <a:p>
            <a:r>
              <a:rPr lang="pl-PL" sz="2800" dirty="0"/>
              <a:t> Platformy programistycznej</a:t>
            </a:r>
          </a:p>
          <a:p>
            <a:r>
              <a:rPr lang="pl-PL" sz="2800" dirty="0"/>
              <a:t> Repozytorium kodu</a:t>
            </a:r>
          </a:p>
          <a:p>
            <a:r>
              <a:rPr lang="pl-PL" sz="2800" dirty="0"/>
              <a:t> Ciągłej integracji</a:t>
            </a:r>
          </a:p>
          <a:p>
            <a:r>
              <a:rPr lang="pl-PL" sz="2800" dirty="0"/>
              <a:t> Raportowania błędów</a:t>
            </a:r>
          </a:p>
          <a:p>
            <a:pPr marL="179388" lvl="1" indent="0">
              <a:buNone/>
            </a:pPr>
            <a:endParaRPr lang="en-GB" altLang="de-DE" dirty="0" smtClean="0"/>
          </a:p>
          <a:p>
            <a:pPr marL="179388" lvl="1" indent="0">
              <a:buNone/>
            </a:pPr>
            <a:endParaRPr lang="en-GB" altLang="de-DE" dirty="0" smtClean="0"/>
          </a:p>
          <a:p>
            <a:endParaRPr lang="en-GB" altLang="de-DE" b="0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>
          <a:xfrm>
            <a:off x="94827" y="199547"/>
            <a:ext cx="7046541" cy="123111"/>
          </a:xfrm>
        </p:spPr>
        <p:txBody>
          <a:bodyPr/>
          <a:lstStyle/>
          <a:p>
            <a:pPr marL="360000"/>
            <a:r>
              <a:rPr lang="pl-PL" dirty="0"/>
              <a:t>Hurtownia danych- </a:t>
            </a:r>
            <a:r>
              <a:rPr lang="pl-PL" dirty="0" smtClean="0"/>
              <a:t>testowanie</a:t>
            </a:r>
            <a:endParaRPr lang="en-GB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>
          <a:xfrm>
            <a:off x="444503" y="347341"/>
            <a:ext cx="6692104" cy="221599"/>
          </a:xfrm>
        </p:spPr>
        <p:txBody>
          <a:bodyPr/>
          <a:lstStyle/>
          <a:p>
            <a:r>
              <a:rPr lang="pl-PL" dirty="0"/>
              <a:t>Czego potrzebujemy do efektywnego testowania?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32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_16-9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 xsi:nil="true"/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Props1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445AAF4-B73F-4E3A-B9D2-4DDAE0F1BE8A}">
  <ds:schemaRefs>
    <ds:schemaRef ds:uri="http://www.w3.org/XML/1998/namespace"/>
    <ds:schemaRef ds:uri="http://purl.org/dc/terms/"/>
    <ds:schemaRef ds:uri="e44e039f-c551-4112-981c-456f1b630ef1"/>
    <ds:schemaRef ds:uri="727178e8-9586-4f49-8e7b-77af9c2fb085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GFT_Master_template_16-9</Template>
  <TotalTime>1275</TotalTime>
  <Words>149</Words>
  <Application>Microsoft Office PowerPoint</Application>
  <PresentationFormat>On-screen Show (16:9)</PresentationFormat>
  <Paragraphs>54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GFT_Master_template_16-9</vt:lpstr>
      <vt:lpstr>think-cell Folie</vt:lpstr>
      <vt:lpstr>Automatyzacja procesu testowania hurtowni danych</vt:lpstr>
      <vt:lpstr>PowerPoint Presentation</vt:lpstr>
      <vt:lpstr>Hurtownia danych- definicja</vt:lpstr>
      <vt:lpstr>Schemat hurtowni danych</vt:lpstr>
      <vt:lpstr>Wielowymiarowy model danych</vt:lpstr>
      <vt:lpstr>Schemat gwiazdy</vt:lpstr>
      <vt:lpstr>PowerPoint Presentation</vt:lpstr>
      <vt:lpstr>Operacje na danych</vt:lpstr>
      <vt:lpstr>Czego potrzebujemy do efektywnego testowania?</vt:lpstr>
      <vt:lpstr>Co i jak testować?</vt:lpstr>
      <vt:lpstr>PowerPoint Presentation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Automatyzacja procesu testowania hurtowni danych</dc:title>
  <dc:creator>Szudrzyński, Dariusz</dc:creator>
  <cp:lastModifiedBy>Szudrzyński, Dariusz</cp:lastModifiedBy>
  <cp:revision>15</cp:revision>
  <dcterms:created xsi:type="dcterms:W3CDTF">2016-09-05T13:04:33Z</dcterms:created>
  <dcterms:modified xsi:type="dcterms:W3CDTF">2016-09-06T10:44:30Z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