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35"/>
  </p:notesMasterIdLst>
  <p:sldIdLst>
    <p:sldId id="256" r:id="rId2"/>
    <p:sldId id="258" r:id="rId3"/>
    <p:sldId id="259" r:id="rId4"/>
    <p:sldId id="260" r:id="rId5"/>
    <p:sldId id="261" r:id="rId6"/>
    <p:sldId id="285" r:id="rId7"/>
    <p:sldId id="289" r:id="rId8"/>
    <p:sldId id="284" r:id="rId9"/>
    <p:sldId id="287" r:id="rId10"/>
    <p:sldId id="286" r:id="rId11"/>
    <p:sldId id="288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0E25664B-6657-4F5D-8F53-59C82278F9E6}">
  <a:tblStyle styleId="{0E25664B-6657-4F5D-8F53-59C82278F9E6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7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2195400" y="1915625"/>
            <a:ext cx="5307900" cy="1159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7899350" y="4098425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912025" y="2116750"/>
            <a:ext cx="58026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912025" y="3144850"/>
            <a:ext cx="5802600" cy="78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666666"/>
              </a:buClr>
              <a:buSzPct val="100000"/>
              <a:buNone/>
              <a:defRPr sz="1800" i="1"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buClr>
                <a:srgbClr val="666666"/>
              </a:buClr>
              <a:buSzPct val="100000"/>
              <a:buNone/>
              <a:defRPr sz="1800" i="1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buClr>
                <a:srgbClr val="666666"/>
              </a:buClr>
              <a:buSzPct val="100000"/>
              <a:buNone/>
              <a:defRPr sz="1800" i="1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buClr>
                <a:srgbClr val="666666"/>
              </a:buClr>
              <a:buNone/>
              <a:defRPr i="1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buClr>
                <a:srgbClr val="666666"/>
              </a:buClr>
              <a:buNone/>
              <a:defRPr i="1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buClr>
                <a:srgbClr val="666666"/>
              </a:buClr>
              <a:buNone/>
              <a:defRPr i="1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buClr>
                <a:srgbClr val="666666"/>
              </a:buClr>
              <a:buNone/>
              <a:defRPr i="1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buClr>
                <a:srgbClr val="666666"/>
              </a:buClr>
              <a:buNone/>
              <a:defRPr i="1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buClr>
                <a:srgbClr val="666666"/>
              </a:buClr>
              <a:buNone/>
              <a:defRPr i="1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7899350" y="4098425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809500" y="1476000"/>
            <a:ext cx="6128100" cy="81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b="1" i="1"/>
            </a:lvl1pPr>
            <a:lvl2pPr lvl="1" rtl="0">
              <a:spcBef>
                <a:spcPts val="0"/>
              </a:spcBef>
              <a:defRPr b="1" i="1"/>
            </a:lvl2pPr>
            <a:lvl3pPr lvl="2" rtl="0">
              <a:spcBef>
                <a:spcPts val="0"/>
              </a:spcBef>
              <a:defRPr b="1" i="1"/>
            </a:lvl3pPr>
            <a:lvl4pPr lvl="3" rtl="0">
              <a:spcBef>
                <a:spcPts val="0"/>
              </a:spcBef>
              <a:defRPr b="1" i="1"/>
            </a:lvl4pPr>
            <a:lvl5pPr lvl="4" rtl="0">
              <a:spcBef>
                <a:spcPts val="0"/>
              </a:spcBef>
              <a:defRPr b="1" i="1"/>
            </a:lvl5pPr>
            <a:lvl6pPr lvl="5" rtl="0">
              <a:spcBef>
                <a:spcPts val="0"/>
              </a:spcBef>
              <a:defRPr b="1" i="1"/>
            </a:lvl6pPr>
            <a:lvl7pPr lvl="6" rtl="0">
              <a:spcBef>
                <a:spcPts val="0"/>
              </a:spcBef>
              <a:defRPr b="1" i="1"/>
            </a:lvl7pPr>
            <a:lvl8pPr lvl="7" rtl="0">
              <a:spcBef>
                <a:spcPts val="0"/>
              </a:spcBef>
              <a:defRPr b="1" i="1"/>
            </a:lvl8pPr>
            <a:lvl9pPr lvl="8">
              <a:spcBef>
                <a:spcPts val="0"/>
              </a:spcBef>
              <a:defRPr b="1" i="1"/>
            </a:lvl9pPr>
          </a:lstStyle>
          <a:p>
            <a:endParaRPr/>
          </a:p>
        </p:txBody>
      </p:sp>
      <p:sp>
        <p:nvSpPr>
          <p:cNvPr id="18" name="Shape 18"/>
          <p:cNvSpPr txBox="1"/>
          <p:nvPr/>
        </p:nvSpPr>
        <p:spPr>
          <a:xfrm>
            <a:off x="1705475" y="975393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6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rPr>
              <a:t>“</a:t>
            </a:r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7899350" y="4098425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556175" y="1378820"/>
            <a:ext cx="6616800" cy="3042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7899350" y="4098425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cxnSp>
        <p:nvCxnSpPr>
          <p:cNvPr id="24" name="Shape 24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556175" y="1479375"/>
            <a:ext cx="3211800" cy="3598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200"/>
            </a:lvl1pPr>
            <a:lvl2pPr lvl="1">
              <a:spcBef>
                <a:spcPts val="0"/>
              </a:spcBef>
              <a:buSzPct val="100000"/>
              <a:defRPr sz="2200"/>
            </a:lvl2pPr>
            <a:lvl3pPr lvl="2">
              <a:spcBef>
                <a:spcPts val="0"/>
              </a:spcBef>
              <a:buSzPct val="100000"/>
              <a:defRPr sz="2200"/>
            </a:lvl3pPr>
            <a:lvl4pPr lvl="3">
              <a:spcBef>
                <a:spcPts val="0"/>
              </a:spcBef>
              <a:buSzPct val="100000"/>
              <a:defRPr sz="2200"/>
            </a:lvl4pPr>
            <a:lvl5pPr lvl="4">
              <a:spcBef>
                <a:spcPts val="0"/>
              </a:spcBef>
              <a:buSzPct val="100000"/>
              <a:defRPr sz="2200"/>
            </a:lvl5pPr>
            <a:lvl6pPr lvl="5">
              <a:spcBef>
                <a:spcPts val="0"/>
              </a:spcBef>
              <a:buSzPct val="100000"/>
              <a:defRPr sz="2200"/>
            </a:lvl6pPr>
            <a:lvl7pPr lvl="6">
              <a:spcBef>
                <a:spcPts val="0"/>
              </a:spcBef>
              <a:buSzPct val="100000"/>
              <a:defRPr sz="2200"/>
            </a:lvl7pPr>
            <a:lvl8pPr lvl="7">
              <a:spcBef>
                <a:spcPts val="0"/>
              </a:spcBef>
              <a:buSzPct val="100000"/>
              <a:defRPr sz="2200"/>
            </a:lvl8pPr>
            <a:lvl9pPr lvl="8">
              <a:spcBef>
                <a:spcPts val="0"/>
              </a:spcBef>
              <a:buSzPct val="100000"/>
              <a:defRPr sz="2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961272" y="1479375"/>
            <a:ext cx="3211800" cy="3598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200"/>
            </a:lvl1pPr>
            <a:lvl2pPr lvl="1">
              <a:spcBef>
                <a:spcPts val="0"/>
              </a:spcBef>
              <a:buSzPct val="100000"/>
              <a:defRPr sz="2200"/>
            </a:lvl2pPr>
            <a:lvl3pPr lvl="2">
              <a:spcBef>
                <a:spcPts val="0"/>
              </a:spcBef>
              <a:buSzPct val="100000"/>
              <a:defRPr sz="2200"/>
            </a:lvl3pPr>
            <a:lvl4pPr lvl="3">
              <a:spcBef>
                <a:spcPts val="0"/>
              </a:spcBef>
              <a:buSzPct val="100000"/>
              <a:defRPr sz="2200"/>
            </a:lvl4pPr>
            <a:lvl5pPr lvl="4">
              <a:spcBef>
                <a:spcPts val="0"/>
              </a:spcBef>
              <a:buSzPct val="100000"/>
              <a:defRPr sz="2200"/>
            </a:lvl5pPr>
            <a:lvl6pPr lvl="5">
              <a:spcBef>
                <a:spcPts val="0"/>
              </a:spcBef>
              <a:buSzPct val="100000"/>
              <a:defRPr sz="2200"/>
            </a:lvl6pPr>
            <a:lvl7pPr lvl="6">
              <a:spcBef>
                <a:spcPts val="0"/>
              </a:spcBef>
              <a:buSzPct val="100000"/>
              <a:defRPr sz="2200"/>
            </a:lvl7pPr>
            <a:lvl8pPr lvl="7">
              <a:spcBef>
                <a:spcPts val="0"/>
              </a:spcBef>
              <a:buSzPct val="100000"/>
              <a:defRPr sz="2200"/>
            </a:lvl8pPr>
            <a:lvl9pPr lvl="8">
              <a:spcBef>
                <a:spcPts val="0"/>
              </a:spcBef>
              <a:buSzPct val="100000"/>
              <a:defRPr sz="2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7899350" y="4098425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cxnSp>
        <p:nvCxnSpPr>
          <p:cNvPr id="30" name="Shape 30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556175" y="1419658"/>
            <a:ext cx="2132700" cy="346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3798225" y="1419658"/>
            <a:ext cx="2132700" cy="346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3"/>
          </p:nvPr>
        </p:nvSpPr>
        <p:spPr>
          <a:xfrm>
            <a:off x="6040276" y="1419658"/>
            <a:ext cx="2132700" cy="346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7899350" y="4098425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cxnSp>
        <p:nvCxnSpPr>
          <p:cNvPr id="37" name="Shape 37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7899350" y="4098425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cxnSp>
        <p:nvCxnSpPr>
          <p:cNvPr id="41" name="Shape 41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1592350" y="3640275"/>
            <a:ext cx="6562500" cy="519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360"/>
              </a:spcBef>
              <a:buClr>
                <a:srgbClr val="666666"/>
              </a:buClr>
              <a:buSzPct val="100000"/>
              <a:buNone/>
              <a:defRPr sz="1600" i="1">
                <a:solidFill>
                  <a:srgbClr val="666666"/>
                </a:solidFill>
              </a:defRPr>
            </a:lvl1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7899350" y="4098425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cxnSp>
        <p:nvCxnSpPr>
          <p:cNvPr id="45" name="Shape 45"/>
          <p:cNvCxnSpPr/>
          <p:nvPr/>
        </p:nvCxnSpPr>
        <p:spPr>
          <a:xfrm>
            <a:off x="1706950" y="3643125"/>
            <a:ext cx="6321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 righ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657400" y="838500"/>
            <a:ext cx="1497600" cy="3321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360"/>
              </a:spcBef>
              <a:buClr>
                <a:srgbClr val="666666"/>
              </a:buClr>
              <a:buSzPct val="100000"/>
              <a:buNone/>
              <a:defRPr sz="1600" i="1">
                <a:solidFill>
                  <a:srgbClr val="666666"/>
                </a:solidFill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7899350" y="4098425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cxnSp>
        <p:nvCxnSpPr>
          <p:cNvPr id="49" name="Shape 49"/>
          <p:cNvCxnSpPr/>
          <p:nvPr/>
        </p:nvCxnSpPr>
        <p:spPr>
          <a:xfrm>
            <a:off x="6428800" y="990300"/>
            <a:ext cx="0" cy="31227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libro.png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25212A"/>
              </a:buClr>
              <a:buSzPct val="1000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rgbClr val="25212A"/>
              </a:buClr>
              <a:buSzPct val="1000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rgbClr val="25212A"/>
              </a:buClr>
              <a:buSzPct val="1000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rgbClr val="25212A"/>
              </a:buClr>
              <a:buSzPct val="1000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rgbClr val="25212A"/>
              </a:buClr>
              <a:buSzPct val="1000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rgbClr val="25212A"/>
              </a:buClr>
              <a:buSzPct val="1000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rgbClr val="25212A"/>
              </a:buClr>
              <a:buSzPct val="1000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rgbClr val="25212A"/>
              </a:buClr>
              <a:buSzPct val="1000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rgbClr val="25212A"/>
              </a:buClr>
              <a:buSzPct val="1000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1556175" y="1378820"/>
            <a:ext cx="6616800" cy="304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25212A"/>
              </a:buClr>
              <a:buSzPct val="100000"/>
              <a:buFont typeface="Tinos"/>
              <a:buChar char="◈"/>
              <a:defRPr sz="30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1pPr>
            <a:lvl2pPr lvl="1">
              <a:spcBef>
                <a:spcPts val="480"/>
              </a:spcBef>
              <a:buClr>
                <a:srgbClr val="25212A"/>
              </a:buClr>
              <a:buSzPct val="100000"/>
              <a:buFont typeface="Tinos"/>
              <a:buChar char="◆"/>
              <a:defRPr sz="24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2pPr>
            <a:lvl3pPr lvl="2">
              <a:spcBef>
                <a:spcPts val="480"/>
              </a:spcBef>
              <a:buClr>
                <a:srgbClr val="25212A"/>
              </a:buClr>
              <a:buSzPct val="100000"/>
              <a:buFont typeface="Tinos"/>
              <a:buChar char="◇"/>
              <a:defRPr sz="24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3pPr>
            <a:lvl4pPr lvl="3">
              <a:spcBef>
                <a:spcPts val="360"/>
              </a:spcBef>
              <a:buClr>
                <a:srgbClr val="25212A"/>
              </a:buClr>
              <a:buSzPct val="100000"/>
              <a:buFont typeface="Tinos"/>
              <a:buChar char="⬥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4pPr>
            <a:lvl5pPr lvl="4">
              <a:spcBef>
                <a:spcPts val="360"/>
              </a:spcBef>
              <a:buClr>
                <a:srgbClr val="25212A"/>
              </a:buClr>
              <a:buSzPct val="1000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5pPr>
            <a:lvl6pPr lvl="5">
              <a:spcBef>
                <a:spcPts val="360"/>
              </a:spcBef>
              <a:buClr>
                <a:srgbClr val="25212A"/>
              </a:buClr>
              <a:buSzPct val="1000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6pPr>
            <a:lvl7pPr lvl="6">
              <a:spcBef>
                <a:spcPts val="360"/>
              </a:spcBef>
              <a:buClr>
                <a:srgbClr val="25212A"/>
              </a:buClr>
              <a:buSzPct val="1000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7pPr>
            <a:lvl8pPr lvl="7">
              <a:spcBef>
                <a:spcPts val="360"/>
              </a:spcBef>
              <a:buClr>
                <a:srgbClr val="25212A"/>
              </a:buClr>
              <a:buSzPct val="1000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8pPr>
            <a:lvl9pPr lvl="8">
              <a:spcBef>
                <a:spcPts val="360"/>
              </a:spcBef>
              <a:buClr>
                <a:srgbClr val="25212A"/>
              </a:buClr>
              <a:buSzPct val="1000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7899350" y="409842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200">
              <a:solidFill>
                <a:srgbClr val="666666"/>
              </a:solidFill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oswald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tinos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J%C4%99zyk_angielsk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l.wikipedia.org/wiki/Baza_danych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2195400" y="1915625"/>
            <a:ext cx="53079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dirty="0" smtClean="0"/>
              <a:t>Automatyzacja procesu testowania hurtowni danych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</a:t>
            </a:r>
            <a:r>
              <a:rPr lang="pl-PL" dirty="0" smtClean="0"/>
              <a:t>testować?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 Przepływ </a:t>
            </a:r>
            <a:r>
              <a:rPr lang="pl-PL" dirty="0" smtClean="0"/>
              <a:t>danych</a:t>
            </a:r>
          </a:p>
          <a:p>
            <a:r>
              <a:rPr lang="pl-PL" dirty="0" smtClean="0"/>
              <a:t> </a:t>
            </a:r>
            <a:r>
              <a:rPr lang="pl-PL" dirty="0" smtClean="0"/>
              <a:t>Zbiory danych</a:t>
            </a:r>
          </a:p>
          <a:p>
            <a:r>
              <a:rPr lang="pl-PL" smtClean="0"/>
              <a:t> </a:t>
            </a:r>
            <a:r>
              <a:rPr lang="pl-PL" smtClean="0"/>
              <a:t>Poprawność/jakość danych</a:t>
            </a:r>
            <a:endParaRPr lang="pl-PL" dirty="0" smtClean="0"/>
          </a:p>
          <a:p>
            <a:r>
              <a:rPr lang="pl-PL" dirty="0" smtClean="0"/>
              <a:t> </a:t>
            </a:r>
            <a:r>
              <a:rPr lang="pl-PL" dirty="0" smtClean="0"/>
              <a:t>Wydajność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10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ctrTitle"/>
          </p:nvPr>
        </p:nvSpPr>
        <p:spPr>
          <a:xfrm>
            <a:off x="1912025" y="2116750"/>
            <a:ext cx="58026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dirty="0" smtClean="0"/>
              <a:t>3</a:t>
            </a:r>
            <a:r>
              <a:rPr lang="pl-PL" dirty="0" smtClean="0"/>
              <a:t>. </a:t>
            </a:r>
            <a:r>
              <a:rPr lang="pl-PL" dirty="0" smtClean="0"/>
              <a:t>Część praktyczna</a:t>
            </a:r>
            <a:endParaRPr lang="en" dirty="0"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7899350" y="4098425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11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 idx="4294967295"/>
          </p:nvPr>
        </p:nvSpPr>
        <p:spPr>
          <a:xfrm>
            <a:off x="1753075" y="2421550"/>
            <a:ext cx="56379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/>
              <a:t>BIG CONCEPT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4294967295"/>
          </p:nvPr>
        </p:nvSpPr>
        <p:spPr>
          <a:xfrm>
            <a:off x="1753075" y="3335354"/>
            <a:ext cx="56379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i="1">
                <a:solidFill>
                  <a:srgbClr val="666666"/>
                </a:solidFill>
              </a:rPr>
              <a:t>Bring the attention of your audience over a key concept using icons or illustrations</a:t>
            </a:r>
          </a:p>
        </p:txBody>
      </p:sp>
      <p:sp>
        <p:nvSpPr>
          <p:cNvPr id="102" name="Shape 102"/>
          <p:cNvSpPr/>
          <p:nvPr/>
        </p:nvSpPr>
        <p:spPr>
          <a:xfrm>
            <a:off x="3006036" y="993135"/>
            <a:ext cx="1145590" cy="1160842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3" name="Shape 103"/>
          <p:cNvSpPr/>
          <p:nvPr/>
        </p:nvSpPr>
        <p:spPr>
          <a:xfrm rot="1473024">
            <a:off x="1964429" y="1572742"/>
            <a:ext cx="669784" cy="652436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2599316" y="1049974"/>
            <a:ext cx="293240" cy="284954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5" name="Shape 105"/>
          <p:cNvSpPr/>
          <p:nvPr/>
        </p:nvSpPr>
        <p:spPr>
          <a:xfrm rot="2487194">
            <a:off x="2595885" y="2175153"/>
            <a:ext cx="208628" cy="202733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7899350" y="4098425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12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556175" y="1479375"/>
            <a:ext cx="3211800" cy="359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YOU CAN ALSO SPLIT YOUR CONTENT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2"/>
          </p:nvPr>
        </p:nvSpPr>
        <p:spPr>
          <a:xfrm>
            <a:off x="4961272" y="1479375"/>
            <a:ext cx="3211800" cy="359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7899350" y="4098425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13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2 OR 3 COLUMNS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1556175" y="1419658"/>
            <a:ext cx="2132700" cy="346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2"/>
          </p:nvPr>
        </p:nvSpPr>
        <p:spPr>
          <a:xfrm>
            <a:off x="3798225" y="1419658"/>
            <a:ext cx="2132700" cy="346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3"/>
          </p:nvPr>
        </p:nvSpPr>
        <p:spPr>
          <a:xfrm>
            <a:off x="6040276" y="1419658"/>
            <a:ext cx="2132700" cy="346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7899350" y="4098425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14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5190797" y="1811898"/>
            <a:ext cx="2625599" cy="2492699"/>
          </a:xfrm>
          <a:prstGeom prst="rect">
            <a:avLst/>
          </a:prstGeom>
          <a:solidFill>
            <a:srgbClr val="000000">
              <a:alpha val="96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 PICTURE IS WORTH A THOUSAND WORDS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1556175" y="1596850"/>
            <a:ext cx="3199800" cy="259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/>
              <a:t>A complex idea can be conveyed with just a single still image, namely making it possible to absorb large amounts of data quickly.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7899350" y="4098425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15</a:t>
            </a:fld>
            <a:endParaRPr lang="en"/>
          </a:p>
        </p:txBody>
      </p:sp>
      <p:pic>
        <p:nvPicPr>
          <p:cNvPr id="7" name="Obraz 6" descr="DataWarehouseArchitec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1923678"/>
            <a:ext cx="3408090" cy="1953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2658969" y="849035"/>
            <a:ext cx="5504099" cy="3338400"/>
          </a:xfrm>
          <a:prstGeom prst="rect">
            <a:avLst/>
          </a:prstGeom>
          <a:solidFill>
            <a:srgbClr val="000000">
              <a:alpha val="96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title" idx="4294967295"/>
          </p:nvPr>
        </p:nvSpPr>
        <p:spPr>
          <a:xfrm>
            <a:off x="1484575" y="689450"/>
            <a:ext cx="1344600" cy="138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0" i="1">
                <a:latin typeface="Tinos"/>
                <a:ea typeface="Tinos"/>
                <a:cs typeface="Tinos"/>
                <a:sym typeface="Tinos"/>
              </a:rPr>
              <a:t>Want big impact?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7899350" y="4098425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16</a:t>
            </a:fld>
            <a:endParaRPr lang="en"/>
          </a:p>
        </p:txBody>
      </p:sp>
      <p:pic>
        <p:nvPicPr>
          <p:cNvPr id="140" name="Shape 140" descr="birds.jpg"/>
          <p:cNvPicPr preferRelativeResize="0"/>
          <p:nvPr/>
        </p:nvPicPr>
        <p:blipFill rotWithShape="1">
          <a:blip r:embed="rId3">
            <a:alphaModFix/>
          </a:blip>
          <a:srcRect t="17942" b="3292"/>
          <a:stretch/>
        </p:blipFill>
        <p:spPr>
          <a:xfrm>
            <a:off x="2755278" y="939685"/>
            <a:ext cx="5272099" cy="3114524"/>
          </a:xfrm>
          <a:prstGeom prst="rect">
            <a:avLst/>
          </a:prstGeom>
          <a:noFill/>
          <a:ln w="1143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141" name="Shape 141"/>
          <p:cNvSpPr txBox="1">
            <a:spLocks noGrp="1"/>
          </p:cNvSpPr>
          <p:nvPr>
            <p:ph type="title" idx="4294967295"/>
          </p:nvPr>
        </p:nvSpPr>
        <p:spPr>
          <a:xfrm>
            <a:off x="1484575" y="2922398"/>
            <a:ext cx="1344600" cy="1380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USE BIG IMAGE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47" name="Shape 147"/>
          <p:cNvSpPr/>
          <p:nvPr/>
        </p:nvSpPr>
        <p:spPr>
          <a:xfrm>
            <a:off x="3516725" y="1732325"/>
            <a:ext cx="2133000" cy="2133000"/>
          </a:xfrm>
          <a:prstGeom prst="ellipse">
            <a:avLst/>
          </a:prstGeom>
          <a:solidFill>
            <a:srgbClr val="000000">
              <a:alpha val="9620"/>
            </a:srgbClr>
          </a:solidFill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i="1">
                <a:latin typeface="Tinos"/>
                <a:ea typeface="Tinos"/>
                <a:cs typeface="Tinos"/>
                <a:sym typeface="Tinos"/>
              </a:rPr>
              <a:t>Gray</a:t>
            </a:r>
          </a:p>
        </p:txBody>
      </p:sp>
      <p:sp>
        <p:nvSpPr>
          <p:cNvPr id="148" name="Shape 148"/>
          <p:cNvSpPr/>
          <p:nvPr/>
        </p:nvSpPr>
        <p:spPr>
          <a:xfrm>
            <a:off x="1694600" y="1732325"/>
            <a:ext cx="2133000" cy="2133000"/>
          </a:xfrm>
          <a:prstGeom prst="ellipse">
            <a:avLst/>
          </a:prstGeom>
          <a:solidFill>
            <a:srgbClr val="000000">
              <a:alpha val="9620"/>
            </a:srgbClr>
          </a:solidFill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i="1">
                <a:latin typeface="Tinos"/>
                <a:ea typeface="Tinos"/>
                <a:cs typeface="Tinos"/>
                <a:sym typeface="Tinos"/>
              </a:rPr>
              <a:t>White</a:t>
            </a:r>
          </a:p>
        </p:txBody>
      </p:sp>
      <p:sp>
        <p:nvSpPr>
          <p:cNvPr id="149" name="Shape 149"/>
          <p:cNvSpPr/>
          <p:nvPr/>
        </p:nvSpPr>
        <p:spPr>
          <a:xfrm>
            <a:off x="5338850" y="1732325"/>
            <a:ext cx="2133000" cy="2133000"/>
          </a:xfrm>
          <a:prstGeom prst="ellipse">
            <a:avLst/>
          </a:prstGeom>
          <a:solidFill>
            <a:srgbClr val="000000">
              <a:alpha val="9620"/>
            </a:srgbClr>
          </a:solidFill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i="1">
                <a:latin typeface="Tinos"/>
                <a:ea typeface="Tinos"/>
                <a:cs typeface="Tinos"/>
                <a:sym typeface="Tinos"/>
              </a:rPr>
              <a:t>Black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7899350" y="4098425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17</a:t>
            </a:fld>
            <a:endParaRPr lang="e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156" name="Shape 156"/>
          <p:cNvGraphicFramePr/>
          <p:nvPr/>
        </p:nvGraphicFramePr>
        <p:xfrm>
          <a:off x="1677175" y="1798308"/>
          <a:ext cx="6495800" cy="2241695"/>
        </p:xfrm>
        <a:graphic>
          <a:graphicData uri="http://schemas.openxmlformats.org/drawingml/2006/table">
            <a:tbl>
              <a:tblPr>
                <a:noFill/>
                <a:tableStyleId>{0E25664B-6657-4F5D-8F53-59C82278F9E6}</a:tableStyleId>
              </a:tblPr>
              <a:tblGrid>
                <a:gridCol w="1623950"/>
                <a:gridCol w="1623950"/>
                <a:gridCol w="1623950"/>
                <a:gridCol w="1623950"/>
              </a:tblGrid>
              <a:tr h="41147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800"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Tinos"/>
                          <a:ea typeface="Tinos"/>
                          <a:cs typeface="Tinos"/>
                          <a:sym typeface="Tinos"/>
                        </a:rPr>
                        <a:t>A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Tinos"/>
                          <a:ea typeface="Tinos"/>
                          <a:cs typeface="Tinos"/>
                          <a:sym typeface="Tinos"/>
                        </a:rPr>
                        <a:t>B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Tinos"/>
                          <a:ea typeface="Tinos"/>
                          <a:cs typeface="Tinos"/>
                          <a:sym typeface="Tinos"/>
                        </a:rPr>
                        <a:t>C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007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Tinos"/>
                          <a:ea typeface="Tinos"/>
                          <a:cs typeface="Tinos"/>
                          <a:sym typeface="Tinos"/>
                        </a:rPr>
                        <a:t>Yellow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latin typeface="Tinos"/>
                          <a:ea typeface="Tinos"/>
                          <a:cs typeface="Tinos"/>
                          <a:sym typeface="Tinos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latin typeface="Tinos"/>
                          <a:ea typeface="Tinos"/>
                          <a:cs typeface="Tinos"/>
                          <a:sym typeface="Tinos"/>
                        </a:rPr>
                        <a:t>20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latin typeface="Tinos"/>
                          <a:ea typeface="Tinos"/>
                          <a:cs typeface="Tinos"/>
                          <a:sym typeface="Tinos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007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Tinos"/>
                          <a:ea typeface="Tinos"/>
                          <a:cs typeface="Tinos"/>
                          <a:sym typeface="Tinos"/>
                        </a:rPr>
                        <a:t>Blue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latin typeface="Tinos"/>
                          <a:ea typeface="Tinos"/>
                          <a:cs typeface="Tinos"/>
                          <a:sym typeface="Tinos"/>
                        </a:rPr>
                        <a:t>30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latin typeface="Tinos"/>
                          <a:ea typeface="Tinos"/>
                          <a:cs typeface="Tinos"/>
                          <a:sym typeface="Tinos"/>
                        </a:rPr>
                        <a:t>15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latin typeface="Tinos"/>
                          <a:ea typeface="Tinos"/>
                          <a:cs typeface="Tinos"/>
                          <a:sym typeface="Tinos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0075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Tinos"/>
                          <a:ea typeface="Tinos"/>
                          <a:cs typeface="Tinos"/>
                          <a:sym typeface="Tinos"/>
                        </a:rPr>
                        <a:t>Orange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latin typeface="Tinos"/>
                          <a:ea typeface="Tinos"/>
                          <a:cs typeface="Tinos"/>
                          <a:sym typeface="Tinos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latin typeface="Tinos"/>
                          <a:ea typeface="Tinos"/>
                          <a:cs typeface="Tinos"/>
                          <a:sym typeface="Tinos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latin typeface="Tinos"/>
                          <a:ea typeface="Tinos"/>
                          <a:cs typeface="Tinos"/>
                          <a:sym typeface="Tinos"/>
                        </a:rPr>
                        <a:t>16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7899350" y="4098425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18</a:t>
            </a:fld>
            <a:endParaRPr lang="e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1871775" y="1561525"/>
            <a:ext cx="5895736" cy="2808599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0000">
              <a:alpha val="96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  <p:sp>
        <p:nvSpPr>
          <p:cNvPr id="164" name="Shape 164"/>
          <p:cNvSpPr/>
          <p:nvPr/>
        </p:nvSpPr>
        <p:spPr>
          <a:xfrm>
            <a:off x="2940800" y="2094750"/>
            <a:ext cx="6897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 i="1">
                <a:latin typeface="Tinos"/>
                <a:ea typeface="Tinos"/>
                <a:cs typeface="Tinos"/>
                <a:sym typeface="Tinos"/>
              </a:rPr>
              <a:t>our office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7899350" y="4098425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19</a:t>
            </a:fld>
            <a:endParaRPr lang="en"/>
          </a:p>
        </p:txBody>
      </p:sp>
      <p:sp>
        <p:nvSpPr>
          <p:cNvPr id="166" name="Shape 166"/>
          <p:cNvSpPr/>
          <p:nvPr/>
        </p:nvSpPr>
        <p:spPr>
          <a:xfrm>
            <a:off x="2371053" y="2300475"/>
            <a:ext cx="194449" cy="264376"/>
          </a:xfrm>
          <a:custGeom>
            <a:avLst/>
            <a:gdLst/>
            <a:ahLst/>
            <a:cxnLst/>
            <a:rect l="0" t="0" r="0" b="0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3660802" y="3247725"/>
            <a:ext cx="194449" cy="264376"/>
          </a:xfrm>
          <a:custGeom>
            <a:avLst/>
            <a:gdLst/>
            <a:ahLst/>
            <a:cxnLst/>
            <a:rect l="0" t="0" r="0" b="0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4343103" y="2094750"/>
            <a:ext cx="194449" cy="264376"/>
          </a:xfrm>
          <a:custGeom>
            <a:avLst/>
            <a:gdLst/>
            <a:ahLst/>
            <a:cxnLst/>
            <a:rect l="0" t="0" r="0" b="0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4825078" y="3630048"/>
            <a:ext cx="194449" cy="264376"/>
          </a:xfrm>
          <a:custGeom>
            <a:avLst/>
            <a:gdLst/>
            <a:ahLst/>
            <a:cxnLst/>
            <a:rect l="0" t="0" r="0" b="0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6386227" y="2470648"/>
            <a:ext cx="194449" cy="264376"/>
          </a:xfrm>
          <a:custGeom>
            <a:avLst/>
            <a:gdLst/>
            <a:ahLst/>
            <a:cxnLst/>
            <a:rect l="0" t="0" r="0" b="0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6900528" y="3702224"/>
            <a:ext cx="194449" cy="264376"/>
          </a:xfrm>
          <a:custGeom>
            <a:avLst/>
            <a:gdLst/>
            <a:ahLst/>
            <a:cxnLst/>
            <a:rect l="0" t="0" r="0" b="0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5051924" y="1082903"/>
            <a:ext cx="2956500" cy="2956500"/>
          </a:xfrm>
          <a:prstGeom prst="rect">
            <a:avLst/>
          </a:prstGeom>
          <a:solidFill>
            <a:srgbClr val="000000">
              <a:alpha val="96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72" name="Shape 72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7700" y="1158825"/>
            <a:ext cx="2746650" cy="2746650"/>
          </a:xfrm>
          <a:prstGeom prst="rect">
            <a:avLst/>
          </a:prstGeom>
          <a:noFill/>
          <a:ln w="1143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73" name="Shape 73"/>
          <p:cNvSpPr txBox="1">
            <a:spLocks noGrp="1"/>
          </p:cNvSpPr>
          <p:nvPr>
            <p:ph type="ctrTitle" idx="4294967295"/>
          </p:nvPr>
        </p:nvSpPr>
        <p:spPr>
          <a:xfrm>
            <a:off x="1544775" y="1049950"/>
            <a:ext cx="32343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/>
              <a:t>HELLO!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subTitle" idx="4294967295"/>
          </p:nvPr>
        </p:nvSpPr>
        <p:spPr>
          <a:xfrm>
            <a:off x="1544700" y="2249575"/>
            <a:ext cx="3234300" cy="168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pl-PL" sz="1800" b="1" dirty="0" smtClean="0"/>
          </a:p>
          <a:p>
            <a:pPr lvl="0" rtl="0">
              <a:spcBef>
                <a:spcPts val="0"/>
              </a:spcBef>
              <a:buNone/>
            </a:pPr>
            <a:r>
              <a:rPr lang="pl-PL" sz="1800" b="1" dirty="0" smtClean="0"/>
              <a:t>Dariusz Szudrzyński</a:t>
            </a:r>
            <a:endParaRPr lang="en" sz="1800" b="1" dirty="0"/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pl-PL" sz="1800" dirty="0" smtClean="0"/>
              <a:t>Email: dareknet@gmail.com</a:t>
            </a:r>
            <a:endParaRPr lang="en" sz="1800" dirty="0"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7899350" y="4098425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2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ctrTitle" idx="4294967295"/>
          </p:nvPr>
        </p:nvSpPr>
        <p:spPr>
          <a:xfrm>
            <a:off x="1783575" y="1583350"/>
            <a:ext cx="61158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7200"/>
              <a:t>89,526,124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subTitle" idx="4294967295"/>
          </p:nvPr>
        </p:nvSpPr>
        <p:spPr>
          <a:xfrm>
            <a:off x="1783575" y="2840050"/>
            <a:ext cx="61158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i="1">
                <a:solidFill>
                  <a:srgbClr val="666666"/>
                </a:solidFill>
              </a:rPr>
              <a:t>Whoa! That’s a big number, aren’t you proud?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7899350" y="4098425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20</a:t>
            </a:fld>
            <a:endParaRPr lang="en"/>
          </a:p>
        </p:txBody>
      </p:sp>
      <p:cxnSp>
        <p:nvCxnSpPr>
          <p:cNvPr id="179" name="Shape 179"/>
          <p:cNvCxnSpPr/>
          <p:nvPr/>
        </p:nvCxnSpPr>
        <p:spPr>
          <a:xfrm>
            <a:off x="1578375" y="2799963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 idx="4294967295"/>
          </p:nvPr>
        </p:nvSpPr>
        <p:spPr>
          <a:xfrm>
            <a:off x="1848175" y="884162"/>
            <a:ext cx="5997000" cy="852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000"/>
              <a:t>89,526,124$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subTitle" idx="4294967295"/>
          </p:nvPr>
        </p:nvSpPr>
        <p:spPr>
          <a:xfrm>
            <a:off x="6733600" y="1078862"/>
            <a:ext cx="1337700" cy="463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800"/>
              <a:t>That’s a lot of money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ctrTitle" idx="4294967295"/>
          </p:nvPr>
        </p:nvSpPr>
        <p:spPr>
          <a:xfrm>
            <a:off x="1848175" y="3319112"/>
            <a:ext cx="5997000" cy="852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000"/>
              <a:t>100%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subTitle" idx="4294967295"/>
          </p:nvPr>
        </p:nvSpPr>
        <p:spPr>
          <a:xfrm>
            <a:off x="6733600" y="3513812"/>
            <a:ext cx="1337700" cy="463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800"/>
              <a:t>Total success!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ctrTitle" idx="4294967295"/>
          </p:nvPr>
        </p:nvSpPr>
        <p:spPr>
          <a:xfrm>
            <a:off x="1848175" y="2123482"/>
            <a:ext cx="5997000" cy="852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000"/>
              <a:t>185,244 users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subTitle" idx="4294967295"/>
          </p:nvPr>
        </p:nvSpPr>
        <p:spPr>
          <a:xfrm>
            <a:off x="6733600" y="2274292"/>
            <a:ext cx="1337700" cy="463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800"/>
              <a:t>And a lot of users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899350" y="4098425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21</a:t>
            </a:fld>
            <a:endParaRPr lang="en"/>
          </a:p>
        </p:txBody>
      </p:sp>
      <p:cxnSp>
        <p:nvCxnSpPr>
          <p:cNvPr id="191" name="Shape 191"/>
          <p:cNvCxnSpPr/>
          <p:nvPr/>
        </p:nvCxnSpPr>
        <p:spPr>
          <a:xfrm>
            <a:off x="1983900" y="1888799"/>
            <a:ext cx="61206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92" name="Shape 192"/>
          <p:cNvCxnSpPr/>
          <p:nvPr/>
        </p:nvCxnSpPr>
        <p:spPr>
          <a:xfrm>
            <a:off x="1983900" y="3177737"/>
            <a:ext cx="61206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dash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3700" y="1909250"/>
            <a:ext cx="2343900" cy="1838700"/>
          </a:xfrm>
          <a:prstGeom prst="homePlate">
            <a:avLst>
              <a:gd name="adj" fmla="val 30129"/>
            </a:avLst>
          </a:prstGeom>
          <a:solidFill>
            <a:srgbClr val="000000">
              <a:alpha val="9620"/>
            </a:srgbClr>
          </a:solidFill>
          <a:ln w="9525" cap="flat" cmpd="sng">
            <a:solidFill>
              <a:srgbClr val="B7B7B7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latin typeface="Tinos"/>
                <a:ea typeface="Tinos"/>
                <a:cs typeface="Tinos"/>
                <a:sym typeface="Tinos"/>
              </a:rPr>
              <a:t>first</a:t>
            </a:r>
          </a:p>
        </p:txBody>
      </p:sp>
      <p:sp>
        <p:nvSpPr>
          <p:cNvPr id="199" name="Shape 199"/>
          <p:cNvSpPr/>
          <p:nvPr/>
        </p:nvSpPr>
        <p:spPr>
          <a:xfrm>
            <a:off x="3706339" y="1909250"/>
            <a:ext cx="2389200" cy="1838700"/>
          </a:xfrm>
          <a:prstGeom prst="chevron">
            <a:avLst>
              <a:gd name="adj" fmla="val 29853"/>
            </a:avLst>
          </a:prstGeom>
          <a:solidFill>
            <a:srgbClr val="000000">
              <a:alpha val="9620"/>
            </a:srgbClr>
          </a:solidFill>
          <a:ln w="9525" cap="flat" cmpd="sng">
            <a:solidFill>
              <a:srgbClr val="B7B7B7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latin typeface="Tinos"/>
                <a:ea typeface="Tinos"/>
                <a:cs typeface="Tinos"/>
                <a:sym typeface="Tinos"/>
              </a:rPr>
              <a:t>second</a:t>
            </a:r>
          </a:p>
        </p:txBody>
      </p:sp>
      <p:sp>
        <p:nvSpPr>
          <p:cNvPr id="200" name="Shape 200"/>
          <p:cNvSpPr/>
          <p:nvPr/>
        </p:nvSpPr>
        <p:spPr>
          <a:xfrm>
            <a:off x="5784053" y="1909250"/>
            <a:ext cx="2389200" cy="1838700"/>
          </a:xfrm>
          <a:prstGeom prst="chevron">
            <a:avLst>
              <a:gd name="adj" fmla="val 29853"/>
            </a:avLst>
          </a:prstGeom>
          <a:solidFill>
            <a:srgbClr val="000000">
              <a:alpha val="9620"/>
            </a:srgbClr>
          </a:solidFill>
          <a:ln w="9525" cap="flat" cmpd="sng">
            <a:solidFill>
              <a:srgbClr val="B7B7B7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latin typeface="Tinos"/>
                <a:ea typeface="Tinos"/>
                <a:cs typeface="Tinos"/>
                <a:sym typeface="Tinos"/>
              </a:rPr>
              <a:t>last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sldNum" idx="12"/>
          </p:nvPr>
        </p:nvSpPr>
        <p:spPr>
          <a:xfrm>
            <a:off x="7899350" y="4098425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22</a:t>
            </a:fld>
            <a:endParaRPr lang="e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1556175" y="1419654"/>
            <a:ext cx="2132700" cy="142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body" idx="2"/>
          </p:nvPr>
        </p:nvSpPr>
        <p:spPr>
          <a:xfrm>
            <a:off x="3798225" y="1419654"/>
            <a:ext cx="2132700" cy="142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type="body" idx="3"/>
          </p:nvPr>
        </p:nvSpPr>
        <p:spPr>
          <a:xfrm>
            <a:off x="6040275" y="1419654"/>
            <a:ext cx="2132700" cy="142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10" name="Shape 210"/>
          <p:cNvSpPr txBox="1">
            <a:spLocks noGrp="1"/>
          </p:cNvSpPr>
          <p:nvPr>
            <p:ph type="sldNum" idx="12"/>
          </p:nvPr>
        </p:nvSpPr>
        <p:spPr>
          <a:xfrm>
            <a:off x="7899350" y="4098425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23</a:t>
            </a:fld>
            <a:endParaRPr lang="en"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1556175" y="2791256"/>
            <a:ext cx="2132700" cy="1423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2"/>
          </p:nvPr>
        </p:nvSpPr>
        <p:spPr>
          <a:xfrm>
            <a:off x="3798225" y="2791254"/>
            <a:ext cx="2132700" cy="1423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body" idx="3"/>
          </p:nvPr>
        </p:nvSpPr>
        <p:spPr>
          <a:xfrm>
            <a:off x="6040275" y="2791254"/>
            <a:ext cx="2132700" cy="1423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657400" y="838500"/>
            <a:ext cx="1497600" cy="3321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</a:p>
        </p:txBody>
      </p:sp>
      <p:sp>
        <p:nvSpPr>
          <p:cNvPr id="219" name="Shape 219"/>
          <p:cNvSpPr txBox="1">
            <a:spLocks noGrp="1"/>
          </p:cNvSpPr>
          <p:nvPr>
            <p:ph type="sldNum" idx="12"/>
          </p:nvPr>
        </p:nvSpPr>
        <p:spPr>
          <a:xfrm>
            <a:off x="7899350" y="4098425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24</a:t>
            </a:fld>
            <a:endParaRPr lang="en"/>
          </a:p>
        </p:txBody>
      </p:sp>
      <p:pic>
        <p:nvPicPr>
          <p:cNvPr id="220" name="Shape 2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4800" y="759616"/>
            <a:ext cx="4320599" cy="3583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/>
        </p:nvSpPr>
        <p:spPr>
          <a:xfrm>
            <a:off x="5107399" y="865100"/>
            <a:ext cx="1701054" cy="3413313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0000">
              <a:alpha val="962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6" name="Shape 226"/>
          <p:cNvSpPr txBox="1">
            <a:spLocks noGrp="1"/>
          </p:cNvSpPr>
          <p:nvPr>
            <p:ph type="body" idx="4294967295"/>
          </p:nvPr>
        </p:nvSpPr>
        <p:spPr>
          <a:xfrm>
            <a:off x="1761225" y="823550"/>
            <a:ext cx="2172900" cy="2288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latin typeface="Oswald"/>
                <a:ea typeface="Oswald"/>
                <a:cs typeface="Oswald"/>
                <a:sym typeface="Oswald"/>
              </a:rPr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227" name="Shape 227"/>
          <p:cNvSpPr/>
          <p:nvPr/>
        </p:nvSpPr>
        <p:spPr>
          <a:xfrm>
            <a:off x="5183892" y="1151351"/>
            <a:ext cx="1548000" cy="275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Tinos"/>
                <a:ea typeface="Tinos"/>
                <a:cs typeface="Tinos"/>
                <a:sym typeface="Tinos"/>
              </a:rPr>
              <a:t>Place your screenshot here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sldNum" idx="12"/>
          </p:nvPr>
        </p:nvSpPr>
        <p:spPr>
          <a:xfrm>
            <a:off x="7899350" y="4098425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25</a:t>
            </a:fld>
            <a:endParaRPr lang="e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5073624" y="937025"/>
            <a:ext cx="1565204" cy="3293859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000000">
              <a:alpha val="962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5184261" y="1412238"/>
            <a:ext cx="1335300" cy="236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Tinos"/>
                <a:ea typeface="Tinos"/>
                <a:cs typeface="Tinos"/>
                <a:sym typeface="Tinos"/>
              </a:rPr>
              <a:t>Place your screenshot here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sldNum" idx="12"/>
          </p:nvPr>
        </p:nvSpPr>
        <p:spPr>
          <a:xfrm>
            <a:off x="7899350" y="4098425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26</a:t>
            </a:fld>
            <a:endParaRPr lang="en"/>
          </a:p>
        </p:txBody>
      </p:sp>
      <p:sp>
        <p:nvSpPr>
          <p:cNvPr id="236" name="Shape 236"/>
          <p:cNvSpPr txBox="1">
            <a:spLocks noGrp="1"/>
          </p:cNvSpPr>
          <p:nvPr>
            <p:ph type="body" idx="4294967295"/>
          </p:nvPr>
        </p:nvSpPr>
        <p:spPr>
          <a:xfrm>
            <a:off x="1761225" y="823550"/>
            <a:ext cx="2172900" cy="2288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latin typeface="Oswald"/>
                <a:ea typeface="Oswald"/>
                <a:cs typeface="Oswald"/>
                <a:sym typeface="Oswald"/>
              </a:rPr>
              <a:t>iPHONE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/>
        </p:nvSpPr>
        <p:spPr>
          <a:xfrm>
            <a:off x="4743076" y="751912"/>
            <a:ext cx="2511621" cy="3552067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000000">
              <a:alpha val="962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4916383" y="1078741"/>
            <a:ext cx="2174700" cy="290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Tinos"/>
                <a:ea typeface="Tinos"/>
                <a:cs typeface="Tinos"/>
                <a:sym typeface="Tinos"/>
              </a:rPr>
              <a:t>Place your screenshot here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sldNum" idx="12"/>
          </p:nvPr>
        </p:nvSpPr>
        <p:spPr>
          <a:xfrm>
            <a:off x="7899350" y="4098425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27</a:t>
            </a:fld>
            <a:endParaRPr lang="en"/>
          </a:p>
        </p:txBody>
      </p:sp>
      <p:sp>
        <p:nvSpPr>
          <p:cNvPr id="244" name="Shape 244"/>
          <p:cNvSpPr txBox="1">
            <a:spLocks noGrp="1"/>
          </p:cNvSpPr>
          <p:nvPr>
            <p:ph type="body" idx="4294967295"/>
          </p:nvPr>
        </p:nvSpPr>
        <p:spPr>
          <a:xfrm>
            <a:off x="1761225" y="823550"/>
            <a:ext cx="2172900" cy="2288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latin typeface="Oswald"/>
                <a:ea typeface="Oswald"/>
                <a:cs typeface="Oswald"/>
                <a:sym typeface="Oswald"/>
              </a:rPr>
              <a:t>TABLET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/>
        </p:nvSpPr>
        <p:spPr>
          <a:xfrm>
            <a:off x="3995025" y="996062"/>
            <a:ext cx="3993202" cy="3108753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>
              <a:alpha val="962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4162131" y="1161154"/>
            <a:ext cx="3659100" cy="233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Tinos"/>
                <a:ea typeface="Tinos"/>
                <a:cs typeface="Tinos"/>
                <a:sym typeface="Tinos"/>
              </a:rPr>
              <a:t>Place your screenshot here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sldNum" idx="12"/>
          </p:nvPr>
        </p:nvSpPr>
        <p:spPr>
          <a:xfrm>
            <a:off x="7899350" y="4098425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28</a:t>
            </a:fld>
            <a:endParaRPr lang="en"/>
          </a:p>
        </p:txBody>
      </p:sp>
      <p:sp>
        <p:nvSpPr>
          <p:cNvPr id="252" name="Shape 252"/>
          <p:cNvSpPr txBox="1">
            <a:spLocks noGrp="1"/>
          </p:cNvSpPr>
          <p:nvPr>
            <p:ph type="body" idx="4294967295"/>
          </p:nvPr>
        </p:nvSpPr>
        <p:spPr>
          <a:xfrm>
            <a:off x="1761225" y="823550"/>
            <a:ext cx="2172900" cy="2288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latin typeface="Oswald"/>
                <a:ea typeface="Oswald"/>
                <a:cs typeface="Oswald"/>
                <a:sym typeface="Oswald"/>
              </a:rPr>
              <a:t>DESKTOP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sldNum" idx="12"/>
          </p:nvPr>
        </p:nvSpPr>
        <p:spPr>
          <a:xfrm>
            <a:off x="7899350" y="4098425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29</a:t>
            </a:fld>
            <a:endParaRPr lang="en"/>
          </a:p>
        </p:txBody>
      </p:sp>
      <p:sp>
        <p:nvSpPr>
          <p:cNvPr id="258" name="Shape 258"/>
          <p:cNvSpPr/>
          <p:nvPr/>
        </p:nvSpPr>
        <p:spPr>
          <a:xfrm>
            <a:off x="5051924" y="1082903"/>
            <a:ext cx="2956500" cy="2956500"/>
          </a:xfrm>
          <a:prstGeom prst="rect">
            <a:avLst/>
          </a:prstGeom>
          <a:solidFill>
            <a:srgbClr val="000000">
              <a:alpha val="96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59" name="Shape 259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7700" y="1158825"/>
            <a:ext cx="2746650" cy="2746650"/>
          </a:xfrm>
          <a:prstGeom prst="rect">
            <a:avLst/>
          </a:prstGeom>
          <a:noFill/>
          <a:ln w="1143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260" name="Shape 260"/>
          <p:cNvSpPr txBox="1">
            <a:spLocks noGrp="1"/>
          </p:cNvSpPr>
          <p:nvPr>
            <p:ph type="ctrTitle" idx="4294967295"/>
          </p:nvPr>
        </p:nvSpPr>
        <p:spPr>
          <a:xfrm>
            <a:off x="1544775" y="1049950"/>
            <a:ext cx="32343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THANKS!</a:t>
            </a:r>
          </a:p>
        </p:txBody>
      </p:sp>
      <p:sp>
        <p:nvSpPr>
          <p:cNvPr id="261" name="Shape 261"/>
          <p:cNvSpPr txBox="1">
            <a:spLocks noGrp="1"/>
          </p:cNvSpPr>
          <p:nvPr>
            <p:ph type="subTitle" idx="4294967295"/>
          </p:nvPr>
        </p:nvSpPr>
        <p:spPr>
          <a:xfrm>
            <a:off x="1544700" y="2249575"/>
            <a:ext cx="3234300" cy="168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Any questions?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You can find me at @username &amp; user@mail.me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ctrTitle"/>
          </p:nvPr>
        </p:nvSpPr>
        <p:spPr>
          <a:xfrm>
            <a:off x="1912025" y="2116750"/>
            <a:ext cx="58026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1.</a:t>
            </a:r>
            <a:r>
              <a:rPr lang="pl-PL" dirty="0" smtClean="0"/>
              <a:t>Hurtownia danych- teoria</a:t>
            </a:r>
            <a:endParaRPr lang="en" dirty="0"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7899350" y="4098425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3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1556175" y="1378820"/>
            <a:ext cx="6616800" cy="304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25212A"/>
                </a:solidFill>
              </a:rPr>
              <a:t>Special thanks to all the people who made and released these awesome resources for free: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25212A"/>
              </a:buClr>
              <a:buSzPct val="100000"/>
            </a:pPr>
            <a:r>
              <a:rPr lang="en" sz="2400">
                <a:solidFill>
                  <a:srgbClr val="25212A"/>
                </a:solidFill>
              </a:rPr>
              <a:t>Presentation template by </a:t>
            </a:r>
            <a:r>
              <a:rPr lang="en" sz="2400" u="sng">
                <a:solidFill>
                  <a:srgbClr val="25212A"/>
                </a:solidFill>
                <a:hlinkClick r:id="rId3"/>
              </a:rPr>
              <a:t>SlidesCarnival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25212A"/>
              </a:buClr>
              <a:buSzPct val="100000"/>
            </a:pPr>
            <a:r>
              <a:rPr lang="en" sz="2400">
                <a:solidFill>
                  <a:srgbClr val="25212A"/>
                </a:solidFill>
              </a:rPr>
              <a:t>Photographs by </a:t>
            </a:r>
            <a:r>
              <a:rPr lang="en" sz="2400" u="sng">
                <a:solidFill>
                  <a:srgbClr val="25212A"/>
                </a:solidFill>
                <a:hlinkClick r:id="rId4"/>
              </a:rPr>
              <a:t>Unsplash</a:t>
            </a:r>
          </a:p>
        </p:txBody>
      </p:sp>
      <p:sp>
        <p:nvSpPr>
          <p:cNvPr id="268" name="Shape 268"/>
          <p:cNvSpPr txBox="1">
            <a:spLocks noGrp="1"/>
          </p:cNvSpPr>
          <p:nvPr>
            <p:ph type="sldNum" idx="12"/>
          </p:nvPr>
        </p:nvSpPr>
        <p:spPr>
          <a:xfrm>
            <a:off x="7899350" y="4098425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30</a:t>
            </a:fld>
            <a:endParaRPr lang="e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1556175" y="1486300"/>
            <a:ext cx="7130700" cy="2378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25212A"/>
                </a:solidFill>
              </a:rPr>
              <a:t>This presentation uses the following typographies and colors: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rgbClr val="25212A"/>
              </a:buClr>
              <a:buSzPct val="100000"/>
            </a:pPr>
            <a:r>
              <a:rPr lang="en" sz="1400">
                <a:solidFill>
                  <a:srgbClr val="25212A"/>
                </a:solidFill>
              </a:rPr>
              <a:t>Titles: </a:t>
            </a:r>
            <a:r>
              <a:rPr lang="en" sz="1400" b="1">
                <a:solidFill>
                  <a:srgbClr val="25212A"/>
                </a:solidFill>
              </a:rPr>
              <a:t>Oswald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rgbClr val="25212A"/>
              </a:buClr>
              <a:buSzPct val="100000"/>
            </a:pPr>
            <a:r>
              <a:rPr lang="en" sz="1400">
                <a:solidFill>
                  <a:srgbClr val="25212A"/>
                </a:solidFill>
              </a:rPr>
              <a:t>Body copy: </a:t>
            </a:r>
            <a:r>
              <a:rPr lang="en" sz="1400" b="1">
                <a:solidFill>
                  <a:srgbClr val="25212A"/>
                </a:solidFill>
              </a:rPr>
              <a:t>Tinos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25212A"/>
                </a:solidFill>
              </a:rPr>
              <a:t>You can download the fonts on this pages: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u="sng">
                <a:solidFill>
                  <a:srgbClr val="25212A"/>
                </a:solidFill>
                <a:hlinkClick r:id="rId3"/>
              </a:rPr>
              <a:t>https://www.fontsquirrel.com/fonts/oswald</a:t>
            </a:r>
            <a:r>
              <a:rPr lang="en" sz="1400">
                <a:solidFill>
                  <a:srgbClr val="25212A"/>
                </a:solidFill>
              </a:rPr>
              <a:t> · </a:t>
            </a:r>
            <a:r>
              <a:rPr lang="en" sz="1400" u="sng">
                <a:solidFill>
                  <a:srgbClr val="25212A"/>
                </a:solidFill>
                <a:hlinkClick r:id="rId4"/>
              </a:rPr>
              <a:t>https://www.fontsquirrel.com/fonts/tinos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1556174" y="3638250"/>
            <a:ext cx="6424500" cy="53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i="1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i="1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lvl="0" rtl="0">
              <a:spcBef>
                <a:spcPts val="0"/>
              </a:spcBef>
              <a:buNone/>
            </a:pPr>
            <a:endParaRPr sz="1200" i="1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276" name="Shape 276"/>
          <p:cNvSpPr txBox="1">
            <a:spLocks noGrp="1"/>
          </p:cNvSpPr>
          <p:nvPr>
            <p:ph type="sldNum" idx="12"/>
          </p:nvPr>
        </p:nvSpPr>
        <p:spPr>
          <a:xfrm>
            <a:off x="7899350" y="4098425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31</a:t>
            </a:fld>
            <a:endParaRPr lang="e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A7D6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/>
        </p:nvSpPr>
        <p:spPr>
          <a:xfrm>
            <a:off x="6248575" y="616875"/>
            <a:ext cx="2077200" cy="152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rPr>
              <a:t>SlidesCarnival icons are editable shapes</a:t>
            </a:r>
            <a:r>
              <a:rPr lang="en" sz="9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rPr>
              <a:t>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25212A"/>
              </a:buClr>
              <a:buSzPct val="100000"/>
              <a:buFont typeface="Tinos"/>
              <a:buChar char="●"/>
            </a:pPr>
            <a:r>
              <a:rPr lang="en" sz="9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25212A"/>
              </a:buClr>
              <a:buSzPct val="100000"/>
              <a:buFont typeface="Tinos"/>
              <a:buChar char="●"/>
            </a:pPr>
            <a:r>
              <a:rPr lang="en" sz="9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rPr>
              <a:t>Change fill color and opacity.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1631117" y="675951"/>
            <a:ext cx="295480" cy="379114"/>
          </a:xfrm>
          <a:custGeom>
            <a:avLst/>
            <a:gdLst/>
            <a:ahLst/>
            <a:cxnLst/>
            <a:rect l="0" t="0" r="0" b="0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2085392" y="728902"/>
            <a:ext cx="315240" cy="266894"/>
          </a:xfrm>
          <a:custGeom>
            <a:avLst/>
            <a:gdLst/>
            <a:ahLst/>
            <a:cxnLst/>
            <a:rect l="0" t="0" r="0" b="0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2553558" y="729732"/>
            <a:ext cx="305965" cy="270262"/>
          </a:xfrm>
          <a:custGeom>
            <a:avLst/>
            <a:gdLst/>
            <a:ahLst/>
            <a:cxnLst/>
            <a:rect l="0" t="0" r="0" b="0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3048174" y="722598"/>
            <a:ext cx="249242" cy="279918"/>
          </a:xfrm>
          <a:custGeom>
            <a:avLst/>
            <a:gdLst/>
            <a:ahLst/>
            <a:cxnLst/>
            <a:rect l="0" t="0" r="0" b="0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6" name="Shape 286"/>
          <p:cNvSpPr/>
          <p:nvPr/>
        </p:nvSpPr>
        <p:spPr>
          <a:xfrm>
            <a:off x="3528083" y="720079"/>
            <a:ext cx="212261" cy="282439"/>
          </a:xfrm>
          <a:custGeom>
            <a:avLst/>
            <a:gdLst/>
            <a:ahLst/>
            <a:cxnLst/>
            <a:rect l="0" t="0" r="0" b="0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7" name="Shape 287"/>
          <p:cNvSpPr/>
          <p:nvPr/>
        </p:nvSpPr>
        <p:spPr>
          <a:xfrm>
            <a:off x="3933188" y="716709"/>
            <a:ext cx="327849" cy="289590"/>
          </a:xfrm>
          <a:custGeom>
            <a:avLst/>
            <a:gdLst/>
            <a:ahLst/>
            <a:cxnLst/>
            <a:rect l="0" t="0" r="0" b="0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4421522" y="699474"/>
            <a:ext cx="281179" cy="324895"/>
          </a:xfrm>
          <a:custGeom>
            <a:avLst/>
            <a:gdLst/>
            <a:ahLst/>
            <a:cxnLst/>
            <a:rect l="0" t="0" r="0" b="0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9" name="Shape 289"/>
          <p:cNvSpPr/>
          <p:nvPr/>
        </p:nvSpPr>
        <p:spPr>
          <a:xfrm>
            <a:off x="4863189" y="720492"/>
            <a:ext cx="327417" cy="286222"/>
          </a:xfrm>
          <a:custGeom>
            <a:avLst/>
            <a:gdLst/>
            <a:ahLst/>
            <a:cxnLst/>
            <a:rect l="0" t="0" r="0" b="0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/>
          <p:nvPr/>
        </p:nvSpPr>
        <p:spPr>
          <a:xfrm>
            <a:off x="5345198" y="725534"/>
            <a:ext cx="289590" cy="276135"/>
          </a:xfrm>
          <a:custGeom>
            <a:avLst/>
            <a:gdLst/>
            <a:ahLst/>
            <a:cxnLst/>
            <a:rect l="0" t="0" r="0" b="0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5814192" y="718818"/>
            <a:ext cx="281179" cy="287068"/>
          </a:xfrm>
          <a:custGeom>
            <a:avLst/>
            <a:gdLst/>
            <a:ahLst/>
            <a:cxnLst/>
            <a:rect l="0" t="0" r="0" b="0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/>
          <p:nvPr/>
        </p:nvSpPr>
        <p:spPr>
          <a:xfrm>
            <a:off x="1634485" y="1144940"/>
            <a:ext cx="291266" cy="360615"/>
          </a:xfrm>
          <a:custGeom>
            <a:avLst/>
            <a:gdLst/>
            <a:ahLst/>
            <a:cxnLst/>
            <a:rect l="0" t="0" r="0" b="0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/>
          <p:nvPr/>
        </p:nvSpPr>
        <p:spPr>
          <a:xfrm>
            <a:off x="2098846" y="1144940"/>
            <a:ext cx="291266" cy="360615"/>
          </a:xfrm>
          <a:custGeom>
            <a:avLst/>
            <a:gdLst/>
            <a:ahLst/>
            <a:cxnLst/>
            <a:rect l="0" t="0" r="0" b="0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2555229" y="1199152"/>
            <a:ext cx="300506" cy="258482"/>
          </a:xfrm>
          <a:custGeom>
            <a:avLst/>
            <a:gdLst/>
            <a:ahLst/>
            <a:cxnLst/>
            <a:rect l="0" t="0" r="0" b="0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3019176" y="1173093"/>
            <a:ext cx="300092" cy="303875"/>
          </a:xfrm>
          <a:custGeom>
            <a:avLst/>
            <a:gdLst/>
            <a:ahLst/>
            <a:cxnLst/>
            <a:rect l="0" t="0" r="0" b="0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3485644" y="1192850"/>
            <a:ext cx="297570" cy="263111"/>
          </a:xfrm>
          <a:custGeom>
            <a:avLst/>
            <a:gdLst/>
            <a:ahLst/>
            <a:cxnLst/>
            <a:rect l="0" t="0" r="0" b="0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7" name="Shape 297"/>
          <p:cNvSpPr/>
          <p:nvPr/>
        </p:nvSpPr>
        <p:spPr>
          <a:xfrm>
            <a:off x="3955049" y="1192849"/>
            <a:ext cx="288744" cy="266048"/>
          </a:xfrm>
          <a:custGeom>
            <a:avLst/>
            <a:gdLst/>
            <a:ahLst/>
            <a:cxnLst/>
            <a:rect l="0" t="0" r="0" b="0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4426979" y="1195786"/>
            <a:ext cx="267741" cy="260175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/>
          <p:nvPr/>
        </p:nvSpPr>
        <p:spPr>
          <a:xfrm>
            <a:off x="4876639" y="1181072"/>
            <a:ext cx="296724" cy="290851"/>
          </a:xfrm>
          <a:custGeom>
            <a:avLst/>
            <a:gdLst/>
            <a:ahLst/>
            <a:cxnLst/>
            <a:rect l="0" t="0" r="0" b="0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0" name="Shape 300"/>
          <p:cNvSpPr/>
          <p:nvPr/>
        </p:nvSpPr>
        <p:spPr>
          <a:xfrm>
            <a:off x="5310742" y="1149136"/>
            <a:ext cx="362290" cy="356832"/>
          </a:xfrm>
          <a:custGeom>
            <a:avLst/>
            <a:gdLst/>
            <a:ahLst/>
            <a:cxnLst/>
            <a:rect l="0" t="0" r="0" b="0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1" name="Shape 301"/>
          <p:cNvSpPr/>
          <p:nvPr/>
        </p:nvSpPr>
        <p:spPr>
          <a:xfrm>
            <a:off x="5783929" y="1161746"/>
            <a:ext cx="339594" cy="324481"/>
          </a:xfrm>
          <a:custGeom>
            <a:avLst/>
            <a:gdLst/>
            <a:ahLst/>
            <a:cxnLst/>
            <a:rect l="0" t="0" r="0" b="0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2" name="Shape 302"/>
          <p:cNvSpPr/>
          <p:nvPr/>
        </p:nvSpPr>
        <p:spPr>
          <a:xfrm>
            <a:off x="1611359" y="1676538"/>
            <a:ext cx="332892" cy="236218"/>
          </a:xfrm>
          <a:custGeom>
            <a:avLst/>
            <a:gdLst/>
            <a:ahLst/>
            <a:cxnLst/>
            <a:rect l="0" t="0" r="0" b="0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2077417" y="1631994"/>
            <a:ext cx="330353" cy="319852"/>
          </a:xfrm>
          <a:custGeom>
            <a:avLst/>
            <a:gdLst/>
            <a:ahLst/>
            <a:cxnLst/>
            <a:rect l="0" t="0" r="0" b="0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2553968" y="1646278"/>
            <a:ext cx="297570" cy="300524"/>
          </a:xfrm>
          <a:custGeom>
            <a:avLst/>
            <a:gdLst/>
            <a:ahLst/>
            <a:cxnLst/>
            <a:rect l="0" t="0" r="0" b="0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3015398" y="1637039"/>
            <a:ext cx="310179" cy="309333"/>
          </a:xfrm>
          <a:custGeom>
            <a:avLst/>
            <a:gdLst/>
            <a:ahLst/>
            <a:cxnLst/>
            <a:rect l="0" t="0" r="0" b="0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3489841" y="1646711"/>
            <a:ext cx="288744" cy="290005"/>
          </a:xfrm>
          <a:custGeom>
            <a:avLst/>
            <a:gdLst/>
            <a:ahLst/>
            <a:cxnLst/>
            <a:rect l="0" t="0" r="0" b="0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3967229" y="1612670"/>
            <a:ext cx="263111" cy="357661"/>
          </a:xfrm>
          <a:custGeom>
            <a:avLst/>
            <a:gdLst/>
            <a:ahLst/>
            <a:cxnLst/>
            <a:rect l="0" t="0" r="0" b="0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4396721" y="1683686"/>
            <a:ext cx="330353" cy="213090"/>
          </a:xfrm>
          <a:custGeom>
            <a:avLst/>
            <a:gdLst/>
            <a:ahLst/>
            <a:cxnLst/>
            <a:rect l="0" t="0" r="0" b="0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4874947" y="1638300"/>
            <a:ext cx="304306" cy="307657"/>
          </a:xfrm>
          <a:custGeom>
            <a:avLst/>
            <a:gdLst/>
            <a:ahLst/>
            <a:cxnLst/>
            <a:rect l="0" t="0" r="0" b="0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5338479" y="1626539"/>
            <a:ext cx="305982" cy="318159"/>
          </a:xfrm>
          <a:custGeom>
            <a:avLst/>
            <a:gdLst/>
            <a:ahLst/>
            <a:cxnLst/>
            <a:rect l="0" t="0" r="0" b="0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5788562" y="1635778"/>
            <a:ext cx="327417" cy="306811"/>
          </a:xfrm>
          <a:custGeom>
            <a:avLst/>
            <a:gdLst/>
            <a:ahLst/>
            <a:cxnLst/>
            <a:rect l="0" t="0" r="0" b="0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1650029" y="2114422"/>
            <a:ext cx="256392" cy="279935"/>
          </a:xfrm>
          <a:custGeom>
            <a:avLst/>
            <a:gdLst/>
            <a:ahLst/>
            <a:cxnLst/>
            <a:rect l="0" t="0" r="0" b="0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2103043" y="2114852"/>
            <a:ext cx="273630" cy="275289"/>
          </a:xfrm>
          <a:custGeom>
            <a:avLst/>
            <a:gdLst/>
            <a:ahLst/>
            <a:cxnLst/>
            <a:rect l="0" t="0" r="0" b="0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2572884" y="2114852"/>
            <a:ext cx="273613" cy="275289"/>
          </a:xfrm>
          <a:custGeom>
            <a:avLst/>
            <a:gdLst/>
            <a:ahLst/>
            <a:cxnLst/>
            <a:rect l="0" t="0" r="0" b="0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3033463" y="2114852"/>
            <a:ext cx="273199" cy="275289"/>
          </a:xfrm>
          <a:custGeom>
            <a:avLst/>
            <a:gdLst/>
            <a:ahLst/>
            <a:cxnLst/>
            <a:rect l="0" t="0" r="0" b="0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3561278" y="2071988"/>
            <a:ext cx="147541" cy="363983"/>
          </a:xfrm>
          <a:custGeom>
            <a:avLst/>
            <a:gdLst/>
            <a:ahLst/>
            <a:cxnLst/>
            <a:rect l="0" t="0" r="0" b="0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4034482" y="2074510"/>
            <a:ext cx="127781" cy="359768"/>
          </a:xfrm>
          <a:custGeom>
            <a:avLst/>
            <a:gdLst/>
            <a:ahLst/>
            <a:cxnLst/>
            <a:rect l="0" t="0" r="0" b="0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4503040" y="2114422"/>
            <a:ext cx="116433" cy="275720"/>
          </a:xfrm>
          <a:custGeom>
            <a:avLst/>
            <a:gdLst/>
            <a:ahLst/>
            <a:cxnLst/>
            <a:rect l="0" t="0" r="0" b="0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4890512" y="2110638"/>
            <a:ext cx="271091" cy="287068"/>
          </a:xfrm>
          <a:custGeom>
            <a:avLst/>
            <a:gdLst/>
            <a:ahLst/>
            <a:cxnLst/>
            <a:rect l="0" t="0" r="0" b="0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5343522" y="2118205"/>
            <a:ext cx="297156" cy="274460"/>
          </a:xfrm>
          <a:custGeom>
            <a:avLst/>
            <a:gdLst/>
            <a:ahLst/>
            <a:cxnLst/>
            <a:rect l="0" t="0" r="0" b="0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5813345" y="2071556"/>
            <a:ext cx="273199" cy="327849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2" name="Shape 322"/>
          <p:cNvSpPr/>
          <p:nvPr/>
        </p:nvSpPr>
        <p:spPr>
          <a:xfrm>
            <a:off x="1727782" y="2548956"/>
            <a:ext cx="100456" cy="339611"/>
          </a:xfrm>
          <a:custGeom>
            <a:avLst/>
            <a:gdLst/>
            <a:ahLst/>
            <a:cxnLst/>
            <a:rect l="0" t="0" r="0" b="0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2133306" y="2536349"/>
            <a:ext cx="217305" cy="363983"/>
          </a:xfrm>
          <a:custGeom>
            <a:avLst/>
            <a:gdLst/>
            <a:ahLst/>
            <a:cxnLst/>
            <a:rect l="0" t="0" r="0" b="0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2566148" y="2536349"/>
            <a:ext cx="284547" cy="363983"/>
          </a:xfrm>
          <a:custGeom>
            <a:avLst/>
            <a:gdLst/>
            <a:ahLst/>
            <a:cxnLst/>
            <a:rect l="0" t="0" r="0" b="0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3459997" y="2598125"/>
            <a:ext cx="343394" cy="191655"/>
          </a:xfrm>
          <a:custGeom>
            <a:avLst/>
            <a:gdLst/>
            <a:ahLst/>
            <a:cxnLst/>
            <a:rect l="0" t="0" r="0" b="0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3002358" y="2558195"/>
            <a:ext cx="333307" cy="315240"/>
          </a:xfrm>
          <a:custGeom>
            <a:avLst/>
            <a:gdLst/>
            <a:ahLst/>
            <a:cxnLst/>
            <a:rect l="0" t="0" r="0" b="0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3948745" y="2566191"/>
            <a:ext cx="295048" cy="297570"/>
          </a:xfrm>
          <a:custGeom>
            <a:avLst/>
            <a:gdLst/>
            <a:ahLst/>
            <a:cxnLst/>
            <a:rect l="0" t="0" r="0" b="0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/>
          <p:nvPr/>
        </p:nvSpPr>
        <p:spPr>
          <a:xfrm>
            <a:off x="4411850" y="2568713"/>
            <a:ext cx="298831" cy="297570"/>
          </a:xfrm>
          <a:custGeom>
            <a:avLst/>
            <a:gdLst/>
            <a:ahLst/>
            <a:cxnLst/>
            <a:rect l="0" t="0" r="0" b="0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4835038" y="2568713"/>
            <a:ext cx="389183" cy="314808"/>
          </a:xfrm>
          <a:custGeom>
            <a:avLst/>
            <a:gdLst/>
            <a:ahLst/>
            <a:cxnLst/>
            <a:rect l="0" t="0" r="0" b="0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5372524" y="2556106"/>
            <a:ext cx="234111" cy="325724"/>
          </a:xfrm>
          <a:custGeom>
            <a:avLst/>
            <a:gdLst/>
            <a:ahLst/>
            <a:cxnLst/>
            <a:rect l="0" t="0" r="0" b="0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5838988" y="2572497"/>
            <a:ext cx="228636" cy="313115"/>
          </a:xfrm>
          <a:custGeom>
            <a:avLst/>
            <a:gdLst/>
            <a:ahLst/>
            <a:cxnLst/>
            <a:rect l="0" t="0" r="0" b="0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1620620" y="3053247"/>
            <a:ext cx="330353" cy="261436"/>
          </a:xfrm>
          <a:custGeom>
            <a:avLst/>
            <a:gdLst/>
            <a:ahLst/>
            <a:cxnLst/>
            <a:rect l="0" t="0" r="0" b="0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2081614" y="3072573"/>
            <a:ext cx="321959" cy="218566"/>
          </a:xfrm>
          <a:custGeom>
            <a:avLst/>
            <a:gdLst/>
            <a:ahLst/>
            <a:cxnLst/>
            <a:rect l="0" t="0" r="0" b="0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2555229" y="3063332"/>
            <a:ext cx="305550" cy="238740"/>
          </a:xfrm>
          <a:custGeom>
            <a:avLst/>
            <a:gdLst/>
            <a:ahLst/>
            <a:cxnLst/>
            <a:rect l="0" t="0" r="0" b="0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3017487" y="3057028"/>
            <a:ext cx="307675" cy="250088"/>
          </a:xfrm>
          <a:custGeom>
            <a:avLst/>
            <a:gdLst/>
            <a:ahLst/>
            <a:cxnLst/>
            <a:rect l="0" t="0" r="0" b="0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3498252" y="3036856"/>
            <a:ext cx="277810" cy="280332"/>
          </a:xfrm>
          <a:custGeom>
            <a:avLst/>
            <a:gdLst/>
            <a:ahLst/>
            <a:cxnLst/>
            <a:rect l="0" t="0" r="0" b="0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3937398" y="3072159"/>
            <a:ext cx="313962" cy="231175"/>
          </a:xfrm>
          <a:custGeom>
            <a:avLst/>
            <a:gdLst/>
            <a:ahLst/>
            <a:cxnLst/>
            <a:rect l="0" t="0" r="0" b="0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4402610" y="3072159"/>
            <a:ext cx="313547" cy="231175"/>
          </a:xfrm>
          <a:custGeom>
            <a:avLst/>
            <a:gdLst/>
            <a:ahLst/>
            <a:cxnLst/>
            <a:rect l="0" t="0" r="0" b="0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4875378" y="3049466"/>
            <a:ext cx="302182" cy="264787"/>
          </a:xfrm>
          <a:custGeom>
            <a:avLst/>
            <a:gdLst/>
            <a:ahLst/>
            <a:cxnLst/>
            <a:rect l="0" t="0" r="0" b="0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5324183" y="3017530"/>
            <a:ext cx="331631" cy="334136"/>
          </a:xfrm>
          <a:custGeom>
            <a:avLst/>
            <a:gdLst/>
            <a:ahLst/>
            <a:cxnLst/>
            <a:rect l="0" t="0" r="0" b="0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5812516" y="3036441"/>
            <a:ext cx="284115" cy="287898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1615988" y="3488611"/>
            <a:ext cx="323634" cy="315223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2066066" y="3539454"/>
            <a:ext cx="345070" cy="211000"/>
          </a:xfrm>
          <a:custGeom>
            <a:avLst/>
            <a:gdLst/>
            <a:ahLst/>
            <a:cxnLst/>
            <a:rect l="0" t="0" r="0" b="0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2611532" y="3467178"/>
            <a:ext cx="202606" cy="345484"/>
          </a:xfrm>
          <a:custGeom>
            <a:avLst/>
            <a:gdLst/>
            <a:ahLst/>
            <a:cxnLst/>
            <a:rect l="0" t="0" r="0" b="0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5" name="Shape 345"/>
          <p:cNvSpPr/>
          <p:nvPr/>
        </p:nvSpPr>
        <p:spPr>
          <a:xfrm>
            <a:off x="3046914" y="3500372"/>
            <a:ext cx="254285" cy="319023"/>
          </a:xfrm>
          <a:custGeom>
            <a:avLst/>
            <a:gdLst/>
            <a:ahLst/>
            <a:cxnLst/>
            <a:rect l="0" t="0" r="0" b="0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3491948" y="3524758"/>
            <a:ext cx="286222" cy="248810"/>
          </a:xfrm>
          <a:custGeom>
            <a:avLst/>
            <a:gdLst/>
            <a:ahLst/>
            <a:cxnLst/>
            <a:rect l="0" t="0" r="0" b="0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3954617" y="3502480"/>
            <a:ext cx="287068" cy="287483"/>
          </a:xfrm>
          <a:custGeom>
            <a:avLst/>
            <a:gdLst/>
            <a:ahLst/>
            <a:cxnLst/>
            <a:rect l="0" t="0" r="0" b="0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4417735" y="3498697"/>
            <a:ext cx="289158" cy="295895"/>
          </a:xfrm>
          <a:custGeom>
            <a:avLst/>
            <a:gdLst/>
            <a:ahLst/>
            <a:cxnLst/>
            <a:rect l="0" t="0" r="0" b="0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4859821" y="3501633"/>
            <a:ext cx="333721" cy="282025"/>
          </a:xfrm>
          <a:custGeom>
            <a:avLst/>
            <a:gdLst/>
            <a:ahLst/>
            <a:cxnLst/>
            <a:rect l="0" t="0" r="0" b="0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5338480" y="3495759"/>
            <a:ext cx="303875" cy="300092"/>
          </a:xfrm>
          <a:custGeom>
            <a:avLst/>
            <a:gdLst/>
            <a:ahLst/>
            <a:cxnLst/>
            <a:rect l="0" t="0" r="0" b="0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5810405" y="3481459"/>
            <a:ext cx="291266" cy="325742"/>
          </a:xfrm>
          <a:custGeom>
            <a:avLst/>
            <a:gdLst/>
            <a:ahLst/>
            <a:cxnLst/>
            <a:rect l="0" t="0" r="0" b="0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2" name="Shape 352"/>
          <p:cNvSpPr/>
          <p:nvPr/>
        </p:nvSpPr>
        <p:spPr>
          <a:xfrm>
            <a:off x="1593730" y="4006357"/>
            <a:ext cx="374899" cy="211415"/>
          </a:xfrm>
          <a:custGeom>
            <a:avLst/>
            <a:gdLst/>
            <a:ahLst/>
            <a:cxnLst/>
            <a:rect l="0" t="0" r="0" b="0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/>
          <p:nvPr/>
        </p:nvSpPr>
        <p:spPr>
          <a:xfrm>
            <a:off x="2089611" y="3950449"/>
            <a:ext cx="302199" cy="318176"/>
          </a:xfrm>
          <a:custGeom>
            <a:avLst/>
            <a:gdLst/>
            <a:ahLst/>
            <a:cxnLst/>
            <a:rect l="0" t="0" r="0" b="0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4" name="Shape 354"/>
          <p:cNvSpPr/>
          <p:nvPr/>
        </p:nvSpPr>
        <p:spPr>
          <a:xfrm>
            <a:off x="2542211" y="3932383"/>
            <a:ext cx="332443" cy="342962"/>
          </a:xfrm>
          <a:custGeom>
            <a:avLst/>
            <a:gdLst/>
            <a:ahLst/>
            <a:cxnLst/>
            <a:rect l="0" t="0" r="0" b="0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5" name="Shape 355"/>
          <p:cNvSpPr/>
          <p:nvPr/>
        </p:nvSpPr>
        <p:spPr>
          <a:xfrm>
            <a:off x="3023377" y="3961381"/>
            <a:ext cx="293373" cy="297156"/>
          </a:xfrm>
          <a:custGeom>
            <a:avLst/>
            <a:gdLst/>
            <a:ahLst/>
            <a:cxnLst/>
            <a:rect l="0" t="0" r="0" b="0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3458326" y="3962229"/>
            <a:ext cx="352635" cy="294202"/>
          </a:xfrm>
          <a:custGeom>
            <a:avLst/>
            <a:gdLst/>
            <a:ahLst/>
            <a:cxnLst/>
            <a:rect l="0" t="0" r="0" b="0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7" name="Shape 357"/>
          <p:cNvSpPr/>
          <p:nvPr/>
        </p:nvSpPr>
        <p:spPr>
          <a:xfrm>
            <a:off x="3962182" y="3937014"/>
            <a:ext cx="271938" cy="329092"/>
          </a:xfrm>
          <a:custGeom>
            <a:avLst/>
            <a:gdLst/>
            <a:ahLst/>
            <a:cxnLst/>
            <a:rect l="0" t="0" r="0" b="0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/>
          <p:nvPr/>
        </p:nvSpPr>
        <p:spPr>
          <a:xfrm>
            <a:off x="4368980" y="3933231"/>
            <a:ext cx="390462" cy="354310"/>
          </a:xfrm>
          <a:custGeom>
            <a:avLst/>
            <a:gdLst/>
            <a:ahLst/>
            <a:cxnLst/>
            <a:rect l="0" t="0" r="0" b="0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4838388" y="3927757"/>
            <a:ext cx="383311" cy="366919"/>
          </a:xfrm>
          <a:custGeom>
            <a:avLst/>
            <a:gdLst/>
            <a:ahLst/>
            <a:cxnLst/>
            <a:rect l="0" t="0" r="0" b="0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5320397" y="4015596"/>
            <a:ext cx="340872" cy="197545"/>
          </a:xfrm>
          <a:custGeom>
            <a:avLst/>
            <a:gdLst/>
            <a:ahLst/>
            <a:cxnLst/>
            <a:rect l="0" t="0" r="0" b="0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5830582" y="3979448"/>
            <a:ext cx="254285" cy="279089"/>
          </a:xfrm>
          <a:custGeom>
            <a:avLst/>
            <a:gdLst/>
            <a:ahLst/>
            <a:cxnLst/>
            <a:rect l="0" t="0" r="0" b="0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6350991" y="2258605"/>
            <a:ext cx="458408" cy="451502"/>
          </a:xfrm>
          <a:custGeom>
            <a:avLst/>
            <a:gdLst/>
            <a:ahLst/>
            <a:cxnLst/>
            <a:rect l="0" t="0" r="0" b="0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3" name="Shape 363"/>
          <p:cNvSpPr/>
          <p:nvPr/>
        </p:nvSpPr>
        <p:spPr>
          <a:xfrm>
            <a:off x="6401711" y="2987021"/>
            <a:ext cx="1104910" cy="1088367"/>
          </a:xfrm>
          <a:custGeom>
            <a:avLst/>
            <a:gdLst/>
            <a:ahLst/>
            <a:cxnLst/>
            <a:rect l="0" t="0" r="0" b="0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6535712" y="2469457"/>
            <a:ext cx="436619" cy="266980"/>
          </a:xfrm>
          <a:custGeom>
            <a:avLst/>
            <a:gdLst/>
            <a:ahLst/>
            <a:cxnLst/>
            <a:rect l="0" t="0" r="0" b="0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6846950" y="3495281"/>
            <a:ext cx="1052391" cy="643569"/>
          </a:xfrm>
          <a:custGeom>
            <a:avLst/>
            <a:gdLst/>
            <a:ahLst/>
            <a:cxnLst/>
            <a:rect l="0" t="0" r="0" b="0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351C7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6" name="Shape 366"/>
          <p:cNvSpPr txBox="1">
            <a:spLocks noGrp="1"/>
          </p:cNvSpPr>
          <p:nvPr>
            <p:ph type="sldNum" idx="12"/>
          </p:nvPr>
        </p:nvSpPr>
        <p:spPr>
          <a:xfrm>
            <a:off x="7899350" y="4098425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32</a:t>
            </a:fld>
            <a:endParaRPr lang="e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A7D6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/>
        </p:nvSpPr>
        <p:spPr>
          <a:xfrm>
            <a:off x="2943599" y="805175"/>
            <a:ext cx="5074500" cy="126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b="1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rPr>
              <a:t>How? Follow Google instructions </a:t>
            </a:r>
            <a:r>
              <a:rPr lang="en" u="sng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372" name="Shape 372"/>
          <p:cNvSpPr txBox="1"/>
          <p:nvPr/>
        </p:nvSpPr>
        <p:spPr>
          <a:xfrm>
            <a:off x="1654507" y="2291452"/>
            <a:ext cx="6555600" cy="234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2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rPr>
              <a:t>✋👆👉👍👤👦👧👨👩👪💃🏃💑❤😂😉😋😒😭👶😸🐟🍒🍔💣📌📖🔨🎃🎈🎨🏈🏰🌏🔌🔑</a:t>
            </a:r>
            <a:r>
              <a:rPr lang="en" sz="2400" i="1">
                <a:solidFill>
                  <a:srgbClr val="FFFFFF"/>
                </a:solidFill>
                <a:highlight>
                  <a:srgbClr val="25212A"/>
                </a:highlight>
                <a:latin typeface="Tinos"/>
                <a:ea typeface="Tinos"/>
                <a:cs typeface="Tinos"/>
                <a:sym typeface="Tinos"/>
              </a:rPr>
              <a:t> and many more...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1512150" y="904700"/>
            <a:ext cx="1431600" cy="130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A64D79"/>
                </a:solidFill>
              </a:rPr>
              <a:t>😉</a:t>
            </a:r>
          </a:p>
        </p:txBody>
      </p:sp>
      <p:sp>
        <p:nvSpPr>
          <p:cNvPr id="374" name="Shape 374"/>
          <p:cNvSpPr txBox="1">
            <a:spLocks noGrp="1"/>
          </p:cNvSpPr>
          <p:nvPr>
            <p:ph type="sldNum" idx="12"/>
          </p:nvPr>
        </p:nvSpPr>
        <p:spPr>
          <a:xfrm>
            <a:off x="7899350" y="4098425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33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1835696" y="1635646"/>
            <a:ext cx="6128100" cy="81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pl-PL" i="0" dirty="0" smtClean="0"/>
              <a:t>Hurtownia danych</a:t>
            </a:r>
            <a:r>
              <a:rPr lang="pl-PL" b="0" i="0" dirty="0" smtClean="0"/>
              <a:t> (</a:t>
            </a:r>
            <a:r>
              <a:rPr lang="pl-PL" b="0" i="0" dirty="0" smtClean="0">
                <a:hlinkClick r:id="rId3" tooltip="Język angielski"/>
              </a:rPr>
              <a:t>ang.</a:t>
            </a:r>
            <a:r>
              <a:rPr lang="pl-PL" b="0" i="0" dirty="0" smtClean="0"/>
              <a:t> </a:t>
            </a:r>
            <a:r>
              <a:rPr lang="pl-PL" b="0" dirty="0" smtClean="0"/>
              <a:t>data </a:t>
            </a:r>
            <a:r>
              <a:rPr lang="pl-PL" b="0" dirty="0" err="1" smtClean="0"/>
              <a:t>warehouse</a:t>
            </a:r>
            <a:r>
              <a:rPr lang="pl-PL" b="0" i="0" dirty="0" smtClean="0"/>
              <a:t>) – rodzaj </a:t>
            </a:r>
            <a:r>
              <a:rPr lang="pl-PL" b="0" i="0" dirty="0" smtClean="0">
                <a:hlinkClick r:id="rId4" tooltip="Baza danych"/>
              </a:rPr>
              <a:t>bazy danych</a:t>
            </a:r>
            <a:r>
              <a:rPr lang="pl-PL" b="0" i="0" dirty="0" smtClean="0"/>
              <a:t>, która jest zorganizowana i zoptymalizowana pod kątem pewnego wycinka rzeczywistości.</a:t>
            </a:r>
            <a:endParaRPr lang="en" dirty="0" smtClean="0"/>
          </a:p>
          <a:p>
            <a:pPr lvl="0">
              <a:buNone/>
            </a:pPr>
            <a:endParaRPr lang="en" dirty="0"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4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dirty="0" smtClean="0"/>
              <a:t>Schemat hurtowni danych</a:t>
            </a:r>
            <a:endParaRPr lang="en" dirty="0"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7899350" y="4098425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5</a:t>
            </a:fld>
            <a:endParaRPr lang="en"/>
          </a:p>
        </p:txBody>
      </p:sp>
      <p:pic>
        <p:nvPicPr>
          <p:cNvPr id="6" name="Obraz 5" descr="DataWarehouseArchitec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1491630"/>
            <a:ext cx="5268440" cy="28751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Wielowymiarowy model danych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 Fakty</a:t>
            </a:r>
          </a:p>
          <a:p>
            <a:r>
              <a:rPr lang="pl-PL" dirty="0" smtClean="0"/>
              <a:t> Wymiary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6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ctrTitle"/>
          </p:nvPr>
        </p:nvSpPr>
        <p:spPr>
          <a:xfrm>
            <a:off x="1912025" y="2116750"/>
            <a:ext cx="58026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dirty="0" smtClean="0"/>
              <a:t>2</a:t>
            </a:r>
            <a:r>
              <a:rPr lang="en" dirty="0" smtClean="0"/>
              <a:t>.</a:t>
            </a:r>
            <a:r>
              <a:rPr lang="pl-PL" dirty="0" smtClean="0"/>
              <a:t>Hurtownia danych- </a:t>
            </a:r>
            <a:r>
              <a:rPr lang="pl-PL" dirty="0" smtClean="0"/>
              <a:t>testowanie</a:t>
            </a:r>
            <a:endParaRPr lang="en" dirty="0"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7899350" y="4098425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7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Operacje na danych	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 Ekstrakcja</a:t>
            </a:r>
          </a:p>
          <a:p>
            <a:r>
              <a:rPr lang="pl-PL" dirty="0" smtClean="0"/>
              <a:t> Filtrowanie</a:t>
            </a:r>
          </a:p>
          <a:p>
            <a:r>
              <a:rPr lang="pl-PL" dirty="0" smtClean="0"/>
              <a:t> Łączenie</a:t>
            </a:r>
          </a:p>
          <a:p>
            <a:r>
              <a:rPr lang="pl-PL" dirty="0" smtClean="0"/>
              <a:t> Agregowanie</a:t>
            </a:r>
          </a:p>
          <a:p>
            <a:endParaRPr lang="pl-PL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8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Czego potrzebujemy do efektywnego testowania?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 Danych</a:t>
            </a:r>
          </a:p>
          <a:p>
            <a:r>
              <a:rPr lang="pl-PL" dirty="0" smtClean="0"/>
              <a:t> Platformy programistycznej</a:t>
            </a:r>
          </a:p>
          <a:p>
            <a:r>
              <a:rPr lang="pl-PL" dirty="0" smtClean="0"/>
              <a:t> Repozytorium kodu</a:t>
            </a:r>
          </a:p>
          <a:p>
            <a:r>
              <a:rPr lang="pl-PL" dirty="0" smtClean="0"/>
              <a:t> Ciągłej integracji</a:t>
            </a:r>
          </a:p>
          <a:p>
            <a:r>
              <a:rPr lang="pl-PL" dirty="0" smtClean="0"/>
              <a:t> Raportowania błędów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9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int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</TotalTime>
  <Words>811</Words>
  <Application>Microsoft Office PowerPoint</Application>
  <PresentationFormat>Pokaz na ekranie (16:9)</PresentationFormat>
  <Paragraphs>170</Paragraphs>
  <Slides>33</Slides>
  <Notes>29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33</vt:i4>
      </vt:variant>
    </vt:vector>
  </HeadingPairs>
  <TitlesOfParts>
    <vt:vector size="34" baseType="lpstr">
      <vt:lpstr>Quintus template</vt:lpstr>
      <vt:lpstr>Automatyzacja procesu testowania hurtowni danych</vt:lpstr>
      <vt:lpstr>HELLO!</vt:lpstr>
      <vt:lpstr>1.Hurtownia danych- teoria</vt:lpstr>
      <vt:lpstr>Slajd 4</vt:lpstr>
      <vt:lpstr>Schemat hurtowni danych</vt:lpstr>
      <vt:lpstr>Wielowymiarowy model danych</vt:lpstr>
      <vt:lpstr>2.Hurtownia danych- testowanie</vt:lpstr>
      <vt:lpstr>Operacje na danych </vt:lpstr>
      <vt:lpstr>Czego potrzebujemy do efektywnego testowania?</vt:lpstr>
      <vt:lpstr>Co testować?</vt:lpstr>
      <vt:lpstr>3. Część praktyczna</vt:lpstr>
      <vt:lpstr>BIG CONCEPT</vt:lpstr>
      <vt:lpstr>YOU CAN ALSO SPLIT YOUR CONTENT</vt:lpstr>
      <vt:lpstr>IN 2 OR 3 COLUMNS</vt:lpstr>
      <vt:lpstr>A PICTURE IS WORTH A THOUSAND WORDS</vt:lpstr>
      <vt:lpstr>Want big impact?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Slajd 24</vt:lpstr>
      <vt:lpstr>Slajd 25</vt:lpstr>
      <vt:lpstr>Slajd 26</vt:lpstr>
      <vt:lpstr>Slajd 27</vt:lpstr>
      <vt:lpstr>Slajd 28</vt:lpstr>
      <vt:lpstr>THANKS!</vt:lpstr>
      <vt:lpstr>CREDITS</vt:lpstr>
      <vt:lpstr>PRESENTATION DESIGN</vt:lpstr>
      <vt:lpstr>Slajd 32</vt:lpstr>
      <vt:lpstr>Slajd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Automatyzacja procesu testowania hurtowni danych</dc:title>
  <cp:lastModifiedBy>Darek</cp:lastModifiedBy>
  <cp:revision>20</cp:revision>
  <dcterms:modified xsi:type="dcterms:W3CDTF">2016-08-20T18:16:06Z</dcterms:modified>
</cp:coreProperties>
</file>