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37" autoAdjust="0"/>
  </p:normalViewPr>
  <p:slideViewPr>
    <p:cSldViewPr snapToGrid="0">
      <p:cViewPr>
        <p:scale>
          <a:sx n="33" d="100"/>
          <a:sy n="33" d="100"/>
        </p:scale>
        <p:origin x="190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a\Documents\GitHub\11-703\HomeWork\SemesterWork\2.%20SortWork\docs\AnalizOfO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a\Documents\GitHub\11-703\HomeWork\SemesterWork\2.%20SortWork\docs\AnalizOfO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Элементы</a:t>
            </a:r>
            <a:r>
              <a:rPr lang="en-US" dirty="0"/>
              <a:t>/</a:t>
            </a:r>
            <a:r>
              <a:rPr lang="ru-RU" dirty="0"/>
              <a:t>Итерации</a:t>
            </a:r>
          </a:p>
          <a:p>
            <a:pPr>
              <a:defRPr/>
            </a:pPr>
            <a:endParaRPr lang="ru-RU" dirty="0"/>
          </a:p>
        </c:rich>
      </c:tx>
      <c:layout>
        <c:manualLayout>
          <c:xMode val="edge"/>
          <c:yMode val="edge"/>
          <c:x val="0.3145555555555555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415807731658"/>
          <c:y val="0.19096871303459359"/>
          <c:w val="0.82686351706036743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Лист1!$A$2:$A$83</c:f>
              <c:numCache>
                <c:formatCode>General</c:formatCode>
                <c:ptCount val="82"/>
                <c:pt idx="0">
                  <c:v>42868</c:v>
                </c:pt>
                <c:pt idx="1">
                  <c:v>27170</c:v>
                </c:pt>
                <c:pt idx="2">
                  <c:v>49711</c:v>
                </c:pt>
                <c:pt idx="3">
                  <c:v>12477</c:v>
                </c:pt>
                <c:pt idx="4">
                  <c:v>40637</c:v>
                </c:pt>
                <c:pt idx="5">
                  <c:v>15584</c:v>
                </c:pt>
                <c:pt idx="6">
                  <c:v>16206</c:v>
                </c:pt>
                <c:pt idx="7">
                  <c:v>38699</c:v>
                </c:pt>
                <c:pt idx="8">
                  <c:v>42110</c:v>
                </c:pt>
                <c:pt idx="9">
                  <c:v>21508</c:v>
                </c:pt>
                <c:pt idx="10">
                  <c:v>43543</c:v>
                </c:pt>
                <c:pt idx="11">
                  <c:v>8256</c:v>
                </c:pt>
                <c:pt idx="12">
                  <c:v>6223</c:v>
                </c:pt>
                <c:pt idx="13">
                  <c:v>32654</c:v>
                </c:pt>
                <c:pt idx="14">
                  <c:v>47513</c:v>
                </c:pt>
                <c:pt idx="15">
                  <c:v>52333</c:v>
                </c:pt>
                <c:pt idx="16">
                  <c:v>44748</c:v>
                </c:pt>
                <c:pt idx="17">
                  <c:v>61515</c:v>
                </c:pt>
                <c:pt idx="18">
                  <c:v>2412</c:v>
                </c:pt>
                <c:pt idx="19">
                  <c:v>4853</c:v>
                </c:pt>
                <c:pt idx="20">
                  <c:v>11209</c:v>
                </c:pt>
                <c:pt idx="21">
                  <c:v>39556</c:v>
                </c:pt>
                <c:pt idx="22">
                  <c:v>6005</c:v>
                </c:pt>
                <c:pt idx="23">
                  <c:v>53498</c:v>
                </c:pt>
                <c:pt idx="24">
                  <c:v>20649</c:v>
                </c:pt>
                <c:pt idx="25">
                  <c:v>31637</c:v>
                </c:pt>
                <c:pt idx="26">
                  <c:v>14068</c:v>
                </c:pt>
                <c:pt idx="27">
                  <c:v>18691</c:v>
                </c:pt>
                <c:pt idx="28">
                  <c:v>30957</c:v>
                </c:pt>
                <c:pt idx="29">
                  <c:v>29055</c:v>
                </c:pt>
                <c:pt idx="30">
                  <c:v>26332</c:v>
                </c:pt>
                <c:pt idx="31">
                  <c:v>30547</c:v>
                </c:pt>
                <c:pt idx="32">
                  <c:v>4975</c:v>
                </c:pt>
                <c:pt idx="33">
                  <c:v>32805</c:v>
                </c:pt>
                <c:pt idx="34">
                  <c:v>110052</c:v>
                </c:pt>
                <c:pt idx="35">
                  <c:v>43078</c:v>
                </c:pt>
                <c:pt idx="36">
                  <c:v>15994</c:v>
                </c:pt>
                <c:pt idx="37">
                  <c:v>30400</c:v>
                </c:pt>
                <c:pt idx="38">
                  <c:v>15295</c:v>
                </c:pt>
                <c:pt idx="39">
                  <c:v>6113</c:v>
                </c:pt>
                <c:pt idx="40">
                  <c:v>14705</c:v>
                </c:pt>
                <c:pt idx="41">
                  <c:v>38503</c:v>
                </c:pt>
                <c:pt idx="42">
                  <c:v>4559</c:v>
                </c:pt>
                <c:pt idx="43">
                  <c:v>4955</c:v>
                </c:pt>
                <c:pt idx="44">
                  <c:v>53556</c:v>
                </c:pt>
                <c:pt idx="45">
                  <c:v>11940</c:v>
                </c:pt>
                <c:pt idx="46">
                  <c:v>32170</c:v>
                </c:pt>
                <c:pt idx="47">
                  <c:v>23703</c:v>
                </c:pt>
                <c:pt idx="48">
                  <c:v>474</c:v>
                </c:pt>
                <c:pt idx="49">
                  <c:v>386</c:v>
                </c:pt>
                <c:pt idx="50">
                  <c:v>51460</c:v>
                </c:pt>
                <c:pt idx="51">
                  <c:v>26164</c:v>
                </c:pt>
                <c:pt idx="52">
                  <c:v>51240</c:v>
                </c:pt>
                <c:pt idx="53">
                  <c:v>34701</c:v>
                </c:pt>
                <c:pt idx="54">
                  <c:v>43176</c:v>
                </c:pt>
                <c:pt idx="55">
                  <c:v>1237</c:v>
                </c:pt>
                <c:pt idx="56">
                  <c:v>51325</c:v>
                </c:pt>
                <c:pt idx="57">
                  <c:v>45741</c:v>
                </c:pt>
                <c:pt idx="58">
                  <c:v>32818</c:v>
                </c:pt>
                <c:pt idx="59">
                  <c:v>10113</c:v>
                </c:pt>
                <c:pt idx="60">
                  <c:v>49310</c:v>
                </c:pt>
                <c:pt idx="61">
                  <c:v>10012</c:v>
                </c:pt>
                <c:pt idx="62">
                  <c:v>35606</c:v>
                </c:pt>
                <c:pt idx="63">
                  <c:v>45958</c:v>
                </c:pt>
                <c:pt idx="64">
                  <c:v>20084</c:v>
                </c:pt>
                <c:pt idx="65">
                  <c:v>20444</c:v>
                </c:pt>
                <c:pt idx="66">
                  <c:v>18937</c:v>
                </c:pt>
                <c:pt idx="67">
                  <c:v>27405</c:v>
                </c:pt>
                <c:pt idx="68">
                  <c:v>11747</c:v>
                </c:pt>
                <c:pt idx="69">
                  <c:v>18626</c:v>
                </c:pt>
                <c:pt idx="70">
                  <c:v>3892</c:v>
                </c:pt>
                <c:pt idx="71">
                  <c:v>4897</c:v>
                </c:pt>
                <c:pt idx="72">
                  <c:v>25769</c:v>
                </c:pt>
                <c:pt idx="73">
                  <c:v>15769</c:v>
                </c:pt>
                <c:pt idx="74">
                  <c:v>24473</c:v>
                </c:pt>
                <c:pt idx="75">
                  <c:v>46359</c:v>
                </c:pt>
                <c:pt idx="76">
                  <c:v>30757</c:v>
                </c:pt>
                <c:pt idx="77">
                  <c:v>2624</c:v>
                </c:pt>
                <c:pt idx="78">
                  <c:v>7778</c:v>
                </c:pt>
                <c:pt idx="79">
                  <c:v>30214</c:v>
                </c:pt>
                <c:pt idx="80">
                  <c:v>15458</c:v>
                </c:pt>
                <c:pt idx="81">
                  <c:v>3446</c:v>
                </c:pt>
              </c:numCache>
            </c:numRef>
          </c:xVal>
          <c:yVal>
            <c:numRef>
              <c:f>Лист1!$C$2:$C$83</c:f>
              <c:numCache>
                <c:formatCode>General</c:formatCode>
                <c:ptCount val="82"/>
                <c:pt idx="0">
                  <c:v>4256</c:v>
                </c:pt>
                <c:pt idx="1">
                  <c:v>2972</c:v>
                </c:pt>
                <c:pt idx="2">
                  <c:v>4969</c:v>
                </c:pt>
                <c:pt idx="3">
                  <c:v>1416</c:v>
                </c:pt>
                <c:pt idx="4">
                  <c:v>4059</c:v>
                </c:pt>
                <c:pt idx="5">
                  <c:v>2007</c:v>
                </c:pt>
                <c:pt idx="6">
                  <c:v>2009</c:v>
                </c:pt>
                <c:pt idx="7">
                  <c:v>3933</c:v>
                </c:pt>
                <c:pt idx="8">
                  <c:v>3648</c:v>
                </c:pt>
                <c:pt idx="9">
                  <c:v>2544</c:v>
                </c:pt>
                <c:pt idx="10">
                  <c:v>4515</c:v>
                </c:pt>
                <c:pt idx="11">
                  <c:v>1070</c:v>
                </c:pt>
                <c:pt idx="12">
                  <c:v>847</c:v>
                </c:pt>
                <c:pt idx="13">
                  <c:v>3269</c:v>
                </c:pt>
                <c:pt idx="14">
                  <c:v>4746</c:v>
                </c:pt>
                <c:pt idx="15">
                  <c:v>4359</c:v>
                </c:pt>
                <c:pt idx="16">
                  <c:v>4478</c:v>
                </c:pt>
                <c:pt idx="17">
                  <c:v>4119</c:v>
                </c:pt>
                <c:pt idx="18">
                  <c:v>430</c:v>
                </c:pt>
                <c:pt idx="19">
                  <c:v>712</c:v>
                </c:pt>
                <c:pt idx="20">
                  <c:v>1391</c:v>
                </c:pt>
                <c:pt idx="21">
                  <c:v>3860</c:v>
                </c:pt>
                <c:pt idx="22">
                  <c:v>802</c:v>
                </c:pt>
                <c:pt idx="23">
                  <c:v>4939</c:v>
                </c:pt>
                <c:pt idx="24">
                  <c:v>2347</c:v>
                </c:pt>
                <c:pt idx="25">
                  <c:v>3531</c:v>
                </c:pt>
                <c:pt idx="26">
                  <c:v>1589</c:v>
                </c:pt>
                <c:pt idx="27">
                  <c:v>2196</c:v>
                </c:pt>
                <c:pt idx="28">
                  <c:v>3429</c:v>
                </c:pt>
                <c:pt idx="29">
                  <c:v>2962</c:v>
                </c:pt>
                <c:pt idx="30">
                  <c:v>3005</c:v>
                </c:pt>
                <c:pt idx="31">
                  <c:v>2881</c:v>
                </c:pt>
                <c:pt idx="32">
                  <c:v>652</c:v>
                </c:pt>
                <c:pt idx="33">
                  <c:v>3165</c:v>
                </c:pt>
                <c:pt idx="34">
                  <c:v>4103</c:v>
                </c:pt>
                <c:pt idx="35">
                  <c:v>3776</c:v>
                </c:pt>
                <c:pt idx="36">
                  <c:v>2035</c:v>
                </c:pt>
                <c:pt idx="37">
                  <c:v>2578</c:v>
                </c:pt>
                <c:pt idx="38">
                  <c:v>1680</c:v>
                </c:pt>
                <c:pt idx="39">
                  <c:v>794</c:v>
                </c:pt>
                <c:pt idx="40">
                  <c:v>2043</c:v>
                </c:pt>
                <c:pt idx="41">
                  <c:v>3861</c:v>
                </c:pt>
                <c:pt idx="42">
                  <c:v>692</c:v>
                </c:pt>
                <c:pt idx="43">
                  <c:v>763</c:v>
                </c:pt>
                <c:pt idx="44">
                  <c:v>4653</c:v>
                </c:pt>
                <c:pt idx="45">
                  <c:v>1484</c:v>
                </c:pt>
                <c:pt idx="46">
                  <c:v>3564</c:v>
                </c:pt>
                <c:pt idx="47">
                  <c:v>2328</c:v>
                </c:pt>
                <c:pt idx="48">
                  <c:v>142</c:v>
                </c:pt>
                <c:pt idx="49">
                  <c:v>105</c:v>
                </c:pt>
                <c:pt idx="50">
                  <c:v>4963</c:v>
                </c:pt>
                <c:pt idx="51">
                  <c:v>2657</c:v>
                </c:pt>
                <c:pt idx="52">
                  <c:v>4932</c:v>
                </c:pt>
                <c:pt idx="53">
                  <c:v>3752</c:v>
                </c:pt>
                <c:pt idx="54">
                  <c:v>4179</c:v>
                </c:pt>
                <c:pt idx="55">
                  <c:v>233</c:v>
                </c:pt>
                <c:pt idx="56">
                  <c:v>4650</c:v>
                </c:pt>
                <c:pt idx="57">
                  <c:v>4171</c:v>
                </c:pt>
                <c:pt idx="58">
                  <c:v>3571</c:v>
                </c:pt>
                <c:pt idx="59">
                  <c:v>1319</c:v>
                </c:pt>
                <c:pt idx="60">
                  <c:v>4747</c:v>
                </c:pt>
                <c:pt idx="61">
                  <c:v>1407</c:v>
                </c:pt>
                <c:pt idx="62">
                  <c:v>3349</c:v>
                </c:pt>
                <c:pt idx="63">
                  <c:v>4555</c:v>
                </c:pt>
                <c:pt idx="64">
                  <c:v>2361</c:v>
                </c:pt>
                <c:pt idx="65">
                  <c:v>2405</c:v>
                </c:pt>
                <c:pt idx="66">
                  <c:v>1805</c:v>
                </c:pt>
                <c:pt idx="67">
                  <c:v>3062</c:v>
                </c:pt>
                <c:pt idx="68">
                  <c:v>1302</c:v>
                </c:pt>
                <c:pt idx="69">
                  <c:v>2167</c:v>
                </c:pt>
                <c:pt idx="70">
                  <c:v>552</c:v>
                </c:pt>
                <c:pt idx="71">
                  <c:v>715</c:v>
                </c:pt>
                <c:pt idx="72">
                  <c:v>2709</c:v>
                </c:pt>
                <c:pt idx="73">
                  <c:v>1914</c:v>
                </c:pt>
                <c:pt idx="74">
                  <c:v>3071</c:v>
                </c:pt>
                <c:pt idx="75">
                  <c:v>4534</c:v>
                </c:pt>
                <c:pt idx="76">
                  <c:v>3177</c:v>
                </c:pt>
                <c:pt idx="77">
                  <c:v>477</c:v>
                </c:pt>
                <c:pt idx="78">
                  <c:v>1141</c:v>
                </c:pt>
                <c:pt idx="79">
                  <c:v>3187</c:v>
                </c:pt>
                <c:pt idx="80">
                  <c:v>1882</c:v>
                </c:pt>
                <c:pt idx="81">
                  <c:v>540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06-4AD9-9F4F-0433BC2B8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3741432"/>
        <c:axId val="683738480"/>
      </c:scatterChart>
      <c:valAx>
        <c:axId val="683741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8480"/>
        <c:crosses val="autoZero"/>
        <c:crossBetween val="midCat"/>
      </c:valAx>
      <c:valAx>
        <c:axId val="68373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41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en-US" dirty="0"/>
              <a:t>/</a:t>
            </a:r>
            <a:r>
              <a:rPr lang="ru-RU" dirty="0"/>
              <a:t>Итерации</a:t>
            </a:r>
          </a:p>
        </c:rich>
      </c:tx>
      <c:layout>
        <c:manualLayout>
          <c:xMode val="edge"/>
          <c:yMode val="edge"/>
          <c:x val="0.37174488687983337"/>
          <c:y val="4.14759697375648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957477453522"/>
          <c:y val="0.17438146048465339"/>
          <c:w val="0.82775211061623344"/>
          <c:h val="0.7502219963293127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Лист1!$A$2:$A$83</c:f>
              <c:numCache>
                <c:formatCode>General</c:formatCode>
                <c:ptCount val="82"/>
                <c:pt idx="0">
                  <c:v>42868</c:v>
                </c:pt>
                <c:pt idx="1">
                  <c:v>27170</c:v>
                </c:pt>
                <c:pt idx="2">
                  <c:v>49711</c:v>
                </c:pt>
                <c:pt idx="3">
                  <c:v>12477</c:v>
                </c:pt>
                <c:pt idx="4">
                  <c:v>40637</c:v>
                </c:pt>
                <c:pt idx="5">
                  <c:v>15584</c:v>
                </c:pt>
                <c:pt idx="6">
                  <c:v>16206</c:v>
                </c:pt>
                <c:pt idx="7">
                  <c:v>38699</c:v>
                </c:pt>
                <c:pt idx="8">
                  <c:v>42110</c:v>
                </c:pt>
                <c:pt idx="9">
                  <c:v>21508</c:v>
                </c:pt>
                <c:pt idx="10">
                  <c:v>43543</c:v>
                </c:pt>
                <c:pt idx="11">
                  <c:v>8256</c:v>
                </c:pt>
                <c:pt idx="12">
                  <c:v>6223</c:v>
                </c:pt>
                <c:pt idx="13">
                  <c:v>32654</c:v>
                </c:pt>
                <c:pt idx="14">
                  <c:v>47513</c:v>
                </c:pt>
                <c:pt idx="15">
                  <c:v>52333</c:v>
                </c:pt>
                <c:pt idx="16">
                  <c:v>44748</c:v>
                </c:pt>
                <c:pt idx="17">
                  <c:v>61515</c:v>
                </c:pt>
                <c:pt idx="18">
                  <c:v>2412</c:v>
                </c:pt>
                <c:pt idx="19">
                  <c:v>4853</c:v>
                </c:pt>
                <c:pt idx="20">
                  <c:v>11209</c:v>
                </c:pt>
                <c:pt idx="21">
                  <c:v>39556</c:v>
                </c:pt>
                <c:pt idx="22">
                  <c:v>6005</c:v>
                </c:pt>
                <c:pt idx="23">
                  <c:v>53498</c:v>
                </c:pt>
                <c:pt idx="24">
                  <c:v>20649</c:v>
                </c:pt>
                <c:pt idx="25">
                  <c:v>31637</c:v>
                </c:pt>
                <c:pt idx="26">
                  <c:v>14068</c:v>
                </c:pt>
                <c:pt idx="27">
                  <c:v>18691</c:v>
                </c:pt>
                <c:pt idx="28">
                  <c:v>30957</c:v>
                </c:pt>
                <c:pt idx="29">
                  <c:v>29055</c:v>
                </c:pt>
                <c:pt idx="30">
                  <c:v>26332</c:v>
                </c:pt>
                <c:pt idx="31">
                  <c:v>30547</c:v>
                </c:pt>
                <c:pt idx="32">
                  <c:v>4975</c:v>
                </c:pt>
                <c:pt idx="33">
                  <c:v>32805</c:v>
                </c:pt>
                <c:pt idx="34">
                  <c:v>110052</c:v>
                </c:pt>
                <c:pt idx="35">
                  <c:v>43078</c:v>
                </c:pt>
                <c:pt idx="36">
                  <c:v>15994</c:v>
                </c:pt>
                <c:pt idx="37">
                  <c:v>30400</c:v>
                </c:pt>
                <c:pt idx="38">
                  <c:v>15295</c:v>
                </c:pt>
                <c:pt idx="39">
                  <c:v>6113</c:v>
                </c:pt>
                <c:pt idx="40">
                  <c:v>14705</c:v>
                </c:pt>
                <c:pt idx="41">
                  <c:v>38503</c:v>
                </c:pt>
                <c:pt idx="42">
                  <c:v>4559</c:v>
                </c:pt>
                <c:pt idx="43">
                  <c:v>4955</c:v>
                </c:pt>
                <c:pt idx="44">
                  <c:v>53556</c:v>
                </c:pt>
                <c:pt idx="45">
                  <c:v>11940</c:v>
                </c:pt>
                <c:pt idx="46">
                  <c:v>32170</c:v>
                </c:pt>
                <c:pt idx="47">
                  <c:v>23703</c:v>
                </c:pt>
                <c:pt idx="48">
                  <c:v>474</c:v>
                </c:pt>
                <c:pt idx="49">
                  <c:v>386</c:v>
                </c:pt>
                <c:pt idx="50">
                  <c:v>51460</c:v>
                </c:pt>
                <c:pt idx="51">
                  <c:v>26164</c:v>
                </c:pt>
                <c:pt idx="52">
                  <c:v>51240</c:v>
                </c:pt>
                <c:pt idx="53">
                  <c:v>34701</c:v>
                </c:pt>
                <c:pt idx="54">
                  <c:v>43176</c:v>
                </c:pt>
                <c:pt idx="55">
                  <c:v>1237</c:v>
                </c:pt>
                <c:pt idx="56">
                  <c:v>51325</c:v>
                </c:pt>
                <c:pt idx="57">
                  <c:v>45741</c:v>
                </c:pt>
                <c:pt idx="58">
                  <c:v>32818</c:v>
                </c:pt>
                <c:pt idx="59">
                  <c:v>10113</c:v>
                </c:pt>
                <c:pt idx="60">
                  <c:v>49310</c:v>
                </c:pt>
                <c:pt idx="61">
                  <c:v>10012</c:v>
                </c:pt>
                <c:pt idx="62">
                  <c:v>35606</c:v>
                </c:pt>
                <c:pt idx="63">
                  <c:v>45958</c:v>
                </c:pt>
                <c:pt idx="64">
                  <c:v>20084</c:v>
                </c:pt>
                <c:pt idx="65">
                  <c:v>20444</c:v>
                </c:pt>
                <c:pt idx="66">
                  <c:v>18937</c:v>
                </c:pt>
                <c:pt idx="67">
                  <c:v>27405</c:v>
                </c:pt>
                <c:pt idx="68">
                  <c:v>11747</c:v>
                </c:pt>
                <c:pt idx="69">
                  <c:v>18626</c:v>
                </c:pt>
                <c:pt idx="70">
                  <c:v>3892</c:v>
                </c:pt>
                <c:pt idx="71">
                  <c:v>4897</c:v>
                </c:pt>
                <c:pt idx="72">
                  <c:v>25769</c:v>
                </c:pt>
                <c:pt idx="73">
                  <c:v>15769</c:v>
                </c:pt>
                <c:pt idx="74">
                  <c:v>24473</c:v>
                </c:pt>
                <c:pt idx="75">
                  <c:v>46359</c:v>
                </c:pt>
                <c:pt idx="76">
                  <c:v>30757</c:v>
                </c:pt>
                <c:pt idx="77">
                  <c:v>2624</c:v>
                </c:pt>
                <c:pt idx="78">
                  <c:v>7778</c:v>
                </c:pt>
                <c:pt idx="79">
                  <c:v>30214</c:v>
                </c:pt>
                <c:pt idx="80">
                  <c:v>15458</c:v>
                </c:pt>
                <c:pt idx="81">
                  <c:v>3446</c:v>
                </c:pt>
              </c:numCache>
            </c:numRef>
          </c:xVal>
          <c:yVal>
            <c:numRef>
              <c:f>Лист1!$B$2:$B$83</c:f>
              <c:numCache>
                <c:formatCode>0.00E+00</c:formatCode>
                <c:ptCount val="82"/>
                <c:pt idx="0">
                  <c:v>4358461</c:v>
                </c:pt>
                <c:pt idx="1">
                  <c:v>899175</c:v>
                </c:pt>
                <c:pt idx="2">
                  <c:v>1085624</c:v>
                </c:pt>
                <c:pt idx="3">
                  <c:v>382021</c:v>
                </c:pt>
                <c:pt idx="4" formatCode="General">
                  <c:v>1257248</c:v>
                </c:pt>
                <c:pt idx="5">
                  <c:v>556497</c:v>
                </c:pt>
                <c:pt idx="6" formatCode="General">
                  <c:v>510311</c:v>
                </c:pt>
                <c:pt idx="7">
                  <c:v>796542</c:v>
                </c:pt>
                <c:pt idx="8" formatCode="General">
                  <c:v>772595</c:v>
                </c:pt>
                <c:pt idx="9">
                  <c:v>570751</c:v>
                </c:pt>
                <c:pt idx="10" formatCode="General">
                  <c:v>967597</c:v>
                </c:pt>
                <c:pt idx="11" formatCode="General">
                  <c:v>489215</c:v>
                </c:pt>
                <c:pt idx="12">
                  <c:v>309038</c:v>
                </c:pt>
                <c:pt idx="13">
                  <c:v>764043</c:v>
                </c:pt>
                <c:pt idx="14" formatCode="General">
                  <c:v>984132</c:v>
                </c:pt>
                <c:pt idx="15">
                  <c:v>967026</c:v>
                </c:pt>
                <c:pt idx="16" formatCode="General">
                  <c:v>619787</c:v>
                </c:pt>
                <c:pt idx="17">
                  <c:v>671103</c:v>
                </c:pt>
                <c:pt idx="18" formatCode="General">
                  <c:v>41053</c:v>
                </c:pt>
                <c:pt idx="19">
                  <c:v>75264</c:v>
                </c:pt>
                <c:pt idx="20" formatCode="General">
                  <c:v>256011</c:v>
                </c:pt>
                <c:pt idx="21" formatCode="General">
                  <c:v>519435</c:v>
                </c:pt>
                <c:pt idx="22">
                  <c:v>87237</c:v>
                </c:pt>
                <c:pt idx="23" formatCode="General">
                  <c:v>671672</c:v>
                </c:pt>
                <c:pt idx="24">
                  <c:v>302196</c:v>
                </c:pt>
                <c:pt idx="25">
                  <c:v>456715</c:v>
                </c:pt>
                <c:pt idx="26" formatCode="General">
                  <c:v>192151</c:v>
                </c:pt>
                <c:pt idx="27">
                  <c:v>284520</c:v>
                </c:pt>
                <c:pt idx="28">
                  <c:v>451013</c:v>
                </c:pt>
                <c:pt idx="29">
                  <c:v>395705</c:v>
                </c:pt>
                <c:pt idx="30">
                  <c:v>400837</c:v>
                </c:pt>
                <c:pt idx="31" formatCode="General">
                  <c:v>400267</c:v>
                </c:pt>
                <c:pt idx="32">
                  <c:v>71272</c:v>
                </c:pt>
                <c:pt idx="33">
                  <c:v>443601</c:v>
                </c:pt>
                <c:pt idx="34">
                  <c:v>849000</c:v>
                </c:pt>
                <c:pt idx="35" formatCode="General">
                  <c:v>505180</c:v>
                </c:pt>
                <c:pt idx="36" formatCode="General">
                  <c:v>188159</c:v>
                </c:pt>
                <c:pt idx="37" formatCode="General">
                  <c:v>266844</c:v>
                </c:pt>
                <c:pt idx="38">
                  <c:v>153949</c:v>
                </c:pt>
                <c:pt idx="39">
                  <c:v>66141</c:v>
                </c:pt>
                <c:pt idx="40">
                  <c:v>198423</c:v>
                </c:pt>
                <c:pt idx="41">
                  <c:v>388293</c:v>
                </c:pt>
                <c:pt idx="42">
                  <c:v>55878</c:v>
                </c:pt>
                <c:pt idx="43" formatCode="General">
                  <c:v>62150</c:v>
                </c:pt>
                <c:pt idx="44" formatCode="General">
                  <c:v>521146</c:v>
                </c:pt>
                <c:pt idx="45">
                  <c:v>135703</c:v>
                </c:pt>
                <c:pt idx="46" formatCode="General">
                  <c:v>348380</c:v>
                </c:pt>
                <c:pt idx="47">
                  <c:v>268555</c:v>
                </c:pt>
                <c:pt idx="48" formatCode="General">
                  <c:v>7982</c:v>
                </c:pt>
                <c:pt idx="49" formatCode="General">
                  <c:v>5132</c:v>
                </c:pt>
                <c:pt idx="50">
                  <c:v>510312</c:v>
                </c:pt>
                <c:pt idx="51">
                  <c:v>287371</c:v>
                </c:pt>
                <c:pt idx="52">
                  <c:v>506321</c:v>
                </c:pt>
                <c:pt idx="53">
                  <c:v>413381</c:v>
                </c:pt>
                <c:pt idx="54">
                  <c:v>435618</c:v>
                </c:pt>
                <c:pt idx="55">
                  <c:v>15395</c:v>
                </c:pt>
                <c:pt idx="56" formatCode="General">
                  <c:v>514874</c:v>
                </c:pt>
                <c:pt idx="57" formatCode="General">
                  <c:v>444171</c:v>
                </c:pt>
                <c:pt idx="58" formatCode="General">
                  <c:v>390573</c:v>
                </c:pt>
                <c:pt idx="59">
                  <c:v>159080</c:v>
                </c:pt>
                <c:pt idx="60">
                  <c:v>677375</c:v>
                </c:pt>
                <c:pt idx="61">
                  <c:v>160221</c:v>
                </c:pt>
                <c:pt idx="62">
                  <c:v>466977</c:v>
                </c:pt>
                <c:pt idx="63">
                  <c:v>639743</c:v>
                </c:pt>
                <c:pt idx="64" formatCode="General">
                  <c:v>304476</c:v>
                </c:pt>
                <c:pt idx="65">
                  <c:v>308468</c:v>
                </c:pt>
                <c:pt idx="66" formatCode="General">
                  <c:v>220660</c:v>
                </c:pt>
                <c:pt idx="67">
                  <c:v>400837</c:v>
                </c:pt>
                <c:pt idx="68">
                  <c:v>157940</c:v>
                </c:pt>
                <c:pt idx="69" formatCode="General">
                  <c:v>274828</c:v>
                </c:pt>
                <c:pt idx="70" formatCode="General">
                  <c:v>52457</c:v>
                </c:pt>
                <c:pt idx="71">
                  <c:v>73553</c:v>
                </c:pt>
                <c:pt idx="72" formatCode="General">
                  <c:v>352942</c:v>
                </c:pt>
                <c:pt idx="73">
                  <c:v>230924</c:v>
                </c:pt>
                <c:pt idx="74">
                  <c:v>384302</c:v>
                </c:pt>
                <c:pt idx="75" formatCode="General">
                  <c:v>623777</c:v>
                </c:pt>
                <c:pt idx="76" formatCode="General">
                  <c:v>413952</c:v>
                </c:pt>
                <c:pt idx="77" formatCode="General">
                  <c:v>44474</c:v>
                </c:pt>
                <c:pt idx="78" formatCode="General">
                  <c:v>128291</c:v>
                </c:pt>
                <c:pt idx="79" formatCode="General">
                  <c:v>444171</c:v>
                </c:pt>
                <c:pt idx="80">
                  <c:v>336406</c:v>
                </c:pt>
                <c:pt idx="81">
                  <c:v>52457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B1-4940-B90F-B03D02053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543032"/>
        <c:axId val="233543360"/>
      </c:scatterChart>
      <c:valAx>
        <c:axId val="233543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43360"/>
        <c:crosses val="autoZero"/>
        <c:crossBetween val="midCat"/>
      </c:valAx>
      <c:valAx>
        <c:axId val="23354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43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3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8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5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3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2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93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1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1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0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7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8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FB779-270B-4192-84BA-A697F48306D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97383" y="828195"/>
            <a:ext cx="8541616" cy="3488263"/>
          </a:xfrm>
        </p:spPr>
        <p:txBody>
          <a:bodyPr/>
          <a:lstStyle/>
          <a:p>
            <a:r>
              <a:rPr lang="ru-RU" sz="9600" b="1" u="sng" dirty="0" err="1">
                <a:solidFill>
                  <a:srgbClr val="BFBFBF"/>
                </a:solidFill>
                <a:latin typeface="Times New Roman"/>
                <a:cs typeface="Times New Roman"/>
              </a:rPr>
              <a:t>Shell</a:t>
            </a:r>
            <a:r>
              <a:rPr lang="ru-RU" sz="9600" b="1" u="sng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lang="ru-RU" sz="9600" b="1" u="sng" dirty="0" err="1">
                <a:solidFill>
                  <a:srgbClr val="BFBFBF"/>
                </a:solidFill>
                <a:latin typeface="Times New Roman"/>
                <a:cs typeface="Times New Roman"/>
              </a:rPr>
              <a:t>sort</a:t>
            </a:r>
            <a:r>
              <a:rPr lang="ru-RU" b="1" dirty="0">
                <a:solidFill>
                  <a:srgbClr val="A5A5A5"/>
                </a:solidFill>
                <a:cs typeface="Calibri Light"/>
              </a:rPr>
              <a:t> 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435874-57A1-4968-A9A6-46575C06E2A3}"/>
              </a:ext>
            </a:extLst>
          </p:cNvPr>
          <p:cNvSpPr/>
          <p:nvPr/>
        </p:nvSpPr>
        <p:spPr>
          <a:xfrm>
            <a:off x="4027354" y="4316458"/>
            <a:ext cx="7572531" cy="402237"/>
          </a:xfrm>
          <a:prstGeom prst="rect">
            <a:avLst/>
          </a:prstGeom>
          <a:solidFill>
            <a:srgbClr val="BCBDC2">
              <a:alpha val="67059"/>
            </a:srgbClr>
          </a:solidFill>
          <a:ln w="63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7F0D73-DB03-4EEA-A40C-E0C6AA544A2A}"/>
              </a:ext>
            </a:extLst>
          </p:cNvPr>
          <p:cNvSpPr/>
          <p:nvPr/>
        </p:nvSpPr>
        <p:spPr>
          <a:xfrm>
            <a:off x="5503885" y="49987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r"/>
            <a:r>
              <a:rPr lang="ru-RU" sz="2000" dirty="0"/>
              <a:t>Архипова Марина – 11-703 (таки перевелась)</a:t>
            </a:r>
          </a:p>
          <a:p>
            <a:pPr lvl="1" algn="r"/>
            <a:r>
              <a:rPr lang="ru-RU" sz="2000" dirty="0" err="1"/>
              <a:t>Курова</a:t>
            </a:r>
            <a:r>
              <a:rPr lang="ru-RU" sz="2000" dirty="0"/>
              <a:t> Анита – 11-703</a:t>
            </a:r>
            <a:br>
              <a:rPr lang="ru-RU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773DB-9BFC-4B77-A87B-658F815B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2433" y="367511"/>
            <a:ext cx="12215099" cy="1593677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ru-RU" dirty="0">
                <a:latin typeface="+mn-lt"/>
                <a:cs typeface="Calibri Light"/>
              </a:rPr>
              <a:t>краткая историческая справка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D1F1C-2AF2-4C2E-96FE-61EF5433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4" y="1227599"/>
            <a:ext cx="7134191" cy="5145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/>
                <a:cs typeface="Times New Roman"/>
              </a:rPr>
              <a:t>Сортировка Шелла была названа в честь её изобретателя — Дональда Шелла, который опубликовал этот алгоритм в 1959 году. Идея метода состоит в сравнении элементов, стоящих не только рядом, но и на определённом расстоянии друг от друга. Иными словами — это усовершенствованная сортировка вставками с предварительными «грубыми» проходами. </a:t>
            </a:r>
            <a:endParaRPr lang="ru-RU" sz="2800" dirty="0">
              <a:cs typeface="Calibri"/>
            </a:endParaRPr>
          </a:p>
        </p:txBody>
      </p:sp>
      <p:sp>
        <p:nvSpPr>
          <p:cNvPr id="4" name="AutoShape 2" descr="Картинки по запросу">
            <a:extLst>
              <a:ext uri="{FF2B5EF4-FFF2-40B4-BE49-F238E27FC236}">
                <a16:creationId xmlns:a16="http://schemas.microsoft.com/office/drawing/2014/main" id="{E79E6FF7-3747-4B40-9D5C-E942791AD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Картинки по запросу">
            <a:extLst>
              <a:ext uri="{FF2B5EF4-FFF2-40B4-BE49-F238E27FC236}">
                <a16:creationId xmlns:a16="http://schemas.microsoft.com/office/drawing/2014/main" id="{E5C10B82-E879-4AAF-9458-265982E7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79" y="981737"/>
            <a:ext cx="3880936" cy="55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8F6F2-D71D-404C-98E8-1AE17FEA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440"/>
            <a:ext cx="10131425" cy="1456267"/>
          </a:xfrm>
        </p:spPr>
        <p:txBody>
          <a:bodyPr/>
          <a:lstStyle/>
          <a:p>
            <a:pPr algn="ctr"/>
            <a:r>
              <a:rPr lang="ru-RU" dirty="0">
                <a:latin typeface="+mn-lt"/>
                <a:cs typeface="Calibri Light"/>
              </a:rPr>
              <a:t>Основной принцип работы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77DFD1-CA8C-4D91-A3C2-D7074F2AA4E4}"/>
              </a:ext>
            </a:extLst>
          </p:cNvPr>
          <p:cNvSpPr/>
          <p:nvPr/>
        </p:nvSpPr>
        <p:spPr>
          <a:xfrm>
            <a:off x="544919" y="1093382"/>
            <a:ext cx="11102162" cy="5231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sz="2400" dirty="0"/>
              <a:t>Сначала мы делим весь объем данных на группы по 2 элемента и сортируем эти группы методом сортировки Вставками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35C423-9C4C-4238-9F08-1D1585332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0" y="1321061"/>
            <a:ext cx="10603640" cy="58301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488A100-FC31-47C7-9395-D483F89B3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2" y="2241001"/>
            <a:ext cx="10633256" cy="14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E04FE2-9E01-4F5A-A107-43145BCF6BD3}"/>
              </a:ext>
            </a:extLst>
          </p:cNvPr>
          <p:cNvSpPr/>
          <p:nvPr/>
        </p:nvSpPr>
        <p:spPr>
          <a:xfrm>
            <a:off x="544919" y="1093382"/>
            <a:ext cx="11102162" cy="5231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С каждым разом количество элементов сортируемых групп увеличивается в 2 раза</a:t>
            </a:r>
          </a:p>
          <a:p>
            <a:pPr algn="ctr"/>
            <a:r>
              <a:rPr lang="ru-RU" sz="2400" dirty="0"/>
              <a:t>(а количество групп сокращается в те же 2 раза)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D7F089-1543-495A-BFC7-07BD438E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2" y="1864510"/>
            <a:ext cx="10669796" cy="12789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E1414E-0940-448C-BE03-4B44DBB6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4" y="3257232"/>
            <a:ext cx="10651532" cy="14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0115B6-814D-4A79-8E88-BFCC85F6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8C4146-8A70-43DB-ABD7-820AB9441BFD}"/>
              </a:ext>
            </a:extLst>
          </p:cNvPr>
          <p:cNvSpPr/>
          <p:nvPr/>
        </p:nvSpPr>
        <p:spPr>
          <a:xfrm>
            <a:off x="544919" y="1093382"/>
            <a:ext cx="11102162" cy="5231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Размер последней группы равен объему входных данных. Массив отсортирован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EA38A-59FC-4A79-B8D1-F788E7D2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7" y="2544334"/>
            <a:ext cx="10651542" cy="6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28FB9-00D8-4128-AAAC-23A21EEC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22407" cy="1155405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Calibri Light"/>
              </a:rPr>
              <a:t>Оценка сложности</a:t>
            </a:r>
            <a:endParaRPr lang="ru-RU" sz="48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4D8F7-A626-41F6-BA8B-24B5AC2729E2}"/>
              </a:ext>
            </a:extLst>
          </p:cNvPr>
          <p:cNvSpPr txBox="1"/>
          <p:nvPr/>
        </p:nvSpPr>
        <p:spPr>
          <a:xfrm>
            <a:off x="685802" y="2086708"/>
            <a:ext cx="10498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Худшее время				</a:t>
            </a:r>
            <a:r>
              <a:rPr lang="en-US" sz="2800" dirty="0"/>
              <a:t>O(N</a:t>
            </a:r>
            <a:r>
              <a:rPr lang="ru-RU" sz="2800" baseline="30000" dirty="0"/>
              <a:t>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Лучше время</a:t>
            </a:r>
            <a:r>
              <a:rPr lang="en-US" sz="2800" dirty="0"/>
              <a:t>				O(N log</a:t>
            </a:r>
            <a:r>
              <a:rPr lang="en-US" sz="2800" baseline="-25000" dirty="0"/>
              <a:t>2</a:t>
            </a:r>
            <a:r>
              <a:rPr lang="en-US" sz="2800" dirty="0"/>
              <a:t> N )</a:t>
            </a:r>
            <a:endParaRPr lang="ru-RU" sz="2800" dirty="0"/>
          </a:p>
          <a:p>
            <a:r>
              <a:rPr lang="ru-RU" sz="2800" dirty="0"/>
              <a:t>Среднее время </a:t>
            </a:r>
            <a:r>
              <a:rPr lang="en-US" sz="2800" dirty="0"/>
              <a:t>				</a:t>
            </a:r>
            <a:r>
              <a:rPr lang="ru-RU" sz="2800" dirty="0"/>
              <a:t>зависит от </a:t>
            </a:r>
            <a:r>
              <a:rPr lang="en-US" sz="2800" dirty="0"/>
              <a:t>d</a:t>
            </a:r>
            <a:endParaRPr lang="ru-RU" sz="2800" dirty="0"/>
          </a:p>
          <a:p>
            <a:r>
              <a:rPr lang="ru-RU" sz="2800" dirty="0"/>
              <a:t>Затраты памяти</a:t>
            </a:r>
            <a:r>
              <a:rPr lang="en-US" sz="2800" dirty="0"/>
              <a:t>				O(n) + O(1) – </a:t>
            </a:r>
            <a:r>
              <a:rPr lang="ru-RU" sz="2800" dirty="0"/>
              <a:t>буфер </a:t>
            </a:r>
          </a:p>
          <a:p>
            <a:r>
              <a:rPr lang="ru-RU" sz="2800" dirty="0"/>
              <a:t>						(т.к. сортировка вставками)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2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2C88EC7-C21F-4F65-94DB-955355A9B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661234"/>
              </p:ext>
            </p:extLst>
          </p:nvPr>
        </p:nvGraphicFramePr>
        <p:xfrm>
          <a:off x="22457" y="1339880"/>
          <a:ext cx="5777726" cy="36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4C75E7B2-EF57-4749-8C39-902C8173D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586128"/>
              </p:ext>
            </p:extLst>
          </p:nvPr>
        </p:nvGraphicFramePr>
        <p:xfrm>
          <a:off x="5879770" y="1339880"/>
          <a:ext cx="6124390" cy="362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9893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135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Небесная</vt:lpstr>
      <vt:lpstr>Shell sort </vt:lpstr>
      <vt:lpstr>краткая историческая справка</vt:lpstr>
      <vt:lpstr>Основной принцип работы</vt:lpstr>
      <vt:lpstr>Презентация PowerPoint</vt:lpstr>
      <vt:lpstr>Презентация PowerPoint</vt:lpstr>
      <vt:lpstr>Оценка сложности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Marina Arhipova</dc:creator>
  <cp:lastModifiedBy>Anita Kurova</cp:lastModifiedBy>
  <cp:revision>64</cp:revision>
  <dcterms:modified xsi:type="dcterms:W3CDTF">2018-03-31T11:44:12Z</dcterms:modified>
</cp:coreProperties>
</file>