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60" r:id="rId7"/>
    <p:sldId id="263" r:id="rId8"/>
    <p:sldId id="262" r:id="rId9"/>
    <p:sldId id="264" r:id="rId10"/>
    <p:sldId id="258" r:id="rId11"/>
    <p:sldId id="269" r:id="rId12"/>
    <p:sldId id="268" r:id="rId13"/>
    <p:sldId id="270" r:id="rId14"/>
    <p:sldId id="271" r:id="rId15"/>
    <p:sldId id="261" r:id="rId16"/>
    <p:sldId id="265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40404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8415" autoAdjust="0"/>
  </p:normalViewPr>
  <p:slideViewPr>
    <p:cSldViewPr snapToGrid="0" showGuides="1">
      <p:cViewPr varScale="1">
        <p:scale>
          <a:sx n="99" d="100"/>
          <a:sy n="99" d="100"/>
        </p:scale>
        <p:origin x="72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27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483BDC-EF41-4E44-A8A3-5863DB25923C}" type="datetime1">
              <a:rPr lang="ru-RU" smtClean="0"/>
              <a:t>16.02.2025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F56D27-BBA2-41DE-A4BF-4D998FDFCA54}" type="datetime1">
              <a:rPr lang="ru-RU" noProof="0" smtClean="0"/>
              <a:t>16.02.2025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32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0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1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67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51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2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5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2621B45-8A34-4881-B0D9-59BC3253BF20}" type="datetime1">
              <a:rPr lang="ru-RU" noProof="0" smtClean="0"/>
              <a:t>16.02.2025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2" y="4082142"/>
            <a:ext cx="165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Овал 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Объект 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7" name="Текст 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Объект 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31" name="Овал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Овал 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Текст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7" name="Группа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Овал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Текст 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Овал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больш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Объект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19" y="2286312"/>
            <a:ext cx="225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8052778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три 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 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Объект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6" y="2286312"/>
            <a:ext cx="230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239813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ое изображение на половине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Овал 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Номер слайда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Объект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единительная линия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 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0" name="Объект 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Овал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изображение на половине слайда (сиреневый цве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0" y="1620451"/>
            <a:ext cx="212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ru-RU" noProof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592157A-F310-47E2-82F1-980862A525E3}" type="datetime1">
              <a:rPr lang="ru-RU" noProof="0" smtClean="0"/>
              <a:t>16.02.2025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2" y="3760408"/>
            <a:ext cx="270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23" name="Графический объект 22" descr="Конверт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Подзаголовок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39" name="Объект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pic>
        <p:nvPicPr>
          <p:cNvPr id="3" name="Графический объект 2" descr="Ссылка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5D0C391-A4FF-4D94-956A-00A747285391}" type="datetime1">
              <a:rPr lang="ru-RU" noProof="0" smtClean="0"/>
              <a:t>16.02.2025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Овал 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.me/travel_russia1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686300" y="2355908"/>
            <a:ext cx="1006577" cy="353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4119" y="1308320"/>
            <a:ext cx="7233557" cy="2730031"/>
          </a:xfrm>
        </p:spPr>
        <p:txBody>
          <a:bodyPr rtlCol="0">
            <a:noAutofit/>
          </a:bodyPr>
          <a:lstStyle/>
          <a:p>
            <a:pPr rtl="0">
              <a:lnSpc>
                <a:spcPct val="120000"/>
              </a:lnSpc>
            </a:pPr>
            <a:r>
              <a:rPr lang="ru-RU" sz="3600" dirty="0" smtClean="0"/>
              <a:t>Локационная составляющая</a:t>
            </a:r>
            <a:br>
              <a:rPr lang="ru-RU" sz="3600" dirty="0" smtClean="0"/>
            </a:br>
            <a:r>
              <a:rPr lang="ru-RU" sz="3600" dirty="0" smtClean="0"/>
              <a:t>и лексическая наполненность телеграм-канала </a:t>
            </a:r>
            <a:br>
              <a:rPr lang="ru-RU" sz="3600" dirty="0" smtClean="0"/>
            </a:br>
            <a:r>
              <a:rPr lang="ru-RU" sz="3600" dirty="0" smtClean="0"/>
              <a:t>о путешествиях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3960" y="6435174"/>
            <a:ext cx="2297833" cy="249237"/>
          </a:xfrm>
        </p:spPr>
        <p:txBody>
          <a:bodyPr rtlCol="0">
            <a:normAutofit/>
          </a:bodyPr>
          <a:lstStyle/>
          <a:p>
            <a:r>
              <a:rPr lang="ru-RU" sz="1100" dirty="0" smtClean="0"/>
              <a:t> → Гора </a:t>
            </a:r>
            <a:r>
              <a:rPr lang="ru-RU" sz="1100" dirty="0"/>
              <a:t>«Чёртов палец», Алтай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r="9757"/>
          <a:stretch>
            <a:fillRect/>
          </a:stretch>
        </p:blipFill>
        <p:spPr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882" y="195262"/>
            <a:ext cx="942975" cy="3714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4814119" y="4337466"/>
            <a:ext cx="5858796" cy="1074793"/>
          </a:xfrm>
          <a:prstGeom prst="rect">
            <a:avLst/>
          </a:prstGeom>
        </p:spPr>
        <p:txBody>
          <a:bodyPr vert="horz" lIns="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Путешествия по России </a:t>
            </a:r>
            <a:r>
              <a:rPr lang="ru-RU" sz="2800" b="1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go Russia</a:t>
            </a:r>
            <a:endParaRPr lang="ru-RU" dirty="0" smtClean="0"/>
          </a:p>
          <a:p>
            <a:r>
              <a:rPr lang="en-US" sz="1300" dirty="0">
                <a:hlinkClick r:id="rId5"/>
              </a:rPr>
              <a:t>https://</a:t>
            </a:r>
            <a:r>
              <a:rPr lang="en-US" sz="1300" dirty="0" smtClean="0">
                <a:hlinkClick r:id="rId5"/>
              </a:rPr>
              <a:t>t.me/travel_russia1</a:t>
            </a:r>
            <a:r>
              <a:rPr lang="ru-RU" sz="1300" dirty="0" smtClean="0"/>
              <a:t> </a:t>
            </a:r>
            <a:endParaRPr lang="ru-RU" sz="1300" dirty="0" smtClean="0"/>
          </a:p>
          <a:p>
            <a:r>
              <a:rPr lang="ru-RU" sz="1300" dirty="0" smtClean="0"/>
              <a:t>186 930 подписчиков</a:t>
            </a:r>
            <a:endParaRPr lang="ru-RU" sz="1300" dirty="0"/>
          </a:p>
        </p:txBody>
      </p:sp>
      <p:sp>
        <p:nvSpPr>
          <p:cNvPr id="20" name="Объект 9">
            <a:extLst>
              <a:ext uri="{FF2B5EF4-FFF2-40B4-BE49-F238E27FC236}">
                <a16:creationId xmlns="" xmlns:a16="http://schemas.microsoft.com/office/drawing/2014/main" id="{7A487B60-F261-45EC-9627-5E612430FDA4}"/>
              </a:ext>
            </a:extLst>
          </p:cNvPr>
          <p:cNvSpPr txBox="1">
            <a:spLocks/>
          </p:cNvSpPr>
          <p:nvPr/>
        </p:nvSpPr>
        <p:spPr>
          <a:xfrm>
            <a:off x="8430897" y="6435174"/>
            <a:ext cx="4136407" cy="24923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Компьютерная лингвистика — 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948413" y="3511091"/>
            <a:ext cx="365760" cy="169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63538" y="673110"/>
            <a:ext cx="149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u="sng" dirty="0" smtClean="0">
                <a:solidFill>
                  <a:schemeClr val="accent1"/>
                </a:solidFill>
              </a:rPr>
              <a:t>Лето — 2023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25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538" y="6462713"/>
            <a:ext cx="3372720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" y="85248"/>
            <a:ext cx="1858306" cy="493986"/>
          </a:xfrm>
        </p:spPr>
        <p:txBody>
          <a:bodyPr rtlCol="0"/>
          <a:lstStyle/>
          <a:p>
            <a:pPr rtl="0"/>
            <a:r>
              <a:rPr lang="ru-RU" sz="2800" dirty="0" smtClean="0"/>
              <a:t>Задача 5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63608" y="179124"/>
            <a:ext cx="981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Сравнить </a:t>
            </a:r>
            <a:r>
              <a:rPr lang="ru-RU" sz="2000" dirty="0"/>
              <a:t>лексическое наполнение статей </a:t>
            </a:r>
            <a:r>
              <a:rPr lang="ru-RU" sz="2000" dirty="0" smtClean="0"/>
              <a:t>в </a:t>
            </a:r>
            <a:r>
              <a:rPr lang="ru-RU" sz="2000" dirty="0"/>
              <a:t>зависимости </a:t>
            </a:r>
            <a:r>
              <a:rPr lang="ru-RU" sz="2000" dirty="0" smtClean="0"/>
              <a:t>от периодов публикаций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68127" y="673110"/>
            <a:ext cx="149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u="sng" dirty="0" smtClean="0">
                <a:solidFill>
                  <a:schemeClr val="accent1"/>
                </a:solidFill>
              </a:rPr>
              <a:t>Лето — 2024</a:t>
            </a:r>
            <a:endParaRPr lang="ru-RU" u="sng" dirty="0">
              <a:solidFill>
                <a:schemeClr val="accent1"/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18" y="1228822"/>
            <a:ext cx="6051082" cy="4512078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9" y="1281282"/>
            <a:ext cx="5962239" cy="4459618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161" y="673110"/>
            <a:ext cx="3107224" cy="390752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лемм — 21615</a:t>
            </a: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7960226" y="682483"/>
            <a:ext cx="3426460" cy="39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лемм — 131876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780" y="5821979"/>
            <a:ext cx="942975" cy="3714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057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948413" y="3511091"/>
            <a:ext cx="365760" cy="1696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63538" y="673110"/>
            <a:ext cx="149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u="sng" dirty="0" smtClean="0">
                <a:solidFill>
                  <a:schemeClr val="accent1"/>
                </a:solidFill>
              </a:rPr>
              <a:t>Зима — 2024</a:t>
            </a:r>
            <a:endParaRPr lang="ru-RU" u="sng" dirty="0">
              <a:solidFill>
                <a:schemeClr val="accent1"/>
              </a:solidFill>
            </a:endParaRPr>
          </a:p>
        </p:txBody>
      </p:sp>
      <p:sp>
        <p:nvSpPr>
          <p:cNvPr id="25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538" y="6462713"/>
            <a:ext cx="3372720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" y="85248"/>
            <a:ext cx="1858306" cy="493986"/>
          </a:xfrm>
        </p:spPr>
        <p:txBody>
          <a:bodyPr rtlCol="0"/>
          <a:lstStyle/>
          <a:p>
            <a:pPr rtl="0"/>
            <a:r>
              <a:rPr lang="ru-RU" sz="2800" dirty="0" smtClean="0"/>
              <a:t>Задача 5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63608" y="179124"/>
            <a:ext cx="981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Сравнить </a:t>
            </a:r>
            <a:r>
              <a:rPr lang="ru-RU" sz="2000" dirty="0"/>
              <a:t>лексическое наполнение статей </a:t>
            </a:r>
            <a:r>
              <a:rPr lang="ru-RU" sz="2000" dirty="0" smtClean="0"/>
              <a:t>в </a:t>
            </a:r>
            <a:r>
              <a:rPr lang="ru-RU" sz="2000" dirty="0"/>
              <a:t>зависимости </a:t>
            </a:r>
            <a:r>
              <a:rPr lang="ru-RU" sz="2000" dirty="0" smtClean="0"/>
              <a:t>от периодов публикаций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68127" y="673110"/>
            <a:ext cx="1496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u="sng" dirty="0" smtClean="0">
                <a:solidFill>
                  <a:schemeClr val="accent1"/>
                </a:solidFill>
              </a:rPr>
              <a:t>Лето — 2024</a:t>
            </a:r>
            <a:endParaRPr lang="ru-RU" u="sng" dirty="0">
              <a:solidFill>
                <a:schemeClr val="accent1"/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918" y="1228822"/>
            <a:ext cx="6051082" cy="4512078"/>
          </a:xfrm>
        </p:spPr>
      </p:pic>
      <p:sp>
        <p:nvSpPr>
          <p:cNvPr id="17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3160" y="673110"/>
            <a:ext cx="3511483" cy="390752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лемм — 118881</a:t>
            </a: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 txBox="1">
            <a:spLocks/>
          </p:cNvSpPr>
          <p:nvPr/>
        </p:nvSpPr>
        <p:spPr>
          <a:xfrm>
            <a:off x="7960226" y="682483"/>
            <a:ext cx="3426460" cy="390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лемм — 131876</a:t>
            </a:r>
            <a:endParaRPr lang="ru-RU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780" y="5821979"/>
            <a:ext cx="942975" cy="3714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3" y="1245232"/>
            <a:ext cx="6116455" cy="45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10" y="1211814"/>
            <a:ext cx="2096332" cy="519909"/>
          </a:xfrm>
        </p:spPr>
        <p:txBody>
          <a:bodyPr rtlCol="0"/>
          <a:lstStyle/>
          <a:p>
            <a:pPr rtl="0"/>
            <a:r>
              <a:rPr lang="ru-RU" dirty="0" smtClean="0"/>
              <a:t>Задача 6</a:t>
            </a:r>
            <a:endParaRPr lang="ru-RU" dirty="0"/>
          </a:p>
        </p:txBody>
      </p:sp>
      <p:sp>
        <p:nvSpPr>
          <p:cNvPr id="11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2713"/>
            <a:ext cx="3496315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 txBox="1">
            <a:spLocks/>
          </p:cNvSpPr>
          <p:nvPr/>
        </p:nvSpPr>
        <p:spPr>
          <a:xfrm>
            <a:off x="282609" y="1883141"/>
            <a:ext cx="4170215" cy="320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Биграммы как основа рекламных текстов</a:t>
            </a:r>
            <a:endParaRPr lang="ru-RU" dirty="0"/>
          </a:p>
        </p:txBody>
      </p:sp>
      <p:pic>
        <p:nvPicPr>
          <p:cNvPr id="7" name="Рисунок 6"/>
          <p:cNvPicPr preferRelativeResize="0"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29" y="135358"/>
            <a:ext cx="4989253" cy="6236566"/>
          </a:xfrm>
          <a:ln>
            <a:solidFill>
              <a:srgbClr val="7030A0"/>
            </a:solidFill>
          </a:ln>
        </p:spPr>
      </p:pic>
      <p:sp>
        <p:nvSpPr>
          <p:cNvPr id="14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10820360" y="6462712"/>
            <a:ext cx="1264822" cy="24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00" dirty="0" smtClean="0"/>
              <a:t>РЕСПУБЛИКА САХА</a:t>
            </a:r>
            <a:endParaRPr lang="ru-RU" sz="1100" dirty="0"/>
          </a:p>
        </p:txBody>
      </p:sp>
      <p:pic>
        <p:nvPicPr>
          <p:cNvPr id="13" name="Рисунок 12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677" y="440354"/>
            <a:ext cx="3076558" cy="3974629"/>
          </a:xfr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10" y="2500262"/>
            <a:ext cx="4267200" cy="321945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9DD519AC-7392-4C53-9E3F-08F1208B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038" y="2658748"/>
            <a:ext cx="6556248" cy="750278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12885" y="3984859"/>
            <a:ext cx="735014" cy="1617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948"/>
            <a:ext cx="5534526" cy="6897948"/>
          </a:xfr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038" y="1860432"/>
            <a:ext cx="942975" cy="3714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4527" y="6435174"/>
            <a:ext cx="2849078" cy="422826"/>
          </a:xfrm>
        </p:spPr>
        <p:txBody>
          <a:bodyPr rtlCol="0">
            <a:normAutofit/>
          </a:bodyPr>
          <a:lstStyle/>
          <a:p>
            <a:r>
              <a:rPr lang="ru-RU" sz="1100" dirty="0" smtClean="0"/>
              <a:t> → </a:t>
            </a:r>
            <a:r>
              <a:rPr lang="ru-RU" sz="1100" dirty="0" smtClean="0"/>
              <a:t>ПОСЁЛОК </a:t>
            </a:r>
            <a:r>
              <a:rPr lang="ru-RU" sz="1100" dirty="0" smtClean="0"/>
              <a:t>СИМЕИЗ, РЕСПУБЛИКА КРЫМ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440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" y="0"/>
            <a:ext cx="4097778" cy="1563328"/>
          </a:xfrm>
        </p:spPr>
        <p:txBody>
          <a:bodyPr rtlCol="0"/>
          <a:lstStyle/>
          <a:p>
            <a:pPr rtl="0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5" y="1756198"/>
            <a:ext cx="4097778" cy="4594360"/>
          </a:xfrm>
        </p:spPr>
        <p:txBody>
          <a:bodyPr rtlCol="0"/>
          <a:lstStyle/>
          <a:p>
            <a:r>
              <a:rPr lang="ru-RU" sz="1400" dirty="0" smtClean="0"/>
              <a:t>— собрать </a:t>
            </a:r>
            <a:r>
              <a:rPr lang="ru-RU" sz="1400" dirty="0"/>
              <a:t>корпус текстов телеграм-канала «Путешествия по России </a:t>
            </a:r>
            <a:r>
              <a:rPr lang="ru-RU" sz="1400" b="1" dirty="0"/>
              <a:t>∙</a:t>
            </a:r>
            <a:r>
              <a:rPr lang="ru-RU" sz="1400" dirty="0"/>
              <a:t> </a:t>
            </a:r>
            <a:r>
              <a:rPr lang="en-US" sz="1400" dirty="0"/>
              <a:t>Go Russia</a:t>
            </a:r>
            <a:r>
              <a:rPr lang="ru-RU" sz="1400" dirty="0" smtClean="0"/>
              <a:t>»;</a:t>
            </a:r>
            <a:endParaRPr lang="ru-RU" sz="1400" dirty="0"/>
          </a:p>
          <a:p>
            <a:pPr lvl="0"/>
            <a:r>
              <a:rPr lang="ru-RU" sz="1400" dirty="0"/>
              <a:t>— </a:t>
            </a:r>
            <a:r>
              <a:rPr lang="ru-RU" sz="1400" dirty="0" smtClean="0"/>
              <a:t>структурировать </a:t>
            </a:r>
            <a:r>
              <a:rPr lang="ru-RU" sz="1400" dirty="0"/>
              <a:t>данные </a:t>
            </a:r>
            <a:r>
              <a:rPr lang="ru-RU" sz="1400" dirty="0" smtClean="0"/>
              <a:t>телеграм-канала, работа </a:t>
            </a:r>
            <a:r>
              <a:rPr lang="ru-RU" sz="1400" dirty="0"/>
              <a:t>с </a:t>
            </a:r>
            <a:r>
              <a:rPr lang="en-US" sz="1400" dirty="0" smtClean="0"/>
              <a:t>Pandas</a:t>
            </a:r>
            <a:r>
              <a:rPr lang="ru-RU" sz="1400" dirty="0" smtClean="0"/>
              <a:t>;</a:t>
            </a:r>
            <a:endParaRPr lang="ru-RU" sz="1400" dirty="0"/>
          </a:p>
          <a:p>
            <a:pPr lvl="0"/>
            <a:r>
              <a:rPr lang="ru-RU" sz="1400" dirty="0"/>
              <a:t>—</a:t>
            </a:r>
            <a:r>
              <a:rPr lang="ru-RU" sz="1400" dirty="0" smtClean="0"/>
              <a:t> определить </a:t>
            </a:r>
            <a:r>
              <a:rPr lang="ru-RU" sz="1400" dirty="0"/>
              <a:t>самые частые локации по количеству упоминаний на канале</a:t>
            </a:r>
            <a:r>
              <a:rPr lang="ru-RU" sz="1400" dirty="0" smtClean="0"/>
              <a:t>;</a:t>
            </a:r>
          </a:p>
          <a:p>
            <a:r>
              <a:rPr lang="ru-RU" sz="1400" dirty="0"/>
              <a:t>— оценить взаимосвязь </a:t>
            </a:r>
            <a:r>
              <a:rPr lang="ru-RU" sz="1400" dirty="0" smtClean="0"/>
              <a:t>количества реакций </a:t>
            </a:r>
            <a:br>
              <a:rPr lang="ru-RU" sz="1400" dirty="0" smtClean="0"/>
            </a:br>
            <a:r>
              <a:rPr lang="ru-RU" sz="1400" dirty="0" smtClean="0"/>
              <a:t>с популярностью контента;</a:t>
            </a:r>
            <a:endParaRPr lang="ru-RU" sz="1400" dirty="0"/>
          </a:p>
          <a:p>
            <a:pPr lvl="0"/>
            <a:r>
              <a:rPr lang="ru-RU" sz="1400" dirty="0" smtClean="0"/>
              <a:t>— </a:t>
            </a:r>
            <a:r>
              <a:rPr lang="ru-RU" sz="1400" dirty="0" smtClean="0"/>
              <a:t>сравнить </a:t>
            </a:r>
            <a:r>
              <a:rPr lang="ru-RU" sz="1400" dirty="0"/>
              <a:t>лексическое наполнение статей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в </a:t>
            </a:r>
            <a:r>
              <a:rPr lang="ru-RU" sz="1400" dirty="0"/>
              <a:t>зависимости от: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— </a:t>
            </a:r>
            <a:r>
              <a:rPr lang="ru-RU" sz="1400" dirty="0" smtClean="0">
                <a:solidFill>
                  <a:schemeClr val="bg1"/>
                </a:solidFill>
              </a:rPr>
              <a:t>разных регионов;</a:t>
            </a:r>
            <a:endParaRPr lang="ru-RU" sz="14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— разных </a:t>
            </a:r>
            <a:r>
              <a:rPr lang="ru-RU" sz="1400" dirty="0" smtClean="0">
                <a:solidFill>
                  <a:schemeClr val="bg1"/>
                </a:solidFill>
              </a:rPr>
              <a:t>периодов публикаций;</a:t>
            </a:r>
            <a:endParaRPr lang="ru-RU" sz="1400" dirty="0">
              <a:solidFill>
                <a:schemeClr val="bg1"/>
              </a:solidFill>
            </a:endParaRPr>
          </a:p>
          <a:p>
            <a:pPr marL="0" lvl="1" indent="0">
              <a:spcBef>
                <a:spcPts val="600"/>
              </a:spcBef>
            </a:pPr>
            <a:r>
              <a:rPr lang="ru-RU" sz="1400" dirty="0" smtClean="0">
                <a:solidFill>
                  <a:schemeClr val="bg1"/>
                </a:solidFill>
              </a:rPr>
              <a:t>— биграммы </a:t>
            </a:r>
            <a:r>
              <a:rPr lang="ru-RU" sz="1400" dirty="0">
                <a:solidFill>
                  <a:schemeClr val="bg1"/>
                </a:solidFill>
              </a:rPr>
              <a:t>как основа рекламных </a:t>
            </a:r>
            <a:r>
              <a:rPr lang="ru-RU" sz="1400" dirty="0" smtClean="0">
                <a:solidFill>
                  <a:schemeClr val="bg1"/>
                </a:solidFill>
              </a:rPr>
              <a:t>текстов.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7A487B60-F261-45EC-9627-5E612430FD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3422004" cy="249237"/>
          </a:xfrm>
        </p:spPr>
        <p:txBody>
          <a:bodyPr rtlCol="0"/>
          <a:lstStyle/>
          <a:p>
            <a:r>
              <a:rPr lang="ru-RU" dirty="0" smtClean="0"/>
              <a:t>Компьютерная лингвистика</a:t>
            </a:r>
            <a:r>
              <a:rPr lang="ru-RU" dirty="0"/>
              <a:t> </a:t>
            </a:r>
            <a:r>
              <a:rPr lang="ru-RU" dirty="0" smtClean="0"/>
              <a:t>— 2025</a:t>
            </a:r>
            <a:endParaRPr lang="ru-RU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2" b="10102"/>
          <a:stretch>
            <a:fillRect/>
          </a:stretch>
        </p:blipFill>
        <p:spPr>
          <a:ln>
            <a:solidFill>
              <a:schemeClr val="bg1"/>
            </a:solidFill>
          </a:ln>
          <a:effectLst>
            <a:softEdge rad="63500"/>
          </a:effectLst>
        </p:spPr>
      </p:pic>
      <p:sp>
        <p:nvSpPr>
          <p:cNvPr id="12" name="Объект 9">
            <a:extLst>
              <a:ext uri="{FF2B5EF4-FFF2-40B4-BE49-F238E27FC236}">
                <a16:creationId xmlns="" xmlns:a16="http://schemas.microsoft.com/office/drawing/2014/main" id="{7A487B60-F261-45EC-9627-5E612430FDA4}"/>
              </a:ext>
            </a:extLst>
          </p:cNvPr>
          <p:cNvSpPr txBox="1">
            <a:spLocks/>
          </p:cNvSpPr>
          <p:nvPr/>
        </p:nvSpPr>
        <p:spPr>
          <a:xfrm>
            <a:off x="5316488" y="6573594"/>
            <a:ext cx="3422004" cy="249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16488" y="6390435"/>
            <a:ext cx="2858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→ Гора </a:t>
            </a:r>
            <a:r>
              <a:rPr lang="ru-RU" sz="1400" dirty="0" smtClean="0">
                <a:solidFill>
                  <a:schemeClr val="bg1"/>
                </a:solidFill>
              </a:rPr>
              <a:t>Паасо, Республика Карелия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10533"/>
            <a:ext cx="2260880" cy="543162"/>
          </a:xfrm>
        </p:spPr>
        <p:txBody>
          <a:bodyPr rtlCol="0"/>
          <a:lstStyle/>
          <a:p>
            <a:pPr rtl="0"/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3"/>
            <a:ext cx="4220308" cy="1432292"/>
          </a:xfrm>
        </p:spPr>
        <p:txBody>
          <a:bodyPr rtlCol="0"/>
          <a:lstStyle/>
          <a:p>
            <a:r>
              <a:rPr lang="ru-RU" dirty="0" smtClean="0"/>
              <a:t>экспорт HTML-файлов;</a:t>
            </a:r>
          </a:p>
          <a:p>
            <a:r>
              <a:rPr lang="ru-RU" dirty="0" smtClean="0"/>
              <a:t>извлечение </a:t>
            </a:r>
            <a:r>
              <a:rPr lang="ru-RU" dirty="0"/>
              <a:t>данных с помощью библиотеки BeautifulSoup и модуля </a:t>
            </a:r>
            <a:r>
              <a:rPr lang="en-US" dirty="0" smtClean="0"/>
              <a:t>re</a:t>
            </a:r>
            <a:r>
              <a:rPr lang="ru-RU" dirty="0" smtClean="0"/>
              <a:t>;</a:t>
            </a:r>
          </a:p>
          <a:p>
            <a:r>
              <a:rPr lang="ru-RU" dirty="0"/>
              <a:t>теги </a:t>
            </a:r>
            <a:r>
              <a:rPr lang="ru-RU" dirty="0" smtClean="0"/>
              <a:t>&lt;</a:t>
            </a:r>
            <a:r>
              <a:rPr lang="ru-RU" dirty="0"/>
              <a:t>body</a:t>
            </a:r>
            <a:r>
              <a:rPr lang="ru-RU" dirty="0" smtClean="0"/>
              <a:t>&gt;,</a:t>
            </a:r>
            <a:r>
              <a:rPr lang="ru-RU" dirty="0"/>
              <a:t> &lt;/body</a:t>
            </a:r>
            <a:r>
              <a:rPr lang="ru-RU" dirty="0" smtClean="0"/>
              <a:t>&gt;.</a:t>
            </a:r>
            <a:endParaRPr lang="ru-RU" dirty="0"/>
          </a:p>
          <a:p>
            <a:pPr marL="0" indent="0" rtl="0">
              <a:buNone/>
            </a:pPr>
            <a:endParaRPr lang="ru-RU" sz="1800" dirty="0"/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5" y="6462713"/>
            <a:ext cx="3605684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sp>
        <p:nvSpPr>
          <p:cNvPr id="7" name="Объект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 txBox="1">
            <a:spLocks/>
          </p:cNvSpPr>
          <p:nvPr/>
        </p:nvSpPr>
        <p:spPr>
          <a:xfrm>
            <a:off x="5839348" y="1482282"/>
            <a:ext cx="4659924" cy="1024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</a:t>
            </a:r>
            <a:r>
              <a:rPr lang="ru-RU" dirty="0" smtClean="0"/>
              <a:t>обрать корпус текстов телеграм-канала «Путешествия по России </a:t>
            </a:r>
            <a:r>
              <a:rPr lang="ru-RU" b="1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Go Russia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5" b="4235"/>
          <a:stretch>
            <a:fillRect/>
          </a:stretch>
        </p:blipFill>
        <p:spPr/>
      </p:pic>
      <p:sp>
        <p:nvSpPr>
          <p:cNvPr id="9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5839348" y="5711826"/>
            <a:ext cx="3459498" cy="24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 smtClean="0"/>
              <a:t>→ вид с острова Атласова, Курилы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Задача </a:t>
            </a:r>
            <a:r>
              <a:rPr lang="ru-RU" dirty="0" smtClean="0"/>
              <a:t>2</a:t>
            </a:r>
            <a:endParaRPr lang="ru-RU" dirty="0"/>
          </a:p>
        </p:txBody>
      </p:sp>
      <p:graphicFrame>
        <p:nvGraphicFramePr>
          <p:cNvPr id="3" name="Таблица 2">
            <a:extLst>
              <a:ext uri="{FF2B5EF4-FFF2-40B4-BE49-F238E27FC236}">
                <a16:creationId xmlns=""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74638"/>
              </p:ext>
            </p:extLst>
          </p:nvPr>
        </p:nvGraphicFramePr>
        <p:xfrm>
          <a:off x="9833" y="1533832"/>
          <a:ext cx="11818752" cy="49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0102">
                  <a:extLst>
                    <a:ext uri="{9D8B030D-6E8A-4147-A177-3AD203B41FA5}">
                      <a16:colId xmlns="" xmlns:a16="http://schemas.microsoft.com/office/drawing/2014/main" val="2785900615"/>
                    </a:ext>
                  </a:extLst>
                </a:gridCol>
                <a:gridCol w="3618650">
                  <a:extLst>
                    <a:ext uri="{9D8B030D-6E8A-4147-A177-3AD203B41FA5}">
                      <a16:colId xmlns="" xmlns:a16="http://schemas.microsoft.com/office/drawing/2014/main" val="2509247184"/>
                    </a:ext>
                  </a:extLst>
                </a:gridCol>
              </a:tblGrid>
              <a:tr h="4925962">
                <a:tc>
                  <a:txBody>
                    <a:bodyPr/>
                    <a:lstStyle/>
                    <a:p>
                      <a:pPr algn="ctr" rtl="0"/>
                      <a:endParaRPr lang="ru-RU" sz="1600" noProof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ru-RU" sz="1400" b="0" i="0" noProof="0" dirty="0" smtClean="0">
                        <a:latin typeface="Calibri (Основной текст)"/>
                      </a:endParaRPr>
                    </a:p>
                    <a:p>
                      <a:pPr algn="l" rtl="0"/>
                      <a:endParaRPr lang="ru-RU" sz="1400" b="0" i="0" noProof="0" dirty="0" smtClean="0">
                        <a:latin typeface="Calibri (Основной текст)"/>
                      </a:endParaRPr>
                    </a:p>
                    <a:p>
                      <a:pPr algn="l" rtl="0"/>
                      <a:endParaRPr lang="ru-RU" sz="1400" b="0" i="0" noProof="0" dirty="0" smtClean="0">
                        <a:latin typeface="Calibri (Основной текст)"/>
                      </a:endParaRPr>
                    </a:p>
                    <a:p>
                      <a:pPr algn="l" rtl="0"/>
                      <a:endParaRPr lang="ru-RU" sz="1400" b="0" i="0" noProof="0" dirty="0" smtClean="0">
                        <a:latin typeface="Calibri (Основной текст)"/>
                      </a:endParaRPr>
                    </a:p>
                    <a:p>
                      <a:pPr algn="l" rtl="0"/>
                      <a:endParaRPr lang="ru-RU" sz="1400" b="0" i="0" noProof="0" dirty="0" smtClean="0">
                        <a:latin typeface="Calibri (Основной текст)"/>
                      </a:endParaRPr>
                    </a:p>
                    <a:p>
                      <a:pPr algn="l" rtl="0"/>
                      <a:r>
                        <a:rPr lang="ru-RU" sz="1400" b="0" i="0" noProof="0" dirty="0" smtClean="0">
                          <a:latin typeface="Calibri (Основной текст)"/>
                        </a:rPr>
                        <a:t>Структура</a:t>
                      </a: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 датафрейма:</a:t>
                      </a:r>
                    </a:p>
                    <a:p>
                      <a:pPr algn="l" rtl="0"/>
                      <a:endParaRPr lang="ru-RU" sz="1400" b="0" i="0" baseline="0" noProof="0" dirty="0" smtClean="0">
                        <a:latin typeface="Calibri (Основной текст)"/>
                      </a:endParaRP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заголовок поста;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текст поста;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дата публикации;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реакции;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локация на карте;</a:t>
                      </a:r>
                    </a:p>
                    <a:p>
                      <a:pPr marL="285750" indent="-285750" algn="l" rtl="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baseline="0" noProof="0" dirty="0" smtClean="0">
                          <a:latin typeface="Calibri (Основной текст)"/>
                        </a:rPr>
                        <a:t>название региона.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ru-RU" sz="1200" noProof="0" dirty="0">
                        <a:latin typeface="Calibri (Основной текст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7730668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6215"/>
            <a:ext cx="8131692" cy="5152756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0F790F4A-2237-4C80-9628-48AC69754F0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8996516" y="6429734"/>
            <a:ext cx="2939845" cy="249237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1400" dirty="0"/>
              <a:t>Компьютерная лингвистика — 2025</a:t>
            </a:r>
          </a:p>
        </p:txBody>
      </p:sp>
      <p:sp>
        <p:nvSpPr>
          <p:cNvPr id="5" name="Овал 4"/>
          <p:cNvSpPr/>
          <p:nvPr/>
        </p:nvSpPr>
        <p:spPr>
          <a:xfrm>
            <a:off x="10235380" y="4542503"/>
            <a:ext cx="2349910" cy="23892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0436941" y="4080387"/>
            <a:ext cx="973394" cy="9242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477728" y="91434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Структурировать данные телеграм-канала, работа с </a:t>
            </a:r>
            <a:r>
              <a:rPr lang="en-US" dirty="0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0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17" y="536653"/>
            <a:ext cx="5527376" cy="5919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959737-6B13-46AD-93F6-FE801BC7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19" y="246186"/>
            <a:ext cx="11465168" cy="1037492"/>
          </a:xfrm>
        </p:spPr>
        <p:txBody>
          <a:bodyPr rtlCol="0"/>
          <a:lstStyle/>
          <a:p>
            <a:pPr rtl="0"/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7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 txBox="1">
            <a:spLocks/>
          </p:cNvSpPr>
          <p:nvPr/>
        </p:nvSpPr>
        <p:spPr>
          <a:xfrm>
            <a:off x="117607" y="6455800"/>
            <a:ext cx="3913617" cy="24923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Компьютерная лингвистика — 2025</a:t>
            </a:r>
            <a:endParaRPr lang="ru-RU" dirty="0"/>
          </a:p>
        </p:txBody>
      </p:sp>
      <p:sp>
        <p:nvSpPr>
          <p:cNvPr id="9" name="Объект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 txBox="1">
            <a:spLocks/>
          </p:cNvSpPr>
          <p:nvPr/>
        </p:nvSpPr>
        <p:spPr>
          <a:xfrm>
            <a:off x="2565206" y="764932"/>
            <a:ext cx="3933917" cy="614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Определить </a:t>
            </a:r>
            <a:r>
              <a:rPr lang="ru-RU" dirty="0"/>
              <a:t>самые частые локации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/>
              <a:t>количеству упоминаний на канале</a:t>
            </a:r>
          </a:p>
        </p:txBody>
      </p:sp>
      <p:sp>
        <p:nvSpPr>
          <p:cNvPr id="11" name="Объект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 txBox="1">
            <a:spLocks/>
          </p:cNvSpPr>
          <p:nvPr/>
        </p:nvSpPr>
        <p:spPr>
          <a:xfrm>
            <a:off x="333919" y="2500326"/>
            <a:ext cx="5801410" cy="17275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</a:t>
            </a:r>
            <a:r>
              <a:rPr lang="ru-RU" dirty="0" smtClean="0"/>
              <a:t>абота с датафреймом: названия регионов, общий список;</a:t>
            </a:r>
          </a:p>
          <a:p>
            <a:r>
              <a:rPr lang="ru-RU" dirty="0"/>
              <a:t>п</a:t>
            </a:r>
            <a:r>
              <a:rPr lang="ru-RU" dirty="0" smtClean="0"/>
              <a:t>редобработка;</a:t>
            </a:r>
          </a:p>
          <a:p>
            <a:r>
              <a:rPr lang="ru-RU" dirty="0"/>
              <a:t>ч</a:t>
            </a:r>
            <a:r>
              <a:rPr lang="ru-RU" dirty="0" smtClean="0"/>
              <a:t>астотное распределение </a:t>
            </a:r>
            <a:r>
              <a:rPr lang="en-US" dirty="0"/>
              <a:t>FreqDist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7208108" y="5955957"/>
            <a:ext cx="45719" cy="20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>
            <a:off x="8975124" y="5955957"/>
            <a:ext cx="45719" cy="2059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4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AF209E-D17D-4F20-A6D0-C685853D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8" y="458044"/>
            <a:ext cx="1826111" cy="657692"/>
          </a:xfrm>
        </p:spPr>
        <p:txBody>
          <a:bodyPr rtlCol="0"/>
          <a:lstStyle/>
          <a:p>
            <a:pPr rtl="0"/>
            <a:r>
              <a:rPr lang="ru-RU" dirty="0" smtClean="0"/>
              <a:t>Задача 4</a:t>
            </a:r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="" xmlns:a16="http://schemas.microsoft.com/office/drawing/2014/main" id="{54E05A85-0100-4B67-A2A5-22134AD6255A}"/>
              </a:ext>
            </a:extLst>
          </p:cNvPr>
          <p:cNvSpPr txBox="1">
            <a:spLocks/>
          </p:cNvSpPr>
          <p:nvPr/>
        </p:nvSpPr>
        <p:spPr>
          <a:xfrm>
            <a:off x="60925" y="2310239"/>
            <a:ext cx="3596675" cy="30919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</a:t>
            </a:r>
            <a:r>
              <a:rPr lang="ru-RU" dirty="0" smtClean="0"/>
              <a:t>бщее количество реакций </a:t>
            </a:r>
            <a:r>
              <a:rPr lang="ru-RU" dirty="0" smtClean="0"/>
              <a:t>— 2999;</a:t>
            </a:r>
          </a:p>
          <a:p>
            <a:r>
              <a:rPr lang="ru-RU" dirty="0"/>
              <a:t>с</a:t>
            </a:r>
            <a:r>
              <a:rPr lang="ru-RU" dirty="0" smtClean="0"/>
              <a:t>торонний пост из другого телеграм-канала;</a:t>
            </a:r>
          </a:p>
          <a:p>
            <a:r>
              <a:rPr lang="ru-RU" dirty="0"/>
              <a:t>п</a:t>
            </a:r>
            <a:r>
              <a:rPr lang="ru-RU" dirty="0" smtClean="0"/>
              <a:t>рямое обращение к пользователю → побуждение к действию.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Вывод: количество реакций не всегда показатель заинтересованности и тематических предпочтений читателей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363" y="1362792"/>
            <a:ext cx="5256733" cy="4986856"/>
          </a:xfrm>
          <a:prstGeom prst="rect">
            <a:avLst/>
          </a:prstGeom>
        </p:spPr>
      </p:pic>
      <p:sp>
        <p:nvSpPr>
          <p:cNvPr id="20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416" y="6462713"/>
            <a:ext cx="3496315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sp>
        <p:nvSpPr>
          <p:cNvPr id="13" name="Объект 4">
            <a:extLst>
              <a:ext uri="{FF2B5EF4-FFF2-40B4-BE49-F238E27FC236}">
                <a16:creationId xmlns="" xmlns:a16="http://schemas.microsoft.com/office/drawing/2014/main" id="{BDE42C9A-B4DC-4A46-A073-8421E387B2B7}"/>
              </a:ext>
            </a:extLst>
          </p:cNvPr>
          <p:cNvSpPr txBox="1">
            <a:spLocks/>
          </p:cNvSpPr>
          <p:nvPr/>
        </p:nvSpPr>
        <p:spPr>
          <a:xfrm>
            <a:off x="3932611" y="647486"/>
            <a:ext cx="3933917" cy="614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Оценить </a:t>
            </a:r>
            <a:r>
              <a:rPr lang="ru-RU" dirty="0"/>
              <a:t>взаимосвязь количества реакций </a:t>
            </a:r>
            <a:r>
              <a:rPr lang="ru-RU" dirty="0" smtClean="0"/>
              <a:t>с </a:t>
            </a:r>
            <a:r>
              <a:rPr lang="ru-RU" dirty="0"/>
              <a:t>популярностью контента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03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15" y="80374"/>
            <a:ext cx="2186001" cy="586669"/>
          </a:xfrm>
        </p:spPr>
        <p:txBody>
          <a:bodyPr rtlCol="0"/>
          <a:lstStyle/>
          <a:p>
            <a:pPr rtl="0"/>
            <a:r>
              <a:rPr lang="ru-RU" dirty="0" smtClean="0"/>
              <a:t>Задача 5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75" y="4802706"/>
            <a:ext cx="5625494" cy="1369811"/>
          </a:xfrm>
        </p:spPr>
        <p:txBody>
          <a:bodyPr rtlCol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работа с датафреймом: </a:t>
            </a:r>
            <a:r>
              <a:rPr lang="ru-RU" sz="1600" dirty="0" smtClean="0"/>
              <a:t>собираем </a:t>
            </a:r>
            <a:r>
              <a:rPr lang="ru-RU" sz="1600" dirty="0"/>
              <a:t>все тексты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по </a:t>
            </a:r>
            <a:r>
              <a:rPr lang="ru-RU" sz="1600" dirty="0"/>
              <a:t>#</a:t>
            </a:r>
            <a:r>
              <a:rPr lang="ru-RU" sz="1600" dirty="0" smtClean="0"/>
              <a:t>республикакрым</a:t>
            </a:r>
            <a:r>
              <a:rPr lang="ru-RU" sz="1600" dirty="0"/>
              <a:t>, #сахалинскаяобласть;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 smtClean="0"/>
              <a:t>предобработка, работа со стоп-словами</a:t>
            </a:r>
            <a:r>
              <a:rPr lang="en-US" sz="1600" dirty="0" smtClean="0"/>
              <a:t> </a:t>
            </a:r>
            <a:r>
              <a:rPr lang="ru-RU" sz="1600" dirty="0" smtClean="0"/>
              <a:t>, лемматизация;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 smtClean="0"/>
              <a:t>изуализация существительных </a:t>
            </a:r>
            <a:r>
              <a:rPr lang="en-US" sz="1600" dirty="0" smtClean="0"/>
              <a:t>WordCloud</a:t>
            </a:r>
            <a:endParaRPr lang="ru-RU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5" name="Рисунок 1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" y="910444"/>
            <a:ext cx="6097030" cy="3094543"/>
          </a:xfr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12" y="970828"/>
            <a:ext cx="5909714" cy="3034159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2787116" y="173342"/>
            <a:ext cx="9188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Сравнить </a:t>
            </a:r>
            <a:r>
              <a:rPr lang="ru-RU" sz="2000" dirty="0"/>
              <a:t>лексическое наполнение статей </a:t>
            </a:r>
            <a:r>
              <a:rPr lang="ru-RU" sz="2000" dirty="0" smtClean="0"/>
              <a:t>в </a:t>
            </a:r>
            <a:r>
              <a:rPr lang="ru-RU" sz="2000" dirty="0"/>
              <a:t>зависимости </a:t>
            </a:r>
            <a:r>
              <a:rPr lang="ru-RU" sz="2000" dirty="0" smtClean="0"/>
              <a:t>от разных регионов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8883" y="4173955"/>
            <a:ext cx="1931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u="sng" dirty="0" smtClean="0">
                <a:solidFill>
                  <a:schemeClr val="accent1"/>
                </a:solidFill>
              </a:rPr>
              <a:t>Республика Крым   </a:t>
            </a:r>
            <a:endParaRPr lang="ru-RU" u="sng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948239" y="4173955"/>
            <a:ext cx="2027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u="sng" dirty="0" smtClean="0">
                <a:solidFill>
                  <a:schemeClr val="accent1"/>
                </a:solidFill>
              </a:rPr>
              <a:t>Сахалинская область</a:t>
            </a:r>
            <a:endParaRPr lang="ru-RU" u="sng" dirty="0"/>
          </a:p>
        </p:txBody>
      </p:sp>
      <p:sp>
        <p:nvSpPr>
          <p:cNvPr id="25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538" y="6462713"/>
            <a:ext cx="3372720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15" y="80374"/>
            <a:ext cx="2186001" cy="586669"/>
          </a:xfrm>
        </p:spPr>
        <p:txBody>
          <a:bodyPr rtlCol="0"/>
          <a:lstStyle/>
          <a:p>
            <a:pPr rtl="0"/>
            <a:r>
              <a:rPr lang="ru-RU" dirty="0" smtClean="0"/>
              <a:t>Задача 5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331" y="5710653"/>
            <a:ext cx="8609196" cy="675292"/>
          </a:xfrm>
        </p:spPr>
        <p:txBody>
          <a:bodyPr rtlCol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к</a:t>
            </a:r>
            <a:r>
              <a:rPr lang="ru-RU" sz="1600" dirty="0" smtClean="0"/>
              <a:t>оличественное соотношение одушевлённых/неодушевлённых существительных в текстах</a:t>
            </a:r>
            <a:br>
              <a:rPr lang="ru-RU" sz="1600" dirty="0" smtClean="0"/>
            </a:b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87116" y="173342"/>
            <a:ext cx="9188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Сравнить </a:t>
            </a:r>
            <a:r>
              <a:rPr lang="ru-RU" sz="2000" dirty="0"/>
              <a:t>лексическое наполнение статей </a:t>
            </a:r>
            <a:r>
              <a:rPr lang="ru-RU" sz="2000" dirty="0" smtClean="0"/>
              <a:t>в </a:t>
            </a:r>
            <a:r>
              <a:rPr lang="ru-RU" sz="2000" dirty="0"/>
              <a:t>зависимости </a:t>
            </a:r>
            <a:r>
              <a:rPr lang="ru-RU" sz="2000" dirty="0" smtClean="0"/>
              <a:t>от разных регионов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955434" y="819678"/>
            <a:ext cx="1931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u="sng" dirty="0" smtClean="0">
                <a:solidFill>
                  <a:schemeClr val="accent1"/>
                </a:solidFill>
              </a:rPr>
              <a:t>Республика Крым   </a:t>
            </a:r>
            <a:endParaRPr lang="ru-RU" u="sng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011597" y="838770"/>
            <a:ext cx="2027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u="sng" dirty="0" smtClean="0">
                <a:solidFill>
                  <a:schemeClr val="accent1"/>
                </a:solidFill>
              </a:rPr>
              <a:t>Сахалинская область</a:t>
            </a:r>
            <a:endParaRPr lang="ru-RU" u="sng" dirty="0"/>
          </a:p>
        </p:txBody>
      </p:sp>
      <p:sp>
        <p:nvSpPr>
          <p:cNvPr id="25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538" y="6462713"/>
            <a:ext cx="3372720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44" y="1425516"/>
            <a:ext cx="6115660" cy="4229740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4486"/>
            <a:ext cx="6093444" cy="4204244"/>
          </a:xfrm>
          <a:prstGeom prst="rect">
            <a:avLst/>
          </a:prstGeom>
        </p:spPr>
      </p:pic>
      <p:sp>
        <p:nvSpPr>
          <p:cNvPr id="12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451802" y="2869772"/>
            <a:ext cx="446122" cy="24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 smtClean="0"/>
              <a:t>547</a:t>
            </a:r>
            <a:endParaRPr lang="ru-RU" sz="1200" dirty="0"/>
          </a:p>
        </p:txBody>
      </p:sp>
      <p:sp>
        <p:nvSpPr>
          <p:cNvPr id="13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5184439" y="4439081"/>
            <a:ext cx="446122" cy="24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 smtClean="0"/>
              <a:t>5062</a:t>
            </a:r>
            <a:endParaRPr lang="ru-RU" sz="1200" dirty="0"/>
          </a:p>
        </p:txBody>
      </p:sp>
      <p:sp>
        <p:nvSpPr>
          <p:cNvPr id="14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6545246" y="3052602"/>
            <a:ext cx="446122" cy="24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 smtClean="0"/>
              <a:t>193</a:t>
            </a:r>
            <a:endParaRPr lang="ru-RU" sz="1200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 txBox="1">
            <a:spLocks/>
          </p:cNvSpPr>
          <p:nvPr/>
        </p:nvSpPr>
        <p:spPr>
          <a:xfrm>
            <a:off x="11379580" y="4439080"/>
            <a:ext cx="446122" cy="249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dirty="0" smtClean="0"/>
              <a:t>1472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268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4" y="5311957"/>
            <a:ext cx="11435295" cy="510775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визуализация </a:t>
            </a:r>
            <a:r>
              <a:rPr lang="ru-RU" dirty="0" smtClean="0">
                <a:solidFill>
                  <a:schemeClr val="accent1"/>
                </a:solidFill>
              </a:rPr>
              <a:t>прилагательных</a:t>
            </a:r>
            <a:r>
              <a:rPr lang="ru-RU" dirty="0" smtClean="0"/>
              <a:t> </a:t>
            </a:r>
            <a:r>
              <a:rPr lang="en-US" dirty="0" smtClean="0"/>
              <a:t>WordCloud</a:t>
            </a:r>
            <a:r>
              <a:rPr lang="ru-RU" dirty="0" smtClean="0"/>
              <a:t> текстов </a:t>
            </a:r>
            <a:r>
              <a:rPr lang="ru-RU" dirty="0"/>
              <a:t>по #республикакрым, #</a:t>
            </a:r>
            <a:r>
              <a:rPr lang="ru-RU" dirty="0" smtClean="0"/>
              <a:t>сахалинскаяобласть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302" y="4304707"/>
            <a:ext cx="1931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u="sng" dirty="0" smtClean="0">
                <a:solidFill>
                  <a:schemeClr val="accent1"/>
                </a:solidFill>
              </a:rPr>
              <a:t>Республика Крым   </a:t>
            </a:r>
            <a:endParaRPr lang="ru-RU" u="sng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038627" y="4251923"/>
            <a:ext cx="2027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u="sng" dirty="0" smtClean="0">
                <a:solidFill>
                  <a:schemeClr val="accent1"/>
                </a:solidFill>
              </a:rPr>
              <a:t>Сахалинская область</a:t>
            </a:r>
            <a:endParaRPr lang="ru-RU" u="sng" dirty="0"/>
          </a:p>
        </p:txBody>
      </p:sp>
      <p:sp>
        <p:nvSpPr>
          <p:cNvPr id="25" name="Объект 5">
            <a:extLst>
              <a:ext uri="{FF2B5EF4-FFF2-40B4-BE49-F238E27FC236}">
                <a16:creationId xmlns="" xmlns:a16="http://schemas.microsoft.com/office/drawing/2014/main" id="{388E3AC1-D7A5-40C2-92D8-C386497C90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3538" y="6462713"/>
            <a:ext cx="3372720" cy="249237"/>
          </a:xfrm>
        </p:spPr>
        <p:txBody>
          <a:bodyPr rtlCol="0"/>
          <a:lstStyle/>
          <a:p>
            <a:r>
              <a:rPr lang="ru-RU" dirty="0"/>
              <a:t>Компьютерная лингвистика — 2025</a:t>
            </a: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" y="1171655"/>
            <a:ext cx="6075758" cy="3080268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61" y="1156775"/>
            <a:ext cx="5981173" cy="3032708"/>
          </a:xfrm>
          <a:prstGeom prst="rect">
            <a:avLst/>
          </a:prstGeom>
        </p:spPr>
      </p:pic>
      <p:sp>
        <p:nvSpPr>
          <p:cNvPr id="8" name="Заголовок 8">
            <a:extLst>
              <a:ext uri="{FF2B5EF4-FFF2-40B4-BE49-F238E27FC236}">
                <a16:creationId xmlns=""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" y="85248"/>
            <a:ext cx="1858306" cy="493986"/>
          </a:xfrm>
        </p:spPr>
        <p:txBody>
          <a:bodyPr rtlCol="0"/>
          <a:lstStyle/>
          <a:p>
            <a:pPr rtl="0"/>
            <a:r>
              <a:rPr lang="ru-RU" sz="2800" dirty="0" smtClean="0"/>
              <a:t>Задача 5</a:t>
            </a:r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63608" y="179124"/>
            <a:ext cx="9188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Сравнить </a:t>
            </a:r>
            <a:r>
              <a:rPr lang="ru-RU" sz="2000" dirty="0"/>
              <a:t>лексическое наполнение статей </a:t>
            </a:r>
            <a:r>
              <a:rPr lang="ru-RU" sz="2000" dirty="0" smtClean="0"/>
              <a:t>в </a:t>
            </a:r>
            <a:r>
              <a:rPr lang="ru-RU" sz="2000" dirty="0"/>
              <a:t>зависимости </a:t>
            </a:r>
            <a:r>
              <a:rPr lang="ru-RU" sz="2000" dirty="0" smtClean="0"/>
              <a:t>от разных регионов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7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92_TF33468121" id="{12BA0A89-130E-46D8-B46B-D3E3DEFB109F}" vid="{35C16863-B1B5-434A-B90D-80F927092A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405</Words>
  <Application>Microsoft Office PowerPoint</Application>
  <PresentationFormat>Широкоэкранный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(Основной текст)</vt:lpstr>
      <vt:lpstr>Тема Office</vt:lpstr>
      <vt:lpstr>Локационная составляющая и лексическая наполненность телеграм-канала  о путешествиях</vt:lpstr>
      <vt:lpstr>Задачи проекта</vt:lpstr>
      <vt:lpstr>Задача 1</vt:lpstr>
      <vt:lpstr>Задача 2</vt:lpstr>
      <vt:lpstr>Задача 3</vt:lpstr>
      <vt:lpstr>Задача 4</vt:lpstr>
      <vt:lpstr>Задача 5</vt:lpstr>
      <vt:lpstr>Задача 5</vt:lpstr>
      <vt:lpstr>Задача 5</vt:lpstr>
      <vt:lpstr>Задача 5</vt:lpstr>
      <vt:lpstr>Задача 5</vt:lpstr>
      <vt:lpstr>Задача 6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ДПО_Проект 1_КЛ</dc:title>
  <dc:creator/>
  <cp:lastModifiedBy/>
  <cp:revision>1</cp:revision>
  <dcterms:created xsi:type="dcterms:W3CDTF">2025-02-09T06:33:22Z</dcterms:created>
  <dcterms:modified xsi:type="dcterms:W3CDTF">2025-02-16T16:07:15Z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