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7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E221D-7380-4A78-81DA-FB177DF2A927}" type="datetimeFigureOut">
              <a:rPr lang="zh-CN" altLang="en-US" smtClean="0"/>
              <a:t>2020/9/22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73714-416C-4369-B691-90AD8C6E70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4654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E221D-7380-4A78-81DA-FB177DF2A927}" type="datetimeFigureOut">
              <a:rPr lang="zh-CN" altLang="en-US" smtClean="0"/>
              <a:t>2020/9/22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73714-416C-4369-B691-90AD8C6E70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0450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E221D-7380-4A78-81DA-FB177DF2A927}" type="datetimeFigureOut">
              <a:rPr lang="zh-CN" altLang="en-US" smtClean="0"/>
              <a:t>2020/9/22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73714-416C-4369-B691-90AD8C6E70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0389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E221D-7380-4A78-81DA-FB177DF2A927}" type="datetimeFigureOut">
              <a:rPr lang="zh-CN" altLang="en-US" smtClean="0"/>
              <a:t>2020/9/22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73714-416C-4369-B691-90AD8C6E70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8442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E221D-7380-4A78-81DA-FB177DF2A927}" type="datetimeFigureOut">
              <a:rPr lang="zh-CN" altLang="en-US" smtClean="0"/>
              <a:t>2020/9/22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73714-416C-4369-B691-90AD8C6E70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9509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E221D-7380-4A78-81DA-FB177DF2A927}" type="datetimeFigureOut">
              <a:rPr lang="zh-CN" altLang="en-US" smtClean="0"/>
              <a:t>2020/9/22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73714-416C-4369-B691-90AD8C6E70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9081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E221D-7380-4A78-81DA-FB177DF2A927}" type="datetimeFigureOut">
              <a:rPr lang="zh-CN" altLang="en-US" smtClean="0"/>
              <a:t>2020/9/22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73714-416C-4369-B691-90AD8C6E70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3766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E221D-7380-4A78-81DA-FB177DF2A927}" type="datetimeFigureOut">
              <a:rPr lang="zh-CN" altLang="en-US" smtClean="0"/>
              <a:t>2020/9/22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73714-416C-4369-B691-90AD8C6E70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6249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E221D-7380-4A78-81DA-FB177DF2A927}" type="datetimeFigureOut">
              <a:rPr lang="zh-CN" altLang="en-US" smtClean="0"/>
              <a:t>2020/9/22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73714-416C-4369-B691-90AD8C6E70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4314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E221D-7380-4A78-81DA-FB177DF2A927}" type="datetimeFigureOut">
              <a:rPr lang="zh-CN" altLang="en-US" smtClean="0"/>
              <a:t>2020/9/22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73714-416C-4369-B691-90AD8C6E70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9466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E221D-7380-4A78-81DA-FB177DF2A927}" type="datetimeFigureOut">
              <a:rPr lang="zh-CN" altLang="en-US" smtClean="0"/>
              <a:t>2020/9/22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73714-416C-4369-B691-90AD8C6E70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3128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AE221D-7380-4A78-81DA-FB177DF2A927}" type="datetimeFigureOut">
              <a:rPr lang="zh-CN" altLang="en-US" smtClean="0"/>
              <a:t>2020/9/22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973714-416C-4369-B691-90AD8C6E70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1968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实验四：地理</a:t>
            </a:r>
            <a:r>
              <a:rPr lang="zh-CN" altLang="en-US" dirty="0" smtClean="0"/>
              <a:t>数据可视化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------2020 </a:t>
            </a:r>
            <a:r>
              <a:rPr lang="zh-CN" altLang="en-US" dirty="0" smtClean="0"/>
              <a:t>新冠疫情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8809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要求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0687"/>
            <a:ext cx="5889171" cy="2241233"/>
          </a:xfrm>
        </p:spPr>
        <p:txBody>
          <a:bodyPr>
            <a:normAutofit/>
          </a:bodyPr>
          <a:lstStyle/>
          <a:p>
            <a:pPr algn="just"/>
            <a:r>
              <a:rPr lang="zh-CN" altLang="en-US" dirty="0" smtClean="0"/>
              <a:t>利用已有数据（</a:t>
            </a:r>
            <a:r>
              <a:rPr lang="en-US" altLang="zh-CN" dirty="0" smtClean="0"/>
              <a:t>CityData.xlsx</a:t>
            </a:r>
            <a:r>
              <a:rPr lang="zh-CN" altLang="en-US" dirty="0" smtClean="0"/>
              <a:t>）与已有工具，设计可视化方案，展示</a:t>
            </a:r>
            <a:r>
              <a:rPr lang="en-US" altLang="zh-CN" dirty="0" smtClean="0"/>
              <a:t>2020</a:t>
            </a:r>
            <a:r>
              <a:rPr lang="zh-CN" altLang="en-US" dirty="0" smtClean="0"/>
              <a:t>年全国新冠患者人数随时间的变化过程（</a:t>
            </a:r>
            <a:r>
              <a:rPr lang="zh-CN" altLang="en-US" dirty="0"/>
              <a:t>右</a:t>
            </a:r>
            <a:r>
              <a:rPr lang="zh-CN" altLang="en-US" dirty="0" smtClean="0"/>
              <a:t>图仅供参考），并完成以下任务。</a:t>
            </a:r>
            <a:endParaRPr lang="en-US" altLang="zh-CN" dirty="0" smtClean="0"/>
          </a:p>
          <a:p>
            <a:pPr algn="just"/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5" t="13309" r="70237" b="46639"/>
          <a:stretch/>
        </p:blipFill>
        <p:spPr>
          <a:xfrm>
            <a:off x="7410678" y="26127"/>
            <a:ext cx="4278820" cy="3905794"/>
          </a:xfrm>
          <a:prstGeom prst="rect">
            <a:avLst/>
          </a:prstGeom>
        </p:spPr>
      </p:pic>
      <p:sp>
        <p:nvSpPr>
          <p:cNvPr id="5" name="内容占位符 2"/>
          <p:cNvSpPr txBox="1">
            <a:spLocks/>
          </p:cNvSpPr>
          <p:nvPr/>
        </p:nvSpPr>
        <p:spPr>
          <a:xfrm>
            <a:off x="838200" y="4114801"/>
            <a:ext cx="10851298" cy="26125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zh-CN" altLang="en-US" dirty="0"/>
              <a:t>任务</a:t>
            </a:r>
            <a:r>
              <a:rPr lang="zh-CN" altLang="en-US" dirty="0" smtClean="0"/>
              <a:t>一：统计截止</a:t>
            </a:r>
            <a:r>
              <a:rPr lang="en-US" altLang="zh-CN" dirty="0" smtClean="0"/>
              <a:t>4</a:t>
            </a:r>
            <a:r>
              <a:rPr lang="zh-CN" altLang="en-US" dirty="0" smtClean="0"/>
              <a:t>月</a:t>
            </a:r>
            <a:r>
              <a:rPr lang="en-US" altLang="zh-CN" dirty="0" smtClean="0"/>
              <a:t>1</a:t>
            </a:r>
            <a:r>
              <a:rPr lang="zh-CN" altLang="en-US" dirty="0" smtClean="0"/>
              <a:t>日各省的累计确诊数量，并通过图表展示。</a:t>
            </a:r>
            <a:endParaRPr lang="en-US" altLang="zh-CN" dirty="0" smtClean="0"/>
          </a:p>
          <a:p>
            <a:pPr algn="just"/>
            <a:endParaRPr lang="en-US" altLang="zh-CN" dirty="0"/>
          </a:p>
          <a:p>
            <a:pPr algn="just"/>
            <a:r>
              <a:rPr lang="zh-CN" altLang="en-US" dirty="0" smtClean="0"/>
              <a:t>任务二：对每日各省的累计确诊患者数量进行统计，为图像添加时间轴，通过时间轴自动播放演示疫情发展的整个过程。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15596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数据说明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0687"/>
            <a:ext cx="10851298" cy="2241233"/>
          </a:xfrm>
        </p:spPr>
        <p:txBody>
          <a:bodyPr>
            <a:normAutofit/>
          </a:bodyPr>
          <a:lstStyle/>
          <a:p>
            <a:pPr algn="just"/>
            <a:r>
              <a:rPr lang="zh-CN" altLang="en-US" dirty="0" smtClean="0"/>
              <a:t>数据说明如下</a:t>
            </a:r>
            <a:endParaRPr lang="zh-CN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6849440"/>
              </p:ext>
            </p:extLst>
          </p:nvPr>
        </p:nvGraphicFramePr>
        <p:xfrm>
          <a:off x="433448" y="2811303"/>
          <a:ext cx="11325103" cy="93577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02931">
                  <a:extLst>
                    <a:ext uri="{9D8B030D-6E8A-4147-A177-3AD203B41FA5}">
                      <a16:colId xmlns:a16="http://schemas.microsoft.com/office/drawing/2014/main" val="3454325574"/>
                    </a:ext>
                  </a:extLst>
                </a:gridCol>
                <a:gridCol w="1363364">
                  <a:extLst>
                    <a:ext uri="{9D8B030D-6E8A-4147-A177-3AD203B41FA5}">
                      <a16:colId xmlns:a16="http://schemas.microsoft.com/office/drawing/2014/main" val="2949074576"/>
                    </a:ext>
                  </a:extLst>
                </a:gridCol>
                <a:gridCol w="1247332">
                  <a:extLst>
                    <a:ext uri="{9D8B030D-6E8A-4147-A177-3AD203B41FA5}">
                      <a16:colId xmlns:a16="http://schemas.microsoft.com/office/drawing/2014/main" val="1873934558"/>
                    </a:ext>
                  </a:extLst>
                </a:gridCol>
                <a:gridCol w="1783976">
                  <a:extLst>
                    <a:ext uri="{9D8B030D-6E8A-4147-A177-3AD203B41FA5}">
                      <a16:colId xmlns:a16="http://schemas.microsoft.com/office/drawing/2014/main" val="686170569"/>
                    </a:ext>
                  </a:extLst>
                </a:gridCol>
                <a:gridCol w="1682448">
                  <a:extLst>
                    <a:ext uri="{9D8B030D-6E8A-4147-A177-3AD203B41FA5}">
                      <a16:colId xmlns:a16="http://schemas.microsoft.com/office/drawing/2014/main" val="3038740825"/>
                    </a:ext>
                  </a:extLst>
                </a:gridCol>
                <a:gridCol w="1290844">
                  <a:extLst>
                    <a:ext uri="{9D8B030D-6E8A-4147-A177-3AD203B41FA5}">
                      <a16:colId xmlns:a16="http://schemas.microsoft.com/office/drawing/2014/main" val="3740483913"/>
                    </a:ext>
                  </a:extLst>
                </a:gridCol>
                <a:gridCol w="1218325">
                  <a:extLst>
                    <a:ext uri="{9D8B030D-6E8A-4147-A177-3AD203B41FA5}">
                      <a16:colId xmlns:a16="http://schemas.microsoft.com/office/drawing/2014/main" val="764916789"/>
                    </a:ext>
                  </a:extLst>
                </a:gridCol>
                <a:gridCol w="1435883">
                  <a:extLst>
                    <a:ext uri="{9D8B030D-6E8A-4147-A177-3AD203B41FA5}">
                      <a16:colId xmlns:a16="http://schemas.microsoft.com/office/drawing/2014/main" val="147601897"/>
                    </a:ext>
                  </a:extLst>
                </a:gridCol>
              </a:tblGrid>
              <a:tr h="61559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900" u="none" strike="noStrike" dirty="0" smtClean="0">
                          <a:effectLst/>
                        </a:rPr>
                        <a:t>Country</a:t>
                      </a:r>
                    </a:p>
                    <a:p>
                      <a:pPr algn="ctr" fontAlgn="ctr"/>
                      <a:r>
                        <a:rPr lang="en-US" sz="1900" u="none" strike="noStrike" dirty="0" smtClean="0">
                          <a:effectLst/>
                        </a:rPr>
                        <a:t>Name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6851" marR="16851" marT="1685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900" u="none" strike="noStrike" dirty="0" smtClean="0">
                          <a:effectLst/>
                        </a:rPr>
                        <a:t>Province</a:t>
                      </a:r>
                    </a:p>
                    <a:p>
                      <a:pPr algn="ctr" fontAlgn="ctr"/>
                      <a:r>
                        <a:rPr lang="en-US" sz="1900" u="none" strike="noStrike" dirty="0" smtClean="0">
                          <a:effectLst/>
                        </a:rPr>
                        <a:t>Name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6851" marR="16851" marT="1685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900" u="none" strike="noStrike">
                          <a:effectLst/>
                        </a:rPr>
                        <a:t>cityName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6851" marR="16851" marT="1685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900" u="none" strike="noStrike" dirty="0" err="1" smtClean="0">
                          <a:effectLst/>
                        </a:rPr>
                        <a:t>city_confirmed</a:t>
                      </a:r>
                      <a:endParaRPr lang="en-US" sz="1900" u="none" strike="noStrike" dirty="0" smtClean="0">
                        <a:effectLst/>
                      </a:endParaRPr>
                    </a:p>
                    <a:p>
                      <a:pPr algn="ctr" fontAlgn="ctr"/>
                      <a:r>
                        <a:rPr lang="en-US" sz="1900" u="none" strike="noStrike" dirty="0" smtClean="0">
                          <a:effectLst/>
                        </a:rPr>
                        <a:t>Count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6851" marR="16851" marT="1685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900" u="none" strike="noStrike" dirty="0" err="1" smtClean="0">
                          <a:effectLst/>
                        </a:rPr>
                        <a:t>city_suspected</a:t>
                      </a:r>
                      <a:endParaRPr lang="en-US" sz="1900" u="none" strike="noStrike" dirty="0" smtClean="0">
                        <a:effectLst/>
                      </a:endParaRPr>
                    </a:p>
                    <a:p>
                      <a:pPr algn="ctr" fontAlgn="ctr"/>
                      <a:r>
                        <a:rPr lang="en-US" sz="1900" u="none" strike="noStrike" dirty="0" smtClean="0">
                          <a:effectLst/>
                        </a:rPr>
                        <a:t>Count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6851" marR="16851" marT="1685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900" u="none" strike="noStrike" dirty="0" err="1" smtClean="0">
                          <a:effectLst/>
                        </a:rPr>
                        <a:t>city_cured</a:t>
                      </a:r>
                      <a:endParaRPr lang="en-US" sz="1900" u="none" strike="noStrike" dirty="0" smtClean="0">
                        <a:effectLst/>
                      </a:endParaRPr>
                    </a:p>
                    <a:p>
                      <a:pPr algn="ctr" fontAlgn="ctr"/>
                      <a:r>
                        <a:rPr lang="en-US" sz="1900" u="none" strike="noStrike" dirty="0" smtClean="0">
                          <a:effectLst/>
                        </a:rPr>
                        <a:t>Count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6851" marR="16851" marT="1685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900" u="none" strike="noStrike" dirty="0" err="1" smtClean="0">
                          <a:effectLst/>
                        </a:rPr>
                        <a:t>city_dead</a:t>
                      </a:r>
                      <a:endParaRPr lang="en-US" sz="1900" u="none" strike="noStrike" dirty="0" smtClean="0">
                        <a:effectLst/>
                      </a:endParaRPr>
                    </a:p>
                    <a:p>
                      <a:pPr algn="ctr" fontAlgn="ctr"/>
                      <a:r>
                        <a:rPr lang="en-US" sz="1900" u="none" strike="noStrike" dirty="0" smtClean="0">
                          <a:effectLst/>
                        </a:rPr>
                        <a:t>Count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6851" marR="16851" marT="1685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900" u="none" strike="noStrike" dirty="0" err="1">
                          <a:effectLst/>
                        </a:rPr>
                        <a:t>updateTime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6851" marR="16851" marT="16851" marB="0" anchor="ctr"/>
                </a:tc>
                <a:extLst>
                  <a:ext uri="{0D108BD9-81ED-4DB2-BD59-A6C34878D82A}">
                    <a16:rowId xmlns:a16="http://schemas.microsoft.com/office/drawing/2014/main" val="566889251"/>
                  </a:ext>
                </a:extLst>
              </a:tr>
              <a:tr h="320174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900" u="none" strike="noStrike" dirty="0" smtClean="0">
                          <a:effectLst/>
                        </a:rPr>
                        <a:t>国家名称</a:t>
                      </a:r>
                      <a:endParaRPr lang="zh-CN" alt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6851" marR="16851" marT="1685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900" u="none" strike="noStrike" dirty="0" smtClean="0">
                          <a:effectLst/>
                        </a:rPr>
                        <a:t>省份名称</a:t>
                      </a:r>
                      <a:endParaRPr lang="zh-CN" alt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6851" marR="16851" marT="1685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900" u="none" strike="noStrike" dirty="0" smtClean="0">
                          <a:effectLst/>
                        </a:rPr>
                        <a:t>城市名称</a:t>
                      </a:r>
                      <a:endParaRPr lang="zh-CN" alt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6851" marR="16851" marT="1685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900" u="none" strike="noStrike" dirty="0" smtClean="0">
                          <a:effectLst/>
                        </a:rPr>
                        <a:t>累计确诊</a:t>
                      </a:r>
                      <a:endParaRPr lang="en-US" altLang="zh-CN" sz="19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6851" marR="16851" marT="1685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疑似</a:t>
                      </a:r>
                      <a:endParaRPr lang="en-US" altLang="zh-CN" sz="19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6851" marR="16851" marT="1685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900" u="none" strike="noStrike" dirty="0" smtClean="0">
                          <a:effectLst/>
                        </a:rPr>
                        <a:t>治愈</a:t>
                      </a:r>
                      <a:endParaRPr lang="en-US" altLang="zh-CN" sz="19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6851" marR="16851" marT="1685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900" u="none" strike="noStrike" dirty="0" smtClean="0">
                          <a:effectLst/>
                        </a:rPr>
                        <a:t>死亡</a:t>
                      </a:r>
                      <a:endParaRPr lang="en-US" altLang="zh-CN" sz="19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6851" marR="16851" marT="1685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900" u="none" strike="noStrike" dirty="0" smtClean="0">
                          <a:effectLst/>
                        </a:rPr>
                        <a:t>更新日期</a:t>
                      </a:r>
                      <a:endParaRPr lang="en-US" altLang="zh-CN" sz="19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6851" marR="16851" marT="16851" marB="0" anchor="ctr"/>
                </a:tc>
                <a:extLst>
                  <a:ext uri="{0D108BD9-81ED-4DB2-BD59-A6C34878D82A}">
                    <a16:rowId xmlns:a16="http://schemas.microsoft.com/office/drawing/2014/main" val="13761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6682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137</Words>
  <Application>Microsoft Office PowerPoint</Application>
  <PresentationFormat>宽屏</PresentationFormat>
  <Paragraphs>31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等线</vt:lpstr>
      <vt:lpstr>宋体</vt:lpstr>
      <vt:lpstr>Arial</vt:lpstr>
      <vt:lpstr>Calibri</vt:lpstr>
      <vt:lpstr>Calibri Light</vt:lpstr>
      <vt:lpstr>Office 主题</vt:lpstr>
      <vt:lpstr>实验四：地理数据可视化</vt:lpstr>
      <vt:lpstr>要求</vt:lpstr>
      <vt:lpstr>数据说明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地理数据可视化</dc:title>
  <dc:creator>linjie</dc:creator>
  <cp:lastModifiedBy>Windows 用户</cp:lastModifiedBy>
  <cp:revision>8</cp:revision>
  <dcterms:created xsi:type="dcterms:W3CDTF">2019-02-27T11:05:04Z</dcterms:created>
  <dcterms:modified xsi:type="dcterms:W3CDTF">2020-09-22T12:03:43Z</dcterms:modified>
</cp:coreProperties>
</file>