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69" r:id="rId5"/>
    <p:sldId id="268" r:id="rId6"/>
    <p:sldId id="267" r:id="rId7"/>
    <p:sldId id="257" r:id="rId8"/>
    <p:sldId id="258" r:id="rId9"/>
    <p:sldId id="270" r:id="rId10"/>
    <p:sldId id="260" r:id="rId11"/>
    <p:sldId id="272" r:id="rId12"/>
    <p:sldId id="274" r:id="rId13"/>
    <p:sldId id="275" r:id="rId14"/>
    <p:sldId id="276" r:id="rId15"/>
    <p:sldId id="277" r:id="rId16"/>
    <p:sldId id="261" r:id="rId17"/>
    <p:sldId id="273" r:id="rId18"/>
    <p:sldId id="278" r:id="rId19"/>
    <p:sldId id="279" r:id="rId20"/>
    <p:sldId id="262" r:id="rId21"/>
    <p:sldId id="2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0DACA"/>
    <a:srgbClr val="4F81BD"/>
    <a:srgbClr val="93A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21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9217A-2175-461E-B23E-BB3307DF2600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D84AD-1D7D-45D3-829C-3F0234C36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D84AD-1D7D-45D3-829C-3F0234C3663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7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D84AD-1D7D-45D3-829C-3F0234C366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2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D84AD-1D7D-45D3-829C-3F0234C366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2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54" y="1416676"/>
            <a:ext cx="7714445" cy="1722549"/>
          </a:xfrm>
        </p:spPr>
        <p:txBody>
          <a:bodyPr/>
          <a:lstStyle/>
          <a:p>
            <a:r>
              <a:rPr sz="2400" dirty="0">
                <a:solidFill>
                  <a:srgbClr val="00FFFF"/>
                </a:solidFill>
              </a:rPr>
              <a:t>Réalisation du cuiseur solaire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682"/>
            <a:ext cx="7875431" cy="1078605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FFFF"/>
                </a:solidFill>
              </a:rPr>
              <a:t>• </a:t>
            </a:r>
            <a:r>
              <a:rPr lang="fr-FR" sz="2400" dirty="0" smtClean="0">
                <a:solidFill>
                  <a:srgbClr val="00FFFF"/>
                </a:solidFill>
              </a:rPr>
              <a:t>Capte la lumière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FFFF"/>
                </a:solidFill>
              </a:rPr>
              <a:t>	Energie solaire est concentrée pour chauffer</a:t>
            </a:r>
          </a:p>
          <a:p>
            <a:pPr marL="0" indent="0">
              <a:buNone/>
            </a:pPr>
            <a:endParaRPr lang="fr-FR" sz="2400" dirty="0">
              <a:solidFill>
                <a:srgbClr val="00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225"/>
            <a:ext cx="9144000" cy="484393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 CUISEUR SOLAIRE</a:t>
            </a:r>
            <a:endParaRPr lang="fr-FR" sz="4000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 CUISEUR SOLAIRE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9004" y="1068947"/>
            <a:ext cx="3105992" cy="720000"/>
          </a:xfrm>
          <a:prstGeom prst="rect">
            <a:avLst/>
          </a:prstGeom>
          <a:gradFill>
            <a:gsLst>
              <a:gs pos="0">
                <a:srgbClr val="00FF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61963" y="1068946"/>
            <a:ext cx="286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MATERIAUX</a:t>
            </a:r>
            <a:endParaRPr lang="fr-FR" sz="3600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92226" y="1248947"/>
            <a:ext cx="2826778" cy="2112135"/>
            <a:chOff x="192226" y="1248947"/>
            <a:chExt cx="2826778" cy="2112135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372226" y="1608947"/>
              <a:ext cx="0" cy="17521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6" idx="1"/>
            </p:cNvCxnSpPr>
            <p:nvPr/>
          </p:nvCxnSpPr>
          <p:spPr>
            <a:xfrm>
              <a:off x="534082" y="1428947"/>
              <a:ext cx="2484922" cy="0"/>
            </a:xfrm>
            <a:prstGeom prst="line">
              <a:avLst/>
            </a:prstGeom>
            <a:ln w="603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192226" y="1248947"/>
              <a:ext cx="360000" cy="36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/>
          <p:cNvGrpSpPr/>
          <p:nvPr/>
        </p:nvGrpSpPr>
        <p:grpSpPr>
          <a:xfrm flipH="1">
            <a:off x="6122885" y="1248947"/>
            <a:ext cx="2826778" cy="2112135"/>
            <a:chOff x="192226" y="1248947"/>
            <a:chExt cx="2826778" cy="2112135"/>
          </a:xfrm>
        </p:grpSpPr>
        <p:cxnSp>
          <p:nvCxnSpPr>
            <p:cNvPr id="40" name="Connecteur droit 39"/>
            <p:cNvCxnSpPr/>
            <p:nvPr/>
          </p:nvCxnSpPr>
          <p:spPr>
            <a:xfrm>
              <a:off x="372226" y="1608947"/>
              <a:ext cx="0" cy="17521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34082" y="1428947"/>
              <a:ext cx="2484922" cy="0"/>
            </a:xfrm>
            <a:prstGeom prst="line">
              <a:avLst/>
            </a:prstGeom>
            <a:ln w="603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192226" y="1248947"/>
              <a:ext cx="360000" cy="36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1082"/>
            <a:ext cx="3515932" cy="349691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47" y="3361083"/>
            <a:ext cx="3619798" cy="349691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1681" y="2763428"/>
            <a:ext cx="3172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Assiette parabolique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67736" y="2752368"/>
            <a:ext cx="278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Papier Aluminium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696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 CUISEUR SOLAIRE</a:t>
            </a:r>
            <a:endParaRPr lang="fr-FR" sz="4000" dirty="0">
              <a:solidFill>
                <a:srgbClr val="00FFF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206"/>
            <a:ext cx="5164428" cy="581179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335639" y="1137679"/>
            <a:ext cx="38083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FFFF"/>
                </a:solidFill>
              </a:rPr>
              <a:t>RECOUVREMENT DE L’ASIETTE PARABOLIQUE AVEC DU PAPIER ALUMINIUM</a:t>
            </a:r>
            <a:endParaRPr lang="fr-FR" sz="4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 CUISEUR SOLAIRE</a:t>
            </a:r>
            <a:endParaRPr lang="fr-FR" sz="4000" dirty="0">
              <a:solidFill>
                <a:srgbClr val="00FF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310"/>
            <a:ext cx="5143500" cy="58276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78530" y="1030310"/>
            <a:ext cx="33742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FFFF"/>
                </a:solidFill>
              </a:rPr>
              <a:t>CONCEPTION DU SUPPORT EN BOIS</a:t>
            </a:r>
          </a:p>
          <a:p>
            <a:r>
              <a:rPr lang="fr-FR" sz="4000" dirty="0" smtClean="0">
                <a:solidFill>
                  <a:srgbClr val="00FFFF"/>
                </a:solidFill>
              </a:rPr>
              <a:t>ET FIXATION DU MAT</a:t>
            </a:r>
            <a:endParaRPr lang="fr-FR" sz="4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 CUISEUR SOLAIRE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78530" y="1030310"/>
            <a:ext cx="3374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FFFF"/>
                </a:solidFill>
              </a:rPr>
              <a:t>RESULTAT FINAL</a:t>
            </a:r>
            <a:endParaRPr lang="fr-FR" sz="4000" dirty="0">
              <a:solidFill>
                <a:srgbClr val="00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310"/>
            <a:ext cx="5143500" cy="58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TEST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78530" y="1030310"/>
            <a:ext cx="3374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FFFF"/>
                </a:solidFill>
              </a:rPr>
              <a:t>RESULTAT FINAL</a:t>
            </a:r>
            <a:endParaRPr lang="fr-FR" sz="4000" dirty="0">
              <a:solidFill>
                <a:srgbClr val="00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310"/>
            <a:ext cx="5143500" cy="58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solidFill>
                  <a:srgbClr val="00FFFF"/>
                </a:solidFill>
              </a:rPr>
              <a:t>Réalisation</a:t>
            </a:r>
            <a:r>
              <a:rPr sz="2400" dirty="0">
                <a:solidFill>
                  <a:srgbClr val="00FFFF"/>
                </a:solidFill>
              </a:rPr>
              <a:t> de la rallonge électrique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rgbClr val="00FFFF"/>
                </a:solidFill>
              </a:rPr>
              <a:t>• </a:t>
            </a:r>
            <a:r>
              <a:rPr sz="2400" dirty="0" err="1">
                <a:solidFill>
                  <a:srgbClr val="00FFFF"/>
                </a:solidFill>
              </a:rPr>
              <a:t>Câble</a:t>
            </a:r>
            <a:r>
              <a:rPr sz="2400" dirty="0">
                <a:solidFill>
                  <a:srgbClr val="00FFFF"/>
                </a:solidFill>
              </a:rPr>
              <a:t> + prises + fiche </a:t>
            </a:r>
            <a:r>
              <a:rPr sz="2400" dirty="0" err="1">
                <a:solidFill>
                  <a:srgbClr val="00FFFF"/>
                </a:solidFill>
              </a:rPr>
              <a:t>mâle</a:t>
            </a:r>
            <a:r>
              <a:rPr sz="2400" dirty="0">
                <a:solidFill>
                  <a:srgbClr val="00FFFF"/>
                </a:solidFill>
              </a:rPr>
              <a:t> + </a:t>
            </a:r>
            <a:r>
              <a:rPr sz="2400" dirty="0" err="1">
                <a:solidFill>
                  <a:srgbClr val="00FFFF"/>
                </a:solidFill>
              </a:rPr>
              <a:t>boîtier</a:t>
            </a:r>
            <a:endParaRPr sz="2400" dirty="0">
              <a:solidFill>
                <a:srgbClr val="00FFFF"/>
              </a:solidFill>
            </a:endParaRPr>
          </a:p>
          <a:p>
            <a:r>
              <a:rPr sz="2400" dirty="0">
                <a:solidFill>
                  <a:srgbClr val="00FFFF"/>
                </a:solidFill>
              </a:rPr>
              <a:t>• </a:t>
            </a:r>
            <a:r>
              <a:rPr sz="2400" dirty="0" err="1">
                <a:solidFill>
                  <a:srgbClr val="00FFFF"/>
                </a:solidFill>
              </a:rPr>
              <a:t>Schéma</a:t>
            </a:r>
            <a:r>
              <a:rPr sz="2400" dirty="0">
                <a:solidFill>
                  <a:srgbClr val="00FFFF"/>
                </a:solidFill>
              </a:rPr>
              <a:t> en </a:t>
            </a:r>
            <a:r>
              <a:rPr sz="2400" dirty="0" err="1">
                <a:solidFill>
                  <a:srgbClr val="00FFFF"/>
                </a:solidFill>
              </a:rPr>
              <a:t>dérivation</a:t>
            </a:r>
            <a:endParaRPr sz="2400" dirty="0">
              <a:solidFill>
                <a:srgbClr val="00FFFF"/>
              </a:solidFill>
            </a:endParaRPr>
          </a:p>
          <a:p>
            <a:r>
              <a:rPr sz="2400" dirty="0">
                <a:solidFill>
                  <a:srgbClr val="00FFFF"/>
                </a:solidFill>
              </a:rPr>
              <a:t>• Test au </a:t>
            </a:r>
            <a:r>
              <a:rPr sz="2400" dirty="0" err="1">
                <a:solidFill>
                  <a:srgbClr val="00FFFF"/>
                </a:solidFill>
              </a:rPr>
              <a:t>multimètre</a:t>
            </a:r>
            <a:endParaRPr sz="2400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>
            <a:stCxn id="10" idx="2"/>
          </p:cNvCxnSpPr>
          <p:nvPr/>
        </p:nvCxnSpPr>
        <p:spPr>
          <a:xfrm>
            <a:off x="4567238" y="2150772"/>
            <a:ext cx="2413111" cy="1519707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2"/>
            <a:endCxn id="13" idx="3"/>
          </p:cNvCxnSpPr>
          <p:nvPr/>
        </p:nvCxnSpPr>
        <p:spPr>
          <a:xfrm flipH="1">
            <a:off x="2286681" y="2150772"/>
            <a:ext cx="2280557" cy="138743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D’UNE RALLONGE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1681" y="1519707"/>
            <a:ext cx="8371113" cy="6310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5 PRISES </a:t>
            </a:r>
            <a:endParaRPr lang="fr-FR" sz="32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1331" y="2528552"/>
            <a:ext cx="1790700" cy="381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99854" y="2475961"/>
            <a:ext cx="1790701" cy="391517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457766" y="534178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00FFFF"/>
                </a:solidFill>
              </a:rPr>
              <a:t>AVEC TERRE</a:t>
            </a:r>
            <a:endParaRPr lang="fr-FR" sz="2800" b="1" dirty="0">
              <a:solidFill>
                <a:srgbClr val="00FFFF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810607" y="5341780"/>
            <a:ext cx="198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00FFFF"/>
                </a:solidFill>
              </a:rPr>
              <a:t>SANS TERRE</a:t>
            </a:r>
            <a:endParaRPr lang="fr-FR" sz="28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D’UNE RALLONGE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1681" y="1519707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5 PRISES </a:t>
            </a:r>
            <a:endParaRPr lang="fr-FR" sz="3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81678" y="2365418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BOIS </a:t>
            </a:r>
            <a:endParaRPr lang="fr-FR" sz="3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81677" y="3266941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CABLE ELECTRIQUE 3x2.5mm^2 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0" y="4005331"/>
            <a:ext cx="5615189" cy="2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REALISATION D’UNE RALLONGE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1681" y="1519707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5 PRISES </a:t>
            </a:r>
            <a:endParaRPr lang="fr-FR" sz="3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81678" y="2365418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BOIS </a:t>
            </a:r>
            <a:endParaRPr lang="fr-FR" sz="3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81677" y="3266941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CABLE ELECTRIQUE 3x2.5mm^2 </a:t>
            </a:r>
            <a:endParaRPr lang="fr-FR" sz="3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1676" y="4172754"/>
            <a:ext cx="8371113" cy="631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206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FICHE MALE 2.5mm^2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377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308227" y="1410420"/>
            <a:ext cx="4098546" cy="900000"/>
            <a:chOff x="406618" y="1182255"/>
            <a:chExt cx="4098546" cy="9000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905164" y="1182255"/>
              <a:ext cx="3600000" cy="900000"/>
            </a:xfrm>
            <a:prstGeom prst="round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Pentagone 3"/>
            <p:cNvSpPr/>
            <p:nvPr/>
          </p:nvSpPr>
          <p:spPr>
            <a:xfrm flipH="1">
              <a:off x="406618" y="1182255"/>
              <a:ext cx="720000" cy="900000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 flipH="1">
            <a:off x="4809511" y="1444851"/>
            <a:ext cx="4098546" cy="900000"/>
            <a:chOff x="406618" y="1182255"/>
            <a:chExt cx="4098546" cy="900000"/>
          </a:xfr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15" name="Rectangle à coins arrondis 14"/>
            <p:cNvSpPr/>
            <p:nvPr/>
          </p:nvSpPr>
          <p:spPr>
            <a:xfrm>
              <a:off x="905164" y="1182255"/>
              <a:ext cx="3600000" cy="900000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Pentagone 15"/>
            <p:cNvSpPr/>
            <p:nvPr/>
          </p:nvSpPr>
          <p:spPr>
            <a:xfrm flipH="1">
              <a:off x="406618" y="1182255"/>
              <a:ext cx="720000" cy="900000"/>
            </a:xfrm>
            <a:prstGeom prst="homePlat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08227" y="2970314"/>
            <a:ext cx="4098546" cy="900000"/>
            <a:chOff x="406618" y="1182255"/>
            <a:chExt cx="4098546" cy="900000"/>
          </a:xfrm>
          <a:gradFill>
            <a:gsLst>
              <a:gs pos="0">
                <a:srgbClr val="FFFF00"/>
              </a:gs>
              <a:gs pos="100000">
                <a:srgbClr val="93A525"/>
              </a:gs>
            </a:gsLst>
            <a:lin ang="0" scaled="0"/>
          </a:gradFill>
        </p:grpSpPr>
        <p:sp>
          <p:nvSpPr>
            <p:cNvPr id="22" name="Rectangle à coins arrondis 21"/>
            <p:cNvSpPr/>
            <p:nvPr/>
          </p:nvSpPr>
          <p:spPr>
            <a:xfrm>
              <a:off x="905164" y="1182255"/>
              <a:ext cx="3600000" cy="900000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Pentagone 22"/>
            <p:cNvSpPr/>
            <p:nvPr/>
          </p:nvSpPr>
          <p:spPr>
            <a:xfrm flipH="1">
              <a:off x="406618" y="1182255"/>
              <a:ext cx="720000" cy="900000"/>
            </a:xfrm>
            <a:prstGeom prst="homePlat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 flipH="1">
            <a:off x="4819250" y="2975865"/>
            <a:ext cx="4098546" cy="900000"/>
            <a:chOff x="406618" y="1182255"/>
            <a:chExt cx="4098546" cy="900000"/>
          </a:xfrm>
          <a:gradFill>
            <a:gsLst>
              <a:gs pos="0">
                <a:srgbClr val="00B050"/>
              </a:gs>
              <a:gs pos="100000">
                <a:srgbClr val="92D050"/>
              </a:gs>
            </a:gsLst>
            <a:lin ang="0" scaled="0"/>
          </a:gradFill>
        </p:grpSpPr>
        <p:sp>
          <p:nvSpPr>
            <p:cNvPr id="29" name="Rectangle à coins arrondis 28"/>
            <p:cNvSpPr/>
            <p:nvPr/>
          </p:nvSpPr>
          <p:spPr>
            <a:xfrm>
              <a:off x="905164" y="1182255"/>
              <a:ext cx="3600000" cy="900000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Pentagone 29"/>
            <p:cNvSpPr/>
            <p:nvPr/>
          </p:nvSpPr>
          <p:spPr>
            <a:xfrm flipH="1">
              <a:off x="406618" y="1182255"/>
              <a:ext cx="720000" cy="900000"/>
            </a:xfrm>
            <a:prstGeom prst="homePlat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08227" y="4530208"/>
            <a:ext cx="4098546" cy="900000"/>
            <a:chOff x="406618" y="1182255"/>
            <a:chExt cx="4098546" cy="900000"/>
          </a:xfrm>
          <a:gradFill>
            <a:gsLst>
              <a:gs pos="0">
                <a:srgbClr val="7030A0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</p:grpSpPr>
        <p:sp>
          <p:nvSpPr>
            <p:cNvPr id="36" name="Rectangle à coins arrondis 35"/>
            <p:cNvSpPr/>
            <p:nvPr/>
          </p:nvSpPr>
          <p:spPr>
            <a:xfrm>
              <a:off x="905164" y="1182255"/>
              <a:ext cx="3600000" cy="900000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Pentagone 36"/>
            <p:cNvSpPr/>
            <p:nvPr/>
          </p:nvSpPr>
          <p:spPr>
            <a:xfrm flipH="1">
              <a:off x="406618" y="1182255"/>
              <a:ext cx="720000" cy="900000"/>
            </a:xfrm>
            <a:prstGeom prst="homePlat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 flipH="1">
            <a:off x="4819537" y="4538461"/>
            <a:ext cx="4098546" cy="900000"/>
            <a:chOff x="406618" y="1182255"/>
            <a:chExt cx="4098546" cy="900000"/>
          </a:xfrm>
          <a:gradFill>
            <a:gsLst>
              <a:gs pos="0">
                <a:schemeClr val="accent6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</p:grpSpPr>
        <p:sp>
          <p:nvSpPr>
            <p:cNvPr id="43" name="Rectangle à coins arrondis 42"/>
            <p:cNvSpPr/>
            <p:nvPr/>
          </p:nvSpPr>
          <p:spPr>
            <a:xfrm>
              <a:off x="905164" y="1182255"/>
              <a:ext cx="3600000" cy="900000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Pentagone 43"/>
            <p:cNvSpPr/>
            <p:nvPr/>
          </p:nvSpPr>
          <p:spPr>
            <a:xfrm flipH="1">
              <a:off x="406618" y="1182255"/>
              <a:ext cx="720000" cy="900000"/>
            </a:xfrm>
            <a:prstGeom prst="homePlat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 à coins arrondis 1"/>
          <p:cNvSpPr/>
          <p:nvPr/>
        </p:nvSpPr>
        <p:spPr>
          <a:xfrm>
            <a:off x="3762000" y="999000"/>
            <a:ext cx="1620000" cy="4860000"/>
          </a:xfrm>
          <a:prstGeom prst="roundRect">
            <a:avLst/>
          </a:prstGeom>
          <a:noFill/>
          <a:ln w="101600"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/>
          <p:cNvGrpSpPr/>
          <p:nvPr/>
        </p:nvGrpSpPr>
        <p:grpSpPr>
          <a:xfrm>
            <a:off x="806773" y="1500420"/>
            <a:ext cx="3438236" cy="720000"/>
            <a:chOff x="806773" y="1500420"/>
            <a:chExt cx="3438236" cy="7200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806773" y="1500420"/>
              <a:ext cx="3438236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1739934" y="1637865"/>
              <a:ext cx="0" cy="438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1061656" y="166292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anose="020B0502020202020204" pitchFamily="34" charset="0"/>
                </a:rPr>
                <a:t>01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785073" y="1724478"/>
              <a:ext cx="202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INTRODUCTION</a:t>
              </a:r>
              <a:endParaRPr lang="fr-FR" sz="16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971275" y="1516563"/>
            <a:ext cx="3438236" cy="720000"/>
            <a:chOff x="4971275" y="1516563"/>
            <a:chExt cx="3438236" cy="720000"/>
          </a:xfrm>
        </p:grpSpPr>
        <p:sp>
          <p:nvSpPr>
            <p:cNvPr id="17" name="Rectangle à coins arrondis 16"/>
            <p:cNvSpPr/>
            <p:nvPr/>
          </p:nvSpPr>
          <p:spPr>
            <a:xfrm flipH="1">
              <a:off x="4971275" y="1516563"/>
              <a:ext cx="3438236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5904436" y="1654008"/>
              <a:ext cx="0" cy="438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 flipH="1">
              <a:off x="5226158" y="167906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anose="020B0502020202020204" pitchFamily="34" charset="0"/>
                </a:rPr>
                <a:t>02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flipH="1">
              <a:off x="5949575" y="1740621"/>
              <a:ext cx="202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OBJECTIFS</a:t>
              </a:r>
              <a:endParaRPr lang="fr-FR" sz="16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06773" y="3060314"/>
            <a:ext cx="3438236" cy="720000"/>
            <a:chOff x="806773" y="3060314"/>
            <a:chExt cx="3438236" cy="720000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806773" y="3060314"/>
              <a:ext cx="3438236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1739934" y="3197759"/>
              <a:ext cx="0" cy="438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061656" y="3222817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anose="020B0502020202020204" pitchFamily="34" charset="0"/>
                </a:rPr>
                <a:t>03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785073" y="3284372"/>
              <a:ext cx="2238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METHODOLOGIES</a:t>
              </a:r>
              <a:endParaRPr lang="fr-FR" sz="16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4981014" y="3047577"/>
            <a:ext cx="3438236" cy="720000"/>
            <a:chOff x="4981014" y="3047577"/>
            <a:chExt cx="3438236" cy="720000"/>
          </a:xfrm>
        </p:grpSpPr>
        <p:sp>
          <p:nvSpPr>
            <p:cNvPr id="31" name="Rectangle à coins arrondis 30"/>
            <p:cNvSpPr/>
            <p:nvPr/>
          </p:nvSpPr>
          <p:spPr>
            <a:xfrm flipH="1">
              <a:off x="4981014" y="3047577"/>
              <a:ext cx="3438236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914175" y="3185022"/>
              <a:ext cx="0" cy="438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 flipH="1">
              <a:off x="5235897" y="321008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anose="020B0502020202020204" pitchFamily="34" charset="0"/>
                </a:rPr>
                <a:t>04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 flipH="1">
              <a:off x="5959314" y="3271635"/>
              <a:ext cx="202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REALISATION</a:t>
              </a:r>
              <a:endParaRPr lang="fr-FR" sz="16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06773" y="4620208"/>
            <a:ext cx="3438236" cy="720000"/>
            <a:chOff x="806773" y="4620208"/>
            <a:chExt cx="3438236" cy="720000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806773" y="4620208"/>
              <a:ext cx="3438236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1739934" y="4757653"/>
              <a:ext cx="0" cy="438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061656" y="478271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anose="020B0502020202020204" pitchFamily="34" charset="0"/>
                </a:rPr>
                <a:t>05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785073" y="4684340"/>
              <a:ext cx="2025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RESULTATS ET LIMITES</a:t>
              </a:r>
              <a:endParaRPr lang="fr-FR" sz="16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4981301" y="4610173"/>
            <a:ext cx="3438236" cy="720000"/>
            <a:chOff x="4981301" y="4610173"/>
            <a:chExt cx="3438236" cy="720000"/>
          </a:xfrm>
        </p:grpSpPr>
        <p:sp>
          <p:nvSpPr>
            <p:cNvPr id="45" name="Rectangle à coins arrondis 44"/>
            <p:cNvSpPr/>
            <p:nvPr/>
          </p:nvSpPr>
          <p:spPr>
            <a:xfrm flipH="1">
              <a:off x="4981301" y="4610173"/>
              <a:ext cx="3438236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/>
            <p:nvPr/>
          </p:nvCxnSpPr>
          <p:spPr>
            <a:xfrm flipH="1">
              <a:off x="5914462" y="4747618"/>
              <a:ext cx="0" cy="4381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flipH="1">
              <a:off x="5236184" y="477267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anose="020B0502020202020204" pitchFamily="34" charset="0"/>
                </a:rPr>
                <a:t>06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 flipH="1">
              <a:off x="5959601" y="4834231"/>
              <a:ext cx="202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CONCLUSION</a:t>
              </a:r>
              <a:endParaRPr lang="fr-FR" sz="1600" b="1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669813" y="-40184"/>
            <a:ext cx="380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FFFF"/>
                </a:solidFill>
              </a:rPr>
              <a:t>PLAN DE TRAVAIL</a:t>
            </a:r>
            <a:endParaRPr lang="fr-FR" sz="4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FFFF"/>
                </a:solidFill>
              </a:rPr>
              <a:t>Résultats &amp;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rgbClr val="00FFFF"/>
                </a:solidFill>
              </a:rPr>
              <a:t>✔ Cuiseur solaire : prototype </a:t>
            </a:r>
            <a:r>
              <a:rPr sz="2400" dirty="0" err="1">
                <a:solidFill>
                  <a:srgbClr val="00FFFF"/>
                </a:solidFill>
              </a:rPr>
              <a:t>terminé</a:t>
            </a:r>
            <a:r>
              <a:rPr sz="2400" dirty="0">
                <a:solidFill>
                  <a:srgbClr val="00FFFF"/>
                </a:solidFill>
              </a:rPr>
              <a:t>, tests </a:t>
            </a:r>
            <a:r>
              <a:rPr sz="2400" dirty="0" err="1">
                <a:solidFill>
                  <a:srgbClr val="00FFFF"/>
                </a:solidFill>
              </a:rPr>
              <a:t>reportés</a:t>
            </a:r>
            <a:r>
              <a:rPr sz="2400" dirty="0">
                <a:solidFill>
                  <a:srgbClr val="00FFFF"/>
                </a:solidFill>
              </a:rPr>
              <a:t> (temps </a:t>
            </a:r>
            <a:r>
              <a:rPr sz="2400" dirty="0" err="1">
                <a:solidFill>
                  <a:srgbClr val="00FFFF"/>
                </a:solidFill>
              </a:rPr>
              <a:t>pluvieux</a:t>
            </a:r>
            <a:r>
              <a:rPr sz="2400" dirty="0">
                <a:solidFill>
                  <a:srgbClr val="00FFFF"/>
                </a:solidFill>
              </a:rPr>
              <a:t>)</a:t>
            </a:r>
          </a:p>
          <a:p>
            <a:r>
              <a:rPr sz="2400" dirty="0">
                <a:solidFill>
                  <a:srgbClr val="00FFFF"/>
                </a:solidFill>
              </a:rPr>
              <a:t>✔ Rallonge électrique : tests </a:t>
            </a:r>
            <a:r>
              <a:rPr sz="2400" dirty="0" err="1">
                <a:solidFill>
                  <a:srgbClr val="00FFFF"/>
                </a:solidFill>
              </a:rPr>
              <a:t>réussis</a:t>
            </a:r>
            <a:endParaRPr sz="2400" dirty="0">
              <a:solidFill>
                <a:srgbClr val="00FFFF"/>
              </a:solidFill>
            </a:endParaRPr>
          </a:p>
          <a:p>
            <a:r>
              <a:rPr sz="2400" dirty="0">
                <a:solidFill>
                  <a:srgbClr val="00FFFF"/>
                </a:solidFill>
              </a:rPr>
              <a:t>⚠ </a:t>
            </a:r>
            <a:r>
              <a:rPr sz="2400" dirty="0" err="1">
                <a:solidFill>
                  <a:srgbClr val="00FFFF"/>
                </a:solidFill>
              </a:rPr>
              <a:t>Limites</a:t>
            </a:r>
            <a:r>
              <a:rPr sz="2400" dirty="0">
                <a:solidFill>
                  <a:srgbClr val="00FFFF"/>
                </a:solidFill>
              </a:rPr>
              <a:t> : </a:t>
            </a:r>
            <a:r>
              <a:rPr sz="2400" dirty="0" err="1">
                <a:solidFill>
                  <a:srgbClr val="00FFFF"/>
                </a:solidFill>
              </a:rPr>
              <a:t>dépendance</a:t>
            </a:r>
            <a:r>
              <a:rPr sz="2400" dirty="0">
                <a:solidFill>
                  <a:srgbClr val="00FFFF"/>
                </a:solidFill>
              </a:rPr>
              <a:t> au </a:t>
            </a:r>
            <a:r>
              <a:rPr sz="2400" dirty="0" err="1">
                <a:solidFill>
                  <a:srgbClr val="00FFFF"/>
                </a:solidFill>
              </a:rPr>
              <a:t>climat</a:t>
            </a:r>
            <a:r>
              <a:rPr sz="2400" dirty="0">
                <a:solidFill>
                  <a:srgbClr val="00FFFF"/>
                </a:solidFill>
              </a:rPr>
              <a:t>, </a:t>
            </a:r>
            <a:r>
              <a:rPr sz="2400" dirty="0" err="1">
                <a:solidFill>
                  <a:srgbClr val="00FFFF"/>
                </a:solidFill>
              </a:rPr>
              <a:t>dispositifs</a:t>
            </a:r>
            <a:r>
              <a:rPr sz="2400" dirty="0">
                <a:solidFill>
                  <a:srgbClr val="00FFFF"/>
                </a:solidFill>
              </a:rPr>
              <a:t>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FFFF"/>
                </a:solidFill>
              </a:rPr>
              <a:t>✔ Réalisation effective des deux dispositifs</a:t>
            </a:r>
          </a:p>
          <a:p>
            <a:r>
              <a:rPr sz="2400">
                <a:solidFill>
                  <a:srgbClr val="00FFFF"/>
                </a:solidFill>
              </a:rPr>
              <a:t>✔ Solutions accessibles, locales et durables</a:t>
            </a:r>
          </a:p>
          <a:p>
            <a:r>
              <a:rPr sz="2400">
                <a:solidFill>
                  <a:srgbClr val="00FFFF"/>
                </a:solidFill>
              </a:rPr>
              <a:t>✔ Projet réussi malgré les contraintes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FFFF"/>
                </a:solidFill>
              </a:rPr>
              <a:t>Remerciements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FFFF"/>
                </a:solidFill>
              </a:rPr>
              <a:t>🙏 Merci à :</a:t>
            </a:r>
          </a:p>
          <a:p>
            <a:r>
              <a:rPr sz="2400">
                <a:solidFill>
                  <a:srgbClr val="00FFFF"/>
                </a:solidFill>
              </a:rPr>
              <a:t>– Nos encadreurs</a:t>
            </a:r>
          </a:p>
          <a:p>
            <a:r>
              <a:rPr sz="2400">
                <a:solidFill>
                  <a:srgbClr val="00FFFF"/>
                </a:solidFill>
              </a:rPr>
              <a:t>– Notre groupe</a:t>
            </a:r>
          </a:p>
          <a:p>
            <a:r>
              <a:rPr sz="2400">
                <a:solidFill>
                  <a:srgbClr val="00FFFF"/>
                </a:solidFill>
              </a:rPr>
              <a:t>– Le jury et les organisateurs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5426" y="348734"/>
            <a:ext cx="5915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FF"/>
                </a:solidFill>
              </a:rPr>
              <a:t>INTRODUCTION</a:t>
            </a:r>
            <a:endParaRPr lang="fr-FR" sz="4400" dirty="0"/>
          </a:p>
        </p:txBody>
      </p:sp>
      <p:sp>
        <p:nvSpPr>
          <p:cNvPr id="5" name="ZoneTexte 4"/>
          <p:cNvSpPr txBox="1"/>
          <p:nvPr/>
        </p:nvSpPr>
        <p:spPr>
          <a:xfrm>
            <a:off x="-147637" y="1133623"/>
            <a:ext cx="9391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🔹 Ce projet tutoré s’inscrit dans une démarche de conception technique adaptée aux besoins locaux</a:t>
            </a:r>
            <a:r>
              <a:rPr lang="fr-FR" sz="2400" b="1" dirty="0" smtClean="0">
                <a:solidFill>
                  <a:schemeClr val="bg1"/>
                </a:solidFill>
              </a:rPr>
              <a:t>.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br>
              <a:rPr lang="fr-FR" sz="2400" b="1" dirty="0">
                <a:solidFill>
                  <a:schemeClr val="bg1"/>
                </a:solidFill>
              </a:rPr>
            </a:br>
            <a:r>
              <a:rPr lang="fr-FR" sz="2400" b="1" dirty="0">
                <a:solidFill>
                  <a:schemeClr val="bg1"/>
                </a:solidFill>
              </a:rPr>
              <a:t/>
            </a:r>
            <a:br>
              <a:rPr lang="fr-FR" sz="2400" b="1" dirty="0">
                <a:solidFill>
                  <a:schemeClr val="bg1"/>
                </a:solidFill>
              </a:rPr>
            </a:b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464"/>
            <a:ext cx="4643438" cy="4703535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4643438" y="2685589"/>
            <a:ext cx="1862137" cy="3360326"/>
            <a:chOff x="4643438" y="2685589"/>
            <a:chExt cx="1862137" cy="3360326"/>
          </a:xfrm>
          <a:solidFill>
            <a:srgbClr val="4F81BD"/>
          </a:solidFill>
        </p:grpSpPr>
        <p:sp>
          <p:nvSpPr>
            <p:cNvPr id="10" name="Ellipse 9"/>
            <p:cNvSpPr/>
            <p:nvPr/>
          </p:nvSpPr>
          <p:spPr>
            <a:xfrm>
              <a:off x="4643438" y="4326231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 flipV="1">
              <a:off x="4823438" y="4408680"/>
              <a:ext cx="619611" cy="1798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5443048" y="2685589"/>
              <a:ext cx="1062527" cy="439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>
              <a:off x="4611510" y="3533426"/>
              <a:ext cx="1663087" cy="2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5443049" y="6034011"/>
              <a:ext cx="1062526" cy="11904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>
              <a:off x="4611512" y="5202466"/>
              <a:ext cx="1663087" cy="2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6505575" y="2500923"/>
            <a:ext cx="263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FFFF"/>
                </a:solidFill>
              </a:rPr>
              <a:t>Besoin </a:t>
            </a:r>
            <a:r>
              <a:rPr lang="fr-FR" sz="2400" dirty="0">
                <a:solidFill>
                  <a:srgbClr val="00FFFF"/>
                </a:solidFill>
              </a:rPr>
              <a:t>d’alternatives à la cuisson au bois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648450" y="5572125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FFFF"/>
                </a:solidFill>
              </a:rPr>
              <a:t>Déforestation et pollution </a:t>
            </a:r>
            <a:r>
              <a:rPr lang="fr-FR" sz="2400" dirty="0">
                <a:solidFill>
                  <a:srgbClr val="00FFFF"/>
                </a:solidFill>
              </a:rPr>
              <a:t>de </a:t>
            </a:r>
            <a:r>
              <a:rPr lang="fr-FR" sz="2400" dirty="0" smtClean="0">
                <a:solidFill>
                  <a:srgbClr val="00FFFF"/>
                </a:solidFill>
              </a:rPr>
              <a:t>l’air</a:t>
            </a:r>
            <a:endParaRPr lang="fr-FR" sz="2400" dirty="0">
              <a:solidFill>
                <a:srgbClr val="00FFFF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FFFF"/>
                </a:solidFill>
              </a:rPr>
              <a:t>INTRODUCTION</a:t>
            </a:r>
            <a:endParaRPr lang="fr-FR" sz="4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147637" y="1133623"/>
            <a:ext cx="9391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🔹 Ce projet tutoré s’inscrit dans une démarche de conception technique adaptée aux besoins locaux</a:t>
            </a:r>
            <a:r>
              <a:rPr lang="fr-FR" sz="2400" b="1" dirty="0" smtClean="0">
                <a:solidFill>
                  <a:schemeClr val="bg1"/>
                </a:solidFill>
              </a:rPr>
              <a:t>.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br>
              <a:rPr lang="fr-FR" sz="2400" b="1" dirty="0">
                <a:solidFill>
                  <a:schemeClr val="bg1"/>
                </a:solidFill>
              </a:rPr>
            </a:br>
            <a:r>
              <a:rPr lang="fr-FR" sz="2400" b="1" dirty="0">
                <a:solidFill>
                  <a:schemeClr val="bg1"/>
                </a:solidFill>
              </a:rPr>
              <a:t/>
            </a:r>
            <a:br>
              <a:rPr lang="fr-FR" sz="2400" b="1" dirty="0">
                <a:solidFill>
                  <a:schemeClr val="bg1"/>
                </a:solidFill>
              </a:rPr>
            </a:br>
            <a:endParaRPr lang="fr-FR" sz="2400" dirty="0"/>
          </a:p>
        </p:txBody>
      </p:sp>
      <p:grpSp>
        <p:nvGrpSpPr>
          <p:cNvPr id="30" name="Groupe 29"/>
          <p:cNvGrpSpPr/>
          <p:nvPr/>
        </p:nvGrpSpPr>
        <p:grpSpPr>
          <a:xfrm>
            <a:off x="4643438" y="2685589"/>
            <a:ext cx="1862137" cy="3360326"/>
            <a:chOff x="4643438" y="2685589"/>
            <a:chExt cx="1862137" cy="3360326"/>
          </a:xfrm>
          <a:solidFill>
            <a:srgbClr val="4F81BD"/>
          </a:solidFill>
        </p:grpSpPr>
        <p:sp>
          <p:nvSpPr>
            <p:cNvPr id="10" name="Ellipse 9"/>
            <p:cNvSpPr/>
            <p:nvPr/>
          </p:nvSpPr>
          <p:spPr>
            <a:xfrm>
              <a:off x="4643438" y="4326231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 flipV="1">
              <a:off x="4823438" y="4408680"/>
              <a:ext cx="619611" cy="1798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5443048" y="2685589"/>
              <a:ext cx="1062527" cy="439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>
              <a:off x="4611510" y="3533426"/>
              <a:ext cx="1663087" cy="2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5443049" y="6034011"/>
              <a:ext cx="1062526" cy="11904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>
              <a:off x="4611512" y="5202466"/>
              <a:ext cx="1663087" cy="2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6505575" y="2500923"/>
            <a:ext cx="2638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FFFF"/>
                </a:solidFill>
              </a:rPr>
              <a:t>Mettre en </a:t>
            </a:r>
            <a:r>
              <a:rPr lang="fr-FR" sz="2400" dirty="0">
                <a:solidFill>
                  <a:srgbClr val="00FFFF"/>
                </a:solidFill>
              </a:rPr>
              <a:t>place des rallonges </a:t>
            </a:r>
            <a:r>
              <a:rPr lang="fr-FR" sz="2400" dirty="0" smtClean="0">
                <a:solidFill>
                  <a:srgbClr val="00FFFF"/>
                </a:solidFill>
              </a:rPr>
              <a:t>électriques local bien dimensionnées</a:t>
            </a:r>
            <a:endParaRPr lang="fr-FR" sz="2400" dirty="0">
              <a:solidFill>
                <a:srgbClr val="00FFFF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87886" y="5572125"/>
            <a:ext cx="265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FFFF"/>
                </a:solidFill>
              </a:rPr>
              <a:t>R</a:t>
            </a:r>
            <a:r>
              <a:rPr lang="fr-FR" sz="2400" dirty="0" smtClean="0">
                <a:solidFill>
                  <a:srgbClr val="00FFFF"/>
                </a:solidFill>
              </a:rPr>
              <a:t>isques </a:t>
            </a:r>
            <a:r>
              <a:rPr lang="fr-FR" sz="2400" dirty="0">
                <a:solidFill>
                  <a:srgbClr val="00FFFF"/>
                </a:solidFill>
              </a:rPr>
              <a:t>de court-circuit, incendie</a:t>
            </a:r>
            <a:r>
              <a:rPr lang="fr-FR" sz="2400" dirty="0" smtClean="0">
                <a:solidFill>
                  <a:srgbClr val="00FFFF"/>
                </a:solidFill>
              </a:rPr>
              <a:t>...</a:t>
            </a:r>
            <a:endParaRPr lang="fr-FR" sz="2400" dirty="0">
              <a:solidFill>
                <a:srgbClr val="00FF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" y="2048136"/>
            <a:ext cx="4626714" cy="4757057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381676" y="2111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34077" y="19684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806814" y="62000"/>
            <a:ext cx="3482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solidFill>
                  <a:srgbClr val="00FFFF"/>
                </a:solidFill>
              </a:rPr>
              <a:t>INTRODUCTION</a:t>
            </a:r>
            <a:endParaRPr lang="fr-FR" sz="4000" dirty="0"/>
          </a:p>
          <a:p>
            <a:pPr algn="ctr"/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081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19075" y="1285875"/>
            <a:ext cx="7905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🔹 </a:t>
            </a:r>
            <a:r>
              <a:rPr lang="fr-FR" sz="3600" b="1" dirty="0">
                <a:solidFill>
                  <a:schemeClr val="bg1"/>
                </a:solidFill>
              </a:rPr>
              <a:t>Il porte sur la réalisation de deux </a:t>
            </a:r>
            <a:r>
              <a:rPr lang="fr-FR" sz="3600" b="1" dirty="0" smtClean="0">
                <a:solidFill>
                  <a:schemeClr val="bg1"/>
                </a:solidFill>
              </a:rPr>
              <a:t>  	dispositifs </a:t>
            </a:r>
            <a:r>
              <a:rPr lang="fr-FR" sz="3600" b="1" dirty="0">
                <a:solidFill>
                  <a:schemeClr val="bg1"/>
                </a:solidFill>
              </a:rPr>
              <a:t>pratiques :</a:t>
            </a:r>
            <a:br>
              <a:rPr lang="fr-FR" sz="3600" b="1" dirty="0">
                <a:solidFill>
                  <a:schemeClr val="bg1"/>
                </a:solidFill>
              </a:rPr>
            </a:br>
            <a:r>
              <a:rPr lang="fr-FR" sz="2400" b="1" dirty="0">
                <a:solidFill>
                  <a:schemeClr val="bg1"/>
                </a:solidFill>
              </a:rPr>
              <a:t/>
            </a:r>
            <a:br>
              <a:rPr lang="fr-FR" sz="2400" b="1" dirty="0">
                <a:solidFill>
                  <a:schemeClr val="bg1"/>
                </a:solidFill>
              </a:rPr>
            </a:b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72911" y="2512562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0FFFF"/>
                </a:solidFill>
              </a:rPr>
              <a:t>CUISEUR SOLAIRE</a:t>
            </a:r>
            <a:endParaRPr lang="fr-FR" sz="3600" dirty="0">
              <a:solidFill>
                <a:srgbClr val="00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911" y="3365180"/>
            <a:ext cx="7972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0FFFF"/>
                </a:solidFill>
              </a:rPr>
              <a:t>RALLONGE ELECTRIQUE AVEC 5 PRISES</a:t>
            </a:r>
            <a:endParaRPr lang="fr-FR" sz="3600" dirty="0">
              <a:solidFill>
                <a:srgbClr val="00FFF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1681" y="31640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34082" y="207374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701408" y="105431"/>
            <a:ext cx="3482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solidFill>
                  <a:srgbClr val="00FFFF"/>
                </a:solidFill>
              </a:rPr>
              <a:t>INTRODUCTION</a:t>
            </a:r>
            <a:endParaRPr lang="fr-FR" sz="4000" dirty="0"/>
          </a:p>
          <a:p>
            <a:pPr algn="ctr"/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6756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0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Concevoir </a:t>
            </a:r>
            <a:r>
              <a:rPr lang="fr-FR" sz="3600" dirty="0">
                <a:solidFill>
                  <a:schemeClr val="bg1"/>
                </a:solidFill>
              </a:rPr>
              <a:t>et réaliser deux dispositifs techniques adaptés aux besoins domestiques </a:t>
            </a:r>
            <a:r>
              <a:rPr lang="fr-FR" sz="3600" dirty="0" smtClean="0">
                <a:solidFill>
                  <a:schemeClr val="bg1"/>
                </a:solidFill>
              </a:rPr>
              <a:t>:</a:t>
            </a:r>
            <a:endParaRPr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FFFF"/>
                </a:solidFill>
              </a:rPr>
              <a:t>	</a:t>
            </a:r>
            <a:r>
              <a:rPr sz="3600" dirty="0" smtClean="0">
                <a:solidFill>
                  <a:srgbClr val="00FFFF"/>
                </a:solidFill>
              </a:rPr>
              <a:t>– </a:t>
            </a:r>
            <a:r>
              <a:rPr sz="3600" dirty="0">
                <a:solidFill>
                  <a:srgbClr val="00FFFF"/>
                </a:solidFill>
              </a:rPr>
              <a:t>Un </a:t>
            </a:r>
            <a:r>
              <a:rPr lang="en-US" sz="3600" dirty="0" smtClean="0">
                <a:solidFill>
                  <a:srgbClr val="00FFFF"/>
                </a:solidFill>
              </a:rPr>
              <a:t>cuiseur</a:t>
            </a:r>
            <a:r>
              <a:rPr sz="3600" dirty="0" smtClean="0">
                <a:solidFill>
                  <a:srgbClr val="00FFFF"/>
                </a:solidFill>
              </a:rPr>
              <a:t> </a:t>
            </a:r>
            <a:r>
              <a:rPr lang="en-US" sz="3600" dirty="0" smtClean="0">
                <a:solidFill>
                  <a:srgbClr val="00FFFF"/>
                </a:solidFill>
              </a:rPr>
              <a:t>solaire</a:t>
            </a:r>
            <a:endParaRPr sz="3600" dirty="0">
              <a:solidFill>
                <a:srgbClr val="00FFFF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FFFF"/>
                </a:solidFill>
              </a:rPr>
              <a:t>	</a:t>
            </a:r>
            <a:r>
              <a:rPr sz="3600" dirty="0" smtClean="0">
                <a:solidFill>
                  <a:srgbClr val="00FFFF"/>
                </a:solidFill>
              </a:rPr>
              <a:t>– Un</a:t>
            </a:r>
            <a:r>
              <a:rPr lang="en-US" sz="3600" dirty="0">
                <a:solidFill>
                  <a:srgbClr val="00FFFF"/>
                </a:solidFill>
              </a:rPr>
              <a:t>e</a:t>
            </a:r>
            <a:r>
              <a:rPr sz="3600" dirty="0" smtClean="0">
                <a:solidFill>
                  <a:srgbClr val="00FFFF"/>
                </a:solidFill>
              </a:rPr>
              <a:t> rallong</a:t>
            </a:r>
            <a:r>
              <a:rPr lang="en-US" sz="3600" dirty="0" smtClean="0">
                <a:solidFill>
                  <a:srgbClr val="00FFFF"/>
                </a:solidFill>
              </a:rPr>
              <a:t>e</a:t>
            </a:r>
            <a:r>
              <a:rPr sz="3600" dirty="0" smtClean="0">
                <a:solidFill>
                  <a:srgbClr val="00FFFF"/>
                </a:solidFill>
              </a:rPr>
              <a:t> é</a:t>
            </a:r>
            <a:r>
              <a:rPr lang="en-US" sz="3600" dirty="0" smtClean="0">
                <a:solidFill>
                  <a:srgbClr val="00FFFF"/>
                </a:solidFill>
              </a:rPr>
              <a:t>lectrique</a:t>
            </a:r>
            <a:r>
              <a:rPr sz="3600" dirty="0" smtClean="0">
                <a:solidFill>
                  <a:srgbClr val="00FFFF"/>
                </a:solidFill>
              </a:rPr>
              <a:t> </a:t>
            </a:r>
            <a:r>
              <a:rPr sz="3600" dirty="0">
                <a:solidFill>
                  <a:srgbClr val="00FFFF"/>
                </a:solidFill>
              </a:rPr>
              <a:t>à 5 prises</a:t>
            </a:r>
          </a:p>
          <a:p>
            <a:r>
              <a:rPr sz="3600" dirty="0" smtClean="0">
                <a:solidFill>
                  <a:schemeClr val="bg1"/>
                </a:solidFill>
              </a:rPr>
              <a:t> Répondr</a:t>
            </a:r>
            <a:r>
              <a:rPr lang="en-US" sz="3600" dirty="0" smtClean="0">
                <a:solidFill>
                  <a:schemeClr val="bg1"/>
                </a:solidFill>
              </a:rPr>
              <a:t>e</a:t>
            </a:r>
            <a:r>
              <a:rPr sz="3600" dirty="0" smtClean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aux </a:t>
            </a:r>
            <a:r>
              <a:rPr sz="3600" dirty="0" smtClean="0">
                <a:solidFill>
                  <a:schemeClr val="bg1"/>
                </a:solidFill>
              </a:rPr>
              <a:t>besoin</a:t>
            </a:r>
            <a:r>
              <a:rPr lang="en-US" sz="3600" dirty="0" smtClean="0">
                <a:solidFill>
                  <a:schemeClr val="bg1"/>
                </a:solidFill>
              </a:rPr>
              <a:t>s</a:t>
            </a:r>
            <a:r>
              <a:rPr sz="3600" dirty="0" smtClean="0">
                <a:solidFill>
                  <a:schemeClr val="bg1"/>
                </a:solidFill>
              </a:rPr>
              <a:t> domestique</a:t>
            </a:r>
            <a:r>
              <a:rPr lang="en-US" sz="3600" dirty="0" smtClean="0">
                <a:solidFill>
                  <a:schemeClr val="bg1"/>
                </a:solidFill>
              </a:rPr>
              <a:t>s</a:t>
            </a:r>
            <a:r>
              <a:rPr sz="3600" dirty="0" smtClean="0">
                <a:solidFill>
                  <a:schemeClr val="bg1"/>
                </a:solidFill>
              </a:rPr>
              <a:t> e</a:t>
            </a:r>
            <a:r>
              <a:rPr lang="en-US" sz="3600" dirty="0" smtClean="0">
                <a:solidFill>
                  <a:schemeClr val="bg1"/>
                </a:solidFill>
              </a:rPr>
              <a:t>n</a:t>
            </a:r>
            <a:r>
              <a:rPr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	</a:t>
            </a:r>
            <a:r>
              <a:rPr sz="3600" dirty="0" smtClean="0">
                <a:solidFill>
                  <a:schemeClr val="bg1"/>
                </a:solidFill>
              </a:rPr>
              <a:t>énergi</a:t>
            </a:r>
            <a:r>
              <a:rPr lang="en-US" sz="3600" dirty="0" smtClean="0">
                <a:solidFill>
                  <a:schemeClr val="bg1"/>
                </a:solidFill>
              </a:rPr>
              <a:t>e</a:t>
            </a:r>
            <a:r>
              <a:rPr sz="3600" dirty="0" smtClean="0">
                <a:solidFill>
                  <a:schemeClr val="bg1"/>
                </a:solidFill>
              </a:rPr>
              <a:t> thermiqu</a:t>
            </a:r>
            <a:r>
              <a:rPr lang="en-US" sz="3600" dirty="0" smtClean="0">
                <a:solidFill>
                  <a:schemeClr val="bg1"/>
                </a:solidFill>
              </a:rPr>
              <a:t>e</a:t>
            </a:r>
            <a:r>
              <a:rPr sz="3600" dirty="0" smtClean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et électrique.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331954" y="47514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F81BD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4355" y="223248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05935" y="121305"/>
            <a:ext cx="3574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FFFF"/>
                </a:solidFill>
              </a:rPr>
              <a:t>Objectif général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171" cy="5127171"/>
          </a:xfrm>
        </p:spPr>
        <p:txBody>
          <a:bodyPr>
            <a:noAutofit/>
          </a:bodyPr>
          <a:lstStyle/>
          <a:p>
            <a:r>
              <a:rPr sz="3600" dirty="0" smtClean="0">
                <a:solidFill>
                  <a:schemeClr val="bg1"/>
                </a:solidFill>
              </a:rPr>
              <a:t>• </a:t>
            </a:r>
            <a:r>
              <a:rPr lang="fr-FR" sz="3600" dirty="0" smtClean="0">
                <a:solidFill>
                  <a:schemeClr val="bg1"/>
                </a:solidFill>
              </a:rPr>
              <a:t>Étudier les principes de base en énergie solaire et en 			 électricité domestique</a:t>
            </a:r>
            <a:endParaRPr sz="3600" dirty="0" smtClean="0">
              <a:solidFill>
                <a:schemeClr val="bg1"/>
              </a:solidFill>
            </a:endParaRPr>
          </a:p>
          <a:p>
            <a:r>
              <a:rPr sz="3600" dirty="0" smtClean="0">
                <a:solidFill>
                  <a:schemeClr val="bg1"/>
                </a:solidFill>
              </a:rPr>
              <a:t>• </a:t>
            </a:r>
            <a:r>
              <a:rPr lang="fr-FR" sz="3600" dirty="0" smtClean="0">
                <a:solidFill>
                  <a:schemeClr val="bg1"/>
                </a:solidFill>
              </a:rPr>
              <a:t>Identifier des matériaux simples et disponibles localement</a:t>
            </a:r>
            <a:endParaRPr sz="3600" dirty="0" smtClean="0">
              <a:solidFill>
                <a:schemeClr val="bg1"/>
              </a:solidFill>
            </a:endParaRPr>
          </a:p>
          <a:p>
            <a:r>
              <a:rPr sz="3600" dirty="0" smtClean="0">
                <a:solidFill>
                  <a:schemeClr val="bg1"/>
                </a:solidFill>
              </a:rPr>
              <a:t>• </a:t>
            </a:r>
            <a:r>
              <a:rPr lang="fr-FR" sz="3600" dirty="0" smtClean="0">
                <a:solidFill>
                  <a:schemeClr val="bg1"/>
                </a:solidFill>
              </a:rPr>
              <a:t>Concevoir, assembler et tester les deux dispositifs.</a:t>
            </a:r>
            <a:endParaRPr sz="3600" dirty="0" smtClean="0">
              <a:solidFill>
                <a:schemeClr val="bg1"/>
              </a:solidFill>
            </a:endParaRPr>
          </a:p>
          <a:p>
            <a:r>
              <a:rPr sz="3600" dirty="0" smtClean="0">
                <a:solidFill>
                  <a:schemeClr val="bg1"/>
                </a:solidFill>
              </a:rPr>
              <a:t>• </a:t>
            </a:r>
            <a:r>
              <a:rPr lang="fr-FR" sz="3600" dirty="0" smtClean="0">
                <a:solidFill>
                  <a:schemeClr val="bg1"/>
                </a:solidFill>
              </a:rPr>
              <a:t>Vérifier leurs performances (température, sécurité, continuité).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59230" y="84302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F81BD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11631" y="260036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31990" y="158093"/>
            <a:ext cx="457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FFFF"/>
                </a:solidFill>
              </a:rPr>
              <a:t>Objectifs </a:t>
            </a:r>
            <a:r>
              <a:rPr lang="fr-FR" sz="4000" b="1" dirty="0">
                <a:solidFill>
                  <a:srgbClr val="00FFFF"/>
                </a:solidFill>
              </a:rPr>
              <a:t>spécifiques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577942" y="1"/>
            <a:ext cx="566057" cy="598714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06829" y="199986"/>
            <a:ext cx="8621486" cy="90767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FFFF"/>
              </a:gs>
              <a:gs pos="100000">
                <a:srgbClr val="00FFFF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25400" h="114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59230" y="375720"/>
            <a:ext cx="8218712" cy="504000"/>
          </a:xfrm>
          <a:prstGeom prst="roundRect">
            <a:avLst>
              <a:gd name="adj" fmla="val 50000"/>
            </a:avLst>
          </a:prstGeom>
          <a:solidFill>
            <a:srgbClr val="0A0A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359230" y="1751225"/>
            <a:ext cx="8469084" cy="3438254"/>
            <a:chOff x="2931876" y="1580100"/>
            <a:chExt cx="8469084" cy="3438254"/>
          </a:xfrm>
        </p:grpSpPr>
        <p:cxnSp>
          <p:nvCxnSpPr>
            <p:cNvPr id="14" name="Connecteur droit 13"/>
            <p:cNvCxnSpPr>
              <a:stCxn id="6" idx="7"/>
            </p:cNvCxnSpPr>
            <p:nvPr/>
          </p:nvCxnSpPr>
          <p:spPr>
            <a:xfrm flipV="1">
              <a:off x="5082831" y="1913398"/>
              <a:ext cx="720000" cy="66600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2931876" y="1913399"/>
              <a:ext cx="2520000" cy="2520000"/>
            </a:xfrm>
            <a:prstGeom prst="ellipse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METHODO</a:t>
              </a:r>
              <a:endParaRPr lang="fr-F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3075876" y="2057399"/>
              <a:ext cx="2232000" cy="2232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595875" y="1580100"/>
              <a:ext cx="5805085" cy="72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00"/>
                </a:solidFill>
              </a:endParaRPr>
            </a:p>
          </p:txBody>
        </p:sp>
        <p:cxnSp>
          <p:nvCxnSpPr>
            <p:cNvPr id="16" name="Connecteur droit 15"/>
            <p:cNvCxnSpPr>
              <a:stCxn id="6" idx="5"/>
            </p:cNvCxnSpPr>
            <p:nvPr/>
          </p:nvCxnSpPr>
          <p:spPr>
            <a:xfrm>
              <a:off x="5082831" y="4064353"/>
              <a:ext cx="720000" cy="66600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stCxn id="6" idx="6"/>
            </p:cNvCxnSpPr>
            <p:nvPr/>
          </p:nvCxnSpPr>
          <p:spPr>
            <a:xfrm flipV="1">
              <a:off x="5451876" y="3145971"/>
              <a:ext cx="709438" cy="2742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à coins arrondis 21"/>
            <p:cNvSpPr/>
            <p:nvPr/>
          </p:nvSpPr>
          <p:spPr>
            <a:xfrm>
              <a:off x="5752106" y="2750352"/>
              <a:ext cx="5648854" cy="72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5697941" y="4298354"/>
              <a:ext cx="5703019" cy="72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5604920" y="1582453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764883" y="2750352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5710682" y="4289399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830763" y="309742"/>
            <a:ext cx="7275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FFFF"/>
                </a:solidFill>
              </a:rPr>
              <a:t>METHODOLOGIES ET TECHNIQUE</a:t>
            </a:r>
            <a:endParaRPr lang="fr-FR" sz="4000" b="1" dirty="0">
              <a:solidFill>
                <a:srgbClr val="00FF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743229" y="1802921"/>
            <a:ext cx="509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Technique Documentaire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58036" y="4520396"/>
            <a:ext cx="471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Méthode</a:t>
            </a:r>
            <a:r>
              <a:rPr lang="en-US" sz="3600" dirty="0">
                <a:solidFill>
                  <a:schemeClr val="bg1"/>
                </a:solidFill>
              </a:rPr>
              <a:t> e</a:t>
            </a:r>
            <a:r>
              <a:rPr lang="en-US" sz="3600" dirty="0" smtClean="0">
                <a:solidFill>
                  <a:schemeClr val="bg1"/>
                </a:solidFill>
              </a:rPr>
              <a:t>xpérimentale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925014" y="2968382"/>
            <a:ext cx="404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Méthode analytique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170098" y="17426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FFFF"/>
                </a:solidFill>
              </a:rPr>
              <a:t>1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331927" y="289843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FFFF"/>
                </a:solidFill>
              </a:rPr>
              <a:t>2</a:t>
            </a:r>
            <a:endParaRPr lang="fr-FR" sz="4000" dirty="0">
              <a:solidFill>
                <a:srgbClr val="00FFFF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275860" y="44253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FFFF"/>
                </a:solidFill>
              </a:rPr>
              <a:t>3</a:t>
            </a:r>
            <a:endParaRPr lang="fr-FR" sz="4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312</Words>
  <Application>Microsoft Office PowerPoint</Application>
  <PresentationFormat>Affichage à l'écran (4:3)</PresentationFormat>
  <Paragraphs>94</Paragraphs>
  <Slides>22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 du cuiseur solaire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 de la rallonge électrique</vt:lpstr>
      <vt:lpstr>Présentation PowerPoint</vt:lpstr>
      <vt:lpstr>Présentation PowerPoint</vt:lpstr>
      <vt:lpstr>Présentation PowerPoint</vt:lpstr>
      <vt:lpstr>Résultats &amp; limites</vt:lpstr>
      <vt:lpstr>Conclusion</vt:lpstr>
      <vt:lpstr>Remerciements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DarkLake</dc:creator>
  <cp:keywords/>
  <dc:description>generated using python-pptx</dc:description>
  <cp:lastModifiedBy>Hunter</cp:lastModifiedBy>
  <cp:revision>66</cp:revision>
  <dcterms:created xsi:type="dcterms:W3CDTF">2013-01-27T09:14:16Z</dcterms:created>
  <dcterms:modified xsi:type="dcterms:W3CDTF">2025-07-25T19:09:35Z</dcterms:modified>
  <cp:category/>
</cp:coreProperties>
</file>