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Medium-bold.fntdata"/><Relationship Id="rId21" Type="http://schemas.openxmlformats.org/officeDocument/2006/relationships/font" Target="fonts/RobotoMonoMedium-regular.fntdata"/><Relationship Id="rId24" Type="http://schemas.openxmlformats.org/officeDocument/2006/relationships/font" Target="fonts/RobotoMonoMedium-boldItalic.fntdata"/><Relationship Id="rId23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536a9446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536a9446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536a9446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536a9446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536a9446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536a9446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536a9446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8536a9446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536a9446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536a9446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536a9446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8536a9446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520a8da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520a8da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520a8da9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520a8da9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520a8da9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520a8da9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536a944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536a94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536a944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536a944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536a9446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536a9446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536a944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536a944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536a9446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536a944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3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32644">
            <a:off x="4719549" y="828605"/>
            <a:ext cx="5188677" cy="3891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50" y="1485335"/>
            <a:ext cx="4471725" cy="21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pic>
        <p:nvPicPr>
          <p:cNvPr id="207" name="Google Shape;207;p22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209875" y="94000"/>
            <a:ext cx="483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ARQUITECTURA DE SOFTWARE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10" name="Google Shape;210;p22" title="Arquitectura.drawio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975" y="918362"/>
            <a:ext cx="7642049" cy="33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pic>
        <p:nvPicPr>
          <p:cNvPr id="216" name="Google Shape;216;p23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209875" y="94000"/>
            <a:ext cx="483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MODELO DE DATOS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pic>
        <p:nvPicPr>
          <p:cNvPr id="224" name="Google Shape;224;p24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209875" y="94000"/>
            <a:ext cx="483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TECNOLOGÍAS UTILIZADAS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87" y="1148775"/>
            <a:ext cx="3088675" cy="8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 rotWithShape="1">
          <a:blip r:embed="rId6">
            <a:alphaModFix/>
          </a:blip>
          <a:srcRect b="36955" l="10065" r="8168" t="36511"/>
          <a:stretch/>
        </p:blipFill>
        <p:spPr>
          <a:xfrm>
            <a:off x="4330875" y="1148775"/>
            <a:ext cx="4076109" cy="8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pic>
        <p:nvPicPr>
          <p:cNvPr id="234" name="Google Shape;234;p25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209875" y="94000"/>
            <a:ext cx="483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DEMOSTRACIÓN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pic>
        <p:nvPicPr>
          <p:cNvPr id="242" name="Google Shape;242;p26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/>
        </p:nvSpPr>
        <p:spPr>
          <a:xfrm>
            <a:off x="209875" y="94000"/>
            <a:ext cx="483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RESULTADOS OBTENIDOS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pic>
        <p:nvPicPr>
          <p:cNvPr id="250" name="Google Shape;250;p27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209875" y="94000"/>
            <a:ext cx="483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OBSTÁCULOS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13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path2498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87500" y="486600"/>
            <a:ext cx="169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Roboto Mono"/>
                <a:ea typeface="Roboto Mono"/>
                <a:cs typeface="Roboto Mono"/>
                <a:sym typeface="Roboto Mono"/>
              </a:rPr>
              <a:t>Jean </a:t>
            </a:r>
            <a:r>
              <a:rPr b="1" lang="es" sz="1500">
                <a:latin typeface="Roboto Mono"/>
                <a:ea typeface="Roboto Mono"/>
                <a:cs typeface="Roboto Mono"/>
                <a:sym typeface="Roboto Mono"/>
              </a:rPr>
              <a:t>Castillo</a:t>
            </a:r>
            <a:endParaRPr b="1"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87500" y="809700"/>
            <a:ext cx="460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(PO - UX/UI - Desarrollador)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(Planificación del proyecto - Diseño UX/UI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) - Desarrollo Full Stack)   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215550" y="577950"/>
            <a:ext cx="0" cy="9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387500" y="2092850"/>
            <a:ext cx="188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Roboto Mono"/>
                <a:ea typeface="Roboto Mono"/>
                <a:cs typeface="Roboto Mono"/>
                <a:sym typeface="Roboto Mono"/>
              </a:rPr>
              <a:t>Carlos Illanes</a:t>
            </a:r>
            <a:endParaRPr b="1"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7500" y="2415950"/>
            <a:ext cx="545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(Tech Lead - Arquitecto de Software - Desarrollador )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(Diseño de Arquitectura - Documentación Técnica -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 Full Stack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)  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215550" y="2184200"/>
            <a:ext cx="0" cy="9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p14" title="a2903250-cc2f-4335-b772-60d98ed8fc05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87500" y="3607750"/>
            <a:ext cx="331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Roboto Mono"/>
                <a:ea typeface="Roboto Mono"/>
                <a:cs typeface="Roboto Mono"/>
                <a:sym typeface="Roboto Mono"/>
              </a:rPr>
              <a:t>Joaquin Hernandez</a:t>
            </a:r>
            <a:endParaRPr b="1"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7500" y="3930850"/>
            <a:ext cx="545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Data Engineer - Integración - QA)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(Diseño de Base de Datos - Integración Backend/Frontend - Pruebas y Validación)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 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15550" y="3699100"/>
            <a:ext cx="0" cy="9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0" y="2322725"/>
            <a:ext cx="9144000" cy="2820600"/>
          </a:xfrm>
          <a:prstGeom prst="rect">
            <a:avLst/>
          </a:prstGeom>
          <a:solidFill>
            <a:srgbClr val="221F1F"/>
          </a:solidFill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694550" y="3343668"/>
            <a:ext cx="2303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Muchas personas tienen dificultades para </a:t>
            </a:r>
            <a:r>
              <a:rPr b="1" lang="es" sz="1300">
                <a:solidFill>
                  <a:schemeClr val="dk1"/>
                </a:solidFill>
              </a:rPr>
              <a:t>llevar un estilo de vida saludable</a:t>
            </a:r>
            <a:r>
              <a:rPr lang="es" sz="1300">
                <a:solidFill>
                  <a:schemeClr val="dk1"/>
                </a:solidFill>
              </a:rPr>
              <a:t>, ya que los planes de entrenamiento y nutrición suelen ser </a:t>
            </a:r>
            <a:r>
              <a:rPr b="1" lang="es" sz="1300">
                <a:solidFill>
                  <a:schemeClr val="dk1"/>
                </a:solidFill>
              </a:rPr>
              <a:t>genéricos</a:t>
            </a:r>
            <a:r>
              <a:rPr lang="es" sz="1300">
                <a:solidFill>
                  <a:schemeClr val="dk1"/>
                </a:solidFill>
              </a:rPr>
              <a:t> y no consideran sus </a:t>
            </a:r>
            <a:r>
              <a:rPr b="1" lang="es" sz="1300">
                <a:solidFill>
                  <a:schemeClr val="dk1"/>
                </a:solidFill>
              </a:rPr>
              <a:t>objetivos personales, enfermedades, restricciones alimenticias ni preferencias</a:t>
            </a:r>
            <a:r>
              <a:rPr lang="es" sz="1300">
                <a:solidFill>
                  <a:schemeClr val="dk1"/>
                </a:solidFill>
              </a:rPr>
              <a:t>.</a:t>
            </a:r>
            <a:br>
              <a:rPr lang="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Esto genera </a:t>
            </a:r>
            <a:r>
              <a:rPr b="1" lang="es" sz="1300">
                <a:solidFill>
                  <a:schemeClr val="dk1"/>
                </a:solidFill>
              </a:rPr>
              <a:t>frustración, desmotivación</a:t>
            </a:r>
            <a:r>
              <a:rPr lang="es" sz="1300">
                <a:solidFill>
                  <a:schemeClr val="dk1"/>
                </a:solidFill>
              </a:rPr>
              <a:t> y, en muchos casos, abandono de los hábitos saludables.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9564213" y="-1367825"/>
            <a:ext cx="3000000" cy="4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Desarrollar una aplicación móvil llamada </a:t>
            </a:r>
            <a:r>
              <a:rPr b="1" lang="es" sz="1100">
                <a:solidFill>
                  <a:schemeClr val="dk1"/>
                </a:solidFill>
              </a:rPr>
              <a:t>FitChi</a:t>
            </a:r>
            <a:r>
              <a:rPr lang="es" sz="1100">
                <a:solidFill>
                  <a:schemeClr val="dk1"/>
                </a:solidFill>
              </a:rPr>
              <a:t> que combine </a:t>
            </a:r>
            <a:r>
              <a:rPr b="1" lang="es" sz="1100">
                <a:solidFill>
                  <a:schemeClr val="dk1"/>
                </a:solidFill>
              </a:rPr>
              <a:t>planes de entrenamiento y nutrición personalizados</a:t>
            </a:r>
            <a:r>
              <a:rPr lang="es" sz="1100">
                <a:solidFill>
                  <a:schemeClr val="dk1"/>
                </a:solidFill>
              </a:rPr>
              <a:t> con un </a:t>
            </a:r>
            <a:r>
              <a:rPr b="1" lang="es" sz="1100">
                <a:solidFill>
                  <a:schemeClr val="dk1"/>
                </a:solidFill>
              </a:rPr>
              <a:t>asistente virtual inteligente</a:t>
            </a:r>
            <a:r>
              <a:rPr lang="es" sz="1100">
                <a:solidFill>
                  <a:schemeClr val="dk1"/>
                </a:solidFill>
              </a:rPr>
              <a:t>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El asistente filtra recomendaciones según: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Perfil del usuario (edad, peso, nivel, objetivo).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Enfermedades o condiciones de salud (ejemplo: diabetes, hipertensión).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Restricciones y preferencias alimenticias.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Entrega planes y menús adaptados en </a:t>
            </a:r>
            <a:r>
              <a:rPr b="1" lang="es" sz="1100">
                <a:solidFill>
                  <a:schemeClr val="dk1"/>
                </a:solidFill>
              </a:rPr>
              <a:t>lenguaje natural</a:t>
            </a:r>
            <a:r>
              <a:rPr lang="es" sz="1100">
                <a:solidFill>
                  <a:schemeClr val="dk1"/>
                </a:solidFill>
              </a:rPr>
              <a:t>, respondiendo preguntas como: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s" sz="1100">
                <a:solidFill>
                  <a:schemeClr val="dk1"/>
                </a:solidFill>
              </a:rPr>
              <a:t>“¿Qué puedo desayunar si soy diabético y no me gusta el pescado?”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Incluye </a:t>
            </a:r>
            <a:r>
              <a:rPr b="1" lang="es" sz="1100">
                <a:solidFill>
                  <a:schemeClr val="dk1"/>
                </a:solidFill>
              </a:rPr>
              <a:t>seguimiento de progreso semanal</a:t>
            </a:r>
            <a:r>
              <a:rPr lang="es" sz="1100">
                <a:solidFill>
                  <a:schemeClr val="dk1"/>
                </a:solidFill>
              </a:rPr>
              <a:t> y la posibilidad de integrar analítica para mejorar recomendaciones futuras.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2" name="Google Shape;82;p15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08100" y="94000"/>
            <a:ext cx="481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DESCRIPCIÓN DEL PROYECTO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08100" y="837875"/>
            <a:ext cx="6524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PROBLEMA O DOLOR</a:t>
            </a:r>
            <a:endParaRPr sz="13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Muchas personas abandonan hábitos saludables porque los planes de entrenamiento y nutrición son genéricos y no consideran condiciones médicas, restricciones o preferencias.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263200" y="2627525"/>
            <a:ext cx="336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Planes y menús personalizados.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263200" y="3148225"/>
            <a:ext cx="336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Lenguaje natural: responde dudas (“¿Qué puedo desayunar si soy diabético?”).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263200" y="4069125"/>
            <a:ext cx="336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Medium"/>
              <a:buChar char="●"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Seguimiento de progreso + analítica.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8" name="Google Shape;88;p15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108100" y="2647975"/>
            <a:ext cx="2637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PROPUESTA DE SOLUCIÓN</a:t>
            </a:r>
            <a:endParaRPr sz="13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FitChi es una app que personaliza nutrición con un asistente virtual inteligente que adapta recomendaciones según perfil, salud y preferencias.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5">
            <a:alphaModFix/>
          </a:blip>
          <a:srcRect b="28469" l="19871" r="37975" t="8251"/>
          <a:stretch/>
        </p:blipFill>
        <p:spPr>
          <a:xfrm>
            <a:off x="7323313" y="1598425"/>
            <a:ext cx="1549800" cy="154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325625" y="1209250"/>
            <a:ext cx="4166400" cy="2820600"/>
          </a:xfrm>
          <a:prstGeom prst="rect">
            <a:avLst/>
          </a:prstGeom>
          <a:solidFill>
            <a:srgbClr val="221F1F"/>
          </a:solidFill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414250" y="793750"/>
            <a:ext cx="329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OBJETIVO GENERAL</a:t>
            </a:r>
            <a:endParaRPr sz="1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325625" y="793750"/>
            <a:ext cx="420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OBJETIVOS ESPECÍFICOS</a:t>
            </a:r>
            <a:endParaRPr sz="1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14250" y="1391950"/>
            <a:ext cx="3101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Desarrollar una aplicación móvil inteligente que integre planes de nutrición personalizados, apoyada por un asistente virtual con IA, capaz de entregar recomendaciones adaptadas a las características, restricciones y preferencias de cada usuario, con el fin de promover hábitos saludables y mejorar su calidad de vida.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453875" y="1391950"/>
            <a:ext cx="39099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Como objetivos específicos tenemos el ofrecer planes de nutrición personalizados según el perfil, preferencias y condiciones de salud de cada usuario; brindar un asistente virtual capaz de responder en lenguaje natural a dudas relacionadas con la alimentación; facilitar el seguimiento del progreso mediante métricas, gráficos y fotos; promover la constancia a través de recordatorios y registro de hábitos; y entregar variedad mediante recetas adaptadas a cada necesidad, garantizando así una experiencia práctica, motivadora y saludable.</a:t>
            </a:r>
            <a:endParaRPr sz="1100">
              <a:solidFill>
                <a:srgbClr val="F5F5F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pic>
        <p:nvPicPr>
          <p:cNvPr id="108" name="Google Shape;108;p17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09875" y="94000"/>
            <a:ext cx="401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ALCANCE DEL PROYECTO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09875" y="1445775"/>
            <a:ext cx="3091200" cy="5694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60975" y="1445763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Registro de perfil (edad, peso, objetivo, nivel, enfermedades, gustos y restricciones).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09875" y="2122949"/>
            <a:ext cx="3091200" cy="5694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60975" y="2122938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Visualización de planes de nutrición predefinidos.</a:t>
            </a:r>
            <a:endParaRPr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15375" y="2800123"/>
            <a:ext cx="3091200" cy="9381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66475" y="2800113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Seguimiento de progreso semanal.</a:t>
            </a:r>
            <a:b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Interacción con un asistente virtual básico capaz de responder preguntas simples relacionadas con nutrición.</a:t>
            </a:r>
            <a:endParaRPr sz="15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09875" y="691500"/>
            <a:ext cx="401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APLICACIÓN MÓVIL ANDROID CON FUNCIONALIDADES COMO:</a:t>
            </a:r>
            <a:endParaRPr sz="1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5">
            <a:alphaModFix/>
          </a:blip>
          <a:srcRect b="-79765" l="100000" r="100000" t="17243"/>
          <a:stretch/>
        </p:blipFill>
        <p:spPr>
          <a:xfrm>
            <a:off x="4572000" y="1193775"/>
            <a:ext cx="3212250" cy="32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6">
            <a:alphaModFix/>
          </a:blip>
          <a:srcRect b="-2079" l="-3404" r="16553" t="-25471"/>
          <a:stretch/>
        </p:blipFill>
        <p:spPr>
          <a:xfrm>
            <a:off x="4572000" y="1303975"/>
            <a:ext cx="3212250" cy="31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 rot="409010">
            <a:off x="4499613" y="3267474"/>
            <a:ext cx="3369117" cy="1454203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7">
            <a:alphaModFix/>
          </a:blip>
          <a:srcRect b="35881" l="4683" r="896" t="-20930"/>
          <a:stretch/>
        </p:blipFill>
        <p:spPr>
          <a:xfrm>
            <a:off x="4572000" y="2851325"/>
            <a:ext cx="3212250" cy="16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pic>
        <p:nvPicPr>
          <p:cNvPr id="127" name="Google Shape;127;p18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209875" y="94000"/>
            <a:ext cx="401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ALCANCE DEL PROYECTO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09875" y="1193775"/>
            <a:ext cx="3091200" cy="8451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60975" y="1193775"/>
            <a:ext cx="3000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Registro de perfil (edad, peso, objetivo, nivel, enfermedades, gustos y restricciones).</a:t>
            </a:r>
            <a:endParaRPr sz="15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09875" y="2146650"/>
            <a:ext cx="3091200" cy="8451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60975" y="2146650"/>
            <a:ext cx="3000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Visualización de planes de entrenamiento y nutrición predefinidos.</a:t>
            </a:r>
            <a:endParaRPr sz="16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15375" y="3143300"/>
            <a:ext cx="3091200" cy="13053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66475" y="3143300"/>
            <a:ext cx="3000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Seguimiento de progreso semanal.</a:t>
            </a:r>
            <a:b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Interacción con un asistente virtual básico capaz de responder preguntas simples relacionadas con nutrición y entrenamiento.</a:t>
            </a:r>
            <a:endParaRPr sz="17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09875" y="535675"/>
            <a:ext cx="401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APLICACIÓN MÓVIL ANDROID CON FUNCIONALIDADES COMO:</a:t>
            </a:r>
            <a:endParaRPr sz="1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697425" y="1182175"/>
            <a:ext cx="5301000" cy="13053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748525" y="1182175"/>
            <a:ext cx="51684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Backend (FastAPI) con endpoints REST para gestionar: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5F5F1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Datos de usuario.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5F1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Consulta de planes y recetas.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5F1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Conexión con la base de datos.</a:t>
            </a:r>
            <a:endParaRPr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697425" y="2620450"/>
            <a:ext cx="5301000" cy="16893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748525" y="2620450"/>
            <a:ext cx="51684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Base de Datos en BigQuery con: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5F5F1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Tabla de usuarios.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5F1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Tabla de planes de entrenamiento.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5F1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Tabla de planes de nutrición con recetas y alimentos clasificados.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5F1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Tabla de seguimiento de progreso.</a:t>
            </a:r>
            <a:endParaRPr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pic>
        <p:nvPicPr>
          <p:cNvPr id="146" name="Google Shape;146;p19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209875" y="94000"/>
            <a:ext cx="497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LIMITACIONES DEL PROYECTO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09875" y="1114100"/>
            <a:ext cx="65436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Personalización limitada: La IA se basará principalmente en reglas y filtrado de datos, sin modelos avanzados de machine learning en la primera versión.</a:t>
            </a:r>
            <a:b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de datos inicial pequeña: Los planes y recetas serán cargados manualmente y no habrá integración con grandes datasets externos en esta etapa.</a:t>
            </a:r>
            <a:b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Asistente virtual básico: Sólo responderá preguntas relacionadas a nutrición con base en la información disponible en la BD; no tendrá integración con voz ni con procesamiento complejo de lenguaje.</a:t>
            </a:r>
            <a:b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 integración externa: El MVP no incluirá integración con wearables (relojes, pulseras) ni con otras aplicaciones de fitness.</a:t>
            </a:r>
            <a:b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Alcance geográfico limitado: En esta fase, se centrará en un público de prueba reducido (usuarios seleccionados /prototipo).</a:t>
            </a:r>
            <a:b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Disponibilidad plataforma: La aplicación será desarrollada únicamente para dispositivos Android. No se contempla compatibilidad ni despliegue en iOS durante el alcance del proyecto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pic>
        <p:nvPicPr>
          <p:cNvPr id="155" name="Google Shape;155;p20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209875" y="94000"/>
            <a:ext cx="442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METODOLOGÍA</a:t>
            </a: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DE TRABAJO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5801" y="4217000"/>
            <a:ext cx="1664000" cy="7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209875" y="731375"/>
            <a:ext cx="4009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permite desarrollar el proyecto de forma iterativa e incremental, con entregas continuas y feedback temprano.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3563913" y="1675500"/>
            <a:ext cx="1280700" cy="1224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Incremento</a:t>
            </a:r>
            <a:endParaRPr sz="11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890588" y="2748525"/>
            <a:ext cx="1280700" cy="1224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Sprint Backlog</a:t>
            </a:r>
            <a:endParaRPr sz="11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352013" y="1523650"/>
            <a:ext cx="1280700" cy="1224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Product Backlog</a:t>
            </a:r>
            <a:endParaRPr sz="11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5441675" y="2748525"/>
            <a:ext cx="1280700" cy="1224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Daily Scrum</a:t>
            </a:r>
            <a:endParaRPr sz="11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7319438" y="1720925"/>
            <a:ext cx="1280700" cy="12249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Roles</a:t>
            </a:r>
            <a:endParaRPr sz="11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F5F5F1"/>
          </a:solidFill>
          <a:ln cap="flat" cmpd="sng" w="9525">
            <a:solidFill>
              <a:srgbClr val="F5F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</a:t>
            </a:r>
            <a:endParaRPr/>
          </a:p>
        </p:txBody>
      </p:sp>
      <p:pic>
        <p:nvPicPr>
          <p:cNvPr id="170" name="Google Shape;170;p21" title="a2903250-cc2f-4335-b772-60d98ed8fc05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99775"/>
            <a:ext cx="3369125" cy="5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 title="path249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025" y="4479275"/>
            <a:ext cx="498697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181575" y="0"/>
            <a:ext cx="4425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RELEASE PLAN</a:t>
            </a:r>
            <a:endParaRPr sz="2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7762525" y="1970250"/>
            <a:ext cx="122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RELEASE 1</a:t>
            </a:r>
            <a:endParaRPr sz="1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215781" y="2623303"/>
            <a:ext cx="1372800" cy="3540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266881" y="2623303"/>
            <a:ext cx="132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Registro de perfil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187306" y="3729597"/>
            <a:ext cx="1635300" cy="3540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148339" y="3729134"/>
            <a:ext cx="175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Definición de meta física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215781" y="2099490"/>
            <a:ext cx="1525800" cy="3540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266881" y="2099490"/>
            <a:ext cx="147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Registro de medidas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886756" y="2121428"/>
            <a:ext cx="1951800" cy="3540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1913306" y="2121417"/>
            <a:ext cx="189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Menú adaptado a objetivos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7808900" y="3698379"/>
            <a:ext cx="122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RELEASE 2</a:t>
            </a:r>
            <a:endParaRPr sz="1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2352707" y="3729147"/>
            <a:ext cx="1115400" cy="3540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2378207" y="3729147"/>
            <a:ext cx="106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Recordatorios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3998207" y="3729134"/>
            <a:ext cx="1525800" cy="3540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4049307" y="3729134"/>
            <a:ext cx="147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Registro alimentario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5878007" y="3729147"/>
            <a:ext cx="1525800" cy="3540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5929107" y="3729147"/>
            <a:ext cx="147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Asistente inteligente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3550632" y="4659034"/>
            <a:ext cx="2385300" cy="3540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601732" y="4659034"/>
            <a:ext cx="233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Gráficos de composición corporal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3705457" y="4194097"/>
            <a:ext cx="2033100" cy="3540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3786757" y="4194097"/>
            <a:ext cx="195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Calendario de seguimiento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1"/>
          <p:cNvCxnSpPr/>
          <p:nvPr/>
        </p:nvCxnSpPr>
        <p:spPr>
          <a:xfrm flipH="1">
            <a:off x="227625" y="3567625"/>
            <a:ext cx="8589600" cy="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1"/>
          <p:cNvSpPr/>
          <p:nvPr/>
        </p:nvSpPr>
        <p:spPr>
          <a:xfrm>
            <a:off x="292331" y="690211"/>
            <a:ext cx="1372800" cy="13131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Gestión de perfil</a:t>
            </a:r>
            <a:endParaRPr b="1" i="1" sz="11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2201793" y="709533"/>
            <a:ext cx="1321800" cy="12642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Nutrición Int</a:t>
            </a:r>
            <a:r>
              <a:rPr b="1" lang="es" sz="10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eligente</a:t>
            </a:r>
            <a:endParaRPr b="1" sz="10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4060281" y="714653"/>
            <a:ext cx="1321800" cy="12642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Seguimiento y progreso</a:t>
            </a:r>
            <a:endParaRPr b="1" sz="10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1641393" y="2623115"/>
            <a:ext cx="2442600" cy="3540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680198" y="2623309"/>
            <a:ext cx="238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Adaptación nutricional automática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5918756" y="714653"/>
            <a:ext cx="1321800" cy="12642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rgbClr val="22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Asistente virtual</a:t>
            </a:r>
            <a:endParaRPr b="1" sz="10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1670006" y="3119015"/>
            <a:ext cx="2385300" cy="354000"/>
          </a:xfrm>
          <a:prstGeom prst="roundRect">
            <a:avLst>
              <a:gd fmla="val 16667" name="adj"/>
            </a:avLst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1F1F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721106" y="3119015"/>
            <a:ext cx="233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F5F5F1"/>
                </a:solidFill>
                <a:latin typeface="Roboto"/>
                <a:ea typeface="Roboto"/>
                <a:cs typeface="Roboto"/>
                <a:sym typeface="Roboto"/>
              </a:rPr>
              <a:t>Conversión a porciones y comidas</a:t>
            </a:r>
            <a:endParaRPr sz="1300">
              <a:solidFill>
                <a:srgbClr val="F5F5F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