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70" r:id="rId4"/>
    <p:sldId id="268" r:id="rId5"/>
    <p:sldId id="269" r:id="rId6"/>
    <p:sldId id="271" r:id="rId7"/>
    <p:sldId id="258" r:id="rId8"/>
    <p:sldId id="272" r:id="rId9"/>
    <p:sldId id="273" r:id="rId10"/>
    <p:sldId id="274" r:id="rId11"/>
    <p:sldId id="275" r:id="rId12"/>
    <p:sldId id="276" r:id="rId13"/>
    <p:sldId id="277" r:id="rId14"/>
    <p:sldId id="259" r:id="rId15"/>
    <p:sldId id="278" r:id="rId16"/>
    <p:sldId id="260" r:id="rId17"/>
    <p:sldId id="279" r:id="rId18"/>
    <p:sldId id="265" r:id="rId19"/>
    <p:sldId id="280" r:id="rId20"/>
    <p:sldId id="261" r:id="rId21"/>
    <p:sldId id="281" r:id="rId22"/>
    <p:sldId id="282" r:id="rId23"/>
    <p:sldId id="283" r:id="rId24"/>
    <p:sldId id="284" r:id="rId25"/>
    <p:sldId id="285" r:id="rId26"/>
    <p:sldId id="262" r:id="rId27"/>
    <p:sldId id="286" r:id="rId28"/>
    <p:sldId id="287" r:id="rId29"/>
    <p:sldId id="266" r:id="rId30"/>
    <p:sldId id="288" r:id="rId31"/>
    <p:sldId id="289" r:id="rId32"/>
    <p:sldId id="267" r:id="rId33"/>
    <p:sldId id="290" r:id="rId34"/>
    <p:sldId id="263" r:id="rId35"/>
    <p:sldId id="291" r:id="rId36"/>
    <p:sldId id="292" r:id="rId37"/>
    <p:sldId id="293" r:id="rId38"/>
    <p:sldId id="294" r:id="rId39"/>
    <p:sldId id="2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70444-B20F-4598-8413-9A5A41AFF1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26A01-8A9A-4472-9ACF-DB69CF838D63}" type="pres">
      <dgm:prSet presAssocID="{80270444-B20F-4598-8413-9A5A41AFF19D}" presName="root" presStyleCnt="0">
        <dgm:presLayoutVars>
          <dgm:dir/>
          <dgm:resizeHandles val="exact"/>
        </dgm:presLayoutVars>
      </dgm:prSet>
      <dgm:spPr/>
    </dgm:pt>
  </dgm:ptLst>
  <dgm:cxnLst>
    <dgm:cxn modelId="{20965224-419D-459F-8C10-A322B4CBD42E}" type="presOf" srcId="{80270444-B20F-4598-8413-9A5A41AFF19D}" destId="{13226A01-8A9A-4472-9ACF-DB69CF838D63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270444-B20F-4598-8413-9A5A41AFF1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1A315-2267-4590-89A3-1882490616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ATLX: </a:t>
          </a:r>
          <a:r>
            <a:rPr lang="en-US" b="1" dirty="0"/>
            <a:t>84%</a:t>
          </a:r>
          <a:endParaRPr lang="en-US" dirty="0"/>
        </a:p>
      </dgm:t>
    </dgm:pt>
    <dgm:pt modelId="{3CB43D75-3E27-4081-A714-2556EB4BF69F}" type="parTrans" cxnId="{FF5F8BB9-6202-4344-A216-3098960693C2}">
      <dgm:prSet/>
      <dgm:spPr/>
      <dgm:t>
        <a:bodyPr/>
        <a:lstStyle/>
        <a:p>
          <a:endParaRPr lang="en-US"/>
        </a:p>
      </dgm:t>
    </dgm:pt>
    <dgm:pt modelId="{BA330837-9D56-4149-B2DB-DD47D07759B9}" type="sibTrans" cxnId="{FF5F8BB9-6202-4344-A216-3098960693C2}">
      <dgm:prSet/>
      <dgm:spPr/>
      <dgm:t>
        <a:bodyPr/>
        <a:lstStyle/>
        <a:p>
          <a:endParaRPr lang="en-US"/>
        </a:p>
      </dgm:t>
    </dgm:pt>
    <dgm:pt modelId="{F14F17D2-39EF-4FEC-A65D-7599C640CE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Co-LSTM: </a:t>
          </a:r>
          <a:r>
            <a:rPr lang="en-US" b="1" dirty="0"/>
            <a:t>81%</a:t>
          </a:r>
          <a:endParaRPr lang="en-US" dirty="0"/>
        </a:p>
      </dgm:t>
    </dgm:pt>
    <dgm:pt modelId="{E2BC4021-148B-4548-84F7-66AED0D10B78}" type="parTrans" cxnId="{F0442402-2C35-4D55-BD47-9F44C8EA4C33}">
      <dgm:prSet/>
      <dgm:spPr/>
      <dgm:t>
        <a:bodyPr/>
        <a:lstStyle/>
        <a:p>
          <a:endParaRPr lang="en-US"/>
        </a:p>
      </dgm:t>
    </dgm:pt>
    <dgm:pt modelId="{9ECB16B8-476F-478B-8401-A639FB659B33}" type="sibTrans" cxnId="{F0442402-2C35-4D55-BD47-9F44C8EA4C33}">
      <dgm:prSet/>
      <dgm:spPr/>
      <dgm:t>
        <a:bodyPr/>
        <a:lstStyle/>
        <a:p>
          <a:endParaRPr lang="en-US"/>
        </a:p>
      </dgm:t>
    </dgm:pt>
    <dgm:pt modelId="{13226A01-8A9A-4472-9ACF-DB69CF838D63}" type="pres">
      <dgm:prSet presAssocID="{80270444-B20F-4598-8413-9A5A41AFF19D}" presName="root" presStyleCnt="0">
        <dgm:presLayoutVars>
          <dgm:dir/>
          <dgm:resizeHandles val="exact"/>
        </dgm:presLayoutVars>
      </dgm:prSet>
      <dgm:spPr/>
    </dgm:pt>
    <dgm:pt modelId="{11DB2223-E622-4862-B59B-FE4A7E59531B}" type="pres">
      <dgm:prSet presAssocID="{0BD1A315-2267-4590-89A3-18824906161D}" presName="compNode" presStyleCnt="0"/>
      <dgm:spPr/>
    </dgm:pt>
    <dgm:pt modelId="{BC34D66E-887C-4EE7-BED9-652973FB5439}" type="pres">
      <dgm:prSet presAssocID="{0BD1A315-2267-4590-89A3-18824906161D}" presName="iconBgRect" presStyleLbl="bgShp" presStyleIdx="0" presStyleCnt="2"/>
      <dgm:spPr/>
    </dgm:pt>
    <dgm:pt modelId="{F0E36D81-D7B2-4D77-B4A3-2AFD64930BD2}" type="pres">
      <dgm:prSet presAssocID="{0BD1A315-2267-4590-89A3-18824906161D}" presName="iconRect" presStyleLbl="node1" presStyleIdx="0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72A4F2A9-E2F1-4DE9-BFA8-9D63512AC78D}" type="pres">
      <dgm:prSet presAssocID="{0BD1A315-2267-4590-89A3-18824906161D}" presName="spaceRect" presStyleCnt="0"/>
      <dgm:spPr/>
    </dgm:pt>
    <dgm:pt modelId="{CDAC7FE1-A9FC-4BD4-9BDF-CBAD4BA9507C}" type="pres">
      <dgm:prSet presAssocID="{0BD1A315-2267-4590-89A3-18824906161D}" presName="textRect" presStyleLbl="revTx" presStyleIdx="0" presStyleCnt="2">
        <dgm:presLayoutVars>
          <dgm:chMax val="1"/>
          <dgm:chPref val="1"/>
        </dgm:presLayoutVars>
      </dgm:prSet>
      <dgm:spPr/>
    </dgm:pt>
    <dgm:pt modelId="{6909055C-2BC0-4C5C-8E0F-4AC718876AF2}" type="pres">
      <dgm:prSet presAssocID="{BA330837-9D56-4149-B2DB-DD47D07759B9}" presName="sibTrans" presStyleCnt="0"/>
      <dgm:spPr/>
    </dgm:pt>
    <dgm:pt modelId="{BAC55819-7FF3-4067-A1CE-F4A1714193E9}" type="pres">
      <dgm:prSet presAssocID="{F14F17D2-39EF-4FEC-A65D-7599C640CED2}" presName="compNode" presStyleCnt="0"/>
      <dgm:spPr/>
    </dgm:pt>
    <dgm:pt modelId="{30F06087-E0D8-4BA0-B994-261372C4FF56}" type="pres">
      <dgm:prSet presAssocID="{F14F17D2-39EF-4FEC-A65D-7599C640CED2}" presName="iconBgRect" presStyleLbl="bgShp" presStyleIdx="1" presStyleCnt="2"/>
      <dgm:spPr/>
    </dgm:pt>
    <dgm:pt modelId="{2028BCDC-59D2-4F0A-9E2B-A7DE98E71194}" type="pres">
      <dgm:prSet presAssocID="{F14F17D2-39EF-4FEC-A65D-7599C640CED2}" presName="iconRect" presStyleLbl="node1" presStyleIdx="1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8000" r="-78000"/>
          </a:stretch>
        </a:blipFill>
      </dgm:spPr>
    </dgm:pt>
    <dgm:pt modelId="{2E8FAB66-4DAB-4C60-AA77-C5DC98DEA7BE}" type="pres">
      <dgm:prSet presAssocID="{F14F17D2-39EF-4FEC-A65D-7599C640CED2}" presName="spaceRect" presStyleCnt="0"/>
      <dgm:spPr/>
    </dgm:pt>
    <dgm:pt modelId="{195F5C1F-8B12-49DC-B1B4-EA86FC2D637B}" type="pres">
      <dgm:prSet presAssocID="{F14F17D2-39EF-4FEC-A65D-7599C640CE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442402-2C35-4D55-BD47-9F44C8EA4C33}" srcId="{80270444-B20F-4598-8413-9A5A41AFF19D}" destId="{F14F17D2-39EF-4FEC-A65D-7599C640CED2}" srcOrd="1" destOrd="0" parTransId="{E2BC4021-148B-4548-84F7-66AED0D10B78}" sibTransId="{9ECB16B8-476F-478B-8401-A639FB659B33}"/>
    <dgm:cxn modelId="{20965224-419D-459F-8C10-A322B4CBD42E}" type="presOf" srcId="{80270444-B20F-4598-8413-9A5A41AFF19D}" destId="{13226A01-8A9A-4472-9ACF-DB69CF838D63}" srcOrd="0" destOrd="0" presId="urn:microsoft.com/office/officeart/2018/5/layout/IconCircleLabelList"/>
    <dgm:cxn modelId="{419FBE5E-B7B1-4E61-8B46-29D8113D1E2C}" type="presOf" srcId="{F14F17D2-39EF-4FEC-A65D-7599C640CED2}" destId="{195F5C1F-8B12-49DC-B1B4-EA86FC2D637B}" srcOrd="0" destOrd="0" presId="urn:microsoft.com/office/officeart/2018/5/layout/IconCircleLabelList"/>
    <dgm:cxn modelId="{9B4D4E70-6B2C-4B3D-8CDD-BA3A31E97400}" type="presOf" srcId="{0BD1A315-2267-4590-89A3-18824906161D}" destId="{CDAC7FE1-A9FC-4BD4-9BDF-CBAD4BA9507C}" srcOrd="0" destOrd="0" presId="urn:microsoft.com/office/officeart/2018/5/layout/IconCircleLabelList"/>
    <dgm:cxn modelId="{FF5F8BB9-6202-4344-A216-3098960693C2}" srcId="{80270444-B20F-4598-8413-9A5A41AFF19D}" destId="{0BD1A315-2267-4590-89A3-18824906161D}" srcOrd="0" destOrd="0" parTransId="{3CB43D75-3E27-4081-A714-2556EB4BF69F}" sibTransId="{BA330837-9D56-4149-B2DB-DD47D07759B9}"/>
    <dgm:cxn modelId="{FBAEE4A6-DA5B-40C9-A3D6-26E00E300401}" type="presParOf" srcId="{13226A01-8A9A-4472-9ACF-DB69CF838D63}" destId="{11DB2223-E622-4862-B59B-FE4A7E59531B}" srcOrd="0" destOrd="0" presId="urn:microsoft.com/office/officeart/2018/5/layout/IconCircleLabelList"/>
    <dgm:cxn modelId="{1A42DB5B-51A0-4DE2-B567-92BFB77830AA}" type="presParOf" srcId="{11DB2223-E622-4862-B59B-FE4A7E59531B}" destId="{BC34D66E-887C-4EE7-BED9-652973FB5439}" srcOrd="0" destOrd="0" presId="urn:microsoft.com/office/officeart/2018/5/layout/IconCircleLabelList"/>
    <dgm:cxn modelId="{3C6F7DFA-3E26-4BE9-BA88-CA74E8160843}" type="presParOf" srcId="{11DB2223-E622-4862-B59B-FE4A7E59531B}" destId="{F0E36D81-D7B2-4D77-B4A3-2AFD64930BD2}" srcOrd="1" destOrd="0" presId="urn:microsoft.com/office/officeart/2018/5/layout/IconCircleLabelList"/>
    <dgm:cxn modelId="{D27E8187-1C03-458B-8DEF-9D6EE86BB309}" type="presParOf" srcId="{11DB2223-E622-4862-B59B-FE4A7E59531B}" destId="{72A4F2A9-E2F1-4DE9-BFA8-9D63512AC78D}" srcOrd="2" destOrd="0" presId="urn:microsoft.com/office/officeart/2018/5/layout/IconCircleLabelList"/>
    <dgm:cxn modelId="{C1E6E998-A414-45A6-B7C2-49F09306B5E2}" type="presParOf" srcId="{11DB2223-E622-4862-B59B-FE4A7E59531B}" destId="{CDAC7FE1-A9FC-4BD4-9BDF-CBAD4BA9507C}" srcOrd="3" destOrd="0" presId="urn:microsoft.com/office/officeart/2018/5/layout/IconCircleLabelList"/>
    <dgm:cxn modelId="{2095D17D-A4D5-4247-87B3-58A83910E9E3}" type="presParOf" srcId="{13226A01-8A9A-4472-9ACF-DB69CF838D63}" destId="{6909055C-2BC0-4C5C-8E0F-4AC718876AF2}" srcOrd="1" destOrd="0" presId="urn:microsoft.com/office/officeart/2018/5/layout/IconCircleLabelList"/>
    <dgm:cxn modelId="{EAE5E91F-E9C2-4F2B-A6BC-FE0AFDED5824}" type="presParOf" srcId="{13226A01-8A9A-4472-9ACF-DB69CF838D63}" destId="{BAC55819-7FF3-4067-A1CE-F4A1714193E9}" srcOrd="2" destOrd="0" presId="urn:microsoft.com/office/officeart/2018/5/layout/IconCircleLabelList"/>
    <dgm:cxn modelId="{F173200A-F81D-4DCE-8629-8E42AB1B679C}" type="presParOf" srcId="{BAC55819-7FF3-4067-A1CE-F4A1714193E9}" destId="{30F06087-E0D8-4BA0-B994-261372C4FF56}" srcOrd="0" destOrd="0" presId="urn:microsoft.com/office/officeart/2018/5/layout/IconCircleLabelList"/>
    <dgm:cxn modelId="{B2F3EB92-FD9D-4D97-8832-BF98C6A5FBD9}" type="presParOf" srcId="{BAC55819-7FF3-4067-A1CE-F4A1714193E9}" destId="{2028BCDC-59D2-4F0A-9E2B-A7DE98E71194}" srcOrd="1" destOrd="0" presId="urn:microsoft.com/office/officeart/2018/5/layout/IconCircleLabelList"/>
    <dgm:cxn modelId="{2BFAA5AE-551F-464D-87D9-28D0E2CA1801}" type="presParOf" srcId="{BAC55819-7FF3-4067-A1CE-F4A1714193E9}" destId="{2E8FAB66-4DAB-4C60-AA77-C5DC98DEA7BE}" srcOrd="2" destOrd="0" presId="urn:microsoft.com/office/officeart/2018/5/layout/IconCircleLabelList"/>
    <dgm:cxn modelId="{EC0282B3-E05E-4C5E-9D57-5013081ED62A}" type="presParOf" srcId="{BAC55819-7FF3-4067-A1CE-F4A1714193E9}" destId="{195F5C1F-8B12-49DC-B1B4-EA86FC2D63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4D66E-887C-4EE7-BED9-652973FB5439}">
      <dsp:nvSpPr>
        <dsp:cNvPr id="0" name=""/>
        <dsp:cNvSpPr/>
      </dsp:nvSpPr>
      <dsp:spPr>
        <a:xfrm>
          <a:off x="1748382" y="119360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36D81-D7B2-4D77-B4A3-2AFD64930BD2}">
      <dsp:nvSpPr>
        <dsp:cNvPr id="0" name=""/>
        <dsp:cNvSpPr/>
      </dsp:nvSpPr>
      <dsp:spPr>
        <a:xfrm>
          <a:off x="2216382" y="5873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DAC7FE1-A9FC-4BD4-9BDF-CBAD4BA9507C}">
      <dsp:nvSpPr>
        <dsp:cNvPr id="0" name=""/>
        <dsp:cNvSpPr/>
      </dsp:nvSpPr>
      <dsp:spPr>
        <a:xfrm>
          <a:off x="1046382" y="29993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ATLX: </a:t>
          </a:r>
          <a:r>
            <a:rPr lang="en-US" sz="3900" b="1" kern="1200" dirty="0"/>
            <a:t>84%</a:t>
          </a:r>
          <a:endParaRPr lang="en-US" sz="3900" kern="1200" dirty="0"/>
        </a:p>
      </dsp:txBody>
      <dsp:txXfrm>
        <a:off x="1046382" y="2999361"/>
        <a:ext cx="3600000" cy="720000"/>
      </dsp:txXfrm>
    </dsp:sp>
    <dsp:sp modelId="{30F06087-E0D8-4BA0-B994-261372C4FF56}">
      <dsp:nvSpPr>
        <dsp:cNvPr id="0" name=""/>
        <dsp:cNvSpPr/>
      </dsp:nvSpPr>
      <dsp:spPr>
        <a:xfrm>
          <a:off x="5978382" y="119360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8BCDC-59D2-4F0A-9E2B-A7DE98E71194}">
      <dsp:nvSpPr>
        <dsp:cNvPr id="0" name=""/>
        <dsp:cNvSpPr/>
      </dsp:nvSpPr>
      <dsp:spPr>
        <a:xfrm>
          <a:off x="6446382" y="587361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8000" r="-78000"/>
          </a:stretch>
        </a:blip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95F5C1F-8B12-49DC-B1B4-EA86FC2D637B}">
      <dsp:nvSpPr>
        <dsp:cNvPr id="0" name=""/>
        <dsp:cNvSpPr/>
      </dsp:nvSpPr>
      <dsp:spPr>
        <a:xfrm>
          <a:off x="5276382" y="29993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Co-LSTM: </a:t>
          </a:r>
          <a:r>
            <a:rPr lang="en-US" sz="3900" b="1" kern="1200" dirty="0"/>
            <a:t>81%</a:t>
          </a:r>
          <a:endParaRPr lang="en-US" sz="3900" kern="1200" dirty="0"/>
        </a:p>
      </dsp:txBody>
      <dsp:txXfrm>
        <a:off x="5276382" y="299936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7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2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6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4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ipm.2020.1024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D830A-220C-4EAF-9646-4F86DEF7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D5F35-F3C4-2585-6C0A-6D0A82D73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73752"/>
            <a:ext cx="9958355" cy="663101"/>
          </a:xfrm>
        </p:spPr>
        <p:txBody>
          <a:bodyPr anchor="t">
            <a:normAutofit fontScale="90000"/>
          </a:bodyPr>
          <a:lstStyle/>
          <a:p>
            <a:r>
              <a:rPr lang="en-US" sz="2800" dirty="0"/>
              <a:t>Analysis of Methods on Sentiment Analysis for social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A7D8-EBB2-66DC-9FDF-B9A54FA17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50408"/>
            <a:ext cx="9836027" cy="734043"/>
          </a:xfrm>
        </p:spPr>
        <p:txBody>
          <a:bodyPr>
            <a:normAutofit/>
          </a:bodyPr>
          <a:lstStyle/>
          <a:p>
            <a:r>
              <a:rPr lang="en-US"/>
              <a:t>Andrew Turangan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C083F-FA37-3269-77A8-DC477C393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382" b="35650"/>
          <a:stretch/>
        </p:blipFill>
        <p:spPr>
          <a:xfrm>
            <a:off x="20" y="-32762"/>
            <a:ext cx="12191979" cy="40498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A1DF79-291C-49AD-B98C-19278464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0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0EA-8697-CDBC-D450-55FCBF46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4CD0-4463-4CB1-A55A-4279972F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resources</a:t>
            </a:r>
          </a:p>
          <a:p>
            <a:pPr lvl="1"/>
            <a:r>
              <a:rPr lang="en-US" dirty="0"/>
              <a:t>One machine</a:t>
            </a:r>
          </a:p>
          <a:p>
            <a:pPr lvl="1"/>
            <a:r>
              <a:rPr lang="en-US" dirty="0"/>
              <a:t>Unable to perform full training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5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0EA-8697-CDBC-D450-55FCBF46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4CD0-4463-4CB1-A55A-4279972F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resources</a:t>
            </a:r>
          </a:p>
          <a:p>
            <a:pPr lvl="1"/>
            <a:r>
              <a:rPr lang="en-US" dirty="0"/>
              <a:t>One machine</a:t>
            </a:r>
          </a:p>
          <a:p>
            <a:pPr lvl="1"/>
            <a:r>
              <a:rPr lang="en-US" dirty="0"/>
              <a:t>Unable to perform full training</a:t>
            </a:r>
          </a:p>
          <a:p>
            <a:pPr lvl="1"/>
            <a:r>
              <a:rPr lang="en-US" dirty="0"/>
              <a:t>Unable to perform to prove reproducibility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2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0EA-8697-CDBC-D450-55FCBF46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4CD0-4463-4CB1-A55A-4279972F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resources</a:t>
            </a:r>
          </a:p>
          <a:p>
            <a:pPr lvl="1"/>
            <a:r>
              <a:rPr lang="en-US" dirty="0"/>
              <a:t>One machine</a:t>
            </a:r>
          </a:p>
          <a:p>
            <a:pPr lvl="1"/>
            <a:r>
              <a:rPr lang="en-US" dirty="0"/>
              <a:t>Unable to perform full training</a:t>
            </a:r>
          </a:p>
          <a:p>
            <a:pPr lvl="1"/>
            <a:r>
              <a:rPr lang="en-US" dirty="0"/>
              <a:t>Unable to perform to prove reproducibility</a:t>
            </a:r>
          </a:p>
          <a:p>
            <a:r>
              <a:rPr lang="en-US" dirty="0"/>
              <a:t>Missing training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8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0EA-8697-CDBC-D450-55FCBF46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4CD0-4463-4CB1-A55A-4279972F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resources</a:t>
            </a:r>
          </a:p>
          <a:p>
            <a:pPr lvl="1"/>
            <a:r>
              <a:rPr lang="en-US" dirty="0"/>
              <a:t>One machine</a:t>
            </a:r>
          </a:p>
          <a:p>
            <a:pPr lvl="1"/>
            <a:r>
              <a:rPr lang="en-US" dirty="0"/>
              <a:t>Unable to perform full training</a:t>
            </a:r>
          </a:p>
          <a:p>
            <a:pPr lvl="1"/>
            <a:r>
              <a:rPr lang="en-US" dirty="0"/>
              <a:t>Unable to perform to prove reproducibility</a:t>
            </a:r>
          </a:p>
          <a:p>
            <a:r>
              <a:rPr lang="en-US" dirty="0"/>
              <a:t>Missing training information</a:t>
            </a:r>
          </a:p>
          <a:p>
            <a:pPr lvl="1"/>
            <a:r>
              <a:rPr lang="en-US" dirty="0"/>
              <a:t>Lexicon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2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85ECC-69E6-02F5-ED8F-A21D1B47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9798470" cy="639947"/>
          </a:xfrm>
        </p:spPr>
        <p:txBody>
          <a:bodyPr>
            <a:normAutofit/>
          </a:bodyPr>
          <a:lstStyle/>
          <a:p>
            <a:r>
              <a:rPr lang="en-US" sz="4000" dirty="0"/>
              <a:t>Paper 1: ATLX (Bao et al., 2022)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B1741C-23F6-959C-CC40-6DF478A3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4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85ECC-69E6-02F5-ED8F-A21D1B47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9798470" cy="639947"/>
          </a:xfrm>
        </p:spPr>
        <p:txBody>
          <a:bodyPr>
            <a:normAutofit/>
          </a:bodyPr>
          <a:lstStyle/>
          <a:p>
            <a:r>
              <a:rPr lang="en-US" sz="4000" dirty="0"/>
              <a:t>Paper 1: ATLX (Bao et al., 2022)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D16BC1A-F475-893F-64CE-08D29D733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56" y="1705760"/>
            <a:ext cx="6043888" cy="4060372"/>
          </a:xfrm>
        </p:spPr>
      </p:pic>
    </p:spTree>
    <p:extLst>
      <p:ext uri="{BB962C8B-B14F-4D97-AF65-F5344CB8AC3E}">
        <p14:creationId xmlns:p14="http://schemas.microsoft.com/office/powerpoint/2010/main" val="197708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2BC8-F0AF-AFB9-5E19-6DD4BDB0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10033996" cy="7092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Paper 2: Co-LSTM (Behera et al., 2021)</a:t>
            </a:r>
            <a:endParaRPr lang="en-US" sz="4000" cap="al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605974-211A-1F7F-FDD6-0CB2ADE8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0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2BC8-F0AF-AFB9-5E19-6DD4BDB0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10033996" cy="7092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Paper 2: Co-LSTM (Behera et al., 2021)</a:t>
            </a:r>
            <a:endParaRPr lang="en-US" sz="4000" cap="al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6A45E54-F685-6994-9F44-634A86B49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57" y="2079954"/>
            <a:ext cx="9400286" cy="3686178"/>
          </a:xfrm>
        </p:spPr>
      </p:pic>
    </p:spTree>
    <p:extLst>
      <p:ext uri="{BB962C8B-B14F-4D97-AF65-F5344CB8AC3E}">
        <p14:creationId xmlns:p14="http://schemas.microsoft.com/office/powerpoint/2010/main" val="206604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0D023-DAA4-8B70-554B-DDAD84AB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Dataset</a:t>
            </a:r>
            <a:endParaRPr lang="en-US" sz="4000" cap="all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98AE72-F2F9-934B-374C-D5758554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4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0D023-DAA4-8B70-554B-DDAD84AB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Dataset</a:t>
            </a:r>
            <a:endParaRPr lang="en-US" sz="4000" cap="all" dirty="0"/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D50401-1B01-9F4F-77D6-D5020F7E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26" y="1772992"/>
            <a:ext cx="9506948" cy="3991914"/>
          </a:xfr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0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FF3D-C6E9-0FCE-5CDE-7DEE6F2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FD47-87D4-08C0-8935-73F4F625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67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089-0379-A9FB-422B-D992F7E9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E89F-0EE8-4BFE-948B-C0C217E0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7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089-0379-A9FB-422B-D992F7E9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E89F-0EE8-4BFE-948B-C0C217E0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55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089-0379-A9FB-422B-D992F7E9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E89F-0EE8-4BFE-948B-C0C217E0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TensorFlow,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2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089-0379-A9FB-422B-D992F7E9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E89F-0EE8-4BFE-948B-C0C217E0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TensorFlow,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122475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089-0379-A9FB-422B-D992F7E9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E89F-0EE8-4BFE-948B-C0C217E0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TensorFlow,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Preprocessing</a:t>
            </a:r>
          </a:p>
          <a:p>
            <a:r>
              <a:rPr lang="en-US" dirty="0"/>
              <a:t>Training: 25 epochs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089-0379-A9FB-422B-D992F7E9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E89F-0EE8-4BFE-948B-C0C217E0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TensorFlow,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Preprocessing</a:t>
            </a:r>
          </a:p>
          <a:p>
            <a:r>
              <a:rPr lang="en-US" dirty="0"/>
              <a:t>Training: 25 epochs each</a:t>
            </a:r>
          </a:p>
          <a:p>
            <a:pPr lvl="1"/>
            <a:r>
              <a:rPr lang="en-US" dirty="0"/>
              <a:t>Training accuracy, loss (training and validation) recorded</a:t>
            </a:r>
          </a:p>
        </p:txBody>
      </p:sp>
    </p:spTree>
    <p:extLst>
      <p:ext uri="{BB962C8B-B14F-4D97-AF65-F5344CB8AC3E}">
        <p14:creationId xmlns:p14="http://schemas.microsoft.com/office/powerpoint/2010/main" val="177879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27104-50BC-B6C3-F59F-5E0027FD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Experiment Results - ATLX</a:t>
            </a:r>
            <a:endParaRPr lang="en-US" sz="4000" cap="al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57BE86-BFE6-1B5C-96C8-51052020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0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27104-50BC-B6C3-F59F-5E0027FD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Experiment Results - ATLX</a:t>
            </a:r>
            <a:endParaRPr lang="en-US" sz="4000" cap="al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3D85EF7-2AD2-8950-97AB-987039F98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4" y="2846575"/>
            <a:ext cx="4076182" cy="32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27104-50BC-B6C3-F59F-5E0027FD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Experiment Results - ATLX</a:t>
            </a:r>
            <a:endParaRPr lang="en-US" sz="4000" cap="al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3D85EF7-2AD2-8950-97AB-987039F98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4" y="2846575"/>
            <a:ext cx="4076182" cy="323037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C496CEA-B7D5-B11B-70DC-311FBFC6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58" y="2846575"/>
            <a:ext cx="4089081" cy="32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8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27104-50BC-B6C3-F59F-5E0027FD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Experiment Results – Co-LSTM</a:t>
            </a:r>
            <a:endParaRPr lang="en-US" sz="4000" cap="all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B66D8-C836-7332-7C41-099F2FFC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7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FF3D-C6E9-0FCE-5CDE-7DEE6F2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FD47-87D4-08C0-8935-73F4F625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big data, consumer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27104-50BC-B6C3-F59F-5E0027FD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Experiment Results – Co-LSTM</a:t>
            </a:r>
            <a:endParaRPr lang="en-US" sz="4000" cap="all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8BEB7D41-E1EE-48DA-2AD3-726B21022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4" y="2846575"/>
            <a:ext cx="4025388" cy="32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9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27104-50BC-B6C3-F59F-5E0027FD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Experiment Results – Co-LSTM</a:t>
            </a:r>
            <a:endParaRPr lang="en-US" sz="4000" cap="all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8BEB7D41-E1EE-48DA-2AD3-726B21022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4" y="2846575"/>
            <a:ext cx="4025388" cy="3230375"/>
          </a:xfrm>
          <a:prstGeom prst="rect">
            <a:avLst/>
          </a:prstGeom>
        </p:spPr>
      </p:pic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5DC4B491-F752-C7E8-965F-3039B51F6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58" y="2846575"/>
            <a:ext cx="4089081" cy="32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7ADC-0D61-CEB9-2118-781EF0E2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Test Accuracy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E67A4B-6390-FC7B-F749-C3A6BE889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838593"/>
              </p:ext>
            </p:extLst>
          </p:nvPr>
        </p:nvGraphicFramePr>
        <p:xfrm>
          <a:off x="1088136" y="6175716"/>
          <a:ext cx="9922764" cy="110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139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7ADC-0D61-CEB9-2118-781EF0E2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Test Accuracy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E67A4B-6390-FC7B-F749-C3A6BE8896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136" y="2447778"/>
          <a:ext cx="9922764" cy="383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88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B1CF-2B19-00AA-ABF0-79127BDC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EAC8-9E73-9B15-A8F8-62D5AC45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7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B1CF-2B19-00AA-ABF0-79127BDC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EAC8-9E73-9B15-A8F8-62D5AC45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ATLX outperforms Co-LSTM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B1CF-2B19-00AA-ABF0-79127BDC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EAC8-9E73-9B15-A8F8-62D5AC45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ATLX outperforms Co-LSTM</a:t>
            </a:r>
          </a:p>
          <a:p>
            <a:r>
              <a:rPr lang="en-US" dirty="0"/>
              <a:t>Aspects more important than “local features” and word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7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B1CF-2B19-00AA-ABF0-79127BDC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EAC8-9E73-9B15-A8F8-62D5AC45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ATLX outperforms Co-LSTM</a:t>
            </a:r>
          </a:p>
          <a:p>
            <a:r>
              <a:rPr lang="en-US" dirty="0"/>
              <a:t>Aspects more important than “local features” and word sequences</a:t>
            </a:r>
          </a:p>
          <a:p>
            <a:r>
              <a:rPr lang="en-US" dirty="0"/>
              <a:t>Twitter stories ⊂ Social media domain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3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B1CF-2B19-00AA-ABF0-79127BDC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EAC8-9E73-9B15-A8F8-62D5AC45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ATLX outperforms Co-LSTM</a:t>
            </a:r>
          </a:p>
          <a:p>
            <a:r>
              <a:rPr lang="en-US" dirty="0"/>
              <a:t>Aspects more important than “local features” and word sequences</a:t>
            </a:r>
          </a:p>
          <a:p>
            <a:r>
              <a:rPr lang="en-US" dirty="0"/>
              <a:t>Twitter stories ⊂ Social media domain</a:t>
            </a:r>
          </a:p>
          <a:p>
            <a:r>
              <a:rPr lang="en-US" dirty="0"/>
              <a:t>Room for reproducibility evaluation</a:t>
            </a:r>
          </a:p>
        </p:txBody>
      </p:sp>
    </p:spTree>
    <p:extLst>
      <p:ext uri="{BB962C8B-B14F-4D97-AF65-F5344CB8AC3E}">
        <p14:creationId xmlns:p14="http://schemas.microsoft.com/office/powerpoint/2010/main" val="324083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D468-06AE-042F-272A-9C946DD0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565D-AB13-C621-7F12-023222D2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References: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Bao, L., Lambert, P., &amp; </a:t>
            </a:r>
            <a:r>
              <a:rPr lang="en-US" b="0" i="0" dirty="0" err="1">
                <a:effectLst/>
                <a:latin typeface="-apple-system"/>
              </a:rPr>
              <a:t>Badia</a:t>
            </a:r>
            <a:r>
              <a:rPr lang="en-US" b="0" i="0" dirty="0">
                <a:effectLst/>
                <a:latin typeface="-apple-system"/>
              </a:rPr>
              <a:t>, T. (2022). Improving aspect-based neural sentiment classification with lexicon enhancement, attention regularization and sentiment induction. Natural Language Engineering, 1-30. doi:10.1017/S1351324922000432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Behera, R. K., Jena, M., Rath, S. K., &amp; </a:t>
            </a:r>
            <a:r>
              <a:rPr lang="en-US" b="0" i="0" dirty="0" err="1">
                <a:effectLst/>
                <a:latin typeface="-apple-system"/>
              </a:rPr>
              <a:t>Misra</a:t>
            </a:r>
            <a:r>
              <a:rPr lang="en-US" b="0" i="0" dirty="0">
                <a:effectLst/>
                <a:latin typeface="-apple-system"/>
              </a:rPr>
              <a:t>, S. (2021). Co-LSTM: Convolutional LSTM model for sentiment analysis in Social Big Data. Information Processing &amp; Management, 58(1), 102435.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https://doi.org/10.1016/j.ipm.2020.102435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57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FF3D-C6E9-0FCE-5CDE-7DEE6F2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FD47-87D4-08C0-8935-73F4F625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big data, consumer reviews</a:t>
            </a:r>
          </a:p>
          <a:p>
            <a:r>
              <a:rPr lang="en-US" dirty="0"/>
              <a:t>Consumer analysis more cumbersome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7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FF3D-C6E9-0FCE-5CDE-7DEE6F2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FD47-87D4-08C0-8935-73F4F625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big data, consumer reviews</a:t>
            </a:r>
          </a:p>
          <a:p>
            <a:r>
              <a:rPr lang="en-US" dirty="0"/>
              <a:t>Consumer analysis more cumbersome</a:t>
            </a:r>
          </a:p>
          <a:p>
            <a:r>
              <a:rPr lang="en-US" dirty="0"/>
              <a:t>Important applications in consumer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8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FF3D-C6E9-0FCE-5CDE-7DEE6F2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FD47-87D4-08C0-8935-73F4F625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big data, consumer reviews</a:t>
            </a:r>
          </a:p>
          <a:p>
            <a:r>
              <a:rPr lang="en-US" dirty="0"/>
              <a:t>Consumer analysis more cumbersome</a:t>
            </a:r>
          </a:p>
          <a:p>
            <a:r>
              <a:rPr lang="en-US" dirty="0"/>
              <a:t>Important applications in consumer analysis</a:t>
            </a:r>
          </a:p>
          <a:p>
            <a:r>
              <a:rPr lang="en-US" i="1" dirty="0"/>
              <a:t>Gain idea of current state-of-the-art methods for social big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0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0EA-8697-CDBC-D450-55FCBF46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4CD0-4463-4CB1-A55A-4279972F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5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0EA-8697-CDBC-D450-55FCBF46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4CD0-4463-4CB1-A55A-4279972F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resources</a:t>
            </a:r>
          </a:p>
        </p:txBody>
      </p:sp>
    </p:spTree>
    <p:extLst>
      <p:ext uri="{BB962C8B-B14F-4D97-AF65-F5344CB8AC3E}">
        <p14:creationId xmlns:p14="http://schemas.microsoft.com/office/powerpoint/2010/main" val="41491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0EA-8697-CDBC-D450-55FCBF46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4CD0-4463-4CB1-A55A-4279972F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resources</a:t>
            </a:r>
          </a:p>
          <a:p>
            <a:pPr lvl="1"/>
            <a:r>
              <a:rPr lang="en-US" dirty="0"/>
              <a:t>One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8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F"/>
      </a:dk2>
      <a:lt2>
        <a:srgbClr val="E8E7E2"/>
      </a:lt2>
      <a:accent1>
        <a:srgbClr val="969FC6"/>
      </a:accent1>
      <a:accent2>
        <a:srgbClr val="8D7FBA"/>
      </a:accent2>
      <a:accent3>
        <a:srgbClr val="B596C6"/>
      </a:accent3>
      <a:accent4>
        <a:srgbClr val="BA7FB6"/>
      </a:accent4>
      <a:accent5>
        <a:srgbClr val="C696AF"/>
      </a:accent5>
      <a:accent6>
        <a:srgbClr val="BA7F85"/>
      </a:accent6>
      <a:hlink>
        <a:srgbClr val="8D835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474</Words>
  <Application>Microsoft Office PowerPoint</Application>
  <PresentationFormat>Widescreen</PresentationFormat>
  <Paragraphs>101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-apple-system</vt:lpstr>
      <vt:lpstr>Arial</vt:lpstr>
      <vt:lpstr>Neue Haas Grotesk Text Pro</vt:lpstr>
      <vt:lpstr>BjornVTI</vt:lpstr>
      <vt:lpstr>Analysis of Methods on Sentiment Analysis for social big data</vt:lpstr>
      <vt:lpstr>Motivation</vt:lpstr>
      <vt:lpstr>Motivation</vt:lpstr>
      <vt:lpstr>Motivation</vt:lpstr>
      <vt:lpstr>Motivation</vt:lpstr>
      <vt:lpstr>Motivation</vt:lpstr>
      <vt:lpstr>Computational Challenges</vt:lpstr>
      <vt:lpstr>Computational Challenges</vt:lpstr>
      <vt:lpstr>Computational Challenges</vt:lpstr>
      <vt:lpstr>Computational Challenges</vt:lpstr>
      <vt:lpstr>Computational Challenges</vt:lpstr>
      <vt:lpstr>Computational Challenges</vt:lpstr>
      <vt:lpstr>Computational Challenges</vt:lpstr>
      <vt:lpstr>Paper 1: ATLX (Bao et al., 2022)</vt:lpstr>
      <vt:lpstr>Paper 1: ATLX (Bao et al., 2022)</vt:lpstr>
      <vt:lpstr>Paper 2: Co-LSTM (Behera et al., 2021)</vt:lpstr>
      <vt:lpstr>Paper 2: Co-LSTM (Behera et al., 2021)</vt:lpstr>
      <vt:lpstr>Dataset</vt:lpstr>
      <vt:lpstr>Dataset</vt:lpstr>
      <vt:lpstr>Experiment Design</vt:lpstr>
      <vt:lpstr>Experiment Design</vt:lpstr>
      <vt:lpstr>Experiment Design</vt:lpstr>
      <vt:lpstr>Experiment Design</vt:lpstr>
      <vt:lpstr>Experiment Design</vt:lpstr>
      <vt:lpstr>Experiment Design</vt:lpstr>
      <vt:lpstr>Experiment Results - ATLX</vt:lpstr>
      <vt:lpstr>Experiment Results - ATLX</vt:lpstr>
      <vt:lpstr>Experiment Results - ATLX</vt:lpstr>
      <vt:lpstr>Experiment Results – Co-LSTM</vt:lpstr>
      <vt:lpstr>Experiment Results – Co-LSTM</vt:lpstr>
      <vt:lpstr>Experiment Results – Co-LSTM</vt:lpstr>
      <vt:lpstr>Evaluation – Test Accuracy</vt:lpstr>
      <vt:lpstr>Evaluation – Test Accuracy</vt:lpstr>
      <vt:lpstr>Conclusions</vt:lpstr>
      <vt:lpstr>Conclusions</vt:lpstr>
      <vt:lpstr>Conclusions</vt:lpstr>
      <vt:lpstr>Conclusions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Methods on Sentiment Analysis</dc:title>
  <dc:creator>andrewtur510@gmail.com</dc:creator>
  <cp:lastModifiedBy>andrewtur510@gmail.com</cp:lastModifiedBy>
  <cp:revision>6</cp:revision>
  <dcterms:created xsi:type="dcterms:W3CDTF">2022-12-12T03:40:53Z</dcterms:created>
  <dcterms:modified xsi:type="dcterms:W3CDTF">2022-12-16T10:19:54Z</dcterms:modified>
</cp:coreProperties>
</file>