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69" r:id="rId6"/>
    <p:sldId id="270" r:id="rId7"/>
    <p:sldId id="265" r:id="rId8"/>
    <p:sldId id="274" r:id="rId9"/>
    <p:sldId id="271" r:id="rId10"/>
    <p:sldId id="275" r:id="rId11"/>
    <p:sldId id="276" r:id="rId12"/>
    <p:sldId id="277" r:id="rId13"/>
    <p:sldId id="261" r:id="rId14"/>
    <p:sldId id="262" r:id="rId15"/>
    <p:sldId id="278" r:id="rId16"/>
    <p:sldId id="280" r:id="rId17"/>
    <p:sldId id="279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1538050476442E-2"/>
          <c:y val="5.6606515978488668E-3"/>
          <c:w val="0.94972517342188634"/>
          <c:h val="0.8873219772606313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>
              <a:gsLst>
                <a:gs pos="0">
                  <a:schemeClr val="lt1">
                    <a:alpha val="50000"/>
                  </a:schemeClr>
                </a:gs>
                <a:gs pos="100000">
                  <a:schemeClr val="lt1">
                    <a:alpha val="0"/>
                  </a:schemeClr>
                </a:gs>
              </a:gsLst>
              <a:lin ang="5400000" scaled="0"/>
            </a:gradFill>
            <a:ln>
              <a:solidFill>
                <a:schemeClr val="dk1">
                  <a:tint val="88500"/>
                </a:schemeClr>
              </a:solidFill>
            </a:ln>
            <a:effectLst>
              <a:innerShdw dist="38100" dir="16200000">
                <a:schemeClr val="l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</c:v>
                </c:pt>
                <c:pt idx="1">
                  <c:v>111</c:v>
                </c:pt>
                <c:pt idx="2">
                  <c:v>131</c:v>
                </c:pt>
                <c:pt idx="3">
                  <c:v>224</c:v>
                </c:pt>
                <c:pt idx="4">
                  <c:v>239</c:v>
                </c:pt>
                <c:pt idx="5">
                  <c:v>246</c:v>
                </c:pt>
                <c:pt idx="6">
                  <c:v>251</c:v>
                </c:pt>
                <c:pt idx="7">
                  <c:v>263</c:v>
                </c:pt>
                <c:pt idx="8">
                  <c:v>269</c:v>
                </c:pt>
                <c:pt idx="9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F-4725-8968-7D5422B0DA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5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axId val="-1981670272"/>
        <c:axId val="-1981665376"/>
      </c:areaChart>
      <c:catAx>
        <c:axId val="-198167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tint val="88500"/>
                <a:lumMod val="40000"/>
                <a:lumOff val="60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81665376"/>
        <c:crosses val="autoZero"/>
        <c:auto val="1"/>
        <c:lblAlgn val="ctr"/>
        <c:lblOffset val="100"/>
        <c:noMultiLvlLbl val="0"/>
      </c:catAx>
      <c:valAx>
        <c:axId val="-1981665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98167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5">
  <cs:axisTitle>
    <cs:lnRef idx="0"/>
    <cs:fillRef idx="0"/>
    <cs:effectRef idx="0"/>
    <cs:fontRef idx="minor">
      <a:schemeClr val="lt1"/>
    </cs:fontRef>
    <cs:defRPr sz="1197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1197" kern="1200"/>
  </cs:categoryAxis>
  <cs:chartArea>
    <cs:lnRef idx="0">
      <cs:styleClr val="0"/>
    </cs:lnRef>
    <cs:fillRef idx="0">
      <cs:styleClr val="0"/>
    </cs:fillRef>
    <cs:effectRef idx="0"/>
    <cs:fontRef idx="minor">
      <a:schemeClr val="lt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tx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>
  <cs:dataPoint3D>
    <cs:lnRef idx="0">
      <cs:styleClr val="auto"/>
    </cs:lnRef>
    <cs:fillRef idx="0"/>
    <cs:effectRef idx="0"/>
    <cs:fontRef idx="minor">
      <a:schemeClr val="lt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lt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40000"/>
            <a:lumOff val="60000"/>
            <a:alpha val="25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lt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 cap="flat" cmpd="sng" algn="ctr">
        <a:gradFill>
          <a:gsLst>
            <a:gs pos="0">
              <a:schemeClr val="lt1"/>
            </a:gs>
            <a:gs pos="5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lt1"/>
    </cs:fontRef>
  </cs:floor>
  <cs:gridlineMaj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ajor>
  <cs:gridlineMin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hiLoLine>
  <cs:leader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lt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lt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  <cs:bodyPr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4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i="1" spc="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Noto Sans" panose="020B0502040504020204" pitchFamily="34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spc="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Noto Sans" panose="020B0502040504020204" pitchFamily="34"/>
              </a:rPr>
              <a:t>Lee </a:t>
            </a:r>
            <a:r>
              <a:rPr lang="en-US" altLang="ko-KR" sz="4300" i="1" spc="3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Noto Sans" panose="020B0502040504020204" pitchFamily="34"/>
              </a:rPr>
              <a:t>Jeong</a:t>
            </a:r>
            <a:r>
              <a:rPr lang="en-US" altLang="ko-KR" sz="4000" i="1" spc="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Noto Sans" panose="020B0502040504020204" pitchFamily="34"/>
              </a:rPr>
              <a:t> Hun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00" b="1" i="1" kern="0" dirty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ko-KR" altLang="en-US" sz="1500" spc="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나이는 강제지만 성장은 선택이다</a:t>
            </a:r>
            <a:r>
              <a:rPr lang="en-US" altLang="ko-KR" sz="1500" spc="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.</a:t>
            </a:r>
            <a:endParaRPr lang="en-US" altLang="ko-KR" sz="1500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  <a:cs typeface="Noto Sans" panose="020B050204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8000" y="432883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 Light" panose="020B0402040504020204" pitchFamily="34"/>
              </a:rPr>
              <a:t>안녕하세요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 Light" panose="020B0402040504020204" pitchFamily="34"/>
              </a:rPr>
              <a:t>.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 Light" panose="020B0402040504020204" pitchFamily="34"/>
              </a:rPr>
              <a:t>매일 성장하고 있는 이정훈 입니다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 Light" panose="020B0402040504020204" pitchFamily="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6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448927-D8F0-487A-8C4C-FA34493B515F}"/>
              </a:ext>
            </a:extLst>
          </p:cNvPr>
          <p:cNvSpPr txBox="1"/>
          <p:nvPr/>
        </p:nvSpPr>
        <p:spPr>
          <a:xfrm>
            <a:off x="360000" y="1188000"/>
            <a:ext cx="62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자동화 테스트</a:t>
            </a:r>
            <a:endParaRPr lang="en-US" altLang="ko-KR" sz="2000" b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3B9F7-3E8B-4062-B88F-1B1D3649607C}"/>
              </a:ext>
            </a:extLst>
          </p:cNvPr>
          <p:cNvSpPr txBox="1"/>
          <p:nvPr/>
        </p:nvSpPr>
        <p:spPr>
          <a:xfrm>
            <a:off x="504000" y="2087927"/>
            <a:ext cx="84533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</a:t>
            </a:r>
          </a:p>
          <a:p>
            <a:pPr marL="180000"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응답 값 확인 및 실제 결과와 예상 결과를 비교 하거나 반복적인 작업에 대한 코딩 및 검증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43D58-D20D-43D4-9D0E-CE1C86D91D35}"/>
              </a:ext>
            </a:extLst>
          </p:cNvPr>
          <p:cNvSpPr txBox="1"/>
          <p:nvPr/>
        </p:nvSpPr>
        <p:spPr>
          <a:xfrm>
            <a:off x="503999" y="3335330"/>
            <a:ext cx="91158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Test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Postman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을 활용한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API Script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코딩 및 자동화 테스트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비 기능 테스트 진행 시 환경 구축을 위한 반복적인 행위에 대해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Selenium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자동화 코딩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모니터링 관련 업무를 정확하고 원활히 진행하기 위해 자동화 동작에 대한 앱 코딩 후 설치 및 진행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56FD4-408E-40BD-9AA5-DFD4186BB776}"/>
              </a:ext>
            </a:extLst>
          </p:cNvPr>
          <p:cNvSpPr txBox="1"/>
          <p:nvPr/>
        </p:nvSpPr>
        <p:spPr>
          <a:xfrm>
            <a:off x="504000" y="5269782"/>
            <a:ext cx="459853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tools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Postman, Python, Selenium, Visual Studio Code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FCDDB-1B7B-4049-B77A-C2F4E2B564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3697448"/>
            <a:ext cx="3217503" cy="2048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6137CE-BC46-448D-8387-02ED8B4916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7" y="3697448"/>
            <a:ext cx="3667194" cy="2048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AB3E1-AA1A-4F5F-A675-BFADD7DDBA16}"/>
              </a:ext>
            </a:extLst>
          </p:cNvPr>
          <p:cNvSpPr txBox="1"/>
          <p:nvPr/>
        </p:nvSpPr>
        <p:spPr>
          <a:xfrm>
            <a:off x="360000" y="1188000"/>
            <a:ext cx="62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자동화 테스트 </a:t>
            </a:r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- Postman API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38BD20-B3B9-47A2-AF46-F200C25FAB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3" y="3697449"/>
            <a:ext cx="3739318" cy="2048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286652-A98B-4ADA-B969-B2093E3DBDFB}"/>
              </a:ext>
            </a:extLst>
          </p:cNvPr>
          <p:cNvSpPr txBox="1"/>
          <p:nvPr/>
        </p:nvSpPr>
        <p:spPr>
          <a:xfrm>
            <a:off x="515435" y="2120691"/>
            <a:ext cx="75547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Test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연동정의서 문서를 참고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Pairwise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기법을 사용하여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Case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작성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Query string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사용하여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GET or POST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방식으로 호출 후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body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영역 체크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필요 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Pre-request script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에서 전 처리 작업 후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진행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C2738-A1E4-4AF4-8C5B-FF0D87343E4A}"/>
              </a:ext>
            </a:extLst>
          </p:cNvPr>
          <p:cNvSpPr txBox="1"/>
          <p:nvPr/>
        </p:nvSpPr>
        <p:spPr>
          <a:xfrm>
            <a:off x="803408" y="5999427"/>
            <a:ext cx="2248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Tests </a:t>
            </a:r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영역에 코드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BE3E4-8BAA-4747-9A38-9D4429CB4F0E}"/>
              </a:ext>
            </a:extLst>
          </p:cNvPr>
          <p:cNvSpPr txBox="1"/>
          <p:nvPr/>
        </p:nvSpPr>
        <p:spPr>
          <a:xfrm>
            <a:off x="4501544" y="5999426"/>
            <a:ext cx="2805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request </a:t>
            </a:r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실행 후 응답 값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6F79B-9B9D-44C1-A90E-F0DE6E655851}"/>
              </a:ext>
            </a:extLst>
          </p:cNvPr>
          <p:cNvSpPr txBox="1"/>
          <p:nvPr/>
        </p:nvSpPr>
        <p:spPr>
          <a:xfrm>
            <a:off x="8575739" y="5982177"/>
            <a:ext cx="288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Collection </a:t>
            </a:r>
            <a:r>
              <a:rPr lang="ko-KR" altLang="en-US" sz="16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실행 및 오류 검출</a:t>
            </a:r>
          </a:p>
        </p:txBody>
      </p:sp>
    </p:spTree>
    <p:extLst>
      <p:ext uri="{BB962C8B-B14F-4D97-AF65-F5344CB8AC3E}">
        <p14:creationId xmlns:p14="http://schemas.microsoft.com/office/powerpoint/2010/main" val="293700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AB3E1-AA1A-4F5F-A675-BFADD7DDBA16}"/>
              </a:ext>
            </a:extLst>
          </p:cNvPr>
          <p:cNvSpPr txBox="1"/>
          <p:nvPr/>
        </p:nvSpPr>
        <p:spPr>
          <a:xfrm>
            <a:off x="360000" y="1188000"/>
            <a:ext cx="62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자동화 테스트</a:t>
            </a:r>
            <a:r>
              <a:rPr lang="ko-KR" altLang="en-US" sz="18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</a:t>
            </a:r>
            <a:r>
              <a:rPr lang="en-US" altLang="ko-KR" sz="18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- Py</a:t>
            </a:r>
            <a:r>
              <a:rPr lang="en-US" altLang="ko-KR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thon (Selenium, </a:t>
            </a:r>
            <a:r>
              <a:rPr lang="en-US" altLang="ko-KR" b="1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Pyautogui</a:t>
            </a:r>
            <a:r>
              <a:rPr lang="en-US" altLang="ko-KR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)</a:t>
            </a:r>
            <a:endParaRPr lang="en-US" altLang="ko-KR" sz="1800" b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86652-A98B-4ADA-B969-B2093E3DBDFB}"/>
              </a:ext>
            </a:extLst>
          </p:cNvPr>
          <p:cNvSpPr txBox="1"/>
          <p:nvPr/>
        </p:nvSpPr>
        <p:spPr>
          <a:xfrm>
            <a:off x="515435" y="2120691"/>
            <a:ext cx="77393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Test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반복적이고 많은 데이터가 필요한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환경에서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W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나눔명조OTF" panose="02020603020101020101" pitchFamily="18" charset="-127"/>
                <a:ea typeface="나눔명조OTF" panose="02020603020101020101" pitchFamily="18" charset="-127"/>
              </a:rPr>
              <a:t>eb driver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나눔명조OTF" panose="02020603020101020101" pitchFamily="18" charset="-127"/>
                <a:ea typeface="나눔명조OTF" panose="02020603020101020101" pitchFamily="18" charset="-127"/>
              </a:rPr>
              <a:t>를 사용해 데이터 입력</a:t>
            </a: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기능테스트를 위한 코드 작성 및 검증</a:t>
            </a: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시간에 따른 소모전류 측정에 필요한 모니터링 앱 개발 및 설치 후 확인</a:t>
            </a: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773119-720C-4219-9C87-65D81E2B54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45" y="3860008"/>
            <a:ext cx="2913309" cy="21471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17E1B-FA6D-4235-BC78-CD4E8CB7329F}"/>
              </a:ext>
            </a:extLst>
          </p:cNvPr>
          <p:cNvSpPr txBox="1"/>
          <p:nvPr/>
        </p:nvSpPr>
        <p:spPr>
          <a:xfrm>
            <a:off x="4508152" y="6222952"/>
            <a:ext cx="3341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나눔명조OTF" panose="02020603020101020101" pitchFamily="18" charset="-127"/>
                <a:ea typeface="나눔명조OTF" panose="02020603020101020101" pitchFamily="18" charset="-127"/>
              </a:rPr>
              <a:t>Pyautogui</a:t>
            </a:r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를 사용하여 기능 서포트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0823B6-24ED-4E33-8D32-77D8045088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" y="3860010"/>
            <a:ext cx="2597555" cy="21471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54FCDA-C2F3-4E92-8579-4688793793C1}"/>
              </a:ext>
            </a:extLst>
          </p:cNvPr>
          <p:cNvSpPr txBox="1"/>
          <p:nvPr/>
        </p:nvSpPr>
        <p:spPr>
          <a:xfrm>
            <a:off x="392045" y="6222952"/>
            <a:ext cx="3759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Selenium</a:t>
            </a:r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을 사용하기 위해 </a:t>
            </a:r>
            <a:r>
              <a:rPr lang="en-US" altLang="ko-KR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Element </a:t>
            </a:r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확인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F35798-5E95-4C6A-9F5B-F3D6CB7A3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44" y="3860007"/>
            <a:ext cx="2525882" cy="2147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37281A-E7AF-40A5-A6BF-B3E5C84CB252}"/>
              </a:ext>
            </a:extLst>
          </p:cNvPr>
          <p:cNvSpPr txBox="1"/>
          <p:nvPr/>
        </p:nvSpPr>
        <p:spPr>
          <a:xfrm>
            <a:off x="8164045" y="6154216"/>
            <a:ext cx="3759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자동화를 사용하여 다량의 데이터 입력 후</a:t>
            </a:r>
            <a:r>
              <a:rPr lang="en-US" altLang="ko-KR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, </a:t>
            </a:r>
          </a:p>
          <a:p>
            <a:pPr algn="ctr"/>
            <a:r>
              <a:rPr lang="ko-KR" altLang="en-US" sz="15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기능 및 성능 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265584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CCD12A-B98B-474C-A713-A992085161B0}"/>
              </a:ext>
            </a:extLst>
          </p:cNvPr>
          <p:cNvGrpSpPr/>
          <p:nvPr/>
        </p:nvGrpSpPr>
        <p:grpSpPr>
          <a:xfrm>
            <a:off x="5360565" y="3429000"/>
            <a:ext cx="6244756" cy="3200319"/>
            <a:chOff x="1088644" y="2111406"/>
            <a:chExt cx="9817100" cy="4383500"/>
          </a:xfrm>
        </p:grpSpPr>
        <p:graphicFrame>
          <p:nvGraphicFramePr>
            <p:cNvPr id="31" name="차트 30"/>
            <p:cNvGraphicFramePr/>
            <p:nvPr>
              <p:extLst>
                <p:ext uri="{D42A27DB-BD31-4B8C-83A1-F6EECF244321}">
                  <p14:modId xmlns:p14="http://schemas.microsoft.com/office/powerpoint/2010/main" val="1260011312"/>
                </p:ext>
              </p:extLst>
            </p:nvPr>
          </p:nvGraphicFramePr>
          <p:xfrm>
            <a:off x="1088644" y="2111406"/>
            <a:ext cx="9817100" cy="4383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자유형 31"/>
            <p:cNvSpPr/>
            <p:nvPr/>
          </p:nvSpPr>
          <p:spPr>
            <a:xfrm>
              <a:off x="1315655" y="2689636"/>
              <a:ext cx="9363075" cy="3324225"/>
            </a:xfrm>
            <a:custGeom>
              <a:avLst/>
              <a:gdLst>
                <a:gd name="connsiteX0" fmla="*/ 0 w 9363075"/>
                <a:gd name="connsiteY0" fmla="*/ 3324225 h 3324225"/>
                <a:gd name="connsiteX1" fmla="*/ 1371600 w 9363075"/>
                <a:gd name="connsiteY1" fmla="*/ 3019425 h 3324225"/>
                <a:gd name="connsiteX2" fmla="*/ 2667000 w 9363075"/>
                <a:gd name="connsiteY2" fmla="*/ 2371725 h 3324225"/>
                <a:gd name="connsiteX3" fmla="*/ 3990975 w 9363075"/>
                <a:gd name="connsiteY3" fmla="*/ 2028825 h 3324225"/>
                <a:gd name="connsiteX4" fmla="*/ 5381625 w 9363075"/>
                <a:gd name="connsiteY4" fmla="*/ 1666875 h 3324225"/>
                <a:gd name="connsiteX5" fmla="*/ 6743700 w 9363075"/>
                <a:gd name="connsiteY5" fmla="*/ 800100 h 3324225"/>
                <a:gd name="connsiteX6" fmla="*/ 8048625 w 9363075"/>
                <a:gd name="connsiteY6" fmla="*/ 647700 h 3324225"/>
                <a:gd name="connsiteX7" fmla="*/ 9363075 w 9363075"/>
                <a:gd name="connsiteY7" fmla="*/ 0 h 332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63075" h="3324225">
                  <a:moveTo>
                    <a:pt x="0" y="3324225"/>
                  </a:moveTo>
                  <a:lnTo>
                    <a:pt x="1371600" y="3019425"/>
                  </a:lnTo>
                  <a:lnTo>
                    <a:pt x="2667000" y="2371725"/>
                  </a:lnTo>
                  <a:lnTo>
                    <a:pt x="3990975" y="2028825"/>
                  </a:lnTo>
                  <a:lnTo>
                    <a:pt x="5381625" y="1666875"/>
                  </a:lnTo>
                  <a:lnTo>
                    <a:pt x="6743700" y="800100"/>
                  </a:lnTo>
                  <a:lnTo>
                    <a:pt x="8048625" y="647700"/>
                  </a:lnTo>
                  <a:lnTo>
                    <a:pt x="93630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84041" y="3103405"/>
              <a:ext cx="2552931" cy="456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Test Case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작성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315655" y="3602058"/>
              <a:ext cx="615782" cy="2419379"/>
            </a:xfrm>
            <a:custGeom>
              <a:avLst/>
              <a:gdLst>
                <a:gd name="connsiteX0" fmla="*/ 1921397 w 1921397"/>
                <a:gd name="connsiteY0" fmla="*/ 0 h 1759351"/>
                <a:gd name="connsiteX1" fmla="*/ 0 w 1921397"/>
                <a:gd name="connsiteY1" fmla="*/ 1307939 h 1759351"/>
                <a:gd name="connsiteX2" fmla="*/ 11574 w 1921397"/>
                <a:gd name="connsiteY2" fmla="*/ 1759351 h 1759351"/>
                <a:gd name="connsiteX0" fmla="*/ 1921397 w 1921397"/>
                <a:gd name="connsiteY0" fmla="*/ 0 h 1759351"/>
                <a:gd name="connsiteX1" fmla="*/ 0 w 1921397"/>
                <a:gd name="connsiteY1" fmla="*/ 1307939 h 1759351"/>
                <a:gd name="connsiteX2" fmla="*/ 8399 w 1921397"/>
                <a:gd name="connsiteY2" fmla="*/ 1759351 h 1759351"/>
                <a:gd name="connsiteX0" fmla="*/ 2030726 w 2030726"/>
                <a:gd name="connsiteY0" fmla="*/ 0 h 2734904"/>
                <a:gd name="connsiteX1" fmla="*/ 0 w 2030726"/>
                <a:gd name="connsiteY1" fmla="*/ 2283492 h 2734904"/>
                <a:gd name="connsiteX2" fmla="*/ 8399 w 2030726"/>
                <a:gd name="connsiteY2" fmla="*/ 2734904 h 2734904"/>
                <a:gd name="connsiteX0" fmla="*/ 2022327 w 2022327"/>
                <a:gd name="connsiteY0" fmla="*/ 0 h 2734904"/>
                <a:gd name="connsiteX1" fmla="*/ 11 w 2022327"/>
                <a:gd name="connsiteY1" fmla="*/ 1383629 h 2734904"/>
                <a:gd name="connsiteX2" fmla="*/ 0 w 2022327"/>
                <a:gd name="connsiteY2" fmla="*/ 2734904 h 27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2327" h="2734904">
                  <a:moveTo>
                    <a:pt x="2022327" y="0"/>
                  </a:moveTo>
                  <a:lnTo>
                    <a:pt x="11" y="1383629"/>
                  </a:lnTo>
                  <a:cubicBezTo>
                    <a:pt x="7" y="1834054"/>
                    <a:pt x="4" y="2284479"/>
                    <a:pt x="0" y="2734904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1F8306D-0885-4F10-8EF4-90777E61D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0" y="3429000"/>
            <a:ext cx="4004314" cy="3200319"/>
          </a:xfrm>
          <a:prstGeom prst="rect">
            <a:avLst/>
          </a:prstGeom>
        </p:spPr>
      </p:pic>
      <p:sp>
        <p:nvSpPr>
          <p:cNvPr id="14" name="모서리가 둥근 직사각형 46">
            <a:extLst>
              <a:ext uri="{FF2B5EF4-FFF2-40B4-BE49-F238E27FC236}">
                <a16:creationId xmlns:a16="http://schemas.microsoft.com/office/drawing/2014/main" id="{57039D03-0467-42A8-97A7-C0226ADCE79F}"/>
              </a:ext>
            </a:extLst>
          </p:cNvPr>
          <p:cNvSpPr/>
          <p:nvPr/>
        </p:nvSpPr>
        <p:spPr>
          <a:xfrm>
            <a:off x="293423" y="1327724"/>
            <a:ext cx="3540345" cy="62237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Arial Unicode MS" panose="020B0604020202020204" pitchFamily="50" charset="-127"/>
              </a:rPr>
              <a:t>테스트케이스 작성 및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025E3-3468-4A0E-AA9C-7ABBE063C632}"/>
              </a:ext>
            </a:extLst>
          </p:cNvPr>
          <p:cNvSpPr txBox="1"/>
          <p:nvPr/>
        </p:nvSpPr>
        <p:spPr>
          <a:xfrm>
            <a:off x="515435" y="2120691"/>
            <a:ext cx="75547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Test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테스트 설계 기법을 이용하여 테스트케이스 작성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기능 추가 및 삭제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concept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변경에 따라 지속적으로 관리</a:t>
            </a: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48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6A26D-A878-4F53-A3DA-C44F84F26CDB}"/>
              </a:ext>
            </a:extLst>
          </p:cNvPr>
          <p:cNvSpPr txBox="1"/>
          <p:nvPr/>
        </p:nvSpPr>
        <p:spPr>
          <a:xfrm>
            <a:off x="360000" y="1188000"/>
            <a:ext cx="50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발생 현황 및 잔여 이슈 </a:t>
            </a:r>
            <a:r>
              <a:rPr lang="en-US" altLang="ko-KR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Jira </a:t>
            </a:r>
            <a:r>
              <a:rPr lang="ko-KR" altLang="en-US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모니터링 관리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288802-162E-428A-B7E3-9D63095E5BD2}"/>
              </a:ext>
            </a:extLst>
          </p:cNvPr>
          <p:cNvSpPr/>
          <p:nvPr/>
        </p:nvSpPr>
        <p:spPr>
          <a:xfrm>
            <a:off x="906773" y="2094026"/>
            <a:ext cx="1391810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이슈 발견 및 분석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FBF459-AA95-4B82-A954-8FDF23A3A4C5}"/>
              </a:ext>
            </a:extLst>
          </p:cNvPr>
          <p:cNvSpPr/>
          <p:nvPr/>
        </p:nvSpPr>
        <p:spPr>
          <a:xfrm>
            <a:off x="906771" y="3912770"/>
            <a:ext cx="1391810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심각도 별 분류 및 등록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FD04A7-6F8C-4D60-B493-7AD16A029CEC}"/>
              </a:ext>
            </a:extLst>
          </p:cNvPr>
          <p:cNvSpPr/>
          <p:nvPr/>
        </p:nvSpPr>
        <p:spPr>
          <a:xfrm>
            <a:off x="906771" y="3003398"/>
            <a:ext cx="1391810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개발자 문의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C2D72A-FF55-41CE-BBB2-AC1D6AF487F8}"/>
              </a:ext>
            </a:extLst>
          </p:cNvPr>
          <p:cNvSpPr/>
          <p:nvPr/>
        </p:nvSpPr>
        <p:spPr>
          <a:xfrm>
            <a:off x="906771" y="4822141"/>
            <a:ext cx="1391810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수정 후 </a:t>
            </a:r>
            <a:endParaRPr lang="en-US" altLang="ko-KR" sz="120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확인 테스팅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A313799-EF5D-4B97-9465-2B06A0385440}"/>
              </a:ext>
            </a:extLst>
          </p:cNvPr>
          <p:cNvSpPr/>
          <p:nvPr/>
        </p:nvSpPr>
        <p:spPr>
          <a:xfrm>
            <a:off x="906771" y="5731513"/>
            <a:ext cx="1391810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이슈 </a:t>
            </a:r>
            <a:r>
              <a:rPr lang="en-US" altLang="ko-KR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Closed</a:t>
            </a:r>
            <a:endParaRPr lang="ko-KR" altLang="en-US" sz="120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63F2554-9E83-40BE-B584-03A2E2CD796D}"/>
              </a:ext>
            </a:extLst>
          </p:cNvPr>
          <p:cNvSpPr/>
          <p:nvPr/>
        </p:nvSpPr>
        <p:spPr>
          <a:xfrm>
            <a:off x="3395074" y="4819914"/>
            <a:ext cx="1325466" cy="61947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이슈 리 오픈 및 개발자 문의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F4A0C2E-C580-4F71-8CEB-B940DBE9A96B}"/>
              </a:ext>
            </a:extLst>
          </p:cNvPr>
          <p:cNvSpPr/>
          <p:nvPr/>
        </p:nvSpPr>
        <p:spPr>
          <a:xfrm>
            <a:off x="1355825" y="2788388"/>
            <a:ext cx="427357" cy="140117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36AFCAD-9816-41CE-8A19-482B0E6BB1D4}"/>
              </a:ext>
            </a:extLst>
          </p:cNvPr>
          <p:cNvSpPr/>
          <p:nvPr/>
        </p:nvSpPr>
        <p:spPr>
          <a:xfrm>
            <a:off x="1355825" y="3697760"/>
            <a:ext cx="427357" cy="140117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97B1088-3701-4341-96FC-4B862EB32AC3}"/>
              </a:ext>
            </a:extLst>
          </p:cNvPr>
          <p:cNvSpPr/>
          <p:nvPr/>
        </p:nvSpPr>
        <p:spPr>
          <a:xfrm>
            <a:off x="1355825" y="4607132"/>
            <a:ext cx="427357" cy="140117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1307CF5C-CCEB-409D-B275-A20EC178F425}"/>
              </a:ext>
            </a:extLst>
          </p:cNvPr>
          <p:cNvSpPr/>
          <p:nvPr/>
        </p:nvSpPr>
        <p:spPr>
          <a:xfrm>
            <a:off x="1355825" y="5516504"/>
            <a:ext cx="427357" cy="140117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E3D1343-D144-4B25-9D41-865C6C321D71}"/>
              </a:ext>
            </a:extLst>
          </p:cNvPr>
          <p:cNvSpPr/>
          <p:nvPr/>
        </p:nvSpPr>
        <p:spPr>
          <a:xfrm rot="10800000">
            <a:off x="2485406" y="5174088"/>
            <a:ext cx="769522" cy="17976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2E80EEB-0E33-4BF5-B6D2-C335C48FBF6D}"/>
              </a:ext>
            </a:extLst>
          </p:cNvPr>
          <p:cNvSpPr/>
          <p:nvPr/>
        </p:nvSpPr>
        <p:spPr>
          <a:xfrm>
            <a:off x="2485406" y="4940779"/>
            <a:ext cx="769522" cy="17976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9" name="화살표: 위로 굽음 38">
            <a:extLst>
              <a:ext uri="{FF2B5EF4-FFF2-40B4-BE49-F238E27FC236}">
                <a16:creationId xmlns:a16="http://schemas.microsoft.com/office/drawing/2014/main" id="{F0809235-C61B-4FCB-907D-3D6BBC0A972C}"/>
              </a:ext>
            </a:extLst>
          </p:cNvPr>
          <p:cNvSpPr/>
          <p:nvPr/>
        </p:nvSpPr>
        <p:spPr>
          <a:xfrm>
            <a:off x="2485406" y="5547520"/>
            <a:ext cx="1717478" cy="560610"/>
          </a:xfrm>
          <a:prstGeom prst="ben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24059E2-45B9-4BF8-B11A-0A5F2835D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0" y="1417518"/>
            <a:ext cx="5647716" cy="28818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7F2D85-EBB5-481A-96E1-73F1474A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0" y="4523563"/>
            <a:ext cx="5647716" cy="20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0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3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프로젝트 관리 </a:t>
            </a: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(PMO)</a:t>
            </a:r>
            <a:endParaRPr lang="ko-KR" altLang="en-US" sz="2400" b="1" i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2" name="모서리가 둥근 직사각형 46">
            <a:extLst>
              <a:ext uri="{FF2B5EF4-FFF2-40B4-BE49-F238E27FC236}">
                <a16:creationId xmlns:a16="http://schemas.microsoft.com/office/drawing/2014/main" id="{419102B3-ED3C-2542-A382-9FC03956E955}"/>
              </a:ext>
            </a:extLst>
          </p:cNvPr>
          <p:cNvSpPr/>
          <p:nvPr/>
        </p:nvSpPr>
        <p:spPr>
          <a:xfrm>
            <a:off x="293424" y="1327724"/>
            <a:ext cx="2440445" cy="62237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2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구축</a:t>
            </a:r>
            <a:r>
              <a:rPr lang="en-US" altLang="ko-KR" sz="2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Process</a:t>
            </a:r>
            <a:endParaRPr lang="ko-KR" altLang="en-US" sz="20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5A90E28-55ED-F6B3-4275-636BC1979949}"/>
              </a:ext>
            </a:extLst>
          </p:cNvPr>
          <p:cNvSpPr/>
          <p:nvPr/>
        </p:nvSpPr>
        <p:spPr>
          <a:xfrm>
            <a:off x="762576" y="2573907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프로젝트 접수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2C449D7-DA27-D12F-03AD-5C0DB62164C7}"/>
              </a:ext>
            </a:extLst>
          </p:cNvPr>
          <p:cNvSpPr/>
          <p:nvPr/>
        </p:nvSpPr>
        <p:spPr>
          <a:xfrm>
            <a:off x="2715207" y="2837683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39FDD5-C01D-C0F0-9505-26AF34480D8B}"/>
              </a:ext>
            </a:extLst>
          </p:cNvPr>
          <p:cNvSpPr/>
          <p:nvPr/>
        </p:nvSpPr>
        <p:spPr>
          <a:xfrm>
            <a:off x="3730700" y="2573907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Kick-off </a:t>
            </a:r>
            <a:r>
              <a:rPr lang="ko-KR" altLang="en-US" sz="1400" dirty="0">
                <a:latin typeface="+mn-ea"/>
              </a:rPr>
              <a:t>미팅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764E7B1-46B9-C61A-4488-94EF1836F380}"/>
              </a:ext>
            </a:extLst>
          </p:cNvPr>
          <p:cNvSpPr/>
          <p:nvPr/>
        </p:nvSpPr>
        <p:spPr>
          <a:xfrm>
            <a:off x="5678615" y="2835797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F0C743-16D1-7A9F-2EC8-CAE910A061B6}"/>
              </a:ext>
            </a:extLst>
          </p:cNvPr>
          <p:cNvSpPr/>
          <p:nvPr/>
        </p:nvSpPr>
        <p:spPr>
          <a:xfrm>
            <a:off x="6694108" y="2573907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요구사항 분석 및 정리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83E0950-D1D7-1B05-2AD8-4823FEDDE1E2}"/>
              </a:ext>
            </a:extLst>
          </p:cNvPr>
          <p:cNvSpPr/>
          <p:nvPr/>
        </p:nvSpPr>
        <p:spPr>
          <a:xfrm>
            <a:off x="8642023" y="2835797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4F30CC2-4969-66D9-76B8-5487C80272D0}"/>
              </a:ext>
            </a:extLst>
          </p:cNvPr>
          <p:cNvSpPr/>
          <p:nvPr/>
        </p:nvSpPr>
        <p:spPr>
          <a:xfrm>
            <a:off x="9657516" y="2573907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US" altLang="ko-KR" sz="1400" dirty="0">
                <a:latin typeface="+mn-ea"/>
              </a:rPr>
              <a:t>WBS </a:t>
            </a:r>
            <a:r>
              <a:rPr lang="ko-KR" altLang="en-US" sz="1400" dirty="0">
                <a:latin typeface="+mn-ea"/>
              </a:rPr>
              <a:t>산정 및 </a:t>
            </a:r>
            <a:r>
              <a:rPr lang="en-US" altLang="ko-KR" sz="1400" dirty="0">
                <a:latin typeface="+mn-ea"/>
              </a:rPr>
              <a:t>QA Plan </a:t>
            </a:r>
            <a:r>
              <a:rPr lang="ko-KR" altLang="en-US" sz="1400" dirty="0">
                <a:latin typeface="+mn-ea"/>
              </a:rPr>
              <a:t>작성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개발</a:t>
            </a:r>
            <a:r>
              <a:rPr lang="en-US" altLang="ko-KR" sz="1400" dirty="0">
                <a:latin typeface="+mn-ea"/>
              </a:rPr>
              <a:t>, QA)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C4F6276-9276-63A9-E830-B57390FDFBF0}"/>
              </a:ext>
            </a:extLst>
          </p:cNvPr>
          <p:cNvSpPr/>
          <p:nvPr/>
        </p:nvSpPr>
        <p:spPr>
          <a:xfrm>
            <a:off x="378212" y="3849008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C7F3DB5-CD11-C461-E33B-27121A93AFEF}"/>
              </a:ext>
            </a:extLst>
          </p:cNvPr>
          <p:cNvSpPr/>
          <p:nvPr/>
        </p:nvSpPr>
        <p:spPr>
          <a:xfrm>
            <a:off x="1393705" y="3587118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SB</a:t>
            </a:r>
            <a:r>
              <a:rPr lang="ko-KR" altLang="en-US" sz="1400" dirty="0">
                <a:latin typeface="+mn-ea"/>
              </a:rPr>
              <a:t>검토 및 수정 요청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88BDB2E-3BA8-8807-9680-FEB5D6A70702}"/>
              </a:ext>
            </a:extLst>
          </p:cNvPr>
          <p:cNvSpPr/>
          <p:nvPr/>
        </p:nvSpPr>
        <p:spPr>
          <a:xfrm>
            <a:off x="3341620" y="3849008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5AA5D4F-9640-1065-9FC9-439C90831CA7}"/>
              </a:ext>
            </a:extLst>
          </p:cNvPr>
          <p:cNvSpPr/>
          <p:nvPr/>
        </p:nvSpPr>
        <p:spPr>
          <a:xfrm>
            <a:off x="4357113" y="3587118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API </a:t>
            </a:r>
            <a:r>
              <a:rPr lang="ko-KR" altLang="en-US" sz="1200" dirty="0">
                <a:latin typeface="+mn-ea"/>
              </a:rPr>
              <a:t>명세서 분석 및 요청 </a:t>
            </a:r>
            <a:r>
              <a:rPr lang="en-US" altLang="ko-KR" sz="1200" dirty="0">
                <a:latin typeface="+mn-ea"/>
              </a:rPr>
              <a:t>/ </a:t>
            </a:r>
            <a:r>
              <a:rPr lang="en-US" altLang="ko-KR" sz="1200" dirty="0" err="1">
                <a:latin typeface="+mn-ea"/>
              </a:rPr>
              <a:t>TestCase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작성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7CEA719B-ECED-2DC9-C696-F92C9286D3C4}"/>
              </a:ext>
            </a:extLst>
          </p:cNvPr>
          <p:cNvSpPr/>
          <p:nvPr/>
        </p:nvSpPr>
        <p:spPr>
          <a:xfrm>
            <a:off x="6305028" y="3849008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4B04254-32F2-A8B9-686E-B167607B918E}"/>
              </a:ext>
            </a:extLst>
          </p:cNvPr>
          <p:cNvSpPr/>
          <p:nvPr/>
        </p:nvSpPr>
        <p:spPr>
          <a:xfrm>
            <a:off x="7320521" y="3585231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퍼블</a:t>
            </a:r>
            <a:r>
              <a:rPr lang="ko-KR" altLang="en-US" sz="1400" dirty="0">
                <a:latin typeface="+mn-ea"/>
              </a:rPr>
              <a:t> 확인 및  개발 진행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E85AE7D-A9EF-1EB4-A334-EADDB893BFC5}"/>
              </a:ext>
            </a:extLst>
          </p:cNvPr>
          <p:cNvSpPr/>
          <p:nvPr/>
        </p:nvSpPr>
        <p:spPr>
          <a:xfrm>
            <a:off x="9268436" y="3845967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9167BC9-35E7-3BF6-6ABC-C27DFBB8A110}"/>
              </a:ext>
            </a:extLst>
          </p:cNvPr>
          <p:cNvSpPr/>
          <p:nvPr/>
        </p:nvSpPr>
        <p:spPr>
          <a:xfrm>
            <a:off x="10283929" y="3585231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단위테스트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080BD43E-2AE0-DCC5-121D-1838DFD453C4}"/>
              </a:ext>
            </a:extLst>
          </p:cNvPr>
          <p:cNvSpPr/>
          <p:nvPr/>
        </p:nvSpPr>
        <p:spPr>
          <a:xfrm>
            <a:off x="378212" y="4865236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E1E655-1712-8A17-28E6-1FF435DD64CE}"/>
              </a:ext>
            </a:extLst>
          </p:cNvPr>
          <p:cNvSpPr/>
          <p:nvPr/>
        </p:nvSpPr>
        <p:spPr>
          <a:xfrm>
            <a:off x="1393705" y="4603346"/>
            <a:ext cx="1762845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통합테스트 및 이슈 리포트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C26AF48C-FBE7-4BD2-740A-424AA0833F2E}"/>
              </a:ext>
            </a:extLst>
          </p:cNvPr>
          <p:cNvSpPr/>
          <p:nvPr/>
        </p:nvSpPr>
        <p:spPr>
          <a:xfrm>
            <a:off x="3341620" y="4891061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6F53FA-66EF-6871-C9C2-EA8A5435DA1E}"/>
              </a:ext>
            </a:extLst>
          </p:cNvPr>
          <p:cNvSpPr/>
          <p:nvPr/>
        </p:nvSpPr>
        <p:spPr>
          <a:xfrm>
            <a:off x="4357112" y="4601459"/>
            <a:ext cx="1828028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 fontScale="92500"/>
          </a:bodyPr>
          <a:lstStyle/>
          <a:p>
            <a:pPr algn="ctr"/>
            <a:r>
              <a:rPr lang="en-US" altLang="ko-KR" sz="1400" dirty="0">
                <a:latin typeface="+mn-ea"/>
              </a:rPr>
              <a:t>Ad-hoc </a:t>
            </a:r>
            <a:r>
              <a:rPr lang="ko-KR" altLang="en-US" sz="1400" dirty="0">
                <a:latin typeface="+mn-ea"/>
              </a:rPr>
              <a:t>및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결과리포트 작성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A81D4C7-0C0C-D67B-7655-1382F2F55B0E}"/>
              </a:ext>
            </a:extLst>
          </p:cNvPr>
          <p:cNvSpPr/>
          <p:nvPr/>
        </p:nvSpPr>
        <p:spPr>
          <a:xfrm>
            <a:off x="6305028" y="4906186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614150F-8D57-B89E-E4C6-7706E5827028}"/>
              </a:ext>
            </a:extLst>
          </p:cNvPr>
          <p:cNvSpPr/>
          <p:nvPr/>
        </p:nvSpPr>
        <p:spPr>
          <a:xfrm>
            <a:off x="7320520" y="4629171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이행계획 수립 및 오픈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5944538-E400-3E8F-977B-3378E1C76C0F}"/>
              </a:ext>
            </a:extLst>
          </p:cNvPr>
          <p:cNvSpPr/>
          <p:nvPr/>
        </p:nvSpPr>
        <p:spPr>
          <a:xfrm>
            <a:off x="9268436" y="4906186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26CAD33-F3F5-A5D9-133B-9ED9DFA4B2EC}"/>
              </a:ext>
            </a:extLst>
          </p:cNvPr>
          <p:cNvSpPr/>
          <p:nvPr/>
        </p:nvSpPr>
        <p:spPr>
          <a:xfrm>
            <a:off x="10283929" y="4603346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안정화 작업 및 모니터링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F15C45-EF1B-52E0-A8A9-531BB7FBBF23}"/>
              </a:ext>
            </a:extLst>
          </p:cNvPr>
          <p:cNvSpPr txBox="1"/>
          <p:nvPr/>
        </p:nvSpPr>
        <p:spPr>
          <a:xfrm>
            <a:off x="504000" y="6006903"/>
            <a:ext cx="459853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tools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Wiki, Jira, Git, </a:t>
            </a:r>
            <a:r>
              <a:rPr lang="en-US" altLang="ko-KR" sz="1500" dirty="0" err="1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datadog</a:t>
            </a: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Google docs, Slack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76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3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프로젝트 관리 </a:t>
            </a: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(PMO)</a:t>
            </a:r>
            <a:endParaRPr lang="ko-KR" altLang="en-US" sz="2400" b="1" i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2" name="모서리가 둥근 직사각형 46">
            <a:extLst>
              <a:ext uri="{FF2B5EF4-FFF2-40B4-BE49-F238E27FC236}">
                <a16:creationId xmlns:a16="http://schemas.microsoft.com/office/drawing/2014/main" id="{419102B3-ED3C-2542-A382-9FC03956E955}"/>
              </a:ext>
            </a:extLst>
          </p:cNvPr>
          <p:cNvSpPr/>
          <p:nvPr/>
        </p:nvSpPr>
        <p:spPr>
          <a:xfrm>
            <a:off x="293424" y="1327724"/>
            <a:ext cx="2440445" cy="62237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2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운영</a:t>
            </a:r>
            <a:r>
              <a:rPr lang="en-US" altLang="ko-KR" sz="2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Process</a:t>
            </a:r>
            <a:endParaRPr lang="ko-KR" altLang="en-US" sz="20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5A90E28-55ED-F6B3-4275-636BC1979949}"/>
              </a:ext>
            </a:extLst>
          </p:cNvPr>
          <p:cNvSpPr/>
          <p:nvPr/>
        </p:nvSpPr>
        <p:spPr>
          <a:xfrm>
            <a:off x="781238" y="2791160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Jira </a:t>
            </a:r>
            <a:r>
              <a:rPr lang="ko-KR" altLang="en-US" sz="1400" dirty="0">
                <a:latin typeface="+mn-ea"/>
              </a:rPr>
              <a:t>생성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2C449D7-DA27-D12F-03AD-5C0DB62164C7}"/>
              </a:ext>
            </a:extLst>
          </p:cNvPr>
          <p:cNvSpPr/>
          <p:nvPr/>
        </p:nvSpPr>
        <p:spPr>
          <a:xfrm>
            <a:off x="2733869" y="3054936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39FDD5-C01D-C0F0-9505-26AF34480D8B}"/>
              </a:ext>
            </a:extLst>
          </p:cNvPr>
          <p:cNvSpPr/>
          <p:nvPr/>
        </p:nvSpPr>
        <p:spPr>
          <a:xfrm>
            <a:off x="3749362" y="2791160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요구사항 검토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764E7B1-46B9-C61A-4488-94EF1836F380}"/>
              </a:ext>
            </a:extLst>
          </p:cNvPr>
          <p:cNvSpPr/>
          <p:nvPr/>
        </p:nvSpPr>
        <p:spPr>
          <a:xfrm>
            <a:off x="5697277" y="3053050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F0C743-16D1-7A9F-2EC8-CAE910A061B6}"/>
              </a:ext>
            </a:extLst>
          </p:cNvPr>
          <p:cNvSpPr/>
          <p:nvPr/>
        </p:nvSpPr>
        <p:spPr>
          <a:xfrm>
            <a:off x="6712770" y="2791160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300" dirty="0">
                <a:latin typeface="+mn-ea"/>
              </a:rPr>
              <a:t>영향도 파악 및 배포 일정 산정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83E0950-D1D7-1B05-2AD8-4823FEDDE1E2}"/>
              </a:ext>
            </a:extLst>
          </p:cNvPr>
          <p:cNvSpPr/>
          <p:nvPr/>
        </p:nvSpPr>
        <p:spPr>
          <a:xfrm>
            <a:off x="8660685" y="3053050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4F30CC2-4969-66D9-76B8-5487C80272D0}"/>
              </a:ext>
            </a:extLst>
          </p:cNvPr>
          <p:cNvSpPr/>
          <p:nvPr/>
        </p:nvSpPr>
        <p:spPr>
          <a:xfrm>
            <a:off x="9676178" y="2791160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JIRA </a:t>
            </a:r>
            <a:r>
              <a:rPr lang="ko-KR" altLang="en-US" sz="1400" dirty="0">
                <a:latin typeface="+mn-ea"/>
              </a:rPr>
              <a:t>작업 생성 및 개발 진행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C4F6276-9276-63A9-E830-B57390FDFBF0}"/>
              </a:ext>
            </a:extLst>
          </p:cNvPr>
          <p:cNvSpPr/>
          <p:nvPr/>
        </p:nvSpPr>
        <p:spPr>
          <a:xfrm>
            <a:off x="378212" y="4507974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C7F3DB5-CD11-C461-E33B-27121A93AFEF}"/>
              </a:ext>
            </a:extLst>
          </p:cNvPr>
          <p:cNvSpPr/>
          <p:nvPr/>
        </p:nvSpPr>
        <p:spPr>
          <a:xfrm>
            <a:off x="1393705" y="4246084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체크리스트 작성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88BDB2E-3BA8-8807-9680-FEB5D6A70702}"/>
              </a:ext>
            </a:extLst>
          </p:cNvPr>
          <p:cNvSpPr/>
          <p:nvPr/>
        </p:nvSpPr>
        <p:spPr>
          <a:xfrm>
            <a:off x="3341620" y="4507974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5AA5D4F-9640-1065-9FC9-439C90831CA7}"/>
              </a:ext>
            </a:extLst>
          </p:cNvPr>
          <p:cNvSpPr/>
          <p:nvPr/>
        </p:nvSpPr>
        <p:spPr>
          <a:xfrm>
            <a:off x="4357113" y="4246084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STG </a:t>
            </a:r>
            <a:r>
              <a:rPr lang="ko-KR" altLang="en-US" sz="1400" dirty="0">
                <a:latin typeface="+mn-ea"/>
              </a:rPr>
              <a:t>배포 및 검증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7CEA719B-ECED-2DC9-C696-F92C9286D3C4}"/>
              </a:ext>
            </a:extLst>
          </p:cNvPr>
          <p:cNvSpPr/>
          <p:nvPr/>
        </p:nvSpPr>
        <p:spPr>
          <a:xfrm>
            <a:off x="6305028" y="4427108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4B04254-32F2-A8B9-686E-B167607B918E}"/>
              </a:ext>
            </a:extLst>
          </p:cNvPr>
          <p:cNvSpPr/>
          <p:nvPr/>
        </p:nvSpPr>
        <p:spPr>
          <a:xfrm>
            <a:off x="7320521" y="4165218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en-US" altLang="ko-KR" sz="1300" dirty="0">
                <a:latin typeface="+mn-ea"/>
              </a:rPr>
              <a:t>PR</a:t>
            </a:r>
            <a:r>
              <a:rPr lang="ko-KR" altLang="en-US" sz="1300" dirty="0">
                <a:latin typeface="+mn-ea"/>
              </a:rPr>
              <a:t>체크 및 리뷰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E85AE7D-A9EF-1EB4-A334-EADDB893BFC5}"/>
              </a:ext>
            </a:extLst>
          </p:cNvPr>
          <p:cNvSpPr/>
          <p:nvPr/>
        </p:nvSpPr>
        <p:spPr>
          <a:xfrm>
            <a:off x="9268436" y="4427108"/>
            <a:ext cx="830425" cy="295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9167BC9-35E7-3BF6-6ABC-C27DFBB8A110}"/>
              </a:ext>
            </a:extLst>
          </p:cNvPr>
          <p:cNvSpPr/>
          <p:nvPr/>
        </p:nvSpPr>
        <p:spPr>
          <a:xfrm>
            <a:off x="10283929" y="4165218"/>
            <a:ext cx="1762847" cy="8228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AC8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36000" rtlCol="0" anchor="ctr" anchorCtr="0">
            <a:norm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상용 배포 및 검증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F15C45-EF1B-52E0-A8A9-531BB7FBBF23}"/>
              </a:ext>
            </a:extLst>
          </p:cNvPr>
          <p:cNvSpPr txBox="1"/>
          <p:nvPr/>
        </p:nvSpPr>
        <p:spPr>
          <a:xfrm>
            <a:off x="504000" y="6006903"/>
            <a:ext cx="459853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tools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Jira, Git, Google docs, Slack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68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3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프로젝트 관리 </a:t>
            </a: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(PMO)</a:t>
            </a:r>
            <a:endParaRPr lang="ko-KR" altLang="en-US" sz="2400" b="1" i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2E46E-8C0A-FF4F-8561-79FF866D394D}"/>
              </a:ext>
            </a:extLst>
          </p:cNvPr>
          <p:cNvSpPr txBox="1"/>
          <p:nvPr/>
        </p:nvSpPr>
        <p:spPr>
          <a:xfrm>
            <a:off x="504000" y="5941589"/>
            <a:ext cx="59901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tools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lang="en-US" altLang="ko-KR" sz="1500" dirty="0" err="1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javascript</a:t>
            </a: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Python, Selenium, Appium, Visual Studio Code,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Docs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C277-541D-E273-0A61-93AECEE00701}"/>
              </a:ext>
            </a:extLst>
          </p:cNvPr>
          <p:cNvSpPr txBox="1"/>
          <p:nvPr/>
        </p:nvSpPr>
        <p:spPr>
          <a:xfrm>
            <a:off x="360000" y="1188000"/>
            <a:ext cx="50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업무 내 개선사항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604EC-99FE-0C82-DAC4-7A55D85AC52A}"/>
              </a:ext>
            </a:extLst>
          </p:cNvPr>
          <p:cNvSpPr txBox="1"/>
          <p:nvPr/>
        </p:nvSpPr>
        <p:spPr>
          <a:xfrm>
            <a:off x="515434" y="1962075"/>
            <a:ext cx="10886573" cy="373948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BlackBox </a:t>
            </a:r>
            <a:r>
              <a:rPr lang="ko-KR" altLang="en-US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및 </a:t>
            </a:r>
            <a:r>
              <a:rPr lang="en-US" altLang="ko-KR" sz="1500" b="1" dirty="0" err="1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WhiteBox</a:t>
            </a:r>
            <a: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Test</a:t>
            </a:r>
            <a:r>
              <a:rPr lang="ko-KR" altLang="en-US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를 통한 이슈 개선</a:t>
            </a:r>
            <a:b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br>
              <a:rPr lang="en-US" altLang="ko-KR" sz="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타이밍이슈를 유발하는 공통코드 발견 및 수정방안 제시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사이드이슈 발견 후 코드 내 조건에 대한 분기 코드 전달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ad-hoc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중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발견한 이슈에 대해 기존 불일치코드 발견 및 전달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개발 진행 중 외부라이브러리 오류 발견 및 다른 라이브러리 제안</a:t>
            </a: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구축 산출물 관리에 대한 프로세스 제안 및 </a:t>
            </a:r>
            <a: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Wiki </a:t>
            </a:r>
            <a:r>
              <a:rPr lang="ko-KR" altLang="en-US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생성</a:t>
            </a:r>
            <a:b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br>
              <a:rPr lang="en-US" altLang="ko-KR" sz="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en-US" altLang="ko-KR" sz="1500" dirty="0" err="1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TestCase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양식 작성 및 공유시스템 전환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개별 관리 및 진행 하던 시스템에서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Docs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를 통한 공유 시스템 권유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)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Step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별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Wiki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에 개발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/QA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산출물 관리 작성 및 업로드 제안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endParaRPr lang="en-US" altLang="ko-KR" sz="1500" dirty="0">
              <a:solidFill>
                <a:srgbClr val="00000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자동화 시스템 도입 제안 및 진행</a:t>
            </a:r>
            <a:br>
              <a:rPr lang="en-US" altLang="ko-KR" sz="1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br>
              <a:rPr lang="en-US" altLang="ko-KR" sz="500" b="1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Regression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진행 시 반복적인 기능 확인에 대한 자동화 제안 및 진행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(Appium and Selenium)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인력 및 일일보고 관리 시트에 자동화 도입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자동 시트 생성 및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data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반영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)</a:t>
            </a:r>
            <a:b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</a:b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계정 정리 실행파일 작성 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(bat </a:t>
            </a:r>
            <a:r>
              <a:rPr lang="ko-KR" altLang="en-US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파일</a:t>
            </a:r>
            <a:r>
              <a:rPr lang="en-US" altLang="ko-KR" sz="1500" dirty="0">
                <a:solidFill>
                  <a:srgbClr val="00000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044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 anchorCtr="0"/>
          <a:lstStyle/>
          <a:p>
            <a:pPr lvl="1">
              <a:lnSpc>
                <a:spcPct val="110000"/>
              </a:lnSpc>
            </a:pPr>
            <a:endParaRPr lang="en-US" altLang="ko-KR" sz="2400" b="1" i="1" dirty="0">
              <a:latin typeface="나눔명조OTF ExtraBold" panose="02020603020101020101" pitchFamily="18" charset="-127"/>
              <a:ea typeface="나눔명조OTF ExtraBold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E.N.D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3CBA2-8B21-415D-A3E7-3673EF3CE682}"/>
              </a:ext>
            </a:extLst>
          </p:cNvPr>
          <p:cNvSpPr txBox="1"/>
          <p:nvPr/>
        </p:nvSpPr>
        <p:spPr>
          <a:xfrm>
            <a:off x="3773997" y="3169815"/>
            <a:ext cx="4439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6600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 charset="0"/>
              </a:rPr>
              <a:t>감사합니다</a:t>
            </a:r>
            <a:r>
              <a:rPr kumimoji="1" lang="en-US" altLang="en-US" sz="6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 charset="0"/>
              </a:rPr>
              <a:t>.</a:t>
            </a:r>
            <a:endParaRPr kumimoji="1" lang="en-US" altLang="ko-Kore-KR" sz="6600" b="1" dirty="0">
              <a:latin typeface="나눔명조OTF ExtraBold" panose="02020603020101020101" pitchFamily="18" charset="-127"/>
              <a:ea typeface="나눔명조OTF ExtraBold" panose="02020603020101020101" pitchFamily="18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 Blk" panose="020B0A02040504020204" pitchFamily="34"/>
              </a:rPr>
              <a:t>CONTENTS</a:t>
            </a:r>
            <a:endParaRPr lang="ko-KR" altLang="en-US" b="1" i="1" dirty="0">
              <a:solidFill>
                <a:schemeClr val="bg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D7A1D5-5301-4B84-8834-FFE229BB06A0}"/>
              </a:ext>
            </a:extLst>
          </p:cNvPr>
          <p:cNvSpPr txBox="1"/>
          <p:nvPr/>
        </p:nvSpPr>
        <p:spPr>
          <a:xfrm>
            <a:off x="381156" y="2059642"/>
            <a:ext cx="459884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Part1 </a:t>
            </a:r>
            <a:r>
              <a:rPr lang="ko-KR" altLang="en-US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담당 프로젝트</a:t>
            </a:r>
            <a:endParaRPr lang="en-US" sz="3200" b="1" spc="90" dirty="0">
              <a:solidFill>
                <a:schemeClr val="bg2">
                  <a:lumMod val="25000"/>
                </a:schemeClr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F9D75-1758-4317-A1D6-C96DF3DA97BF}"/>
              </a:ext>
            </a:extLst>
          </p:cNvPr>
          <p:cNvSpPr txBox="1"/>
          <p:nvPr/>
        </p:nvSpPr>
        <p:spPr>
          <a:xfrm>
            <a:off x="381156" y="3398126"/>
            <a:ext cx="540724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Part2 </a:t>
            </a:r>
            <a:r>
              <a:rPr lang="ko-KR" altLang="en-US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테스트기법 및 관리</a:t>
            </a:r>
            <a:endParaRPr lang="en-US" sz="3200" b="1" spc="90" dirty="0">
              <a:solidFill>
                <a:schemeClr val="bg2">
                  <a:lumMod val="25000"/>
                </a:schemeClr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  <a:cs typeface="Noto Sans" panose="020B0502040504020204" pitchFamily="34"/>
            </a:endParaRPr>
          </a:p>
        </p:txBody>
      </p:sp>
      <p:pic>
        <p:nvPicPr>
          <p:cNvPr id="43" name="그림 개체 틀 10">
            <a:extLst>
              <a:ext uri="{FF2B5EF4-FFF2-40B4-BE49-F238E27FC236}">
                <a16:creationId xmlns:a16="http://schemas.microsoft.com/office/drawing/2014/main" id="{9382CA82-514E-48CA-967C-DBF7F8036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r="24762"/>
          <a:stretch>
            <a:fillRect/>
          </a:stretch>
        </p:blipFill>
        <p:spPr>
          <a:xfrm>
            <a:off x="6919092" y="1418904"/>
            <a:ext cx="3910833" cy="4999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847060-E111-665F-285B-C4C718E8C27C}"/>
              </a:ext>
            </a:extLst>
          </p:cNvPr>
          <p:cNvSpPr txBox="1"/>
          <p:nvPr/>
        </p:nvSpPr>
        <p:spPr>
          <a:xfrm>
            <a:off x="381156" y="4703011"/>
            <a:ext cx="63971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Part3 </a:t>
            </a:r>
            <a:r>
              <a:rPr lang="ko-KR" altLang="en-US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프로젝트 관리</a:t>
            </a:r>
            <a:r>
              <a:rPr lang="en-US" altLang="ko-KR" sz="3200" b="1" spc="90" dirty="0">
                <a:solidFill>
                  <a:schemeClr val="bg2">
                    <a:lumMod val="25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Noto Sans" panose="020B0502040504020204" pitchFamily="34"/>
              </a:rPr>
              <a:t>(PMO)</a:t>
            </a:r>
            <a:endParaRPr lang="en-US" sz="3200" b="1" spc="90" dirty="0">
              <a:solidFill>
                <a:schemeClr val="bg2">
                  <a:lumMod val="25000"/>
                </a:schemeClr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8984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1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담당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4169A-3920-4C15-AAD9-CA504F3BC733}"/>
              </a:ext>
            </a:extLst>
          </p:cNvPr>
          <p:cNvSpPr txBox="1"/>
          <p:nvPr/>
        </p:nvSpPr>
        <p:spPr>
          <a:xfrm>
            <a:off x="504000" y="1836000"/>
            <a:ext cx="60434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</a:t>
            </a:r>
            <a:r>
              <a:rPr lang="en-US" altLang="ko-KR" sz="15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Calibri" panose="020F0502020204030204" pitchFamily="34" charset="0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Calibri" panose="020F0502020204030204" pitchFamily="34" charset="0"/>
              </a:rPr>
              <a:t>서버에서 내리는 정책에 따라 사용자 단말기의 호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Calibri" panose="020F0502020204030204" pitchFamily="34" charset="0"/>
              </a:rPr>
              <a:t>(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Handover)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Calibri" panose="020F0502020204030204" pitchFamily="34" charset="0"/>
              </a:rPr>
              <a:t> 제어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F81367-BC21-4422-A15E-134D46381F15}"/>
              </a:ext>
            </a:extLst>
          </p:cNvPr>
          <p:cNvGrpSpPr/>
          <p:nvPr/>
        </p:nvGrpSpPr>
        <p:grpSpPr>
          <a:xfrm>
            <a:off x="7734650" y="2448175"/>
            <a:ext cx="3755409" cy="2752837"/>
            <a:chOff x="11627767" y="2013676"/>
            <a:chExt cx="5538135" cy="403182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620399-8E39-4EAA-85BB-39548765659E}"/>
                </a:ext>
              </a:extLst>
            </p:cNvPr>
            <p:cNvGrpSpPr/>
            <p:nvPr/>
          </p:nvGrpSpPr>
          <p:grpSpPr>
            <a:xfrm>
              <a:off x="11627767" y="2013676"/>
              <a:ext cx="5538135" cy="4031824"/>
              <a:chOff x="6307622" y="1729283"/>
              <a:chExt cx="5538135" cy="4031824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6FDF200-F47B-473F-901D-E8065453EF57}"/>
                  </a:ext>
                </a:extLst>
              </p:cNvPr>
              <p:cNvSpPr/>
              <p:nvPr/>
            </p:nvSpPr>
            <p:spPr>
              <a:xfrm>
                <a:off x="8032578" y="1729283"/>
                <a:ext cx="2088222" cy="1044111"/>
              </a:xfrm>
              <a:custGeom>
                <a:avLst/>
                <a:gdLst>
                  <a:gd name="connsiteX0" fmla="*/ 0 w 2088222"/>
                  <a:gd name="connsiteY0" fmla="*/ 104411 h 1044111"/>
                  <a:gd name="connsiteX1" fmla="*/ 104411 w 2088222"/>
                  <a:gd name="connsiteY1" fmla="*/ 0 h 1044111"/>
                  <a:gd name="connsiteX2" fmla="*/ 1983811 w 2088222"/>
                  <a:gd name="connsiteY2" fmla="*/ 0 h 1044111"/>
                  <a:gd name="connsiteX3" fmla="*/ 2088222 w 2088222"/>
                  <a:gd name="connsiteY3" fmla="*/ 104411 h 1044111"/>
                  <a:gd name="connsiteX4" fmla="*/ 2088222 w 2088222"/>
                  <a:gd name="connsiteY4" fmla="*/ 939700 h 1044111"/>
                  <a:gd name="connsiteX5" fmla="*/ 1983811 w 2088222"/>
                  <a:gd name="connsiteY5" fmla="*/ 1044111 h 1044111"/>
                  <a:gd name="connsiteX6" fmla="*/ 104411 w 2088222"/>
                  <a:gd name="connsiteY6" fmla="*/ 1044111 h 1044111"/>
                  <a:gd name="connsiteX7" fmla="*/ 0 w 2088222"/>
                  <a:gd name="connsiteY7" fmla="*/ 939700 h 1044111"/>
                  <a:gd name="connsiteX8" fmla="*/ 0 w 2088222"/>
                  <a:gd name="connsiteY8" fmla="*/ 104411 h 10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222" h="1044111">
                    <a:moveTo>
                      <a:pt x="0" y="104411"/>
                    </a:moveTo>
                    <a:cubicBezTo>
                      <a:pt x="0" y="46746"/>
                      <a:pt x="46746" y="0"/>
                      <a:pt x="104411" y="0"/>
                    </a:cubicBezTo>
                    <a:lnTo>
                      <a:pt x="1983811" y="0"/>
                    </a:lnTo>
                    <a:cubicBezTo>
                      <a:pt x="2041476" y="0"/>
                      <a:pt x="2088222" y="46746"/>
                      <a:pt x="2088222" y="104411"/>
                    </a:cubicBezTo>
                    <a:lnTo>
                      <a:pt x="2088222" y="939700"/>
                    </a:lnTo>
                    <a:cubicBezTo>
                      <a:pt x="2088222" y="997365"/>
                      <a:pt x="2041476" y="1044111"/>
                      <a:pt x="1983811" y="1044111"/>
                    </a:cubicBezTo>
                    <a:lnTo>
                      <a:pt x="104411" y="1044111"/>
                    </a:lnTo>
                    <a:cubicBezTo>
                      <a:pt x="46746" y="1044111"/>
                      <a:pt x="0" y="997365"/>
                      <a:pt x="0" y="939700"/>
                    </a:cubicBezTo>
                    <a:lnTo>
                      <a:pt x="0" y="1044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4411" tIns="194411" rIns="194411" bIns="194411" numCol="1" spcCol="1270" anchor="ctr" anchorCtr="0">
                <a:noAutofit/>
              </a:bodyPr>
              <a:lstStyle/>
              <a:p>
                <a:pPr marL="0" lvl="0" indent="0" algn="ctr" defTabSz="1911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kern="1200" dirty="0">
                    <a:latin typeface="나눔명조OTF" panose="02020603020101020101" pitchFamily="18" charset="-127"/>
                    <a:ea typeface="나눔명조OTF" panose="02020603020101020101" pitchFamily="18" charset="-127"/>
                  </a:rPr>
                  <a:t>통신사</a:t>
                </a: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4AC4BEE5-EB78-4339-8956-6638ED2A3520}"/>
                  </a:ext>
                </a:extLst>
              </p:cNvPr>
              <p:cNvSpPr/>
              <p:nvPr/>
            </p:nvSpPr>
            <p:spPr>
              <a:xfrm>
                <a:off x="9757535" y="4716996"/>
                <a:ext cx="2088222" cy="1044111"/>
              </a:xfrm>
              <a:custGeom>
                <a:avLst/>
                <a:gdLst>
                  <a:gd name="connsiteX0" fmla="*/ 0 w 2088222"/>
                  <a:gd name="connsiteY0" fmla="*/ 104411 h 1044111"/>
                  <a:gd name="connsiteX1" fmla="*/ 104411 w 2088222"/>
                  <a:gd name="connsiteY1" fmla="*/ 0 h 1044111"/>
                  <a:gd name="connsiteX2" fmla="*/ 1983811 w 2088222"/>
                  <a:gd name="connsiteY2" fmla="*/ 0 h 1044111"/>
                  <a:gd name="connsiteX3" fmla="*/ 2088222 w 2088222"/>
                  <a:gd name="connsiteY3" fmla="*/ 104411 h 1044111"/>
                  <a:gd name="connsiteX4" fmla="*/ 2088222 w 2088222"/>
                  <a:gd name="connsiteY4" fmla="*/ 939700 h 1044111"/>
                  <a:gd name="connsiteX5" fmla="*/ 1983811 w 2088222"/>
                  <a:gd name="connsiteY5" fmla="*/ 1044111 h 1044111"/>
                  <a:gd name="connsiteX6" fmla="*/ 104411 w 2088222"/>
                  <a:gd name="connsiteY6" fmla="*/ 1044111 h 1044111"/>
                  <a:gd name="connsiteX7" fmla="*/ 0 w 2088222"/>
                  <a:gd name="connsiteY7" fmla="*/ 939700 h 1044111"/>
                  <a:gd name="connsiteX8" fmla="*/ 0 w 2088222"/>
                  <a:gd name="connsiteY8" fmla="*/ 104411 h 10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222" h="1044111">
                    <a:moveTo>
                      <a:pt x="0" y="104411"/>
                    </a:moveTo>
                    <a:cubicBezTo>
                      <a:pt x="0" y="46746"/>
                      <a:pt x="46746" y="0"/>
                      <a:pt x="104411" y="0"/>
                    </a:cubicBezTo>
                    <a:lnTo>
                      <a:pt x="1983811" y="0"/>
                    </a:lnTo>
                    <a:cubicBezTo>
                      <a:pt x="2041476" y="0"/>
                      <a:pt x="2088222" y="46746"/>
                      <a:pt x="2088222" y="104411"/>
                    </a:cubicBezTo>
                    <a:lnTo>
                      <a:pt x="2088222" y="939700"/>
                    </a:lnTo>
                    <a:cubicBezTo>
                      <a:pt x="2088222" y="997365"/>
                      <a:pt x="2041476" y="1044111"/>
                      <a:pt x="1983811" y="1044111"/>
                    </a:cubicBezTo>
                    <a:lnTo>
                      <a:pt x="104411" y="1044111"/>
                    </a:lnTo>
                    <a:cubicBezTo>
                      <a:pt x="46746" y="1044111"/>
                      <a:pt x="0" y="997365"/>
                      <a:pt x="0" y="939700"/>
                    </a:cubicBezTo>
                    <a:lnTo>
                      <a:pt x="0" y="10441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4411" tIns="194411" rIns="194411" bIns="194411" numCol="1" spcCol="1270" anchor="ctr" anchorCtr="0">
                <a:noAutofit/>
              </a:bodyPr>
              <a:lstStyle/>
              <a:p>
                <a:pPr marL="0" lvl="0" indent="0" algn="ctr" defTabSz="1911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dirty="0">
                    <a:latin typeface="나눔명조OTF" panose="02020603020101020101" pitchFamily="18" charset="-127"/>
                    <a:ea typeface="나눔명조OTF" panose="02020603020101020101" pitchFamily="18" charset="-127"/>
                  </a:rPr>
                  <a:t>단말기</a:t>
                </a:r>
                <a:endParaRPr lang="ko-KR" altLang="en-US" kern="1200" dirty="0">
                  <a:latin typeface="나눔명조OTF" panose="02020603020101020101" pitchFamily="18" charset="-127"/>
                  <a:ea typeface="나눔명조OTF" panose="02020603020101020101" pitchFamily="18" charset="-127"/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E352C25-0A30-4115-B129-9B1C116D4D23}"/>
                  </a:ext>
                </a:extLst>
              </p:cNvPr>
              <p:cNvSpPr/>
              <p:nvPr/>
            </p:nvSpPr>
            <p:spPr>
              <a:xfrm>
                <a:off x="6307622" y="4716996"/>
                <a:ext cx="2088222" cy="1044111"/>
              </a:xfrm>
              <a:custGeom>
                <a:avLst/>
                <a:gdLst>
                  <a:gd name="connsiteX0" fmla="*/ 0 w 2088222"/>
                  <a:gd name="connsiteY0" fmla="*/ 104411 h 1044111"/>
                  <a:gd name="connsiteX1" fmla="*/ 104411 w 2088222"/>
                  <a:gd name="connsiteY1" fmla="*/ 0 h 1044111"/>
                  <a:gd name="connsiteX2" fmla="*/ 1983811 w 2088222"/>
                  <a:gd name="connsiteY2" fmla="*/ 0 h 1044111"/>
                  <a:gd name="connsiteX3" fmla="*/ 2088222 w 2088222"/>
                  <a:gd name="connsiteY3" fmla="*/ 104411 h 1044111"/>
                  <a:gd name="connsiteX4" fmla="*/ 2088222 w 2088222"/>
                  <a:gd name="connsiteY4" fmla="*/ 939700 h 1044111"/>
                  <a:gd name="connsiteX5" fmla="*/ 1983811 w 2088222"/>
                  <a:gd name="connsiteY5" fmla="*/ 1044111 h 1044111"/>
                  <a:gd name="connsiteX6" fmla="*/ 104411 w 2088222"/>
                  <a:gd name="connsiteY6" fmla="*/ 1044111 h 1044111"/>
                  <a:gd name="connsiteX7" fmla="*/ 0 w 2088222"/>
                  <a:gd name="connsiteY7" fmla="*/ 939700 h 1044111"/>
                  <a:gd name="connsiteX8" fmla="*/ 0 w 2088222"/>
                  <a:gd name="connsiteY8" fmla="*/ 104411 h 104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222" h="1044111">
                    <a:moveTo>
                      <a:pt x="0" y="104411"/>
                    </a:moveTo>
                    <a:cubicBezTo>
                      <a:pt x="0" y="46746"/>
                      <a:pt x="46746" y="0"/>
                      <a:pt x="104411" y="0"/>
                    </a:cubicBezTo>
                    <a:lnTo>
                      <a:pt x="1983811" y="0"/>
                    </a:lnTo>
                    <a:cubicBezTo>
                      <a:pt x="2041476" y="0"/>
                      <a:pt x="2088222" y="46746"/>
                      <a:pt x="2088222" y="104411"/>
                    </a:cubicBezTo>
                    <a:lnTo>
                      <a:pt x="2088222" y="939700"/>
                    </a:lnTo>
                    <a:cubicBezTo>
                      <a:pt x="2088222" y="997365"/>
                      <a:pt x="2041476" y="1044111"/>
                      <a:pt x="1983811" y="1044111"/>
                    </a:cubicBezTo>
                    <a:lnTo>
                      <a:pt x="104411" y="1044111"/>
                    </a:lnTo>
                    <a:cubicBezTo>
                      <a:pt x="46746" y="1044111"/>
                      <a:pt x="0" y="997365"/>
                      <a:pt x="0" y="939700"/>
                    </a:cubicBezTo>
                    <a:lnTo>
                      <a:pt x="0" y="1044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4411" tIns="194411" rIns="194411" bIns="194411" numCol="1" spcCol="1270" anchor="ctr" anchorCtr="0">
                <a:noAutofit/>
              </a:bodyPr>
              <a:lstStyle/>
              <a:p>
                <a:pPr marL="0" lvl="0" indent="0" algn="ctr" defTabSz="1911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kern="1200" dirty="0">
                    <a:latin typeface="나눔명조OTF" panose="02020603020101020101" pitchFamily="18" charset="-127"/>
                    <a:ea typeface="나눔명조OTF" panose="02020603020101020101" pitchFamily="18" charset="-127"/>
                  </a:rPr>
                  <a:t>서버</a:t>
                </a:r>
              </a:p>
            </p:txBody>
          </p:sp>
        </p:grp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06A73BD7-DE9E-417C-A215-EFDD096D4E88}"/>
                </a:ext>
              </a:extLst>
            </p:cNvPr>
            <p:cNvSpPr/>
            <p:nvPr/>
          </p:nvSpPr>
          <p:spPr>
            <a:xfrm rot="1800000">
              <a:off x="12940265" y="3493467"/>
              <a:ext cx="406821" cy="97578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B38704C-8AFC-4B26-98A6-2BF12D7DC802}"/>
                </a:ext>
              </a:extLst>
            </p:cNvPr>
            <p:cNvSpPr/>
            <p:nvPr/>
          </p:nvSpPr>
          <p:spPr>
            <a:xfrm rot="9000000">
              <a:off x="15352323" y="3507086"/>
              <a:ext cx="406821" cy="97578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C8EA1B2-C4F0-413F-BD2D-DDE142F6D830}"/>
                </a:ext>
              </a:extLst>
            </p:cNvPr>
            <p:cNvSpPr/>
            <p:nvPr/>
          </p:nvSpPr>
          <p:spPr>
            <a:xfrm rot="16200000">
              <a:off x="14201812" y="5010522"/>
              <a:ext cx="406821" cy="97578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F9B807-1C1E-4FAE-9221-FCE6E9A0DB55}"/>
              </a:ext>
            </a:extLst>
          </p:cNvPr>
          <p:cNvSpPr txBox="1"/>
          <p:nvPr/>
        </p:nvSpPr>
        <p:spPr>
          <a:xfrm>
            <a:off x="360000" y="1188000"/>
            <a:ext cx="42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APRA(</a:t>
            </a:r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백그라운드 데이터 최적화</a:t>
            </a:r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E8EB78-81DC-4DED-9AE4-AA4F5DE8DDB8}"/>
              </a:ext>
            </a:extLst>
          </p:cNvPr>
          <p:cNvSpPr txBox="1"/>
          <p:nvPr/>
        </p:nvSpPr>
        <p:spPr>
          <a:xfrm>
            <a:off x="515435" y="2638909"/>
            <a:ext cx="18050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 Unicode MS" panose="020B0604020202020204" pitchFamily="50" charset="-127"/>
              </a:rPr>
              <a:t>Issue </a:t>
            </a:r>
            <a:r>
              <a:rPr lang="ko-KR" altLang="en-US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 Unicode MS" panose="020B0604020202020204" pitchFamily="50" charset="-127"/>
              </a:rPr>
              <a:t>처리 절차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F88EE4B-1EE0-469A-9513-529F737B98BB}"/>
              </a:ext>
            </a:extLst>
          </p:cNvPr>
          <p:cNvSpPr/>
          <p:nvPr/>
        </p:nvSpPr>
        <p:spPr>
          <a:xfrm>
            <a:off x="4749083" y="3741437"/>
            <a:ext cx="2389947" cy="251447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PM</a:t>
            </a:r>
            <a:r>
              <a:rPr lang="ko-KR" altLang="en-US" sz="16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에게 해결 요청</a:t>
            </a:r>
            <a:endParaRPr lang="en-US" altLang="ko-KR" sz="1600" b="1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OR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검증결과 보고서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9C35BB-4F27-4C65-A244-7ECA46B2FE2D}"/>
              </a:ext>
            </a:extLst>
          </p:cNvPr>
          <p:cNvSpPr/>
          <p:nvPr/>
        </p:nvSpPr>
        <p:spPr>
          <a:xfrm>
            <a:off x="796890" y="3197910"/>
            <a:ext cx="1115799" cy="5323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Issue</a:t>
            </a:r>
            <a:r>
              <a:rPr lang="ko-KR" altLang="en-US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발견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85BEF6-4C33-43C6-A6B0-816489AE7A62}"/>
              </a:ext>
            </a:extLst>
          </p:cNvPr>
          <p:cNvSpPr/>
          <p:nvPr/>
        </p:nvSpPr>
        <p:spPr>
          <a:xfrm>
            <a:off x="796891" y="4119316"/>
            <a:ext cx="1115798" cy="5323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분석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A4EBC6B-6B0D-4A9A-BDC7-F2554807BEB8}"/>
              </a:ext>
            </a:extLst>
          </p:cNvPr>
          <p:cNvSpPr/>
          <p:nvPr/>
        </p:nvSpPr>
        <p:spPr>
          <a:xfrm>
            <a:off x="1144417" y="3850406"/>
            <a:ext cx="337399" cy="18038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2667C3-7226-49E1-AE4E-478EF49FF5DF}"/>
              </a:ext>
            </a:extLst>
          </p:cNvPr>
          <p:cNvSpPr/>
          <p:nvPr/>
        </p:nvSpPr>
        <p:spPr>
          <a:xfrm>
            <a:off x="796891" y="5072379"/>
            <a:ext cx="1091130" cy="5323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Issue</a:t>
            </a:r>
            <a:r>
              <a:rPr lang="ko-KR" altLang="en-US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문의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554BED8-2CE7-4D36-92C6-CA023D4555D1}"/>
              </a:ext>
            </a:extLst>
          </p:cNvPr>
          <p:cNvSpPr/>
          <p:nvPr/>
        </p:nvSpPr>
        <p:spPr>
          <a:xfrm>
            <a:off x="796891" y="5993785"/>
            <a:ext cx="1091130" cy="5323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Issue </a:t>
            </a:r>
            <a:r>
              <a:rPr lang="ko-KR" altLang="en-US" sz="1400" b="1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취합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E691AF0-FA88-405A-A9E4-503F29216BD4}"/>
              </a:ext>
            </a:extLst>
          </p:cNvPr>
          <p:cNvSpPr/>
          <p:nvPr/>
        </p:nvSpPr>
        <p:spPr>
          <a:xfrm>
            <a:off x="1144417" y="5724875"/>
            <a:ext cx="337399" cy="18038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68077E3-A68B-40A4-A3B8-60561B400CFF}"/>
              </a:ext>
            </a:extLst>
          </p:cNvPr>
          <p:cNvSpPr/>
          <p:nvPr/>
        </p:nvSpPr>
        <p:spPr>
          <a:xfrm>
            <a:off x="1144417" y="4771812"/>
            <a:ext cx="337399" cy="18038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B0FD4-A7BC-4B66-8F99-9470A2E8B72F}"/>
              </a:ext>
            </a:extLst>
          </p:cNvPr>
          <p:cNvSpPr txBox="1"/>
          <p:nvPr/>
        </p:nvSpPr>
        <p:spPr>
          <a:xfrm>
            <a:off x="1481816" y="4698768"/>
            <a:ext cx="20329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Log </a:t>
            </a:r>
            <a:r>
              <a:rPr lang="ko-KR" altLang="en-US" sz="1400" b="1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분석 및 내용 전달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C5D920C-D27B-4045-B833-9AE0725B3D55}"/>
              </a:ext>
            </a:extLst>
          </p:cNvPr>
          <p:cNvSpPr/>
          <p:nvPr/>
        </p:nvSpPr>
        <p:spPr>
          <a:xfrm rot="20321234">
            <a:off x="2060610" y="5434057"/>
            <a:ext cx="2515885" cy="48922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8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1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담당 프로젝트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443C4E-7DD7-446E-9C80-7D5C01F791DD}"/>
              </a:ext>
            </a:extLst>
          </p:cNvPr>
          <p:cNvSpPr txBox="1"/>
          <p:nvPr/>
        </p:nvSpPr>
        <p:spPr>
          <a:xfrm>
            <a:off x="504000" y="2022615"/>
            <a:ext cx="1022940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 Unicode MS" panose="020B0604020202020204" pitchFamily="50" charset="-127"/>
              </a:rPr>
              <a:t>APRA </a:t>
            </a:r>
            <a:r>
              <a:rPr lang="ko-KR" altLang="en-US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 Unicode MS" panose="020B0604020202020204" pitchFamily="50" charset="-127"/>
              </a:rPr>
              <a:t>문제점</a:t>
            </a:r>
            <a:endParaRPr lang="en-US" altLang="ko-KR" sz="17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비교적 복잡한 검증 절차 및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절차서 이외의 지식 필요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담당자의 급작스런 부재 및 업무에 필요한 지식이 부족할 시 업무파악에 많은 애로사항을 겪음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 →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해당 프로젝트에 관련 된 자료를 정독 및 분석 하고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유관부서 협조를 통한 업무 파악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(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많은 시간  소요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ko-KR" sz="1200" dirty="0"/>
          </a:p>
          <a:p>
            <a:pPr>
              <a:spcBef>
                <a:spcPts val="600"/>
              </a:spcBef>
            </a:pPr>
            <a:endParaRPr lang="en-US" altLang="ko-KR" sz="1200" dirty="0"/>
          </a:p>
          <a:p>
            <a:pPr>
              <a:spcBef>
                <a:spcPts val="600"/>
              </a:spcBef>
            </a:pP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lang="ko-KR" altLang="en-US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Arial Unicode MS" panose="020B0604020202020204" pitchFamily="50" charset="-127"/>
              </a:rPr>
              <a:t>문제점 해결</a:t>
            </a:r>
            <a:endParaRPr lang="en-US" altLang="ko-KR" sz="17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Test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 필요한 기본 지식 및 운용 방법 작성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→ 검증에 필요한 기본 지식 및 운용 방법 소개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 →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검증 절차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TIP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작성 및 공유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 →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각 절차 별 스크린 캡쳐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 →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ADB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를 이용한 명령어 정리 및 문제 발생 시 해결방안 기재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845BB-5B4C-40AB-A6F8-0AA9E08C7ED3}"/>
              </a:ext>
            </a:extLst>
          </p:cNvPr>
          <p:cNvSpPr txBox="1"/>
          <p:nvPr/>
        </p:nvSpPr>
        <p:spPr>
          <a:xfrm>
            <a:off x="360000" y="1188000"/>
            <a:ext cx="409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APRA(</a:t>
            </a:r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백그라운드 데이터 최적화</a:t>
            </a:r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5258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1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담당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E8790-0FB9-4072-9DE3-42AF575771CA}"/>
              </a:ext>
            </a:extLst>
          </p:cNvPr>
          <p:cNvSpPr txBox="1"/>
          <p:nvPr/>
        </p:nvSpPr>
        <p:spPr>
          <a:xfrm>
            <a:off x="359999" y="1188000"/>
            <a:ext cx="54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 Unicode MS" panose="020B0604020202020204" pitchFamily="50" charset="-127"/>
              </a:rPr>
              <a:t>T</a:t>
            </a:r>
            <a:r>
              <a:rPr lang="ko-KR" altLang="en-US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 Unicode MS" panose="020B0604020202020204" pitchFamily="50" charset="-127"/>
              </a:rPr>
              <a:t>action (</a:t>
            </a:r>
            <a:r>
              <a:rPr lang="ko-KR" altLang="ko-KR" sz="2000" b="1" kern="10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 Unicode MS" panose="020B0604020202020204" pitchFamily="50" charset="-127"/>
              </a:rPr>
              <a:t>센서 기반 단말 차별화 서비스 개발</a:t>
            </a:r>
            <a:r>
              <a:rPr lang="en-US" altLang="ko-KR" sz="2000" b="1" kern="10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 Unicode MS" panose="020B0604020202020204" pitchFamily="50" charset="-127"/>
              </a:rPr>
              <a:t>)</a:t>
            </a:r>
            <a:endParaRPr lang="en-US" altLang="ko-KR" sz="2000" b="1" dirty="0">
              <a:latin typeface="나눔명조OTF ExtraBold" panose="02020603020101020101" pitchFamily="18" charset="-127"/>
              <a:ea typeface="나눔명조OTF ExtraBold" panose="02020603020101020101" pitchFamily="18" charset="-127"/>
              <a:cs typeface="Arial Unicode MS" panose="020B06040202020202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F1AB09-42D5-4A2E-A6EE-150C9337F0A3}"/>
              </a:ext>
            </a:extLst>
          </p:cNvPr>
          <p:cNvGrpSpPr/>
          <p:nvPr/>
        </p:nvGrpSpPr>
        <p:grpSpPr>
          <a:xfrm>
            <a:off x="7903028" y="1957406"/>
            <a:ext cx="2734878" cy="3559398"/>
            <a:chOff x="8231967" y="2380413"/>
            <a:chExt cx="6905510" cy="8844742"/>
          </a:xfrm>
        </p:grpSpPr>
        <p:pic>
          <p:nvPicPr>
            <p:cNvPr id="24" name="그래픽 23" descr="스마트폰">
              <a:extLst>
                <a:ext uri="{FF2B5EF4-FFF2-40B4-BE49-F238E27FC236}">
                  <a16:creationId xmlns:a16="http://schemas.microsoft.com/office/drawing/2014/main" id="{BF254A13-F80C-4A06-A4ED-12DD53441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1967" y="3405245"/>
              <a:ext cx="6905510" cy="6905510"/>
            </a:xfrm>
            <a:prstGeom prst="rect">
              <a:avLst/>
            </a:prstGeom>
          </p:spPr>
        </p:pic>
        <p:pic>
          <p:nvPicPr>
            <p:cNvPr id="25" name="그래픽 24" descr="오른쪽으로 도는 줄 화살표">
              <a:extLst>
                <a:ext uri="{FF2B5EF4-FFF2-40B4-BE49-F238E27FC236}">
                  <a16:creationId xmlns:a16="http://schemas.microsoft.com/office/drawing/2014/main" id="{FB2E5004-4754-438B-8E9D-3ECD6FB9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27522" y="2380413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오른쪽으로 도는 줄 화살표">
              <a:extLst>
                <a:ext uri="{FF2B5EF4-FFF2-40B4-BE49-F238E27FC236}">
                  <a16:creationId xmlns:a16="http://schemas.microsoft.com/office/drawing/2014/main" id="{D38E88AD-FB49-444C-8817-3CE5D1517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11111144" y="10310755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AB2D00-0EF6-4941-9302-5F5F37981B15}"/>
              </a:ext>
            </a:extLst>
          </p:cNvPr>
          <p:cNvSpPr txBox="1"/>
          <p:nvPr/>
        </p:nvSpPr>
        <p:spPr>
          <a:xfrm>
            <a:off x="10792705" y="3454400"/>
            <a:ext cx="10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Action</a:t>
            </a:r>
            <a:r>
              <a:rPr lang="en-US" altLang="ko-KR" sz="14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!!!</a:t>
            </a:r>
            <a:endParaRPr lang="ko-KR" altLang="en-US" sz="1400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65298-691D-4D2E-A8AD-99805A73184F}"/>
              </a:ext>
            </a:extLst>
          </p:cNvPr>
          <p:cNvSpPr txBox="1"/>
          <p:nvPr/>
        </p:nvSpPr>
        <p:spPr>
          <a:xfrm>
            <a:off x="503999" y="2936017"/>
            <a:ext cx="68578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Project details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기획초기 리뷰 참여 및 상태 별 동작에 대한 우선순위 제안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단말 별 민감도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블라인드 테스트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Sensor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스타일 제안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 →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SENSOR_DELAY_NORMAL 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→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SENSOR_DELAY_UI 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→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SENSOR_DELAY_GAME</a:t>
            </a: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소모전류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자동화 프로그램 설계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→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Power Monitor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장비를 사용하지 않고 디바이스에 자동화 프로그램 설치 후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매 시간마다 소모전류 체크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1B373-4F41-4EF4-90A8-32AB0763A677}"/>
              </a:ext>
            </a:extLst>
          </p:cNvPr>
          <p:cNvSpPr txBox="1"/>
          <p:nvPr/>
        </p:nvSpPr>
        <p:spPr>
          <a:xfrm>
            <a:off x="503999" y="1836000"/>
            <a:ext cx="6783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 </a:t>
            </a: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가속도 센서를 이용하여 사용자의 특정한 동작을 감지 후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인터넷 브라우저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음악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사진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등의 어플을 제어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D04EE9F-20A3-41BC-A25D-E90AA7033E7E}"/>
              </a:ext>
            </a:extLst>
          </p:cNvPr>
          <p:cNvSpPr/>
          <p:nvPr/>
        </p:nvSpPr>
        <p:spPr>
          <a:xfrm>
            <a:off x="10268147" y="3220495"/>
            <a:ext cx="436222" cy="8371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E9278-F167-417F-9BEE-6A40F4547B21}"/>
              </a:ext>
            </a:extLst>
          </p:cNvPr>
          <p:cNvSpPr txBox="1"/>
          <p:nvPr/>
        </p:nvSpPr>
        <p:spPr>
          <a:xfrm>
            <a:off x="504000" y="5840749"/>
            <a:ext cx="330289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language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Android studio, PMS, ADB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1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담당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E8790-0FB9-4072-9DE3-42AF575771CA}"/>
              </a:ext>
            </a:extLst>
          </p:cNvPr>
          <p:cNvSpPr txBox="1"/>
          <p:nvPr/>
        </p:nvSpPr>
        <p:spPr>
          <a:xfrm>
            <a:off x="360000" y="1188000"/>
            <a:ext cx="466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Navigation app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65298-691D-4D2E-A8AD-99805A73184F}"/>
              </a:ext>
            </a:extLst>
          </p:cNvPr>
          <p:cNvSpPr txBox="1"/>
          <p:nvPr/>
        </p:nvSpPr>
        <p:spPr>
          <a:xfrm>
            <a:off x="504000" y="2975320"/>
            <a:ext cx="61729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Project details</a:t>
            </a:r>
          </a:p>
          <a:p>
            <a:pPr marL="180000">
              <a:spcBef>
                <a:spcPts val="12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Movie Player, Photo Player, Aux Player, Factory Program, Setup, Mando Voice, Send to car, GPS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수신 감도 측정 개발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180000">
              <a:spcBef>
                <a:spcPts val="12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S/W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매뉴얼 작성 및 진행상황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&amp;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결과보고서 작성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180000">
              <a:spcBef>
                <a:spcPts val="12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WBS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관리 및 일정 조율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180000">
              <a:spcBef>
                <a:spcPts val="12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→ 프로젝트 진행 중 다른 프로젝트 추가 시 개발 요구사항 및 중요도에 따라 업무 분담 제안 및 담당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1B373-4F41-4EF4-90A8-32AB0763A677}"/>
              </a:ext>
            </a:extLst>
          </p:cNvPr>
          <p:cNvSpPr txBox="1"/>
          <p:nvPr/>
        </p:nvSpPr>
        <p:spPr>
          <a:xfrm>
            <a:off x="503999" y="1836000"/>
            <a:ext cx="62420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Navigation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 탑재 되는 멀티미디어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App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개발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Map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과의 연동처리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77A37-151C-4BEA-92B7-ABCF0356748A}"/>
              </a:ext>
            </a:extLst>
          </p:cNvPr>
          <p:cNvSpPr txBox="1"/>
          <p:nvPr/>
        </p:nvSpPr>
        <p:spPr>
          <a:xfrm>
            <a:off x="504000" y="5757077"/>
            <a:ext cx="58464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language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Visual studio, Android studio, Wince, C++,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JAVA,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TortoiseSVN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D2CA68-B2C1-45D7-A371-15490607E949}"/>
              </a:ext>
            </a:extLst>
          </p:cNvPr>
          <p:cNvGrpSpPr/>
          <p:nvPr/>
        </p:nvGrpSpPr>
        <p:grpSpPr>
          <a:xfrm>
            <a:off x="7055625" y="1892391"/>
            <a:ext cx="4403195" cy="4208026"/>
            <a:chOff x="12987545" y="2272769"/>
            <a:chExt cx="9973294" cy="953123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5D28001-9122-46C2-BF23-EBD117B5BDE9}"/>
                </a:ext>
              </a:extLst>
            </p:cNvPr>
            <p:cNvSpPr/>
            <p:nvPr/>
          </p:nvSpPr>
          <p:spPr>
            <a:xfrm>
              <a:off x="16513659" y="2272769"/>
              <a:ext cx="2712311" cy="1491061"/>
            </a:xfrm>
            <a:prstGeom prst="roundRect">
              <a:avLst/>
            </a:prstGeom>
            <a:solidFill>
              <a:schemeClr val="accent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Map</a:t>
              </a:r>
              <a:endPara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9FE7EF5-4F0D-46E9-AF46-05594FE64F78}"/>
                </a:ext>
              </a:extLst>
            </p:cNvPr>
            <p:cNvSpPr/>
            <p:nvPr/>
          </p:nvSpPr>
          <p:spPr>
            <a:xfrm>
              <a:off x="13078848" y="6292856"/>
              <a:ext cx="3933561" cy="149106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PIP Mode</a:t>
              </a:r>
              <a:endParaRPr lang="ko-KR" altLang="en-US" sz="13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  <a:p>
              <a:pPr algn="ctr"/>
              <a:r>
                <a:rPr lang="en-US" altLang="ko-KR" sz="13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(Map + Multimedia)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24AD74-74F1-4CCF-9CAB-7F63CEC87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67735" y="4001319"/>
              <a:ext cx="2572566" cy="206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2B70329-F8C4-4889-BF88-95C2E031A071}"/>
                </a:ext>
              </a:extLst>
            </p:cNvPr>
            <p:cNvSpPr/>
            <p:nvPr/>
          </p:nvSpPr>
          <p:spPr>
            <a:xfrm>
              <a:off x="18710595" y="6292856"/>
              <a:ext cx="3933561" cy="149106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Map Full Mode</a:t>
              </a:r>
              <a:endParaRPr lang="ko-KR" altLang="en-US" sz="16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90111-98DB-4B78-910A-038CC63D4505}"/>
                </a:ext>
              </a:extLst>
            </p:cNvPr>
            <p:cNvSpPr txBox="1"/>
            <p:nvPr/>
          </p:nvSpPr>
          <p:spPr>
            <a:xfrm>
              <a:off x="12987545" y="4200789"/>
              <a:ext cx="3526113" cy="97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Multimedia App </a:t>
              </a:r>
              <a:r>
                <a:rPr lang="ko-KR" altLang="en-US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실행</a:t>
              </a:r>
            </a:p>
            <a:p>
              <a:pPr algn="ctr"/>
              <a:r>
                <a:rPr lang="en-US" altLang="ko-KR" sz="1100" b="0" dirty="0" err="1">
                  <a:effectLst/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App_Run</a:t>
              </a:r>
              <a:endParaRPr lang="en-US" altLang="ko-KR" sz="1100" b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010556-9099-484A-A50D-C514FC8025AD}"/>
                </a:ext>
              </a:extLst>
            </p:cNvPr>
            <p:cNvSpPr txBox="1"/>
            <p:nvPr/>
          </p:nvSpPr>
          <p:spPr>
            <a:xfrm>
              <a:off x="19136856" y="4200789"/>
              <a:ext cx="3823983" cy="97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Multimedia App </a:t>
              </a:r>
              <a:r>
                <a:rPr lang="ko-KR" altLang="en-US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미 실행</a:t>
              </a:r>
              <a:endParaRPr lang="en-US" altLang="ko-KR" sz="11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  <a:p>
              <a:pPr algn="ctr"/>
              <a:r>
                <a:rPr lang="en-US" altLang="ko-KR" sz="1100" b="0" dirty="0" err="1">
                  <a:effectLst/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App_Run</a:t>
              </a:r>
              <a:endParaRPr lang="en-US" altLang="ko-KR" sz="1100" b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136D0D-5512-44BB-B4D9-D7E1635B746C}"/>
                </a:ext>
              </a:extLst>
            </p:cNvPr>
            <p:cNvSpPr txBox="1"/>
            <p:nvPr/>
          </p:nvSpPr>
          <p:spPr>
            <a:xfrm>
              <a:off x="19854958" y="9167064"/>
              <a:ext cx="2789198" cy="97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Map </a:t>
              </a:r>
              <a:r>
                <a:rPr lang="ko-KR" altLang="en-US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종료</a:t>
              </a:r>
              <a:endParaRPr lang="en-US" altLang="ko-KR" sz="11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  <a:p>
              <a:pPr algn="ctr"/>
              <a:r>
                <a:rPr lang="en-US" altLang="ko-KR" sz="1100" b="0" dirty="0">
                  <a:effectLst/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WM_DESTROY</a:t>
              </a:r>
              <a:endParaRPr lang="ko-KR" altLang="en-US" sz="11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E7270D-1E6D-45F5-AF8B-46FD45A945B5}"/>
                </a:ext>
              </a:extLst>
            </p:cNvPr>
            <p:cNvSpPr txBox="1"/>
            <p:nvPr/>
          </p:nvSpPr>
          <p:spPr>
            <a:xfrm>
              <a:off x="13376894" y="9226172"/>
              <a:ext cx="2789198" cy="97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Map </a:t>
              </a:r>
              <a:r>
                <a:rPr lang="ko-KR" altLang="en-US" sz="11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종료</a:t>
              </a:r>
              <a:endParaRPr lang="en-US" altLang="ko-KR" sz="11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  <a:p>
              <a:pPr algn="ctr"/>
              <a:r>
                <a:rPr lang="en-US" altLang="ko-KR" sz="1100" b="0" dirty="0">
                  <a:effectLst/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WM_DESTROY</a:t>
              </a:r>
              <a:endParaRPr lang="ko-KR" altLang="en-US" sz="11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DD1022F-8AC8-4350-A4FE-7B4138474C18}"/>
                </a:ext>
              </a:extLst>
            </p:cNvPr>
            <p:cNvSpPr/>
            <p:nvPr/>
          </p:nvSpPr>
          <p:spPr>
            <a:xfrm>
              <a:off x="16085618" y="10312943"/>
              <a:ext cx="3568391" cy="149106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Main</a:t>
              </a:r>
              <a:r>
                <a:rPr lang="ko-KR" altLang="en-US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 </a:t>
              </a:r>
              <a:endParaRPr lang="en-US" altLang="ko-KR" sz="16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  <a:p>
              <a:pPr algn="ctr"/>
              <a:r>
                <a:rPr lang="en-US" altLang="ko-KR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Full</a:t>
              </a:r>
              <a:r>
                <a:rPr lang="ko-KR" altLang="en-US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 </a:t>
              </a:r>
              <a:r>
                <a:rPr lang="en-US" altLang="ko-KR" sz="1600" dirty="0">
                  <a:latin typeface="나눔명조OTF ExtraBold" panose="02020603020101020101" pitchFamily="18" charset="-127"/>
                  <a:ea typeface="나눔명조OTF ExtraBold" panose="02020603020101020101" pitchFamily="18" charset="-127"/>
                </a:rPr>
                <a:t>Mode</a:t>
              </a:r>
              <a:endParaRPr lang="ko-KR" altLang="en-US" sz="1600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9880C99-A7B3-4D0C-BEA5-F245E30729E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7735" y="7939423"/>
              <a:ext cx="2572566" cy="2204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34BD9E-CE10-4B6C-A9AC-07E61CAE4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1775" y="7939423"/>
              <a:ext cx="2665604" cy="2204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7C6DDC8-2CCE-460A-B0BA-E38CADE3629A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775" y="4001319"/>
              <a:ext cx="2665600" cy="206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21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1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담당 프로젝트</a:t>
            </a: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6393782" y="1861585"/>
            <a:ext cx="1663983" cy="447674"/>
          </a:xfrm>
          <a:prstGeom prst="roundRect">
            <a:avLst>
              <a:gd name="adj" fmla="val 50000"/>
            </a:avLst>
          </a:prstGeom>
          <a:solidFill>
            <a:srgbClr val="AC8A68"/>
          </a:solidFill>
          <a:ln w="19050">
            <a:solidFill>
              <a:srgbClr val="AC8A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prstClr val="white"/>
                </a:solidFill>
              </a:rPr>
              <a:t>CSR</a:t>
            </a:r>
            <a:r>
              <a:rPr lang="ko-KR" altLang="en-US" sz="1500" b="1" dirty="0">
                <a:solidFill>
                  <a:prstClr val="white"/>
                </a:solidFill>
              </a:rPr>
              <a:t> 정기 건</a:t>
            </a:r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9546706" y="1862264"/>
            <a:ext cx="1663983" cy="4476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C8A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 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9507238" y="2625459"/>
            <a:ext cx="177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일정 확인 및 업무 배정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331711-4305-4276-9CAC-67C144277DFD}"/>
              </a:ext>
            </a:extLst>
          </p:cNvPr>
          <p:cNvGrpSpPr/>
          <p:nvPr/>
        </p:nvGrpSpPr>
        <p:grpSpPr>
          <a:xfrm>
            <a:off x="7949404" y="2350760"/>
            <a:ext cx="1663998" cy="777102"/>
            <a:chOff x="5146126" y="2530513"/>
            <a:chExt cx="1903604" cy="889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41B49E1-95DA-4896-BCF5-53469855EF3A}"/>
                </a:ext>
              </a:extLst>
            </p:cNvPr>
            <p:cNvSpPr/>
            <p:nvPr/>
          </p:nvSpPr>
          <p:spPr>
            <a:xfrm>
              <a:off x="5651500" y="2530513"/>
              <a:ext cx="889000" cy="889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9613899-78A9-43DD-AC8E-EF9ACEF8F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894" y="2703240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781AA36-28A4-4780-9C03-8801376B58C6}"/>
                </a:ext>
              </a:extLst>
            </p:cNvPr>
            <p:cNvSpPr/>
            <p:nvPr/>
          </p:nvSpPr>
          <p:spPr>
            <a:xfrm>
              <a:off x="5792069" y="3009245"/>
              <a:ext cx="60785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63BEDA-1980-4F89-8B40-B0C9D33E8B87}"/>
                </a:ext>
              </a:extLst>
            </p:cNvPr>
            <p:cNvSpPr txBox="1"/>
            <p:nvPr/>
          </p:nvSpPr>
          <p:spPr>
            <a:xfrm>
              <a:off x="6574724" y="2790347"/>
              <a:ext cx="47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89A01-A8A3-4115-95C6-DB2599CBEA70}"/>
                </a:ext>
              </a:extLst>
            </p:cNvPr>
            <p:cNvSpPr txBox="1"/>
            <p:nvPr/>
          </p:nvSpPr>
          <p:spPr>
            <a:xfrm>
              <a:off x="5146126" y="2793492"/>
              <a:ext cx="47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6275889" y="2631544"/>
            <a:ext cx="177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담당 모듈 별</a:t>
            </a:r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업무 배정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FC04DF-EFA0-4EDF-BC60-BAF6F8CDDA4E}"/>
              </a:ext>
            </a:extLst>
          </p:cNvPr>
          <p:cNvSpPr txBox="1"/>
          <p:nvPr/>
        </p:nvSpPr>
        <p:spPr>
          <a:xfrm>
            <a:off x="6393782" y="5489786"/>
            <a:ext cx="170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운영 서버 </a:t>
            </a:r>
            <a:r>
              <a:rPr lang="ko-KR" altLang="en-US" sz="1200" dirty="0" err="1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무중단</a:t>
            </a:r>
            <a:endParaRPr lang="en-US" altLang="ko-KR" sz="120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배포 및 검증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>
            <a:off x="6484775" y="3326455"/>
            <a:ext cx="471758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4A3587-0CBE-46DA-ACE9-2B038A3C9F8E}"/>
              </a:ext>
            </a:extLst>
          </p:cNvPr>
          <p:cNvSpPr txBox="1"/>
          <p:nvPr/>
        </p:nvSpPr>
        <p:spPr>
          <a:xfrm>
            <a:off x="360000" y="1188000"/>
            <a:ext cx="25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E-commerce</a:t>
            </a:r>
            <a:endParaRPr lang="en-US" altLang="ko-KR" sz="2000" b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38" name="사각형: 둥근 모서리 1">
            <a:extLst>
              <a:ext uri="{FF2B5EF4-FFF2-40B4-BE49-F238E27FC236}">
                <a16:creationId xmlns:a16="http://schemas.microsoft.com/office/drawing/2014/main" id="{E4176AF5-9ED7-4F30-B7AE-1F53C7A17D62}"/>
              </a:ext>
            </a:extLst>
          </p:cNvPr>
          <p:cNvSpPr/>
          <p:nvPr/>
        </p:nvSpPr>
        <p:spPr>
          <a:xfrm>
            <a:off x="6432924" y="3585202"/>
            <a:ext cx="4802142" cy="1172636"/>
          </a:xfrm>
          <a:prstGeom prst="roundRect">
            <a:avLst>
              <a:gd name="adj" fmla="val 8991"/>
            </a:avLst>
          </a:prstGeom>
          <a:solidFill>
            <a:srgbClr val="F7F6F4"/>
          </a:solidFill>
          <a:ln>
            <a:noFill/>
          </a:ln>
          <a:effectLst>
            <a:outerShdw blurRad="254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4CA02B-7E63-4BE8-B610-377B61257BBB}"/>
              </a:ext>
            </a:extLst>
          </p:cNvPr>
          <p:cNvGrpSpPr/>
          <p:nvPr/>
        </p:nvGrpSpPr>
        <p:grpSpPr>
          <a:xfrm>
            <a:off x="7914788" y="3697183"/>
            <a:ext cx="1663200" cy="777600"/>
            <a:chOff x="5146126" y="3946513"/>
            <a:chExt cx="1903604" cy="889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A7EDFD-5A47-4BDD-B115-894321B3C188}"/>
                </a:ext>
              </a:extLst>
            </p:cNvPr>
            <p:cNvSpPr/>
            <p:nvPr/>
          </p:nvSpPr>
          <p:spPr>
            <a:xfrm>
              <a:off x="5651500" y="3946513"/>
              <a:ext cx="889000" cy="889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12C2BA1-1DE4-48B4-8BF5-8EBA53100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894" y="4119240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34C652D-C1E7-4DCC-9DF6-426145330D90}"/>
                </a:ext>
              </a:extLst>
            </p:cNvPr>
            <p:cNvSpPr/>
            <p:nvPr/>
          </p:nvSpPr>
          <p:spPr>
            <a:xfrm>
              <a:off x="5762816" y="4425245"/>
              <a:ext cx="666366" cy="359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Step.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10E1B-32E4-4878-8CB7-59680D56EA13}"/>
                </a:ext>
              </a:extLst>
            </p:cNvPr>
            <p:cNvSpPr txBox="1"/>
            <p:nvPr/>
          </p:nvSpPr>
          <p:spPr>
            <a:xfrm>
              <a:off x="6574724" y="4206347"/>
              <a:ext cx="475006" cy="42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▶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2D81B-C3D5-4947-BD2F-DC1AC698AB24}"/>
                </a:ext>
              </a:extLst>
            </p:cNvPr>
            <p:cNvSpPr txBox="1"/>
            <p:nvPr/>
          </p:nvSpPr>
          <p:spPr>
            <a:xfrm>
              <a:off x="5146126" y="4209492"/>
              <a:ext cx="475006" cy="42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◀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6375385" y="3949081"/>
            <a:ext cx="17022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Phase</a:t>
            </a:r>
            <a:r>
              <a:rPr lang="ko-KR" altLang="en-US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별</a:t>
            </a:r>
            <a:r>
              <a:rPr lang="en-US" altLang="ko-KR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기능 및 </a:t>
            </a:r>
            <a:r>
              <a:rPr lang="en-US" altLang="ko-KR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PG</a:t>
            </a:r>
            <a:r>
              <a:rPr lang="ko-KR" altLang="en-US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사를</a:t>
            </a:r>
            <a:endParaRPr lang="en-US" altLang="ko-KR" sz="1050" dirty="0"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통한 결제 </a:t>
            </a:r>
            <a:r>
              <a:rPr lang="en-US" altLang="ko-KR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Test</a:t>
            </a:r>
            <a:r>
              <a:rPr lang="ko-KR" altLang="en-US" sz="105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진행</a:t>
            </a:r>
            <a:endParaRPr lang="ko-KR" altLang="en-US" sz="105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1738A-6E06-4037-A086-3735FC2B4CEC}"/>
              </a:ext>
            </a:extLst>
          </p:cNvPr>
          <p:cNvSpPr txBox="1"/>
          <p:nvPr/>
        </p:nvSpPr>
        <p:spPr>
          <a:xfrm>
            <a:off x="9433365" y="3911210"/>
            <a:ext cx="17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기획 </a:t>
            </a:r>
            <a:r>
              <a:rPr lang="en-US" altLang="ko-KR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개발</a:t>
            </a:r>
            <a:endParaRPr lang="en-US" altLang="ko-KR" sz="120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리뷰 및 </a:t>
            </a:r>
            <a:r>
              <a:rPr lang="en-US" altLang="ko-KR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Phase</a:t>
            </a:r>
            <a:r>
              <a:rPr lang="ko-KR" altLang="en-US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별</a:t>
            </a:r>
            <a:r>
              <a:rPr lang="en-US" altLang="ko-KR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검증</a:t>
            </a:r>
            <a:endParaRPr lang="ko-KR" altLang="en-US" sz="1200" dirty="0">
              <a:solidFill>
                <a:schemeClr val="tx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50E8FD-D54C-44A1-809C-71D4A4A4E127}"/>
              </a:ext>
            </a:extLst>
          </p:cNvPr>
          <p:cNvSpPr txBox="1"/>
          <p:nvPr/>
        </p:nvSpPr>
        <p:spPr>
          <a:xfrm>
            <a:off x="9352246" y="5438662"/>
            <a:ext cx="20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새벽 배포 및 홈페이지 </a:t>
            </a:r>
            <a:r>
              <a:rPr lang="en-US" altLang="ko-KR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Closed </a:t>
            </a:r>
            <a:r>
              <a:rPr lang="ko-KR" altLang="en-US" sz="1200" dirty="0">
                <a:latin typeface="나눔명조OTF" panose="02020603020101020101" pitchFamily="18" charset="-127"/>
                <a:ea typeface="나눔명조OTF" panose="02020603020101020101" pitchFamily="18" charset="-127"/>
              </a:rPr>
              <a:t>후 </a:t>
            </a:r>
            <a:r>
              <a:rPr lang="ko-KR" altLang="en-US" sz="1200" dirty="0">
                <a:solidFill>
                  <a:schemeClr val="tx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운영 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7154FE-B5C9-419F-AD60-E35BBF0B9307}"/>
              </a:ext>
            </a:extLst>
          </p:cNvPr>
          <p:cNvSpPr txBox="1"/>
          <p:nvPr/>
        </p:nvSpPr>
        <p:spPr>
          <a:xfrm>
            <a:off x="504000" y="1836000"/>
            <a:ext cx="557188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 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롯데면세점 사이트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Phase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별 기능 및 비 기능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진행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BF0AB9-F1E1-4CF5-A399-1389AC3C2680}"/>
              </a:ext>
            </a:extLst>
          </p:cNvPr>
          <p:cNvSpPr txBox="1"/>
          <p:nvPr/>
        </p:nvSpPr>
        <p:spPr>
          <a:xfrm>
            <a:off x="504000" y="2945188"/>
            <a:ext cx="54746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Project details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초기 투입 후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</a:t>
            </a:r>
            <a:r>
              <a:rPr lang="ko-KR" altLang="en-US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업무 파악 및 검증 범위 논의</a:t>
            </a:r>
            <a:r>
              <a:rPr lang="en-US" altLang="ko-KR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lang="ko-KR" altLang="en-US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업무분장 및 진행사항 모니터링 후 인원 조율</a:t>
            </a:r>
            <a:endParaRPr lang="en-US" altLang="ko-KR" sz="1500" dirty="0">
              <a:solidFill>
                <a:prstClr val="black"/>
              </a:solidFill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lang="ko-KR" altLang="en-US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문제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발생 시 개발 파트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or PM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에게 </a:t>
            </a:r>
            <a:r>
              <a:rPr lang="en-US" altLang="ko-KR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contact</a:t>
            </a:r>
            <a:r>
              <a:rPr lang="ko-KR" altLang="en-US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후 처리</a:t>
            </a:r>
            <a:endParaRPr kumimoji="0" lang="en-US" altLang="ko-KR" sz="1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Web, Mobile Web, App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에서 국가 및 결제수단 별 검증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회원가입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탈퇴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비회원 주문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ID/PW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찾기 영역 </a:t>
            </a:r>
            <a:r>
              <a:rPr lang="ko-KR" altLang="en-US" sz="1500" dirty="0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기능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개발 리뷰 참여 및 검증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BO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에서 상품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이벤트 및 판촉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DB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등록 후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FO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확인 및 검증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61AAD-3273-43EC-8444-66043E863460}"/>
              </a:ext>
            </a:extLst>
          </p:cNvPr>
          <p:cNvSpPr txBox="1"/>
          <p:nvPr/>
        </p:nvSpPr>
        <p:spPr>
          <a:xfrm>
            <a:off x="504000" y="5777269"/>
            <a:ext cx="26756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tools used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Redmine, Jira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735E2D-151A-48BC-9C96-F94C4E6FF183}"/>
              </a:ext>
            </a:extLst>
          </p:cNvPr>
          <p:cNvCxnSpPr>
            <a:cxnSpLocks/>
          </p:cNvCxnSpPr>
          <p:nvPr/>
        </p:nvCxnSpPr>
        <p:spPr>
          <a:xfrm>
            <a:off x="6450244" y="4995235"/>
            <a:ext cx="471758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0B18498-77B7-4155-B26C-4A8A3ED03BCB}"/>
              </a:ext>
            </a:extLst>
          </p:cNvPr>
          <p:cNvGrpSpPr/>
          <p:nvPr/>
        </p:nvGrpSpPr>
        <p:grpSpPr>
          <a:xfrm>
            <a:off x="7943182" y="5218369"/>
            <a:ext cx="1663998" cy="777102"/>
            <a:chOff x="5146126" y="2530513"/>
            <a:chExt cx="1903604" cy="889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C1B2DA4-8B94-4488-B88F-FE9859A87E9F}"/>
                </a:ext>
              </a:extLst>
            </p:cNvPr>
            <p:cNvSpPr/>
            <p:nvPr/>
          </p:nvSpPr>
          <p:spPr>
            <a:xfrm>
              <a:off x="5651500" y="2530513"/>
              <a:ext cx="889000" cy="889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48ADA31-A085-4885-AADA-601881E85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894" y="2703240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78CA9D4-25A9-4D92-9058-0916DA8EBFE0}"/>
                </a:ext>
              </a:extLst>
            </p:cNvPr>
            <p:cNvSpPr/>
            <p:nvPr/>
          </p:nvSpPr>
          <p:spPr>
            <a:xfrm>
              <a:off x="5762976" y="3009245"/>
              <a:ext cx="666046" cy="359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Step.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A4E8DD-4695-4111-8F44-6401E0FE678F}"/>
                </a:ext>
              </a:extLst>
            </p:cNvPr>
            <p:cNvSpPr txBox="1"/>
            <p:nvPr/>
          </p:nvSpPr>
          <p:spPr>
            <a:xfrm>
              <a:off x="6574724" y="2790347"/>
              <a:ext cx="475006" cy="42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▶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E9A1D3-1A39-41E7-9C95-FB100036A949}"/>
                </a:ext>
              </a:extLst>
            </p:cNvPr>
            <p:cNvSpPr txBox="1"/>
            <p:nvPr/>
          </p:nvSpPr>
          <p:spPr>
            <a:xfrm>
              <a:off x="5146126" y="2793492"/>
              <a:ext cx="475006" cy="42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448927-D8F0-487A-8C4C-FA34493B515F}"/>
              </a:ext>
            </a:extLst>
          </p:cNvPr>
          <p:cNvSpPr txBox="1"/>
          <p:nvPr/>
        </p:nvSpPr>
        <p:spPr>
          <a:xfrm>
            <a:off x="360000" y="1188000"/>
            <a:ext cx="62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White box Testing</a:t>
            </a:r>
            <a:endParaRPr lang="en-US" altLang="ko-KR" sz="2000" b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3B9F7-3E8B-4062-B88F-1B1D3649607C}"/>
              </a:ext>
            </a:extLst>
          </p:cNvPr>
          <p:cNvSpPr txBox="1"/>
          <p:nvPr/>
        </p:nvSpPr>
        <p:spPr>
          <a:xfrm>
            <a:off x="504000" y="1947969"/>
            <a:ext cx="575952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</a:t>
            </a:r>
          </a:p>
          <a:p>
            <a:pPr marL="180000"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프로그램 소스 코드를 활용하여 테스트 설계 및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43D58-D20D-43D4-9D0E-CE1C86D91D35}"/>
              </a:ext>
            </a:extLst>
          </p:cNvPr>
          <p:cNvSpPr txBox="1"/>
          <p:nvPr/>
        </p:nvSpPr>
        <p:spPr>
          <a:xfrm>
            <a:off x="504000" y="3233240"/>
            <a:ext cx="724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Project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앱 내부 코드 분석으로 해당 모듈이 의도된 대로 작동 하는지 검증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180000">
              <a:spcBef>
                <a:spcPts val="600"/>
              </a:spcBef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→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BlackBox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테스팅 중 오류 발생 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IDE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를 사용하여 코드를 분석하고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breakpoint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를 활용하여 조건 및 결정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진행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56FD4-408E-40BD-9AA5-DFD4186BB776}"/>
              </a:ext>
            </a:extLst>
          </p:cNvPr>
          <p:cNvSpPr txBox="1"/>
          <p:nvPr/>
        </p:nvSpPr>
        <p:spPr>
          <a:xfrm>
            <a:off x="504000" y="5212690"/>
            <a:ext cx="39251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language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Visual studio, Android studio, Java,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Jira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240F82-3D39-754B-63D9-71B9AD29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63" y="1650663"/>
            <a:ext cx="4110388" cy="44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>
              <a:lnSpc>
                <a:spcPct val="110000"/>
              </a:lnSpc>
            </a:pPr>
            <a:r>
              <a:rPr lang="en-US" altLang="ko-KR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  <a:cs typeface="Arial" panose="020B0604020202020204" pitchFamily="34" charset="0"/>
              </a:rPr>
              <a:t>Part 2 </a:t>
            </a:r>
          </a:p>
          <a:p>
            <a:pPr lvl="1">
              <a:lnSpc>
                <a:spcPct val="110000"/>
              </a:lnSpc>
            </a:pPr>
            <a:r>
              <a:rPr lang="ko-KR" altLang="en-US" sz="2400" b="1" i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테스트 기법 및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448927-D8F0-487A-8C4C-FA34493B515F}"/>
              </a:ext>
            </a:extLst>
          </p:cNvPr>
          <p:cNvSpPr txBox="1"/>
          <p:nvPr/>
        </p:nvSpPr>
        <p:spPr>
          <a:xfrm>
            <a:off x="359999" y="1188000"/>
            <a:ext cx="674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Black box </a:t>
            </a:r>
            <a:r>
              <a:rPr lang="en-US" altLang="ko-KR" sz="20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Testing</a:t>
            </a:r>
            <a:r>
              <a:rPr lang="ko-KR" altLang="en-US" sz="18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</a:t>
            </a:r>
            <a:r>
              <a:rPr lang="en-US" altLang="ko-KR" sz="1800" b="1" i="0" dirty="0">
                <a:effectLst/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(App, PC Web, Mobile Web, In App Test)</a:t>
            </a:r>
            <a:endParaRPr lang="en-US" altLang="ko-KR" sz="1800" b="1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3B9F7-3E8B-4062-B88F-1B1D3649607C}"/>
              </a:ext>
            </a:extLst>
          </p:cNvPr>
          <p:cNvSpPr txBox="1"/>
          <p:nvPr/>
        </p:nvSpPr>
        <p:spPr>
          <a:xfrm>
            <a:off x="504000" y="1910646"/>
            <a:ext cx="660592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Introduction</a:t>
            </a:r>
          </a:p>
          <a:p>
            <a:pPr marL="180000">
              <a:spcBef>
                <a:spcPts val="600"/>
              </a:spcBef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신규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&amp;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기존 프로젝트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Phase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별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Regression Test(Real)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진행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43D58-D20D-43D4-9D0E-CE1C86D91D35}"/>
              </a:ext>
            </a:extLst>
          </p:cNvPr>
          <p:cNvSpPr txBox="1"/>
          <p:nvPr/>
        </p:nvSpPr>
        <p:spPr>
          <a:xfrm>
            <a:off x="503999" y="2916000"/>
            <a:ext cx="1091666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Test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details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리뷰 및 기획서 기반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Procedure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Test case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설계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인증기관이 발급한 인증서 신규생성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및 재발급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삭제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Flow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검증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통합결제 시스템 검증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(Web, Mobile Web, In App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결제수단 별 등록 및 가 결제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&amp;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실 결제 진행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Platform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별 연동 확인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)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Wiki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및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Figma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를 활용한 상태전이 테스팅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요구사항에 따라 기능테스트 진행 및 성능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부하 등 </a:t>
            </a:r>
            <a:r>
              <a:rPr lang="ko-KR" altLang="en-US" sz="1500" dirty="0" err="1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비기능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테스트 진행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구조 변경에 따른 </a:t>
            </a:r>
            <a:r>
              <a:rPr lang="ko-KR" altLang="en-US" sz="1500" dirty="0" err="1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리팩토링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작업 검증 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(Kotlin, Swift, MSA, </a:t>
            </a:r>
            <a:r>
              <a:rPr lang="en-US" altLang="ko-KR" sz="1500" dirty="0" err="1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json</a:t>
            </a: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)</a:t>
            </a:r>
          </a:p>
          <a:p>
            <a:pPr marL="465750" indent="-285750">
              <a:spcBef>
                <a:spcPts val="600"/>
              </a:spcBef>
              <a:buFontTx/>
              <a:buChar char="-"/>
            </a:pPr>
            <a:r>
              <a:rPr lang="en-US" altLang="ko-KR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Debug </a:t>
            </a:r>
            <a:r>
              <a:rPr lang="ko-KR" altLang="en-US" sz="1500" dirty="0"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버전에서 오류 발생 시 로그 추적 및 전달</a:t>
            </a:r>
            <a:endParaRPr lang="en-US" altLang="ko-KR" sz="1500" dirty="0"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56FD4-408E-40BD-9AA5-DFD4186BB776}"/>
              </a:ext>
            </a:extLst>
          </p:cNvPr>
          <p:cNvSpPr txBox="1"/>
          <p:nvPr/>
        </p:nvSpPr>
        <p:spPr>
          <a:xfrm>
            <a:off x="504000" y="5489523"/>
            <a:ext cx="41215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7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Software and language used</a:t>
            </a:r>
          </a:p>
          <a:p>
            <a:pPr algn="l">
              <a:spcBef>
                <a:spcPts val="600"/>
              </a:spcBef>
            </a:pPr>
            <a:r>
              <a:rPr lang="en-US" altLang="ko-KR" sz="1500" dirty="0">
                <a:solidFill>
                  <a:srgbClr val="202124"/>
                </a:solidFill>
                <a:latin typeface="나눔명조OTF" panose="02020603020101020101" pitchFamily="18" charset="-127"/>
                <a:ea typeface="나눔명조OTF" panose="02020603020101020101" pitchFamily="18" charset="-127"/>
                <a:cs typeface="Arial Unicode MS" panose="020B0604020202020204" pitchFamily="50" charset="-127"/>
              </a:rPr>
              <a:t> - Wiki, Figma, Slack, Jira, Python Selenium</a:t>
            </a:r>
            <a:endParaRPr lang="en-US" altLang="ko-KR" sz="1500" b="0" i="0" dirty="0">
              <a:solidFill>
                <a:srgbClr val="202124"/>
              </a:solidFill>
              <a:effectLst/>
              <a:latin typeface="나눔명조OTF" panose="02020603020101020101" pitchFamily="18" charset="-127"/>
              <a:ea typeface="나눔명조OTF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378693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1449</Words>
  <Application>Microsoft Office PowerPoint</Application>
  <PresentationFormat>와이드스크린</PresentationFormat>
  <Paragraphs>237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Söhne</vt:lpstr>
      <vt:lpstr>Tmon몬소리 Black</vt:lpstr>
      <vt:lpstr>나눔명조</vt:lpstr>
      <vt:lpstr>나눔명조 ExtraBold</vt:lpstr>
      <vt:lpstr>나눔명조OTF</vt:lpstr>
      <vt:lpstr>나눔명조OTF ExtraBold</vt:lpstr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</cp:lastModifiedBy>
  <cp:revision>70</cp:revision>
  <dcterms:created xsi:type="dcterms:W3CDTF">2021-11-11T06:29:41Z</dcterms:created>
  <dcterms:modified xsi:type="dcterms:W3CDTF">2023-11-30T06:10:01Z</dcterms:modified>
</cp:coreProperties>
</file>