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0" r:id="rId7"/>
    <p:sldId id="266" r:id="rId8"/>
    <p:sldId id="267" r:id="rId9"/>
    <p:sldId id="261" r:id="rId10"/>
    <p:sldId id="262" r:id="rId11"/>
    <p:sldId id="268" r:id="rId12"/>
    <p:sldId id="27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95" y="-150223"/>
            <a:ext cx="8001000" cy="2971801"/>
          </a:xfrm>
        </p:spPr>
        <p:txBody>
          <a:bodyPr/>
          <a:lstStyle/>
          <a:p>
            <a:r>
              <a:rPr lang="en-IN" dirty="0" smtClean="0"/>
              <a:t> </a:t>
            </a:r>
            <a:endParaRPr lang="en-IN" dirty="0"/>
          </a:p>
        </p:txBody>
      </p:sp>
      <p:sp>
        <p:nvSpPr>
          <p:cNvPr id="3" name="Subtitle 2"/>
          <p:cNvSpPr>
            <a:spLocks noGrp="1"/>
          </p:cNvSpPr>
          <p:nvPr>
            <p:ph type="subTitle" idx="1"/>
          </p:nvPr>
        </p:nvSpPr>
        <p:spPr>
          <a:xfrm>
            <a:off x="697273" y="1440301"/>
            <a:ext cx="7636829" cy="3850156"/>
          </a:xfrm>
        </p:spPr>
        <p:txBody>
          <a:bodyPr>
            <a:normAutofit fontScale="62500" lnSpcReduction="20000"/>
          </a:bodyPr>
          <a:lstStyle/>
          <a:p>
            <a:r>
              <a:rPr lang="en-US" sz="3500" b="1" dirty="0" smtClean="0">
                <a:solidFill>
                  <a:schemeClr val="tx1">
                    <a:lumMod val="95000"/>
                  </a:schemeClr>
                </a:solidFill>
              </a:rPr>
              <a:t>DARK PATTERN ANALYZER-</a:t>
            </a:r>
          </a:p>
          <a:p>
            <a:r>
              <a:rPr lang="en-US" sz="6200" b="1" u="sng" dirty="0" smtClean="0">
                <a:solidFill>
                  <a:schemeClr val="tx1">
                    <a:lumMod val="95000"/>
                  </a:schemeClr>
                </a:solidFill>
              </a:rPr>
              <a:t>Pattern guard</a:t>
            </a:r>
          </a:p>
          <a:p>
            <a:endParaRPr lang="en-US" sz="3500" b="1" dirty="0" smtClean="0">
              <a:solidFill>
                <a:schemeClr val="tx1">
                  <a:lumMod val="95000"/>
                </a:schemeClr>
              </a:solidFill>
            </a:endParaRPr>
          </a:p>
          <a:p>
            <a:r>
              <a:rPr lang="en-US" sz="3500" b="1" dirty="0" smtClean="0">
                <a:solidFill>
                  <a:schemeClr val="tx1">
                    <a:lumMod val="95000"/>
                  </a:schemeClr>
                </a:solidFill>
              </a:rPr>
              <a:t>Team Neural Nexus</a:t>
            </a:r>
          </a:p>
          <a:p>
            <a:r>
              <a:rPr lang="en-US" dirty="0" smtClean="0">
                <a:solidFill>
                  <a:schemeClr val="tx1">
                    <a:lumMod val="95000"/>
                  </a:schemeClr>
                </a:solidFill>
              </a:rPr>
              <a:t>Team members-</a:t>
            </a:r>
          </a:p>
          <a:p>
            <a:r>
              <a:rPr lang="en-US" dirty="0" err="1" smtClean="0">
                <a:solidFill>
                  <a:schemeClr val="tx1">
                    <a:lumMod val="95000"/>
                  </a:schemeClr>
                </a:solidFill>
              </a:rPr>
              <a:t>Aishi</a:t>
            </a:r>
            <a:r>
              <a:rPr lang="en-US" dirty="0" smtClean="0">
                <a:solidFill>
                  <a:schemeClr val="tx1">
                    <a:lumMod val="95000"/>
                  </a:schemeClr>
                </a:solidFill>
              </a:rPr>
              <a:t> </a:t>
            </a:r>
            <a:r>
              <a:rPr lang="en-US" dirty="0" err="1" smtClean="0">
                <a:solidFill>
                  <a:schemeClr val="tx1">
                    <a:lumMod val="95000"/>
                  </a:schemeClr>
                </a:solidFill>
              </a:rPr>
              <a:t>Chakraborty</a:t>
            </a:r>
            <a:endParaRPr lang="en-US" dirty="0" smtClean="0">
              <a:solidFill>
                <a:schemeClr val="tx1">
                  <a:lumMod val="95000"/>
                </a:schemeClr>
              </a:solidFill>
            </a:endParaRPr>
          </a:p>
          <a:p>
            <a:r>
              <a:rPr lang="en-US" dirty="0" err="1" smtClean="0">
                <a:solidFill>
                  <a:schemeClr val="tx1">
                    <a:lumMod val="95000"/>
                  </a:schemeClr>
                </a:solidFill>
              </a:rPr>
              <a:t>Baivab</a:t>
            </a:r>
            <a:r>
              <a:rPr lang="en-US" dirty="0" smtClean="0">
                <a:solidFill>
                  <a:schemeClr val="tx1">
                    <a:lumMod val="95000"/>
                  </a:schemeClr>
                </a:solidFill>
              </a:rPr>
              <a:t> </a:t>
            </a:r>
            <a:r>
              <a:rPr lang="en-US" dirty="0" err="1" smtClean="0">
                <a:solidFill>
                  <a:schemeClr val="tx1">
                    <a:lumMod val="95000"/>
                  </a:schemeClr>
                </a:solidFill>
              </a:rPr>
              <a:t>Mukhopadhyay</a:t>
            </a:r>
            <a:endParaRPr lang="en-US" dirty="0" smtClean="0">
              <a:solidFill>
                <a:schemeClr val="tx1">
                  <a:lumMod val="95000"/>
                </a:schemeClr>
              </a:solidFill>
            </a:endParaRPr>
          </a:p>
          <a:p>
            <a:r>
              <a:rPr lang="en-US" dirty="0" err="1" smtClean="0">
                <a:solidFill>
                  <a:schemeClr val="tx1">
                    <a:lumMod val="95000"/>
                  </a:schemeClr>
                </a:solidFill>
              </a:rPr>
              <a:t>Disha</a:t>
            </a:r>
            <a:r>
              <a:rPr lang="en-US" dirty="0" smtClean="0">
                <a:solidFill>
                  <a:schemeClr val="tx1">
                    <a:lumMod val="95000"/>
                  </a:schemeClr>
                </a:solidFill>
              </a:rPr>
              <a:t> </a:t>
            </a:r>
            <a:r>
              <a:rPr lang="en-US" dirty="0" err="1" smtClean="0">
                <a:solidFill>
                  <a:schemeClr val="tx1">
                    <a:lumMod val="95000"/>
                  </a:schemeClr>
                </a:solidFill>
              </a:rPr>
              <a:t>Karmakar</a:t>
            </a:r>
            <a:endParaRPr lang="en-US" dirty="0" smtClean="0">
              <a:solidFill>
                <a:schemeClr val="tx1">
                  <a:lumMod val="95000"/>
                </a:schemeClr>
              </a:solidFill>
            </a:endParaRPr>
          </a:p>
          <a:p>
            <a:r>
              <a:rPr lang="en-US" dirty="0" err="1" smtClean="0">
                <a:solidFill>
                  <a:schemeClr val="tx1">
                    <a:lumMod val="95000"/>
                  </a:schemeClr>
                </a:solidFill>
              </a:rPr>
              <a:t>Souradip</a:t>
            </a:r>
            <a:r>
              <a:rPr lang="en-US" dirty="0" smtClean="0">
                <a:solidFill>
                  <a:schemeClr val="tx1">
                    <a:lumMod val="95000"/>
                  </a:schemeClr>
                </a:solidFill>
              </a:rPr>
              <a:t> Pal</a:t>
            </a:r>
          </a:p>
          <a:p>
            <a:r>
              <a:rPr lang="en-US" dirty="0" err="1" smtClean="0">
                <a:solidFill>
                  <a:schemeClr val="tx1">
                    <a:lumMod val="95000"/>
                  </a:schemeClr>
                </a:solidFill>
              </a:rPr>
              <a:t>Ayush</a:t>
            </a:r>
            <a:r>
              <a:rPr lang="en-US" dirty="0" smtClean="0">
                <a:solidFill>
                  <a:schemeClr val="tx1">
                    <a:lumMod val="95000"/>
                  </a:schemeClr>
                </a:solidFill>
              </a:rPr>
              <a:t> </a:t>
            </a:r>
            <a:r>
              <a:rPr lang="en-US" dirty="0" err="1" smtClean="0">
                <a:solidFill>
                  <a:schemeClr val="tx1">
                    <a:lumMod val="95000"/>
                  </a:schemeClr>
                </a:solidFill>
              </a:rPr>
              <a:t>Dhua</a:t>
            </a:r>
            <a:endParaRPr lang="en-IN" dirty="0">
              <a:solidFill>
                <a:schemeClr val="tx1">
                  <a:lumMod val="9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372" t="17771" r="18091" b="22708"/>
          <a:stretch/>
        </p:blipFill>
        <p:spPr>
          <a:xfrm>
            <a:off x="5786846" y="783771"/>
            <a:ext cx="5451565" cy="4924697"/>
          </a:xfrm>
          <a:prstGeom prst="rect">
            <a:avLst/>
          </a:prstGeom>
        </p:spPr>
      </p:pic>
    </p:spTree>
    <p:extLst>
      <p:ext uri="{BB962C8B-B14F-4D97-AF65-F5344CB8AC3E}">
        <p14:creationId xmlns:p14="http://schemas.microsoft.com/office/powerpoint/2010/main" val="3986331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4918166"/>
          </a:xfrm>
        </p:spPr>
        <p:txBody>
          <a:bodyPr>
            <a:normAutofit/>
          </a:bodyPr>
          <a:lstStyle/>
          <a:p>
            <a:r>
              <a:rPr lang="en-US" dirty="0" smtClean="0"/>
              <a:t>Steps to achieve our ideas	</a:t>
            </a:r>
            <a:br>
              <a:rPr lang="en-US" dirty="0" smtClean="0"/>
            </a:br>
            <a:r>
              <a:rPr lang="en-US" dirty="0"/>
              <a:t/>
            </a:r>
            <a:br>
              <a:rPr lang="en-US" dirty="0"/>
            </a:br>
            <a:r>
              <a:rPr lang="en-US" dirty="0" smtClean="0"/>
              <a:t/>
            </a:r>
            <a:br>
              <a:rPr lang="en-US" dirty="0" smtClean="0"/>
            </a:br>
            <a:r>
              <a:rPr lang="en-US" dirty="0" smtClean="0"/>
              <a:t>1)presence classification- </a:t>
            </a:r>
            <a:br>
              <a:rPr lang="en-US" dirty="0" smtClean="0"/>
            </a:br>
            <a:r>
              <a:rPr lang="en-US" dirty="0" smtClean="0"/>
              <a:t> </a:t>
            </a:r>
            <a:r>
              <a:rPr lang="en-US" sz="1900" cap="none" dirty="0" smtClean="0">
                <a:solidFill>
                  <a:schemeClr val="tx1">
                    <a:tint val="75000"/>
                  </a:schemeClr>
                </a:solidFill>
                <a:latin typeface="+mn-lt"/>
                <a:ea typeface="+mn-ea"/>
                <a:cs typeface="+mn-cs"/>
              </a:rPr>
              <a:t>To identify whether dark </a:t>
            </a:r>
            <a:r>
              <a:rPr lang="en-US" sz="1900" cap="none" dirty="0">
                <a:solidFill>
                  <a:schemeClr val="tx1">
                    <a:tint val="75000"/>
                  </a:schemeClr>
                </a:solidFill>
                <a:latin typeface="+mn-lt"/>
                <a:ea typeface="+mn-ea"/>
                <a:cs typeface="+mn-cs"/>
              </a:rPr>
              <a:t>pattern is present or </a:t>
            </a:r>
            <a:r>
              <a:rPr lang="en-US" sz="1900" cap="none" dirty="0" smtClean="0">
                <a:solidFill>
                  <a:schemeClr val="tx1">
                    <a:tint val="75000"/>
                  </a:schemeClr>
                </a:solidFill>
                <a:latin typeface="+mn-lt"/>
                <a:ea typeface="+mn-ea"/>
                <a:cs typeface="+mn-cs"/>
              </a:rPr>
              <a:t>not </a:t>
            </a:r>
            <a:r>
              <a:rPr lang="en-US" sz="1900" cap="none" dirty="0">
                <a:solidFill>
                  <a:schemeClr val="tx1">
                    <a:tint val="75000"/>
                  </a:schemeClr>
                </a:solidFill>
                <a:latin typeface="+mn-lt"/>
                <a:ea typeface="+mn-ea"/>
                <a:cs typeface="+mn-cs"/>
              </a:rPr>
              <a:t/>
            </a:r>
            <a:br>
              <a:rPr lang="en-US" sz="1900" cap="none" dirty="0">
                <a:solidFill>
                  <a:schemeClr val="tx1">
                    <a:tint val="75000"/>
                  </a:schemeClr>
                </a:solidFill>
                <a:latin typeface="+mn-lt"/>
                <a:ea typeface="+mn-ea"/>
                <a:cs typeface="+mn-cs"/>
              </a:rPr>
            </a:br>
            <a:r>
              <a:rPr lang="en-US" dirty="0" smtClean="0"/>
              <a:t/>
            </a:r>
            <a:br>
              <a:rPr lang="en-US" dirty="0" smtClean="0"/>
            </a:br>
            <a:r>
              <a:rPr lang="en-US" dirty="0"/>
              <a:t/>
            </a:r>
            <a:br>
              <a:rPr lang="en-US" dirty="0"/>
            </a:br>
            <a:r>
              <a:rPr lang="en-US" dirty="0" smtClean="0"/>
              <a:t>2) category classification-</a:t>
            </a:r>
            <a:br>
              <a:rPr lang="en-US" dirty="0" smtClean="0"/>
            </a:br>
            <a:r>
              <a:rPr lang="en-US" dirty="0" smtClean="0"/>
              <a:t> </a:t>
            </a:r>
            <a:r>
              <a:rPr lang="en-US" sz="1900" cap="none" dirty="0">
                <a:solidFill>
                  <a:schemeClr val="tx1">
                    <a:tint val="75000"/>
                  </a:schemeClr>
                </a:solidFill>
                <a:latin typeface="+mn-lt"/>
                <a:ea typeface="+mn-ea"/>
                <a:cs typeface="+mn-cs"/>
              </a:rPr>
              <a:t>T</a:t>
            </a:r>
            <a:r>
              <a:rPr lang="en-US" sz="1900" cap="none" dirty="0" smtClean="0">
                <a:solidFill>
                  <a:schemeClr val="tx1">
                    <a:tint val="75000"/>
                  </a:schemeClr>
                </a:solidFill>
                <a:latin typeface="+mn-lt"/>
                <a:ea typeface="+mn-ea"/>
                <a:cs typeface="+mn-cs"/>
              </a:rPr>
              <a:t>o </a:t>
            </a:r>
            <a:r>
              <a:rPr lang="en-US" sz="1900" cap="none" dirty="0">
                <a:solidFill>
                  <a:schemeClr val="tx1">
                    <a:tint val="75000"/>
                  </a:schemeClr>
                </a:solidFill>
                <a:latin typeface="+mn-lt"/>
                <a:ea typeface="+mn-ea"/>
                <a:cs typeface="+mn-cs"/>
              </a:rPr>
              <a:t>identify the category of the dark pattern if present</a:t>
            </a:r>
            <a:endParaRPr lang="en-IN" sz="1900" cap="none" dirty="0">
              <a:solidFill>
                <a:schemeClr val="tx1">
                  <a:tint val="75000"/>
                </a:schemeClr>
              </a:solidFill>
              <a:latin typeface="+mn-lt"/>
              <a:ea typeface="+mn-ea"/>
              <a:cs typeface="+mn-cs"/>
            </a:endParaRPr>
          </a:p>
        </p:txBody>
      </p:sp>
      <p:sp>
        <p:nvSpPr>
          <p:cNvPr id="3" name="Text Placeholder 2"/>
          <p:cNvSpPr>
            <a:spLocks noGrp="1"/>
          </p:cNvSpPr>
          <p:nvPr>
            <p:ph type="body" idx="1"/>
          </p:nvPr>
        </p:nvSpPr>
        <p:spPr>
          <a:xfrm>
            <a:off x="684212" y="5447210"/>
            <a:ext cx="8535988" cy="547189"/>
          </a:xfrm>
        </p:spPr>
        <p:txBody>
          <a:bodyPr/>
          <a:lstStyle/>
          <a:p>
            <a:r>
              <a:rPr lang="en-US" dirty="0" smtClean="0"/>
              <a:t>  </a:t>
            </a:r>
            <a:endParaRPr lang="en-IN" dirty="0"/>
          </a:p>
        </p:txBody>
      </p:sp>
      <p:sp>
        <p:nvSpPr>
          <p:cNvPr id="4" name="TextBox 3"/>
          <p:cNvSpPr txBox="1"/>
          <p:nvPr/>
        </p:nvSpPr>
        <p:spPr>
          <a:xfrm>
            <a:off x="8020594" y="1554480"/>
            <a:ext cx="3579223" cy="3539430"/>
          </a:xfrm>
          <a:prstGeom prst="rect">
            <a:avLst/>
          </a:prstGeom>
          <a:noFill/>
        </p:spPr>
        <p:txBody>
          <a:bodyPr wrap="square" rtlCol="0">
            <a:spAutoFit/>
          </a:bodyPr>
          <a:lstStyle/>
          <a:p>
            <a:r>
              <a:rPr lang="en-IN" sz="2800" dirty="0" smtClean="0"/>
              <a:t>Algorithms used:</a:t>
            </a:r>
          </a:p>
          <a:p>
            <a:endParaRPr lang="en-IN" sz="2800" dirty="0" smtClean="0"/>
          </a:p>
          <a:p>
            <a:r>
              <a:rPr lang="en-IN" sz="2800" dirty="0" smtClean="0"/>
              <a:t>Bernoulli Naïve Bayes</a:t>
            </a:r>
          </a:p>
          <a:p>
            <a:endParaRPr lang="en-IN" sz="2800" dirty="0" smtClean="0"/>
          </a:p>
          <a:p>
            <a:endParaRPr lang="en-IN" sz="2800" dirty="0"/>
          </a:p>
          <a:p>
            <a:r>
              <a:rPr lang="en-IN" sz="2800" dirty="0" smtClean="0"/>
              <a:t>Multinomial Naïve Bayes</a:t>
            </a:r>
            <a:endParaRPr lang="en-IN" sz="2800" dirty="0"/>
          </a:p>
        </p:txBody>
      </p:sp>
      <p:cxnSp>
        <p:nvCxnSpPr>
          <p:cNvPr id="6" name="Straight Arrow Connector 5"/>
          <p:cNvCxnSpPr/>
          <p:nvPr/>
        </p:nvCxnSpPr>
        <p:spPr>
          <a:xfrm>
            <a:off x="6766560" y="2860766"/>
            <a:ext cx="1123406" cy="0"/>
          </a:xfrm>
          <a:prstGeom prst="straightConnector1">
            <a:avLst/>
          </a:prstGeom>
          <a:ln>
            <a:solidFill>
              <a:schemeClr val="accent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406640" y="4698273"/>
            <a:ext cx="452846" cy="4355"/>
          </a:xfrm>
          <a:prstGeom prst="straightConnector1">
            <a:avLst/>
          </a:prstGeom>
          <a:ln>
            <a:solidFill>
              <a:schemeClr val="accent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5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535578"/>
            <a:ext cx="9104811" cy="5734593"/>
          </a:xfrm>
          <a:prstGeom prst="rect">
            <a:avLst/>
          </a:prstGeom>
        </p:spPr>
      </p:pic>
    </p:spTree>
    <p:extLst>
      <p:ext uri="{BB962C8B-B14F-4D97-AF65-F5344CB8AC3E}">
        <p14:creationId xmlns:p14="http://schemas.microsoft.com/office/powerpoint/2010/main" val="270751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724989"/>
          </a:xfrm>
        </p:spPr>
        <p:txBody>
          <a:bodyPr/>
          <a:lstStyle/>
          <a:p>
            <a:r>
              <a:rPr lang="en-IN" dirty="0" smtClean="0"/>
              <a:t>Business opportunities</a:t>
            </a:r>
            <a:endParaRPr lang="en-IN" dirty="0"/>
          </a:p>
        </p:txBody>
      </p:sp>
      <p:sp>
        <p:nvSpPr>
          <p:cNvPr id="3" name="Text Placeholder 2"/>
          <p:cNvSpPr>
            <a:spLocks noGrp="1"/>
          </p:cNvSpPr>
          <p:nvPr>
            <p:ph type="body" idx="1"/>
          </p:nvPr>
        </p:nvSpPr>
        <p:spPr>
          <a:xfrm>
            <a:off x="618897" y="1306285"/>
            <a:ext cx="10915606" cy="5342709"/>
          </a:xfrm>
        </p:spPr>
        <p:txBody>
          <a:bodyPr>
            <a:normAutofit fontScale="70000" lnSpcReduction="20000"/>
          </a:bodyPr>
          <a:lstStyle/>
          <a:p>
            <a:r>
              <a:rPr lang="en-US" dirty="0">
                <a:solidFill>
                  <a:schemeClr val="tx1"/>
                </a:solidFill>
              </a:rPr>
              <a:t> </a:t>
            </a:r>
            <a:r>
              <a:rPr lang="en-US" dirty="0" smtClean="0">
                <a:solidFill>
                  <a:schemeClr val="tx1"/>
                </a:solidFill>
              </a:rPr>
              <a:t>1.</a:t>
            </a:r>
            <a:r>
              <a:rPr lang="en-US" u="sng" dirty="0" smtClean="0">
                <a:solidFill>
                  <a:schemeClr val="tx1"/>
                </a:solidFill>
              </a:rPr>
              <a:t>Browser </a:t>
            </a:r>
            <a:r>
              <a:rPr lang="en-US" u="sng" dirty="0">
                <a:solidFill>
                  <a:schemeClr val="tx1"/>
                </a:solidFill>
              </a:rPr>
              <a:t>Extension Subscription Model:</a:t>
            </a:r>
            <a:endParaRPr lang="en-US" dirty="0">
              <a:solidFill>
                <a:schemeClr val="tx1"/>
              </a:solidFill>
            </a:endParaRPr>
          </a:p>
          <a:p>
            <a:r>
              <a:rPr lang="en-US" dirty="0">
                <a:solidFill>
                  <a:schemeClr val="tx1"/>
                </a:solidFill>
              </a:rPr>
              <a:t>   - Offer a premium subscription model for the browser extension, providing advanced features and regular updates to users who are particularly concerned about online privacy.</a:t>
            </a:r>
            <a:endParaRPr lang="en-US" dirty="0">
              <a:solidFill>
                <a:schemeClr val="tx1"/>
              </a:solidFill>
            </a:endParaRPr>
          </a:p>
          <a:p>
            <a:r>
              <a:rPr lang="en-US" dirty="0">
                <a:solidFill>
                  <a:schemeClr val="tx1"/>
                </a:solidFill>
              </a:rPr>
              <a:t/>
            </a:r>
            <a:br>
              <a:rPr lang="en-US" dirty="0">
                <a:solidFill>
                  <a:schemeClr val="tx1"/>
                </a:solidFill>
              </a:rPr>
            </a:br>
            <a:r>
              <a:rPr lang="en-US" dirty="0">
                <a:solidFill>
                  <a:schemeClr val="tx1"/>
                </a:solidFill>
              </a:rPr>
              <a:t>2. </a:t>
            </a:r>
            <a:r>
              <a:rPr lang="en-US" u="sng" dirty="0">
                <a:solidFill>
                  <a:schemeClr val="tx1"/>
                </a:solidFill>
              </a:rPr>
              <a:t>API as a Service</a:t>
            </a:r>
            <a:r>
              <a:rPr lang="en-US" dirty="0">
                <a:solidFill>
                  <a:schemeClr val="tx1"/>
                </a:solidFill>
              </a:rPr>
              <a:t>:</a:t>
            </a:r>
            <a:endParaRPr lang="en-US" dirty="0">
              <a:solidFill>
                <a:schemeClr val="tx1"/>
              </a:solidFill>
            </a:endParaRPr>
          </a:p>
          <a:p>
            <a:r>
              <a:rPr lang="en-US" dirty="0">
                <a:solidFill>
                  <a:schemeClr val="tx1"/>
                </a:solidFill>
              </a:rPr>
              <a:t>   - Provide the dark pattern detection API as a service, allowing businesses to integrate the functionality into their own applications or websites.</a:t>
            </a:r>
            <a:endParaRPr lang="en-US" dirty="0">
              <a:solidFill>
                <a:schemeClr val="tx1"/>
              </a:solidFill>
            </a:endParaRPr>
          </a:p>
          <a:p>
            <a:r>
              <a:rPr lang="en-US" dirty="0">
                <a:solidFill>
                  <a:schemeClr val="tx1"/>
                </a:solidFill>
              </a:rPr>
              <a:t/>
            </a:r>
            <a:br>
              <a:rPr lang="en-US" dirty="0">
                <a:solidFill>
                  <a:schemeClr val="tx1"/>
                </a:solidFill>
              </a:rPr>
            </a:br>
            <a:r>
              <a:rPr lang="en-US" dirty="0">
                <a:solidFill>
                  <a:schemeClr val="tx1"/>
                </a:solidFill>
              </a:rPr>
              <a:t>3. </a:t>
            </a:r>
            <a:r>
              <a:rPr lang="en-US" u="sng" dirty="0">
                <a:solidFill>
                  <a:schemeClr val="tx1"/>
                </a:solidFill>
              </a:rPr>
              <a:t>White Labeling:</a:t>
            </a:r>
            <a:endParaRPr lang="en-US" dirty="0">
              <a:solidFill>
                <a:schemeClr val="tx1"/>
              </a:solidFill>
            </a:endParaRPr>
          </a:p>
          <a:p>
            <a:r>
              <a:rPr lang="en-US" dirty="0">
                <a:solidFill>
                  <a:schemeClr val="tx1"/>
                </a:solidFill>
              </a:rPr>
              <a:t>   - Offer a white-label version of the tool that other businesses or organizations can rebrand and use as part of their services.</a:t>
            </a:r>
            <a:endParaRPr lang="en-US" dirty="0">
              <a:solidFill>
                <a:schemeClr val="tx1"/>
              </a:solidFill>
            </a:endParaRPr>
          </a:p>
          <a:p>
            <a:r>
              <a:rPr lang="en-US" dirty="0">
                <a:solidFill>
                  <a:schemeClr val="tx1"/>
                </a:solidFill>
              </a:rPr>
              <a:t/>
            </a:r>
            <a:br>
              <a:rPr lang="en-US" dirty="0">
                <a:solidFill>
                  <a:schemeClr val="tx1"/>
                </a:solidFill>
              </a:rPr>
            </a:br>
            <a:r>
              <a:rPr lang="en-US" dirty="0">
                <a:solidFill>
                  <a:schemeClr val="tx1"/>
                </a:solidFill>
              </a:rPr>
              <a:t>4. </a:t>
            </a:r>
            <a:r>
              <a:rPr lang="en-US" u="sng" dirty="0">
                <a:solidFill>
                  <a:schemeClr val="tx1"/>
                </a:solidFill>
              </a:rPr>
              <a:t>Collaboration with Browser Companies:</a:t>
            </a:r>
            <a:endParaRPr lang="en-US" dirty="0">
              <a:solidFill>
                <a:schemeClr val="tx1"/>
              </a:solidFill>
            </a:endParaRPr>
          </a:p>
          <a:p>
            <a:r>
              <a:rPr lang="en-US" dirty="0">
                <a:solidFill>
                  <a:schemeClr val="tx1"/>
                </a:solidFill>
              </a:rPr>
              <a:t>    - Explore partnerships with major browser companies to integrate the tool as a built-in feature or extension, increasing its accessibility to a broader user base.</a:t>
            </a:r>
            <a:endParaRPr lang="en-US" dirty="0">
              <a:solidFill>
                <a:schemeClr val="tx1"/>
              </a:solidFill>
            </a:endParaRPr>
          </a:p>
          <a:p>
            <a:r>
              <a:rPr lang="en-US" dirty="0">
                <a:solidFill>
                  <a:schemeClr val="tx1"/>
                </a:solidFill>
              </a:rPr>
              <a:t/>
            </a:r>
            <a:br>
              <a:rPr lang="en-US" dirty="0">
                <a:solidFill>
                  <a:schemeClr val="tx1"/>
                </a:solidFill>
              </a:rPr>
            </a:br>
            <a:r>
              <a:rPr lang="en-US" dirty="0">
                <a:solidFill>
                  <a:schemeClr val="tx1"/>
                </a:solidFill>
              </a:rPr>
              <a:t>5. </a:t>
            </a:r>
            <a:r>
              <a:rPr lang="en-US" u="sng" dirty="0" err="1">
                <a:solidFill>
                  <a:schemeClr val="tx1"/>
                </a:solidFill>
              </a:rPr>
              <a:t>Crowdsourced</a:t>
            </a:r>
            <a:r>
              <a:rPr lang="en-US" u="sng" dirty="0">
                <a:solidFill>
                  <a:schemeClr val="tx1"/>
                </a:solidFill>
              </a:rPr>
              <a:t> Dark Pattern Database:</a:t>
            </a:r>
            <a:endParaRPr lang="en-US" dirty="0">
              <a:solidFill>
                <a:schemeClr val="tx1"/>
              </a:solidFill>
            </a:endParaRPr>
          </a:p>
          <a:p>
            <a:r>
              <a:rPr lang="en-US" dirty="0">
                <a:solidFill>
                  <a:schemeClr val="tx1"/>
                </a:solidFill>
              </a:rPr>
              <a:t>    - Establish a platform where users can contribute and report new instances of dark patterns, creating a </a:t>
            </a:r>
            <a:r>
              <a:rPr lang="en-US" dirty="0" err="1">
                <a:solidFill>
                  <a:schemeClr val="tx1"/>
                </a:solidFill>
              </a:rPr>
              <a:t>crowdsourced</a:t>
            </a:r>
            <a:r>
              <a:rPr lang="en-US" dirty="0">
                <a:solidFill>
                  <a:schemeClr val="tx1"/>
                </a:solidFill>
              </a:rPr>
              <a:t> database that continuously improves the tool's accuracy.</a:t>
            </a:r>
            <a:endParaRPr lang="en-US" dirty="0">
              <a:solidFill>
                <a:schemeClr val="tx1"/>
              </a:solidFill>
            </a:endParaRPr>
          </a:p>
          <a:p>
            <a:r>
              <a:rPr lang="en-US" dirty="0">
                <a:solidFill>
                  <a:schemeClr val="tx1"/>
                </a:solidFill>
              </a:rPr>
              <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185325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233749"/>
            <a:ext cx="10058400" cy="1862048"/>
          </a:xfrm>
          <a:prstGeom prst="rect">
            <a:avLst/>
          </a:prstGeom>
          <a:noFill/>
        </p:spPr>
        <p:txBody>
          <a:bodyPr wrap="square" rtlCol="0">
            <a:spAutoFit/>
          </a:bodyPr>
          <a:lstStyle/>
          <a:p>
            <a:r>
              <a:rPr lang="en-IN" sz="11500" dirty="0" smtClean="0"/>
              <a:t>Thank you </a:t>
            </a:r>
            <a:endParaRPr lang="en-IN" sz="11500" dirty="0"/>
          </a:p>
        </p:txBody>
      </p:sp>
    </p:spTree>
    <p:extLst>
      <p:ext uri="{BB962C8B-B14F-4D97-AF65-F5344CB8AC3E}">
        <p14:creationId xmlns:p14="http://schemas.microsoft.com/office/powerpoint/2010/main" val="40231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169126"/>
          </a:xfrm>
        </p:spPr>
        <p:txBody>
          <a:bodyPr/>
          <a:lstStyle/>
          <a:p>
            <a:r>
              <a:rPr lang="en-US" dirty="0" smtClean="0"/>
              <a:t>What is Dark pattern?</a:t>
            </a:r>
            <a:endParaRPr lang="en-IN" dirty="0"/>
          </a:p>
        </p:txBody>
      </p:sp>
      <p:sp>
        <p:nvSpPr>
          <p:cNvPr id="3" name="Text Placeholder 2"/>
          <p:cNvSpPr>
            <a:spLocks noGrp="1"/>
          </p:cNvSpPr>
          <p:nvPr>
            <p:ph type="body" idx="1"/>
          </p:nvPr>
        </p:nvSpPr>
        <p:spPr>
          <a:xfrm>
            <a:off x="684212" y="1658983"/>
            <a:ext cx="8535988" cy="4335417"/>
          </a:xfrm>
        </p:spPr>
        <p:txBody>
          <a:bodyPr>
            <a:normAutofit fontScale="92500" lnSpcReduction="10000"/>
          </a:bodyPr>
          <a:lstStyle/>
          <a:p>
            <a:r>
              <a:rPr lang="en-US" dirty="0">
                <a:solidFill>
                  <a:schemeClr val="tx1"/>
                </a:solidFill>
              </a:rPr>
              <a:t>A dark pattern refers to a user interface design that is crafted to manipulate or deceive users into taking actions that they might not otherwise choose to do willingly. Dark patterns are often employed on websites and in software interfaces to achieve specific goals, such as tricking users into signing up for services, making purchases, or providing personal information</a:t>
            </a:r>
            <a:r>
              <a:rPr lang="en-US" dirty="0" smtClean="0">
                <a:solidFill>
                  <a:schemeClr val="tx1"/>
                </a:solidFill>
              </a:rPr>
              <a:t>.</a:t>
            </a:r>
          </a:p>
          <a:p>
            <a:r>
              <a:rPr lang="en-US" dirty="0" smtClean="0">
                <a:solidFill>
                  <a:schemeClr val="tx1"/>
                </a:solidFill>
              </a:rPr>
              <a:t> These </a:t>
            </a:r>
            <a:r>
              <a:rPr lang="en-US" dirty="0">
                <a:solidFill>
                  <a:schemeClr val="tx1"/>
                </a:solidFill>
              </a:rPr>
              <a:t>patterns can take various forms, including misleading wording, hidden options, confusing interfaces, and pre-selected checkboxes. The intent behind dark patterns is generally to prioritize the interests of the website or service provider over the user's best interests, often resulting in a frustrating or deceptive user experience</a:t>
            </a:r>
            <a:r>
              <a:rPr lang="en-US" dirty="0" smtClean="0">
                <a:solidFill>
                  <a:schemeClr val="tx1"/>
                </a:solidFill>
              </a:rPr>
              <a:t>.</a:t>
            </a:r>
          </a:p>
          <a:p>
            <a:r>
              <a:rPr lang="en-US" dirty="0" smtClean="0">
                <a:solidFill>
                  <a:schemeClr val="tx1"/>
                </a:solidFill>
              </a:rPr>
              <a:t>The </a:t>
            </a:r>
            <a:r>
              <a:rPr lang="en-US" dirty="0">
                <a:solidFill>
                  <a:schemeClr val="tx1"/>
                </a:solidFill>
              </a:rPr>
              <a:t>term "dark pattern" is used to highlight the unethical or deceptive nature of these design practices. Many advocacy groups and individuals work to raise awareness about dark patterns and promote ethical user interface design.</a:t>
            </a:r>
            <a:endParaRPr lang="en-IN" dirty="0">
              <a:solidFill>
                <a:schemeClr val="tx1"/>
              </a:solidFill>
            </a:endParaRPr>
          </a:p>
        </p:txBody>
      </p:sp>
    </p:spTree>
    <p:extLst>
      <p:ext uri="{BB962C8B-B14F-4D97-AF65-F5344CB8AC3E}">
        <p14:creationId xmlns:p14="http://schemas.microsoft.com/office/powerpoint/2010/main" val="813427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893" y="0"/>
            <a:ext cx="10058400" cy="1103811"/>
          </a:xfrm>
        </p:spPr>
        <p:txBody>
          <a:bodyPr/>
          <a:lstStyle/>
          <a:p>
            <a:r>
              <a:rPr lang="en-US" dirty="0" smtClean="0"/>
              <a:t>Types of dark patterns</a:t>
            </a:r>
            <a:endParaRPr lang="en-IN" dirty="0"/>
          </a:p>
        </p:txBody>
      </p:sp>
      <p:sp>
        <p:nvSpPr>
          <p:cNvPr id="3" name="Text Placeholder 2"/>
          <p:cNvSpPr>
            <a:spLocks noGrp="1"/>
          </p:cNvSpPr>
          <p:nvPr>
            <p:ph type="body" idx="1"/>
          </p:nvPr>
        </p:nvSpPr>
        <p:spPr>
          <a:xfrm>
            <a:off x="684212" y="875211"/>
            <a:ext cx="8535988" cy="5119189"/>
          </a:xfrm>
        </p:spPr>
        <p:txBody>
          <a:bodyPr>
            <a:normAutofit fontScale="92500" lnSpcReduction="20000"/>
          </a:bodyPr>
          <a:lstStyle/>
          <a:p>
            <a:r>
              <a:rPr lang="en-US" dirty="0">
                <a:solidFill>
                  <a:schemeClr val="tx1"/>
                </a:solidFill>
              </a:rPr>
              <a:t>Dark patterns manifest in various forms, each employing deceptive techniques to manipulate user behavior. Here are some common types</a:t>
            </a:r>
            <a:r>
              <a:rPr lang="en-US" dirty="0" smtClean="0">
                <a:solidFill>
                  <a:schemeClr val="tx1"/>
                </a:solidFill>
              </a:rPr>
              <a:t>:</a:t>
            </a:r>
          </a:p>
          <a:p>
            <a:pPr marL="457200" indent="-457200">
              <a:buAutoNum type="arabicPeriod"/>
            </a:pPr>
            <a:r>
              <a:rPr lang="en-US" dirty="0" smtClean="0">
                <a:solidFill>
                  <a:schemeClr val="tx1"/>
                </a:solidFill>
              </a:rPr>
              <a:t>*</a:t>
            </a:r>
            <a:r>
              <a:rPr lang="en-US" dirty="0">
                <a:solidFill>
                  <a:schemeClr val="tx1"/>
                </a:solidFill>
              </a:rPr>
              <a:t>Misdirection:*   - Hidden Costs: Concealing additional fees until the last step of a transaction.   - Sneak into Basket: Adding extra items to a user's cart without clear consent</a:t>
            </a:r>
            <a:r>
              <a:rPr lang="en-US" dirty="0" smtClean="0">
                <a:solidFill>
                  <a:schemeClr val="tx1"/>
                </a:solidFill>
              </a:rPr>
              <a:t>.</a:t>
            </a:r>
          </a:p>
          <a:p>
            <a:pPr marL="457200" indent="-457200">
              <a:buAutoNum type="arabicPeriod"/>
            </a:pPr>
            <a:r>
              <a:rPr lang="en-US" dirty="0" smtClean="0">
                <a:solidFill>
                  <a:schemeClr val="tx1"/>
                </a:solidFill>
              </a:rPr>
              <a:t> </a:t>
            </a:r>
            <a:r>
              <a:rPr lang="en-US" dirty="0">
                <a:solidFill>
                  <a:schemeClr val="tx1"/>
                </a:solidFill>
              </a:rPr>
              <a:t>*Obstruction:*   - Roadblocks: Introducing barriers that make it challenging for users to perform desired actions, such as canceling a subscription</a:t>
            </a:r>
            <a:r>
              <a:rPr lang="en-US" dirty="0" smtClean="0">
                <a:solidFill>
                  <a:schemeClr val="tx1"/>
                </a:solidFill>
              </a:rPr>
              <a:t>.</a:t>
            </a:r>
          </a:p>
          <a:p>
            <a:pPr marL="457200" indent="-457200">
              <a:buAutoNum type="arabicPeriod"/>
            </a:pPr>
            <a:r>
              <a:rPr lang="en-US" dirty="0" smtClean="0">
                <a:solidFill>
                  <a:schemeClr val="tx1"/>
                </a:solidFill>
              </a:rPr>
              <a:t> </a:t>
            </a:r>
            <a:r>
              <a:rPr lang="en-US" dirty="0">
                <a:solidFill>
                  <a:schemeClr val="tx1"/>
                </a:solidFill>
              </a:rPr>
              <a:t>*Forced Action:*   - </a:t>
            </a:r>
            <a:r>
              <a:rPr lang="en-US" dirty="0" err="1">
                <a:solidFill>
                  <a:schemeClr val="tx1"/>
                </a:solidFill>
              </a:rPr>
              <a:t>Confirmshaming</a:t>
            </a:r>
            <a:r>
              <a:rPr lang="en-US" dirty="0">
                <a:solidFill>
                  <a:schemeClr val="tx1"/>
                </a:solidFill>
              </a:rPr>
              <a:t>: Guilt-tripping users into taking certain actions by making alternatives seem socially unacceptable</a:t>
            </a:r>
            <a:r>
              <a:rPr lang="en-US" dirty="0" smtClean="0">
                <a:solidFill>
                  <a:schemeClr val="tx1"/>
                </a:solidFill>
              </a:rPr>
              <a:t>.</a:t>
            </a:r>
          </a:p>
          <a:p>
            <a:pPr marL="457200" indent="-457200">
              <a:buAutoNum type="arabicPeriod"/>
            </a:pPr>
            <a:r>
              <a:rPr lang="en-US" dirty="0" smtClean="0">
                <a:solidFill>
                  <a:schemeClr val="tx1"/>
                </a:solidFill>
              </a:rPr>
              <a:t> </a:t>
            </a:r>
            <a:r>
              <a:rPr lang="en-US" dirty="0">
                <a:solidFill>
                  <a:schemeClr val="tx1"/>
                </a:solidFill>
              </a:rPr>
              <a:t>*Hidden Defaults:*   - Pre-Selected Options: Automatically opting users into services or subscriptions unless they actively opt out</a:t>
            </a:r>
            <a:r>
              <a:rPr lang="en-US" dirty="0" smtClean="0">
                <a:solidFill>
                  <a:schemeClr val="tx1"/>
                </a:solidFill>
              </a:rPr>
              <a:t>.</a:t>
            </a:r>
          </a:p>
          <a:p>
            <a:pPr marL="457200" indent="-457200">
              <a:buAutoNum type="arabicPeriod"/>
            </a:pPr>
            <a:r>
              <a:rPr lang="en-US" dirty="0" smtClean="0">
                <a:solidFill>
                  <a:schemeClr val="tx1"/>
                </a:solidFill>
              </a:rPr>
              <a:t> </a:t>
            </a:r>
            <a:r>
              <a:rPr lang="en-US" dirty="0">
                <a:solidFill>
                  <a:schemeClr val="tx1"/>
                </a:solidFill>
              </a:rPr>
              <a:t>*Interface Interference:*   - Disguised Ads: Presenting advertisements that resemble native content, leading users to unintentionally click on them</a:t>
            </a:r>
            <a:r>
              <a:rPr lang="en-US" dirty="0" smtClean="0">
                <a:solidFill>
                  <a:schemeClr val="tx1"/>
                </a:solidFill>
              </a:rPr>
              <a:t>.</a:t>
            </a:r>
          </a:p>
        </p:txBody>
      </p:sp>
    </p:spTree>
    <p:extLst>
      <p:ext uri="{BB962C8B-B14F-4D97-AF65-F5344CB8AC3E}">
        <p14:creationId xmlns:p14="http://schemas.microsoft.com/office/powerpoint/2010/main" val="143970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531" y="653143"/>
            <a:ext cx="9731829" cy="5632311"/>
          </a:xfrm>
          <a:prstGeom prst="rect">
            <a:avLst/>
          </a:prstGeom>
          <a:noFill/>
        </p:spPr>
        <p:txBody>
          <a:bodyPr wrap="square" rtlCol="0">
            <a:spAutoFit/>
          </a:bodyPr>
          <a:lstStyle/>
          <a:p>
            <a:r>
              <a:rPr lang="en-US" dirty="0" smtClean="0"/>
              <a:t>6. </a:t>
            </a:r>
            <a:r>
              <a:rPr lang="en-US" dirty="0"/>
              <a:t>*Misleading Language:*   - Trick Questions: Using ambiguous or confusing language to mislead users during decision-making</a:t>
            </a:r>
            <a:r>
              <a:rPr lang="en-US" dirty="0" smtClean="0"/>
              <a:t>.</a:t>
            </a:r>
          </a:p>
          <a:p>
            <a:endParaRPr lang="en-US" dirty="0" smtClean="0"/>
          </a:p>
          <a:p>
            <a:r>
              <a:rPr lang="en-US" dirty="0"/>
              <a:t>7</a:t>
            </a:r>
            <a:r>
              <a:rPr lang="en-US" dirty="0" smtClean="0"/>
              <a:t>. </a:t>
            </a:r>
            <a:r>
              <a:rPr lang="en-US" dirty="0"/>
              <a:t>*Urgency:*   - Fake Scarcity: Creating a false sense of urgency by suggesting limited availability to prompt immediate action</a:t>
            </a:r>
            <a:r>
              <a:rPr lang="en-US" dirty="0" smtClean="0"/>
              <a:t>.</a:t>
            </a:r>
          </a:p>
          <a:p>
            <a:endParaRPr lang="en-US" dirty="0" smtClean="0"/>
          </a:p>
          <a:p>
            <a:r>
              <a:rPr lang="en-US" dirty="0"/>
              <a:t>8</a:t>
            </a:r>
            <a:r>
              <a:rPr lang="en-US" dirty="0" smtClean="0"/>
              <a:t>. </a:t>
            </a:r>
            <a:r>
              <a:rPr lang="en-US" dirty="0"/>
              <a:t>*Privacy </a:t>
            </a:r>
            <a:r>
              <a:rPr lang="en-US" dirty="0" err="1"/>
              <a:t>Zuckering</a:t>
            </a:r>
            <a:r>
              <a:rPr lang="en-US" dirty="0"/>
              <a:t>:*   - Deceptive Privacy Settings: Manipulating users into sharing more personal information than they intend</a:t>
            </a:r>
            <a:r>
              <a:rPr lang="en-US" dirty="0" smtClean="0"/>
              <a:t>.</a:t>
            </a:r>
          </a:p>
          <a:p>
            <a:endParaRPr lang="en-US" dirty="0" smtClean="0"/>
          </a:p>
          <a:p>
            <a:r>
              <a:rPr lang="en-US" dirty="0"/>
              <a:t>9</a:t>
            </a:r>
            <a:r>
              <a:rPr lang="en-US" dirty="0" smtClean="0"/>
              <a:t>. </a:t>
            </a:r>
            <a:r>
              <a:rPr lang="en-US" dirty="0"/>
              <a:t>*Bait and Switch:*    - Advertising One Thing, Delivering Another: Promising a certain product or service and delivering something less desirable</a:t>
            </a:r>
            <a:r>
              <a:rPr lang="en-US" dirty="0" smtClean="0"/>
              <a:t>.</a:t>
            </a:r>
          </a:p>
          <a:p>
            <a:endParaRPr lang="en-US" dirty="0" smtClean="0"/>
          </a:p>
          <a:p>
            <a:r>
              <a:rPr lang="en-US" dirty="0" smtClean="0"/>
              <a:t>10. </a:t>
            </a:r>
            <a:r>
              <a:rPr lang="en-US" dirty="0"/>
              <a:t>*Friend Spam:*    - Unauthorized Invitations: Automatically sending invitations or messages to a user's contacts without explicit consent</a:t>
            </a:r>
            <a:r>
              <a:rPr lang="en-US" dirty="0" smtClean="0"/>
              <a:t>.</a:t>
            </a:r>
          </a:p>
          <a:p>
            <a:endParaRPr lang="en-US" dirty="0"/>
          </a:p>
          <a:p>
            <a:endParaRPr lang="en-US" dirty="0" smtClean="0"/>
          </a:p>
          <a:p>
            <a:r>
              <a:rPr lang="en-US" dirty="0" smtClean="0"/>
              <a:t>Recognizing </a:t>
            </a:r>
            <a:r>
              <a:rPr lang="en-US" dirty="0"/>
              <a:t>these dark pattern tactics is crucial for users to make informed decisions online. Advocacy for transparent and ethical design practices aims to discourage the use of such patterns and promote user-friendly interactions.</a:t>
            </a:r>
            <a:endParaRPr lang="en-IN" dirty="0"/>
          </a:p>
          <a:p>
            <a:endParaRPr lang="en-IN" dirty="0"/>
          </a:p>
        </p:txBody>
      </p:sp>
    </p:spTree>
    <p:extLst>
      <p:ext uri="{BB962C8B-B14F-4D97-AF65-F5344CB8AC3E}">
        <p14:creationId xmlns:p14="http://schemas.microsoft.com/office/powerpoint/2010/main" val="1055327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195251"/>
          </a:xfrm>
        </p:spPr>
        <p:txBody>
          <a:bodyPr/>
          <a:lstStyle/>
          <a:p>
            <a:r>
              <a:rPr lang="en-US" dirty="0" smtClean="0"/>
              <a:t>Our solution </a:t>
            </a:r>
            <a:endParaRPr lang="en-IN" dirty="0"/>
          </a:p>
        </p:txBody>
      </p:sp>
      <p:sp>
        <p:nvSpPr>
          <p:cNvPr id="3" name="Text Placeholder 2"/>
          <p:cNvSpPr>
            <a:spLocks noGrp="1"/>
          </p:cNvSpPr>
          <p:nvPr>
            <p:ph type="body" idx="1"/>
          </p:nvPr>
        </p:nvSpPr>
        <p:spPr>
          <a:xfrm>
            <a:off x="684212" y="1841863"/>
            <a:ext cx="8535988" cy="4152537"/>
          </a:xfrm>
        </p:spPr>
        <p:txBody>
          <a:bodyPr/>
          <a:lstStyle/>
          <a:p>
            <a:r>
              <a:rPr lang="en-US" i="1" dirty="0" smtClean="0">
                <a:solidFill>
                  <a:schemeClr val="tx1"/>
                </a:solidFill>
              </a:rPr>
              <a:t>To overcome the problems faced by users due to Dark patterns, we have proposed a solution which will be highly beneficial to the users. </a:t>
            </a:r>
          </a:p>
          <a:p>
            <a:r>
              <a:rPr lang="en-US" i="1" dirty="0" smtClean="0">
                <a:solidFill>
                  <a:schemeClr val="tx1"/>
                </a:solidFill>
              </a:rPr>
              <a:t>Dataset used: </a:t>
            </a:r>
            <a:r>
              <a:rPr lang="en-US" b="1" i="1" dirty="0" smtClean="0">
                <a:solidFill>
                  <a:schemeClr val="tx1"/>
                </a:solidFill>
              </a:rPr>
              <a:t>Dark </a:t>
            </a:r>
            <a:r>
              <a:rPr lang="en-US" b="1" i="1" dirty="0">
                <a:solidFill>
                  <a:schemeClr val="tx1"/>
                </a:solidFill>
              </a:rPr>
              <a:t>Patterns at </a:t>
            </a:r>
            <a:r>
              <a:rPr lang="en-US" b="1" i="1" dirty="0" smtClean="0">
                <a:solidFill>
                  <a:schemeClr val="tx1"/>
                </a:solidFill>
              </a:rPr>
              <a:t>Scale: Findings from a Crawl of 11K Shopping Websites*</a:t>
            </a:r>
            <a:r>
              <a:rPr lang="en-US" b="1" dirty="0" smtClean="0">
                <a:solidFill>
                  <a:schemeClr val="tx1"/>
                </a:solidFill>
              </a:rPr>
              <a:t> (</a:t>
            </a:r>
            <a:r>
              <a:rPr lang="en-US" b="1" dirty="0" err="1" smtClean="0">
                <a:solidFill>
                  <a:schemeClr val="tx1"/>
                </a:solidFill>
              </a:rPr>
              <a:t>Mathur</a:t>
            </a:r>
            <a:r>
              <a:rPr lang="en-US" b="1" dirty="0" smtClean="0">
                <a:solidFill>
                  <a:schemeClr val="tx1"/>
                </a:solidFill>
              </a:rPr>
              <a:t> et </a:t>
            </a:r>
            <a:r>
              <a:rPr lang="en-US" b="1" dirty="0">
                <a:solidFill>
                  <a:schemeClr val="tx1"/>
                </a:solidFill>
              </a:rPr>
              <a:t>al</a:t>
            </a:r>
            <a:r>
              <a:rPr lang="en-US" b="1" dirty="0" smtClean="0">
                <a:solidFill>
                  <a:schemeClr val="tx1"/>
                </a:solidFill>
              </a:rPr>
              <a:t>.)</a:t>
            </a:r>
          </a:p>
          <a:p>
            <a:r>
              <a:rPr lang="en-US" b="1" u="sng" dirty="0" smtClean="0">
                <a:solidFill>
                  <a:schemeClr val="tx1"/>
                </a:solidFill>
              </a:rPr>
              <a:t>We will be marking/highlighting the most probable regions of dark patterns in the particular website by evaluating the html tags with the dataset and will be warning the users about the particular category of the dark pattern which is highlighted.</a:t>
            </a:r>
          </a:p>
          <a:p>
            <a:endParaRPr lang="en-US" b="1" dirty="0" smtClean="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880875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3" y="509451"/>
            <a:ext cx="11155680" cy="5486400"/>
          </a:xfrm>
          <a:prstGeom prst="rect">
            <a:avLst/>
          </a:prstGeom>
        </p:spPr>
      </p:pic>
    </p:spTree>
    <p:extLst>
      <p:ext uri="{BB962C8B-B14F-4D97-AF65-F5344CB8AC3E}">
        <p14:creationId xmlns:p14="http://schemas.microsoft.com/office/powerpoint/2010/main" val="106023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91" y="522515"/>
            <a:ext cx="11723886" cy="5721530"/>
          </a:xfrm>
          <a:prstGeom prst="rect">
            <a:avLst/>
          </a:prstGeom>
        </p:spPr>
      </p:pic>
    </p:spTree>
    <p:extLst>
      <p:ext uri="{BB962C8B-B14F-4D97-AF65-F5344CB8AC3E}">
        <p14:creationId xmlns:p14="http://schemas.microsoft.com/office/powerpoint/2010/main" val="46625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9" y="653143"/>
            <a:ext cx="11064240" cy="5394960"/>
          </a:xfrm>
          <a:prstGeom prst="rect">
            <a:avLst/>
          </a:prstGeom>
        </p:spPr>
      </p:pic>
    </p:spTree>
    <p:extLst>
      <p:ext uri="{BB962C8B-B14F-4D97-AF65-F5344CB8AC3E}">
        <p14:creationId xmlns:p14="http://schemas.microsoft.com/office/powerpoint/2010/main" val="287700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816429"/>
          </a:xfrm>
        </p:spPr>
        <p:txBody>
          <a:bodyPr/>
          <a:lstStyle/>
          <a:p>
            <a:r>
              <a:rPr lang="en-US" dirty="0" smtClean="0"/>
              <a:t>Technologies used</a:t>
            </a:r>
            <a:endParaRPr lang="en-IN" dirty="0"/>
          </a:p>
        </p:txBody>
      </p:sp>
      <p:sp>
        <p:nvSpPr>
          <p:cNvPr id="3" name="Text Placeholder 2"/>
          <p:cNvSpPr>
            <a:spLocks noGrp="1"/>
          </p:cNvSpPr>
          <p:nvPr>
            <p:ph type="body" idx="1"/>
          </p:nvPr>
        </p:nvSpPr>
        <p:spPr>
          <a:xfrm>
            <a:off x="553583" y="1619794"/>
            <a:ext cx="10641285" cy="4598126"/>
          </a:xfrm>
        </p:spPr>
        <p:txBody>
          <a:bodyPr>
            <a:normAutofit fontScale="92500"/>
          </a:bodyPr>
          <a:lstStyle/>
          <a:p>
            <a:r>
              <a:rPr lang="en-US" b="1" dirty="0"/>
              <a:t>Flask:</a:t>
            </a:r>
            <a:endParaRPr lang="en-US" dirty="0"/>
          </a:p>
          <a:p>
            <a:pPr lvl="1"/>
            <a:r>
              <a:rPr lang="en-US" i="1" dirty="0"/>
              <a:t>Bullet Point:</a:t>
            </a:r>
            <a:r>
              <a:rPr lang="en-US" dirty="0"/>
              <a:t> "Lightweight Web Framework"</a:t>
            </a:r>
          </a:p>
          <a:p>
            <a:pPr lvl="1"/>
            <a:r>
              <a:rPr lang="en-US" i="1" dirty="0"/>
              <a:t>Brief Description:</a:t>
            </a:r>
            <a:r>
              <a:rPr lang="en-US" dirty="0"/>
              <a:t> "Flask provides a simple and modular framework for building web applications. It is widely used for creating </a:t>
            </a:r>
            <a:r>
              <a:rPr lang="en-US" dirty="0" err="1"/>
              <a:t>RESTful</a:t>
            </a:r>
            <a:r>
              <a:rPr lang="en-US" dirty="0"/>
              <a:t> APIs, emphasizing simplicity and flexibility."</a:t>
            </a:r>
          </a:p>
          <a:p>
            <a:r>
              <a:rPr lang="en-US" b="1" dirty="0" err="1"/>
              <a:t>Joblib</a:t>
            </a:r>
            <a:r>
              <a:rPr lang="en-US" b="1" dirty="0"/>
              <a:t>:</a:t>
            </a:r>
            <a:endParaRPr lang="en-US" dirty="0"/>
          </a:p>
          <a:p>
            <a:pPr lvl="1"/>
            <a:r>
              <a:rPr lang="en-US" i="1" dirty="0"/>
              <a:t>Bullet Point:</a:t>
            </a:r>
            <a:r>
              <a:rPr lang="en-US" dirty="0"/>
              <a:t> "Parallelization and Efficiency"</a:t>
            </a:r>
          </a:p>
          <a:p>
            <a:pPr lvl="1"/>
            <a:r>
              <a:rPr lang="en-US" i="1" dirty="0"/>
              <a:t>Brief Description:</a:t>
            </a:r>
            <a:r>
              <a:rPr lang="en-US" dirty="0"/>
              <a:t> "</a:t>
            </a:r>
            <a:r>
              <a:rPr lang="en-US" dirty="0" err="1"/>
              <a:t>Joblib</a:t>
            </a:r>
            <a:r>
              <a:rPr lang="en-US" dirty="0"/>
              <a:t> is a Python library focused on parallelizing CPU-bound tasks. It enhances performance through parallel execution and memory-efficient data caching."</a:t>
            </a:r>
          </a:p>
          <a:p>
            <a:r>
              <a:rPr lang="en-US" b="1" dirty="0" err="1"/>
              <a:t>scikit</a:t>
            </a:r>
            <a:r>
              <a:rPr lang="en-US" b="1" dirty="0"/>
              <a:t>-learn:</a:t>
            </a:r>
            <a:endParaRPr lang="en-US" dirty="0"/>
          </a:p>
          <a:p>
            <a:pPr lvl="1"/>
            <a:r>
              <a:rPr lang="en-US" i="1" dirty="0"/>
              <a:t>Bullet Point:</a:t>
            </a:r>
            <a:r>
              <a:rPr lang="en-US" dirty="0"/>
              <a:t> "Comprehensive Machine Learning Library"</a:t>
            </a:r>
          </a:p>
          <a:p>
            <a:pPr lvl="1"/>
            <a:r>
              <a:rPr lang="en-US" i="1" dirty="0"/>
              <a:t>Brief Description:</a:t>
            </a:r>
            <a:r>
              <a:rPr lang="en-US" dirty="0"/>
              <a:t> "</a:t>
            </a:r>
            <a:r>
              <a:rPr lang="en-US" dirty="0" err="1"/>
              <a:t>scikit</a:t>
            </a:r>
            <a:r>
              <a:rPr lang="en-US" dirty="0"/>
              <a:t>-learn is a powerful machine learning library offering a wide range of algorithms. It seamlessly integrates with scientific tools like </a:t>
            </a:r>
            <a:r>
              <a:rPr lang="en-US" dirty="0" err="1"/>
              <a:t>NumPy</a:t>
            </a:r>
            <a:r>
              <a:rPr lang="en-US" dirty="0"/>
              <a:t>, </a:t>
            </a:r>
            <a:r>
              <a:rPr lang="en-US" dirty="0" err="1"/>
              <a:t>SciPy</a:t>
            </a:r>
            <a:r>
              <a:rPr lang="en-US" dirty="0"/>
              <a:t>, and </a:t>
            </a:r>
            <a:r>
              <a:rPr lang="en-US" dirty="0" err="1"/>
              <a:t>Matplotlib</a:t>
            </a:r>
            <a:r>
              <a:rPr lang="en-US" dirty="0"/>
              <a:t>."</a:t>
            </a:r>
          </a:p>
          <a:p>
            <a:endParaRPr lang="en-IN" dirty="0"/>
          </a:p>
        </p:txBody>
      </p:sp>
    </p:spTree>
    <p:extLst>
      <p:ext uri="{BB962C8B-B14F-4D97-AF65-F5344CB8AC3E}">
        <p14:creationId xmlns:p14="http://schemas.microsoft.com/office/powerpoint/2010/main" val="1213019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2057</TotalTime>
  <Words>720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Slice</vt:lpstr>
      <vt:lpstr> </vt:lpstr>
      <vt:lpstr>What is Dark pattern?</vt:lpstr>
      <vt:lpstr>Types of dark patterns</vt:lpstr>
      <vt:lpstr>PowerPoint Presentation</vt:lpstr>
      <vt:lpstr>Our solution </vt:lpstr>
      <vt:lpstr>PowerPoint Presentation</vt:lpstr>
      <vt:lpstr>PowerPoint Presentation</vt:lpstr>
      <vt:lpstr>PowerPoint Presentation</vt:lpstr>
      <vt:lpstr>Technologies used</vt:lpstr>
      <vt:lpstr>Steps to achieve our ideas    1)presence classification-   To identify whether dark pattern is present or not    2) category classification-  To identify the category of the dark pattern if present</vt:lpstr>
      <vt:lpstr>PowerPoint Presentation</vt:lpstr>
      <vt:lpstr>Business opportunities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pattern analyzer</dc:title>
  <dc:creator>Microsoft account</dc:creator>
  <cp:lastModifiedBy>Microsoft account</cp:lastModifiedBy>
  <cp:revision>11</cp:revision>
  <dcterms:created xsi:type="dcterms:W3CDTF">2024-01-28T06:44:28Z</dcterms:created>
  <dcterms:modified xsi:type="dcterms:W3CDTF">2024-01-29T17:01:29Z</dcterms:modified>
</cp:coreProperties>
</file>