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>
        <p:scale>
          <a:sx n="69" d="100"/>
          <a:sy n="69" d="100"/>
        </p:scale>
        <p:origin x="-786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CF420-589E-4FA4-A661-5090B83A3B1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C9AF-3CD1-44BA-A152-17DE0CC34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3456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3775DDC-515A-4564-9E3D-9AE203A69E09}" type="datetime1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cyrusngahu@gmail.com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B42C-E129-4BBA-A160-30E40BF7BF02}" type="datetime1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cyrusngahu@gmail.com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C41F-49AE-4C64-BFB3-8DF3159C0893}" type="datetime1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cyrusngahu@gmail.com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372A-2C5E-4D2F-9276-BEB12DB8DC5F}" type="datetime1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cyrusngahu@gmail.com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EF3B-786B-4217-8495-BC4427637A0F}" type="datetime1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cyrusngahu@gmail.com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C85A-555C-4F65-A346-35D83C2C5CAA}" type="datetime1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cyrusngahu@gmail.com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C263-1C82-47FA-8C4A-3CFC2832066E}" type="datetime1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cyrusngahu@gmail.com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95B7C53-3E91-46D8-8E45-A03583783E0F}" type="datetime1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cyrusngahu@gmail.com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6DDA809-58EA-49AC-89A5-26ED0E6EEC41}" type="datetime1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cyrusngahu@gmail.com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F5E6-6C85-4F8F-9390-0874CB36093F}" type="datetime1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cyrusngahu@gmail.com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E0C8-845D-4479-9CBB-168D1AE23267}" type="datetime1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cyrusngahu@gmail.com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14D8-90AB-4377-AE7F-DD52650DD41E}" type="datetime1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cyrusngahu@gmail.com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CF44-225A-43AA-B5D5-BD6CF7C774A5}" type="datetime1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cyrusngahu@gmail.com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28D5-B3F4-4071-92BF-2FF865B1E746}" type="datetime1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cyrusngahu@gmail.com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C597-132D-4869-9E9F-971F4BBF167C}" type="datetime1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cyrusngahu@gmail.com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98FD-2F2A-4483-B705-49663B45F865}" type="datetime1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cyrusngahu@gmail.com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9B7D-6B3D-4394-921A-CA093A2ED0DD}" type="datetime1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cyrusngahu@gmail.com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EFDC57A-AAB8-41F2-852D-A7E4771E6504}" type="datetime1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cyrusngahu@gmail.com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akashawas33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0295" y="803564"/>
            <a:ext cx="8825658" cy="511694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 algn="ctr"/>
            <a:r>
              <a:rPr lang="en-US" sz="3600" b="1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Cybersecurity for Everyone</a:t>
            </a:r>
          </a:p>
          <a:p>
            <a:pPr algn="ctr"/>
            <a:r>
              <a:rPr lang="en-US" sz="3600" b="1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University of Maryland, College Park</a:t>
            </a:r>
            <a:endParaRPr lang="en-US" sz="3600" b="1" u="sn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Course </a:t>
            </a:r>
            <a:r>
              <a:rPr lang="en-US" sz="3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Final Project: Threat 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Actors.</a:t>
            </a:r>
          </a:p>
          <a:p>
            <a:pPr algn="ctr"/>
            <a:endParaRPr lang="en-US" sz="3600" b="1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OilRig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Project</a:t>
            </a:r>
          </a:p>
          <a:p>
            <a:pPr algn="ctr"/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SPECIALLY PREPARED BY </a:t>
            </a:r>
          </a:p>
          <a:p>
            <a:pPr algn="ctr"/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Akash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vishwakarma</a:t>
            </a:r>
            <a:endParaRPr lang="en-US" sz="3600" b="1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59795" cy="30480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akashawas33@gmail.com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0873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54183"/>
            <a:ext cx="8825658" cy="775853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400" b="1" dirty="0">
                <a:solidFill>
                  <a:srgbClr val="92D050"/>
                </a:solidFill>
              </a:rPr>
              <a:t>SLIDE 9:  </a:t>
            </a:r>
            <a:r>
              <a:rPr lang="en-US" sz="4400" b="1" dirty="0" smtClean="0">
                <a:solidFill>
                  <a:srgbClr val="92D050"/>
                </a:solidFill>
              </a:rPr>
              <a:t>POLICY RESPONSES</a:t>
            </a:r>
            <a:endParaRPr lang="en-US" sz="4800" b="1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330036"/>
            <a:ext cx="8825658" cy="4932219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400" b="1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Title: Policy Recommendations</a:t>
            </a:r>
          </a:p>
          <a:p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Enhanced Cybersecurity Measures</a:t>
            </a:r>
          </a:p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International Cooperation and Diplomacy</a:t>
            </a:r>
          </a:p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Sanctions and Deterrence Strategies</a:t>
            </a:r>
          </a:p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References:</a:t>
            </a:r>
          </a:p>
          <a:p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akashawas33@gmail.com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22557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54183"/>
            <a:ext cx="8825658" cy="775853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400" b="1" dirty="0">
                <a:solidFill>
                  <a:srgbClr val="92D050"/>
                </a:solidFill>
              </a:rPr>
              <a:t>SLIDE 10: </a:t>
            </a:r>
            <a:r>
              <a:rPr lang="en-US" sz="4400" b="1" dirty="0" smtClean="0">
                <a:solidFill>
                  <a:srgbClr val="92D050"/>
                </a:solidFill>
              </a:rPr>
              <a:t>CONCLUSION</a:t>
            </a:r>
            <a:endParaRPr lang="en-US" sz="4800" b="1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330036"/>
            <a:ext cx="8825658" cy="4932219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300" b="1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Title: Conclusion and Key Takeaways</a:t>
            </a:r>
          </a:p>
          <a:p>
            <a:endParaRPr lang="en-US" sz="23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23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Recap of </a:t>
            </a:r>
            <a:r>
              <a:rPr lang="en-US" sz="23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OilRig's</a:t>
            </a:r>
            <a:r>
              <a:rPr lang="en-US" sz="23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Classification, Motivations, Tactics, and Impact</a:t>
            </a:r>
          </a:p>
          <a:p>
            <a:r>
              <a:rPr lang="en-US" sz="23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Importance of Addressing </a:t>
            </a:r>
            <a:r>
              <a:rPr lang="en-US" sz="23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OilRig</a:t>
            </a:r>
            <a:r>
              <a:rPr lang="en-US" sz="23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as a Strategic Threat</a:t>
            </a:r>
          </a:p>
          <a:p>
            <a:r>
              <a:rPr lang="en-US" sz="23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References:</a:t>
            </a:r>
          </a:p>
          <a:p>
            <a:endParaRPr lang="en-US" sz="23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23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Europol: Internet Organized Crime Threat Assessment</a:t>
            </a:r>
          </a:p>
          <a:p>
            <a:r>
              <a:rPr lang="en-US" sz="23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National Institute of Standards and Technology (</a:t>
            </a:r>
            <a:r>
              <a:rPr lang="en-US" sz="23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NIST</a:t>
            </a:r>
            <a:r>
              <a:rPr lang="en-US" sz="23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endParaRPr lang="en-US" sz="23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cyrusngahu@gmail.com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13043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54183"/>
            <a:ext cx="8825658" cy="775853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400" b="1" dirty="0">
                <a:solidFill>
                  <a:srgbClr val="92D050"/>
                </a:solidFill>
              </a:rPr>
              <a:t>SLIDE 11: </a:t>
            </a:r>
            <a:r>
              <a:rPr lang="en-US" sz="4400" b="1" dirty="0" smtClean="0">
                <a:solidFill>
                  <a:srgbClr val="92D050"/>
                </a:solidFill>
              </a:rPr>
              <a:t>REFERENCES</a:t>
            </a:r>
            <a:endParaRPr lang="en-US" sz="4800" b="1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330036"/>
            <a:ext cx="8825658" cy="4932219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3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 of Authoritative Cyber Intelligence Sources</a:t>
            </a:r>
          </a:p>
          <a:p>
            <a:r>
              <a:rPr lang="en-US" sz="23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Explanation:</a:t>
            </a:r>
          </a:p>
          <a:p>
            <a:r>
              <a:rPr lang="en-US" sz="23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References from reputable sources such as FireEye, Symantec, </a:t>
            </a:r>
            <a:r>
              <a:rPr lang="en-US" sz="23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CrowdStrike</a:t>
            </a:r>
            <a:r>
              <a:rPr lang="en-US" sz="23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etc., provide authoritative insights into </a:t>
            </a:r>
            <a:r>
              <a:rPr lang="en-US" sz="23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OilRig's</a:t>
            </a:r>
            <a:r>
              <a:rPr lang="en-US" sz="23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activities, motivations, and impact, supporting the analysis presented in the slide </a:t>
            </a:r>
            <a:r>
              <a:rPr lang="en-US" sz="23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deckS</a:t>
            </a:r>
            <a:r>
              <a:rPr lang="en-US" sz="23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akashawas33@gmail.com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55022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54183"/>
            <a:ext cx="8825658" cy="133003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400" b="1" dirty="0">
                <a:solidFill>
                  <a:srgbClr val="92D050"/>
                </a:solidFill>
              </a:rPr>
              <a:t>SLIDE 11: </a:t>
            </a:r>
            <a:r>
              <a:rPr lang="en-US" sz="4400" b="1" dirty="0" smtClean="0">
                <a:solidFill>
                  <a:srgbClr val="92D050"/>
                </a:solidFill>
              </a:rPr>
              <a:t>CONTACT INFORMATION</a:t>
            </a:r>
            <a:endParaRPr lang="en-US" sz="4800" b="1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013527"/>
            <a:ext cx="8825658" cy="424872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3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 PROJECT WAS SPECIALLY PREPARED AND RESEARCHED BY </a:t>
            </a:r>
            <a:r>
              <a:rPr lang="en-US" sz="23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AKASH VISHWAKARMA AND </a:t>
            </a:r>
            <a:r>
              <a:rPr lang="en-US" sz="23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</a:t>
            </a:r>
            <a:r>
              <a:rPr lang="en-US" sz="23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en-US" sz="23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WHOLE OF SMART CORE FOR THE REFERNCES PROVIDED ON THE ABOVE DECKS.</a:t>
            </a:r>
          </a:p>
          <a:p>
            <a:endParaRPr lang="en-US" sz="23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23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Email: </a:t>
            </a:r>
            <a:r>
              <a:rPr lang="en-US" sz="2300" dirty="0" smtClean="0">
                <a:solidFill>
                  <a:schemeClr val="bg1"/>
                </a:solidFill>
                <a:hlinkClick r:id="rId2"/>
              </a:rPr>
              <a:t>akashawas33@gmail.com</a:t>
            </a:r>
            <a:endParaRPr lang="en-US" sz="2300" cap="none" dirty="0" smtClean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akashawas33@gmail.com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5073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94326"/>
            <a:ext cx="8825658" cy="152399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SLIDE 1: </a:t>
            </a:r>
            <a:r>
              <a:rPr lang="en-US" b="1" dirty="0" smtClean="0">
                <a:solidFill>
                  <a:srgbClr val="92D050"/>
                </a:solidFill>
              </a:rPr>
              <a:t>INTRODUCTION TO THREAT ACTOR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0295" y="2567709"/>
            <a:ext cx="8825658" cy="33528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 to </a:t>
            </a:r>
            <a:r>
              <a:rPr lang="en-US" sz="3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OilRig</a:t>
            </a:r>
            <a:endParaRPr lang="en-US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3600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Classification: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Aliases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Origin 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Skill 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Level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Resources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akashawas33@gmail.com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7463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94326"/>
            <a:ext cx="8825658" cy="154247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SLIDE 2: </a:t>
            </a:r>
            <a:r>
              <a:rPr lang="en-US" b="1" dirty="0" smtClean="0">
                <a:solidFill>
                  <a:srgbClr val="92D050"/>
                </a:solidFill>
              </a:rPr>
              <a:t>CLASSIFICATION AND </a:t>
            </a:r>
            <a:r>
              <a:rPr lang="en-US" b="1" dirty="0" err="1" smtClean="0">
                <a:solidFill>
                  <a:srgbClr val="92D050"/>
                </a:solidFill>
              </a:rPr>
              <a:t>ALIASE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336799"/>
            <a:ext cx="8825658" cy="388851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r>
              <a:rPr lang="en-US" sz="3600" b="1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Classification: Advanced Persistent Threat (APT)</a:t>
            </a:r>
          </a:p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Aliases: </a:t>
            </a:r>
            <a:r>
              <a:rPr lang="en-US" sz="3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APT34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Helix Kitten, </a:t>
            </a:r>
            <a:r>
              <a:rPr lang="en-US" sz="3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Greenbug</a:t>
            </a:r>
            <a:endParaRPr lang="en-US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Origin: Iran</a:t>
            </a:r>
          </a:p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Skill Level: High</a:t>
            </a:r>
          </a:p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Resources: Government-sponsored</a:t>
            </a:r>
          </a:p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References:</a:t>
            </a:r>
          </a:p>
          <a:p>
            <a:endParaRPr lang="en-US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FireEye: </a:t>
            </a:r>
            <a:r>
              <a:rPr lang="en-US" sz="3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APT34</a:t>
            </a:r>
            <a:endParaRPr lang="en-US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Symantec: </a:t>
            </a:r>
            <a:r>
              <a:rPr lang="en-US" sz="3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APT34</a:t>
            </a:r>
            <a:endParaRPr lang="en-US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3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CrowdStrike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: Helix 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Kitten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akashawas33@gmail.com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4589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94326"/>
            <a:ext cx="8825658" cy="156094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400" b="1" dirty="0">
                <a:solidFill>
                  <a:srgbClr val="92D050"/>
                </a:solidFill>
              </a:rPr>
              <a:t>SLIDE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sz="4800" b="1" dirty="0" err="1" smtClean="0">
                <a:solidFill>
                  <a:srgbClr val="92D050"/>
                </a:solidFill>
              </a:rPr>
              <a:t>3:MOTIVATIONS</a:t>
            </a:r>
            <a:r>
              <a:rPr lang="en-US" sz="4800" b="1" dirty="0" smtClean="0">
                <a:solidFill>
                  <a:srgbClr val="92D050"/>
                </a:solidFill>
              </a:rPr>
              <a:t> AND GEO-POLITICAL CONTEXT</a:t>
            </a:r>
            <a:endParaRPr lang="en-US" sz="4800" b="1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355275"/>
            <a:ext cx="8825658" cy="387003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62500" lnSpcReduction="20000"/>
          </a:bodyPr>
          <a:lstStyle/>
          <a:p>
            <a:r>
              <a:rPr lang="en-US" sz="3600" b="1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Title: Motivations and Context</a:t>
            </a:r>
          </a:p>
          <a:p>
            <a:endParaRPr lang="en-US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Motivations: Espionage, Information Gathering, Cyber Sabotage</a:t>
            </a:r>
          </a:p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Geo-political Context: 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Iran's Regional 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and Global Influence</a:t>
            </a:r>
          </a:p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References:</a:t>
            </a:r>
          </a:p>
          <a:p>
            <a:endParaRPr lang="en-US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3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CrowdStrike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: 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Iran</a:t>
            </a:r>
            <a:endParaRPr lang="en-US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FireEye: 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Iran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akashawas33@gmail.com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0357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94326"/>
            <a:ext cx="8825658" cy="156094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400" b="1" dirty="0">
                <a:solidFill>
                  <a:srgbClr val="92D050"/>
                </a:solidFill>
              </a:rPr>
              <a:t>SLIDE 4: </a:t>
            </a:r>
            <a:r>
              <a:rPr lang="en-US" sz="4400" b="1" dirty="0" smtClean="0">
                <a:solidFill>
                  <a:srgbClr val="92D050"/>
                </a:solidFill>
              </a:rPr>
              <a:t>TACTICS AND PROCESSES</a:t>
            </a:r>
            <a:endParaRPr lang="en-US" sz="4800" b="1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355275"/>
            <a:ext cx="8825658" cy="387003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r>
              <a:rPr lang="en-US" sz="3600" b="1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Title: Tradecraft and Tactics</a:t>
            </a:r>
          </a:p>
          <a:p>
            <a:endParaRPr lang="en-US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Utilization of Spear Phishing</a:t>
            </a:r>
          </a:p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Malware Deployment (e.g., </a:t>
            </a:r>
            <a:r>
              <a:rPr lang="en-US" sz="3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DNSpionage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Social Engineering</a:t>
            </a:r>
          </a:p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Exploitation of Vulnerabilities</a:t>
            </a:r>
          </a:p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References:</a:t>
            </a:r>
          </a:p>
          <a:p>
            <a:endParaRPr lang="en-US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Symantec: </a:t>
            </a:r>
            <a:r>
              <a:rPr lang="en-US" sz="3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DNSpionage</a:t>
            </a:r>
            <a:endParaRPr lang="en-US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3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CrowdStrike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: Tactics</a:t>
            </a:r>
            <a:endParaRPr lang="en-US" sz="3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akashawas33@gmail.com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9361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54182"/>
            <a:ext cx="8825658" cy="139469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400" b="1" dirty="0">
                <a:solidFill>
                  <a:srgbClr val="92D050"/>
                </a:solidFill>
              </a:rPr>
              <a:t>SLIDE </a:t>
            </a:r>
            <a:r>
              <a:rPr lang="en-US" sz="4400" b="1" dirty="0" smtClean="0">
                <a:solidFill>
                  <a:srgbClr val="92D050"/>
                </a:solidFill>
              </a:rPr>
              <a:t>5: THE LOCKHEED MARTIN KILL CHAIN</a:t>
            </a:r>
            <a:endParaRPr lang="en-US" sz="4800" b="1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874983"/>
            <a:ext cx="8825658" cy="438727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47500" lnSpcReduction="20000"/>
          </a:bodyPr>
          <a:lstStyle/>
          <a:p>
            <a:r>
              <a:rPr lang="en-US" sz="3600" b="1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Title: </a:t>
            </a:r>
            <a:r>
              <a:rPr lang="en-US" sz="3600" b="1" u="sng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OilRig's</a:t>
            </a:r>
            <a:r>
              <a:rPr lang="en-US" sz="3600" b="1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Kill Chain Activities</a:t>
            </a:r>
          </a:p>
          <a:p>
            <a:endParaRPr lang="en-US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Reconnaissance</a:t>
            </a:r>
          </a:p>
          <a:p>
            <a:r>
              <a:rPr lang="en-US" sz="3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Weaponization</a:t>
            </a:r>
            <a:endParaRPr lang="en-US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Delivery</a:t>
            </a:r>
          </a:p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Exploitation</a:t>
            </a:r>
          </a:p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Installation</a:t>
            </a:r>
          </a:p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 and Control</a:t>
            </a:r>
          </a:p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Actions on Objective</a:t>
            </a:r>
          </a:p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References:</a:t>
            </a:r>
          </a:p>
          <a:p>
            <a:endParaRPr lang="en-US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Lockheed Martin: Kill Chain</a:t>
            </a:r>
          </a:p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MITRE: </a:t>
            </a:r>
            <a:r>
              <a:rPr lang="en-US" sz="3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ATT&amp;CK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Framework</a:t>
            </a:r>
            <a:endParaRPr lang="en-US" sz="3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akashawas33@gmail.com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330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54182"/>
            <a:ext cx="8825658" cy="139469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400" b="1" dirty="0">
                <a:solidFill>
                  <a:srgbClr val="92D050"/>
                </a:solidFill>
              </a:rPr>
              <a:t>SLIDE </a:t>
            </a:r>
            <a:r>
              <a:rPr lang="en-US" sz="4400" b="1" dirty="0" smtClean="0">
                <a:solidFill>
                  <a:srgbClr val="92D050"/>
                </a:solidFill>
              </a:rPr>
              <a:t>6: CASE STUDIES: ATTACKS OVER THE YEARS</a:t>
            </a:r>
            <a:endParaRPr lang="en-US" sz="4800" b="1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874983"/>
            <a:ext cx="8825658" cy="438727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r>
              <a:rPr lang="en-US" sz="3600" b="1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Title: Notable Attacks by </a:t>
            </a:r>
            <a:r>
              <a:rPr lang="en-US" sz="3600" b="1" u="sng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OilRig</a:t>
            </a:r>
            <a:endParaRPr lang="en-US" sz="3600" b="1" u="sn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Case Study 1: </a:t>
            </a:r>
            <a:r>
              <a:rPr lang="en-US" sz="3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Shamoon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Attacks on Saudi Arabia</a:t>
            </a:r>
          </a:p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Primary Effect: Disruption of Government and Private Sector Operations</a:t>
            </a:r>
          </a:p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Secondary Effect: Economic Damage and Data Loss</a:t>
            </a:r>
          </a:p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Second Order Effect: Regional Tensions and Cybersecurity Awareness</a:t>
            </a:r>
          </a:p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References:</a:t>
            </a:r>
          </a:p>
          <a:p>
            <a:endParaRPr lang="en-US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FireEye: </a:t>
            </a:r>
            <a:r>
              <a:rPr lang="en-US" sz="3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Shamoon</a:t>
            </a:r>
            <a:endParaRPr lang="en-US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Symantec: </a:t>
            </a:r>
            <a:r>
              <a:rPr lang="en-US" sz="3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Shamoon</a:t>
            </a:r>
            <a:endParaRPr lang="en-US" sz="3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akashawas33@gmail.com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8315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54182"/>
            <a:ext cx="8825658" cy="139469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400" b="1" dirty="0">
                <a:solidFill>
                  <a:srgbClr val="92D050"/>
                </a:solidFill>
              </a:rPr>
              <a:t>SLIDE 7: </a:t>
            </a:r>
            <a:r>
              <a:rPr lang="en-US" sz="4400" b="1" dirty="0" smtClean="0">
                <a:solidFill>
                  <a:srgbClr val="92D050"/>
                </a:solidFill>
              </a:rPr>
              <a:t>CASE STUDIES: ATTACKS OVER THE YEARS (CONTINUED)</a:t>
            </a:r>
            <a:endParaRPr lang="en-US" sz="4800" b="1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874983"/>
            <a:ext cx="8825658" cy="438727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r>
              <a:rPr lang="en-US" sz="3600" b="1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Case Study 2: </a:t>
            </a:r>
            <a:r>
              <a:rPr lang="en-US" sz="3600" b="1" u="sng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DNSpionage</a:t>
            </a:r>
            <a:r>
              <a:rPr lang="en-US" sz="3600" b="1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b="1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Campaign</a:t>
            </a:r>
          </a:p>
          <a:p>
            <a:endParaRPr lang="en-US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Primary Effect: Compromised DNS Infrastructure</a:t>
            </a:r>
          </a:p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Secondary Effect: Data Theft and Espionage</a:t>
            </a:r>
          </a:p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Second Order Effect: Undermining Trust in Digital Infrastructure</a:t>
            </a:r>
          </a:p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References:</a:t>
            </a:r>
          </a:p>
          <a:p>
            <a:endParaRPr lang="en-US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3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CrowdStrike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: </a:t>
            </a:r>
            <a:r>
              <a:rPr lang="en-US" sz="3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DNSpionage</a:t>
            </a:r>
            <a:endParaRPr lang="en-US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FireEye: </a:t>
            </a:r>
            <a:r>
              <a:rPr lang="en-US" sz="3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DNSpionage</a:t>
            </a:r>
            <a:endParaRPr lang="en-US" sz="3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akashawas33@gmail.com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7703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54182"/>
            <a:ext cx="8825658" cy="139469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400" b="1" dirty="0">
                <a:solidFill>
                  <a:srgbClr val="92D050"/>
                </a:solidFill>
              </a:rPr>
              <a:t>SLIDE 8: </a:t>
            </a:r>
            <a:r>
              <a:rPr lang="en-US" sz="4400" b="1" dirty="0" smtClean="0">
                <a:solidFill>
                  <a:srgbClr val="92D050"/>
                </a:solidFill>
              </a:rPr>
              <a:t>CHARACTERIZATION OF THREAT ACTOR</a:t>
            </a:r>
            <a:endParaRPr lang="en-US" sz="4800" b="1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874983"/>
            <a:ext cx="8825658" cy="438727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400" b="1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Title: Private Problem or Public Concern?</a:t>
            </a:r>
          </a:p>
          <a:p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OilRig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as a Public Concern</a:t>
            </a:r>
          </a:p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Implications for Policy Makers</a:t>
            </a:r>
          </a:p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References:</a:t>
            </a:r>
          </a:p>
          <a:p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Council on Foreign Relations: State-Sponsored Cyber Operations</a:t>
            </a:r>
          </a:p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RAND Corporation: Cyber Policy</a:t>
            </a:r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akashawas33@gmail.com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14505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57</TotalTime>
  <Words>504</Words>
  <Application>Microsoft Office PowerPoint</Application>
  <PresentationFormat>Custom</PresentationFormat>
  <Paragraphs>125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 Boardroom</vt:lpstr>
      <vt:lpstr>Slide 1</vt:lpstr>
      <vt:lpstr>SLIDE 1: INTRODUCTION TO THREAT ACTOR</vt:lpstr>
      <vt:lpstr>SLIDE 2: CLASSIFICATION AND ALIASE</vt:lpstr>
      <vt:lpstr>SLIDE 3:MOTIVATIONS AND GEO-POLITICAL CONTEXT</vt:lpstr>
      <vt:lpstr>SLIDE 4: TACTICS AND PROCESSES</vt:lpstr>
      <vt:lpstr>SLIDE 5: THE LOCKHEED MARTIN KILL CHAIN</vt:lpstr>
      <vt:lpstr>SLIDE 6: CASE STUDIES: ATTACKS OVER THE YEARS</vt:lpstr>
      <vt:lpstr>SLIDE 7: CASE STUDIES: ATTACKS OVER THE YEARS (CONTINUED)</vt:lpstr>
      <vt:lpstr>SLIDE 8: CHARACTERIZATION OF THREAT ACTOR</vt:lpstr>
      <vt:lpstr>SLIDE 9:  POLICY RESPONSES</vt:lpstr>
      <vt:lpstr>SLIDE 10: CONCLUSION</vt:lpstr>
      <vt:lpstr>SLIDE 11: REFERENCES</vt:lpstr>
      <vt:lpstr>SLIDE 11: CONTACT INFORMATION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1: INTRODUCTION TO THREAT ACTOR</dc:title>
  <dc:creator>Hp</dc:creator>
  <cp:lastModifiedBy>Akash Sharma</cp:lastModifiedBy>
  <cp:revision>8</cp:revision>
  <dcterms:created xsi:type="dcterms:W3CDTF">2024-02-20T09:10:58Z</dcterms:created>
  <dcterms:modified xsi:type="dcterms:W3CDTF">2024-02-21T19:45:07Z</dcterms:modified>
</cp:coreProperties>
</file>