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24.jpg" ContentType="image/gif"/>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43"/>
  </p:notesMasterIdLst>
  <p:sldIdLst>
    <p:sldId id="274" r:id="rId2"/>
    <p:sldId id="299" r:id="rId3"/>
    <p:sldId id="275" r:id="rId4"/>
    <p:sldId id="277" r:id="rId5"/>
    <p:sldId id="313" r:id="rId6"/>
    <p:sldId id="311" r:id="rId7"/>
    <p:sldId id="334" r:id="rId8"/>
    <p:sldId id="308" r:id="rId9"/>
    <p:sldId id="309" r:id="rId10"/>
    <p:sldId id="314" r:id="rId11"/>
    <p:sldId id="307" r:id="rId12"/>
    <p:sldId id="312" r:id="rId13"/>
    <p:sldId id="335" r:id="rId14"/>
    <p:sldId id="315" r:id="rId15"/>
    <p:sldId id="316" r:id="rId16"/>
    <p:sldId id="324" r:id="rId17"/>
    <p:sldId id="325" r:id="rId18"/>
    <p:sldId id="303" r:id="rId19"/>
    <p:sldId id="300" r:id="rId20"/>
    <p:sldId id="317" r:id="rId21"/>
    <p:sldId id="336" r:id="rId22"/>
    <p:sldId id="318" r:id="rId23"/>
    <p:sldId id="333" r:id="rId24"/>
    <p:sldId id="319" r:id="rId25"/>
    <p:sldId id="337" r:id="rId26"/>
    <p:sldId id="301" r:id="rId27"/>
    <p:sldId id="304" r:id="rId28"/>
    <p:sldId id="305" r:id="rId29"/>
    <p:sldId id="338" r:id="rId30"/>
    <p:sldId id="339" r:id="rId31"/>
    <p:sldId id="340" r:id="rId32"/>
    <p:sldId id="341" r:id="rId33"/>
    <p:sldId id="322" r:id="rId34"/>
    <p:sldId id="320" r:id="rId35"/>
    <p:sldId id="323" r:id="rId36"/>
    <p:sldId id="329" r:id="rId37"/>
    <p:sldId id="321" r:id="rId38"/>
    <p:sldId id="326" r:id="rId39"/>
    <p:sldId id="327" r:id="rId40"/>
    <p:sldId id="328" r:id="rId41"/>
    <p:sldId id="29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1" autoAdjust="0"/>
    <p:restoredTop sz="94434" autoAdjust="0"/>
  </p:normalViewPr>
  <p:slideViewPr>
    <p:cSldViewPr>
      <p:cViewPr>
        <p:scale>
          <a:sx n="100" d="100"/>
          <a:sy n="100" d="100"/>
        </p:scale>
        <p:origin x="420" y="120"/>
      </p:cViewPr>
      <p:guideLst>
        <p:guide orient="horz" pos="2160"/>
        <p:guide pos="2880"/>
      </p:guideLst>
    </p:cSldViewPr>
  </p:slideViewPr>
  <p:outlineViewPr>
    <p:cViewPr>
      <p:scale>
        <a:sx n="33" d="100"/>
        <a:sy n="33" d="100"/>
      </p:scale>
      <p:origin x="42" y="729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xmlns:p15="http://schemas.microsoft.com/office/powerpoint/2012/main"/>
</file>

<file path=ppt/comments/comment2.xml><?xml version="1.0" encoding="utf-8"?>
<p:cmLst xmlns:a="http://schemas.openxmlformats.org/drawingml/2006/main" xmlns:r="http://schemas.openxmlformats.org/officeDocument/2006/relationships" xmlns:p="http://schemas.openxmlformats.org/presentationml/2006/main" xmlns:p15="http://schemas.microsoft.com/office/powerpoint/2012/main"/>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500526-B946-410C-9265-9DADB3642C05}" type="datetimeFigureOut">
              <a:rPr lang="en-US" smtClean="0"/>
              <a:pPr/>
              <a:t>1/18/2018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11CA36-94E6-4003-A65E-C2AFD91D1F9C}" type="slidenum">
              <a:rPr lang="en-US" smtClean="0"/>
              <a:pPr/>
              <a:t>‹#›</a:t>
            </a:fld>
            <a:endParaRPr lang="en-US" dirty="0"/>
          </a:p>
        </p:txBody>
      </p:sp>
    </p:spTree>
    <p:extLst>
      <p:ext uri="{BB962C8B-B14F-4D97-AF65-F5344CB8AC3E}">
        <p14:creationId xmlns:p14="http://schemas.microsoft.com/office/powerpoint/2010/main" val="2962903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a:t>
            </a:fld>
            <a:endParaRPr lang="en-US" dirty="0"/>
          </a:p>
        </p:txBody>
      </p:sp>
    </p:spTree>
    <p:extLst>
      <p:ext uri="{BB962C8B-B14F-4D97-AF65-F5344CB8AC3E}">
        <p14:creationId xmlns:p14="http://schemas.microsoft.com/office/powerpoint/2010/main" val="337226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eaLnBrk="1" fontAlgn="t" latinLnBrk="0" hangingPunct="1"/>
            <a:r>
              <a:rPr lang="nb-NO" sz="1200" b="1" i="0" u="none" strike="noStrike" kern="1200" dirty="0" smtClean="0">
                <a:solidFill>
                  <a:schemeClr val="tx1"/>
                </a:solidFill>
                <a:effectLst/>
                <a:latin typeface="+mn-lt"/>
                <a:ea typeface="+mn-ea"/>
                <a:cs typeface="+mn-cs"/>
              </a:rPr>
              <a:t>Type 1: Native or Bare Metal</a:t>
            </a:r>
            <a:endParaRPr lang="en-GB" sz="1200" b="1" i="0" u="none" strike="noStrike" kern="1200" dirty="0" smtClean="0">
              <a:solidFill>
                <a:schemeClr val="tx1"/>
              </a:solidFill>
              <a:effectLst/>
              <a:latin typeface="+mn-lt"/>
              <a:ea typeface="+mn-ea"/>
              <a:cs typeface="+mn-cs"/>
            </a:endParaRPr>
          </a:p>
          <a:p>
            <a:pPr algn="just" rtl="0" eaLnBrk="1" fontAlgn="t" latinLnBrk="0" hangingPunct="1"/>
            <a:r>
              <a:rPr lang="en-IN" sz="1200" b="0" i="0" u="none" strike="noStrike" kern="1200" dirty="0" smtClean="0">
                <a:solidFill>
                  <a:schemeClr val="tx1"/>
                </a:solidFill>
                <a:effectLst/>
                <a:latin typeface="+mn-lt"/>
                <a:ea typeface="+mn-ea"/>
                <a:cs typeface="+mn-cs"/>
              </a:rPr>
              <a:t>Native hypervisors are software systems that run directly on the host's hardware to control the hardware and to monitor the guest operating systems. Consequently, the guest operating system runs on a separate level above the hypervisor. Examples of this classic implementation of virtual machine architecture are Oracle VM, Microsoft Hyper-V, VMware ESX and </a:t>
            </a:r>
            <a:r>
              <a:rPr lang="en-IN" sz="1200" b="0" i="0" u="none" strike="noStrike" kern="1200" dirty="0" err="1" smtClean="0">
                <a:solidFill>
                  <a:schemeClr val="tx1"/>
                </a:solidFill>
                <a:effectLst/>
                <a:latin typeface="+mn-lt"/>
                <a:ea typeface="+mn-ea"/>
                <a:cs typeface="+mn-cs"/>
              </a:rPr>
              <a:t>Xen</a:t>
            </a:r>
            <a:r>
              <a:rPr lang="en-IN" sz="1200" b="0" i="0" u="none" strike="noStrike" kern="1200" dirty="0" smtClean="0">
                <a:solidFill>
                  <a:schemeClr val="tx1"/>
                </a:solidFill>
                <a:effectLst/>
                <a:latin typeface="+mn-lt"/>
                <a:ea typeface="+mn-ea"/>
                <a:cs typeface="+mn-cs"/>
              </a:rPr>
              <a:t>.</a:t>
            </a:r>
          </a:p>
          <a:p>
            <a:pPr algn="just" rtl="0" eaLnBrk="1" fontAlgn="t" latinLnBrk="0" hangingPunct="1"/>
            <a:endParaRPr lang="en-GB" sz="1200" b="0" i="0" u="none" strike="noStrike" kern="1200" dirty="0" smtClean="0">
              <a:solidFill>
                <a:schemeClr val="tx1"/>
              </a:solidFill>
              <a:effectLst/>
              <a:latin typeface="+mn-lt"/>
              <a:ea typeface="+mn-ea"/>
              <a:cs typeface="+mn-cs"/>
            </a:endParaRPr>
          </a:p>
          <a:p>
            <a:pPr algn="just" rtl="0" eaLnBrk="1" fontAlgn="t" latinLnBrk="0" hangingPunct="1"/>
            <a:r>
              <a:rPr lang="en-IN" sz="1200" b="1" i="0" u="none" strike="noStrike" kern="1200" dirty="0" smtClean="0">
                <a:solidFill>
                  <a:schemeClr val="tx1"/>
                </a:solidFill>
                <a:effectLst/>
                <a:latin typeface="+mn-lt"/>
                <a:ea typeface="+mn-ea"/>
                <a:cs typeface="+mn-cs"/>
              </a:rPr>
              <a:t>Type 2: Hosted</a:t>
            </a:r>
            <a:endParaRPr lang="en-GB" sz="1200" b="1" i="0" u="none" strike="noStrike" kern="1200" dirty="0" smtClean="0">
              <a:solidFill>
                <a:schemeClr val="tx1"/>
              </a:solidFill>
              <a:effectLst/>
              <a:latin typeface="+mn-lt"/>
              <a:ea typeface="+mn-ea"/>
              <a:cs typeface="+mn-cs"/>
            </a:endParaRPr>
          </a:p>
          <a:p>
            <a:pPr algn="just" rtl="0" eaLnBrk="1" fontAlgn="t" latinLnBrk="0" hangingPunct="1"/>
            <a:r>
              <a:rPr lang="en-IN" sz="1200" b="0" i="0" u="none" strike="noStrike" kern="1200" dirty="0" smtClean="0">
                <a:solidFill>
                  <a:schemeClr val="tx1"/>
                </a:solidFill>
                <a:effectLst/>
                <a:latin typeface="+mn-lt"/>
                <a:ea typeface="+mn-ea"/>
                <a:cs typeface="+mn-cs"/>
              </a:rPr>
              <a:t>Hosted hypervisors are designed to run within a traditional operating system. In other words, a hosted hypervisor adds a distinct software layer on top of the host operating system and the guest operating system becomes a third software level above the hardware. A well-known example of a hosted hypervisor is Oracle VM </a:t>
            </a:r>
            <a:r>
              <a:rPr lang="en-IN" sz="1200" b="0" i="0" u="none" strike="noStrike" kern="1200" dirty="0" err="1" smtClean="0">
                <a:solidFill>
                  <a:schemeClr val="tx1"/>
                </a:solidFill>
                <a:effectLst/>
                <a:latin typeface="+mn-lt"/>
                <a:ea typeface="+mn-ea"/>
                <a:cs typeface="+mn-cs"/>
              </a:rPr>
              <a:t>VirtualBox</a:t>
            </a:r>
            <a:r>
              <a:rPr lang="en-IN" sz="1200" b="0" i="0" u="none" strike="noStrike" kern="1200" dirty="0" smtClean="0">
                <a:solidFill>
                  <a:schemeClr val="tx1"/>
                </a:solidFill>
                <a:effectLst/>
                <a:latin typeface="+mn-lt"/>
                <a:ea typeface="+mn-ea"/>
                <a:cs typeface="+mn-cs"/>
              </a:rPr>
              <a:t>. Others include VMware Server and Workstation, Microsoft Virtual PC, KVM, QEMU and Parallels.</a:t>
            </a:r>
            <a:endParaRPr lang="en-GB" sz="1200" b="0" i="0" u="none" strike="noStrike"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15</a:t>
            </a:fld>
            <a:endParaRPr lang="en-US" dirty="0"/>
          </a:p>
        </p:txBody>
      </p:sp>
    </p:spTree>
    <p:extLst>
      <p:ext uri="{BB962C8B-B14F-4D97-AF65-F5344CB8AC3E}">
        <p14:creationId xmlns:p14="http://schemas.microsoft.com/office/powerpoint/2010/main" val="1212740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16</a:t>
            </a:fld>
            <a:endParaRPr lang="en-US" dirty="0"/>
          </a:p>
        </p:txBody>
      </p:sp>
    </p:spTree>
    <p:extLst>
      <p:ext uri="{BB962C8B-B14F-4D97-AF65-F5344CB8AC3E}">
        <p14:creationId xmlns:p14="http://schemas.microsoft.com/office/powerpoint/2010/main" val="1118408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17</a:t>
            </a:fld>
            <a:endParaRPr lang="en-US" dirty="0"/>
          </a:p>
        </p:txBody>
      </p:sp>
    </p:spTree>
    <p:extLst>
      <p:ext uri="{BB962C8B-B14F-4D97-AF65-F5344CB8AC3E}">
        <p14:creationId xmlns:p14="http://schemas.microsoft.com/office/powerpoint/2010/main" val="2221870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18</a:t>
            </a:fld>
            <a:endParaRPr lang="en-US" dirty="0"/>
          </a:p>
        </p:txBody>
      </p:sp>
    </p:spTree>
    <p:extLst>
      <p:ext uri="{BB962C8B-B14F-4D97-AF65-F5344CB8AC3E}">
        <p14:creationId xmlns:p14="http://schemas.microsoft.com/office/powerpoint/2010/main" val="1727062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b="1" dirty="0" smtClean="0">
                <a:latin typeface="+mj-lt"/>
                <a:cs typeface="Times New Roman" panose="02020603050405020304" pitchFamily="18" charset="0"/>
              </a:rPr>
              <a:t>Increased Hardware </a:t>
            </a:r>
            <a:r>
              <a:rPr lang="en-IN" b="1" dirty="0" smtClean="0">
                <a:solidFill>
                  <a:srgbClr val="FF0000"/>
                </a:solidFill>
                <a:latin typeface="+mj-lt"/>
                <a:cs typeface="Times New Roman" panose="02020603050405020304" pitchFamily="18" charset="0"/>
              </a:rPr>
              <a:t>Utilisation</a:t>
            </a:r>
            <a:r>
              <a:rPr lang="en-IN" dirty="0" smtClean="0">
                <a:latin typeface="+mj-lt"/>
                <a:cs typeface="Times New Roman" panose="02020603050405020304" pitchFamily="18" charset="0"/>
              </a:rPr>
              <a:t>: This results in hardware saving, reduced administration overhead and energy savings.</a:t>
            </a:r>
          </a:p>
          <a:p>
            <a:pPr algn="just"/>
            <a:endParaRPr lang="en-IN" dirty="0" smtClean="0">
              <a:latin typeface="+mj-lt"/>
              <a:cs typeface="Times New Roman" panose="02020603050405020304" pitchFamily="18" charset="0"/>
            </a:endParaRPr>
          </a:p>
          <a:p>
            <a:pPr algn="just"/>
            <a:r>
              <a:rPr lang="en-IN" b="1" dirty="0" smtClean="0">
                <a:latin typeface="+mj-lt"/>
                <a:cs typeface="Times New Roman" panose="02020603050405020304" pitchFamily="18" charset="0"/>
              </a:rPr>
              <a:t>Security</a:t>
            </a:r>
            <a:r>
              <a:rPr lang="en-IN" b="0" dirty="0" smtClean="0">
                <a:latin typeface="+mj-lt"/>
                <a:cs typeface="Times New Roman" panose="02020603050405020304" pitchFamily="18" charset="0"/>
              </a:rPr>
              <a:t>:</a:t>
            </a:r>
            <a:r>
              <a:rPr lang="en-IN" b="0" baseline="0" dirty="0" smtClean="0">
                <a:latin typeface="+mj-lt"/>
                <a:cs typeface="Times New Roman" panose="02020603050405020304" pitchFamily="18" charset="0"/>
              </a:rPr>
              <a:t> </a:t>
            </a:r>
            <a:r>
              <a:rPr lang="en-IN" dirty="0" smtClean="0">
                <a:latin typeface="+mj-lt"/>
                <a:cs typeface="Times New Roman" panose="02020603050405020304" pitchFamily="18" charset="0"/>
              </a:rPr>
              <a:t>Clean images can be used to restore compromised systems. Virtual machines can also provide sandboxing and isolation to limit attacks.</a:t>
            </a:r>
          </a:p>
          <a:p>
            <a:pPr algn="just"/>
            <a:endParaRPr lang="en-IN" dirty="0" smtClean="0">
              <a:latin typeface="+mj-lt"/>
              <a:cs typeface="Times New Roman" panose="02020603050405020304" pitchFamily="18" charset="0"/>
            </a:endParaRPr>
          </a:p>
          <a:p>
            <a:pPr algn="just"/>
            <a:r>
              <a:rPr lang="en-IN" b="1" dirty="0" smtClean="0">
                <a:latin typeface="+mj-lt"/>
                <a:cs typeface="Times New Roman" panose="02020603050405020304" pitchFamily="18" charset="0"/>
              </a:rPr>
              <a:t>Development</a:t>
            </a:r>
            <a:r>
              <a:rPr lang="en-IN" b="0" dirty="0" smtClean="0">
                <a:latin typeface="+mj-lt"/>
                <a:cs typeface="Times New Roman" panose="02020603050405020304" pitchFamily="18" charset="0"/>
              </a:rPr>
              <a:t>:</a:t>
            </a:r>
            <a:r>
              <a:rPr lang="en-IN" b="0" baseline="0" dirty="0" smtClean="0">
                <a:latin typeface="+mj-lt"/>
                <a:cs typeface="Times New Roman" panose="02020603050405020304" pitchFamily="18" charset="0"/>
              </a:rPr>
              <a:t> </a:t>
            </a:r>
            <a:r>
              <a:rPr lang="en-IN" dirty="0" smtClean="0">
                <a:latin typeface="+mj-lt"/>
                <a:cs typeface="Times New Roman" panose="02020603050405020304" pitchFamily="18" charset="0"/>
              </a:rPr>
              <a:t>Debugging and performance monitoring scenarios can be easily setup in a repeatable fashion. Developers also have easy access to operating systems they might not otherwise be able to install on their desktops.</a:t>
            </a:r>
          </a:p>
          <a:p>
            <a:endParaRPr lang="en-GB"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21</a:t>
            </a:fld>
            <a:endParaRPr lang="en-US" dirty="0"/>
          </a:p>
        </p:txBody>
      </p:sp>
    </p:spTree>
    <p:extLst>
      <p:ext uri="{BB962C8B-B14F-4D97-AF65-F5344CB8AC3E}">
        <p14:creationId xmlns:p14="http://schemas.microsoft.com/office/powerpoint/2010/main" val="4163417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4</a:t>
            </a:fld>
            <a:endParaRPr lang="en-US" dirty="0"/>
          </a:p>
        </p:txBody>
      </p:sp>
    </p:spTree>
    <p:extLst>
      <p:ext uri="{BB962C8B-B14F-4D97-AF65-F5344CB8AC3E}">
        <p14:creationId xmlns:p14="http://schemas.microsoft.com/office/powerpoint/2010/main" val="963883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gn="just" fontAlgn="base"/>
            <a:r>
              <a:rPr lang="en-GB" sz="1200" b="1" dirty="0" smtClean="0"/>
              <a:t>Low Infrastructure </a:t>
            </a:r>
            <a:r>
              <a:rPr lang="en-GB" sz="1200" b="1" dirty="0" smtClean="0">
                <a:solidFill>
                  <a:srgbClr val="FF0000"/>
                </a:solidFill>
              </a:rPr>
              <a:t>Utilisation</a:t>
            </a:r>
            <a:r>
              <a:rPr lang="en-GB" sz="1200" b="1" dirty="0" smtClean="0"/>
              <a:t>: </a:t>
            </a:r>
            <a:r>
              <a:rPr lang="en-GB" sz="1200" dirty="0" smtClean="0"/>
              <a:t>Typical x86 server deployments achieve an average </a:t>
            </a:r>
            <a:r>
              <a:rPr lang="en-GB" sz="1200" dirty="0" smtClean="0">
                <a:solidFill>
                  <a:srgbClr val="FF0000"/>
                </a:solidFill>
              </a:rPr>
              <a:t>utilisation</a:t>
            </a:r>
            <a:r>
              <a:rPr lang="en-GB" sz="1200" dirty="0" smtClean="0"/>
              <a:t> of only 10% to 15% of total capacity, according to </a:t>
            </a:r>
            <a:r>
              <a:rPr lang="en-GB" sz="1200" dirty="0" smtClean="0">
                <a:solidFill>
                  <a:srgbClr val="FF0000"/>
                </a:solidFill>
              </a:rPr>
              <a:t>the</a:t>
            </a:r>
            <a:r>
              <a:rPr lang="en-GB" sz="1200" dirty="0" smtClean="0"/>
              <a:t> International Data Corporation (IDC), a market research firm. </a:t>
            </a:r>
            <a:r>
              <a:rPr lang="en-GB" sz="1200" dirty="0" smtClean="0">
                <a:solidFill>
                  <a:srgbClr val="FF0000"/>
                </a:solidFill>
              </a:rPr>
              <a:t>Organisations</a:t>
            </a:r>
            <a:r>
              <a:rPr lang="en-GB" sz="1200" dirty="0" smtClean="0"/>
              <a:t> typically run one application per server to avoid the risk of vulnerabilities in one application affecting the availability of another application on the same server.</a:t>
            </a:r>
          </a:p>
          <a:p>
            <a:pPr algn="just" fontAlgn="base"/>
            <a:r>
              <a:rPr lang="en-GB" sz="1200" b="1" dirty="0" smtClean="0"/>
              <a:t>Increasing Physical Infrastructure Costs: </a:t>
            </a:r>
            <a:r>
              <a:rPr lang="en-GB" sz="1200" dirty="0" smtClean="0"/>
              <a:t>The operational costs to support growing physical infrastructure have steadily increased. Most computing infrastructure must remain operational at all times, resulting in power consumption, cooling and facilities costs that do not vary with </a:t>
            </a:r>
            <a:r>
              <a:rPr lang="en-GB" sz="1200" dirty="0" smtClean="0">
                <a:solidFill>
                  <a:srgbClr val="FF0000"/>
                </a:solidFill>
              </a:rPr>
              <a:t>utilisation</a:t>
            </a:r>
            <a:r>
              <a:rPr lang="en-GB" sz="1200" dirty="0" smtClean="0"/>
              <a:t> levels.</a:t>
            </a:r>
          </a:p>
          <a:p>
            <a:pPr algn="just" fontAlgn="base"/>
            <a:r>
              <a:rPr lang="en-GB" sz="1200" b="1" dirty="0" smtClean="0"/>
              <a:t>Increasing IT Management Costs: </a:t>
            </a:r>
            <a:r>
              <a:rPr lang="en-GB" sz="1200" dirty="0" smtClean="0"/>
              <a:t>As computing environments become more complex, the level of </a:t>
            </a:r>
            <a:r>
              <a:rPr lang="en-GB" sz="1200" dirty="0" smtClean="0">
                <a:solidFill>
                  <a:srgbClr val="FF0000"/>
                </a:solidFill>
              </a:rPr>
              <a:t>specialised</a:t>
            </a:r>
            <a:r>
              <a:rPr lang="en-GB" sz="1200" dirty="0" smtClean="0"/>
              <a:t> education and experience required for infrastructure management personnel and the associated costs of such personnel have increased. </a:t>
            </a:r>
            <a:r>
              <a:rPr lang="en-GB" sz="1200" dirty="0" smtClean="0">
                <a:solidFill>
                  <a:srgbClr val="FF0000"/>
                </a:solidFill>
              </a:rPr>
              <a:t>Organisations</a:t>
            </a:r>
            <a:r>
              <a:rPr lang="en-GB" sz="1200" dirty="0" smtClean="0"/>
              <a:t> spend disproportionate time and resources on manual tasks associated with server maintenance, and thus require more personnel to complete these tasks.</a:t>
            </a:r>
          </a:p>
          <a:p>
            <a:pPr algn="just" fontAlgn="base"/>
            <a:r>
              <a:rPr lang="en-GB" sz="1200" b="1" dirty="0" smtClean="0"/>
              <a:t>Insufficient Failover and Disaster Protection: </a:t>
            </a:r>
            <a:r>
              <a:rPr lang="en-GB" sz="1200" dirty="0" smtClean="0">
                <a:solidFill>
                  <a:srgbClr val="FF0000"/>
                </a:solidFill>
              </a:rPr>
              <a:t>Organisations</a:t>
            </a:r>
            <a:r>
              <a:rPr lang="en-GB" sz="1200" dirty="0" smtClean="0"/>
              <a:t> are increasingly affected by the downtime of critical server applications and inaccessibility of critical end</a:t>
            </a:r>
            <a:r>
              <a:rPr lang="en-GB" sz="1200" dirty="0" smtClean="0">
                <a:solidFill>
                  <a:srgbClr val="FF0000"/>
                </a:solidFill>
              </a:rPr>
              <a:t>-</a:t>
            </a:r>
            <a:r>
              <a:rPr lang="en-GB" sz="1200" dirty="0" smtClean="0"/>
              <a:t>user desktops. The threat of security attacks, natural disasters, health pandemics and terrorism </a:t>
            </a:r>
            <a:r>
              <a:rPr lang="en-GB" sz="1200" dirty="0" smtClean="0">
                <a:solidFill>
                  <a:srgbClr val="FF0000"/>
                </a:solidFill>
              </a:rPr>
              <a:t>have</a:t>
            </a:r>
            <a:r>
              <a:rPr lang="en-GB" sz="1200" dirty="0" smtClean="0"/>
              <a:t> elevated the importance of business continuity planning for both desktops and servers.</a:t>
            </a:r>
          </a:p>
          <a:p>
            <a:pPr algn="just" fontAlgn="base"/>
            <a:r>
              <a:rPr lang="en-GB" sz="1200" b="1" dirty="0" smtClean="0"/>
              <a:t>High Maintenance </a:t>
            </a:r>
            <a:r>
              <a:rPr lang="en-GB" sz="1200" b="1" dirty="0" smtClean="0">
                <a:solidFill>
                  <a:srgbClr val="FF0000"/>
                </a:solidFill>
              </a:rPr>
              <a:t>E</a:t>
            </a:r>
            <a:r>
              <a:rPr lang="en-GB" sz="1200" b="1" dirty="0" smtClean="0"/>
              <a:t>nd-user </a:t>
            </a:r>
            <a:r>
              <a:rPr lang="en-GB" sz="1200" b="1" dirty="0" smtClean="0">
                <a:solidFill>
                  <a:srgbClr val="FF0000"/>
                </a:solidFill>
              </a:rPr>
              <a:t>D</a:t>
            </a:r>
            <a:r>
              <a:rPr lang="en-GB" sz="1200" b="1" dirty="0" smtClean="0"/>
              <a:t>esktops: </a:t>
            </a:r>
            <a:r>
              <a:rPr lang="en-GB" sz="1200" dirty="0" smtClean="0"/>
              <a:t>Managing and securing enterprise desktops present numerous challenges. Controlling a distributed desktop environment and enforcing management, access and security policies without impairing users’ ability to work effectively is complex and expensive. Numerous patches and upgrades must be continually applied to desktop environments to eliminate security vulnerabilities.</a:t>
            </a:r>
          </a:p>
          <a:p>
            <a:endParaRPr lang="en-GB"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5</a:t>
            </a:fld>
            <a:endParaRPr lang="en-US" dirty="0"/>
          </a:p>
        </p:txBody>
      </p:sp>
    </p:spTree>
    <p:extLst>
      <p:ext uri="{BB962C8B-B14F-4D97-AF65-F5344CB8AC3E}">
        <p14:creationId xmlns:p14="http://schemas.microsoft.com/office/powerpoint/2010/main" val="2382347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en-IN" b="1" dirty="0" smtClean="0"/>
              <a:t>Server Consolidation and Infrastructure Optimization</a:t>
            </a:r>
            <a:r>
              <a:rPr lang="en-IN" dirty="0" smtClean="0"/>
              <a:t>: Virtualization makes it possible to achieve significantly higher resource </a:t>
            </a:r>
            <a:r>
              <a:rPr lang="en-IN" dirty="0" smtClean="0">
                <a:solidFill>
                  <a:srgbClr val="FF0000"/>
                </a:solidFill>
              </a:rPr>
              <a:t>utilisation</a:t>
            </a:r>
            <a:r>
              <a:rPr lang="en-IN" dirty="0" smtClean="0"/>
              <a:t> by pooling common infrastructure resources and breaking the legacy </a:t>
            </a:r>
            <a:r>
              <a:rPr lang="en-IN" dirty="0" smtClean="0">
                <a:solidFill>
                  <a:srgbClr val="FF0000"/>
                </a:solidFill>
              </a:rPr>
              <a:t>of </a:t>
            </a:r>
            <a:r>
              <a:rPr lang="en-IN" dirty="0" smtClean="0"/>
              <a:t>“one application to one server” model.</a:t>
            </a:r>
          </a:p>
          <a:p>
            <a:pPr algn="just" fontAlgn="base"/>
            <a:r>
              <a:rPr lang="en-IN" b="1" dirty="0" smtClean="0"/>
              <a:t>Physical Infrastructure Cost Reduction</a:t>
            </a:r>
            <a:r>
              <a:rPr lang="en-IN" dirty="0" smtClean="0"/>
              <a:t>: With virtualization, you can reduce the number of servers and related IT hardware in the data </a:t>
            </a:r>
            <a:r>
              <a:rPr lang="en-GB" dirty="0" smtClean="0">
                <a:solidFill>
                  <a:srgbClr val="FF0000"/>
                </a:solidFill>
              </a:rPr>
              <a:t>centre</a:t>
            </a:r>
            <a:r>
              <a:rPr lang="en-IN" dirty="0" smtClean="0"/>
              <a:t>. This leads to reductions in real estate, power and cooling requirements, resulting in significantly lower IT costs.</a:t>
            </a:r>
          </a:p>
          <a:p>
            <a:pPr algn="just" fontAlgn="base"/>
            <a:r>
              <a:rPr lang="en-IN" b="1" dirty="0" smtClean="0"/>
              <a:t>Improved Operational Flexibility </a:t>
            </a:r>
            <a:r>
              <a:rPr lang="en-IN" b="1" dirty="0" smtClean="0">
                <a:solidFill>
                  <a:srgbClr val="FF0000"/>
                </a:solidFill>
              </a:rPr>
              <a:t>and</a:t>
            </a:r>
            <a:r>
              <a:rPr lang="en-IN" b="1" dirty="0" smtClean="0"/>
              <a:t> Responsiveness</a:t>
            </a:r>
            <a:r>
              <a:rPr lang="en-IN" dirty="0" smtClean="0"/>
              <a:t>: Virtualization offers a new way of managing IT infrastructure and can help IT administrators spend less time on repetitive tasks</a:t>
            </a:r>
            <a:r>
              <a:rPr lang="en-IN" dirty="0" smtClean="0">
                <a:solidFill>
                  <a:srgbClr val="FF0000"/>
                </a:solidFill>
              </a:rPr>
              <a:t>,</a:t>
            </a:r>
            <a:r>
              <a:rPr lang="en-IN" dirty="0" smtClean="0"/>
              <a:t> such as</a:t>
            </a:r>
            <a:r>
              <a:rPr lang="en-IN" dirty="0" smtClean="0">
                <a:solidFill>
                  <a:srgbClr val="FF0000"/>
                </a:solidFill>
              </a:rPr>
              <a:t>,</a:t>
            </a:r>
            <a:r>
              <a:rPr lang="en-IN" dirty="0" smtClean="0"/>
              <a:t> provisioning, configuration, monitoring and maintenance</a:t>
            </a:r>
            <a:r>
              <a:rPr lang="en-IN" dirty="0" smtClean="0">
                <a:solidFill>
                  <a:srgbClr val="FF0000"/>
                </a:solidFill>
              </a:rPr>
              <a:t>.</a:t>
            </a:r>
          </a:p>
          <a:p>
            <a:pPr algn="just" fontAlgn="base"/>
            <a:r>
              <a:rPr lang="en-IN" b="1" dirty="0" smtClean="0"/>
              <a:t>Increased Application Availability </a:t>
            </a:r>
            <a:r>
              <a:rPr lang="en-IN" b="1" dirty="0" smtClean="0">
                <a:solidFill>
                  <a:srgbClr val="FF0000"/>
                </a:solidFill>
              </a:rPr>
              <a:t>and</a:t>
            </a:r>
            <a:r>
              <a:rPr lang="en-IN" b="1" dirty="0" smtClean="0"/>
              <a:t> Improved Business Continuity</a:t>
            </a:r>
            <a:r>
              <a:rPr lang="en-IN" dirty="0" smtClean="0"/>
              <a:t>: Eliminate planned downtime and recover quickly from unplanned outages with the ability to securely backup and migrate entire virtual environment with no interruption in service</a:t>
            </a:r>
            <a:r>
              <a:rPr lang="en-IN" dirty="0" smtClean="0">
                <a:solidFill>
                  <a:srgbClr val="FF0000"/>
                </a:solidFill>
              </a:rPr>
              <a:t>.</a:t>
            </a:r>
          </a:p>
          <a:p>
            <a:pPr algn="just" fontAlgn="base"/>
            <a:r>
              <a:rPr lang="en-IN" b="1" dirty="0" smtClean="0"/>
              <a:t>Improved Desktop Manageability </a:t>
            </a:r>
            <a:r>
              <a:rPr lang="en-IN" b="1" dirty="0" smtClean="0">
                <a:solidFill>
                  <a:srgbClr val="FF0000"/>
                </a:solidFill>
              </a:rPr>
              <a:t>and</a:t>
            </a:r>
            <a:r>
              <a:rPr lang="en-IN" b="1" dirty="0" smtClean="0"/>
              <a:t> Security</a:t>
            </a:r>
            <a:r>
              <a:rPr lang="en-IN" dirty="0" smtClean="0"/>
              <a:t>: Deploy, manage and monitor secure desktop environments that end users can access locally or remotely, with or without a network connection, on almost any standard desktop, laptop or tablet PC.</a:t>
            </a:r>
          </a:p>
          <a:p>
            <a:endParaRPr lang="en-GB"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7</a:t>
            </a:fld>
            <a:endParaRPr lang="en-US" dirty="0"/>
          </a:p>
        </p:txBody>
      </p:sp>
    </p:spTree>
    <p:extLst>
      <p:ext uri="{BB962C8B-B14F-4D97-AF65-F5344CB8AC3E}">
        <p14:creationId xmlns:p14="http://schemas.microsoft.com/office/powerpoint/2010/main" val="2102899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sz="1200" b="1" dirty="0" smtClean="0"/>
              <a:t>Energy </a:t>
            </a:r>
            <a:r>
              <a:rPr lang="en-GB" sz="1200" b="1" dirty="0" smtClean="0">
                <a:solidFill>
                  <a:srgbClr val="FF0000"/>
                </a:solidFill>
              </a:rPr>
              <a:t>M</a:t>
            </a:r>
            <a:r>
              <a:rPr lang="en-GB" sz="1200" b="1" dirty="0" smtClean="0"/>
              <a:t>anagement:</a:t>
            </a:r>
            <a:r>
              <a:rPr lang="en-GB" sz="1200" dirty="0" smtClean="0"/>
              <a:t> By consolidating the hardware resources, the number of servers can be reduced as much as possible. The power consumption for every server consumed is high</a:t>
            </a:r>
            <a:r>
              <a:rPr lang="en-GB" sz="1200" dirty="0" smtClean="0">
                <a:solidFill>
                  <a:srgbClr val="FF0000"/>
                </a:solidFill>
              </a:rPr>
              <a:t>;</a:t>
            </a:r>
            <a:r>
              <a:rPr lang="en-GB" sz="1200" dirty="0" smtClean="0"/>
              <a:t> thus</a:t>
            </a:r>
            <a:r>
              <a:rPr lang="en-GB" sz="1200" dirty="0" smtClean="0">
                <a:solidFill>
                  <a:srgbClr val="FF0000"/>
                </a:solidFill>
              </a:rPr>
              <a:t>, </a:t>
            </a:r>
            <a:r>
              <a:rPr lang="en-GB" sz="1200" dirty="0" smtClean="0"/>
              <a:t>by consolidating it, we can save power in order to </a:t>
            </a:r>
            <a:r>
              <a:rPr lang="en-GB" sz="1200" dirty="0" smtClean="0">
                <a:solidFill>
                  <a:srgbClr val="FF0000"/>
                </a:solidFill>
              </a:rPr>
              <a:t>utilise</a:t>
            </a:r>
            <a:r>
              <a:rPr lang="en-GB" sz="1200" dirty="0" smtClean="0"/>
              <a:t> it for other resources. In other words, it’s economical to save power by virtualizing the servers.</a:t>
            </a:r>
          </a:p>
          <a:p>
            <a:pPr algn="just"/>
            <a:r>
              <a:rPr lang="en-GB" sz="1200" b="1" dirty="0" smtClean="0"/>
              <a:t>Hardware and </a:t>
            </a:r>
            <a:r>
              <a:rPr lang="en-GB" sz="1200" b="1" dirty="0" smtClean="0">
                <a:solidFill>
                  <a:srgbClr val="FF0000"/>
                </a:solidFill>
              </a:rPr>
              <a:t>O</a:t>
            </a:r>
            <a:r>
              <a:rPr lang="en-GB" sz="1200" b="1" dirty="0" smtClean="0"/>
              <a:t>perating </a:t>
            </a:r>
            <a:r>
              <a:rPr lang="en-GB" sz="1200" b="1" dirty="0" smtClean="0">
                <a:solidFill>
                  <a:srgbClr val="FF0000"/>
                </a:solidFill>
              </a:rPr>
              <a:t>C</a:t>
            </a:r>
            <a:r>
              <a:rPr lang="en-GB" sz="1200" b="1" dirty="0" smtClean="0"/>
              <a:t>osts:</a:t>
            </a:r>
            <a:r>
              <a:rPr lang="en-GB" sz="1200" dirty="0" smtClean="0"/>
              <a:t> Having too many physical servers, lead to requirement more room and maintenance. Instead, consolidate those servers and operate them efficiently at a lower cost by virtualizing these servers. By virtualizing these servers, companies can cut down their operating cost to a greater extent</a:t>
            </a:r>
          </a:p>
          <a:p>
            <a:pPr algn="just"/>
            <a:r>
              <a:rPr lang="en-GB" sz="1200" dirty="0" smtClean="0"/>
              <a:t> </a:t>
            </a:r>
            <a:r>
              <a:rPr lang="en-GB" sz="1200" b="1" dirty="0" smtClean="0"/>
              <a:t>Availability of </a:t>
            </a:r>
            <a:r>
              <a:rPr lang="en-GB" sz="1200" b="1" dirty="0" smtClean="0">
                <a:solidFill>
                  <a:srgbClr val="FF0000"/>
                </a:solidFill>
              </a:rPr>
              <a:t>R</a:t>
            </a:r>
            <a:r>
              <a:rPr lang="en-GB" sz="1200" b="1" dirty="0" smtClean="0"/>
              <a:t>esources:</a:t>
            </a:r>
            <a:r>
              <a:rPr lang="en-GB" sz="1200" dirty="0" smtClean="0"/>
              <a:t> The software applications that are to be used by </a:t>
            </a:r>
            <a:r>
              <a:rPr lang="en-GB" sz="1200" i="1" dirty="0" smtClean="0"/>
              <a:t>n</a:t>
            </a:r>
            <a:r>
              <a:rPr lang="en-GB" sz="1200" dirty="0" smtClean="0"/>
              <a:t> number of users can be made easily available through virtualization. By virtualizing these software </a:t>
            </a:r>
            <a:r>
              <a:rPr lang="en-GB" sz="1200" strike="sngStrike" dirty="0" smtClean="0">
                <a:solidFill>
                  <a:srgbClr val="FF0000"/>
                </a:solidFill>
              </a:rPr>
              <a:t>s</a:t>
            </a:r>
            <a:r>
              <a:rPr lang="en-GB" sz="1200" dirty="0" smtClean="0"/>
              <a:t>, each terminal in an organisation doesn’t need to have the software </a:t>
            </a:r>
            <a:r>
              <a:rPr lang="en-GB" sz="1200" strike="sngStrike" dirty="0" smtClean="0">
                <a:solidFill>
                  <a:srgbClr val="FF0000"/>
                </a:solidFill>
              </a:rPr>
              <a:t>s</a:t>
            </a:r>
            <a:r>
              <a:rPr lang="en-GB" sz="1200" dirty="0" smtClean="0"/>
              <a:t> and other supporting applications installed separately</a:t>
            </a:r>
          </a:p>
          <a:p>
            <a:pPr algn="just"/>
            <a:r>
              <a:rPr lang="en-GB" sz="1200" b="1" dirty="0" smtClean="0"/>
              <a:t>Uninterrupted </a:t>
            </a:r>
            <a:r>
              <a:rPr lang="en-GB" sz="1200" b="1" dirty="0" smtClean="0">
                <a:solidFill>
                  <a:srgbClr val="FF0000"/>
                </a:solidFill>
              </a:rPr>
              <a:t>B</a:t>
            </a:r>
            <a:r>
              <a:rPr lang="en-GB" sz="1200" b="1" dirty="0" smtClean="0"/>
              <a:t>usiness </a:t>
            </a:r>
            <a:r>
              <a:rPr lang="en-GB" sz="1200" b="1" dirty="0" smtClean="0">
                <a:solidFill>
                  <a:srgbClr val="FF0000"/>
                </a:solidFill>
              </a:rPr>
              <a:t>C</a:t>
            </a:r>
            <a:r>
              <a:rPr lang="en-GB" sz="1200" b="1" dirty="0" smtClean="0"/>
              <a:t>ontinuity:</a:t>
            </a:r>
            <a:r>
              <a:rPr lang="en-GB" sz="1200" dirty="0" smtClean="0"/>
              <a:t> Business continuity is the ability of an </a:t>
            </a:r>
            <a:r>
              <a:rPr lang="en-GB" sz="1200" dirty="0" smtClean="0">
                <a:solidFill>
                  <a:srgbClr val="FF0000"/>
                </a:solidFill>
              </a:rPr>
              <a:t>organisation</a:t>
            </a:r>
            <a:r>
              <a:rPr lang="en-GB" sz="1200" dirty="0" smtClean="0"/>
              <a:t> to maintain essential functions during, as well as after, a disaster has occurred. Whenever a server hardware fails, the data has to be backed up instantly. By virtualizing this server</a:t>
            </a:r>
            <a:r>
              <a:rPr lang="en-GB" sz="1200" dirty="0" smtClean="0">
                <a:solidFill>
                  <a:srgbClr val="FF0000"/>
                </a:solidFill>
              </a:rPr>
              <a:t>,</a:t>
            </a:r>
            <a:r>
              <a:rPr lang="en-GB" sz="1200" dirty="0" smtClean="0"/>
              <a:t> the data will be </a:t>
            </a:r>
            <a:r>
              <a:rPr lang="en-GB" sz="1200" dirty="0" smtClean="0">
                <a:solidFill>
                  <a:srgbClr val="FF0000"/>
                </a:solidFill>
              </a:rPr>
              <a:t>synchronised</a:t>
            </a:r>
            <a:r>
              <a:rPr lang="en-GB" sz="1200" dirty="0" smtClean="0"/>
              <a:t> to a target virtual machine, and the physical server host doesn’t have to be turned off during a live migration, thus achieving a negligible downtime</a:t>
            </a:r>
            <a:r>
              <a:rPr lang="en-GB" sz="1200" dirty="0" smtClean="0">
                <a:solidFill>
                  <a:srgbClr val="FF0000"/>
                </a:solidFill>
              </a:rPr>
              <a:t>.</a:t>
            </a:r>
          </a:p>
          <a:p>
            <a:pPr algn="just"/>
            <a:r>
              <a:rPr lang="en-GB" sz="1200" dirty="0" smtClean="0"/>
              <a:t> </a:t>
            </a:r>
            <a:r>
              <a:rPr lang="en-GB" sz="1200" b="1" dirty="0" smtClean="0"/>
              <a:t>Disaster </a:t>
            </a:r>
            <a:r>
              <a:rPr lang="en-GB" sz="1200" b="1" dirty="0" smtClean="0">
                <a:solidFill>
                  <a:srgbClr val="FF0000"/>
                </a:solidFill>
              </a:rPr>
              <a:t>R</a:t>
            </a:r>
            <a:r>
              <a:rPr lang="en-GB" sz="1200" b="1" dirty="0" smtClean="0"/>
              <a:t>ecovery </a:t>
            </a:r>
            <a:r>
              <a:rPr lang="en-GB" sz="1200" b="1" dirty="0" smtClean="0">
                <a:solidFill>
                  <a:srgbClr val="FF0000"/>
                </a:solidFill>
              </a:rPr>
              <a:t>P</a:t>
            </a:r>
            <a:r>
              <a:rPr lang="en-GB" sz="1200" b="1" dirty="0" smtClean="0"/>
              <a:t>lans:</a:t>
            </a:r>
            <a:r>
              <a:rPr lang="en-GB" sz="1200" dirty="0" smtClean="0"/>
              <a:t> After a disaster has occurred, the time to come back to a normal state totally up and running again in order to avoid downtime</a:t>
            </a:r>
          </a:p>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8</a:t>
            </a:fld>
            <a:endParaRPr lang="en-US" dirty="0"/>
          </a:p>
        </p:txBody>
      </p:sp>
    </p:spTree>
    <p:extLst>
      <p:ext uri="{BB962C8B-B14F-4D97-AF65-F5344CB8AC3E}">
        <p14:creationId xmlns:p14="http://schemas.microsoft.com/office/powerpoint/2010/main" val="1073124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9</a:t>
            </a:fld>
            <a:endParaRPr lang="en-US" dirty="0"/>
          </a:p>
        </p:txBody>
      </p:sp>
    </p:spTree>
    <p:extLst>
      <p:ext uri="{BB962C8B-B14F-4D97-AF65-F5344CB8AC3E}">
        <p14:creationId xmlns:p14="http://schemas.microsoft.com/office/powerpoint/2010/main" val="1924619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11</a:t>
            </a:fld>
            <a:endParaRPr lang="en-US" dirty="0"/>
          </a:p>
        </p:txBody>
      </p:sp>
    </p:spTree>
    <p:extLst>
      <p:ext uri="{BB962C8B-B14F-4D97-AF65-F5344CB8AC3E}">
        <p14:creationId xmlns:p14="http://schemas.microsoft.com/office/powerpoint/2010/main" val="1826488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12</a:t>
            </a:fld>
            <a:endParaRPr lang="en-US" dirty="0"/>
          </a:p>
        </p:txBody>
      </p:sp>
    </p:spTree>
    <p:extLst>
      <p:ext uri="{BB962C8B-B14F-4D97-AF65-F5344CB8AC3E}">
        <p14:creationId xmlns:p14="http://schemas.microsoft.com/office/powerpoint/2010/main" val="1785058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14</a:t>
            </a:fld>
            <a:endParaRPr lang="en-US" dirty="0"/>
          </a:p>
        </p:txBody>
      </p:sp>
    </p:spTree>
    <p:extLst>
      <p:ext uri="{BB962C8B-B14F-4D97-AF65-F5344CB8AC3E}">
        <p14:creationId xmlns:p14="http://schemas.microsoft.com/office/powerpoint/2010/main" val="29789321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200727" y="6416675"/>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a:t>Enter the Name of Presentation</a:t>
            </a:r>
          </a:p>
        </p:txBody>
      </p:sp>
      <p:sp>
        <p:nvSpPr>
          <p:cNvPr id="6" name="Slide Number Placeholder 5"/>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Rectangle 7"/>
          <p:cNvSpPr/>
          <p:nvPr userDrawn="1"/>
        </p:nvSpPr>
        <p:spPr>
          <a:xfrm>
            <a:off x="-11152" y="0"/>
            <a:ext cx="915515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FINAL LOGO_CURVED without BG.png"/>
          <p:cNvPicPr>
            <a:picLocks noChangeAspect="1"/>
          </p:cNvPicPr>
          <p:nvPr userDrawn="1"/>
        </p:nvPicPr>
        <p:blipFill>
          <a:blip r:embed="rId2" cstate="print"/>
          <a:stretch>
            <a:fillRect/>
          </a:stretch>
        </p:blipFill>
        <p:spPr>
          <a:xfrm>
            <a:off x="5240883" y="228600"/>
            <a:ext cx="3197263" cy="550869"/>
          </a:xfrm>
          <a:prstGeom prst="rect">
            <a:avLst/>
          </a:prstGeom>
        </p:spPr>
      </p:pic>
      <p:cxnSp>
        <p:nvCxnSpPr>
          <p:cNvPr id="11" name="Straight Connector 10"/>
          <p:cNvCxnSpPr/>
          <p:nvPr userDrawn="1"/>
        </p:nvCxnSpPr>
        <p:spPr>
          <a:xfrm>
            <a:off x="0" y="1065212"/>
            <a:ext cx="9144000" cy="158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6019800"/>
            <a:ext cx="9144000" cy="158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151" y="0"/>
            <a:ext cx="44958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Title 1"/>
          <p:cNvSpPr>
            <a:spLocks noGrp="1"/>
          </p:cNvSpPr>
          <p:nvPr>
            <p:ph type="ctrTitle" hasCustomPrompt="1"/>
          </p:nvPr>
        </p:nvSpPr>
        <p:spPr>
          <a:xfrm>
            <a:off x="4800600" y="1444625"/>
            <a:ext cx="3810000" cy="1603375"/>
          </a:xfrm>
        </p:spPr>
        <p:txBody>
          <a:bodyPr/>
          <a:lstStyle>
            <a:lvl1pPr algn="ctr">
              <a:defRPr baseline="0"/>
            </a:lvl1pPr>
          </a:lstStyle>
          <a:p>
            <a:r>
              <a:rPr lang="en-US" dirty="0"/>
              <a:t>Introduction and launch page</a:t>
            </a:r>
          </a:p>
        </p:txBody>
      </p:sp>
      <p:sp>
        <p:nvSpPr>
          <p:cNvPr id="3" name="Subtitle 2"/>
          <p:cNvSpPr>
            <a:spLocks noGrp="1"/>
          </p:cNvSpPr>
          <p:nvPr>
            <p:ph type="subTitle" idx="1" hasCustomPrompt="1"/>
          </p:nvPr>
        </p:nvSpPr>
        <p:spPr>
          <a:xfrm>
            <a:off x="304800" y="4038600"/>
            <a:ext cx="3886200" cy="1447800"/>
          </a:xfrm>
        </p:spPr>
        <p:txBody>
          <a:bodyPr anchor="ctr" anchorCtr="0"/>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Author</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400110"/>
          </a:xfrm>
          <a:prstGeom prst="rect">
            <a:avLst/>
          </a:prstGeom>
          <a:noFill/>
        </p:spPr>
        <p:txBody>
          <a:bodyPr wrap="square" rtlCol="0">
            <a:spAutoFit/>
          </a:bodyPr>
          <a:lstStyle/>
          <a:p>
            <a:r>
              <a:rPr lang="en-US" sz="2000" dirty="0"/>
              <a:t>Video</a:t>
            </a:r>
            <a:r>
              <a:rPr lang="en-US" sz="2000" baseline="0" dirty="0"/>
              <a:t> 2</a:t>
            </a:r>
            <a:endParaRPr lang="en-US" sz="20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38200"/>
            <a:ext cx="3008313" cy="990600"/>
          </a:xfrm>
        </p:spPr>
        <p:txBody>
          <a:bodyPr anchor="b"/>
          <a:lstStyle>
            <a:lvl1pPr algn="l">
              <a:defRPr sz="2000" b="1"/>
            </a:lvl1p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Routing</a:t>
            </a:r>
          </a:p>
        </p:txBody>
      </p:sp>
      <p:sp>
        <p:nvSpPr>
          <p:cNvPr id="3" name="Content Placeholder 2"/>
          <p:cNvSpPr>
            <a:spLocks noGrp="1"/>
          </p:cNvSpPr>
          <p:nvPr>
            <p:ph idx="1" hasCustomPrompt="1"/>
          </p:nvPr>
        </p:nvSpPr>
        <p:spPr>
          <a:xfrm>
            <a:off x="3575050" y="914400"/>
            <a:ext cx="5111750" cy="5211763"/>
          </a:xfrm>
        </p:spPr>
        <p:txBody>
          <a:bodyPr>
            <a:normAutofit/>
          </a:bodyPr>
          <a:lstStyle>
            <a:lvl1pPr>
              <a:defRPr sz="1800"/>
            </a:lvl1pPr>
            <a:lvl2pPr>
              <a:defRPr sz="1600" baseline="0"/>
            </a:lvl2pPr>
            <a:lvl3pPr>
              <a:defRPr sz="1400" baseline="0"/>
            </a:lvl3pPr>
            <a:lvl4pPr>
              <a:buNone/>
              <a:defRPr sz="1200"/>
            </a:lvl4pPr>
            <a:lvl5pPr>
              <a:buNone/>
              <a:defRPr sz="1200"/>
            </a:lvl5pPr>
            <a:lvl6pPr>
              <a:defRPr sz="2000"/>
            </a:lvl6pPr>
            <a:lvl7pPr>
              <a:defRPr sz="2000"/>
            </a:lvl7pPr>
            <a:lvl8pPr>
              <a:defRPr sz="2000"/>
            </a:lvl8pPr>
            <a:lvl9pPr>
              <a:defRPr sz="2000"/>
            </a:lvl9pPr>
          </a:lstStyle>
          <a:p>
            <a:pPr lvl="0"/>
            <a:r>
              <a:rPr lang="en-US" dirty="0"/>
              <a:t>Routing</a:t>
            </a:r>
          </a:p>
          <a:p>
            <a:pPr lvl="1"/>
            <a:r>
              <a:rPr lang="en-US" dirty="0"/>
              <a:t>2 types of routing</a:t>
            </a:r>
          </a:p>
          <a:p>
            <a:pPr lvl="2"/>
            <a:r>
              <a:rPr lang="en-US" dirty="0"/>
              <a:t>Static Routing</a:t>
            </a:r>
          </a:p>
          <a:p>
            <a:pPr lvl="2"/>
            <a:r>
              <a:rPr lang="en-US" dirty="0"/>
              <a:t>Dynamic routing</a:t>
            </a:r>
          </a:p>
          <a:p>
            <a:pPr lvl="3"/>
            <a:endParaRPr lang="en-US" dirty="0"/>
          </a:p>
        </p:txBody>
      </p:sp>
      <p:sp>
        <p:nvSpPr>
          <p:cNvPr id="4" name="Text Placeholder 3"/>
          <p:cNvSpPr>
            <a:spLocks noGrp="1"/>
          </p:cNvSpPr>
          <p:nvPr>
            <p:ph type="body" sz="half" idx="2" hasCustomPrompt="1"/>
          </p:nvPr>
        </p:nvSpPr>
        <p:spPr>
          <a:xfrm>
            <a:off x="457200" y="1905000"/>
            <a:ext cx="3008313" cy="4221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Will show the shortest route to reach the destination. </a:t>
            </a:r>
          </a:p>
        </p:txBody>
      </p:sp>
      <p:sp>
        <p:nvSpPr>
          <p:cNvPr id="6" name="Footer Placeholder 5"/>
          <p:cNvSpPr>
            <a:spLocks noGrp="1"/>
          </p:cNvSpPr>
          <p:nvPr>
            <p:ph type="ftr" sz="quarter" idx="11"/>
          </p:nvPr>
        </p:nvSpPr>
        <p:spPr/>
        <p:txBody>
          <a:bodyPr/>
          <a:lstStyle/>
          <a:p>
            <a:r>
              <a:rPr lang="en-US" dirty="0"/>
              <a:t>Enter the Name of Presentation</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38200"/>
            <a:ext cx="3008313" cy="990600"/>
          </a:xfrm>
        </p:spPr>
        <p:txBody>
          <a:bodyPr anchor="b"/>
          <a:lstStyle>
            <a:lvl1pPr algn="l">
              <a:defRPr sz="2000" b="1"/>
            </a:lvl1p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Static Routing</a:t>
            </a:r>
          </a:p>
        </p:txBody>
      </p:sp>
      <p:sp>
        <p:nvSpPr>
          <p:cNvPr id="3" name="Content Placeholder 2"/>
          <p:cNvSpPr>
            <a:spLocks noGrp="1"/>
          </p:cNvSpPr>
          <p:nvPr>
            <p:ph idx="1" hasCustomPrompt="1"/>
          </p:nvPr>
        </p:nvSpPr>
        <p:spPr>
          <a:xfrm>
            <a:off x="3575050" y="914400"/>
            <a:ext cx="5111750" cy="5211763"/>
          </a:xfrm>
        </p:spPr>
        <p:txBody>
          <a:bodyPr>
            <a:normAutofit/>
          </a:bodyPr>
          <a:lstStyle>
            <a:lvl1pPr>
              <a:buNone/>
              <a:defRPr sz="1800"/>
            </a:lvl1pPr>
            <a:lvl2pPr>
              <a:buNone/>
              <a:defRPr sz="1600" baseline="0"/>
            </a:lvl2pPr>
            <a:lvl3pPr>
              <a:buNone/>
              <a:defRPr sz="1400" baseline="0"/>
            </a:lvl3pPr>
            <a:lvl4pPr>
              <a:buNone/>
              <a:defRPr sz="1200"/>
            </a:lvl4pPr>
            <a:lvl5pPr>
              <a:buNone/>
              <a:defRPr sz="1200"/>
            </a:lvl5pPr>
            <a:lvl6pPr>
              <a:defRPr sz="2000"/>
            </a:lvl6pPr>
            <a:lvl7pPr>
              <a:defRPr sz="2000"/>
            </a:lvl7pPr>
            <a:lvl8pPr>
              <a:defRPr sz="2000"/>
            </a:lvl8pPr>
            <a:lvl9pPr>
              <a:defRPr sz="2000"/>
            </a:lvl9pPr>
          </a:lstStyle>
          <a:p>
            <a:pPr lvl="0"/>
            <a:r>
              <a:rPr lang="en-US" dirty="0"/>
              <a:t>Static Routing</a:t>
            </a:r>
          </a:p>
          <a:p>
            <a:pPr lvl="0"/>
            <a:endParaRPr lang="en-US" dirty="0"/>
          </a:p>
          <a:p>
            <a:pPr lvl="1"/>
            <a:r>
              <a:rPr lang="en-US" dirty="0"/>
              <a:t>R1(</a:t>
            </a:r>
            <a:r>
              <a:rPr lang="en-US" dirty="0" err="1"/>
              <a:t>config</a:t>
            </a:r>
            <a:r>
              <a:rPr lang="en-US" dirty="0"/>
              <a:t>)#ip route 12.0.0.0 255.0.0.0 10.1.1.2</a:t>
            </a:r>
          </a:p>
          <a:p>
            <a:pPr lvl="1"/>
            <a:endParaRPr lang="en-US" dirty="0"/>
          </a:p>
          <a:p>
            <a:pPr lvl="1"/>
            <a:r>
              <a:rPr lang="en-US" dirty="0"/>
              <a:t>In R1 type 12.0.0.0 network on company B address &amp; next hop </a:t>
            </a:r>
            <a:r>
              <a:rPr lang="en-US" dirty="0" err="1"/>
              <a:t>ip</a:t>
            </a:r>
            <a:r>
              <a:rPr lang="en-US" dirty="0"/>
              <a:t> of company A.</a:t>
            </a:r>
          </a:p>
          <a:p>
            <a:pPr lvl="1"/>
            <a:endParaRPr lang="en-US" dirty="0"/>
          </a:p>
          <a:p>
            <a:pPr lvl="1"/>
            <a:r>
              <a:rPr lang="en-US" dirty="0"/>
              <a:t>R2(</a:t>
            </a:r>
            <a:r>
              <a:rPr lang="en-US" dirty="0" err="1"/>
              <a:t>config</a:t>
            </a:r>
            <a:r>
              <a:rPr lang="en-US" dirty="0"/>
              <a:t>)#</a:t>
            </a:r>
            <a:r>
              <a:rPr lang="en-US" dirty="0" err="1"/>
              <a:t>ip</a:t>
            </a:r>
            <a:r>
              <a:rPr lang="en-US" dirty="0"/>
              <a:t> route 10.0.0.0 255.0.0.0 12.1.1.1</a:t>
            </a:r>
          </a:p>
          <a:p>
            <a:pPr lvl="1"/>
            <a:endParaRPr lang="en-US" dirty="0"/>
          </a:p>
          <a:p>
            <a:pPr lvl="1"/>
            <a:r>
              <a:rPr lang="en-US" dirty="0"/>
              <a:t>In R2 type 10.0.0.0 network on company A address &amp; next hop </a:t>
            </a:r>
            <a:r>
              <a:rPr lang="en-US" dirty="0" err="1"/>
              <a:t>ip</a:t>
            </a:r>
            <a:r>
              <a:rPr lang="en-US" dirty="0"/>
              <a:t> of company B.</a:t>
            </a:r>
          </a:p>
          <a:p>
            <a:pPr lvl="2"/>
            <a:endParaRPr lang="en-US" dirty="0"/>
          </a:p>
          <a:p>
            <a:pPr lvl="2"/>
            <a:endParaRPr lang="en-US" dirty="0"/>
          </a:p>
          <a:p>
            <a:pPr lvl="3"/>
            <a:endParaRPr lang="en-US" dirty="0"/>
          </a:p>
        </p:txBody>
      </p:sp>
      <p:sp>
        <p:nvSpPr>
          <p:cNvPr id="4" name="Text Placeholder 3"/>
          <p:cNvSpPr>
            <a:spLocks noGrp="1"/>
          </p:cNvSpPr>
          <p:nvPr>
            <p:ph type="body" sz="half" idx="2" hasCustomPrompt="1"/>
          </p:nvPr>
        </p:nvSpPr>
        <p:spPr>
          <a:xfrm>
            <a:off x="457200" y="1905000"/>
            <a:ext cx="3008313" cy="4221163"/>
          </a:xfrm>
        </p:spPr>
        <p:txBody>
          <a:bodyPr/>
          <a:lstStyle>
            <a:lvl1pPr marL="0" indent="0">
              <a:buFont typeface="Arial" pitchFamily="34" charset="0"/>
              <a:buChar char="•"/>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 Manual entry on Routing Table</a:t>
            </a:r>
          </a:p>
          <a:p>
            <a:pPr lvl="0"/>
            <a:r>
              <a:rPr lang="en-US" dirty="0"/>
              <a:t> In Company A Router type company B network address.</a:t>
            </a:r>
          </a:p>
          <a:p>
            <a:pPr lvl="0"/>
            <a:r>
              <a:rPr lang="en-US" dirty="0"/>
              <a:t> In company B Router type  company A network address.    </a:t>
            </a:r>
          </a:p>
        </p:txBody>
      </p:sp>
      <p:sp>
        <p:nvSpPr>
          <p:cNvPr id="6" name="Footer Placeholder 5"/>
          <p:cNvSpPr>
            <a:spLocks noGrp="1"/>
          </p:cNvSpPr>
          <p:nvPr>
            <p:ph type="ftr" sz="quarter" idx="11"/>
          </p:nvPr>
        </p:nvSpPr>
        <p:spPr/>
        <p:txBody>
          <a:bodyPr/>
          <a:lstStyle/>
          <a:p>
            <a:r>
              <a:rPr lang="en-US" dirty="0"/>
              <a:t>Enter the Name of Presentation</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4" name="Footer Placeholder 3"/>
          <p:cNvSpPr>
            <a:spLocks noGrp="1"/>
          </p:cNvSpPr>
          <p:nvPr>
            <p:ph type="ftr" sz="quarter" idx="11"/>
          </p:nvPr>
        </p:nvSpPr>
        <p:spPr/>
        <p:txBody>
          <a:bodyPr/>
          <a:lstStyle/>
          <a:p>
            <a:r>
              <a:rPr lang="en-US" dirty="0"/>
              <a:t>Enter the Name of Presentation</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677108"/>
          </a:xfrm>
          <a:prstGeom prst="rect">
            <a:avLst/>
          </a:prstGeom>
          <a:noFill/>
        </p:spPr>
        <p:txBody>
          <a:bodyPr wrap="square" rtlCol="0">
            <a:spAutoFit/>
          </a:bodyPr>
          <a:lstStyle/>
          <a:p>
            <a:pPr>
              <a:buFont typeface="Arial" pitchFamily="34" charset="0"/>
              <a:buChar char="•"/>
            </a:pPr>
            <a:r>
              <a:rPr lang="en-US" sz="2000" baseline="0" dirty="0"/>
              <a:t> </a:t>
            </a:r>
          </a:p>
          <a:p>
            <a:endParaRPr lang="en-US" baseline="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5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4" name="Footer Placeholder 3"/>
          <p:cNvSpPr>
            <a:spLocks noGrp="1"/>
          </p:cNvSpPr>
          <p:nvPr>
            <p:ph type="ftr" sz="quarter" idx="11"/>
          </p:nvPr>
        </p:nvSpPr>
        <p:spPr/>
        <p:txBody>
          <a:bodyPr/>
          <a:lstStyle/>
          <a:p>
            <a:r>
              <a:rPr lang="en-US" dirty="0"/>
              <a:t>Enter the Name of Presentation</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838199"/>
            <a:ext cx="5486400" cy="388937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US" dirty="0"/>
              <a:t>Enter the Name of Presentation</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cxnSp>
        <p:nvCxnSpPr>
          <p:cNvPr id="8" name="Straight Connector 7"/>
          <p:cNvCxnSpPr/>
          <p:nvPr userDrawn="1"/>
        </p:nvCxnSpPr>
        <p:spPr>
          <a:xfrm>
            <a:off x="76200" y="3429000"/>
            <a:ext cx="8981739" cy="2689"/>
          </a:xfrm>
          <a:prstGeom prst="line">
            <a:avLst/>
          </a:prstGeom>
          <a:ln w="25400">
            <a:solidFill>
              <a:schemeClr val="accent6"/>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57200" y="2819400"/>
            <a:ext cx="8077200" cy="1219200"/>
          </a:xfrm>
          <a:prstGeom prst="rect">
            <a:avLst/>
          </a:prstGeom>
          <a:solidFill>
            <a:srgbClr val="DA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Title 1"/>
          <p:cNvSpPr>
            <a:spLocks noGrp="1"/>
          </p:cNvSpPr>
          <p:nvPr>
            <p:ph type="title" hasCustomPrompt="1"/>
          </p:nvPr>
        </p:nvSpPr>
        <p:spPr>
          <a:xfrm>
            <a:off x="1295400" y="3040959"/>
            <a:ext cx="6616390" cy="758283"/>
          </a:xfrm>
        </p:spPr>
        <p:txBody>
          <a:bodyPr/>
          <a:lstStyle>
            <a:lvl1pPr algn="ctr">
              <a:defRPr>
                <a:solidFill>
                  <a:schemeClr val="bg1"/>
                </a:solidFill>
              </a:defRPr>
            </a:lvl1pPr>
          </a:lstStyle>
          <a:p>
            <a:r>
              <a:rPr lang="en-US" dirty="0"/>
              <a:t>Thank you</a:t>
            </a:r>
          </a:p>
        </p:txBody>
      </p:sp>
      <p:sp>
        <p:nvSpPr>
          <p:cNvPr id="3" name="Footer Placeholder 2"/>
          <p:cNvSpPr>
            <a:spLocks noGrp="1"/>
          </p:cNvSpPr>
          <p:nvPr>
            <p:ph type="ftr" sz="quarter" idx="10"/>
          </p:nvPr>
        </p:nvSpPr>
        <p:spPr/>
        <p:txBody>
          <a:bodyPr/>
          <a:lstStyle/>
          <a:p>
            <a:r>
              <a:rPr lang="en-US" dirty="0"/>
              <a:t>Enter the Name of Presentation</a:t>
            </a:r>
          </a:p>
        </p:txBody>
      </p:sp>
      <p:sp>
        <p:nvSpPr>
          <p:cNvPr id="4" name="Slide Number Placeholder 3"/>
          <p:cNvSpPr>
            <a:spLocks noGrp="1"/>
          </p:cNvSpPr>
          <p:nvPr>
            <p:ph type="sldNum" sz="quarter" idx="11"/>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Slide">
    <p:spTree>
      <p:nvGrpSpPr>
        <p:cNvPr id="1" name=""/>
        <p:cNvGrpSpPr/>
        <p:nvPr/>
      </p:nvGrpSpPr>
      <p:grpSpPr>
        <a:xfrm>
          <a:off x="0" y="0"/>
          <a:ext cx="0" cy="0"/>
          <a:chOff x="0" y="0"/>
          <a:chExt cx="0" cy="0"/>
        </a:xfrm>
      </p:grpSpPr>
      <p:cxnSp>
        <p:nvCxnSpPr>
          <p:cNvPr id="8" name="Straight Connector 7"/>
          <p:cNvCxnSpPr/>
          <p:nvPr userDrawn="1"/>
        </p:nvCxnSpPr>
        <p:spPr>
          <a:xfrm>
            <a:off x="76200" y="3429000"/>
            <a:ext cx="8981739" cy="2689"/>
          </a:xfrm>
          <a:prstGeom prst="line">
            <a:avLst/>
          </a:prstGeom>
          <a:ln w="25400">
            <a:solidFill>
              <a:schemeClr val="accent6"/>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57200" y="2819400"/>
            <a:ext cx="8077200" cy="1219200"/>
          </a:xfrm>
          <a:prstGeom prst="rect">
            <a:avLst/>
          </a:prstGeom>
          <a:solidFill>
            <a:srgbClr val="1E7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Title 1"/>
          <p:cNvSpPr>
            <a:spLocks noGrp="1"/>
          </p:cNvSpPr>
          <p:nvPr>
            <p:ph type="title"/>
          </p:nvPr>
        </p:nvSpPr>
        <p:spPr>
          <a:xfrm>
            <a:off x="1295400" y="3040959"/>
            <a:ext cx="6616390" cy="758283"/>
          </a:xfrm>
        </p:spPr>
        <p:txBody>
          <a:bodyPr>
            <a:normAutofit/>
          </a:bodyPr>
          <a:lstStyle>
            <a:lvl1pPr algn="ctr">
              <a:defRPr sz="2400" b="1" baseline="0">
                <a:solidFill>
                  <a:schemeClr val="bg1"/>
                </a:solidFill>
                <a:latin typeface="Constantia" pitchFamily="18" charset="0"/>
              </a:defRPr>
            </a:lvl1pPr>
          </a:lstStyle>
          <a:p>
            <a:endParaRPr lang="en-US" dirty="0"/>
          </a:p>
        </p:txBody>
      </p:sp>
      <p:sp>
        <p:nvSpPr>
          <p:cNvPr id="4" name="Slide Number Placeholder 3"/>
          <p:cNvSpPr>
            <a:spLocks noGrp="1"/>
          </p:cNvSpPr>
          <p:nvPr>
            <p:ph type="sldNum" sz="quarter" idx="11"/>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onstantia" pitchFamily="18" charset="0"/>
              </a:defRPr>
            </a:lvl1pPr>
          </a:lstStyle>
          <a:p>
            <a:endParaRPr lang="en-US" dirty="0"/>
          </a:p>
        </p:txBody>
      </p:sp>
      <p:sp>
        <p:nvSpPr>
          <p:cNvPr id="3" name="Content Placeholder 2"/>
          <p:cNvSpPr>
            <a:spLocks noGrp="1"/>
          </p:cNvSpPr>
          <p:nvPr>
            <p:ph idx="1"/>
          </p:nvPr>
        </p:nvSpPr>
        <p:spPr/>
        <p:txBody>
          <a:bodyPr/>
          <a:lstStyle>
            <a:lvl1pPr>
              <a:defRPr baseline="0">
                <a:latin typeface="Constantia" pitchFamily="18" charset="0"/>
              </a:defRPr>
            </a:lvl1pPr>
            <a:lvl2pPr>
              <a:buFont typeface="Arial" pitchFamily="34" charset="0"/>
              <a:buChar char="•"/>
              <a:defRPr baseline="0">
                <a:solidFill>
                  <a:schemeClr val="tx1"/>
                </a:solidFill>
                <a:latin typeface="Constantia" pitchFamily="18" charset="0"/>
              </a:defRPr>
            </a:lvl2pPr>
            <a:lvl3pPr>
              <a:defRPr>
                <a:latin typeface="Constantia" pitchFamily="18" charset="0"/>
              </a:defRPr>
            </a:lvl3pPr>
            <a:lvl4pPr>
              <a:defRPr baseline="0">
                <a:latin typeface="Constantia" pitchFamily="18" charset="0"/>
              </a:defRPr>
            </a:lvl4pPr>
            <a:lvl5pPr>
              <a:buSzPct val="80000"/>
              <a:buFont typeface="Wingdings" pitchFamily="2" charset="2"/>
              <a:buChar char="v"/>
              <a:defRPr>
                <a:latin typeface="Constant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a:p>
            <a:pPr lvl="1"/>
            <a:endParaRPr lang="en-US" dirty="0"/>
          </a:p>
          <a:p>
            <a:pPr lvl="1"/>
            <a:endParaRPr lang="en-US" dirty="0"/>
          </a:p>
          <a:p>
            <a:pPr lvl="2"/>
            <a:endParaRPr lang="en-US" dirty="0"/>
          </a:p>
        </p:txBody>
      </p:sp>
      <p:sp>
        <p:nvSpPr>
          <p:cNvPr id="6" name="Slide Number Placeholder 5"/>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 in 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2590800"/>
            <a:ext cx="7772400" cy="1362075"/>
          </a:xfrm>
        </p:spPr>
        <p:txBody>
          <a:bodyPr anchor="t">
            <a:normAutofit/>
          </a:bodyPr>
          <a:lstStyle>
            <a:lvl1pPr algn="l">
              <a:defRPr sz="2400" b="1" cap="all"/>
            </a:lvl1pPr>
          </a:lstStyle>
          <a:p>
            <a:r>
              <a:rPr lang="en-US" dirty="0"/>
              <a:t>Why we need routing</a:t>
            </a:r>
          </a:p>
        </p:txBody>
      </p:sp>
      <p:sp>
        <p:nvSpPr>
          <p:cNvPr id="3" name="Text Placeholder 2"/>
          <p:cNvSpPr>
            <a:spLocks noGrp="1"/>
          </p:cNvSpPr>
          <p:nvPr>
            <p:ph type="body" idx="1"/>
          </p:nvPr>
        </p:nvSpPr>
        <p:spPr>
          <a:xfrm>
            <a:off x="685800" y="4876800"/>
            <a:ext cx="7467600" cy="381000"/>
          </a:xfrm>
        </p:spPr>
        <p:txBody>
          <a:bodyPr anchor="b">
            <a:normAutofit/>
          </a:bodyPr>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5" name="Footer Placeholder 4"/>
          <p:cNvSpPr>
            <a:spLocks noGrp="1"/>
          </p:cNvSpPr>
          <p:nvPr>
            <p:ph type="ftr" sz="quarter" idx="11"/>
          </p:nvPr>
        </p:nvSpPr>
        <p:spPr/>
        <p:txBody>
          <a:bodyPr/>
          <a:lstStyle/>
          <a:p>
            <a:r>
              <a:rPr lang="en-US" dirty="0"/>
              <a:t>Enter the Name of Presentation</a:t>
            </a:r>
          </a:p>
        </p:txBody>
      </p:sp>
      <p:sp>
        <p:nvSpPr>
          <p:cNvPr id="6" name="Slide Number Placeholder 5"/>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3" name="Content Placeholder 2"/>
          <p:cNvSpPr>
            <a:spLocks noGrp="1"/>
          </p:cNvSpPr>
          <p:nvPr>
            <p:ph sz="half" idx="1" hasCustomPrompt="1"/>
          </p:nvPr>
        </p:nvSpPr>
        <p:spPr>
          <a:xfrm>
            <a:off x="289935" y="914400"/>
            <a:ext cx="4038600" cy="5410200"/>
          </a:xfrm>
        </p:spPr>
        <p:txBody>
          <a:bodyPr>
            <a:normAutofit/>
          </a:bodyPr>
          <a:lstStyle>
            <a:lvl1pPr>
              <a:defRPr sz="1800" baseline="0"/>
            </a:lvl1pPr>
            <a:lvl2pPr>
              <a:defRPr sz="1600" baseline="0"/>
            </a:lvl2pPr>
            <a:lvl3pPr>
              <a:buNone/>
              <a:defRPr sz="1400"/>
            </a:lvl3pPr>
            <a:lvl4pPr>
              <a:buNone/>
              <a:defRPr sz="1200"/>
            </a:lvl4pPr>
            <a:lvl5pPr>
              <a:buNone/>
              <a:defRPr sz="1200"/>
            </a:lvl5pPr>
            <a:lvl6pPr>
              <a:defRPr sz="1800"/>
            </a:lvl6pPr>
            <a:lvl7pPr>
              <a:defRPr sz="1800"/>
            </a:lvl7pPr>
            <a:lvl8pPr>
              <a:defRPr sz="1800"/>
            </a:lvl8pPr>
            <a:lvl9pPr>
              <a:defRPr sz="1800"/>
            </a:lvl9pPr>
          </a:lstStyle>
          <a:p>
            <a:pPr lvl="0"/>
            <a:r>
              <a:rPr lang="en-US" dirty="0"/>
              <a:t>Company A</a:t>
            </a:r>
          </a:p>
          <a:p>
            <a:pPr lvl="1"/>
            <a:r>
              <a:rPr lang="en-US" dirty="0"/>
              <a:t>In Company A all the PCs connected to Network</a:t>
            </a:r>
          </a:p>
          <a:p>
            <a:pPr lvl="1"/>
            <a:r>
              <a:rPr lang="en-US" dirty="0"/>
              <a:t>Connect Router with the network</a:t>
            </a:r>
          </a:p>
          <a:p>
            <a:pPr lvl="1"/>
            <a:r>
              <a:rPr lang="en-US" dirty="0"/>
              <a:t>Change the router name as a R1</a:t>
            </a:r>
          </a:p>
          <a:p>
            <a:pPr lvl="2"/>
            <a:endParaRPr lang="en-US" dirty="0"/>
          </a:p>
        </p:txBody>
      </p:sp>
      <p:sp>
        <p:nvSpPr>
          <p:cNvPr id="4" name="Content Placeholder 3"/>
          <p:cNvSpPr>
            <a:spLocks noGrp="1"/>
          </p:cNvSpPr>
          <p:nvPr>
            <p:ph sz="half" idx="2" hasCustomPrompt="1"/>
          </p:nvPr>
        </p:nvSpPr>
        <p:spPr>
          <a:xfrm>
            <a:off x="4770861" y="914400"/>
            <a:ext cx="4038600" cy="5410200"/>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Company B</a:t>
            </a:r>
          </a:p>
          <a:p>
            <a:pPr lvl="1"/>
            <a:r>
              <a:rPr lang="en-US" dirty="0"/>
              <a:t>In Company B all the PCs connected to Network</a:t>
            </a:r>
          </a:p>
          <a:p>
            <a:pPr lvl="1"/>
            <a:r>
              <a:rPr lang="en-US" dirty="0"/>
              <a:t>Connect Router with the network</a:t>
            </a:r>
          </a:p>
          <a:p>
            <a:pPr lvl="1"/>
            <a:r>
              <a:rPr lang="en-US" dirty="0"/>
              <a:t>Change the router name as a R2</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3" name="Text Placeholder 2"/>
          <p:cNvSpPr>
            <a:spLocks noGrp="1"/>
          </p:cNvSpPr>
          <p:nvPr>
            <p:ph type="body" idx="1" hasCustomPrompt="1"/>
          </p:nvPr>
        </p:nvSpPr>
        <p:spPr>
          <a:xfrm>
            <a:off x="457200" y="838200"/>
            <a:ext cx="4040188" cy="609601"/>
          </a:xfrm>
        </p:spPr>
        <p:txBody>
          <a:bodyPr anchor="ctr"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Company A</a:t>
            </a:r>
          </a:p>
        </p:txBody>
      </p:sp>
      <p:sp>
        <p:nvSpPr>
          <p:cNvPr id="4" name="Content Placeholder 3"/>
          <p:cNvSpPr>
            <a:spLocks noGrp="1"/>
          </p:cNvSpPr>
          <p:nvPr>
            <p:ph sz="half" idx="2" hasCustomPrompt="1"/>
          </p:nvPr>
        </p:nvSpPr>
        <p:spPr>
          <a:xfrm>
            <a:off x="457200" y="1477962"/>
            <a:ext cx="4040188" cy="4922837"/>
          </a:xfrm>
        </p:spPr>
        <p:txBody>
          <a:bodyPr>
            <a:normAutofit/>
          </a:bodyPr>
          <a:lstStyle>
            <a:lvl1pPr>
              <a:buFont typeface="Arial" pitchFamily="34" charset="0"/>
              <a:buChar char="•"/>
              <a:defRPr sz="1800" baseline="0"/>
            </a:lvl1pPr>
            <a:lvl2pPr>
              <a:buFont typeface="Wingdings" pitchFamily="2" charset="2"/>
              <a:buNone/>
              <a:defRPr sz="1600" baseline="0"/>
            </a:lvl2pPr>
            <a:lvl3pPr>
              <a:buNone/>
              <a:defRPr sz="1400"/>
            </a:lvl3pPr>
            <a:lvl4pPr>
              <a:defRPr sz="1200"/>
            </a:lvl4pPr>
            <a:lvl5pPr>
              <a:defRPr sz="1200"/>
            </a:lvl5pPr>
            <a:lvl6pPr>
              <a:defRPr sz="1600"/>
            </a:lvl6pPr>
            <a:lvl7pPr>
              <a:defRPr sz="1600"/>
            </a:lvl7pPr>
            <a:lvl8pPr>
              <a:defRPr sz="1600"/>
            </a:lvl8pPr>
            <a:lvl9pPr>
              <a:defRPr sz="1600"/>
            </a:lvl9pPr>
          </a:lstStyle>
          <a:p>
            <a:pPr lvl="0"/>
            <a:r>
              <a:rPr lang="en-US" dirty="0"/>
              <a:t>PC 1 ping to company B PC</a:t>
            </a:r>
          </a:p>
          <a:p>
            <a:pPr lvl="1"/>
            <a:r>
              <a:rPr lang="en-US" dirty="0"/>
              <a:t>Ping 12.1.1.10</a:t>
            </a:r>
          </a:p>
          <a:p>
            <a:pPr lvl="1"/>
            <a:endParaRPr lang="en-US" dirty="0"/>
          </a:p>
          <a:p>
            <a:pPr lvl="1"/>
            <a:r>
              <a:rPr lang="en-US" dirty="0"/>
              <a:t>Showing Destination unreachable.</a:t>
            </a:r>
          </a:p>
          <a:p>
            <a:pPr lvl="2"/>
            <a:endParaRPr lang="en-US" dirty="0"/>
          </a:p>
          <a:p>
            <a:pPr lvl="2"/>
            <a:endParaRPr lang="en-US" dirty="0"/>
          </a:p>
        </p:txBody>
      </p:sp>
      <p:sp>
        <p:nvSpPr>
          <p:cNvPr id="5" name="Text Placeholder 4"/>
          <p:cNvSpPr>
            <a:spLocks noGrp="1"/>
          </p:cNvSpPr>
          <p:nvPr>
            <p:ph type="body" sz="quarter" idx="3" hasCustomPrompt="1"/>
          </p:nvPr>
        </p:nvSpPr>
        <p:spPr>
          <a:xfrm>
            <a:off x="4645025" y="838200"/>
            <a:ext cx="4041775" cy="609601"/>
          </a:xfrm>
        </p:spPr>
        <p:txBody>
          <a:bodyPr anchor="ctr"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Company B</a:t>
            </a:r>
          </a:p>
        </p:txBody>
      </p:sp>
      <p:sp>
        <p:nvSpPr>
          <p:cNvPr id="6" name="Content Placeholder 5"/>
          <p:cNvSpPr>
            <a:spLocks noGrp="1"/>
          </p:cNvSpPr>
          <p:nvPr>
            <p:ph sz="quarter" idx="4" hasCustomPrompt="1"/>
          </p:nvPr>
        </p:nvSpPr>
        <p:spPr>
          <a:xfrm>
            <a:off x="4645025" y="1477962"/>
            <a:ext cx="4041775" cy="4922837"/>
          </a:xfrm>
        </p:spPr>
        <p:txBody>
          <a:bodyPr>
            <a:normAutofit/>
          </a:bodyPr>
          <a:lstStyle>
            <a:lvl1pPr>
              <a:buNone/>
              <a:defRPr sz="1800"/>
            </a:lvl1pPr>
            <a:lvl2pPr marL="742950" marR="0" indent="-285750" algn="l" defTabSz="914400" rtl="0" eaLnBrk="1" fontAlgn="auto" latinLnBrk="0" hangingPunct="1">
              <a:lnSpc>
                <a:spcPct val="125000"/>
              </a:lnSpc>
              <a:spcBef>
                <a:spcPts val="0"/>
              </a:spcBef>
              <a:spcAft>
                <a:spcPts val="600"/>
              </a:spcAft>
              <a:buClrTx/>
              <a:buSzPct val="90000"/>
              <a:buFont typeface="Wingdings" pitchFamily="2" charset="2"/>
              <a:buNone/>
              <a:tabLst/>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PC 1 ping to company B PC</a:t>
            </a:r>
          </a:p>
          <a:p>
            <a:pPr lvl="1"/>
            <a:r>
              <a:rPr lang="en-US" dirty="0"/>
              <a:t>Ping 10.1.1.10</a:t>
            </a:r>
          </a:p>
          <a:p>
            <a:pPr lvl="1"/>
            <a:endParaRPr lang="en-US" dirty="0"/>
          </a:p>
          <a:p>
            <a:pPr marL="742950" marR="0" lvl="1" indent="-285750" algn="l" defTabSz="914400" rtl="0" eaLnBrk="1" fontAlgn="auto" latinLnBrk="0" hangingPunct="1">
              <a:lnSpc>
                <a:spcPct val="125000"/>
              </a:lnSpc>
              <a:spcBef>
                <a:spcPts val="0"/>
              </a:spcBef>
              <a:spcAft>
                <a:spcPts val="600"/>
              </a:spcAft>
              <a:buClrTx/>
              <a:buSzPct val="90000"/>
              <a:buFont typeface="Wingdings" pitchFamily="2" charset="2"/>
              <a:buNone/>
              <a:tabLst/>
              <a:defRPr/>
            </a:pPr>
            <a:r>
              <a:rPr lang="en-US" dirty="0"/>
              <a:t>Showing Destination unreachable.</a:t>
            </a:r>
          </a:p>
          <a:p>
            <a:pPr lvl="1"/>
            <a:endParaRPr lang="en-US" dirty="0"/>
          </a:p>
        </p:txBody>
      </p:sp>
      <p:sp>
        <p:nvSpPr>
          <p:cNvPr id="9" name="Slide Number Placeholder 8"/>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400110"/>
          </a:xfrm>
          <a:prstGeom prst="rect">
            <a:avLst/>
          </a:prstGeom>
          <a:noFill/>
        </p:spPr>
        <p:txBody>
          <a:bodyPr wrap="square" rtlCol="0">
            <a:spAutoFit/>
          </a:bodyPr>
          <a:lstStyle/>
          <a:p>
            <a:r>
              <a:rPr lang="en-US" sz="2000" dirty="0"/>
              <a:t>Video</a:t>
            </a:r>
            <a:r>
              <a:rPr lang="en-US" sz="2000" baseline="0" dirty="0"/>
              <a:t> 1</a:t>
            </a:r>
            <a:endParaRPr lang="en-US" sz="2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984885"/>
          </a:xfrm>
          <a:prstGeom prst="rect">
            <a:avLst/>
          </a:prstGeom>
          <a:noFill/>
        </p:spPr>
        <p:txBody>
          <a:bodyPr wrap="square" rtlCol="0">
            <a:spAutoFit/>
          </a:bodyPr>
          <a:lstStyle/>
          <a:p>
            <a:r>
              <a:rPr lang="en-US" sz="2000" dirty="0"/>
              <a:t>To</a:t>
            </a:r>
            <a:r>
              <a:rPr lang="en-US" sz="2000" baseline="0" dirty="0"/>
              <a:t> check the routing table in Company A </a:t>
            </a:r>
            <a:r>
              <a:rPr lang="en-US" baseline="0" dirty="0"/>
              <a:t> &amp; Company  B Router </a:t>
            </a:r>
          </a:p>
          <a:p>
            <a:endParaRPr lang="en-US" baseline="0" dirty="0"/>
          </a:p>
          <a:p>
            <a:r>
              <a:rPr lang="en-US" sz="2000" baseline="0" dirty="0"/>
              <a:t>R1#show ip route</a:t>
            </a:r>
            <a:endParaRPr lang="en-US" sz="2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533400" y="1600200"/>
            <a:ext cx="7848600" cy="3477875"/>
          </a:xfrm>
          <a:prstGeom prst="rect">
            <a:avLst/>
          </a:prstGeom>
          <a:noFill/>
        </p:spPr>
        <p:txBody>
          <a:bodyPr wrap="square" rtlCol="0">
            <a:spAutoFit/>
          </a:bodyPr>
          <a:lstStyle/>
          <a:p>
            <a:pPr>
              <a:buFont typeface="Arial" pitchFamily="34" charset="0"/>
              <a:buChar char="•"/>
            </a:pPr>
            <a:r>
              <a:rPr lang="en-US" sz="2000" dirty="0"/>
              <a:t> Company</a:t>
            </a:r>
            <a:r>
              <a:rPr lang="en-US" sz="2000" baseline="0" dirty="0"/>
              <a:t> A Router  Routing  table</a:t>
            </a:r>
          </a:p>
          <a:p>
            <a:pPr>
              <a:buFont typeface="Arial" pitchFamily="34" charset="0"/>
              <a:buNone/>
            </a:pPr>
            <a:r>
              <a:rPr lang="en-US" sz="2000" baseline="0" dirty="0"/>
              <a:t>  </a:t>
            </a:r>
          </a:p>
          <a:p>
            <a:pPr>
              <a:buFont typeface="Arial" pitchFamily="34" charset="0"/>
              <a:buNone/>
            </a:pPr>
            <a:r>
              <a:rPr lang="en-US" sz="2000" baseline="0" dirty="0"/>
              <a:t>       C    10.0.0.0 /8 directly connected to </a:t>
            </a:r>
            <a:r>
              <a:rPr lang="en-US" sz="2000" baseline="0" dirty="0" smtClean="0"/>
              <a:t>fast Ethernet </a:t>
            </a:r>
            <a:r>
              <a:rPr lang="en-US" sz="2000" baseline="0" dirty="0"/>
              <a:t>0/0</a:t>
            </a:r>
          </a:p>
          <a:p>
            <a:r>
              <a:rPr lang="en-US" sz="2000" dirty="0"/>
              <a:t>       C   </a:t>
            </a:r>
            <a:r>
              <a:rPr lang="en-US" sz="2000" baseline="0" dirty="0"/>
              <a:t> 11.0.0.0/8 directly connected to serial 0/0</a:t>
            </a:r>
          </a:p>
          <a:p>
            <a:endParaRPr lang="en-US" sz="2000" baseline="0" dirty="0"/>
          </a:p>
          <a:p>
            <a:endParaRPr lang="en-US" sz="2000" baseline="0" dirty="0"/>
          </a:p>
          <a:p>
            <a:pPr>
              <a:buFont typeface="Arial" pitchFamily="34" charset="0"/>
              <a:buChar char="•"/>
            </a:pPr>
            <a:r>
              <a:rPr lang="en-US" sz="2000" baseline="0" dirty="0"/>
              <a:t>Company B Router Routing table</a:t>
            </a:r>
          </a:p>
          <a:p>
            <a:r>
              <a:rPr lang="en-US" sz="2000" baseline="0" dirty="0"/>
              <a:t>  </a:t>
            </a:r>
          </a:p>
          <a:p>
            <a:r>
              <a:rPr lang="en-US" sz="2000" baseline="0" dirty="0"/>
              <a:t>        C    11.0.0.0/8 directly connected to serial 0/0</a:t>
            </a:r>
          </a:p>
          <a:p>
            <a:r>
              <a:rPr lang="en-US" sz="2000" baseline="0" dirty="0"/>
              <a:t>        C    12.0.0.0/8 directly connected to </a:t>
            </a:r>
            <a:r>
              <a:rPr lang="en-US" sz="2000" baseline="0" dirty="0" smtClean="0"/>
              <a:t>fast Ethernet </a:t>
            </a:r>
            <a:r>
              <a:rPr lang="en-US" sz="2000" baseline="0" dirty="0"/>
              <a:t>0/0 </a:t>
            </a:r>
            <a:endParaRPr lang="en-US" sz="2000" dirty="0"/>
          </a:p>
          <a:p>
            <a:r>
              <a:rPr lang="en-US" sz="2000" dirty="0"/>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Rectangle 28"/>
          <p:cNvSpPr/>
          <p:nvPr userDrawn="1"/>
        </p:nvSpPr>
        <p:spPr>
          <a:xfrm>
            <a:off x="0" y="6553200"/>
            <a:ext cx="9067800" cy="304800"/>
          </a:xfrm>
          <a:prstGeom prst="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nvGrpSpPr>
          <p:cNvPr id="4" name="Group 26"/>
          <p:cNvGrpSpPr/>
          <p:nvPr userDrawn="1"/>
        </p:nvGrpSpPr>
        <p:grpSpPr>
          <a:xfrm>
            <a:off x="-19050" y="0"/>
            <a:ext cx="9180513" cy="813524"/>
            <a:chOff x="-19050" y="3529876"/>
            <a:chExt cx="9180513" cy="813524"/>
          </a:xfrm>
        </p:grpSpPr>
        <p:sp>
          <p:nvSpPr>
            <p:cNvPr id="20" name="Rectangle 19"/>
            <p:cNvSpPr/>
            <p:nvPr userDrawn="1"/>
          </p:nvSpPr>
          <p:spPr>
            <a:xfrm>
              <a:off x="0" y="3529876"/>
              <a:ext cx="9144000" cy="762000"/>
            </a:xfrm>
            <a:prstGeom prst="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1" name="Freeform 20"/>
            <p:cNvSpPr>
              <a:spLocks/>
            </p:cNvSpPr>
            <p:nvPr userDrawn="1"/>
          </p:nvSpPr>
          <p:spPr bwMode="auto">
            <a:xfrm>
              <a:off x="4381500" y="3529876"/>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FFC000"/>
                </a:gs>
                <a:gs pos="80000">
                  <a:srgbClr val="FF9900"/>
                </a:gs>
              </a:gsLst>
              <a:lin ang="5400000" scaled="1"/>
            </a:gradFill>
            <a:ln w="9525" cap="flat" cmpd="sng" algn="ctr">
              <a:noFill/>
              <a:prstDash val="solid"/>
              <a:round/>
              <a:headEnd type="none" w="med" len="med"/>
              <a:tailEnd type="none" w="med" len="med"/>
            </a:ln>
            <a:effectLst/>
          </p:spPr>
          <p:txBody>
            <a:bodyPr/>
            <a:lstStyle/>
            <a:p>
              <a:pPr>
                <a:defRPr/>
              </a:pPr>
              <a:endParaRPr lang="en-US" dirty="0">
                <a:latin typeface="+mn-lt"/>
              </a:endParaRPr>
            </a:p>
          </p:txBody>
        </p:sp>
        <p:grpSp>
          <p:nvGrpSpPr>
            <p:cNvPr id="7" name="Group 1"/>
            <p:cNvGrpSpPr>
              <a:grpSpLocks/>
            </p:cNvGrpSpPr>
            <p:nvPr userDrawn="1"/>
          </p:nvGrpSpPr>
          <p:grpSpPr bwMode="auto">
            <a:xfrm>
              <a:off x="-19050" y="3680136"/>
              <a:ext cx="9180513" cy="663264"/>
              <a:chOff x="-19045" y="155530"/>
              <a:chExt cx="9180548" cy="664825"/>
            </a:xfrm>
          </p:grpSpPr>
          <p:sp>
            <p:nvSpPr>
              <p:cNvPr id="23" name="Freeform 22"/>
              <p:cNvSpPr>
                <a:spLocks/>
              </p:cNvSpPr>
              <p:nvPr/>
            </p:nvSpPr>
            <p:spPr bwMode="auto">
              <a:xfrm rot="21435692">
                <a:off x="-19045" y="15553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0">
                      <a:srgbClr val="FBEAC7"/>
                    </a:gs>
                    <a:gs pos="17999">
                      <a:srgbClr val="FEE7F2"/>
                    </a:gs>
                    <a:gs pos="36000">
                      <a:srgbClr val="FAC77D"/>
                    </a:gs>
                    <a:gs pos="61000">
                      <a:srgbClr val="FBA97D"/>
                    </a:gs>
                    <a:gs pos="82001">
                      <a:srgbClr val="FBD49C"/>
                    </a:gs>
                    <a:gs pos="100000">
                      <a:srgbClr val="FEE7F2"/>
                    </a:gs>
                  </a:gsLst>
                  <a:lin ang="5400000" scaled="0"/>
                </a:gradFill>
                <a:prstDash val="solid"/>
                <a:round/>
                <a:headEnd type="none" w="med" len="med"/>
                <a:tailEnd type="none" w="med" len="med"/>
              </a:ln>
              <a:effectLst/>
            </p:spPr>
            <p:txBody>
              <a:bodyPr/>
              <a:lstStyle/>
              <a:p>
                <a:pPr>
                  <a:defRPr/>
                </a:pPr>
                <a:endParaRPr lang="en-US" dirty="0"/>
              </a:p>
            </p:txBody>
          </p:sp>
          <p:sp>
            <p:nvSpPr>
              <p:cNvPr id="24" name="Freeform 23"/>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0">
                      <a:srgbClr val="FBEAC7"/>
                    </a:gs>
                    <a:gs pos="17999">
                      <a:srgbClr val="FEE7F2"/>
                    </a:gs>
                    <a:gs pos="36000">
                      <a:srgbClr val="FAC77D"/>
                    </a:gs>
                    <a:gs pos="61000">
                      <a:srgbClr val="FBA97D"/>
                    </a:gs>
                    <a:gs pos="82001">
                      <a:srgbClr val="FBD49C"/>
                    </a:gs>
                    <a:gs pos="100000">
                      <a:srgbClr val="FEE7F2"/>
                    </a:gs>
                  </a:gsLst>
                  <a:lin ang="5400000" scaled="0"/>
                </a:gradFill>
                <a:prstDash val="solid"/>
                <a:round/>
                <a:headEnd type="none" w="med" len="med"/>
                <a:tailEnd type="none" w="med" len="med"/>
              </a:ln>
              <a:effectLst/>
            </p:spPr>
            <p:txBody>
              <a:bodyPr/>
              <a:lstStyle/>
              <a:p>
                <a:pPr>
                  <a:defRPr/>
                </a:pPr>
                <a:endParaRPr lang="en-US" dirty="0"/>
              </a:p>
            </p:txBody>
          </p:sp>
        </p:grpSp>
        <p:pic>
          <p:nvPicPr>
            <p:cNvPr id="26" name="Picture 2" descr="D:\works\Inurture_Logo.png"/>
            <p:cNvPicPr>
              <a:picLocks noChangeAspect="1" noChangeArrowheads="1"/>
            </p:cNvPicPr>
            <p:nvPr userDrawn="1"/>
          </p:nvPicPr>
          <p:blipFill>
            <a:blip r:embed="rId18" cstate="print"/>
            <a:srcRect/>
            <a:stretch>
              <a:fillRect/>
            </a:stretch>
          </p:blipFill>
          <p:spPr bwMode="auto">
            <a:xfrm>
              <a:off x="6701118" y="3709170"/>
              <a:ext cx="2362200" cy="406927"/>
            </a:xfrm>
            <a:prstGeom prst="rect">
              <a:avLst/>
            </a:prstGeom>
            <a:noFill/>
          </p:spPr>
        </p:pic>
      </p:grpSp>
      <p:grpSp>
        <p:nvGrpSpPr>
          <p:cNvPr id="8" name="Group 14"/>
          <p:cNvGrpSpPr/>
          <p:nvPr userDrawn="1"/>
        </p:nvGrpSpPr>
        <p:grpSpPr>
          <a:xfrm>
            <a:off x="1524000" y="2743200"/>
            <a:ext cx="6096000" cy="1524000"/>
            <a:chOff x="1219200" y="3276600"/>
            <a:chExt cx="6096000" cy="1524000"/>
          </a:xfrm>
        </p:grpSpPr>
        <p:pic>
          <p:nvPicPr>
            <p:cNvPr id="13" name="Picture 12" descr="FINAL LOGO_CURVED without BG.png"/>
            <p:cNvPicPr>
              <a:picLocks noChangeAspect="1"/>
            </p:cNvPicPr>
            <p:nvPr userDrawn="1"/>
          </p:nvPicPr>
          <p:blipFill>
            <a:blip r:embed="rId19" cstate="print"/>
            <a:stretch>
              <a:fillRect/>
            </a:stretch>
          </p:blipFill>
          <p:spPr>
            <a:xfrm>
              <a:off x="1524000" y="3505200"/>
              <a:ext cx="5633089" cy="970547"/>
            </a:xfrm>
            <a:prstGeom prst="rect">
              <a:avLst/>
            </a:prstGeom>
          </p:spPr>
        </p:pic>
        <p:sp>
          <p:nvSpPr>
            <p:cNvPr id="14" name="Rectangle 13"/>
            <p:cNvSpPr/>
            <p:nvPr userDrawn="1"/>
          </p:nvSpPr>
          <p:spPr>
            <a:xfrm>
              <a:off x="1219200" y="3276600"/>
              <a:ext cx="6096000" cy="1524000"/>
            </a:xfrm>
            <a:prstGeom prst="rect">
              <a:avLst/>
            </a:prstGeom>
            <a:solidFill>
              <a:srgbClr val="FFFFFF">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ounded Rectangle 8"/>
          <p:cNvSpPr/>
          <p:nvPr userDrawn="1"/>
        </p:nvSpPr>
        <p:spPr>
          <a:xfrm>
            <a:off x="8793480" y="6553200"/>
            <a:ext cx="338042" cy="323336"/>
          </a:xfrm>
          <a:prstGeom prst="roundRect">
            <a:avLst/>
          </a:prstGeom>
          <a:solidFill>
            <a:schemeClr val="accent6">
              <a:lumMod val="50000"/>
            </a:schemeClr>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9210" y="-1"/>
            <a:ext cx="6616390" cy="758283"/>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228600" y="838200"/>
            <a:ext cx="8686800" cy="5486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101898" y="6553200"/>
            <a:ext cx="2895600" cy="290936"/>
          </a:xfrm>
          <a:prstGeom prst="rect">
            <a:avLst/>
          </a:prstGeom>
        </p:spPr>
        <p:txBody>
          <a:bodyPr vert="horz" lIns="91440" tIns="45720" rIns="91440" bIns="45720" rtlCol="0" anchor="ctr"/>
          <a:lstStyle>
            <a:lvl1pPr algn="ctr">
              <a:defRPr sz="1200">
                <a:solidFill>
                  <a:schemeClr val="tx1"/>
                </a:solidFill>
              </a:defRPr>
            </a:lvl1pPr>
          </a:lstStyle>
          <a:p>
            <a:r>
              <a:rPr lang="en-US" dirty="0"/>
              <a:t>Routing Overview</a:t>
            </a:r>
          </a:p>
        </p:txBody>
      </p:sp>
      <p:sp>
        <p:nvSpPr>
          <p:cNvPr id="6" name="Slide Number Placeholder 5"/>
          <p:cNvSpPr>
            <a:spLocks noGrp="1"/>
          </p:cNvSpPr>
          <p:nvPr>
            <p:ph type="sldNum" sz="quarter" idx="4"/>
          </p:nvPr>
        </p:nvSpPr>
        <p:spPr>
          <a:xfrm>
            <a:off x="8769735" y="6576060"/>
            <a:ext cx="367983" cy="287168"/>
          </a:xfrm>
          <a:prstGeom prst="rect">
            <a:avLst/>
          </a:prstGeom>
        </p:spPr>
        <p:txBody>
          <a:bodyPr vert="horz" lIns="91440" tIns="45720" rIns="91440" bIns="45720" rtlCol="0" anchor="ctr"/>
          <a:lstStyle>
            <a:lvl1pPr algn="ctr">
              <a:defRPr sz="1100">
                <a:solidFill>
                  <a:schemeClr val="bg1"/>
                </a:solidFill>
              </a:defRPr>
            </a:lvl1pPr>
          </a:lstStyle>
          <a:p>
            <a:fld id="{6237BB6C-CC30-4470-9E73-6CFFC494060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914400" rtl="0" eaLnBrk="1" latinLnBrk="0" hangingPunct="1">
        <a:spcBef>
          <a:spcPct val="0"/>
        </a:spcBef>
        <a:buNone/>
        <a:defRPr sz="20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lnSpc>
          <a:spcPct val="125000"/>
        </a:lnSpc>
        <a:spcBef>
          <a:spcPts val="0"/>
        </a:spcBef>
        <a:spcAft>
          <a:spcPts val="600"/>
        </a:spcAft>
        <a:buFont typeface="Arial" pitchFamily="34" charset="0"/>
        <a:buChar char="•"/>
        <a:defRPr sz="1800" kern="1200">
          <a:solidFill>
            <a:schemeClr val="tx1"/>
          </a:solidFill>
          <a:latin typeface="Tahoma" pitchFamily="34" charset="0"/>
          <a:ea typeface="+mn-ea"/>
          <a:cs typeface="Tahoma" pitchFamily="34" charset="0"/>
        </a:defRPr>
      </a:lvl1pPr>
      <a:lvl2pPr marL="742950" indent="-285750" algn="l" defTabSz="914400" rtl="0" eaLnBrk="1" latinLnBrk="0" hangingPunct="1">
        <a:lnSpc>
          <a:spcPct val="125000"/>
        </a:lnSpc>
        <a:spcBef>
          <a:spcPts val="0"/>
        </a:spcBef>
        <a:spcAft>
          <a:spcPts val="600"/>
        </a:spcAft>
        <a:buSzPct val="90000"/>
        <a:buFont typeface="Wingdings" pitchFamily="2" charset="2"/>
        <a:buChar char="§"/>
        <a:defRPr sz="1600" kern="1200">
          <a:solidFill>
            <a:schemeClr val="tx1"/>
          </a:solidFill>
          <a:latin typeface="Tahoma" pitchFamily="34" charset="0"/>
          <a:ea typeface="+mn-ea"/>
          <a:cs typeface="Tahoma" pitchFamily="34" charset="0"/>
        </a:defRPr>
      </a:lvl2pPr>
      <a:lvl3pPr marL="1143000" indent="-228600" algn="l" defTabSz="914400" rtl="0" eaLnBrk="1" latinLnBrk="0" hangingPunct="1">
        <a:lnSpc>
          <a:spcPct val="125000"/>
        </a:lnSpc>
        <a:spcBef>
          <a:spcPts val="0"/>
        </a:spcBef>
        <a:spcAft>
          <a:spcPts val="600"/>
        </a:spcAft>
        <a:buSzPct val="80000"/>
        <a:buFont typeface="Wingdings" pitchFamily="2" charset="2"/>
        <a:buChar char="ü"/>
        <a:defRPr sz="1400" kern="1200">
          <a:solidFill>
            <a:schemeClr val="tx1"/>
          </a:solidFill>
          <a:latin typeface="Tahoma" pitchFamily="34" charset="0"/>
          <a:ea typeface="+mn-ea"/>
          <a:cs typeface="Tahoma" pitchFamily="34" charset="0"/>
        </a:defRPr>
      </a:lvl3pPr>
      <a:lvl4pPr marL="1600200" indent="-228600" algn="l" defTabSz="914400" rtl="0" eaLnBrk="1" latinLnBrk="0" hangingPunct="1">
        <a:lnSpc>
          <a:spcPct val="125000"/>
        </a:lnSpc>
        <a:spcBef>
          <a:spcPts val="0"/>
        </a:spcBef>
        <a:spcAft>
          <a:spcPts val="600"/>
        </a:spcAft>
        <a:buFont typeface="Arial" pitchFamily="34" charset="0"/>
        <a:buChar char="•"/>
        <a:defRPr sz="1200" kern="1200">
          <a:solidFill>
            <a:schemeClr val="tx1"/>
          </a:solidFill>
          <a:latin typeface="Tahoma" pitchFamily="34" charset="0"/>
          <a:ea typeface="+mn-ea"/>
          <a:cs typeface="Tahoma" pitchFamily="34" charset="0"/>
        </a:defRPr>
      </a:lvl4pPr>
      <a:lvl5pPr marL="2057400" indent="-228600" algn="l" defTabSz="914400" rtl="0" eaLnBrk="1" latinLnBrk="0" hangingPunct="1">
        <a:lnSpc>
          <a:spcPct val="125000"/>
        </a:lnSpc>
        <a:spcBef>
          <a:spcPts val="0"/>
        </a:spcBef>
        <a:spcAft>
          <a:spcPts val="600"/>
        </a:spcAft>
        <a:buFont typeface="Arial" pitchFamily="34" charset="0"/>
        <a:buChar char="»"/>
        <a:defRPr sz="12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blogs.sap.com/wp-content/uploads/2014/05/figure1_462528.pn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blogs.sap.com/2014/05/28/a-brief-intro-of-virtualization-and-vmware-esxi/"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lideplayer.com/slide/3293493/"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55309C35-FEBC-458C-9CA9-419ECF0CD12C}"/>
              </a:ext>
            </a:extLst>
          </p:cNvPr>
          <p:cNvSpPr>
            <a:spLocks noGrp="1"/>
          </p:cNvSpPr>
          <p:nvPr>
            <p:ph type="sldNum" sz="quarter" idx="12"/>
          </p:nvPr>
        </p:nvSpPr>
        <p:spPr/>
        <p:txBody>
          <a:bodyPr/>
          <a:lstStyle/>
          <a:p>
            <a:fld id="{6237BB6C-CC30-4470-9E73-6CFFC494060D}" type="slidenum">
              <a:rPr lang="en-US" smtClean="0"/>
              <a:pPr/>
              <a:t>1</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12" y="1140760"/>
            <a:ext cx="9170350" cy="3930150"/>
          </a:xfrm>
          <a:prstGeom prst="rect">
            <a:avLst/>
          </a:prstGeom>
        </p:spPr>
      </p:pic>
      <p:sp>
        <p:nvSpPr>
          <p:cNvPr id="13" name="Rectangle 12"/>
          <p:cNvSpPr/>
          <p:nvPr/>
        </p:nvSpPr>
        <p:spPr>
          <a:xfrm>
            <a:off x="4001539" y="778988"/>
            <a:ext cx="184730" cy="923330"/>
          </a:xfrm>
          <a:prstGeom prst="rect">
            <a:avLst/>
          </a:prstGeom>
          <a:noFill/>
        </p:spPr>
        <p:txBody>
          <a:bodyPr wrap="none" lIns="91440" tIns="45720" rIns="91440" bIns="45720">
            <a:spAutoFit/>
          </a:bodyPr>
          <a:lstStyle/>
          <a:p>
            <a:pPr algn="ctr"/>
            <a:endParaRPr lang="en-IN"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 name="Rectangle 1"/>
          <p:cNvSpPr/>
          <p:nvPr/>
        </p:nvSpPr>
        <p:spPr>
          <a:xfrm>
            <a:off x="152400" y="5379681"/>
            <a:ext cx="8305800" cy="523220"/>
          </a:xfrm>
          <a:prstGeom prst="rect">
            <a:avLst/>
          </a:prstGeom>
        </p:spPr>
        <p:txBody>
          <a:bodyPr wrap="square">
            <a:spAutoFit/>
          </a:bodyPr>
          <a:lstStyle/>
          <a:p>
            <a:r>
              <a:rPr lang="en-IN" sz="2800" b="1" dirty="0">
                <a:solidFill>
                  <a:srgbClr val="FF9900"/>
                </a:solidFill>
                <a:latin typeface="AR DELANEY" pitchFamily="2" charset="0"/>
                <a:cs typeface="Browallia New" pitchFamily="34" charset="-34"/>
              </a:rPr>
              <a:t>Basics of Virtualization and Cloud Technology</a:t>
            </a:r>
          </a:p>
        </p:txBody>
      </p:sp>
    </p:spTree>
    <p:extLst>
      <p:ext uri="{BB962C8B-B14F-4D97-AF65-F5344CB8AC3E}">
        <p14:creationId xmlns:p14="http://schemas.microsoft.com/office/powerpoint/2010/main" val="3089102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0"/>
            <a:ext cx="7315200" cy="5715000"/>
          </a:xfrm>
        </p:spPr>
        <p:txBody>
          <a:bodyPr>
            <a:normAutofit fontScale="92500" lnSpcReduction="10000"/>
          </a:bodyPr>
          <a:lstStyle/>
          <a:p>
            <a:pPr marL="0" indent="0">
              <a:buNone/>
            </a:pPr>
            <a:r>
              <a:rPr lang="en-IN" sz="1600" b="1" dirty="0">
                <a:latin typeface="Times New Roman" panose="02020603050405020304" pitchFamily="18" charset="0"/>
                <a:cs typeface="Times New Roman" panose="02020603050405020304" pitchFamily="18" charset="0"/>
              </a:rPr>
              <a:t>Case </a:t>
            </a:r>
            <a:r>
              <a:rPr lang="en-IN" sz="1600" b="1" dirty="0" smtClean="0">
                <a:latin typeface="Times New Roman" panose="02020603050405020304" pitchFamily="18" charset="0"/>
                <a:cs typeface="Times New Roman" panose="02020603050405020304" pitchFamily="18" charset="0"/>
              </a:rPr>
              <a:t>Study of </a:t>
            </a:r>
            <a:r>
              <a:rPr lang="en-IN" sz="1600" b="1" dirty="0" smtClean="0">
                <a:latin typeface="Times New Roman" panose="02020603050405020304" pitchFamily="18" charset="0"/>
                <a:cs typeface="Times New Roman" panose="02020603050405020304" pitchFamily="18" charset="0"/>
              </a:rPr>
              <a:t>Server Virtualization</a:t>
            </a:r>
            <a:endParaRPr lang="en-IN" sz="1600" dirty="0">
              <a:latin typeface="Times New Roman" panose="02020603050405020304" pitchFamily="18" charset="0"/>
              <a:cs typeface="Times New Roman" panose="02020603050405020304" pitchFamily="18" charset="0"/>
            </a:endParaRPr>
          </a:p>
          <a:p>
            <a:pPr marL="0" indent="0" algn="just">
              <a:buNone/>
            </a:pPr>
            <a:r>
              <a:rPr lang="en-IN" sz="1600" b="1" dirty="0">
                <a:latin typeface="Times New Roman" panose="02020603050405020304" pitchFamily="18" charset="0"/>
                <a:cs typeface="Times New Roman" panose="02020603050405020304" pitchFamily="18" charset="0"/>
              </a:rPr>
              <a:t>The </a:t>
            </a:r>
            <a:r>
              <a:rPr lang="en-IN" sz="1600" b="1" dirty="0" smtClean="0">
                <a:latin typeface="Times New Roman" panose="02020603050405020304" pitchFamily="18" charset="0"/>
                <a:cs typeface="Times New Roman" panose="02020603050405020304" pitchFamily="18" charset="0"/>
              </a:rPr>
              <a:t>Challenge</a:t>
            </a:r>
          </a:p>
          <a:p>
            <a:pPr marL="0" indent="0" algn="just">
              <a:buNone/>
            </a:pP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Shelco had a number of servers reaching the end of their lifecycle. In today’s </a:t>
            </a:r>
            <a:r>
              <a:rPr lang="en-IN" sz="1600" dirty="0" smtClean="0">
                <a:latin typeface="Times New Roman" panose="02020603050405020304" pitchFamily="18" charset="0"/>
                <a:cs typeface="Times New Roman" panose="02020603050405020304" pitchFamily="18" charset="0"/>
              </a:rPr>
              <a:t>environment, </a:t>
            </a:r>
            <a:r>
              <a:rPr lang="en-IN" sz="1600" dirty="0">
                <a:latin typeface="Times New Roman" panose="02020603050405020304" pitchFamily="18" charset="0"/>
                <a:cs typeface="Times New Roman" panose="02020603050405020304" pitchFamily="18" charset="0"/>
              </a:rPr>
              <a:t>it was imperative for Shelco to find a </a:t>
            </a:r>
            <a:r>
              <a:rPr lang="en-IN" sz="1600" dirty="0" smtClean="0">
                <a:latin typeface="Times New Roman" panose="02020603050405020304" pitchFamily="18" charset="0"/>
                <a:cs typeface="Times New Roman" panose="02020603050405020304" pitchFamily="18" charset="0"/>
              </a:rPr>
              <a:t>cost-effective </a:t>
            </a:r>
            <a:r>
              <a:rPr lang="en-IN" sz="1600" dirty="0">
                <a:latin typeface="Times New Roman" panose="02020603050405020304" pitchFamily="18" charset="0"/>
                <a:cs typeface="Times New Roman" panose="02020603050405020304" pitchFamily="18" charset="0"/>
              </a:rPr>
              <a:t>way to improve the end user’s experience with Shelco systems. Rather than </a:t>
            </a:r>
            <a:r>
              <a:rPr lang="en-IN" sz="1600" dirty="0" smtClean="0">
                <a:latin typeface="Times New Roman" panose="02020603050405020304" pitchFamily="18" charset="0"/>
                <a:cs typeface="Times New Roman" panose="02020603050405020304" pitchFamily="18" charset="0"/>
              </a:rPr>
              <a:t>replacing </a:t>
            </a:r>
            <a:r>
              <a:rPr lang="en-IN" sz="1600" dirty="0">
                <a:latin typeface="Times New Roman" panose="02020603050405020304" pitchFamily="18" charset="0"/>
                <a:cs typeface="Times New Roman" panose="02020603050405020304" pitchFamily="18" charset="0"/>
              </a:rPr>
              <a:t>hardware, Shelco was looking to virtualize on a SAN. </a:t>
            </a:r>
            <a:endParaRPr lang="en-IN" sz="1600" dirty="0" smtClean="0">
              <a:latin typeface="Times New Roman" panose="02020603050405020304" pitchFamily="18" charset="0"/>
              <a:cs typeface="Times New Roman" panose="02020603050405020304" pitchFamily="18" charset="0"/>
            </a:endParaRPr>
          </a:p>
          <a:p>
            <a:pPr marL="0" indent="0" algn="just">
              <a:buNone/>
            </a:pPr>
            <a:r>
              <a:rPr lang="en-IN" sz="1600" b="1" dirty="0" smtClean="0">
                <a:latin typeface="Times New Roman" panose="02020603050405020304" pitchFamily="18" charset="0"/>
                <a:cs typeface="Times New Roman" panose="02020603050405020304" pitchFamily="18" charset="0"/>
              </a:rPr>
              <a:t>The Solution</a:t>
            </a:r>
          </a:p>
          <a:p>
            <a:pPr marL="0" indent="0" algn="just">
              <a:buNone/>
            </a:pP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AT-NET Services, Inc. installed a server virtualization solution </a:t>
            </a:r>
            <a:r>
              <a:rPr lang="en-IN" sz="1600" dirty="0" smtClean="0">
                <a:latin typeface="Times New Roman" panose="02020603050405020304" pitchFamily="18" charset="0"/>
                <a:cs typeface="Times New Roman" panose="02020603050405020304" pitchFamily="18" charset="0"/>
              </a:rPr>
              <a:t>utilising </a:t>
            </a:r>
            <a:r>
              <a:rPr lang="en-IN" sz="1600" dirty="0">
                <a:latin typeface="Times New Roman" panose="02020603050405020304" pitchFamily="18" charset="0"/>
                <a:cs typeface="Times New Roman" panose="02020603050405020304" pitchFamily="18" charset="0"/>
              </a:rPr>
              <a:t>Cisco UCS Servers, VMware, and a NetApp Storage Area Network (SAN). The virtual server solution included: </a:t>
            </a:r>
            <a:r>
              <a:rPr lang="en-IN" sz="1600" dirty="0" smtClean="0">
                <a:latin typeface="Times New Roman" panose="02020603050405020304" pitchFamily="18" charset="0"/>
                <a:cs typeface="Times New Roman" panose="02020603050405020304" pitchFamily="18" charset="0"/>
              </a:rPr>
              <a:t>Physically </a:t>
            </a:r>
            <a:r>
              <a:rPr lang="en-IN" sz="1600" dirty="0">
                <a:latin typeface="Times New Roman" panose="02020603050405020304" pitchFamily="18" charset="0"/>
                <a:cs typeface="Times New Roman" panose="02020603050405020304" pitchFamily="18" charset="0"/>
              </a:rPr>
              <a:t>staging the servers and </a:t>
            </a:r>
            <a:r>
              <a:rPr lang="en-IN" sz="1600" dirty="0" smtClean="0">
                <a:latin typeface="Times New Roman" panose="02020603050405020304" pitchFamily="18" charset="0"/>
                <a:cs typeface="Times New Roman" panose="02020603050405020304" pitchFamily="18" charset="0"/>
              </a:rPr>
              <a:t>SAN, </a:t>
            </a:r>
            <a:r>
              <a:rPr lang="en-IN" sz="1600" dirty="0">
                <a:latin typeface="Times New Roman" panose="02020603050405020304" pitchFamily="18" charset="0"/>
                <a:cs typeface="Times New Roman" panose="02020603050405020304" pitchFamily="18" charset="0"/>
              </a:rPr>
              <a:t>configuration of the local network, </a:t>
            </a:r>
            <a:r>
              <a:rPr lang="en-IN" sz="1600" dirty="0" smtClean="0">
                <a:latin typeface="Times New Roman" panose="02020603050405020304" pitchFamily="18" charset="0"/>
                <a:cs typeface="Times New Roman" panose="02020603050405020304" pitchFamily="18" charset="0"/>
              </a:rPr>
              <a:t>servers </a:t>
            </a:r>
            <a:r>
              <a:rPr lang="en-IN" sz="1600" dirty="0">
                <a:latin typeface="Times New Roman" panose="02020603050405020304" pitchFamily="18" charset="0"/>
                <a:cs typeface="Times New Roman" panose="02020603050405020304" pitchFamily="18" charset="0"/>
              </a:rPr>
              <a:t>and </a:t>
            </a:r>
            <a:r>
              <a:rPr lang="en-IN" sz="1600" dirty="0" smtClean="0">
                <a:latin typeface="Times New Roman" panose="02020603050405020304" pitchFamily="18" charset="0"/>
                <a:cs typeface="Times New Roman" panose="02020603050405020304" pitchFamily="18" charset="0"/>
              </a:rPr>
              <a:t>SAN, </a:t>
            </a:r>
            <a:r>
              <a:rPr lang="en-IN" sz="1600" dirty="0">
                <a:latin typeface="Times New Roman" panose="02020603050405020304" pitchFamily="18" charset="0"/>
                <a:cs typeface="Times New Roman" panose="02020603050405020304" pitchFamily="18" charset="0"/>
              </a:rPr>
              <a:t>virtualizing seven servers, configuring </a:t>
            </a:r>
            <a:r>
              <a:rPr lang="en-IN" sz="1600" dirty="0" smtClean="0">
                <a:latin typeface="Times New Roman" panose="02020603050405020304" pitchFamily="18" charset="0"/>
                <a:cs typeface="Times New Roman" panose="02020603050405020304" pitchFamily="18" charset="0"/>
              </a:rPr>
              <a:t>backups </a:t>
            </a:r>
            <a:r>
              <a:rPr lang="en-IN" sz="1600" dirty="0">
                <a:latin typeface="Times New Roman" panose="02020603050405020304" pitchFamily="18" charset="0"/>
                <a:cs typeface="Times New Roman" panose="02020603050405020304" pitchFamily="18" charset="0"/>
              </a:rPr>
              <a:t>and performing administrative training</a:t>
            </a:r>
            <a:r>
              <a:rPr lang="en-IN" sz="1600" dirty="0" smtClean="0">
                <a:latin typeface="Times New Roman" panose="02020603050405020304" pitchFamily="18" charset="0"/>
                <a:cs typeface="Times New Roman" panose="02020603050405020304" pitchFamily="18" charset="0"/>
              </a:rPr>
              <a:t>.</a:t>
            </a:r>
          </a:p>
          <a:p>
            <a:pPr marL="0" indent="0" algn="just">
              <a:buNone/>
            </a:pPr>
            <a:r>
              <a:rPr lang="en-IN" sz="1600" b="1" dirty="0" smtClean="0">
                <a:latin typeface="Times New Roman" panose="02020603050405020304" pitchFamily="18" charset="0"/>
                <a:cs typeface="Times New Roman" panose="02020603050405020304" pitchFamily="18" charset="0"/>
              </a:rPr>
              <a:t>The Impact</a:t>
            </a:r>
          </a:p>
          <a:p>
            <a:pPr marL="0" indent="0" algn="just">
              <a:buNone/>
            </a:pPr>
            <a:r>
              <a:rPr lang="en-IN" sz="1600" dirty="0" smtClean="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The completed project has enabled Shelco to replace our aging physical servers with virtual machines. SAN performance has improved our end user experience and provided an enhanced capability for backup and disaster recovery planning. Our interaction with the AT-NET team was outstanding. They did an outstanding job of understanding our needs and tailoring the initial proposal to win the job</a:t>
            </a:r>
            <a:r>
              <a:rPr lang="en-IN" sz="1600" dirty="0" smtClean="0">
                <a:latin typeface="Times New Roman" panose="02020603050405020304" pitchFamily="18" charset="0"/>
                <a:cs typeface="Times New Roman" panose="02020603050405020304" pitchFamily="18" charset="0"/>
              </a:rPr>
              <a:t>.”</a:t>
            </a:r>
          </a:p>
          <a:p>
            <a:pPr marL="0" indent="0" algn="just">
              <a:buNone/>
            </a:pPr>
            <a:endParaRPr lang="en-IN" sz="1600" dirty="0" smtClean="0">
              <a:latin typeface="Times New Roman" panose="02020603050405020304" pitchFamily="18" charset="0"/>
              <a:cs typeface="Times New Roman" panose="02020603050405020304" pitchFamily="18" charset="0"/>
            </a:endParaRPr>
          </a:p>
          <a:p>
            <a:pPr marL="0" indent="0" algn="just">
              <a:buNone/>
            </a:pPr>
            <a:r>
              <a:rPr lang="en-IN" sz="1100" b="1" dirty="0">
                <a:latin typeface="Times New Roman" panose="02020603050405020304" pitchFamily="18" charset="0"/>
                <a:cs typeface="Times New Roman" panose="02020603050405020304" pitchFamily="18" charset="0"/>
              </a:rPr>
              <a:t>Source: https://www.expertip.net/wp-content/uploads/2016/04/shelco.pdf</a:t>
            </a:r>
            <a:endParaRPr lang="en-IN" sz="1100" b="1" dirty="0" smtClean="0">
              <a:latin typeface="Times New Roman" panose="02020603050405020304" pitchFamily="18" charset="0"/>
              <a:cs typeface="Times New Roman" panose="02020603050405020304" pitchFamily="18" charset="0"/>
            </a:endParaRPr>
          </a:p>
          <a:p>
            <a:pPr marL="0" indent="0" algn="just">
              <a:buNone/>
            </a:pPr>
            <a:endParaRPr lang="en-IN" sz="2500" dirty="0" smtClean="0"/>
          </a:p>
          <a:p>
            <a:pPr marL="0" indent="0" algn="just">
              <a:buNone/>
            </a:pPr>
            <a:endParaRPr lang="en-US" sz="7200" b="1" dirty="0" smtClean="0"/>
          </a:p>
          <a:p>
            <a:pPr marL="0" indent="0">
              <a:buNone/>
            </a:pPr>
            <a:endParaRPr lang="en-US" sz="6400" b="1" dirty="0"/>
          </a:p>
          <a:p>
            <a:pPr marL="0" indent="0" algn="just">
              <a:buNone/>
            </a:pPr>
            <a:endParaRPr lang="en-US" sz="3600" dirty="0" smtClean="0"/>
          </a:p>
          <a:p>
            <a:pPr algn="just">
              <a:buFont typeface="Wingdings" panose="05000000000000000000" pitchFamily="2" charset="2"/>
              <a:buChar char="q"/>
            </a:pPr>
            <a:endParaRPr lang="en-US" sz="3600" b="1" i="1" dirty="0" smtClean="0"/>
          </a:p>
          <a:p>
            <a:pPr marL="0" indent="0" algn="ctr">
              <a:buNone/>
            </a:pPr>
            <a:endParaRPr lang="en-US" sz="3600" b="1" i="1" dirty="0"/>
          </a:p>
          <a:p>
            <a:pPr marL="0" indent="0" algn="ctr">
              <a:buNone/>
            </a:pPr>
            <a:endParaRPr lang="en-US" sz="3600" b="1" i="1" dirty="0" smtClean="0"/>
          </a:p>
          <a:p>
            <a:pPr marL="0" indent="0" algn="ctr">
              <a:buNone/>
            </a:pPr>
            <a:endParaRPr lang="en-US" sz="3600" b="1" i="1" dirty="0"/>
          </a:p>
          <a:p>
            <a:pPr marL="0" indent="0">
              <a:buNone/>
            </a:pPr>
            <a:endParaRPr lang="en-IN"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4222" r="18222"/>
          <a:stretch/>
        </p:blipFill>
        <p:spPr>
          <a:xfrm>
            <a:off x="7772400" y="2514600"/>
            <a:ext cx="956425" cy="1415761"/>
          </a:xfrm>
          <a:prstGeom prst="rect">
            <a:avLst/>
          </a:prstGeom>
        </p:spPr>
      </p:pic>
      <p:sp>
        <p:nvSpPr>
          <p:cNvPr id="4" name="Rectangle 3"/>
          <p:cNvSpPr/>
          <p:nvPr/>
        </p:nvSpPr>
        <p:spPr>
          <a:xfrm>
            <a:off x="35943" y="152400"/>
            <a:ext cx="2264466"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Server Virtualization</a:t>
            </a:r>
          </a:p>
        </p:txBody>
      </p:sp>
    </p:spTree>
    <p:extLst>
      <p:ext uri="{BB962C8B-B14F-4D97-AF65-F5344CB8AC3E}">
        <p14:creationId xmlns:p14="http://schemas.microsoft.com/office/powerpoint/2010/main" val="2646288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0"/>
            <a:ext cx="8991600" cy="2971800"/>
          </a:xfrm>
        </p:spPr>
        <p:txBody>
          <a:bodyPr>
            <a:normAutofit fontScale="25000" lnSpcReduction="20000"/>
          </a:bodyPr>
          <a:lstStyle/>
          <a:p>
            <a:pPr marL="0" indent="0">
              <a:buNone/>
            </a:pPr>
            <a:r>
              <a:rPr lang="en-IN" sz="5600" dirty="0" smtClean="0">
                <a:latin typeface="Times New Roman" panose="02020603050405020304" pitchFamily="18" charset="0"/>
                <a:cs typeface="Times New Roman" panose="02020603050405020304" pitchFamily="18" charset="0"/>
              </a:rPr>
              <a:t>Initially </a:t>
            </a:r>
            <a:r>
              <a:rPr lang="en-IN" sz="5600" dirty="0">
                <a:latin typeface="Times New Roman" panose="02020603050405020304" pitchFamily="18" charset="0"/>
                <a:cs typeface="Times New Roman" panose="02020603050405020304" pitchFamily="18" charset="0"/>
              </a:rPr>
              <a:t>the </a:t>
            </a:r>
            <a:r>
              <a:rPr lang="en-IN" sz="5600" dirty="0" smtClean="0">
                <a:latin typeface="Times New Roman" panose="02020603050405020304" pitchFamily="18" charset="0"/>
                <a:cs typeface="Times New Roman" panose="02020603050405020304" pitchFamily="18" charset="0"/>
              </a:rPr>
              <a:t>computer hardware </a:t>
            </a:r>
            <a:r>
              <a:rPr lang="en-IN" sz="5600" dirty="0">
                <a:latin typeface="Times New Roman" panose="02020603050405020304" pitchFamily="18" charset="0"/>
                <a:cs typeface="Times New Roman" panose="02020603050405020304" pitchFamily="18" charset="0"/>
              </a:rPr>
              <a:t>was designed to run </a:t>
            </a:r>
            <a:r>
              <a:rPr lang="en-IN" sz="5600" dirty="0" smtClean="0">
                <a:latin typeface="Times New Roman" panose="02020603050405020304" pitchFamily="18" charset="0"/>
                <a:cs typeface="Times New Roman" panose="02020603050405020304" pitchFamily="18" charset="0"/>
              </a:rPr>
              <a:t>a </a:t>
            </a:r>
            <a:r>
              <a:rPr lang="en-IN" sz="5600" dirty="0">
                <a:latin typeface="Times New Roman" panose="02020603050405020304" pitchFamily="18" charset="0"/>
                <a:cs typeface="Times New Roman" panose="02020603050405020304" pitchFamily="18" charset="0"/>
              </a:rPr>
              <a:t>single operating system and a single application as shown in </a:t>
            </a:r>
            <a:r>
              <a:rPr lang="en-IN" sz="5600" dirty="0" smtClean="0">
                <a:latin typeface="Times New Roman" panose="02020603050405020304" pitchFamily="18" charset="0"/>
                <a:cs typeface="Times New Roman" panose="02020603050405020304" pitchFamily="18" charset="0"/>
              </a:rPr>
              <a:t>the following Figure 1, leaving </a:t>
            </a:r>
            <a:r>
              <a:rPr lang="en-IN" sz="5600" dirty="0">
                <a:latin typeface="Times New Roman" panose="02020603050405020304" pitchFamily="18" charset="0"/>
                <a:cs typeface="Times New Roman" panose="02020603050405020304" pitchFamily="18" charset="0"/>
              </a:rPr>
              <a:t>most machines vastly </a:t>
            </a:r>
            <a:r>
              <a:rPr lang="en-IN" sz="5600" dirty="0" smtClean="0">
                <a:latin typeface="Times New Roman" panose="02020603050405020304" pitchFamily="18" charset="0"/>
                <a:cs typeface="Times New Roman" panose="02020603050405020304" pitchFamily="18" charset="0"/>
              </a:rPr>
              <a:t>underutilised.</a:t>
            </a:r>
          </a:p>
          <a:p>
            <a:pPr marL="0" indent="0">
              <a:buNone/>
            </a:pPr>
            <a:endParaRPr lang="en-US" sz="4800" b="1" dirty="0"/>
          </a:p>
          <a:p>
            <a:pPr marL="0" indent="0" algn="just">
              <a:buNone/>
            </a:pPr>
            <a:endParaRPr lang="en-US" sz="4800" dirty="0" smtClean="0"/>
          </a:p>
          <a:p>
            <a:pPr marL="0" indent="0" algn="just">
              <a:buNone/>
            </a:pPr>
            <a:endParaRPr lang="en-US" sz="4800" dirty="0"/>
          </a:p>
          <a:p>
            <a:pPr marL="0" indent="0" algn="just">
              <a:buNone/>
            </a:pPr>
            <a:endParaRPr lang="en-US" sz="4800" dirty="0" smtClean="0"/>
          </a:p>
          <a:p>
            <a:pPr marL="0" indent="0" algn="just">
              <a:buNone/>
            </a:pPr>
            <a:endParaRPr lang="en-US" sz="4800" dirty="0"/>
          </a:p>
          <a:p>
            <a:pPr marL="0" indent="0" algn="just">
              <a:buNone/>
            </a:pPr>
            <a:endParaRPr lang="en-US" sz="4800" dirty="0" smtClean="0"/>
          </a:p>
          <a:p>
            <a:pPr marL="0" indent="0" algn="just">
              <a:buNone/>
            </a:pPr>
            <a:endParaRPr lang="en-US" sz="4800" dirty="0" smtClean="0"/>
          </a:p>
          <a:p>
            <a:pPr marL="0" indent="0" algn="just">
              <a:buNone/>
            </a:pPr>
            <a:endParaRPr lang="en-US" sz="4800" dirty="0" smtClean="0"/>
          </a:p>
          <a:p>
            <a:pPr marL="0" indent="0">
              <a:buNone/>
            </a:pPr>
            <a:r>
              <a:rPr lang="en-US" sz="4800" dirty="0" smtClean="0"/>
              <a:t>              </a:t>
            </a:r>
            <a:r>
              <a:rPr lang="en-US" sz="4800" dirty="0" smtClean="0">
                <a:latin typeface="Times New Roman" panose="02020603050405020304" pitchFamily="18" charset="0"/>
                <a:cs typeface="Times New Roman" panose="02020603050405020304" pitchFamily="18" charset="0"/>
              </a:rPr>
              <a:t>Figure 1: A Physical Machine                                                                                           </a:t>
            </a:r>
            <a:r>
              <a:rPr lang="en-US" sz="4800" dirty="0">
                <a:latin typeface="Times New Roman" panose="02020603050405020304" pitchFamily="18" charset="0"/>
                <a:cs typeface="Times New Roman" panose="02020603050405020304" pitchFamily="18" charset="0"/>
              </a:rPr>
              <a:t>Figure 2: Virtualization Architecture </a:t>
            </a:r>
            <a:endParaRPr lang="en-US" sz="4800" dirty="0" smtClean="0">
              <a:latin typeface="Times New Roman" panose="02020603050405020304" pitchFamily="18" charset="0"/>
              <a:cs typeface="Times New Roman" panose="02020603050405020304" pitchFamily="18" charset="0"/>
            </a:endParaRPr>
          </a:p>
          <a:p>
            <a:pPr marL="0" indent="0">
              <a:buNone/>
            </a:pPr>
            <a:r>
              <a:rPr lang="en-US" sz="4800" dirty="0" smtClean="0"/>
              <a:t> Source</a:t>
            </a:r>
            <a:r>
              <a:rPr lang="en-US" sz="4800" dirty="0"/>
              <a:t>: </a:t>
            </a:r>
            <a:r>
              <a:rPr lang="en-US" sz="4800" dirty="0">
                <a:hlinkClick r:id="rId3"/>
              </a:rPr>
              <a:t>https://</a:t>
            </a:r>
            <a:r>
              <a:rPr lang="en-US" sz="4800" dirty="0" smtClean="0">
                <a:hlinkClick r:id="rId3"/>
              </a:rPr>
              <a:t>blogs.sap.com/wp-content/uploads/2014/05/figure1_462528.png</a:t>
            </a:r>
            <a:r>
              <a:rPr lang="en-US" sz="4800" dirty="0"/>
              <a:t>             Source: </a:t>
            </a:r>
            <a:r>
              <a:rPr lang="en-US" sz="4800" dirty="0">
                <a:hlinkClick r:id="rId4"/>
              </a:rPr>
              <a:t>https://blogs.sap.com/2014/05/28/a-brief-intro-of-virtualization-and-vmware-esxi</a:t>
            </a:r>
            <a:r>
              <a:rPr lang="en-US" sz="4800" dirty="0" smtClean="0">
                <a:hlinkClick r:id="rId4"/>
              </a:rPr>
              <a:t>/</a:t>
            </a:r>
            <a:endParaRPr lang="en-US" sz="4800" dirty="0" smtClean="0"/>
          </a:p>
          <a:p>
            <a:pPr marL="0" indent="0" algn="just">
              <a:buNone/>
            </a:pPr>
            <a:endParaRPr lang="en-IN" sz="4800" dirty="0"/>
          </a:p>
          <a:p>
            <a:pPr marL="0" indent="0" algn="just">
              <a:buNone/>
            </a:pPr>
            <a:r>
              <a:rPr lang="en-IN" sz="5600" dirty="0" smtClean="0">
                <a:latin typeface="Times New Roman" panose="02020603050405020304" pitchFamily="18" charset="0"/>
                <a:cs typeface="Times New Roman" panose="02020603050405020304" pitchFamily="18" charset="0"/>
              </a:rPr>
              <a:t>The </a:t>
            </a:r>
            <a:r>
              <a:rPr lang="en-IN" sz="5600" dirty="0">
                <a:latin typeface="Times New Roman" panose="02020603050405020304" pitchFamily="18" charset="0"/>
                <a:cs typeface="Times New Roman" panose="02020603050405020304" pitchFamily="18" charset="0"/>
              </a:rPr>
              <a:t>solution to the above problem is </a:t>
            </a:r>
            <a:r>
              <a:rPr lang="en-IN" sz="5600" dirty="0" smtClean="0">
                <a:latin typeface="Times New Roman" panose="02020603050405020304" pitchFamily="18" charset="0"/>
                <a:cs typeface="Times New Roman" panose="02020603050405020304" pitchFamily="18" charset="0"/>
              </a:rPr>
              <a:t>virtualization. </a:t>
            </a:r>
            <a:r>
              <a:rPr lang="en-US" sz="5600" dirty="0" smtClean="0">
                <a:latin typeface="Times New Roman" panose="02020603050405020304" pitchFamily="18" charset="0"/>
                <a:cs typeface="Times New Roman" panose="02020603050405020304" pitchFamily="18" charset="0"/>
              </a:rPr>
              <a:t>Virtualization </a:t>
            </a:r>
            <a:r>
              <a:rPr lang="en-US" sz="5600" dirty="0">
                <a:latin typeface="Times New Roman" panose="02020603050405020304" pitchFamily="18" charset="0"/>
                <a:cs typeface="Times New Roman" panose="02020603050405020304" pitchFamily="18" charset="0"/>
              </a:rPr>
              <a:t>is the ability to run multiple operating systems on a single physical system and share the underlying hardware </a:t>
            </a:r>
            <a:r>
              <a:rPr lang="en-US" sz="5600" dirty="0" smtClean="0">
                <a:latin typeface="Times New Roman" panose="02020603050405020304" pitchFamily="18" charset="0"/>
                <a:cs typeface="Times New Roman" panose="02020603050405020304" pitchFamily="18" charset="0"/>
              </a:rPr>
              <a:t>resources as shown in Figure 2.</a:t>
            </a:r>
          </a:p>
          <a:p>
            <a:pPr marL="0" indent="0" algn="just">
              <a:buNone/>
            </a:pPr>
            <a:endParaRPr lang="en-IN" sz="5600" dirty="0" smtClean="0">
              <a:latin typeface="Times New Roman" panose="02020603050405020304" pitchFamily="18" charset="0"/>
              <a:cs typeface="Times New Roman" panose="02020603050405020304" pitchFamily="18" charset="0"/>
            </a:endParaRPr>
          </a:p>
          <a:p>
            <a:pPr algn="just"/>
            <a:r>
              <a:rPr lang="en-US" sz="5600" dirty="0">
                <a:latin typeface="Times New Roman" panose="02020603050405020304" pitchFamily="18" charset="0"/>
                <a:cs typeface="Times New Roman" panose="02020603050405020304" pitchFamily="18" charset="0"/>
              </a:rPr>
              <a:t>Virtualization is one of the hardware reducing, cost saving and energy saving technology that is rapidly transforming the IT </a:t>
            </a:r>
            <a:r>
              <a:rPr lang="en-US" sz="5600" dirty="0" smtClean="0">
                <a:latin typeface="Times New Roman" panose="02020603050405020304" pitchFamily="18" charset="0"/>
                <a:cs typeface="Times New Roman" panose="02020603050405020304" pitchFamily="18" charset="0"/>
              </a:rPr>
              <a:t>landscape </a:t>
            </a:r>
            <a:r>
              <a:rPr lang="en-US" sz="5600" dirty="0">
                <a:latin typeface="Times New Roman" panose="02020603050405020304" pitchFamily="18" charset="0"/>
                <a:cs typeface="Times New Roman" panose="02020603050405020304" pitchFamily="18" charset="0"/>
              </a:rPr>
              <a:t>and fundamentally changing the way that people </a:t>
            </a:r>
            <a:r>
              <a:rPr lang="en-US" sz="5600" dirty="0" smtClean="0">
                <a:latin typeface="Times New Roman" panose="02020603050405020304" pitchFamily="18" charset="0"/>
                <a:cs typeface="Times New Roman" panose="02020603050405020304" pitchFamily="18" charset="0"/>
              </a:rPr>
              <a:t>compute.</a:t>
            </a:r>
            <a:endParaRPr lang="en-IN" sz="5600" dirty="0" smtClean="0">
              <a:latin typeface="Times New Roman" panose="02020603050405020304" pitchFamily="18" charset="0"/>
              <a:cs typeface="Times New Roman" panose="02020603050405020304" pitchFamily="18" charset="0"/>
            </a:endParaRPr>
          </a:p>
          <a:p>
            <a:pPr algn="just"/>
            <a:r>
              <a:rPr lang="en-IN" sz="5600" dirty="0" smtClean="0">
                <a:latin typeface="Times New Roman" panose="02020603050405020304" pitchFamily="18" charset="0"/>
                <a:cs typeface="Times New Roman" panose="02020603050405020304" pitchFamily="18" charset="0"/>
              </a:rPr>
              <a:t>In </a:t>
            </a:r>
            <a:r>
              <a:rPr lang="en-IN" sz="5600" dirty="0">
                <a:latin typeface="Times New Roman" panose="02020603050405020304" pitchFamily="18" charset="0"/>
                <a:cs typeface="Times New Roman" panose="02020603050405020304" pitchFamily="18" charset="0"/>
              </a:rPr>
              <a:t>computing, virtualization means to create a virtual version of a device or resource, such as a server, storage device, network or even an operating system where the framework divides the resource into one or more execution </a:t>
            </a:r>
            <a:r>
              <a:rPr lang="en-IN" sz="5600" dirty="0" smtClean="0">
                <a:latin typeface="Times New Roman" panose="02020603050405020304" pitchFamily="18" charset="0"/>
                <a:cs typeface="Times New Roman" panose="02020603050405020304" pitchFamily="18" charset="0"/>
              </a:rPr>
              <a:t>environments.</a:t>
            </a:r>
            <a:endParaRPr lang="en-US" sz="56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3600" b="1" i="1" dirty="0" smtClean="0"/>
          </a:p>
          <a:p>
            <a:pPr marL="0" indent="0" algn="ctr">
              <a:buNone/>
            </a:pPr>
            <a:endParaRPr lang="en-US" sz="3600" b="1" i="1" dirty="0"/>
          </a:p>
          <a:p>
            <a:pPr marL="0" indent="0" algn="ctr">
              <a:buNone/>
            </a:pPr>
            <a:endParaRPr lang="en-US" sz="3600" b="1" i="1" dirty="0" smtClean="0"/>
          </a:p>
          <a:p>
            <a:pPr marL="0" indent="0" algn="ctr">
              <a:buNone/>
            </a:pPr>
            <a:endParaRPr lang="en-US" sz="3600" b="1" i="1" dirty="0"/>
          </a:p>
          <a:p>
            <a:pPr marL="0" indent="0">
              <a:buNone/>
            </a:pPr>
            <a:endParaRPr lang="en-IN"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 y="1371600"/>
            <a:ext cx="2286000" cy="2042222"/>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62600" y="1400175"/>
            <a:ext cx="2971801" cy="2043113"/>
          </a:xfrm>
          <a:prstGeom prst="rect">
            <a:avLst/>
          </a:prstGeom>
        </p:spPr>
      </p:pic>
      <p:sp>
        <p:nvSpPr>
          <p:cNvPr id="2" name="Rectangle 1"/>
          <p:cNvSpPr/>
          <p:nvPr/>
        </p:nvSpPr>
        <p:spPr>
          <a:xfrm>
            <a:off x="76200" y="225090"/>
            <a:ext cx="2493055"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What is Virtualization?</a:t>
            </a:r>
          </a:p>
        </p:txBody>
      </p:sp>
    </p:spTree>
    <p:extLst>
      <p:ext uri="{BB962C8B-B14F-4D97-AF65-F5344CB8AC3E}">
        <p14:creationId xmlns:p14="http://schemas.microsoft.com/office/powerpoint/2010/main" val="2204772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067800" cy="5715000"/>
          </a:xfrm>
        </p:spPr>
        <p:txBody>
          <a:bodyPr>
            <a:noAutofit/>
          </a:bodyPr>
          <a:lstStyle/>
          <a:p>
            <a:pPr algn="just" fontAlgn="base"/>
            <a:r>
              <a:rPr lang="en-IN" sz="1600" dirty="0" smtClean="0">
                <a:latin typeface="Times New Roman" panose="02020603050405020304" pitchFamily="18" charset="0"/>
                <a:cs typeface="Times New Roman" panose="02020603050405020304" pitchFamily="18" charset="0"/>
              </a:rPr>
              <a:t>Virtualization </a:t>
            </a:r>
            <a:r>
              <a:rPr lang="en-IN" sz="1600" dirty="0">
                <a:latin typeface="Times New Roman" panose="02020603050405020304" pitchFamily="18" charset="0"/>
                <a:cs typeface="Times New Roman" panose="02020603050405020304" pitchFamily="18" charset="0"/>
              </a:rPr>
              <a:t>is a proven software technology that is rapidly transforming the IT landscape and fundamentally changing the </a:t>
            </a:r>
            <a:r>
              <a:rPr lang="en-IN" sz="1600" dirty="0" smtClean="0">
                <a:latin typeface="Times New Roman" panose="02020603050405020304" pitchFamily="18" charset="0"/>
                <a:cs typeface="Times New Roman" panose="02020603050405020304" pitchFamily="18" charset="0"/>
              </a:rPr>
              <a:t>way</a:t>
            </a:r>
            <a:r>
              <a:rPr lang="en-IN" sz="1600" strike="sngStrike"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people</a:t>
            </a:r>
            <a:r>
              <a:rPr lang="en-IN" sz="1600" dirty="0">
                <a:latin typeface="Times New Roman" panose="02020603050405020304" pitchFamily="18" charset="0"/>
                <a:cs typeface="Times New Roman" panose="02020603050405020304" pitchFamily="18" charset="0"/>
              </a:rPr>
              <a:t> compute</a:t>
            </a:r>
            <a:r>
              <a:rPr lang="en-IN"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algn="just" fontAlgn="base"/>
            <a:r>
              <a:rPr lang="en-IN" sz="1600" dirty="0">
                <a:latin typeface="Times New Roman" panose="02020603050405020304" pitchFamily="18" charset="0"/>
                <a:cs typeface="Times New Roman" panose="02020603050405020304" pitchFamily="18" charset="0"/>
              </a:rPr>
              <a:t>Today’s powerful x86 computer </a:t>
            </a:r>
            <a:r>
              <a:rPr lang="en-IN" sz="1600" dirty="0" smtClean="0">
                <a:latin typeface="Times New Roman" panose="02020603050405020304" pitchFamily="18" charset="0"/>
                <a:cs typeface="Times New Roman" panose="02020603050405020304" pitchFamily="18" charset="0"/>
              </a:rPr>
              <a:t>hardware (</a:t>
            </a:r>
            <a:r>
              <a:rPr lang="en-IN" sz="1600" b="1" dirty="0">
                <a:latin typeface="Times New Roman" panose="02020603050405020304" pitchFamily="18" charset="0"/>
                <a:cs typeface="Times New Roman" panose="02020603050405020304" pitchFamily="18" charset="0"/>
              </a:rPr>
              <a:t>x86</a:t>
            </a:r>
            <a:r>
              <a:rPr lang="en-IN" sz="1600" dirty="0">
                <a:latin typeface="Times New Roman" panose="02020603050405020304" pitchFamily="18" charset="0"/>
                <a:cs typeface="Times New Roman" panose="02020603050405020304" pitchFamily="18" charset="0"/>
              </a:rPr>
              <a:t> is a generic name for the series of Intel microprocessor families that began with the 80286 </a:t>
            </a:r>
            <a:r>
              <a:rPr lang="en-IN" sz="1600" dirty="0" smtClean="0">
                <a:latin typeface="Times New Roman" panose="02020603050405020304" pitchFamily="18" charset="0"/>
                <a:cs typeface="Times New Roman" panose="02020603050405020304" pitchFamily="18" charset="0"/>
              </a:rPr>
              <a:t>microprocessor) </a:t>
            </a:r>
            <a:r>
              <a:rPr lang="en-IN" sz="1600" dirty="0">
                <a:latin typeface="Times New Roman" panose="02020603050405020304" pitchFamily="18" charset="0"/>
                <a:cs typeface="Times New Roman" panose="02020603050405020304" pitchFamily="18" charset="0"/>
              </a:rPr>
              <a:t>was originally designed to run only a single operating system and a single application, but virtualization breaks that bond, making it possible to run multiple operating systems and multiple applications on the same computer at the same time, increasing the </a:t>
            </a:r>
            <a:r>
              <a:rPr lang="en-IN" sz="1600" dirty="0" smtClean="0">
                <a:latin typeface="Times New Roman" panose="02020603050405020304" pitchFamily="18" charset="0"/>
                <a:cs typeface="Times New Roman" panose="02020603050405020304" pitchFamily="18" charset="0"/>
              </a:rPr>
              <a:t>utilisation </a:t>
            </a:r>
            <a:r>
              <a:rPr lang="en-IN" sz="1600" dirty="0">
                <a:latin typeface="Times New Roman" panose="02020603050405020304" pitchFamily="18" charset="0"/>
                <a:cs typeface="Times New Roman" panose="02020603050405020304" pitchFamily="18" charset="0"/>
              </a:rPr>
              <a:t>and flexibility of hardware.</a:t>
            </a:r>
          </a:p>
          <a:p>
            <a:pPr algn="just" fontAlgn="base"/>
            <a:r>
              <a:rPr lang="en-IN" sz="1600" dirty="0" smtClean="0">
                <a:latin typeface="Times New Roman" panose="02020603050405020304" pitchFamily="18" charset="0"/>
                <a:cs typeface="Times New Roman" panose="02020603050405020304" pitchFamily="18" charset="0"/>
              </a:rPr>
              <a:t>Virtualisation </a:t>
            </a:r>
            <a:r>
              <a:rPr lang="en-IN" sz="1600" dirty="0">
                <a:latin typeface="Times New Roman" panose="02020603050405020304" pitchFamily="18" charset="0"/>
                <a:cs typeface="Times New Roman" panose="02020603050405020304" pitchFamily="18" charset="0"/>
              </a:rPr>
              <a:t>is a technology that can benefit anyone who uses a computer, from IT </a:t>
            </a:r>
            <a:r>
              <a:rPr lang="en-IN" sz="1600" dirty="0" smtClean="0">
                <a:latin typeface="Times New Roman" panose="02020603050405020304" pitchFamily="18" charset="0"/>
                <a:cs typeface="Times New Roman" panose="02020603050405020304" pitchFamily="18" charset="0"/>
              </a:rPr>
              <a:t>professionals, commercial </a:t>
            </a:r>
            <a:r>
              <a:rPr lang="en-IN" sz="1600" dirty="0">
                <a:latin typeface="Times New Roman" panose="02020603050405020304" pitchFamily="18" charset="0"/>
                <a:cs typeface="Times New Roman" panose="02020603050405020304" pitchFamily="18" charset="0"/>
              </a:rPr>
              <a:t>businesses and government </a:t>
            </a:r>
            <a:r>
              <a:rPr lang="en-IN" sz="1600" dirty="0" smtClean="0">
                <a:latin typeface="Times New Roman" panose="02020603050405020304" pitchFamily="18" charset="0"/>
                <a:cs typeface="Times New Roman" panose="02020603050405020304" pitchFamily="18" charset="0"/>
              </a:rPr>
              <a:t>organisations</a:t>
            </a:r>
            <a:r>
              <a:rPr lang="en-IN" sz="1600" dirty="0">
                <a:latin typeface="Times New Roman" panose="02020603050405020304" pitchFamily="18" charset="0"/>
                <a:cs typeface="Times New Roman" panose="02020603050405020304" pitchFamily="18" charset="0"/>
              </a:rPr>
              <a:t>. </a:t>
            </a:r>
            <a:endParaRPr lang="en-IN" sz="1600" dirty="0" smtClean="0">
              <a:latin typeface="Times New Roman" panose="02020603050405020304" pitchFamily="18" charset="0"/>
              <a:cs typeface="Times New Roman" panose="02020603050405020304" pitchFamily="18" charset="0"/>
            </a:endParaRPr>
          </a:p>
          <a:p>
            <a:pPr algn="just" fontAlgn="base"/>
            <a:r>
              <a:rPr lang="en-IN" sz="1600" dirty="0" smtClean="0">
                <a:latin typeface="Times New Roman" panose="02020603050405020304" pitchFamily="18" charset="0"/>
                <a:cs typeface="Times New Roman" panose="02020603050405020304" pitchFamily="18" charset="0"/>
              </a:rPr>
              <a:t>Join millions </a:t>
            </a:r>
            <a:r>
              <a:rPr lang="en-IN" sz="1600" dirty="0">
                <a:latin typeface="Times New Roman" panose="02020603050405020304" pitchFamily="18" charset="0"/>
                <a:cs typeface="Times New Roman" panose="02020603050405020304" pitchFamily="18" charset="0"/>
              </a:rPr>
              <a:t>of people around the world who use virtualization to save time, money and energy while achieving more with the computer hardware they already </a:t>
            </a:r>
            <a:r>
              <a:rPr lang="en-IN" sz="1600" dirty="0" smtClean="0">
                <a:latin typeface="Times New Roman" panose="02020603050405020304" pitchFamily="18" charset="0"/>
                <a:cs typeface="Times New Roman" panose="02020603050405020304" pitchFamily="18" charset="0"/>
              </a:rPr>
              <a:t>own</a:t>
            </a:r>
            <a:r>
              <a:rPr lang="en-IN" sz="1600" dirty="0" smtClean="0">
                <a:latin typeface="Times New Roman" panose="02020603050405020304" pitchFamily="18" charset="0"/>
                <a:cs typeface="Times New Roman" panose="02020603050405020304" pitchFamily="18" charset="0"/>
              </a:rPr>
              <a:t>.</a:t>
            </a:r>
          </a:p>
          <a:p>
            <a:pPr algn="just" fontAlgn="base"/>
            <a:endParaRPr lang="en-IN" sz="1600" dirty="0">
              <a:latin typeface="Times New Roman" panose="02020603050405020304" pitchFamily="18" charset="0"/>
              <a:cs typeface="Times New Roman" panose="02020603050405020304" pitchFamily="18" charset="0"/>
            </a:endParaRPr>
          </a:p>
          <a:p>
            <a:pPr algn="just" fontAlgn="base"/>
            <a:endParaRPr lang="en-IN" sz="1600" dirty="0" smtClean="0">
              <a:latin typeface="Times New Roman" panose="02020603050405020304" pitchFamily="18" charset="0"/>
              <a:cs typeface="Times New Roman" panose="02020603050405020304" pitchFamily="18" charset="0"/>
            </a:endParaRPr>
          </a:p>
          <a:p>
            <a:pPr algn="just" fontAlgn="base"/>
            <a:endParaRPr lang="en-IN" sz="1600" dirty="0" smtClean="0">
              <a:latin typeface="Times New Roman" panose="02020603050405020304" pitchFamily="18" charset="0"/>
              <a:cs typeface="Times New Roman" panose="02020603050405020304" pitchFamily="18" charset="0"/>
            </a:endParaRPr>
          </a:p>
          <a:p>
            <a:pPr marL="0" indent="0" algn="just" fontAlgn="base">
              <a:buNone/>
            </a:pPr>
            <a:r>
              <a:rPr lang="en-IN" sz="1000" b="1" dirty="0">
                <a:latin typeface="Times New Roman" panose="02020603050405020304" pitchFamily="18" charset="0"/>
                <a:cs typeface="Times New Roman" panose="02020603050405020304" pitchFamily="18" charset="0"/>
              </a:rPr>
              <a:t>Source: http://www.tuscom.com/home/networks/virtualization/</a:t>
            </a:r>
            <a:endParaRPr lang="en-IN" sz="1000" b="1" dirty="0">
              <a:latin typeface="Times New Roman" panose="02020603050405020304" pitchFamily="18" charset="0"/>
              <a:cs typeface="Times New Roman" panose="02020603050405020304" pitchFamily="18" charset="0"/>
            </a:endParaRPr>
          </a:p>
          <a:p>
            <a:pPr marL="0" indent="0" algn="just">
              <a:buNone/>
            </a:pPr>
            <a:endParaRPr lang="en-US" sz="1200" b="1" i="1" dirty="0" smtClean="0">
              <a:solidFill>
                <a:schemeClr val="tx2">
                  <a:lumMod val="50000"/>
                </a:schemeClr>
              </a:solidFill>
            </a:endParaRPr>
          </a:p>
          <a:p>
            <a:pPr marL="0" indent="0" algn="ctr">
              <a:buNone/>
            </a:pPr>
            <a:endParaRPr lang="en-US" sz="1200" b="1" i="1" dirty="0">
              <a:solidFill>
                <a:schemeClr val="tx2">
                  <a:lumMod val="50000"/>
                </a:schemeClr>
              </a:solidFill>
            </a:endParaRPr>
          </a:p>
          <a:p>
            <a:pPr marL="0" indent="0" algn="ctr">
              <a:buNone/>
            </a:pPr>
            <a:endParaRPr lang="en-US" sz="1200" b="1" i="1" dirty="0" smtClean="0">
              <a:solidFill>
                <a:schemeClr val="tx2">
                  <a:lumMod val="50000"/>
                </a:schemeClr>
              </a:solidFill>
            </a:endParaRPr>
          </a:p>
          <a:p>
            <a:pPr marL="0" indent="0" algn="ctr">
              <a:buNone/>
            </a:pPr>
            <a:endParaRPr lang="en-US" sz="1200" b="1" i="1" dirty="0">
              <a:solidFill>
                <a:schemeClr val="tx2">
                  <a:lumMod val="50000"/>
                </a:schemeClr>
              </a:solidFill>
            </a:endParaRPr>
          </a:p>
          <a:p>
            <a:pPr marL="0" indent="0">
              <a:buNone/>
            </a:pPr>
            <a:endParaRPr lang="en-IN" sz="1200" dirty="0"/>
          </a:p>
        </p:txBody>
      </p:sp>
      <p:sp>
        <p:nvSpPr>
          <p:cNvPr id="2" name="TextBox 1"/>
          <p:cNvSpPr txBox="1"/>
          <p:nvPr/>
        </p:nvSpPr>
        <p:spPr>
          <a:xfrm>
            <a:off x="76200" y="152400"/>
            <a:ext cx="4953000"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What is virtualization? (Continued..) </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6348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How does Virtualization Work</a:t>
            </a:r>
            <a:r>
              <a:rPr lang="en-IN" sz="1800" dirty="0" smtClean="0">
                <a:latin typeface="Times New Roman" panose="02020603050405020304" pitchFamily="18" charset="0"/>
                <a:cs typeface="Times New Roman" panose="02020603050405020304" pitchFamily="18" charset="0"/>
              </a:rPr>
              <a:t>?</a:t>
            </a:r>
            <a:endParaRPr lang="en-GB"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fontAlgn="base"/>
            <a:r>
              <a:rPr lang="en-IN" sz="1600" dirty="0" smtClean="0">
                <a:latin typeface="Times New Roman" panose="02020603050405020304" pitchFamily="18" charset="0"/>
                <a:cs typeface="Times New Roman" panose="02020603050405020304" pitchFamily="18" charset="0"/>
              </a:rPr>
              <a:t>In </a:t>
            </a:r>
            <a:r>
              <a:rPr lang="en-IN" sz="1600" dirty="0">
                <a:latin typeface="Times New Roman" panose="02020603050405020304" pitchFamily="18" charset="0"/>
                <a:cs typeface="Times New Roman" panose="02020603050405020304" pitchFamily="18" charset="0"/>
              </a:rPr>
              <a:t>essence, virtualization lets you transform hardware into </a:t>
            </a:r>
            <a:r>
              <a:rPr lang="en-IN" sz="1600" dirty="0" smtClean="0">
                <a:latin typeface="Times New Roman" panose="02020603050405020304" pitchFamily="18" charset="0"/>
                <a:cs typeface="Times New Roman" panose="02020603050405020304" pitchFamily="18" charset="0"/>
              </a:rPr>
              <a:t>software</a:t>
            </a:r>
          </a:p>
          <a:p>
            <a:pPr algn="just" fontAlgn="base"/>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Use software, such as,</a:t>
            </a:r>
            <a:r>
              <a:rPr lang="en-IN" sz="1600" i="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VMware ESX to transform or “virtualize” the hardware resources of an x86-based </a:t>
            </a:r>
            <a:r>
              <a:rPr lang="en-IN" sz="1600" dirty="0" smtClean="0">
                <a:latin typeface="Times New Roman" panose="02020603050405020304" pitchFamily="18" charset="0"/>
                <a:cs typeface="Times New Roman" panose="02020603050405020304" pitchFamily="18" charset="0"/>
              </a:rPr>
              <a:t>computer including </a:t>
            </a:r>
            <a:r>
              <a:rPr lang="en-IN" sz="1600" dirty="0">
                <a:latin typeface="Times New Roman" panose="02020603050405020304" pitchFamily="18" charset="0"/>
                <a:cs typeface="Times New Roman" panose="02020603050405020304" pitchFamily="18" charset="0"/>
              </a:rPr>
              <a:t>the CPU, RAM, hard disk and network controller — to create a fully functional virtual machine that can run its own operating system and applications just like a “real” </a:t>
            </a:r>
            <a:r>
              <a:rPr lang="en-IN" sz="1600" dirty="0" smtClean="0">
                <a:latin typeface="Times New Roman" panose="02020603050405020304" pitchFamily="18" charset="0"/>
                <a:cs typeface="Times New Roman" panose="02020603050405020304" pitchFamily="18" charset="0"/>
              </a:rPr>
              <a:t>computer</a:t>
            </a:r>
          </a:p>
          <a:p>
            <a:pPr algn="just" fontAlgn="base"/>
            <a:r>
              <a:rPr lang="en-IN" sz="1600" dirty="0" smtClean="0">
                <a:latin typeface="Times New Roman" panose="02020603050405020304" pitchFamily="18" charset="0"/>
                <a:cs typeface="Times New Roman" panose="02020603050405020304" pitchFamily="18" charset="0"/>
              </a:rPr>
              <a:t>Multiple </a:t>
            </a:r>
            <a:r>
              <a:rPr lang="en-IN" sz="1600" dirty="0">
                <a:latin typeface="Times New Roman" panose="02020603050405020304" pitchFamily="18" charset="0"/>
                <a:cs typeface="Times New Roman" panose="02020603050405020304" pitchFamily="18" charset="0"/>
              </a:rPr>
              <a:t>virtual machines share hardware resources without interfering with each other so </a:t>
            </a:r>
            <a:r>
              <a:rPr lang="en-IN" sz="1600" dirty="0" smtClean="0">
                <a:latin typeface="Times New Roman" panose="02020603050405020304" pitchFamily="18" charset="0"/>
                <a:cs typeface="Times New Roman" panose="02020603050405020304" pitchFamily="18" charset="0"/>
              </a:rPr>
              <a:t>that </a:t>
            </a:r>
            <a:r>
              <a:rPr lang="en-IN" sz="1600" dirty="0">
                <a:latin typeface="Times New Roman" panose="02020603050405020304" pitchFamily="18" charset="0"/>
                <a:cs typeface="Times New Roman" panose="02020603050405020304" pitchFamily="18" charset="0"/>
              </a:rPr>
              <a:t>one can safely run several operating systems and applications at the same time on a single </a:t>
            </a:r>
            <a:r>
              <a:rPr lang="en-IN" sz="1600" dirty="0" smtClean="0">
                <a:latin typeface="Times New Roman" panose="02020603050405020304" pitchFamily="18" charset="0"/>
                <a:cs typeface="Times New Roman" panose="02020603050405020304" pitchFamily="18" charset="0"/>
              </a:rPr>
              <a:t>computer</a:t>
            </a:r>
            <a:endParaRPr lang="en-IN" sz="1600" dirty="0">
              <a:latin typeface="Times New Roman" panose="02020603050405020304" pitchFamily="18" charset="0"/>
              <a:cs typeface="Times New Roman" panose="02020603050405020304" pitchFamily="18" charset="0"/>
            </a:endParaRPr>
          </a:p>
          <a:p>
            <a:pPr marL="0" indent="0">
              <a:buNone/>
            </a:pPr>
            <a:endParaRPr lang="en-GB"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13</a:t>
            </a:fld>
            <a:endParaRPr lang="en-US" dirty="0"/>
          </a:p>
        </p:txBody>
      </p:sp>
    </p:spTree>
    <p:extLst>
      <p:ext uri="{BB962C8B-B14F-4D97-AF65-F5344CB8AC3E}">
        <p14:creationId xmlns:p14="http://schemas.microsoft.com/office/powerpoint/2010/main" val="3212475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05" y="762000"/>
            <a:ext cx="9137705" cy="5715000"/>
          </a:xfrm>
        </p:spPr>
        <p:txBody>
          <a:bodyPr>
            <a:noAutofit/>
          </a:bodyPr>
          <a:lstStyle/>
          <a:p>
            <a:pPr marL="0" indent="0" algn="just">
              <a:buNone/>
            </a:pPr>
            <a:r>
              <a:rPr lang="en-US" sz="1400" b="1" dirty="0" smtClean="0">
                <a:latin typeface="Times New Roman" panose="02020603050405020304" pitchFamily="18" charset="0"/>
                <a:cs typeface="Times New Roman" panose="02020603050405020304" pitchFamily="18" charset="0"/>
              </a:rPr>
              <a:t>Virtual </a:t>
            </a:r>
            <a:r>
              <a:rPr lang="en-US" sz="1400" b="1" dirty="0" smtClean="0">
                <a:latin typeface="Times New Roman" panose="02020603050405020304" pitchFamily="18" charset="0"/>
                <a:cs typeface="Times New Roman" panose="02020603050405020304" pitchFamily="18" charset="0"/>
              </a:rPr>
              <a:t>Machine</a:t>
            </a:r>
          </a:p>
          <a:p>
            <a:pPr algn="just" fontAlgn="base"/>
            <a:r>
              <a:rPr lang="en-IN" sz="1400" dirty="0">
                <a:latin typeface="Times New Roman" panose="02020603050405020304" pitchFamily="18" charset="0"/>
                <a:cs typeface="Times New Roman" panose="02020603050405020304" pitchFamily="18" charset="0"/>
              </a:rPr>
              <a:t>A virtual machine is a tightly isolated software container that can run its own operating systems and applications as if it were a physical </a:t>
            </a:r>
            <a:r>
              <a:rPr lang="en-IN" sz="1400" dirty="0" smtClean="0">
                <a:latin typeface="Times New Roman" panose="02020603050405020304" pitchFamily="18" charset="0"/>
                <a:cs typeface="Times New Roman" panose="02020603050405020304" pitchFamily="18" charset="0"/>
              </a:rPr>
              <a:t>computer</a:t>
            </a:r>
          </a:p>
          <a:p>
            <a:pPr algn="just" fontAlgn="base"/>
            <a:r>
              <a:rPr lang="en-IN" sz="1400" dirty="0" smtClean="0">
                <a:latin typeface="Times New Roman" panose="02020603050405020304" pitchFamily="18" charset="0"/>
                <a:cs typeface="Times New Roman" panose="02020603050405020304" pitchFamily="18" charset="0"/>
              </a:rPr>
              <a:t>A </a:t>
            </a:r>
            <a:r>
              <a:rPr lang="en-IN" sz="1400" dirty="0">
                <a:latin typeface="Times New Roman" panose="02020603050405020304" pitchFamily="18" charset="0"/>
                <a:cs typeface="Times New Roman" panose="02020603050405020304" pitchFamily="18" charset="0"/>
              </a:rPr>
              <a:t>virtual machine behaves exactly like a physical computer and contains </a:t>
            </a:r>
            <a:r>
              <a:rPr lang="en-IN" sz="1400" dirty="0" smtClean="0">
                <a:latin typeface="Times New Roman" panose="02020603050405020304" pitchFamily="18" charset="0"/>
                <a:cs typeface="Times New Roman" panose="02020603050405020304" pitchFamily="18" charset="0"/>
              </a:rPr>
              <a:t>its </a:t>
            </a:r>
            <a:r>
              <a:rPr lang="en-IN" sz="1400" dirty="0">
                <a:latin typeface="Times New Roman" panose="02020603050405020304" pitchFamily="18" charset="0"/>
                <a:cs typeface="Times New Roman" panose="02020603050405020304" pitchFamily="18" charset="0"/>
              </a:rPr>
              <a:t>own virtual </a:t>
            </a:r>
            <a:r>
              <a:rPr lang="en-IN" sz="1400" dirty="0" smtClean="0">
                <a:latin typeface="Times New Roman" panose="02020603050405020304" pitchFamily="18" charset="0"/>
                <a:cs typeface="Times New Roman" panose="02020603050405020304" pitchFamily="18" charset="0"/>
              </a:rPr>
              <a:t>(that is, </a:t>
            </a:r>
            <a:r>
              <a:rPr lang="en-IN" sz="1400" dirty="0">
                <a:latin typeface="Times New Roman" panose="02020603050405020304" pitchFamily="18" charset="0"/>
                <a:cs typeface="Times New Roman" panose="02020603050405020304" pitchFamily="18" charset="0"/>
              </a:rPr>
              <a:t>software-based) CPU, RAM hard disk and network interface card (NIC</a:t>
            </a:r>
            <a:r>
              <a:rPr lang="en-IN" sz="1400" dirty="0" smtClean="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algn="just" fontAlgn="base"/>
            <a:r>
              <a:rPr lang="en-IN" sz="1400" dirty="0">
                <a:latin typeface="Times New Roman" panose="02020603050405020304" pitchFamily="18" charset="0"/>
                <a:cs typeface="Times New Roman" panose="02020603050405020304" pitchFamily="18" charset="0"/>
              </a:rPr>
              <a:t>An operating system can’t tell the difference between a virtual machine and a physical machine, nor can applications or other computers on a network. Even the virtual machine thinks it is a “real” </a:t>
            </a:r>
            <a:r>
              <a:rPr lang="en-IN" sz="1400" dirty="0" smtClean="0">
                <a:latin typeface="Times New Roman" panose="02020603050405020304" pitchFamily="18" charset="0"/>
                <a:cs typeface="Times New Roman" panose="02020603050405020304" pitchFamily="18" charset="0"/>
              </a:rPr>
              <a:t>computer</a:t>
            </a:r>
          </a:p>
          <a:p>
            <a:pPr algn="just" fontAlgn="base"/>
            <a:r>
              <a:rPr lang="en-IN" sz="1400" dirty="0" smtClean="0">
                <a:latin typeface="Times New Roman" panose="02020603050405020304" pitchFamily="18" charset="0"/>
                <a:cs typeface="Times New Roman" panose="02020603050405020304" pitchFamily="18" charset="0"/>
              </a:rPr>
              <a:t>Nevertheless</a:t>
            </a:r>
            <a:r>
              <a:rPr lang="en-IN" sz="1400" dirty="0">
                <a:latin typeface="Times New Roman" panose="02020603050405020304" pitchFamily="18" charset="0"/>
                <a:cs typeface="Times New Roman" panose="02020603050405020304" pitchFamily="18" charset="0"/>
              </a:rPr>
              <a:t>, a virtual machine is composed entirely of software and contains no hardware components whatsoever. As a result, virtual machines offer a number of distinct advantages over physical </a:t>
            </a:r>
            <a:r>
              <a:rPr lang="en-IN" sz="1400" dirty="0" smtClean="0">
                <a:latin typeface="Times New Roman" panose="02020603050405020304" pitchFamily="18" charset="0"/>
                <a:cs typeface="Times New Roman" panose="02020603050405020304" pitchFamily="18" charset="0"/>
              </a:rPr>
              <a:t>hardware</a:t>
            </a:r>
          </a:p>
          <a:p>
            <a:pPr algn="just" fontAlgn="base"/>
            <a:endParaRPr lang="en-IN" sz="1400" dirty="0" smtClean="0">
              <a:latin typeface="Times New Roman" panose="02020603050405020304" pitchFamily="18" charset="0"/>
              <a:cs typeface="Times New Roman" panose="02020603050405020304" pitchFamily="18" charset="0"/>
            </a:endParaRPr>
          </a:p>
          <a:p>
            <a:pPr marL="0" indent="0" fontAlgn="base">
              <a:buNone/>
            </a:pPr>
            <a:r>
              <a:rPr lang="en-IN" sz="1400" b="1" dirty="0" smtClean="0">
                <a:latin typeface="Times New Roman" panose="02020603050405020304" pitchFamily="18" charset="0"/>
                <a:cs typeface="Times New Roman" panose="02020603050405020304" pitchFamily="18" charset="0"/>
              </a:rPr>
              <a:t>Benefits </a:t>
            </a:r>
            <a:r>
              <a:rPr lang="en-IN" sz="1400" b="1" dirty="0">
                <a:latin typeface="Times New Roman" panose="02020603050405020304" pitchFamily="18" charset="0"/>
                <a:cs typeface="Times New Roman" panose="02020603050405020304" pitchFamily="18" charset="0"/>
              </a:rPr>
              <a:t>of Virtual </a:t>
            </a:r>
            <a:r>
              <a:rPr lang="en-IN" sz="1400" b="1" dirty="0" smtClean="0">
                <a:latin typeface="Times New Roman" panose="02020603050405020304" pitchFamily="18" charset="0"/>
                <a:cs typeface="Times New Roman" panose="02020603050405020304" pitchFamily="18" charset="0"/>
              </a:rPr>
              <a:t>Machines:</a:t>
            </a:r>
            <a:endParaRPr lang="en-IN" sz="1400" b="1" dirty="0">
              <a:latin typeface="Times New Roman" panose="02020603050405020304" pitchFamily="18" charset="0"/>
              <a:cs typeface="Times New Roman" panose="02020603050405020304" pitchFamily="18" charset="0"/>
            </a:endParaRPr>
          </a:p>
          <a:p>
            <a:pPr fontAlgn="base"/>
            <a:r>
              <a:rPr lang="en-IN" sz="1400" dirty="0" smtClean="0">
                <a:latin typeface="Times New Roman" panose="02020603050405020304" pitchFamily="18" charset="0"/>
                <a:cs typeface="Times New Roman" panose="02020603050405020304" pitchFamily="18" charset="0"/>
              </a:rPr>
              <a:t>Compatibility</a:t>
            </a: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They </a:t>
            </a:r>
            <a:r>
              <a:rPr lang="en-IN" sz="1400" dirty="0">
                <a:latin typeface="Times New Roman" panose="02020603050405020304" pitchFamily="18" charset="0"/>
                <a:cs typeface="Times New Roman" panose="02020603050405020304" pitchFamily="18" charset="0"/>
              </a:rPr>
              <a:t>are compatible with all standard x86 </a:t>
            </a:r>
            <a:r>
              <a:rPr lang="en-IN" sz="1400" dirty="0" smtClean="0">
                <a:latin typeface="Times New Roman" panose="02020603050405020304" pitchFamily="18" charset="0"/>
                <a:cs typeface="Times New Roman" panose="02020603050405020304" pitchFamily="18" charset="0"/>
              </a:rPr>
              <a:t>computers.</a:t>
            </a:r>
            <a:endParaRPr lang="en-IN" sz="1400" dirty="0">
              <a:latin typeface="Times New Roman" panose="02020603050405020304" pitchFamily="18" charset="0"/>
              <a:cs typeface="Times New Roman" panose="02020603050405020304" pitchFamily="18" charset="0"/>
            </a:endParaRPr>
          </a:p>
          <a:p>
            <a:pPr fontAlgn="base"/>
            <a:r>
              <a:rPr lang="en-IN" sz="1400" dirty="0" smtClean="0">
                <a:latin typeface="Times New Roman" panose="02020603050405020304" pitchFamily="18" charset="0"/>
                <a:cs typeface="Times New Roman" panose="02020603050405020304" pitchFamily="18" charset="0"/>
              </a:rPr>
              <a:t>Isolation: They </a:t>
            </a:r>
            <a:r>
              <a:rPr lang="en-IN" sz="1400" dirty="0">
                <a:latin typeface="Times New Roman" panose="02020603050405020304" pitchFamily="18" charset="0"/>
                <a:cs typeface="Times New Roman" panose="02020603050405020304" pitchFamily="18" charset="0"/>
              </a:rPr>
              <a:t>are isolated from each other as if physically </a:t>
            </a:r>
            <a:r>
              <a:rPr lang="en-IN" sz="1400" dirty="0" smtClean="0">
                <a:latin typeface="Times New Roman" panose="02020603050405020304" pitchFamily="18" charset="0"/>
                <a:cs typeface="Times New Roman" panose="02020603050405020304" pitchFamily="18" charset="0"/>
              </a:rPr>
              <a:t>separated.</a:t>
            </a:r>
            <a:endParaRPr lang="en-IN" sz="1400" dirty="0">
              <a:latin typeface="Times New Roman" panose="02020603050405020304" pitchFamily="18" charset="0"/>
              <a:cs typeface="Times New Roman" panose="02020603050405020304" pitchFamily="18" charset="0"/>
            </a:endParaRPr>
          </a:p>
          <a:p>
            <a:pPr fontAlgn="base"/>
            <a:r>
              <a:rPr lang="en-IN" sz="1400" dirty="0">
                <a:latin typeface="Times New Roman" panose="02020603050405020304" pitchFamily="18" charset="0"/>
                <a:cs typeface="Times New Roman" panose="02020603050405020304" pitchFamily="18" charset="0"/>
              </a:rPr>
              <a:t>Encapsulation: </a:t>
            </a:r>
            <a:r>
              <a:rPr lang="en-IN" sz="1400" dirty="0" smtClean="0">
                <a:latin typeface="Times New Roman" panose="02020603050405020304" pitchFamily="18" charset="0"/>
                <a:cs typeface="Times New Roman" panose="02020603050405020304" pitchFamily="18" charset="0"/>
              </a:rPr>
              <a:t>They </a:t>
            </a:r>
            <a:r>
              <a:rPr lang="en-IN" sz="1400" dirty="0">
                <a:latin typeface="Times New Roman" panose="02020603050405020304" pitchFamily="18" charset="0"/>
                <a:cs typeface="Times New Roman" panose="02020603050405020304" pitchFamily="18" charset="0"/>
              </a:rPr>
              <a:t>encapsulate a complete computing </a:t>
            </a:r>
            <a:r>
              <a:rPr lang="en-IN" sz="1400" dirty="0" smtClean="0">
                <a:latin typeface="Times New Roman" panose="02020603050405020304" pitchFamily="18" charset="0"/>
                <a:cs typeface="Times New Roman" panose="02020603050405020304" pitchFamily="18" charset="0"/>
              </a:rPr>
              <a:t>environment.</a:t>
            </a:r>
            <a:endParaRPr lang="en-IN" sz="1400" dirty="0">
              <a:latin typeface="Times New Roman" panose="02020603050405020304" pitchFamily="18" charset="0"/>
              <a:cs typeface="Times New Roman" panose="02020603050405020304" pitchFamily="18" charset="0"/>
            </a:endParaRPr>
          </a:p>
          <a:p>
            <a:pPr fontAlgn="base"/>
            <a:r>
              <a:rPr lang="en-IN" sz="1400" dirty="0">
                <a:latin typeface="Times New Roman" panose="02020603050405020304" pitchFamily="18" charset="0"/>
                <a:cs typeface="Times New Roman" panose="02020603050405020304" pitchFamily="18" charset="0"/>
              </a:rPr>
              <a:t>Hardware independence: </a:t>
            </a:r>
            <a:r>
              <a:rPr lang="en-IN" sz="1400" dirty="0" smtClean="0">
                <a:latin typeface="Times New Roman" panose="02020603050405020304" pitchFamily="18" charset="0"/>
                <a:cs typeface="Times New Roman" panose="02020603050405020304" pitchFamily="18" charset="0"/>
              </a:rPr>
              <a:t>They </a:t>
            </a:r>
            <a:r>
              <a:rPr lang="en-IN" sz="1400" dirty="0">
                <a:latin typeface="Times New Roman" panose="02020603050405020304" pitchFamily="18" charset="0"/>
                <a:cs typeface="Times New Roman" panose="02020603050405020304" pitchFamily="18" charset="0"/>
              </a:rPr>
              <a:t>run independently of underlying </a:t>
            </a:r>
            <a:r>
              <a:rPr lang="en-IN" sz="1400" dirty="0" smtClean="0">
                <a:latin typeface="Times New Roman" panose="02020603050405020304" pitchFamily="18" charset="0"/>
                <a:cs typeface="Times New Roman" panose="02020603050405020304" pitchFamily="18" charset="0"/>
              </a:rPr>
              <a:t>hardware.</a:t>
            </a:r>
            <a:endParaRPr lang="en-IN" sz="1400" dirty="0">
              <a:latin typeface="Times New Roman" panose="02020603050405020304" pitchFamily="18" charset="0"/>
              <a:cs typeface="Times New Roman" panose="02020603050405020304" pitchFamily="18" charset="0"/>
            </a:endParaRPr>
          </a:p>
          <a:p>
            <a:pPr marL="0" indent="0" algn="just">
              <a:buNone/>
            </a:pPr>
            <a:endParaRPr lang="en-US" sz="1200" b="1" i="1" dirty="0"/>
          </a:p>
          <a:p>
            <a:pPr marL="0" indent="0" algn="just">
              <a:buNone/>
            </a:pPr>
            <a:endParaRPr lang="en-US" sz="1200" b="1" i="1" dirty="0" smtClean="0"/>
          </a:p>
          <a:p>
            <a:pPr marL="0" indent="0" algn="just">
              <a:buNone/>
            </a:pPr>
            <a:r>
              <a:rPr lang="en-US" sz="1000" b="1" dirty="0" smtClean="0">
                <a:solidFill>
                  <a:schemeClr val="tx2">
                    <a:lumMod val="50000"/>
                  </a:schemeClr>
                </a:solidFill>
              </a:rPr>
              <a:t>Source</a:t>
            </a:r>
            <a:r>
              <a:rPr lang="en-US" sz="1000" b="1" dirty="0">
                <a:solidFill>
                  <a:schemeClr val="tx2">
                    <a:lumMod val="50000"/>
                  </a:schemeClr>
                </a:solidFill>
              </a:rPr>
              <a:t>: http://www.tuscom.com/home/networks/virtualization/</a:t>
            </a:r>
            <a:endParaRPr lang="en-US" sz="1000" b="1" dirty="0" smtClean="0">
              <a:solidFill>
                <a:schemeClr val="tx2">
                  <a:lumMod val="50000"/>
                </a:schemeClr>
              </a:solidFill>
            </a:endParaRPr>
          </a:p>
          <a:p>
            <a:pPr marL="0" indent="0" algn="ctr">
              <a:buNone/>
            </a:pPr>
            <a:endParaRPr lang="en-US" sz="1200" b="1" i="1" dirty="0">
              <a:solidFill>
                <a:schemeClr val="tx2">
                  <a:lumMod val="50000"/>
                </a:schemeClr>
              </a:solidFill>
            </a:endParaRPr>
          </a:p>
          <a:p>
            <a:pPr marL="0" indent="0" algn="ctr">
              <a:buNone/>
            </a:pPr>
            <a:endParaRPr lang="en-US" sz="1200" b="1" i="1" dirty="0" smtClean="0">
              <a:solidFill>
                <a:schemeClr val="tx2">
                  <a:lumMod val="50000"/>
                </a:schemeClr>
              </a:solidFill>
            </a:endParaRPr>
          </a:p>
          <a:p>
            <a:pPr marL="0" indent="0" algn="ctr">
              <a:buNone/>
            </a:pPr>
            <a:endParaRPr lang="en-US" sz="1200" b="1" i="1" dirty="0">
              <a:solidFill>
                <a:schemeClr val="tx2">
                  <a:lumMod val="50000"/>
                </a:schemeClr>
              </a:solidFill>
            </a:endParaRPr>
          </a:p>
          <a:p>
            <a:pPr marL="0" indent="0">
              <a:buNone/>
            </a:pPr>
            <a:endParaRPr lang="en-IN" sz="120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12000"/>
          <a:stretch/>
        </p:blipFill>
        <p:spPr>
          <a:xfrm>
            <a:off x="7162800" y="3886200"/>
            <a:ext cx="1638300" cy="1676400"/>
          </a:xfrm>
          <a:prstGeom prst="rect">
            <a:avLst/>
          </a:prstGeom>
        </p:spPr>
      </p:pic>
      <p:sp>
        <p:nvSpPr>
          <p:cNvPr id="4" name="Rectangle 3"/>
          <p:cNvSpPr/>
          <p:nvPr/>
        </p:nvSpPr>
        <p:spPr>
          <a:xfrm>
            <a:off x="-69905" y="152400"/>
            <a:ext cx="2646943" cy="369332"/>
          </a:xfrm>
          <a:prstGeom prst="rect">
            <a:avLst/>
          </a:prstGeom>
        </p:spPr>
        <p:txBody>
          <a:bodyPr wrap="none">
            <a:spAutoFit/>
          </a:bodyPr>
          <a:lstStyle/>
          <a:p>
            <a:pPr algn="just"/>
            <a:r>
              <a:rPr lang="en-US" b="1" dirty="0">
                <a:latin typeface="Times New Roman" panose="02020603050405020304" pitchFamily="18" charset="0"/>
                <a:cs typeface="Times New Roman" panose="02020603050405020304" pitchFamily="18" charset="0"/>
              </a:rPr>
              <a:t>Jargons in </a:t>
            </a:r>
            <a:r>
              <a:rPr lang="en-US" b="1" dirty="0" smtClean="0">
                <a:latin typeface="Times New Roman" panose="02020603050405020304" pitchFamily="18" charset="0"/>
                <a:cs typeface="Times New Roman" panose="02020603050405020304" pitchFamily="18" charset="0"/>
              </a:rPr>
              <a:t>Virtualization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2904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067800" cy="5715000"/>
          </a:xfrm>
        </p:spPr>
        <p:txBody>
          <a:bodyPr>
            <a:noAutofit/>
          </a:bodyPr>
          <a:lstStyle/>
          <a:p>
            <a:pPr marL="0" indent="0" algn="just">
              <a:buNone/>
            </a:pPr>
            <a:r>
              <a:rPr lang="en-US" sz="1600" b="1" dirty="0" smtClean="0">
                <a:latin typeface="Times New Roman" panose="02020603050405020304" pitchFamily="18" charset="0"/>
                <a:cs typeface="Times New Roman" panose="02020603050405020304" pitchFamily="18" charset="0"/>
              </a:rPr>
              <a:t>Hypervisor</a:t>
            </a:r>
          </a:p>
          <a:p>
            <a:pPr marL="0" indent="0" algn="just">
              <a:buNone/>
            </a:pPr>
            <a:r>
              <a:rPr lang="en-IN" sz="1600" dirty="0">
                <a:latin typeface="Times New Roman" panose="02020603050405020304" pitchFamily="18" charset="0"/>
                <a:cs typeface="Times New Roman" panose="02020603050405020304" pitchFamily="18" charset="0"/>
              </a:rPr>
              <a:t>If virtualization is defined as </a:t>
            </a:r>
            <a:r>
              <a:rPr lang="en-IN" sz="1600" dirty="0" smtClean="0">
                <a:latin typeface="Times New Roman" panose="02020603050405020304" pitchFamily="18" charset="0"/>
                <a:cs typeface="Times New Roman" panose="02020603050405020304" pitchFamily="18" charset="0"/>
              </a:rPr>
              <a:t>the enabling </a:t>
            </a:r>
            <a:r>
              <a:rPr lang="en-IN" sz="1600" dirty="0">
                <a:latin typeface="Times New Roman" panose="02020603050405020304" pitchFamily="18" charset="0"/>
                <a:cs typeface="Times New Roman" panose="02020603050405020304" pitchFamily="18" charset="0"/>
              </a:rPr>
              <a:t>multiple operating systems to run on a single host computer, then the essential component in the virtualization stack is the </a:t>
            </a:r>
            <a:r>
              <a:rPr lang="en-IN" sz="1600" i="1" dirty="0">
                <a:latin typeface="Times New Roman" panose="02020603050405020304" pitchFamily="18" charset="0"/>
                <a:cs typeface="Times New Roman" panose="02020603050405020304" pitchFamily="18" charset="0"/>
              </a:rPr>
              <a:t>hypervisor</a:t>
            </a:r>
            <a:r>
              <a:rPr lang="en-IN" sz="1600" dirty="0">
                <a:latin typeface="Times New Roman" panose="02020603050405020304" pitchFamily="18" charset="0"/>
                <a:cs typeface="Times New Roman" panose="02020603050405020304" pitchFamily="18" charset="0"/>
              </a:rPr>
              <a:t>. </a:t>
            </a:r>
            <a:endParaRPr lang="en-IN" sz="1600" dirty="0" smtClean="0">
              <a:latin typeface="Times New Roman" panose="02020603050405020304" pitchFamily="18" charset="0"/>
              <a:cs typeface="Times New Roman" panose="02020603050405020304" pitchFamily="18" charset="0"/>
            </a:endParaRPr>
          </a:p>
          <a:p>
            <a:pPr marL="0" indent="0" algn="just">
              <a:buNone/>
            </a:pPr>
            <a:r>
              <a:rPr lang="en-IN" sz="1600" dirty="0" smtClean="0">
                <a:latin typeface="Times New Roman" panose="02020603050405020304" pitchFamily="18" charset="0"/>
                <a:cs typeface="Times New Roman" panose="02020603050405020304" pitchFamily="18" charset="0"/>
              </a:rPr>
              <a:t>This </a:t>
            </a:r>
            <a:r>
              <a:rPr lang="en-IN" sz="1600" dirty="0">
                <a:latin typeface="Times New Roman" panose="02020603050405020304" pitchFamily="18" charset="0"/>
                <a:cs typeface="Times New Roman" panose="02020603050405020304" pitchFamily="18" charset="0"/>
              </a:rPr>
              <a:t>hypervisor, also called Virtual Machine Monitor (VMM), creates a virtual platform on the host computer, on top of which multiple guest operating </a:t>
            </a:r>
            <a:r>
              <a:rPr lang="en-IN" sz="1600" dirty="0" smtClean="0">
                <a:latin typeface="Times New Roman" panose="02020603050405020304" pitchFamily="18" charset="0"/>
                <a:cs typeface="Times New Roman" panose="02020603050405020304" pitchFamily="18" charset="0"/>
              </a:rPr>
              <a:t>systems (a</a:t>
            </a:r>
            <a:r>
              <a:rPr lang="en-IN" sz="1600" dirty="0">
                <a:latin typeface="Times New Roman" panose="02020603050405020304" pitchFamily="18" charset="0"/>
                <a:cs typeface="Times New Roman" panose="02020603050405020304" pitchFamily="18" charset="0"/>
              </a:rPr>
              <a:t> guest OS is the software installed on either a virtual machine </a:t>
            </a:r>
            <a:r>
              <a:rPr lang="en-IN" sz="1600" dirty="0" smtClean="0">
                <a:latin typeface="Times New Roman" panose="02020603050405020304" pitchFamily="18" charset="0"/>
                <a:cs typeface="Times New Roman" panose="02020603050405020304" pitchFamily="18" charset="0"/>
              </a:rPr>
              <a:t>or </a:t>
            </a:r>
            <a:r>
              <a:rPr lang="en-IN" sz="1600" dirty="0">
                <a:latin typeface="Times New Roman" panose="02020603050405020304" pitchFamily="18" charset="0"/>
                <a:cs typeface="Times New Roman" panose="02020603050405020304" pitchFamily="18" charset="0"/>
              </a:rPr>
              <a:t>partitioned disk that describes an operating system that is </a:t>
            </a:r>
            <a:r>
              <a:rPr lang="en-IN" sz="1600" dirty="0" smtClean="0">
                <a:latin typeface="Times New Roman" panose="02020603050405020304" pitchFamily="18" charset="0"/>
                <a:cs typeface="Times New Roman" panose="02020603050405020304" pitchFamily="18" charset="0"/>
              </a:rPr>
              <a:t>different </a:t>
            </a:r>
            <a:r>
              <a:rPr lang="en-IN" sz="1600" dirty="0" smtClean="0">
                <a:latin typeface="Times New Roman" panose="02020603050405020304" pitchFamily="18" charset="0"/>
                <a:cs typeface="Times New Roman" panose="02020603050405020304" pitchFamily="18" charset="0"/>
              </a:rPr>
              <a:t>from the </a:t>
            </a:r>
            <a:r>
              <a:rPr lang="en-IN" sz="1600" dirty="0">
                <a:latin typeface="Times New Roman" panose="02020603050405020304" pitchFamily="18" charset="0"/>
                <a:cs typeface="Times New Roman" panose="02020603050405020304" pitchFamily="18" charset="0"/>
              </a:rPr>
              <a:t>host operating system</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are executed and monitored. This way, multiple operating systems, which are either multiple instances of the same operating system, or different operating systems, can share the hardware resources offered by the host</a:t>
            </a:r>
            <a:r>
              <a:rPr lang="en-IN" sz="1600" dirty="0" smtClean="0">
                <a:latin typeface="Times New Roman" panose="02020603050405020304" pitchFamily="18" charset="0"/>
                <a:cs typeface="Times New Roman" panose="02020603050405020304" pitchFamily="18" charset="0"/>
              </a:rPr>
              <a:t>.</a:t>
            </a:r>
          </a:p>
          <a:p>
            <a:pPr marL="0" indent="0" algn="just">
              <a:buNone/>
            </a:pPr>
            <a:endParaRPr lang="en-IN" sz="1600" dirty="0" smtClean="0">
              <a:latin typeface="Times New Roman" panose="02020603050405020304" pitchFamily="18" charset="0"/>
              <a:cs typeface="Times New Roman" panose="02020603050405020304" pitchFamily="18" charset="0"/>
            </a:endParaRPr>
          </a:p>
          <a:p>
            <a:pPr marL="0" indent="0" algn="just">
              <a:buNone/>
            </a:pPr>
            <a:r>
              <a:rPr lang="en-IN" sz="1600" dirty="0" smtClean="0">
                <a:latin typeface="Times New Roman" panose="02020603050405020304" pitchFamily="18" charset="0"/>
                <a:cs typeface="Times New Roman" panose="02020603050405020304" pitchFamily="18" charset="0"/>
              </a:rPr>
              <a:t>Hypervisors </a:t>
            </a:r>
            <a:r>
              <a:rPr lang="en-IN" sz="1600" dirty="0">
                <a:latin typeface="Times New Roman" panose="02020603050405020304" pitchFamily="18" charset="0"/>
                <a:cs typeface="Times New Roman" panose="02020603050405020304" pitchFamily="18" charset="0"/>
              </a:rPr>
              <a:t>are commonly classified as one of </a:t>
            </a:r>
            <a:r>
              <a:rPr lang="en-IN" sz="1600" dirty="0" smtClean="0">
                <a:latin typeface="Times New Roman" panose="02020603050405020304" pitchFamily="18" charset="0"/>
                <a:cs typeface="Times New Roman" panose="02020603050405020304" pitchFamily="18" charset="0"/>
              </a:rPr>
              <a:t>the following </a:t>
            </a:r>
            <a:r>
              <a:rPr lang="en-IN" sz="1600" dirty="0">
                <a:latin typeface="Times New Roman" panose="02020603050405020304" pitchFamily="18" charset="0"/>
                <a:cs typeface="Times New Roman" panose="02020603050405020304" pitchFamily="18" charset="0"/>
              </a:rPr>
              <a:t>two </a:t>
            </a:r>
            <a:r>
              <a:rPr lang="en-IN" sz="1600" dirty="0" smtClean="0">
                <a:latin typeface="Times New Roman" panose="02020603050405020304" pitchFamily="18" charset="0"/>
                <a:cs typeface="Times New Roman" panose="02020603050405020304" pitchFamily="18" charset="0"/>
              </a:rPr>
              <a:t>types</a:t>
            </a:r>
            <a:r>
              <a:rPr lang="en-IN" sz="1600" dirty="0" smtClean="0">
                <a:latin typeface="Times New Roman" panose="02020603050405020304" pitchFamily="18" charset="0"/>
                <a:cs typeface="Times New Roman" panose="02020603050405020304" pitchFamily="18" charset="0"/>
              </a:rPr>
              <a:t>:</a:t>
            </a:r>
            <a:endParaRPr lang="en-US" sz="1600" b="1" i="1" dirty="0">
              <a:latin typeface="Times New Roman" panose="02020603050405020304" pitchFamily="18" charset="0"/>
              <a:cs typeface="Times New Roman" panose="02020603050405020304" pitchFamily="18" charset="0"/>
            </a:endParaRPr>
          </a:p>
          <a:p>
            <a:r>
              <a:rPr lang="nb-NO" sz="1600" dirty="0">
                <a:latin typeface="Times New Roman" panose="02020603050405020304" pitchFamily="18" charset="0"/>
                <a:cs typeface="Times New Roman" panose="02020603050405020304" pitchFamily="18" charset="0"/>
              </a:rPr>
              <a:t>Type 1: Native or Bare </a:t>
            </a:r>
            <a:r>
              <a:rPr lang="nb-NO" sz="1600" dirty="0" smtClean="0">
                <a:latin typeface="Times New Roman" panose="02020603050405020304" pitchFamily="18" charset="0"/>
                <a:cs typeface="Times New Roman" panose="02020603050405020304" pitchFamily="18" charset="0"/>
              </a:rPr>
              <a:t>Metal</a:t>
            </a:r>
            <a:endParaRPr lang="en-GB" sz="1600" dirty="0">
              <a:latin typeface="Times New Roman" panose="02020603050405020304" pitchFamily="18" charset="0"/>
              <a:cs typeface="Times New Roman" panose="02020603050405020304" pitchFamily="18" charset="0"/>
            </a:endParaRPr>
          </a:p>
          <a:p>
            <a:pPr algn="just" fontAlgn="t"/>
            <a:r>
              <a:rPr lang="en-IN" sz="1600" dirty="0">
                <a:latin typeface="Times New Roman" panose="02020603050405020304" pitchFamily="18" charset="0"/>
                <a:cs typeface="Times New Roman" panose="02020603050405020304" pitchFamily="18" charset="0"/>
              </a:rPr>
              <a:t>Type 2: Hosted</a:t>
            </a:r>
            <a:endParaRPr lang="en-GB" sz="1600" dirty="0">
              <a:latin typeface="Times New Roman" panose="02020603050405020304" pitchFamily="18" charset="0"/>
              <a:cs typeface="Times New Roman" panose="02020603050405020304" pitchFamily="18" charset="0"/>
            </a:endParaRPr>
          </a:p>
          <a:p>
            <a:pPr marL="0" indent="0" algn="ctr">
              <a:buNone/>
            </a:pPr>
            <a:endParaRPr lang="en-GB" sz="1200" b="1" dirty="0"/>
          </a:p>
          <a:p>
            <a:pPr marL="0" indent="0" algn="ctr">
              <a:buNone/>
            </a:pPr>
            <a:endParaRPr lang="en-US" sz="1200" b="1" i="1" dirty="0" smtClean="0">
              <a:solidFill>
                <a:schemeClr val="tx2">
                  <a:lumMod val="50000"/>
                </a:schemeClr>
              </a:solidFill>
            </a:endParaRPr>
          </a:p>
          <a:p>
            <a:pPr marL="0" indent="0" algn="ctr">
              <a:buNone/>
            </a:pPr>
            <a:endParaRPr lang="en-US" sz="1200" b="1" i="1" dirty="0">
              <a:solidFill>
                <a:schemeClr val="tx2">
                  <a:lumMod val="50000"/>
                </a:schemeClr>
              </a:solidFill>
            </a:endParaRPr>
          </a:p>
          <a:p>
            <a:pPr marL="0" indent="0">
              <a:buNone/>
            </a:pPr>
            <a:endParaRPr lang="en-IN" sz="1200" dirty="0"/>
          </a:p>
        </p:txBody>
      </p:sp>
      <p:sp>
        <p:nvSpPr>
          <p:cNvPr id="2" name="Rectangle 1"/>
          <p:cNvSpPr/>
          <p:nvPr/>
        </p:nvSpPr>
        <p:spPr>
          <a:xfrm>
            <a:off x="-884856" y="152400"/>
            <a:ext cx="5075856" cy="369332"/>
          </a:xfrm>
          <a:prstGeom prst="rect">
            <a:avLst/>
          </a:prstGeom>
        </p:spPr>
        <p:txBody>
          <a:bodyPr wrap="square">
            <a:spAutoFit/>
          </a:bodyPr>
          <a:lstStyle/>
          <a:p>
            <a:pPr algn="just"/>
            <a:r>
              <a:rPr lang="en-US" b="1" dirty="0" smtClean="0">
                <a:latin typeface="Times New Roman" panose="02020603050405020304" pitchFamily="18" charset="0"/>
                <a:cs typeface="Times New Roman" panose="02020603050405020304" pitchFamily="18" charset="0"/>
              </a:rPr>
              <a:t>               Jargons </a:t>
            </a:r>
            <a:r>
              <a:rPr lang="en-US" b="1" dirty="0">
                <a:latin typeface="Times New Roman" panose="02020603050405020304" pitchFamily="18" charset="0"/>
                <a:cs typeface="Times New Roman" panose="02020603050405020304" pitchFamily="18" charset="0"/>
              </a:rPr>
              <a:t>in </a:t>
            </a:r>
            <a:r>
              <a:rPr lang="en-US" b="1" dirty="0" smtClean="0">
                <a:latin typeface="Times New Roman" panose="02020603050405020304" pitchFamily="18" charset="0"/>
                <a:cs typeface="Times New Roman" panose="02020603050405020304" pitchFamily="18" charset="0"/>
              </a:rPr>
              <a:t>Virtualization (Continued..)</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513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5715000"/>
          </a:xfrm>
        </p:spPr>
        <p:txBody>
          <a:bodyPr>
            <a:noAutofit/>
          </a:bodyPr>
          <a:lstStyle/>
          <a:p>
            <a:pPr algn="just"/>
            <a:r>
              <a:rPr lang="en-IN" sz="1600" dirty="0" smtClean="0">
                <a:latin typeface="Times New Roman" panose="02020603050405020304" pitchFamily="18" charset="0"/>
                <a:cs typeface="Times New Roman" panose="02020603050405020304" pitchFamily="18" charset="0"/>
              </a:rPr>
              <a:t>A </a:t>
            </a:r>
            <a:r>
              <a:rPr lang="en-IN" sz="1600" dirty="0">
                <a:latin typeface="Times New Roman" panose="02020603050405020304" pitchFamily="18" charset="0"/>
                <a:cs typeface="Times New Roman" panose="02020603050405020304" pitchFamily="18" charset="0"/>
              </a:rPr>
              <a:t>bare-metal virtualization hypervisor does not require admins to install a server operating system </a:t>
            </a:r>
            <a:r>
              <a:rPr lang="en-IN" sz="1600" dirty="0" smtClean="0">
                <a:latin typeface="Times New Roman" panose="02020603050405020304" pitchFamily="18" charset="0"/>
                <a:cs typeface="Times New Roman" panose="02020603050405020304" pitchFamily="18" charset="0"/>
              </a:rPr>
              <a:t>first</a:t>
            </a:r>
            <a:endParaRPr lang="en-US" sz="1600" b="1" i="1"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Bare-metal virtualization means the hypervisor has direct access to hardware resources, which results in better performance, scalability and </a:t>
            </a:r>
            <a:r>
              <a:rPr lang="en-IN" sz="1600" dirty="0" smtClean="0">
                <a:latin typeface="Times New Roman" panose="02020603050405020304" pitchFamily="18" charset="0"/>
                <a:cs typeface="Times New Roman" panose="02020603050405020304" pitchFamily="18" charset="0"/>
              </a:rPr>
              <a:t>stability</a:t>
            </a:r>
            <a:endParaRPr lang="en-IN" sz="1600" dirty="0" smtClean="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One disadvantage of a bare-metal virtualization </a:t>
            </a:r>
            <a:r>
              <a:rPr lang="en-IN" sz="1600" dirty="0" smtClean="0">
                <a:latin typeface="Times New Roman" panose="02020603050405020304" pitchFamily="18" charset="0"/>
                <a:cs typeface="Times New Roman" panose="02020603050405020304" pitchFamily="18" charset="0"/>
              </a:rPr>
              <a:t>hypervisor</a:t>
            </a:r>
            <a:r>
              <a:rPr lang="en-IN" sz="1600" strike="sngStrike"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is </a:t>
            </a:r>
            <a:r>
              <a:rPr lang="en-IN" sz="1600" dirty="0">
                <a:latin typeface="Times New Roman" panose="02020603050405020304" pitchFamily="18" charset="0"/>
                <a:cs typeface="Times New Roman" panose="02020603050405020304" pitchFamily="18" charset="0"/>
              </a:rPr>
              <a:t>that hardware support is typically more limited, because the hypervisor usually has limited device drivers built into </a:t>
            </a:r>
            <a:r>
              <a:rPr lang="en-IN" sz="1600" dirty="0" smtClean="0">
                <a:latin typeface="Times New Roman" panose="02020603050405020304" pitchFamily="18" charset="0"/>
                <a:cs typeface="Times New Roman" panose="02020603050405020304" pitchFamily="18" charset="0"/>
              </a:rPr>
              <a:t>it</a:t>
            </a:r>
            <a:endParaRPr lang="en-IN" sz="1600" dirty="0" smtClean="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Bare-metal virtualization  is well suited for enterprise data </a:t>
            </a:r>
            <a:r>
              <a:rPr lang="en-IN" sz="1600" dirty="0" smtClean="0">
                <a:latin typeface="Times New Roman" panose="02020603050405020304" pitchFamily="18" charset="0"/>
                <a:cs typeface="Times New Roman" panose="02020603050405020304" pitchFamily="18" charset="0"/>
              </a:rPr>
              <a:t>centres, </a:t>
            </a:r>
            <a:r>
              <a:rPr lang="en-IN" sz="1600" dirty="0">
                <a:latin typeface="Times New Roman" panose="02020603050405020304" pitchFamily="18" charset="0"/>
                <a:cs typeface="Times New Roman" panose="02020603050405020304" pitchFamily="18" charset="0"/>
              </a:rPr>
              <a:t>because it usually comes with advanced features for resource management, high availability and security. Admins can centrally manage this kind of virtualization hypervisor, which is critical when </a:t>
            </a:r>
            <a:r>
              <a:rPr lang="en-IN" sz="1600" strike="sngStrike" dirty="0">
                <a:latin typeface="Times New Roman" panose="02020603050405020304" pitchFamily="18" charset="0"/>
                <a:cs typeface="Times New Roman" panose="02020603050405020304" pitchFamily="18" charset="0"/>
              </a:rPr>
              <a:t>you</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one </a:t>
            </a:r>
            <a:r>
              <a:rPr lang="en-IN" sz="1600" strike="sngStrike" dirty="0" smtClean="0">
                <a:latin typeface="Times New Roman" panose="02020603050405020304" pitchFamily="18" charset="0"/>
                <a:cs typeface="Times New Roman" panose="02020603050405020304" pitchFamily="18" charset="0"/>
              </a:rPr>
              <a:t>have</a:t>
            </a:r>
            <a:r>
              <a:rPr lang="en-IN" sz="1600" dirty="0" smtClean="0">
                <a:latin typeface="Times New Roman" panose="02020603050405020304" pitchFamily="18" charset="0"/>
                <a:cs typeface="Times New Roman" panose="02020603050405020304" pitchFamily="18" charset="0"/>
              </a:rPr>
              <a:t> has many </a:t>
            </a:r>
            <a:r>
              <a:rPr lang="en-IN" sz="1600" dirty="0">
                <a:latin typeface="Times New Roman" panose="02020603050405020304" pitchFamily="18" charset="0"/>
                <a:cs typeface="Times New Roman" panose="02020603050405020304" pitchFamily="18" charset="0"/>
              </a:rPr>
              <a:t>hosts in </a:t>
            </a:r>
            <a:r>
              <a:rPr lang="en-IN" sz="1600" dirty="0" smtClean="0">
                <a:latin typeface="Times New Roman" panose="02020603050405020304" pitchFamily="18" charset="0"/>
                <a:cs typeface="Times New Roman" panose="02020603050405020304" pitchFamily="18" charset="0"/>
              </a:rPr>
              <a:t>their </a:t>
            </a:r>
            <a:r>
              <a:rPr lang="en-IN" sz="1600" dirty="0">
                <a:latin typeface="Times New Roman" panose="02020603050405020304" pitchFamily="18" charset="0"/>
                <a:cs typeface="Times New Roman" panose="02020603050405020304" pitchFamily="18" charset="0"/>
              </a:rPr>
              <a:t>virtual </a:t>
            </a:r>
            <a:r>
              <a:rPr lang="en-IN" sz="1600" dirty="0" smtClean="0">
                <a:latin typeface="Times New Roman" panose="02020603050405020304" pitchFamily="18" charset="0"/>
                <a:cs typeface="Times New Roman" panose="02020603050405020304" pitchFamily="18" charset="0"/>
              </a:rPr>
              <a:t>infrastructure</a:t>
            </a: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most popular bare-metal virtualization hypervisors are:</a:t>
            </a:r>
          </a:p>
          <a:p>
            <a:r>
              <a:rPr lang="en-IN" sz="1600" dirty="0">
                <a:latin typeface="Times New Roman" panose="02020603050405020304" pitchFamily="18" charset="0"/>
                <a:cs typeface="Times New Roman" panose="02020603050405020304" pitchFamily="18" charset="0"/>
              </a:rPr>
              <a:t>VMware ESX and ESXi</a:t>
            </a:r>
          </a:p>
          <a:p>
            <a:r>
              <a:rPr lang="en-IN" sz="1600" dirty="0">
                <a:latin typeface="Times New Roman" panose="02020603050405020304" pitchFamily="18" charset="0"/>
                <a:cs typeface="Times New Roman" panose="02020603050405020304" pitchFamily="18" charset="0"/>
              </a:rPr>
              <a:t>Microsoft Hyper-V</a:t>
            </a:r>
          </a:p>
          <a:p>
            <a:r>
              <a:rPr lang="en-IN" sz="1600" dirty="0">
                <a:latin typeface="Times New Roman" panose="02020603050405020304" pitchFamily="18" charset="0"/>
                <a:cs typeface="Times New Roman" panose="02020603050405020304" pitchFamily="18" charset="0"/>
              </a:rPr>
              <a:t>Citrix Systems XenServer</a:t>
            </a:r>
          </a:p>
          <a:p>
            <a:pPr marL="0" indent="0">
              <a:buNone/>
            </a:pPr>
            <a:endParaRPr lang="en-US" sz="1200" b="1" i="1" dirty="0" smtClean="0">
              <a:solidFill>
                <a:schemeClr val="tx2">
                  <a:lumMod val="50000"/>
                </a:schemeClr>
              </a:solidFill>
            </a:endParaRPr>
          </a:p>
          <a:p>
            <a:pPr marL="0" indent="0">
              <a:buNone/>
            </a:pPr>
            <a:endParaRPr lang="en-US" sz="1200" b="1" i="1" dirty="0" smtClean="0">
              <a:solidFill>
                <a:schemeClr val="tx2">
                  <a:lumMod val="50000"/>
                </a:schemeClr>
              </a:solidFill>
            </a:endParaRPr>
          </a:p>
          <a:p>
            <a:pPr marL="0" indent="0" algn="ctr">
              <a:buNone/>
            </a:pPr>
            <a:endParaRPr lang="en-US" sz="1200" b="1" i="1" dirty="0">
              <a:solidFill>
                <a:schemeClr val="tx2">
                  <a:lumMod val="50000"/>
                </a:schemeClr>
              </a:solidFill>
            </a:endParaRPr>
          </a:p>
          <a:p>
            <a:pPr marL="0" indent="0">
              <a:buNone/>
            </a:pPr>
            <a:endParaRPr lang="en-IN" sz="120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051" t="55494" r="57693" b="28389"/>
          <a:stretch/>
        </p:blipFill>
        <p:spPr>
          <a:xfrm>
            <a:off x="5715000" y="4876800"/>
            <a:ext cx="2667000" cy="914400"/>
          </a:xfrm>
          <a:prstGeom prst="rect">
            <a:avLst/>
          </a:prstGeom>
        </p:spPr>
      </p:pic>
      <p:sp>
        <p:nvSpPr>
          <p:cNvPr id="4" name="Rectangle 3"/>
          <p:cNvSpPr/>
          <p:nvPr/>
        </p:nvSpPr>
        <p:spPr>
          <a:xfrm>
            <a:off x="-76200" y="152400"/>
            <a:ext cx="3488647" cy="369332"/>
          </a:xfrm>
          <a:prstGeom prst="rect">
            <a:avLst/>
          </a:prstGeom>
        </p:spPr>
        <p:txBody>
          <a:bodyPr wrap="none">
            <a:spAutoFit/>
          </a:bodyPr>
          <a:lstStyle/>
          <a:p>
            <a:r>
              <a:rPr lang="en-US" sz="1400" b="1" i="1" dirty="0">
                <a:solidFill>
                  <a:schemeClr val="tx2">
                    <a:lumMod val="50000"/>
                  </a:schemeClr>
                </a:solidFill>
              </a:rPr>
              <a:t> </a:t>
            </a:r>
            <a:r>
              <a:rPr lang="en-US" b="1" dirty="0">
                <a:latin typeface="Times New Roman" panose="02020603050405020304" pitchFamily="18" charset="0"/>
                <a:cs typeface="Times New Roman" panose="02020603050405020304" pitchFamily="18" charset="0"/>
              </a:rPr>
              <a:t>Type 1 or Bare Metal Hypervisor</a:t>
            </a:r>
          </a:p>
        </p:txBody>
      </p:sp>
    </p:spTree>
    <p:extLst>
      <p:ext uri="{BB962C8B-B14F-4D97-AF65-F5344CB8AC3E}">
        <p14:creationId xmlns:p14="http://schemas.microsoft.com/office/powerpoint/2010/main" val="1108035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42" y="762000"/>
            <a:ext cx="9168442" cy="5715000"/>
          </a:xfrm>
        </p:spPr>
        <p:txBody>
          <a:bodyPr>
            <a:noAutofit/>
          </a:bodyPr>
          <a:lstStyle/>
          <a:p>
            <a:pPr algn="just"/>
            <a:r>
              <a:rPr lang="en-IN" sz="1600" dirty="0" smtClean="0">
                <a:latin typeface="Times New Roman" panose="02020603050405020304" pitchFamily="18" charset="0"/>
                <a:cs typeface="Times New Roman" panose="02020603050405020304" pitchFamily="18" charset="0"/>
              </a:rPr>
              <a:t>Unlike </a:t>
            </a:r>
            <a:r>
              <a:rPr lang="en-IN" sz="1600" dirty="0">
                <a:latin typeface="Times New Roman" panose="02020603050405020304" pitchFamily="18" charset="0"/>
                <a:cs typeface="Times New Roman" panose="02020603050405020304" pitchFamily="18" charset="0"/>
              </a:rPr>
              <a:t>the bare-metal virtualization hypervisor, a hosted hypervisor requires you to first install an OS. These hypervisors are basically like applications that install on a guest OS</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This approach provides better hardware compatibility than bare-metal virtualization, because the OS is responsible for the hardware drivers instead of the </a:t>
            </a:r>
            <a:r>
              <a:rPr lang="en-IN" sz="1600" dirty="0" smtClean="0">
                <a:latin typeface="Times New Roman" panose="02020603050405020304" pitchFamily="18" charset="0"/>
                <a:cs typeface="Times New Roman" panose="02020603050405020304" pitchFamily="18" charset="0"/>
              </a:rPr>
              <a:t>hypervisor</a:t>
            </a:r>
            <a:endParaRPr lang="en-IN" sz="1600" dirty="0">
              <a:latin typeface="Times New Roman" panose="02020603050405020304" pitchFamily="18" charset="0"/>
              <a:cs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There </a:t>
            </a:r>
            <a:r>
              <a:rPr lang="en-IN" sz="1600" dirty="0" smtClean="0">
                <a:latin typeface="Times New Roman" panose="02020603050405020304" pitchFamily="18" charset="0"/>
                <a:cs typeface="Times New Roman" panose="02020603050405020304" pitchFamily="18" charset="0"/>
              </a:rPr>
              <a:t>are some</a:t>
            </a:r>
            <a:r>
              <a:rPr lang="en-IN" sz="1600" dirty="0">
                <a:latin typeface="Times New Roman" panose="02020603050405020304" pitchFamily="18" charset="0"/>
                <a:cs typeface="Times New Roman" panose="02020603050405020304" pitchFamily="18" charset="0"/>
              </a:rPr>
              <a:t> disadvantages </a:t>
            </a:r>
            <a:r>
              <a:rPr lang="en-IN" sz="1600" dirty="0" smtClean="0">
                <a:latin typeface="Times New Roman" panose="02020603050405020304" pitchFamily="18" charset="0"/>
                <a:cs typeface="Times New Roman" panose="02020603050405020304" pitchFamily="18" charset="0"/>
              </a:rPr>
              <a:t>with </a:t>
            </a:r>
            <a:r>
              <a:rPr lang="en-IN" sz="1600" dirty="0">
                <a:latin typeface="Times New Roman" panose="02020603050405020304" pitchFamily="18" charset="0"/>
                <a:cs typeface="Times New Roman" panose="02020603050405020304" pitchFamily="18" charset="0"/>
              </a:rPr>
              <a:t>bare-metal </a:t>
            </a:r>
            <a:r>
              <a:rPr lang="en-IN" sz="1600" dirty="0" smtClean="0">
                <a:latin typeface="Times New Roman" panose="02020603050405020304" pitchFamily="18" charset="0"/>
                <a:cs typeface="Times New Roman" panose="02020603050405020304" pitchFamily="18" charset="0"/>
              </a:rPr>
              <a:t>hypervisor; a </a:t>
            </a:r>
            <a:r>
              <a:rPr lang="en-IN" sz="1600" dirty="0">
                <a:latin typeface="Times New Roman" panose="02020603050405020304" pitchFamily="18" charset="0"/>
                <a:cs typeface="Times New Roman" panose="02020603050405020304" pitchFamily="18" charset="0"/>
              </a:rPr>
              <a:t>hosted virtualization hypervisor does not have direct access to hardware and must go through the OS, which increases resource overhead and can degrade virtual machine (VM) </a:t>
            </a:r>
            <a:r>
              <a:rPr lang="en-IN" sz="1600" dirty="0" smtClean="0">
                <a:latin typeface="Times New Roman" panose="02020603050405020304" pitchFamily="18" charset="0"/>
                <a:cs typeface="Times New Roman" panose="02020603050405020304" pitchFamily="18" charset="0"/>
              </a:rPr>
              <a:t>performance</a:t>
            </a:r>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Hosted hypervisors are common for desktops, because they allow you to run multiple </a:t>
            </a:r>
            <a:r>
              <a:rPr lang="en-IN" sz="1600" dirty="0" smtClean="0">
                <a:latin typeface="Times New Roman" panose="02020603050405020304" pitchFamily="18" charset="0"/>
                <a:cs typeface="Times New Roman" panose="02020603050405020304" pitchFamily="18" charset="0"/>
              </a:rPr>
              <a:t>operating systems. </a:t>
            </a:r>
            <a:r>
              <a:rPr lang="en-IN" sz="1600" dirty="0">
                <a:latin typeface="Times New Roman" panose="02020603050405020304" pitchFamily="18" charset="0"/>
                <a:cs typeface="Times New Roman" panose="02020603050405020304" pitchFamily="18" charset="0"/>
              </a:rPr>
              <a:t>These virtualization hypervisor types are also popular for </a:t>
            </a:r>
            <a:r>
              <a:rPr lang="en-IN" sz="1600" dirty="0" smtClean="0">
                <a:latin typeface="Times New Roman" panose="02020603050405020304" pitchFamily="18" charset="0"/>
                <a:cs typeface="Times New Roman" panose="02020603050405020304" pitchFamily="18" charset="0"/>
              </a:rPr>
              <a:t>developers </a:t>
            </a:r>
            <a:r>
              <a:rPr lang="en-IN" sz="1600" dirty="0">
                <a:latin typeface="Times New Roman" panose="02020603050405020304" pitchFamily="18" charset="0"/>
                <a:cs typeface="Times New Roman" panose="02020603050405020304" pitchFamily="18" charset="0"/>
              </a:rPr>
              <a:t>to maintain application compatibility on modern </a:t>
            </a:r>
            <a:r>
              <a:rPr lang="en-IN" sz="1600" dirty="0" smtClean="0">
                <a:latin typeface="Times New Roman" panose="02020603050405020304" pitchFamily="18" charset="0"/>
                <a:cs typeface="Times New Roman" panose="02020603050405020304" pitchFamily="18" charset="0"/>
              </a:rPr>
              <a:t>operating </a:t>
            </a:r>
            <a:r>
              <a:rPr lang="en-IN" sz="1600" dirty="0" smtClean="0">
                <a:latin typeface="Times New Roman" panose="02020603050405020304" pitchFamily="18" charset="0"/>
                <a:cs typeface="Times New Roman" panose="02020603050405020304" pitchFamily="18" charset="0"/>
              </a:rPr>
              <a:t>systems</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most popular hosted virtualization hypervisors are:</a:t>
            </a:r>
          </a:p>
          <a:p>
            <a:r>
              <a:rPr lang="en-IN" sz="1600" dirty="0">
                <a:latin typeface="Times New Roman" panose="02020603050405020304" pitchFamily="18" charset="0"/>
                <a:cs typeface="Times New Roman" panose="02020603050405020304" pitchFamily="18" charset="0"/>
              </a:rPr>
              <a:t>VMware Workstation, Server, Player and Fusion</a:t>
            </a:r>
          </a:p>
          <a:p>
            <a:r>
              <a:rPr lang="en-IN" sz="1600" dirty="0">
                <a:latin typeface="Times New Roman" panose="02020603050405020304" pitchFamily="18" charset="0"/>
                <a:cs typeface="Times New Roman" panose="02020603050405020304" pitchFamily="18" charset="0"/>
              </a:rPr>
              <a:t>Oracle VM VirtualBox</a:t>
            </a:r>
          </a:p>
          <a:p>
            <a:r>
              <a:rPr lang="en-IN" sz="1600" dirty="0">
                <a:latin typeface="Times New Roman" panose="02020603050405020304" pitchFamily="18" charset="0"/>
                <a:cs typeface="Times New Roman" panose="02020603050405020304" pitchFamily="18" charset="0"/>
              </a:rPr>
              <a:t>Microsoft Virtual PC</a:t>
            </a:r>
          </a:p>
          <a:p>
            <a:r>
              <a:rPr lang="en-IN" sz="1600" dirty="0">
                <a:latin typeface="Times New Roman" panose="02020603050405020304" pitchFamily="18" charset="0"/>
                <a:cs typeface="Times New Roman" panose="02020603050405020304" pitchFamily="18" charset="0"/>
              </a:rPr>
              <a:t>Parallels Desktop</a:t>
            </a:r>
          </a:p>
          <a:p>
            <a:pPr marL="0" indent="0">
              <a:buNone/>
            </a:pPr>
            <a:r>
              <a:rPr lang="en-IN" sz="1200" b="1" dirty="0" smtClean="0">
                <a:latin typeface="Times New Roman" panose="02020603050405020304" pitchFamily="18" charset="0"/>
                <a:cs typeface="Times New Roman" panose="02020603050405020304" pitchFamily="18" charset="0"/>
              </a:rPr>
              <a:t>searchservervirtualization.techtarget.com/tip/Understanding-hosted-and-bare-metal-virtualization-hypervisor-types</a:t>
            </a:r>
            <a:endParaRPr lang="en-IN" sz="1200" b="1" dirty="0">
              <a:latin typeface="Times New Roman" panose="02020603050405020304" pitchFamily="18" charset="0"/>
              <a:cs typeface="Times New Roman" panose="02020603050405020304" pitchFamily="18" charset="0"/>
            </a:endParaRPr>
          </a:p>
          <a:p>
            <a:pPr marL="0" indent="0">
              <a:buNone/>
            </a:pPr>
            <a:endParaRPr lang="en-IN" sz="1200" dirty="0" smtClean="0"/>
          </a:p>
          <a:p>
            <a:pPr marL="0" indent="0">
              <a:buNone/>
            </a:pPr>
            <a:endParaRPr lang="en-IN" sz="1200"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3296" t="50000" r="9342" b="25624"/>
          <a:stretch/>
        </p:blipFill>
        <p:spPr>
          <a:xfrm>
            <a:off x="6477000" y="4495800"/>
            <a:ext cx="2590800" cy="1267691"/>
          </a:xfrm>
          <a:prstGeom prst="rect">
            <a:avLst/>
          </a:prstGeom>
        </p:spPr>
      </p:pic>
      <p:sp>
        <p:nvSpPr>
          <p:cNvPr id="2" name="Rectangle 1"/>
          <p:cNvSpPr/>
          <p:nvPr/>
        </p:nvSpPr>
        <p:spPr>
          <a:xfrm>
            <a:off x="-24442" y="228600"/>
            <a:ext cx="3035959"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Type 2 or Hosted Hypervisor</a:t>
            </a:r>
          </a:p>
        </p:txBody>
      </p:sp>
    </p:spTree>
    <p:extLst>
      <p:ext uri="{BB962C8B-B14F-4D97-AF65-F5344CB8AC3E}">
        <p14:creationId xmlns:p14="http://schemas.microsoft.com/office/powerpoint/2010/main" val="1978972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6" y="609599"/>
            <a:ext cx="7343776" cy="5686833"/>
          </a:xfrm>
        </p:spPr>
        <p:txBody>
          <a:bodyPr>
            <a:noAutofit/>
          </a:bodyPr>
          <a:lstStyle/>
          <a:p>
            <a:pPr marL="0" indent="0">
              <a:buNone/>
            </a:pPr>
            <a:endParaRPr lang="en-US" sz="1200" b="1" dirty="0" smtClean="0"/>
          </a:p>
          <a:p>
            <a:pPr marL="0" indent="0">
              <a:buNone/>
            </a:pPr>
            <a:r>
              <a:rPr lang="en-IN" sz="1600" dirty="0" smtClean="0">
                <a:latin typeface="Times New Roman" panose="02020603050405020304" pitchFamily="18" charset="0"/>
                <a:cs typeface="Times New Roman" panose="02020603050405020304" pitchFamily="18" charset="0"/>
              </a:rPr>
              <a:t>Virtualization </a:t>
            </a:r>
            <a:r>
              <a:rPr lang="en-IN" sz="1600" dirty="0">
                <a:latin typeface="Times New Roman" panose="02020603050405020304" pitchFamily="18" charset="0"/>
                <a:cs typeface="Times New Roman" panose="02020603050405020304" pitchFamily="18" charset="0"/>
              </a:rPr>
              <a:t>has three characteristics that make it ideal for cloud </a:t>
            </a:r>
            <a:r>
              <a:rPr lang="en-IN" sz="1600" dirty="0" smtClean="0">
                <a:latin typeface="Times New Roman" panose="02020603050405020304" pitchFamily="18" charset="0"/>
                <a:cs typeface="Times New Roman" panose="02020603050405020304" pitchFamily="18" charset="0"/>
              </a:rPr>
              <a:t>computing</a:t>
            </a:r>
            <a:r>
              <a:rPr lang="en-IN" sz="1600" dirty="0" smtClean="0">
                <a:latin typeface="Times New Roman" panose="02020603050405020304" pitchFamily="18" charset="0"/>
                <a:cs typeface="Times New Roman" panose="02020603050405020304" pitchFamily="18" charset="0"/>
              </a:rPr>
              <a:t>:</a:t>
            </a:r>
            <a:endParaRPr lang="en-IN" sz="1600" dirty="0" smtClean="0">
              <a:latin typeface="Times New Roman" panose="02020603050405020304" pitchFamily="18" charset="0"/>
              <a:cs typeface="Times New Roman" panose="02020603050405020304" pitchFamily="18" charset="0"/>
            </a:endParaRPr>
          </a:p>
          <a:p>
            <a:pPr marL="0" indent="0">
              <a:buNone/>
            </a:pPr>
            <a:r>
              <a:rPr lang="en-US" sz="1600" b="1" dirty="0" smtClean="0">
                <a:latin typeface="Times New Roman" panose="02020603050405020304" pitchFamily="18" charset="0"/>
                <a:cs typeface="Times New Roman" panose="02020603050405020304" pitchFamily="18" charset="0"/>
              </a:rPr>
              <a:t>Partitioning:</a:t>
            </a:r>
          </a:p>
          <a:p>
            <a:r>
              <a:rPr lang="en-US" sz="1600" dirty="0" smtClean="0">
                <a:latin typeface="Times New Roman" panose="02020603050405020304" pitchFamily="18" charset="0"/>
                <a:cs typeface="Times New Roman" panose="02020603050405020304" pitchFamily="18" charset="0"/>
              </a:rPr>
              <a:t>Runs multiple operating systems on one physical machine</a:t>
            </a:r>
          </a:p>
          <a:p>
            <a:r>
              <a:rPr lang="en-US" sz="1600" dirty="0" err="1" smtClean="0">
                <a:latin typeface="Times New Roman" panose="02020603050405020304" pitchFamily="18" charset="0"/>
                <a:cs typeface="Times New Roman" panose="02020603050405020304" pitchFamily="18" charset="0"/>
              </a:rPr>
              <a:t>Utilises</a:t>
            </a:r>
            <a:r>
              <a:rPr lang="en-US"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server resources completely</a:t>
            </a:r>
          </a:p>
          <a:p>
            <a:r>
              <a:rPr lang="en-US" sz="1600" dirty="0" smtClean="0">
                <a:latin typeface="Times New Roman" panose="02020603050405020304" pitchFamily="18" charset="0"/>
                <a:cs typeface="Times New Roman" panose="02020603050405020304" pitchFamily="18" charset="0"/>
              </a:rPr>
              <a:t>Supports high availability by clustering virtual </a:t>
            </a:r>
            <a:r>
              <a:rPr lang="en-US" sz="1600" dirty="0" smtClean="0">
                <a:latin typeface="Times New Roman" panose="02020603050405020304" pitchFamily="18" charset="0"/>
                <a:cs typeface="Times New Roman" panose="02020603050405020304" pitchFamily="18" charset="0"/>
              </a:rPr>
              <a:t>machines</a:t>
            </a:r>
          </a:p>
          <a:p>
            <a:pPr marL="0" indent="0">
              <a:buNone/>
            </a:pPr>
            <a:endParaRPr lang="en-GB" sz="1600" dirty="0" smtClean="0">
              <a:latin typeface="Times New Roman" panose="02020603050405020304" pitchFamily="18" charset="0"/>
              <a:cs typeface="Times New Roman" panose="02020603050405020304" pitchFamily="18" charset="0"/>
            </a:endParaRPr>
          </a:p>
          <a:p>
            <a:pPr marL="0" indent="0">
              <a:buNone/>
            </a:pPr>
            <a:r>
              <a:rPr lang="en-US" sz="1600" b="1" dirty="0" smtClean="0">
                <a:latin typeface="Times New Roman" panose="02020603050405020304" pitchFamily="18" charset="0"/>
                <a:cs typeface="Times New Roman" panose="02020603050405020304" pitchFamily="18" charset="0"/>
              </a:rPr>
              <a:t>Isolation:</a:t>
            </a:r>
          </a:p>
          <a:p>
            <a:r>
              <a:rPr lang="en-US" sz="1600" dirty="0" smtClean="0">
                <a:latin typeface="Times New Roman" panose="02020603050405020304" pitchFamily="18" charset="0"/>
                <a:cs typeface="Times New Roman" panose="02020603050405020304" pitchFamily="18" charset="0"/>
              </a:rPr>
              <a:t>Isolates faults and security at virtual machine level </a:t>
            </a:r>
          </a:p>
          <a:p>
            <a:r>
              <a:rPr lang="en-US" sz="1600" dirty="0" smtClean="0">
                <a:latin typeface="Times New Roman" panose="02020603050405020304" pitchFamily="18" charset="0"/>
                <a:cs typeface="Times New Roman" panose="02020603050405020304" pitchFamily="18" charset="0"/>
              </a:rPr>
              <a:t>Dynamically controls CPU, memory, disk and network resources per virtual </a:t>
            </a:r>
            <a:r>
              <a:rPr lang="en-US" sz="1600" dirty="0" smtClean="0">
                <a:latin typeface="Times New Roman" panose="02020603050405020304" pitchFamily="18" charset="0"/>
                <a:cs typeface="Times New Roman" panose="02020603050405020304" pitchFamily="18" charset="0"/>
              </a:rPr>
              <a:t>machine</a:t>
            </a:r>
          </a:p>
          <a:p>
            <a:endParaRPr lang="en-US" sz="1600" dirty="0" smtClean="0">
              <a:latin typeface="Times New Roman" panose="02020603050405020304" pitchFamily="18" charset="0"/>
              <a:cs typeface="Times New Roman" panose="02020603050405020304" pitchFamily="18" charset="0"/>
            </a:endParaRPr>
          </a:p>
          <a:p>
            <a:pPr marL="0" indent="0">
              <a:buNone/>
            </a:pPr>
            <a:r>
              <a:rPr lang="en-US" sz="1600" b="1" dirty="0" smtClean="0">
                <a:latin typeface="Times New Roman" panose="02020603050405020304" pitchFamily="18" charset="0"/>
                <a:cs typeface="Times New Roman" panose="02020603050405020304" pitchFamily="18" charset="0"/>
              </a:rPr>
              <a:t>Encapsulation:</a:t>
            </a:r>
          </a:p>
          <a:p>
            <a:r>
              <a:rPr lang="en-US" sz="1600" dirty="0" smtClean="0">
                <a:latin typeface="Times New Roman" panose="02020603050405020304" pitchFamily="18" charset="0"/>
                <a:cs typeface="Times New Roman" panose="02020603050405020304" pitchFamily="18" charset="0"/>
              </a:rPr>
              <a:t>Encapsulates the entire state of the virtual machine in hardware independent files </a:t>
            </a:r>
          </a:p>
          <a:p>
            <a:r>
              <a:rPr lang="en-US" sz="1600" dirty="0" smtClean="0">
                <a:latin typeface="Times New Roman" panose="02020603050405020304" pitchFamily="18" charset="0"/>
                <a:cs typeface="Times New Roman" panose="02020603050405020304" pitchFamily="18" charset="0"/>
              </a:rPr>
              <a:t>Saves the virtual machine state as a snapshot in time</a:t>
            </a:r>
          </a:p>
          <a:p>
            <a:r>
              <a:rPr lang="en-US" sz="1600" dirty="0" smtClean="0">
                <a:latin typeface="Times New Roman" panose="02020603050405020304" pitchFamily="18" charset="0"/>
                <a:cs typeface="Times New Roman" panose="02020603050405020304" pitchFamily="18" charset="0"/>
              </a:rPr>
              <a:t>Re-uses or transfers whole virtual machines with a simple file copy </a:t>
            </a:r>
            <a:endParaRPr lang="en-US" sz="1600" dirty="0">
              <a:latin typeface="Times New Roman" panose="02020603050405020304" pitchFamily="18" charset="0"/>
              <a:cs typeface="Times New Roman" panose="02020603050405020304" pitchFamily="18" charset="0"/>
            </a:endParaRPr>
          </a:p>
          <a:p>
            <a:pPr marL="0" indent="0">
              <a:buNone/>
            </a:pPr>
            <a:endParaRPr lang="en-US" sz="1200" b="1" i="1" dirty="0"/>
          </a:p>
          <a:p>
            <a:pPr marL="0" indent="0" algn="ctr">
              <a:buNone/>
            </a:pPr>
            <a:endParaRPr lang="en-US" sz="1200" b="1" i="1" dirty="0"/>
          </a:p>
          <a:p>
            <a:pPr marL="0" indent="0" algn="ctr">
              <a:buNone/>
            </a:pPr>
            <a:endParaRPr lang="en-US" sz="1200" b="1" i="1" dirty="0" smtClean="0"/>
          </a:p>
          <a:p>
            <a:pPr marL="0" indent="0" algn="ctr">
              <a:buNone/>
            </a:pPr>
            <a:endParaRPr lang="en-US" sz="1200" b="1" i="1" dirty="0"/>
          </a:p>
          <a:p>
            <a:pPr marL="0" indent="0">
              <a:buNone/>
            </a:pPr>
            <a:endParaRPr lang="en-IN" sz="120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143" t="25843" r="64286" b="45737"/>
          <a:stretch/>
        </p:blipFill>
        <p:spPr>
          <a:xfrm>
            <a:off x="7162800" y="1684791"/>
            <a:ext cx="1882139" cy="1447800"/>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5714" t="27264" r="37912" b="47158"/>
          <a:stretch/>
        </p:blipFill>
        <p:spPr>
          <a:xfrm>
            <a:off x="7260907" y="3535035"/>
            <a:ext cx="1577339" cy="118300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3187" t="24423" r="6044" b="47158"/>
          <a:stretch/>
        </p:blipFill>
        <p:spPr>
          <a:xfrm>
            <a:off x="7241857" y="5120486"/>
            <a:ext cx="1876425" cy="1340304"/>
          </a:xfrm>
          <a:prstGeom prst="rect">
            <a:avLst/>
          </a:prstGeom>
        </p:spPr>
      </p:pic>
      <p:sp>
        <p:nvSpPr>
          <p:cNvPr id="6" name="Rectangle 5"/>
          <p:cNvSpPr/>
          <p:nvPr/>
        </p:nvSpPr>
        <p:spPr>
          <a:xfrm>
            <a:off x="-43815" y="237542"/>
            <a:ext cx="3480505"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Characteristics of  Virtualization </a:t>
            </a:r>
          </a:p>
        </p:txBody>
      </p:sp>
    </p:spTree>
    <p:extLst>
      <p:ext uri="{BB962C8B-B14F-4D97-AF65-F5344CB8AC3E}">
        <p14:creationId xmlns:p14="http://schemas.microsoft.com/office/powerpoint/2010/main" val="15587597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800100"/>
            <a:ext cx="8139541" cy="5486400"/>
          </a:xfrm>
        </p:spPr>
        <p:txBody>
          <a:bodyPr>
            <a:normAutofit lnSpcReduction="10000"/>
          </a:bodyPr>
          <a:lstStyle/>
          <a:p>
            <a:pPr algn="just"/>
            <a:r>
              <a:rPr lang="en-IN" sz="1600" b="1" dirty="0" smtClean="0">
                <a:latin typeface="Times New Roman" panose="02020603050405020304" pitchFamily="18" charset="0"/>
                <a:cs typeface="Times New Roman" panose="02020603050405020304" pitchFamily="18" charset="0"/>
              </a:rPr>
              <a:t>Server </a:t>
            </a:r>
            <a:r>
              <a:rPr lang="en-IN" sz="1600" b="1" dirty="0" smtClean="0">
                <a:latin typeface="Times New Roman" panose="02020603050405020304" pitchFamily="18" charset="0"/>
                <a:cs typeface="Times New Roman" panose="02020603050405020304" pitchFamily="18" charset="0"/>
              </a:rPr>
              <a:t>Virtualization:</a:t>
            </a:r>
            <a:r>
              <a:rPr lang="en-IN" sz="1600" dirty="0">
                <a:latin typeface="Times New Roman" panose="02020603050405020304" pitchFamily="18" charset="0"/>
                <a:cs typeface="Times New Roman" panose="02020603050405020304" pitchFamily="18" charset="0"/>
              </a:rPr>
              <a:t> Server virtualization allows for more than one server to operate on the same piece of </a:t>
            </a:r>
            <a:r>
              <a:rPr lang="en-IN" sz="1600" dirty="0" smtClean="0">
                <a:latin typeface="Times New Roman" panose="02020603050405020304" pitchFamily="18" charset="0"/>
                <a:cs typeface="Times New Roman" panose="02020603050405020304" pitchFamily="18" charset="0"/>
              </a:rPr>
              <a:t>hardware.</a:t>
            </a:r>
          </a:p>
          <a:p>
            <a:pPr algn="just"/>
            <a:endParaRPr lang="en-IN" sz="1600" dirty="0" smtClean="0">
              <a:latin typeface="Times New Roman" panose="02020603050405020304" pitchFamily="18" charset="0"/>
              <a:cs typeface="Times New Roman" panose="02020603050405020304" pitchFamily="18" charset="0"/>
            </a:endParaRPr>
          </a:p>
          <a:p>
            <a:pPr algn="just"/>
            <a:r>
              <a:rPr lang="en-IN" sz="1600" b="1" dirty="0" smtClean="0">
                <a:latin typeface="Times New Roman" panose="02020603050405020304" pitchFamily="18" charset="0"/>
                <a:cs typeface="Times New Roman" panose="02020603050405020304" pitchFamily="18" charset="0"/>
              </a:rPr>
              <a:t>Desktop Virtualization:</a:t>
            </a:r>
            <a:r>
              <a:rPr lang="en-IN" sz="1600" dirty="0">
                <a:latin typeface="Times New Roman" panose="02020603050405020304" pitchFamily="18" charset="0"/>
                <a:cs typeface="Times New Roman" panose="02020603050405020304" pitchFamily="18" charset="0"/>
              </a:rPr>
              <a:t> Desktop virtualization is </a:t>
            </a:r>
            <a:r>
              <a:rPr lang="en-IN" sz="1600" dirty="0" smtClean="0">
                <a:latin typeface="Times New Roman" panose="02020603050405020304" pitchFamily="18" charset="0"/>
                <a:cs typeface="Times New Roman" panose="02020603050405020304" pitchFamily="18" charset="0"/>
              </a:rPr>
              <a:t>a software </a:t>
            </a:r>
            <a:r>
              <a:rPr lang="en-IN" sz="1600" dirty="0">
                <a:latin typeface="Times New Roman" panose="02020603050405020304" pitchFamily="18" charset="0"/>
                <a:cs typeface="Times New Roman" panose="02020603050405020304" pitchFamily="18" charset="0"/>
              </a:rPr>
              <a:t>technology that separates the desktop environment and associated </a:t>
            </a:r>
            <a:r>
              <a:rPr lang="en-IN" sz="1600" dirty="0" smtClean="0">
                <a:latin typeface="Times New Roman" panose="02020603050405020304" pitchFamily="18" charset="0"/>
                <a:cs typeface="Times New Roman" panose="02020603050405020304" pitchFamily="18" charset="0"/>
              </a:rPr>
              <a:t>application </a:t>
            </a:r>
            <a:r>
              <a:rPr lang="en-IN" sz="1600" dirty="0">
                <a:latin typeface="Times New Roman" panose="02020603050405020304" pitchFamily="18" charset="0"/>
                <a:cs typeface="Times New Roman" panose="02020603050405020304" pitchFamily="18" charset="0"/>
              </a:rPr>
              <a:t>software from the physical client device that is used to access </a:t>
            </a:r>
            <a:r>
              <a:rPr lang="en-IN" sz="1600" dirty="0" smtClean="0">
                <a:latin typeface="Times New Roman" panose="02020603050405020304" pitchFamily="18" charset="0"/>
                <a:cs typeface="Times New Roman" panose="02020603050405020304" pitchFamily="18" charset="0"/>
              </a:rPr>
              <a:t>it.</a:t>
            </a:r>
          </a:p>
          <a:p>
            <a:pPr algn="just"/>
            <a:endParaRPr lang="en-IN" sz="1600" dirty="0">
              <a:latin typeface="Times New Roman" panose="02020603050405020304" pitchFamily="18" charset="0"/>
              <a:cs typeface="Times New Roman" panose="02020603050405020304" pitchFamily="18" charset="0"/>
            </a:endParaRPr>
          </a:p>
          <a:p>
            <a:pPr algn="just"/>
            <a:r>
              <a:rPr lang="en-IN" sz="1600" b="1" dirty="0" smtClean="0">
                <a:latin typeface="Times New Roman" panose="02020603050405020304" pitchFamily="18" charset="0"/>
                <a:cs typeface="Times New Roman" panose="02020603050405020304" pitchFamily="18" charset="0"/>
              </a:rPr>
              <a:t>Application Virtualization: </a:t>
            </a:r>
            <a:r>
              <a:rPr lang="en-IN" sz="1600" dirty="0">
                <a:latin typeface="Times New Roman" panose="02020603050405020304" pitchFamily="18" charset="0"/>
                <a:cs typeface="Times New Roman" panose="02020603050405020304" pitchFamily="18" charset="0"/>
              </a:rPr>
              <a:t>In application virtualization, a given application is </a:t>
            </a:r>
            <a:r>
              <a:rPr lang="en-IN" sz="1600" dirty="0" smtClean="0">
                <a:latin typeface="Times New Roman" panose="02020603050405020304" pitchFamily="18" charset="0"/>
                <a:cs typeface="Times New Roman" panose="02020603050405020304" pitchFamily="18" charset="0"/>
              </a:rPr>
              <a:t>a single </a:t>
            </a:r>
            <a:r>
              <a:rPr lang="en-IN" sz="1600" dirty="0">
                <a:latin typeface="Times New Roman" panose="02020603050405020304" pitchFamily="18" charset="0"/>
                <a:cs typeface="Times New Roman" panose="02020603050405020304" pitchFamily="18" charset="0"/>
              </a:rPr>
              <a:t>platform that can be executed on virtually any other </a:t>
            </a:r>
            <a:r>
              <a:rPr lang="en-IN" sz="1600" dirty="0" smtClean="0">
                <a:latin typeface="Times New Roman" panose="02020603050405020304" pitchFamily="18" charset="0"/>
                <a:cs typeface="Times New Roman" panose="02020603050405020304" pitchFamily="18" charset="0"/>
              </a:rPr>
              <a:t>machine.</a:t>
            </a:r>
            <a:endParaRPr lang="en-IN" sz="1600" b="1" dirty="0">
              <a:latin typeface="Times New Roman" panose="02020603050405020304" pitchFamily="18" charset="0"/>
              <a:cs typeface="Times New Roman" panose="02020603050405020304" pitchFamily="18" charset="0"/>
            </a:endParaRPr>
          </a:p>
          <a:p>
            <a:pPr algn="just"/>
            <a:endParaRPr lang="en-IN" sz="1600" b="1" dirty="0" smtClean="0">
              <a:latin typeface="Times New Roman" panose="02020603050405020304" pitchFamily="18" charset="0"/>
              <a:cs typeface="Times New Roman" panose="02020603050405020304" pitchFamily="18" charset="0"/>
            </a:endParaRPr>
          </a:p>
          <a:p>
            <a:pPr algn="just"/>
            <a:r>
              <a:rPr lang="en-IN" sz="1600" b="1" dirty="0" smtClean="0">
                <a:latin typeface="Times New Roman" panose="02020603050405020304" pitchFamily="18" charset="0"/>
                <a:cs typeface="Times New Roman" panose="02020603050405020304" pitchFamily="18" charset="0"/>
              </a:rPr>
              <a:t>Network Virtualization: </a:t>
            </a:r>
            <a:r>
              <a:rPr lang="en-IN" sz="1600" dirty="0">
                <a:latin typeface="Times New Roman" panose="02020603050405020304" pitchFamily="18" charset="0"/>
                <a:cs typeface="Times New Roman" panose="02020603050405020304" pitchFamily="18" charset="0"/>
              </a:rPr>
              <a:t>Network </a:t>
            </a:r>
            <a:r>
              <a:rPr lang="en-IN" sz="1600" dirty="0" smtClean="0">
                <a:latin typeface="Times New Roman" panose="02020603050405020304" pitchFamily="18" charset="0"/>
                <a:cs typeface="Times New Roman" panose="02020603050405020304" pitchFamily="18" charset="0"/>
              </a:rPr>
              <a:t>virtualization </a:t>
            </a:r>
            <a:r>
              <a:rPr lang="en-IN" sz="1600" dirty="0">
                <a:latin typeface="Times New Roman" panose="02020603050405020304" pitchFamily="18" charset="0"/>
                <a:cs typeface="Times New Roman" panose="02020603050405020304" pitchFamily="18" charset="0"/>
              </a:rPr>
              <a:t>is using network resources through a logical segmentation of a single physical </a:t>
            </a:r>
            <a:r>
              <a:rPr lang="en-IN" sz="1600" dirty="0" smtClean="0">
                <a:latin typeface="Times New Roman" panose="02020603050405020304" pitchFamily="18" charset="0"/>
                <a:cs typeface="Times New Roman" panose="02020603050405020304" pitchFamily="18" charset="0"/>
              </a:rPr>
              <a:t>network.</a:t>
            </a:r>
          </a:p>
          <a:p>
            <a:pPr algn="just"/>
            <a:endParaRPr lang="en-IN" sz="1600" b="1" dirty="0">
              <a:latin typeface="Times New Roman" panose="02020603050405020304" pitchFamily="18" charset="0"/>
              <a:cs typeface="Times New Roman" panose="02020603050405020304" pitchFamily="18" charset="0"/>
            </a:endParaRPr>
          </a:p>
          <a:p>
            <a:pPr algn="just"/>
            <a:r>
              <a:rPr lang="en-IN" sz="1600" b="1" dirty="0" smtClean="0">
                <a:latin typeface="Times New Roman" panose="02020603050405020304" pitchFamily="18" charset="0"/>
                <a:cs typeface="Times New Roman" panose="02020603050405020304" pitchFamily="18" charset="0"/>
              </a:rPr>
              <a:t>Storage Virtualization: </a:t>
            </a:r>
            <a:r>
              <a:rPr lang="en-IN" sz="1600" dirty="0">
                <a:latin typeface="Times New Roman" panose="02020603050405020304" pitchFamily="18" charset="0"/>
                <a:cs typeface="Times New Roman" panose="02020603050405020304" pitchFamily="18" charset="0"/>
              </a:rPr>
              <a:t>Storage virtualization is the pooling of physical storage from multiple network storage devices into what appears to be a single storage device that is managed from a central </a:t>
            </a:r>
            <a:r>
              <a:rPr lang="en-IN" sz="1600" dirty="0" smtClean="0">
                <a:latin typeface="Times New Roman" panose="02020603050405020304" pitchFamily="18" charset="0"/>
                <a:cs typeface="Times New Roman" panose="02020603050405020304" pitchFamily="18" charset="0"/>
              </a:rPr>
              <a:t>console.</a:t>
            </a:r>
            <a:endParaRPr lang="en-IN" sz="1600" dirty="0">
              <a:latin typeface="Times New Roman" panose="02020603050405020304" pitchFamily="18" charset="0"/>
              <a:cs typeface="Times New Roman" panose="02020603050405020304" pitchFamily="18" charset="0"/>
            </a:endParaRPr>
          </a:p>
        </p:txBody>
      </p:sp>
      <p:pic>
        <p:nvPicPr>
          <p:cNvPr id="4098" name="Picture 2" descr="http://vmgate.com/wp-content/uploads/2017/08/Types-of-virtualization.png"/>
          <p:cNvPicPr>
            <a:picLocks noChangeAspect="1" noChangeArrowheads="1"/>
          </p:cNvPicPr>
          <p:nvPr/>
        </p:nvPicPr>
        <p:blipFill rotWithShape="1">
          <a:blip r:embed="rId2">
            <a:extLst>
              <a:ext uri="{28A0092B-C50C-407E-A947-70E740481C1C}">
                <a14:useLocalDpi xmlns:a14="http://schemas.microsoft.com/office/drawing/2010/main" val="0"/>
              </a:ext>
            </a:extLst>
          </a:blip>
          <a:srcRect t="32000" r="82667" b="24000"/>
          <a:stretch/>
        </p:blipFill>
        <p:spPr bwMode="auto">
          <a:xfrm>
            <a:off x="8248793" y="828855"/>
            <a:ext cx="733179" cy="62038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vmgate.com/wp-content/uploads/2017/08/Types-of-virtualization.png"/>
          <p:cNvPicPr>
            <a:picLocks noChangeAspect="1" noChangeArrowheads="1"/>
          </p:cNvPicPr>
          <p:nvPr/>
        </p:nvPicPr>
        <p:blipFill rotWithShape="1">
          <a:blip r:embed="rId2">
            <a:extLst>
              <a:ext uri="{28A0092B-C50C-407E-A947-70E740481C1C}">
                <a14:useLocalDpi xmlns:a14="http://schemas.microsoft.com/office/drawing/2010/main" val="0"/>
              </a:ext>
            </a:extLst>
          </a:blip>
          <a:srcRect l="-89278" t="-144000" r="89278" b="144000"/>
          <a:stretch/>
        </p:blipFill>
        <p:spPr bwMode="auto">
          <a:xfrm>
            <a:off x="215900" y="-952500"/>
            <a:ext cx="571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vmgate.com/wp-content/uploads/2017/08/Types-of-virtualizati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1697" t="28909" r="64969" b="23091"/>
          <a:stretch/>
        </p:blipFill>
        <p:spPr bwMode="auto">
          <a:xfrm>
            <a:off x="8361382" y="1869518"/>
            <a:ext cx="508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vmgate.com/wp-content/uploads/2017/08/Types-of-virtualization.png"/>
          <p:cNvPicPr>
            <a:picLocks noChangeAspect="1" noChangeArrowheads="1"/>
          </p:cNvPicPr>
          <p:nvPr/>
        </p:nvPicPr>
        <p:blipFill rotWithShape="1">
          <a:blip r:embed="rId2">
            <a:extLst>
              <a:ext uri="{28A0092B-C50C-407E-A947-70E740481C1C}">
                <a14:useLocalDpi xmlns:a14="http://schemas.microsoft.com/office/drawing/2010/main" val="0"/>
              </a:ext>
            </a:extLst>
          </a:blip>
          <a:srcRect l="44000" t="32000" r="41333" b="28000"/>
          <a:stretch/>
        </p:blipFill>
        <p:spPr bwMode="auto">
          <a:xfrm>
            <a:off x="8384754" y="3027395"/>
            <a:ext cx="597218" cy="54292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vmgate.com/wp-content/uploads/2017/08/Types-of-virtualization.png"/>
          <p:cNvPicPr>
            <a:picLocks noChangeAspect="1" noChangeArrowheads="1"/>
          </p:cNvPicPr>
          <p:nvPr/>
        </p:nvPicPr>
        <p:blipFill rotWithShape="1">
          <a:blip r:embed="rId2">
            <a:extLst>
              <a:ext uri="{28A0092B-C50C-407E-A947-70E740481C1C}">
                <a14:useLocalDpi xmlns:a14="http://schemas.microsoft.com/office/drawing/2010/main" val="0"/>
              </a:ext>
            </a:extLst>
          </a:blip>
          <a:srcRect l="65333" t="32000" r="20001" b="28000"/>
          <a:stretch/>
        </p:blipFill>
        <p:spPr bwMode="auto">
          <a:xfrm>
            <a:off x="8398349" y="4057275"/>
            <a:ext cx="583623" cy="530566"/>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http://vmgate.com/wp-content/uploads/2017/08/Types-of-virtualization.png"/>
          <p:cNvPicPr>
            <a:picLocks noChangeAspect="1" noChangeArrowheads="1"/>
          </p:cNvPicPr>
          <p:nvPr/>
        </p:nvPicPr>
        <p:blipFill rotWithShape="1">
          <a:blip r:embed="rId2">
            <a:extLst>
              <a:ext uri="{28A0092B-C50C-407E-A947-70E740481C1C}">
                <a14:useLocalDpi xmlns:a14="http://schemas.microsoft.com/office/drawing/2010/main" val="0"/>
              </a:ext>
            </a:extLst>
          </a:blip>
          <a:srcRect l="83996" t="28000" r="1338" b="32000"/>
          <a:stretch/>
        </p:blipFill>
        <p:spPr bwMode="auto">
          <a:xfrm>
            <a:off x="8277747" y="5056105"/>
            <a:ext cx="704225" cy="6402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6200" y="152400"/>
            <a:ext cx="3348032"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Different types of virtualization </a:t>
            </a:r>
          </a:p>
        </p:txBody>
      </p:sp>
    </p:spTree>
    <p:extLst>
      <p:ext uri="{BB962C8B-B14F-4D97-AF65-F5344CB8AC3E}">
        <p14:creationId xmlns:p14="http://schemas.microsoft.com/office/powerpoint/2010/main" val="3695400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55309C35-FEBC-458C-9CA9-419ECF0CD12C}"/>
              </a:ext>
            </a:extLst>
          </p:cNvPr>
          <p:cNvSpPr>
            <a:spLocks noGrp="1"/>
          </p:cNvSpPr>
          <p:nvPr>
            <p:ph type="sldNum" sz="quarter" idx="12"/>
          </p:nvPr>
        </p:nvSpPr>
        <p:spPr/>
        <p:txBody>
          <a:bodyPr/>
          <a:lstStyle/>
          <a:p>
            <a:fld id="{6237BB6C-CC30-4470-9E73-6CFFC494060D}" type="slidenum">
              <a:rPr lang="en-US" smtClean="0"/>
              <a:pPr/>
              <a:t>2</a:t>
            </a:fld>
            <a:endParaRPr lang="en-US" dirty="0"/>
          </a:p>
        </p:txBody>
      </p:sp>
      <p:sp>
        <p:nvSpPr>
          <p:cNvPr id="13" name="Rectangle 12"/>
          <p:cNvSpPr/>
          <p:nvPr/>
        </p:nvSpPr>
        <p:spPr>
          <a:xfrm>
            <a:off x="4001539" y="778988"/>
            <a:ext cx="184730" cy="923330"/>
          </a:xfrm>
          <a:prstGeom prst="rect">
            <a:avLst/>
          </a:prstGeom>
          <a:noFill/>
        </p:spPr>
        <p:txBody>
          <a:bodyPr wrap="none" lIns="91440" tIns="45720" rIns="91440" bIns="45720">
            <a:spAutoFit/>
          </a:bodyPr>
          <a:lstStyle/>
          <a:p>
            <a:pPr algn="ctr"/>
            <a:endParaRPr lang="en-IN"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 name="Rectangle 1"/>
          <p:cNvSpPr/>
          <p:nvPr/>
        </p:nvSpPr>
        <p:spPr>
          <a:xfrm>
            <a:off x="33369" y="3352800"/>
            <a:ext cx="8305800" cy="523220"/>
          </a:xfrm>
          <a:prstGeom prst="rect">
            <a:avLst/>
          </a:prstGeom>
        </p:spPr>
        <p:txBody>
          <a:bodyPr wrap="square">
            <a:spAutoFit/>
          </a:bodyPr>
          <a:lstStyle/>
          <a:p>
            <a:r>
              <a:rPr lang="en-IN" sz="2800" b="1" dirty="0">
                <a:solidFill>
                  <a:srgbClr val="FF9900"/>
                </a:solidFill>
                <a:latin typeface="AR DELANEY" pitchFamily="2" charset="0"/>
                <a:cs typeface="Browallia New" pitchFamily="34" charset="-34"/>
              </a:rPr>
              <a:t>Chapter 1: Overview of Virtualization</a:t>
            </a:r>
          </a:p>
        </p:txBody>
      </p:sp>
    </p:spTree>
    <p:extLst>
      <p:ext uri="{BB962C8B-B14F-4D97-AF65-F5344CB8AC3E}">
        <p14:creationId xmlns:p14="http://schemas.microsoft.com/office/powerpoint/2010/main" val="632980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800100"/>
            <a:ext cx="9143999" cy="5676900"/>
          </a:xfrm>
        </p:spPr>
        <p:txBody>
          <a:bodyPr>
            <a:normAutofit fontScale="47500" lnSpcReduction="20000"/>
          </a:bodyPr>
          <a:lstStyle/>
          <a:p>
            <a:pPr algn="just"/>
            <a:r>
              <a:rPr lang="en-IN" sz="3400" dirty="0" smtClean="0">
                <a:latin typeface="Times New Roman" panose="02020603050405020304" pitchFamily="18" charset="0"/>
                <a:cs typeface="Times New Roman" panose="02020603050405020304" pitchFamily="18" charset="0"/>
              </a:rPr>
              <a:t>Server </a:t>
            </a:r>
            <a:r>
              <a:rPr lang="en-IN" sz="3400" dirty="0">
                <a:latin typeface="Times New Roman" panose="02020603050405020304" pitchFamily="18" charset="0"/>
                <a:cs typeface="Times New Roman" panose="02020603050405020304" pitchFamily="18" charset="0"/>
              </a:rPr>
              <a:t>virtualization is the most active segment of the virtualization industry featuring established </a:t>
            </a:r>
            <a:r>
              <a:rPr lang="en-IN" sz="3400" dirty="0" smtClean="0">
                <a:latin typeface="Times New Roman" panose="02020603050405020304" pitchFamily="18" charset="0"/>
                <a:cs typeface="Times New Roman" panose="02020603050405020304" pitchFamily="18" charset="0"/>
              </a:rPr>
              <a:t>companies, </a:t>
            </a:r>
            <a:r>
              <a:rPr lang="en-IN" sz="3400" dirty="0">
                <a:latin typeface="Times New Roman" panose="02020603050405020304" pitchFamily="18" charset="0"/>
                <a:cs typeface="Times New Roman" panose="02020603050405020304" pitchFamily="18" charset="0"/>
              </a:rPr>
              <a:t>such as VMware, </a:t>
            </a:r>
            <a:r>
              <a:rPr lang="en-IN" sz="3400" dirty="0" smtClean="0">
                <a:latin typeface="Times New Roman" panose="02020603050405020304" pitchFamily="18" charset="0"/>
                <a:cs typeface="Times New Roman" panose="02020603050405020304" pitchFamily="18" charset="0"/>
              </a:rPr>
              <a:t>Microsoft </a:t>
            </a:r>
            <a:r>
              <a:rPr lang="en-IN" sz="3400" dirty="0">
                <a:latin typeface="Times New Roman" panose="02020603050405020304" pitchFamily="18" charset="0"/>
                <a:cs typeface="Times New Roman" panose="02020603050405020304" pitchFamily="18" charset="0"/>
              </a:rPr>
              <a:t>and </a:t>
            </a:r>
            <a:r>
              <a:rPr lang="en-IN" sz="3400" dirty="0" smtClean="0">
                <a:latin typeface="Times New Roman" panose="02020603050405020304" pitchFamily="18" charset="0"/>
                <a:cs typeface="Times New Roman" panose="02020603050405020304" pitchFamily="18" charset="0"/>
              </a:rPr>
              <a:t>Citrix</a:t>
            </a:r>
          </a:p>
          <a:p>
            <a:pPr algn="just"/>
            <a:endParaRPr lang="en-IN" sz="3400" dirty="0" smtClean="0">
              <a:latin typeface="Times New Roman" panose="02020603050405020304" pitchFamily="18" charset="0"/>
              <a:cs typeface="Times New Roman" panose="02020603050405020304" pitchFamily="18" charset="0"/>
            </a:endParaRPr>
          </a:p>
          <a:p>
            <a:pPr algn="just"/>
            <a:r>
              <a:rPr lang="en-IN" sz="3400" dirty="0" smtClean="0">
                <a:latin typeface="Times New Roman" panose="02020603050405020304" pitchFamily="18" charset="0"/>
                <a:cs typeface="Times New Roman" panose="02020603050405020304" pitchFamily="18" charset="0"/>
              </a:rPr>
              <a:t>With </a:t>
            </a:r>
            <a:r>
              <a:rPr lang="en-IN" sz="3400" dirty="0">
                <a:latin typeface="Times New Roman" panose="02020603050405020304" pitchFamily="18" charset="0"/>
                <a:cs typeface="Times New Roman" panose="02020603050405020304" pitchFamily="18" charset="0"/>
              </a:rPr>
              <a:t>server virtualization one physical machine is divided </a:t>
            </a:r>
            <a:r>
              <a:rPr lang="en-IN" sz="3400" dirty="0" smtClean="0">
                <a:latin typeface="Times New Roman" panose="02020603050405020304" pitchFamily="18" charset="0"/>
                <a:cs typeface="Times New Roman" panose="02020603050405020304" pitchFamily="18" charset="0"/>
              </a:rPr>
              <a:t>into many </a:t>
            </a:r>
            <a:r>
              <a:rPr lang="en-IN" sz="3400" dirty="0">
                <a:latin typeface="Times New Roman" panose="02020603050405020304" pitchFamily="18" charset="0"/>
                <a:cs typeface="Times New Roman" panose="02020603050405020304" pitchFamily="18" charset="0"/>
              </a:rPr>
              <a:t>virtual </a:t>
            </a:r>
            <a:r>
              <a:rPr lang="en-IN" sz="3400" dirty="0" smtClean="0">
                <a:latin typeface="Times New Roman" panose="02020603050405020304" pitchFamily="18" charset="0"/>
                <a:cs typeface="Times New Roman" panose="02020603050405020304" pitchFamily="18" charset="0"/>
              </a:rPr>
              <a:t>servers</a:t>
            </a:r>
          </a:p>
          <a:p>
            <a:pPr algn="just"/>
            <a:endParaRPr lang="en-IN" sz="3400" dirty="0" smtClean="0">
              <a:latin typeface="Times New Roman" panose="02020603050405020304" pitchFamily="18" charset="0"/>
              <a:cs typeface="Times New Roman" panose="02020603050405020304" pitchFamily="18" charset="0"/>
            </a:endParaRPr>
          </a:p>
          <a:p>
            <a:pPr algn="just"/>
            <a:r>
              <a:rPr lang="en-IN" sz="3400" dirty="0" smtClean="0">
                <a:latin typeface="Times New Roman" panose="02020603050405020304" pitchFamily="18" charset="0"/>
                <a:cs typeface="Times New Roman" panose="02020603050405020304" pitchFamily="18" charset="0"/>
              </a:rPr>
              <a:t>At </a:t>
            </a:r>
            <a:r>
              <a:rPr lang="en-IN" sz="3400" dirty="0">
                <a:latin typeface="Times New Roman" panose="02020603050405020304" pitchFamily="18" charset="0"/>
                <a:cs typeface="Times New Roman" panose="02020603050405020304" pitchFamily="18" charset="0"/>
              </a:rPr>
              <a:t>the core of such virtualization is the concept of a hypervisor (virtual machine monitor</a:t>
            </a:r>
            <a:r>
              <a:rPr lang="en-IN" sz="3400" dirty="0" smtClean="0">
                <a:latin typeface="Times New Roman" panose="02020603050405020304" pitchFamily="18" charset="0"/>
                <a:cs typeface="Times New Roman" panose="02020603050405020304" pitchFamily="18" charset="0"/>
              </a:rPr>
              <a:t>) </a:t>
            </a:r>
          </a:p>
          <a:p>
            <a:pPr algn="just"/>
            <a:endParaRPr lang="en-IN" sz="3400" dirty="0" smtClean="0">
              <a:latin typeface="Times New Roman" panose="02020603050405020304" pitchFamily="18" charset="0"/>
              <a:cs typeface="Times New Roman" panose="02020603050405020304" pitchFamily="18" charset="0"/>
            </a:endParaRPr>
          </a:p>
          <a:p>
            <a:pPr algn="just"/>
            <a:r>
              <a:rPr lang="en-IN" sz="3400" dirty="0" smtClean="0">
                <a:latin typeface="Times New Roman" panose="02020603050405020304" pitchFamily="18" charset="0"/>
                <a:cs typeface="Times New Roman" panose="02020603050405020304" pitchFamily="18" charset="0"/>
              </a:rPr>
              <a:t>A </a:t>
            </a:r>
            <a:r>
              <a:rPr lang="en-IN" sz="3400" dirty="0">
                <a:latin typeface="Times New Roman" panose="02020603050405020304" pitchFamily="18" charset="0"/>
                <a:cs typeface="Times New Roman" panose="02020603050405020304" pitchFamily="18" charset="0"/>
              </a:rPr>
              <a:t>hypervisor is a thin software layer that intercepts operating system calls to hardware. Hypervisors typically provide a virtualized CPU and memory for the guests running on top of them. The term was first used in conjunction with the IBM </a:t>
            </a:r>
            <a:r>
              <a:rPr lang="en-IN" sz="3400" dirty="0" smtClean="0">
                <a:latin typeface="Times New Roman" panose="02020603050405020304" pitchFamily="18" charset="0"/>
                <a:cs typeface="Times New Roman" panose="02020603050405020304" pitchFamily="18" charset="0"/>
              </a:rPr>
              <a:t>CP-370</a:t>
            </a:r>
            <a:endParaRPr lang="en-IN" sz="3400" dirty="0" smtClean="0">
              <a:latin typeface="Times New Roman" panose="02020603050405020304" pitchFamily="18" charset="0"/>
              <a:cs typeface="Times New Roman" panose="02020603050405020304" pitchFamily="18" charset="0"/>
            </a:endParaRPr>
          </a:p>
          <a:p>
            <a:pPr marL="0" indent="0" algn="just">
              <a:buNone/>
            </a:pPr>
            <a:endParaRPr lang="en-IN" sz="2900" dirty="0" smtClean="0">
              <a:latin typeface="Times New Roman" panose="02020603050405020304" pitchFamily="18" charset="0"/>
              <a:cs typeface="Times New Roman" panose="02020603050405020304" pitchFamily="18" charset="0"/>
            </a:endParaRPr>
          </a:p>
          <a:p>
            <a:pPr marL="0" indent="0" algn="just">
              <a:buNone/>
            </a:pPr>
            <a:endParaRPr lang="en-IN" sz="2900" dirty="0">
              <a:latin typeface="Times New Roman" panose="02020603050405020304" pitchFamily="18" charset="0"/>
              <a:cs typeface="Times New Roman" panose="02020603050405020304" pitchFamily="18" charset="0"/>
            </a:endParaRPr>
          </a:p>
          <a:p>
            <a:pPr marL="0" indent="0" algn="just">
              <a:buNone/>
            </a:pPr>
            <a:endParaRPr lang="en-IN" sz="2900" dirty="0" smtClean="0">
              <a:latin typeface="Times New Roman" panose="02020603050405020304" pitchFamily="18" charset="0"/>
              <a:cs typeface="Times New Roman" panose="02020603050405020304" pitchFamily="18" charset="0"/>
            </a:endParaRPr>
          </a:p>
          <a:p>
            <a:pPr marL="0" indent="0" algn="just">
              <a:buNone/>
            </a:pPr>
            <a:endParaRPr lang="en-IN" sz="2900" dirty="0" smtClean="0">
              <a:latin typeface="Times New Roman" panose="02020603050405020304" pitchFamily="18" charset="0"/>
              <a:cs typeface="Times New Roman" panose="02020603050405020304" pitchFamily="18" charset="0"/>
            </a:endParaRPr>
          </a:p>
          <a:p>
            <a:pPr marL="0" indent="0" algn="just">
              <a:buNone/>
            </a:pPr>
            <a:endParaRPr lang="en-IN" sz="2900" dirty="0">
              <a:latin typeface="Times New Roman" panose="02020603050405020304" pitchFamily="18" charset="0"/>
              <a:cs typeface="Times New Roman" panose="02020603050405020304" pitchFamily="18" charset="0"/>
            </a:endParaRPr>
          </a:p>
          <a:p>
            <a:pPr marL="0" indent="0" algn="just">
              <a:buNone/>
            </a:pPr>
            <a:endParaRPr lang="en-IN" sz="2900" dirty="0" smtClean="0">
              <a:latin typeface="Times New Roman" panose="02020603050405020304" pitchFamily="18" charset="0"/>
              <a:cs typeface="Times New Roman" panose="02020603050405020304" pitchFamily="18" charset="0"/>
            </a:endParaRPr>
          </a:p>
          <a:p>
            <a:pPr marL="0" indent="0" algn="just">
              <a:buNone/>
            </a:pPr>
            <a:endParaRPr lang="en-IN" sz="2900" dirty="0">
              <a:latin typeface="Times New Roman" panose="02020603050405020304" pitchFamily="18" charset="0"/>
              <a:cs typeface="Times New Roman" panose="02020603050405020304" pitchFamily="18" charset="0"/>
            </a:endParaRPr>
          </a:p>
          <a:p>
            <a:pPr marL="0" indent="0" algn="just">
              <a:buNone/>
            </a:pPr>
            <a:r>
              <a:rPr lang="en-IN" sz="2900" dirty="0">
                <a:latin typeface="Times New Roman" panose="02020603050405020304" pitchFamily="18" charset="0"/>
                <a:cs typeface="Times New Roman" panose="02020603050405020304" pitchFamily="18" charset="0"/>
              </a:rPr>
              <a:t> </a:t>
            </a:r>
            <a:r>
              <a:rPr lang="en-IN" sz="2900" dirty="0" smtClean="0">
                <a:latin typeface="Times New Roman" panose="02020603050405020304" pitchFamily="18" charset="0"/>
                <a:cs typeface="Times New Roman" panose="02020603050405020304" pitchFamily="18" charset="0"/>
              </a:rPr>
              <a:t>                                                                        </a:t>
            </a:r>
            <a:r>
              <a:rPr lang="en-IN" sz="2100" dirty="0" smtClean="0">
                <a:latin typeface="Times New Roman" panose="02020603050405020304" pitchFamily="18" charset="0"/>
                <a:cs typeface="Times New Roman" panose="02020603050405020304" pitchFamily="18" charset="0"/>
              </a:rPr>
              <a:t>Source</a:t>
            </a:r>
            <a:r>
              <a:rPr lang="en-IN" sz="2100" dirty="0">
                <a:latin typeface="Times New Roman" panose="02020603050405020304" pitchFamily="18" charset="0"/>
                <a:cs typeface="Times New Roman" panose="02020603050405020304" pitchFamily="18" charset="0"/>
              </a:rPr>
              <a:t>: </a:t>
            </a:r>
            <a:r>
              <a:rPr lang="en-IN" sz="2100" dirty="0">
                <a:latin typeface="Times New Roman" panose="02020603050405020304" pitchFamily="18" charset="0"/>
                <a:cs typeface="Times New Roman" panose="02020603050405020304" pitchFamily="18" charset="0"/>
                <a:hlinkClick r:id="rId2"/>
              </a:rPr>
              <a:t>http://</a:t>
            </a:r>
            <a:r>
              <a:rPr lang="en-IN" sz="2100" dirty="0" smtClean="0">
                <a:latin typeface="Times New Roman" panose="02020603050405020304" pitchFamily="18" charset="0"/>
                <a:cs typeface="Times New Roman" panose="02020603050405020304" pitchFamily="18" charset="0"/>
                <a:hlinkClick r:id="rId2"/>
              </a:rPr>
              <a:t>slideplayer.com/slide/3293493/</a:t>
            </a:r>
            <a:endParaRPr lang="en-IN" sz="2100" dirty="0" smtClean="0">
              <a:latin typeface="Times New Roman" panose="02020603050405020304" pitchFamily="18" charset="0"/>
              <a:cs typeface="Times New Roman" panose="02020603050405020304" pitchFamily="18" charset="0"/>
            </a:endParaRPr>
          </a:p>
          <a:p>
            <a:pPr marL="0" indent="0" algn="just">
              <a:buNone/>
            </a:pPr>
            <a:endParaRPr lang="en-IN" sz="1200" dirty="0" smtClean="0"/>
          </a:p>
          <a:p>
            <a:pPr marL="0" indent="0" algn="just">
              <a:buNone/>
            </a:pPr>
            <a:endParaRPr lang="en-IN" sz="120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1594" t="31164" r="8696" b="4868"/>
          <a:stretch/>
        </p:blipFill>
        <p:spPr>
          <a:xfrm>
            <a:off x="2667000" y="3962400"/>
            <a:ext cx="4104396" cy="2057400"/>
          </a:xfrm>
          <a:prstGeom prst="rect">
            <a:avLst/>
          </a:prstGeom>
        </p:spPr>
      </p:pic>
      <p:sp>
        <p:nvSpPr>
          <p:cNvPr id="3" name="Rectangle 2"/>
          <p:cNvSpPr/>
          <p:nvPr/>
        </p:nvSpPr>
        <p:spPr>
          <a:xfrm>
            <a:off x="0" y="228600"/>
            <a:ext cx="2264466"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Server Virtualization</a:t>
            </a:r>
          </a:p>
        </p:txBody>
      </p:sp>
    </p:spTree>
    <p:extLst>
      <p:ext uri="{BB962C8B-B14F-4D97-AF65-F5344CB8AC3E}">
        <p14:creationId xmlns:p14="http://schemas.microsoft.com/office/powerpoint/2010/main" val="18364010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Benefits of Server Virtualization </a:t>
            </a:r>
            <a:endParaRPr lang="en-GB" sz="1800" dirty="0"/>
          </a:p>
        </p:txBody>
      </p:sp>
      <p:sp>
        <p:nvSpPr>
          <p:cNvPr id="3" name="Content Placeholder 2"/>
          <p:cNvSpPr>
            <a:spLocks noGrp="1"/>
          </p:cNvSpPr>
          <p:nvPr>
            <p:ph idx="1"/>
          </p:nvPr>
        </p:nvSpPr>
        <p:spPr/>
        <p:txBody>
          <a:bodyPr/>
          <a:lstStyle/>
          <a:p>
            <a:pPr marL="0" indent="0" algn="just">
              <a:buNone/>
            </a:pPr>
            <a:endParaRPr lang="en-IN" b="1" dirty="0" smtClean="0">
              <a:latin typeface="Times New Roman" panose="02020603050405020304" pitchFamily="18" charset="0"/>
              <a:cs typeface="Times New Roman" panose="02020603050405020304" pitchFamily="18" charset="0"/>
            </a:endParaRPr>
          </a:p>
          <a:p>
            <a:pPr marL="0" indent="0" algn="just">
              <a:buNone/>
            </a:pPr>
            <a:endParaRPr lang="en-IN" b="1" dirty="0">
              <a:latin typeface="Times New Roman" panose="02020603050405020304" pitchFamily="18" charset="0"/>
              <a:cs typeface="Times New Roman" panose="02020603050405020304" pitchFamily="18" charset="0"/>
            </a:endParaRPr>
          </a:p>
          <a:p>
            <a:pPr marL="0" indent="0" algn="just">
              <a:buNone/>
            </a:pPr>
            <a:endParaRPr lang="en-IN" b="1" dirty="0">
              <a:latin typeface="Times New Roman" panose="02020603050405020304" pitchFamily="18" charset="0"/>
              <a:cs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Increased Hardware Utilisation</a:t>
            </a:r>
          </a:p>
          <a:p>
            <a:pPr algn="just"/>
            <a:endParaRPr lang="en-IN" sz="1600" dirty="0" smtClean="0">
              <a:latin typeface="Times New Roman" panose="02020603050405020304" pitchFamily="18" charset="0"/>
              <a:cs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Security </a:t>
            </a:r>
          </a:p>
          <a:p>
            <a:pPr algn="just"/>
            <a:endParaRPr lang="en-IN" sz="1600" dirty="0" smtClean="0">
              <a:latin typeface="Times New Roman" panose="02020603050405020304" pitchFamily="18" charset="0"/>
              <a:cs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Development </a:t>
            </a: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r>
              <a:rPr lang="en-IN" sz="1000" b="1" dirty="0">
                <a:latin typeface="Times New Roman" panose="02020603050405020304" pitchFamily="18" charset="0"/>
                <a:cs typeface="Times New Roman" panose="02020603050405020304" pitchFamily="18" charset="0"/>
              </a:rPr>
              <a:t>Source: https://www.infoq.com/articles/virtualization-intro</a:t>
            </a:r>
            <a:endParaRPr lang="en-GB" sz="1000" b="1"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21</a:t>
            </a:fld>
            <a:endParaRPr lang="en-US" dirty="0"/>
          </a:p>
        </p:txBody>
      </p:sp>
    </p:spTree>
    <p:extLst>
      <p:ext uri="{BB962C8B-B14F-4D97-AF65-F5344CB8AC3E}">
        <p14:creationId xmlns:p14="http://schemas.microsoft.com/office/powerpoint/2010/main" val="28008613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5425" y="800100"/>
            <a:ext cx="8766175" cy="5905500"/>
          </a:xfrm>
        </p:spPr>
        <p:txBody>
          <a:bodyPr>
            <a:normAutofit/>
          </a:bodyPr>
          <a:lstStyle/>
          <a:p>
            <a:pPr algn="just"/>
            <a:r>
              <a:rPr lang="en-IN" sz="1600" dirty="0" smtClean="0">
                <a:latin typeface="Times New Roman" panose="02020603050405020304" pitchFamily="18" charset="0"/>
                <a:cs typeface="Times New Roman" panose="02020603050405020304" pitchFamily="18" charset="0"/>
              </a:rPr>
              <a:t>Desktop </a:t>
            </a:r>
            <a:r>
              <a:rPr lang="en-IN" sz="1600" dirty="0">
                <a:latin typeface="Times New Roman" panose="02020603050405020304" pitchFamily="18" charset="0"/>
                <a:cs typeface="Times New Roman" panose="02020603050405020304" pitchFamily="18" charset="0"/>
              </a:rPr>
              <a:t>virtualization is a virtualization technology that separates an individual's PC applications from his or her </a:t>
            </a:r>
            <a:r>
              <a:rPr lang="en-IN" sz="1600" dirty="0" smtClean="0">
                <a:latin typeface="Times New Roman" panose="02020603050405020304" pitchFamily="18" charset="0"/>
                <a:cs typeface="Times New Roman" panose="02020603050405020304" pitchFamily="18" charset="0"/>
              </a:rPr>
              <a:t>desktop</a:t>
            </a:r>
          </a:p>
          <a:p>
            <a:pPr algn="just"/>
            <a:r>
              <a:rPr lang="en-IN" sz="1600" dirty="0" smtClean="0">
                <a:latin typeface="Times New Roman" panose="02020603050405020304" pitchFamily="18" charset="0"/>
                <a:cs typeface="Times New Roman" panose="02020603050405020304" pitchFamily="18" charset="0"/>
              </a:rPr>
              <a:t>Virtualized </a:t>
            </a:r>
            <a:r>
              <a:rPr lang="en-IN" sz="1600" dirty="0">
                <a:latin typeface="Times New Roman" panose="02020603050405020304" pitchFamily="18" charset="0"/>
                <a:cs typeface="Times New Roman" panose="02020603050405020304" pitchFamily="18" charset="0"/>
              </a:rPr>
              <a:t>desktops are generally hosted on a remote central server, rather than the hard drive of the personal </a:t>
            </a:r>
            <a:r>
              <a:rPr lang="en-IN" sz="1600" dirty="0" smtClean="0">
                <a:latin typeface="Times New Roman" panose="02020603050405020304" pitchFamily="18" charset="0"/>
                <a:cs typeface="Times New Roman" panose="02020603050405020304" pitchFamily="18" charset="0"/>
              </a:rPr>
              <a:t>computer</a:t>
            </a:r>
          </a:p>
          <a:p>
            <a:pPr algn="just"/>
            <a:r>
              <a:rPr lang="en-IN" sz="1600" dirty="0">
                <a:latin typeface="Times New Roman" panose="02020603050405020304" pitchFamily="18" charset="0"/>
                <a:cs typeface="Times New Roman" panose="02020603050405020304" pitchFamily="18" charset="0"/>
              </a:rPr>
              <a:t>T</a:t>
            </a:r>
            <a:r>
              <a:rPr lang="en-IN" sz="1600" dirty="0" smtClean="0">
                <a:latin typeface="Times New Roman" panose="02020603050405020304" pitchFamily="18" charset="0"/>
                <a:cs typeface="Times New Roman" panose="02020603050405020304" pitchFamily="18" charset="0"/>
              </a:rPr>
              <a:t>he </a:t>
            </a:r>
            <a:r>
              <a:rPr lang="en-IN" sz="1600" dirty="0">
                <a:latin typeface="Times New Roman" panose="02020603050405020304" pitchFamily="18" charset="0"/>
                <a:cs typeface="Times New Roman" panose="02020603050405020304" pitchFamily="18" charset="0"/>
              </a:rPr>
              <a:t>client-server computing model is used in virtualizing desktops, desktop virtualization is also known as client </a:t>
            </a:r>
            <a:r>
              <a:rPr lang="en-IN" sz="1600" dirty="0" smtClean="0">
                <a:latin typeface="Times New Roman" panose="02020603050405020304" pitchFamily="18" charset="0"/>
                <a:cs typeface="Times New Roman" panose="02020603050405020304" pitchFamily="18" charset="0"/>
              </a:rPr>
              <a:t>virtualization</a:t>
            </a:r>
            <a:endParaRPr lang="en-IN" sz="1600" dirty="0" smtClean="0">
              <a:latin typeface="Times New Roman" panose="02020603050405020304" pitchFamily="18" charset="0"/>
              <a:cs typeface="Times New Roman" panose="02020603050405020304" pitchFamily="18" charset="0"/>
            </a:endParaRPr>
          </a:p>
          <a:p>
            <a:pPr marL="0" indent="0" algn="just">
              <a:buNone/>
            </a:pPr>
            <a:endParaRPr lang="en-IN" sz="1600" dirty="0" smtClean="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r>
              <a:rPr lang="en-IN" sz="1600" b="1" dirty="0" smtClean="0">
                <a:latin typeface="Times New Roman" panose="02020603050405020304" pitchFamily="18" charset="0"/>
                <a:cs typeface="Times New Roman" panose="02020603050405020304" pitchFamily="18" charset="0"/>
              </a:rPr>
              <a:t>Benefits of Desktop Virtualization include: </a:t>
            </a:r>
          </a:p>
          <a:p>
            <a:pPr algn="just"/>
            <a:r>
              <a:rPr lang="en-IN" sz="1600" dirty="0">
                <a:latin typeface="Times New Roman" panose="02020603050405020304" pitchFamily="18" charset="0"/>
                <a:cs typeface="Times New Roman" panose="02020603050405020304" pitchFamily="18" charset="0"/>
              </a:rPr>
              <a:t>A</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lower total cost of ownership (TCO</a:t>
            </a:r>
            <a:r>
              <a:rPr lang="en-IN" sz="1600" dirty="0" smtClean="0">
                <a:latin typeface="Times New Roman" panose="02020603050405020304" pitchFamily="18" charset="0"/>
                <a:cs typeface="Times New Roman" panose="02020603050405020304" pitchFamily="18" charset="0"/>
              </a:rPr>
              <a:t>) </a:t>
            </a:r>
          </a:p>
          <a:p>
            <a:pPr algn="just"/>
            <a:r>
              <a:rPr lang="en-IN" sz="1600" dirty="0">
                <a:latin typeface="Times New Roman" panose="02020603050405020304" pitchFamily="18" charset="0"/>
                <a:cs typeface="Times New Roman" panose="02020603050405020304" pitchFamily="18" charset="0"/>
              </a:rPr>
              <a:t>I</a:t>
            </a:r>
            <a:r>
              <a:rPr lang="en-IN" sz="1600" dirty="0" smtClean="0">
                <a:latin typeface="Times New Roman" panose="02020603050405020304" pitchFamily="18" charset="0"/>
                <a:cs typeface="Times New Roman" panose="02020603050405020304" pitchFamily="18" charset="0"/>
              </a:rPr>
              <a:t>ncreased security</a:t>
            </a:r>
          </a:p>
          <a:p>
            <a:pPr algn="just"/>
            <a:r>
              <a:rPr lang="en-IN" sz="1600" dirty="0">
                <a:latin typeface="Times New Roman" panose="02020603050405020304" pitchFamily="18" charset="0"/>
                <a:cs typeface="Times New Roman" panose="02020603050405020304" pitchFamily="18" charset="0"/>
              </a:rPr>
              <a:t>R</a:t>
            </a:r>
            <a:r>
              <a:rPr lang="en-IN" sz="1600" dirty="0" smtClean="0">
                <a:latin typeface="Times New Roman" panose="02020603050405020304" pitchFamily="18" charset="0"/>
                <a:cs typeface="Times New Roman" panose="02020603050405020304" pitchFamily="18" charset="0"/>
              </a:rPr>
              <a:t>educed </a:t>
            </a:r>
            <a:r>
              <a:rPr lang="en-IN" sz="1600" dirty="0">
                <a:latin typeface="Times New Roman" panose="02020603050405020304" pitchFamily="18" charset="0"/>
                <a:cs typeface="Times New Roman" panose="02020603050405020304" pitchFamily="18" charset="0"/>
              </a:rPr>
              <a:t>energy </a:t>
            </a:r>
            <a:r>
              <a:rPr lang="en-IN" sz="1600" dirty="0" smtClean="0">
                <a:latin typeface="Times New Roman" panose="02020603050405020304" pitchFamily="18" charset="0"/>
                <a:cs typeface="Times New Roman" panose="02020603050405020304" pitchFamily="18" charset="0"/>
              </a:rPr>
              <a:t>costs</a:t>
            </a:r>
          </a:p>
          <a:p>
            <a:pPr algn="just"/>
            <a:r>
              <a:rPr lang="en-IN" sz="1600" dirty="0">
                <a:latin typeface="Times New Roman" panose="02020603050405020304" pitchFamily="18" charset="0"/>
                <a:cs typeface="Times New Roman" panose="02020603050405020304" pitchFamily="18" charset="0"/>
              </a:rPr>
              <a:t>R</a:t>
            </a:r>
            <a:r>
              <a:rPr lang="en-IN" sz="1600" dirty="0" smtClean="0">
                <a:latin typeface="Times New Roman" panose="02020603050405020304" pitchFamily="18" charset="0"/>
                <a:cs typeface="Times New Roman" panose="02020603050405020304" pitchFamily="18" charset="0"/>
              </a:rPr>
              <a:t>educed </a:t>
            </a:r>
            <a:r>
              <a:rPr lang="en-IN" sz="1600" dirty="0">
                <a:latin typeface="Times New Roman" panose="02020603050405020304" pitchFamily="18" charset="0"/>
                <a:cs typeface="Times New Roman" panose="02020603050405020304" pitchFamily="18" charset="0"/>
              </a:rPr>
              <a:t>downtime and </a:t>
            </a:r>
            <a:r>
              <a:rPr lang="en-IN" sz="1600" dirty="0" smtClean="0">
                <a:latin typeface="Times New Roman" panose="02020603050405020304" pitchFamily="18" charset="0"/>
                <a:cs typeface="Times New Roman" panose="02020603050405020304" pitchFamily="18" charset="0"/>
              </a:rPr>
              <a:t>centralised management</a:t>
            </a:r>
          </a:p>
          <a:p>
            <a:pPr marL="0" indent="0" algn="just">
              <a:buNone/>
            </a:pPr>
            <a:endParaRPr lang="en-IN" sz="1200" dirty="0" smtClean="0"/>
          </a:p>
          <a:p>
            <a:pPr marL="0" indent="0" algn="just">
              <a:buNone/>
            </a:pPr>
            <a:endParaRPr lang="en-IN" sz="1200" dirty="0"/>
          </a:p>
          <a:p>
            <a:pPr marL="0" indent="0" algn="just">
              <a:buNone/>
            </a:pPr>
            <a:endParaRPr lang="en-IN" sz="1200" dirty="0" smtClean="0"/>
          </a:p>
          <a:p>
            <a:pPr marL="0" indent="0" algn="just">
              <a:buNone/>
            </a:pPr>
            <a:endParaRPr lang="en-IN" sz="1200" dirty="0"/>
          </a:p>
          <a:p>
            <a:pPr marL="0" indent="0" algn="just">
              <a:buNone/>
            </a:pPr>
            <a:endParaRPr lang="en-IN" sz="1200" dirty="0" smtClean="0"/>
          </a:p>
          <a:p>
            <a:pPr marL="0" indent="0" algn="just">
              <a:buNone/>
            </a:pPr>
            <a:endParaRPr lang="en-IN" sz="1200" dirty="0" smtClean="0"/>
          </a:p>
          <a:p>
            <a:pPr marL="0" indent="0" algn="just">
              <a:buNone/>
            </a:pPr>
            <a:endParaRPr lang="en-IN" sz="1200" dirty="0"/>
          </a:p>
        </p:txBody>
      </p:sp>
      <p:sp>
        <p:nvSpPr>
          <p:cNvPr id="2" name="Rectangle 1"/>
          <p:cNvSpPr/>
          <p:nvPr/>
        </p:nvSpPr>
        <p:spPr>
          <a:xfrm>
            <a:off x="-76200" y="228600"/>
            <a:ext cx="2422523" cy="369332"/>
          </a:xfrm>
          <a:prstGeom prst="rect">
            <a:avLst/>
          </a:prstGeom>
        </p:spPr>
        <p:txBody>
          <a:bodyPr wrap="none">
            <a:spAutoFit/>
          </a:bodyPr>
          <a:lstStyle/>
          <a:p>
            <a:r>
              <a:rPr lang="en-IN" b="1" dirty="0" smtClean="0">
                <a:latin typeface="Times New Roman" panose="02020603050405020304" pitchFamily="18" charset="0"/>
                <a:cs typeface="Times New Roman" panose="02020603050405020304" pitchFamily="18" charset="0"/>
              </a:rPr>
              <a:t>Desktop Virtualization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42887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5425" y="800100"/>
            <a:ext cx="8766175" cy="5905500"/>
          </a:xfrm>
        </p:spPr>
        <p:txBody>
          <a:bodyPr>
            <a:normAutofit/>
          </a:bodyPr>
          <a:lstStyle/>
          <a:p>
            <a:pPr algn="just"/>
            <a:r>
              <a:rPr lang="en-IN" sz="1600" dirty="0" smtClean="0">
                <a:latin typeface="Times New Roman" panose="02020603050405020304" pitchFamily="18" charset="0"/>
                <a:cs typeface="Times New Roman" panose="02020603050405020304" pitchFamily="18" charset="0"/>
              </a:rPr>
              <a:t>Application </a:t>
            </a:r>
            <a:r>
              <a:rPr lang="en-IN" sz="1600" dirty="0" smtClean="0">
                <a:latin typeface="Times New Roman" panose="02020603050405020304" pitchFamily="18" charset="0"/>
                <a:cs typeface="Times New Roman" panose="02020603050405020304" pitchFamily="18" charset="0"/>
              </a:rPr>
              <a:t>virtualization is running </a:t>
            </a:r>
            <a:r>
              <a:rPr lang="en-IN" sz="1600" dirty="0">
                <a:latin typeface="Times New Roman" panose="02020603050405020304" pitchFamily="18" charset="0"/>
                <a:cs typeface="Times New Roman" panose="02020603050405020304" pitchFamily="18" charset="0"/>
              </a:rPr>
              <a:t>an application on a thin </a:t>
            </a:r>
            <a:r>
              <a:rPr lang="en-IN" sz="1600" dirty="0" smtClean="0">
                <a:latin typeface="Times New Roman" panose="02020603050405020304" pitchFamily="18" charset="0"/>
                <a:cs typeface="Times New Roman" panose="02020603050405020304" pitchFamily="18" charset="0"/>
              </a:rPr>
              <a:t>client (a </a:t>
            </a:r>
            <a:r>
              <a:rPr lang="en-IN" sz="1600" dirty="0">
                <a:latin typeface="Times New Roman" panose="02020603050405020304" pitchFamily="18" charset="0"/>
                <a:cs typeface="Times New Roman" panose="02020603050405020304" pitchFamily="18" charset="0"/>
              </a:rPr>
              <a:t>thin client is a lightweight computer built to connect to a server from a remote </a:t>
            </a:r>
            <a:r>
              <a:rPr lang="en-IN" sz="1600" dirty="0" smtClean="0">
                <a:latin typeface="Times New Roman" panose="02020603050405020304" pitchFamily="18" charset="0"/>
                <a:cs typeface="Times New Roman" panose="02020603050405020304" pitchFamily="18" charset="0"/>
              </a:rPr>
              <a:t>location; the </a:t>
            </a:r>
            <a:r>
              <a:rPr lang="en-IN" sz="1600" dirty="0">
                <a:latin typeface="Times New Roman" panose="02020603050405020304" pitchFamily="18" charset="0"/>
                <a:cs typeface="Times New Roman" panose="02020603050405020304" pitchFamily="18" charset="0"/>
              </a:rPr>
              <a:t>server does most of the work, which can include crunching numbers and storing information for the thin </a:t>
            </a:r>
            <a:r>
              <a:rPr lang="en-IN" sz="1600" dirty="0" smtClean="0">
                <a:latin typeface="Times New Roman" panose="02020603050405020304" pitchFamily="18" charset="0"/>
                <a:cs typeface="Times New Roman" panose="02020603050405020304" pitchFamily="18" charset="0"/>
              </a:rPr>
              <a:t>client</a:t>
            </a:r>
            <a:r>
              <a:rPr lang="en-IN" sz="1600" dirty="0" smtClean="0">
                <a:latin typeface="Times New Roman" panose="02020603050405020304" pitchFamily="18" charset="0"/>
                <a:cs typeface="Times New Roman" panose="02020603050405020304" pitchFamily="18" charset="0"/>
              </a:rPr>
              <a:t>)</a:t>
            </a:r>
          </a:p>
          <a:p>
            <a:pPr algn="just"/>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terminal or a network workstation with few resident programs and accessing most programs residing on a connected </a:t>
            </a:r>
            <a:r>
              <a:rPr lang="en-IN" sz="1600" dirty="0" smtClean="0">
                <a:latin typeface="Times New Roman" panose="02020603050405020304" pitchFamily="18" charset="0"/>
                <a:cs typeface="Times New Roman" panose="02020603050405020304" pitchFamily="18" charset="0"/>
              </a:rPr>
              <a:t>server</a:t>
            </a:r>
          </a:p>
          <a:p>
            <a:pPr algn="just"/>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thin client runs in an environment separate from, sometimes referred to as being encapsulated from, the operating system where the application is </a:t>
            </a:r>
            <a:r>
              <a:rPr lang="en-IN" sz="1600" dirty="0" smtClean="0">
                <a:latin typeface="Times New Roman" panose="02020603050405020304" pitchFamily="18" charset="0"/>
                <a:cs typeface="Times New Roman" panose="02020603050405020304" pitchFamily="18" charset="0"/>
              </a:rPr>
              <a:t>located</a:t>
            </a:r>
            <a:endParaRPr lang="en-IN" sz="1600" dirty="0" smtClean="0">
              <a:latin typeface="Times New Roman" panose="02020603050405020304" pitchFamily="18" charset="0"/>
              <a:cs typeface="Times New Roman" panose="02020603050405020304" pitchFamily="18" charset="0"/>
            </a:endParaRPr>
          </a:p>
          <a:p>
            <a:pPr marL="0" indent="0" algn="just">
              <a:buNone/>
            </a:pPr>
            <a:endParaRPr lang="en-IN" sz="1600" dirty="0" smtClean="0">
              <a:latin typeface="Times New Roman" panose="02020603050405020304" pitchFamily="18" charset="0"/>
              <a:cs typeface="Times New Roman" panose="02020603050405020304" pitchFamily="18" charset="0"/>
            </a:endParaRPr>
          </a:p>
          <a:p>
            <a:pPr marL="0" indent="0" algn="just">
              <a:buNone/>
            </a:pPr>
            <a:r>
              <a:rPr lang="en-IN" sz="1600" b="1" dirty="0">
                <a:latin typeface="Times New Roman" panose="02020603050405020304" pitchFamily="18" charset="0"/>
                <a:cs typeface="Times New Roman" panose="02020603050405020304" pitchFamily="18" charset="0"/>
              </a:rPr>
              <a:t>B</a:t>
            </a:r>
            <a:r>
              <a:rPr lang="en-IN" sz="1600" b="1" dirty="0" smtClean="0">
                <a:latin typeface="Times New Roman" panose="02020603050405020304" pitchFamily="18" charset="0"/>
                <a:cs typeface="Times New Roman" panose="02020603050405020304" pitchFamily="18" charset="0"/>
              </a:rPr>
              <a:t>enefits </a:t>
            </a:r>
            <a:r>
              <a:rPr lang="en-IN" sz="1600" b="1" dirty="0">
                <a:latin typeface="Times New Roman" panose="02020603050405020304" pitchFamily="18" charset="0"/>
                <a:cs typeface="Times New Roman" panose="02020603050405020304" pitchFamily="18" charset="0"/>
              </a:rPr>
              <a:t>to application virtualization include</a:t>
            </a:r>
            <a:r>
              <a:rPr lang="en-IN" sz="1600" b="1" dirty="0" smtClean="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Requiring fewer resources compared to using a separate virtual </a:t>
            </a:r>
            <a:r>
              <a:rPr lang="en-IN" sz="1600" dirty="0" smtClean="0">
                <a:latin typeface="Times New Roman" panose="02020603050405020304" pitchFamily="18" charset="0"/>
                <a:cs typeface="Times New Roman" panose="02020603050405020304" pitchFamily="18" charset="0"/>
              </a:rPr>
              <a:t>machine</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Allowing incompatible applications to run on a local machine </a:t>
            </a:r>
            <a:r>
              <a:rPr lang="en-IN" sz="1600" dirty="0" smtClean="0">
                <a:latin typeface="Times New Roman" panose="02020603050405020304" pitchFamily="18" charset="0"/>
                <a:cs typeface="Times New Roman" panose="02020603050405020304" pitchFamily="18" charset="0"/>
              </a:rPr>
              <a:t>simultaneously</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Maintaining a standard, more </a:t>
            </a:r>
            <a:r>
              <a:rPr lang="en-IN" sz="1600" dirty="0" smtClean="0">
                <a:latin typeface="Times New Roman" panose="02020603050405020304" pitchFamily="18" charset="0"/>
                <a:cs typeface="Times New Roman" panose="02020603050405020304" pitchFamily="18" charset="0"/>
              </a:rPr>
              <a:t>efficient </a:t>
            </a:r>
            <a:r>
              <a:rPr lang="en-IN" sz="1600" dirty="0">
                <a:latin typeface="Times New Roman" panose="02020603050405020304" pitchFamily="18" charset="0"/>
                <a:cs typeface="Times New Roman" panose="02020603050405020304" pitchFamily="18" charset="0"/>
              </a:rPr>
              <a:t>and cost-effective OS configuration across multiple machines in a given </a:t>
            </a:r>
            <a:r>
              <a:rPr lang="en-IN" sz="1600" dirty="0" smtClean="0">
                <a:latin typeface="Times New Roman" panose="02020603050405020304" pitchFamily="18" charset="0"/>
                <a:cs typeface="Times New Roman" panose="02020603050405020304" pitchFamily="18" charset="0"/>
              </a:rPr>
              <a:t>organisation</a:t>
            </a:r>
            <a:r>
              <a:rPr lang="en-IN" sz="1600" dirty="0">
                <a:latin typeface="Times New Roman" panose="02020603050405020304" pitchFamily="18" charset="0"/>
                <a:cs typeface="Times New Roman" panose="02020603050405020304" pitchFamily="18" charset="0"/>
              </a:rPr>
              <a:t>, independent of the applications being </a:t>
            </a:r>
            <a:r>
              <a:rPr lang="en-IN" sz="1600" dirty="0" smtClean="0">
                <a:latin typeface="Times New Roman" panose="02020603050405020304" pitchFamily="18" charset="0"/>
                <a:cs typeface="Times New Roman" panose="02020603050405020304" pitchFamily="18" charset="0"/>
              </a:rPr>
              <a:t>used</a:t>
            </a:r>
            <a:endParaRPr lang="en-IN" sz="1600" dirty="0">
              <a:latin typeface="Times New Roman" panose="02020603050405020304" pitchFamily="18" charset="0"/>
              <a:cs typeface="Times New Roman" panose="02020603050405020304" pitchFamily="18" charset="0"/>
            </a:endParaRPr>
          </a:p>
          <a:p>
            <a:pPr marL="0" indent="0" algn="just">
              <a:buNone/>
            </a:pPr>
            <a:endParaRPr lang="en-IN" sz="1200" dirty="0" smtClean="0"/>
          </a:p>
          <a:p>
            <a:pPr marL="0" indent="0" algn="just">
              <a:buNone/>
            </a:pPr>
            <a:r>
              <a:rPr lang="en-IN" sz="1000" b="1" dirty="0">
                <a:latin typeface="Times New Roman" panose="02020603050405020304" pitchFamily="18" charset="0"/>
                <a:cs typeface="Times New Roman" panose="02020603050405020304" pitchFamily="18" charset="0"/>
              </a:rPr>
              <a:t>Source: https://www.techopedia.com/definition/573/application-virtualization</a:t>
            </a:r>
            <a:endParaRPr lang="en-IN" sz="1000" b="1" dirty="0">
              <a:latin typeface="Times New Roman" panose="02020603050405020304" pitchFamily="18" charset="0"/>
              <a:cs typeface="Times New Roman" panose="02020603050405020304" pitchFamily="18" charset="0"/>
            </a:endParaRPr>
          </a:p>
          <a:p>
            <a:pPr marL="0" indent="0" algn="just">
              <a:buNone/>
            </a:pPr>
            <a:endParaRPr lang="en-IN" sz="1200" dirty="0" smtClean="0"/>
          </a:p>
          <a:p>
            <a:pPr marL="0" indent="0" algn="just">
              <a:buNone/>
            </a:pPr>
            <a:endParaRPr lang="en-IN" sz="1200" dirty="0"/>
          </a:p>
          <a:p>
            <a:pPr marL="0" indent="0" algn="just">
              <a:buNone/>
            </a:pPr>
            <a:endParaRPr lang="en-IN" sz="1200" dirty="0" smtClean="0"/>
          </a:p>
          <a:p>
            <a:pPr marL="0" indent="0" algn="just">
              <a:buNone/>
            </a:pPr>
            <a:endParaRPr lang="en-IN" sz="1200" dirty="0" smtClean="0"/>
          </a:p>
          <a:p>
            <a:pPr marL="0" indent="0" algn="just">
              <a:buNone/>
            </a:pPr>
            <a:endParaRPr lang="en-IN" sz="1200" dirty="0"/>
          </a:p>
        </p:txBody>
      </p:sp>
      <p:sp>
        <p:nvSpPr>
          <p:cNvPr id="2" name="Rectangle 1"/>
          <p:cNvSpPr/>
          <p:nvPr/>
        </p:nvSpPr>
        <p:spPr>
          <a:xfrm>
            <a:off x="-76200" y="152400"/>
            <a:ext cx="3048000" cy="369332"/>
          </a:xfrm>
          <a:prstGeom prst="rect">
            <a:avLst/>
          </a:prstGeom>
        </p:spPr>
        <p:txBody>
          <a:bodyPr wrap="square">
            <a:spAutoFit/>
          </a:bodyPr>
          <a:lstStyle/>
          <a:p>
            <a:pPr algn="just"/>
            <a:r>
              <a:rPr lang="en-IN" b="1" dirty="0">
                <a:latin typeface="Times New Roman" panose="02020603050405020304" pitchFamily="18" charset="0"/>
                <a:cs typeface="Times New Roman" panose="02020603050405020304" pitchFamily="18" charset="0"/>
              </a:rPr>
              <a:t>Application Virtualization</a:t>
            </a:r>
          </a:p>
        </p:txBody>
      </p:sp>
    </p:spTree>
    <p:extLst>
      <p:ext uri="{BB962C8B-B14F-4D97-AF65-F5344CB8AC3E}">
        <p14:creationId xmlns:p14="http://schemas.microsoft.com/office/powerpoint/2010/main" val="27547848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5425" y="800100"/>
            <a:ext cx="8766175" cy="5486400"/>
          </a:xfrm>
        </p:spPr>
        <p:txBody>
          <a:bodyPr>
            <a:normAutofit/>
          </a:bodyPr>
          <a:lstStyle/>
          <a:p>
            <a:pPr algn="just"/>
            <a:r>
              <a:rPr lang="en-GB" sz="1600" dirty="0" smtClean="0">
                <a:latin typeface="Times New Roman" panose="02020603050405020304" pitchFamily="18" charset="0"/>
                <a:cs typeface="Times New Roman" panose="02020603050405020304" pitchFamily="18" charset="0"/>
              </a:rPr>
              <a:t>Network </a:t>
            </a:r>
            <a:r>
              <a:rPr lang="en-GB" sz="1600" dirty="0" smtClean="0">
                <a:latin typeface="Times New Roman" panose="02020603050405020304" pitchFamily="18" charset="0"/>
                <a:cs typeface="Times New Roman" panose="02020603050405020304" pitchFamily="18" charset="0"/>
              </a:rPr>
              <a:t>virtualization refers to the management and monitoring of an entire computer network as a single administrative entity from a single software-based administrator’s </a:t>
            </a:r>
            <a:r>
              <a:rPr lang="en-GB" sz="1600" dirty="0" smtClean="0">
                <a:latin typeface="Times New Roman" panose="02020603050405020304" pitchFamily="18" charset="0"/>
                <a:cs typeface="Times New Roman" panose="02020603050405020304" pitchFamily="18" charset="0"/>
              </a:rPr>
              <a:t>console</a:t>
            </a:r>
          </a:p>
          <a:p>
            <a:pPr algn="just"/>
            <a:r>
              <a:rPr lang="en-GB" sz="1600" dirty="0" smtClean="0">
                <a:latin typeface="Times New Roman" panose="02020603050405020304" pitchFamily="18" charset="0"/>
                <a:cs typeface="Times New Roman" panose="02020603050405020304" pitchFamily="18" charset="0"/>
              </a:rPr>
              <a:t>Network </a:t>
            </a:r>
            <a:r>
              <a:rPr lang="en-GB" sz="1600" dirty="0" smtClean="0">
                <a:latin typeface="Times New Roman" panose="02020603050405020304" pitchFamily="18" charset="0"/>
                <a:cs typeface="Times New Roman" panose="02020603050405020304" pitchFamily="18" charset="0"/>
              </a:rPr>
              <a:t>virtualization is designed to allow network optimization of data transfer rates, flexibility, scalability, reliability and </a:t>
            </a:r>
            <a:r>
              <a:rPr lang="en-GB" sz="1600" dirty="0" smtClean="0">
                <a:latin typeface="Times New Roman" panose="02020603050405020304" pitchFamily="18" charset="0"/>
                <a:cs typeface="Times New Roman" panose="02020603050405020304" pitchFamily="18" charset="0"/>
              </a:rPr>
              <a:t>security</a:t>
            </a:r>
          </a:p>
          <a:p>
            <a:pPr algn="just"/>
            <a:endParaRPr lang="en-IN" sz="1600" b="1" dirty="0">
              <a:latin typeface="Times New Roman" panose="02020603050405020304" pitchFamily="18" charset="0"/>
              <a:cs typeface="Times New Roman" panose="02020603050405020304" pitchFamily="18" charset="0"/>
            </a:endParaRPr>
          </a:p>
          <a:p>
            <a:pPr marL="0" indent="0" algn="just">
              <a:buNone/>
            </a:pPr>
            <a:endParaRPr lang="en-GB" sz="1600" b="1" dirty="0" smtClean="0">
              <a:latin typeface="Times New Roman" panose="02020603050405020304" pitchFamily="18" charset="0"/>
              <a:cs typeface="Times New Roman" panose="02020603050405020304" pitchFamily="18" charset="0"/>
            </a:endParaRPr>
          </a:p>
          <a:p>
            <a:pPr marL="0" indent="0">
              <a:buNone/>
            </a:pPr>
            <a:r>
              <a:rPr lang="en-GB" sz="1600" b="1" dirty="0" smtClean="0">
                <a:latin typeface="Times New Roman" panose="02020603050405020304" pitchFamily="18" charset="0"/>
                <a:cs typeface="Times New Roman" panose="02020603050405020304" pitchFamily="18" charset="0"/>
              </a:rPr>
              <a:t>Benefits of Network Virtualization include:</a:t>
            </a:r>
          </a:p>
          <a:p>
            <a:pPr algn="just"/>
            <a:r>
              <a:rPr lang="en-GB" sz="1600" b="1" dirty="0" smtClean="0">
                <a:latin typeface="Times New Roman" panose="02020603050405020304" pitchFamily="18" charset="0"/>
                <a:cs typeface="Times New Roman" panose="02020603050405020304" pitchFamily="18" charset="0"/>
              </a:rPr>
              <a:t>Customisation of Access</a:t>
            </a:r>
            <a:r>
              <a:rPr lang="en-GB" sz="1600" dirty="0" smtClean="0">
                <a:latin typeface="Times New Roman" panose="02020603050405020304" pitchFamily="18" charset="0"/>
                <a:cs typeface="Times New Roman" panose="02020603050405020304" pitchFamily="18" charset="0"/>
              </a:rPr>
              <a:t>: Administrators can quickly customise access and network options, such as, bandwidth throttling and quality of </a:t>
            </a:r>
            <a:r>
              <a:rPr lang="en-GB" sz="1600" dirty="0" smtClean="0">
                <a:latin typeface="Times New Roman" panose="02020603050405020304" pitchFamily="18" charset="0"/>
                <a:cs typeface="Times New Roman" panose="02020603050405020304" pitchFamily="18" charset="0"/>
              </a:rPr>
              <a:t>service</a:t>
            </a:r>
            <a:endParaRPr lang="en-GB" sz="1600" dirty="0" smtClean="0">
              <a:latin typeface="Times New Roman" panose="02020603050405020304" pitchFamily="18" charset="0"/>
              <a:cs typeface="Times New Roman" panose="02020603050405020304" pitchFamily="18" charset="0"/>
            </a:endParaRPr>
          </a:p>
          <a:p>
            <a:pPr algn="just"/>
            <a:r>
              <a:rPr lang="en-GB" sz="1600" b="1" dirty="0" smtClean="0">
                <a:latin typeface="Times New Roman" panose="02020603050405020304" pitchFamily="18" charset="0"/>
                <a:cs typeface="Times New Roman" panose="02020603050405020304" pitchFamily="18" charset="0"/>
              </a:rPr>
              <a:t>Consolidation</a:t>
            </a:r>
            <a:r>
              <a:rPr lang="en-GB" sz="1600" dirty="0" smtClean="0">
                <a:latin typeface="Times New Roman" panose="02020603050405020304" pitchFamily="18" charset="0"/>
                <a:cs typeface="Times New Roman" panose="02020603050405020304" pitchFamily="18" charset="0"/>
              </a:rPr>
              <a:t>: Physical networks can be combined into one virtual network for overall simplification of </a:t>
            </a:r>
            <a:r>
              <a:rPr lang="en-GB" sz="1600" dirty="0" smtClean="0">
                <a:latin typeface="Times New Roman" panose="02020603050405020304" pitchFamily="18" charset="0"/>
                <a:cs typeface="Times New Roman" panose="02020603050405020304" pitchFamily="18" charset="0"/>
              </a:rPr>
              <a:t>management</a:t>
            </a:r>
          </a:p>
          <a:p>
            <a:pPr marL="0" indent="0" algn="just">
              <a:buNone/>
            </a:pPr>
            <a:endParaRPr lang="en-IN" sz="1600" dirty="0">
              <a:solidFill>
                <a:srgbClr val="FF0000"/>
              </a:solidFill>
              <a:latin typeface="Times New Roman" panose="02020603050405020304" pitchFamily="18" charset="0"/>
              <a:cs typeface="Times New Roman" panose="02020603050405020304" pitchFamily="18" charset="0"/>
            </a:endParaRPr>
          </a:p>
          <a:p>
            <a:pPr marL="0" indent="0" algn="just">
              <a:buNone/>
            </a:pPr>
            <a:endParaRPr lang="en-IN" sz="1600" dirty="0" smtClean="0">
              <a:solidFill>
                <a:srgbClr val="FF0000"/>
              </a:solidFill>
              <a:latin typeface="Times New Roman" panose="02020603050405020304" pitchFamily="18" charset="0"/>
              <a:cs typeface="Times New Roman" panose="02020603050405020304" pitchFamily="18" charset="0"/>
            </a:endParaRPr>
          </a:p>
          <a:p>
            <a:pPr marL="0" indent="0" algn="just">
              <a:buNone/>
            </a:pPr>
            <a:r>
              <a:rPr lang="en-IN" sz="1000" b="1" dirty="0">
                <a:latin typeface="Times New Roman" panose="02020603050405020304" pitchFamily="18" charset="0"/>
                <a:cs typeface="Times New Roman" panose="02020603050405020304" pitchFamily="18" charset="0"/>
              </a:rPr>
              <a:t>Source: https://www.techopedia.com/definition/655/network-virtualization</a:t>
            </a:r>
            <a:endParaRPr lang="en-GB" sz="1000" b="1" dirty="0" smtClean="0">
              <a:latin typeface="Times New Roman" panose="02020603050405020304" pitchFamily="18" charset="0"/>
              <a:cs typeface="Times New Roman" panose="02020603050405020304" pitchFamily="18" charset="0"/>
            </a:endParaRPr>
          </a:p>
          <a:p>
            <a:pPr marL="0" indent="0" algn="just">
              <a:buNone/>
            </a:pPr>
            <a:endParaRPr lang="en-GB" sz="1300" b="1" dirty="0" smtClean="0"/>
          </a:p>
          <a:p>
            <a:pPr algn="just"/>
            <a:endParaRPr lang="en-GB" sz="1300" b="1" dirty="0" smtClean="0"/>
          </a:p>
          <a:p>
            <a:pPr marL="0" indent="0" algn="just">
              <a:buNone/>
            </a:pPr>
            <a:endParaRPr lang="en-IN" sz="1200" dirty="0" smtClean="0"/>
          </a:p>
          <a:p>
            <a:pPr marL="0" indent="0" algn="just">
              <a:buNone/>
            </a:pPr>
            <a:endParaRPr lang="en-IN" sz="1200" dirty="0" smtClean="0"/>
          </a:p>
          <a:p>
            <a:pPr marL="0" indent="0" algn="just">
              <a:buNone/>
            </a:pPr>
            <a:endParaRPr lang="en-IN" sz="1200" dirty="0"/>
          </a:p>
          <a:p>
            <a:pPr marL="0" indent="0" algn="just">
              <a:buNone/>
            </a:pPr>
            <a:endParaRPr lang="en-IN" sz="1200" dirty="0" smtClean="0"/>
          </a:p>
          <a:p>
            <a:pPr marL="0" indent="0" algn="just">
              <a:buNone/>
            </a:pPr>
            <a:endParaRPr lang="en-IN" sz="1200" dirty="0"/>
          </a:p>
          <a:p>
            <a:pPr marL="0" indent="0" algn="just">
              <a:buNone/>
            </a:pPr>
            <a:endParaRPr lang="en-IN" sz="1200" dirty="0" smtClean="0"/>
          </a:p>
          <a:p>
            <a:pPr marL="0" indent="0" algn="just">
              <a:buNone/>
            </a:pPr>
            <a:endParaRPr lang="en-IN" sz="1200" dirty="0" smtClean="0"/>
          </a:p>
          <a:p>
            <a:pPr marL="0" indent="0" algn="just">
              <a:buNone/>
            </a:pPr>
            <a:endParaRPr lang="en-IN" sz="1200" dirty="0"/>
          </a:p>
        </p:txBody>
      </p:sp>
      <p:sp>
        <p:nvSpPr>
          <p:cNvPr id="2" name="Rectangle 1"/>
          <p:cNvSpPr/>
          <p:nvPr/>
        </p:nvSpPr>
        <p:spPr>
          <a:xfrm>
            <a:off x="-76200" y="228600"/>
            <a:ext cx="2473819" cy="369332"/>
          </a:xfrm>
          <a:prstGeom prst="rect">
            <a:avLst/>
          </a:prstGeom>
        </p:spPr>
        <p:txBody>
          <a:bodyPr wrap="none">
            <a:spAutoFit/>
          </a:bodyPr>
          <a:lstStyle/>
          <a:p>
            <a:r>
              <a:rPr lang="en-GB" b="1" dirty="0">
                <a:latin typeface="Times New Roman" panose="02020603050405020304" pitchFamily="18" charset="0"/>
                <a:cs typeface="Times New Roman" panose="02020603050405020304" pitchFamily="18" charset="0"/>
              </a:rPr>
              <a:t>Network Virtualization</a:t>
            </a:r>
          </a:p>
        </p:txBody>
      </p:sp>
    </p:spTree>
    <p:extLst>
      <p:ext uri="{BB962C8B-B14F-4D97-AF65-F5344CB8AC3E}">
        <p14:creationId xmlns:p14="http://schemas.microsoft.com/office/powerpoint/2010/main" val="225407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dirty="0">
                <a:latin typeface="Times New Roman" panose="02020603050405020304" pitchFamily="18" charset="0"/>
                <a:cs typeface="Times New Roman" panose="02020603050405020304" pitchFamily="18" charset="0"/>
              </a:rPr>
              <a:t>Storage </a:t>
            </a:r>
            <a:r>
              <a:rPr lang="en-GB" sz="1800" dirty="0" smtClean="0">
                <a:latin typeface="Times New Roman" panose="02020603050405020304" pitchFamily="18" charset="0"/>
                <a:cs typeface="Times New Roman" panose="02020603050405020304" pitchFamily="18" charset="0"/>
              </a:rPr>
              <a:t>Virtualization</a:t>
            </a:r>
            <a:endParaRPr lang="en-GB" sz="1800" dirty="0"/>
          </a:p>
        </p:txBody>
      </p:sp>
      <p:sp>
        <p:nvSpPr>
          <p:cNvPr id="3" name="Content Placeholder 2"/>
          <p:cNvSpPr>
            <a:spLocks noGrp="1"/>
          </p:cNvSpPr>
          <p:nvPr>
            <p:ph idx="1"/>
          </p:nvPr>
        </p:nvSpPr>
        <p:spPr/>
        <p:txBody>
          <a:bodyPr>
            <a:normAutofit/>
          </a:bodyPr>
          <a:lstStyle/>
          <a:p>
            <a:pPr marL="0" indent="0" algn="just">
              <a:buNone/>
            </a:pPr>
            <a:r>
              <a:rPr lang="en-GB" sz="1600" dirty="0" smtClean="0">
                <a:latin typeface="Times New Roman" panose="02020603050405020304" pitchFamily="18" charset="0"/>
                <a:cs typeface="Times New Roman" panose="02020603050405020304" pitchFamily="18" charset="0"/>
              </a:rPr>
              <a:t>Storage </a:t>
            </a:r>
            <a:r>
              <a:rPr lang="en-GB" sz="1600" dirty="0">
                <a:latin typeface="Times New Roman" panose="02020603050405020304" pitchFamily="18" charset="0"/>
                <a:cs typeface="Times New Roman" panose="02020603050405020304" pitchFamily="18" charset="0"/>
              </a:rPr>
              <a:t>virtualization is the process of grouping the physical storage from multiple network storage devices so that it looks like a single storage device. The process involves abstracting and covering the internal functions of a storage device from the host application, host servers or a general network in order to facilitate the application and network-independent management of storage</a:t>
            </a:r>
            <a:r>
              <a:rPr lang="en-GB" sz="1600" dirty="0" smtClean="0">
                <a:latin typeface="Times New Roman" panose="02020603050405020304" pitchFamily="18" charset="0"/>
                <a:cs typeface="Times New Roman" panose="02020603050405020304" pitchFamily="18" charset="0"/>
              </a:rPr>
              <a:t>.</a:t>
            </a: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endParaRPr lang="en-GB" sz="1600" dirty="0">
              <a:latin typeface="Times New Roman" panose="02020603050405020304" pitchFamily="18" charset="0"/>
              <a:cs typeface="Times New Roman" panose="02020603050405020304" pitchFamily="18" charset="0"/>
            </a:endParaRPr>
          </a:p>
          <a:p>
            <a:pPr marL="0" indent="0" algn="just">
              <a:buNone/>
            </a:pPr>
            <a:r>
              <a:rPr lang="en-GB" sz="1600" b="1" dirty="0">
                <a:latin typeface="Times New Roman" panose="02020603050405020304" pitchFamily="18" charset="0"/>
                <a:cs typeface="Times New Roman" panose="02020603050405020304" pitchFamily="18" charset="0"/>
              </a:rPr>
              <a:t>Benefits of Storage Virtualization include:</a:t>
            </a:r>
          </a:p>
          <a:p>
            <a:r>
              <a:rPr lang="en-GB" sz="1600" b="1" dirty="0">
                <a:latin typeface="Times New Roman" panose="02020603050405020304" pitchFamily="18" charset="0"/>
                <a:cs typeface="Times New Roman" panose="02020603050405020304" pitchFamily="18" charset="0"/>
              </a:rPr>
              <a:t>Migration</a:t>
            </a:r>
            <a:r>
              <a:rPr lang="en-GB" sz="1600" dirty="0">
                <a:latin typeface="Times New Roman" panose="02020603050405020304" pitchFamily="18" charset="0"/>
                <a:cs typeface="Times New Roman" panose="02020603050405020304" pitchFamily="18" charset="0"/>
              </a:rPr>
              <a:t>: Data can be easily migrated between storage locations without interrupting live access to the virtual partition with most technologies.</a:t>
            </a:r>
          </a:p>
          <a:p>
            <a:r>
              <a:rPr lang="en-GB" sz="1600" b="1" dirty="0">
                <a:latin typeface="Times New Roman" panose="02020603050405020304" pitchFamily="18" charset="0"/>
                <a:cs typeface="Times New Roman" panose="02020603050405020304" pitchFamily="18" charset="0"/>
              </a:rPr>
              <a:t>Utilization</a:t>
            </a:r>
            <a:r>
              <a:rPr lang="en-GB" sz="1600" dirty="0">
                <a:latin typeface="Times New Roman" panose="02020603050405020304" pitchFamily="18" charset="0"/>
                <a:cs typeface="Times New Roman" panose="02020603050405020304" pitchFamily="18" charset="0"/>
              </a:rPr>
              <a:t>: Similar to server virtualization, utilisation of storage devices can be balanced to address over and underutilisation.</a:t>
            </a:r>
          </a:p>
          <a:p>
            <a:r>
              <a:rPr lang="en-GB" sz="1600" b="1" dirty="0">
                <a:latin typeface="Times New Roman" panose="02020603050405020304" pitchFamily="18" charset="0"/>
                <a:cs typeface="Times New Roman" panose="02020603050405020304" pitchFamily="18" charset="0"/>
              </a:rPr>
              <a:t>Management</a:t>
            </a:r>
            <a:r>
              <a:rPr lang="en-GB" sz="1600" dirty="0">
                <a:latin typeface="Times New Roman" panose="02020603050405020304" pitchFamily="18" charset="0"/>
                <a:cs typeface="Times New Roman" panose="02020603050405020304" pitchFamily="18" charset="0"/>
              </a:rPr>
              <a:t>: Many hosts can leverage storage on one physical device that can be centrally managed</a:t>
            </a:r>
            <a:r>
              <a:rPr lang="en-GB" sz="1600" dirty="0" smtClean="0">
                <a:latin typeface="Times New Roman" panose="02020603050405020304" pitchFamily="18" charset="0"/>
                <a:cs typeface="Times New Roman" panose="02020603050405020304" pitchFamily="18" charset="0"/>
              </a:rPr>
              <a:t>.</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GB" sz="1000" b="1" dirty="0" smtClean="0">
                <a:latin typeface="Times New Roman" panose="02020603050405020304" pitchFamily="18" charset="0"/>
                <a:cs typeface="Times New Roman" panose="02020603050405020304" pitchFamily="18" charset="0"/>
              </a:rPr>
              <a:t>Source: https</a:t>
            </a:r>
            <a:r>
              <a:rPr lang="en-GB" sz="1000" b="1" dirty="0">
                <a:latin typeface="Times New Roman" panose="02020603050405020304" pitchFamily="18" charset="0"/>
                <a:cs typeface="Times New Roman" panose="02020603050405020304" pitchFamily="18" charset="0"/>
              </a:rPr>
              <a:t>://www.techopedia.com/definition/4798/storage-virtualization</a:t>
            </a:r>
          </a:p>
          <a:p>
            <a:endParaRPr lang="en-GB"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25</a:t>
            </a:fld>
            <a:endParaRPr lang="en-US" dirty="0"/>
          </a:p>
        </p:txBody>
      </p:sp>
    </p:spTree>
    <p:extLst>
      <p:ext uri="{BB962C8B-B14F-4D97-AF65-F5344CB8AC3E}">
        <p14:creationId xmlns:p14="http://schemas.microsoft.com/office/powerpoint/2010/main" val="6846827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838200"/>
            <a:ext cx="8839200" cy="5486400"/>
          </a:xfrm>
        </p:spPr>
        <p:txBody>
          <a:bodyPr>
            <a:normAutofit/>
          </a:bodyPr>
          <a:lstStyle/>
          <a:p>
            <a:pPr algn="just"/>
            <a:r>
              <a:rPr lang="en-GB" sz="1600" dirty="0" smtClean="0">
                <a:latin typeface="Times New Roman" panose="02020603050405020304" pitchFamily="18" charset="0"/>
                <a:cs typeface="Times New Roman" panose="02020603050405020304" pitchFamily="18" charset="0"/>
              </a:rPr>
              <a:t>Virtualization</a:t>
            </a:r>
            <a:r>
              <a:rPr lang="en-GB" sz="1600" dirty="0" smtClean="0">
                <a:latin typeface="Times New Roman" panose="02020603050405020304" pitchFamily="18" charset="0"/>
                <a:cs typeface="Times New Roman" panose="02020603050405020304" pitchFamily="18" charset="0"/>
              </a:rPr>
              <a:t> can increase IT agility, flexibility and scalability while creating significant cost </a:t>
            </a:r>
            <a:r>
              <a:rPr lang="en-GB" sz="1600" dirty="0" smtClean="0">
                <a:latin typeface="Times New Roman" panose="02020603050405020304" pitchFamily="18" charset="0"/>
                <a:cs typeface="Times New Roman" panose="02020603050405020304" pitchFamily="18" charset="0"/>
              </a:rPr>
              <a:t>savings</a:t>
            </a:r>
          </a:p>
          <a:p>
            <a:pPr algn="just"/>
            <a:r>
              <a:rPr lang="en-GB" sz="1600" dirty="0" smtClean="0">
                <a:latin typeface="Times New Roman" panose="02020603050405020304" pitchFamily="18" charset="0"/>
                <a:cs typeface="Times New Roman" panose="02020603050405020304" pitchFamily="18" charset="0"/>
              </a:rPr>
              <a:t>Workloads </a:t>
            </a:r>
            <a:r>
              <a:rPr lang="en-GB" sz="1600" dirty="0" smtClean="0">
                <a:latin typeface="Times New Roman" panose="02020603050405020304" pitchFamily="18" charset="0"/>
                <a:cs typeface="Times New Roman" panose="02020603050405020304" pitchFamily="18" charset="0"/>
              </a:rPr>
              <a:t>get deployed </a:t>
            </a:r>
            <a:r>
              <a:rPr lang="en-GB" sz="1600" dirty="0" smtClean="0">
                <a:latin typeface="Times New Roman" panose="02020603050405020304" pitchFamily="18" charset="0"/>
                <a:cs typeface="Times New Roman" panose="02020603050405020304" pitchFamily="18" charset="0"/>
              </a:rPr>
              <a:t>faster</a:t>
            </a:r>
          </a:p>
          <a:p>
            <a:pPr algn="just"/>
            <a:r>
              <a:rPr lang="en-GB" sz="1600" dirty="0">
                <a:latin typeface="Times New Roman" panose="02020603050405020304" pitchFamily="18" charset="0"/>
                <a:cs typeface="Times New Roman" panose="02020603050405020304" pitchFamily="18" charset="0"/>
              </a:rPr>
              <a:t>P</a:t>
            </a:r>
            <a:r>
              <a:rPr lang="en-GB" sz="1600" dirty="0" smtClean="0">
                <a:latin typeface="Times New Roman" panose="02020603050405020304" pitchFamily="18" charset="0"/>
                <a:cs typeface="Times New Roman" panose="02020603050405020304" pitchFamily="18" charset="0"/>
              </a:rPr>
              <a:t>erformance </a:t>
            </a:r>
            <a:r>
              <a:rPr lang="en-GB" sz="1600" dirty="0" smtClean="0">
                <a:latin typeface="Times New Roman" panose="02020603050405020304" pitchFamily="18" charset="0"/>
                <a:cs typeface="Times New Roman" panose="02020603050405020304" pitchFamily="18" charset="0"/>
              </a:rPr>
              <a:t>and availability increases </a:t>
            </a:r>
            <a:endParaRPr lang="en-GB" sz="1600" dirty="0">
              <a:latin typeface="Times New Roman" panose="02020603050405020304" pitchFamily="18" charset="0"/>
              <a:cs typeface="Times New Roman" panose="02020603050405020304" pitchFamily="18" charset="0"/>
            </a:endParaRPr>
          </a:p>
          <a:p>
            <a:pPr algn="just"/>
            <a:r>
              <a:rPr lang="en-GB" sz="1600" dirty="0">
                <a:latin typeface="Times New Roman" panose="02020603050405020304" pitchFamily="18" charset="0"/>
                <a:cs typeface="Times New Roman" panose="02020603050405020304" pitchFamily="18" charset="0"/>
              </a:rPr>
              <a:t>O</a:t>
            </a:r>
            <a:r>
              <a:rPr lang="en-GB" sz="1600" dirty="0" smtClean="0">
                <a:latin typeface="Times New Roman" panose="02020603050405020304" pitchFamily="18" charset="0"/>
                <a:cs typeface="Times New Roman" panose="02020603050405020304" pitchFamily="18" charset="0"/>
              </a:rPr>
              <a:t>perations </a:t>
            </a:r>
            <a:r>
              <a:rPr lang="en-GB" sz="1600" dirty="0" smtClean="0">
                <a:latin typeface="Times New Roman" panose="02020603050405020304" pitchFamily="18" charset="0"/>
                <a:cs typeface="Times New Roman" panose="02020603050405020304" pitchFamily="18" charset="0"/>
              </a:rPr>
              <a:t>become automated, resulting in IT that's simpler to manage and less costly to own and </a:t>
            </a:r>
            <a:r>
              <a:rPr lang="en-GB" sz="1600" dirty="0" smtClean="0">
                <a:latin typeface="Times New Roman" panose="02020603050405020304" pitchFamily="18" charset="0"/>
                <a:cs typeface="Times New Roman" panose="02020603050405020304" pitchFamily="18" charset="0"/>
              </a:rPr>
              <a:t>operate</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Reduce capital and operating </a:t>
            </a:r>
            <a:r>
              <a:rPr lang="en-IN" sz="1600" dirty="0" smtClean="0">
                <a:latin typeface="Times New Roman" panose="02020603050405020304" pitchFamily="18" charset="0"/>
                <a:cs typeface="Times New Roman" panose="02020603050405020304" pitchFamily="18" charset="0"/>
              </a:rPr>
              <a:t>costs</a:t>
            </a:r>
            <a:endParaRPr lang="en-IN" sz="1600" dirty="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Minimise </a:t>
            </a:r>
            <a:r>
              <a:rPr lang="en-IN" sz="1600" dirty="0">
                <a:latin typeface="Times New Roman" panose="02020603050405020304" pitchFamily="18" charset="0"/>
                <a:cs typeface="Times New Roman" panose="02020603050405020304" pitchFamily="18" charset="0"/>
              </a:rPr>
              <a:t>or eliminate </a:t>
            </a:r>
            <a:r>
              <a:rPr lang="en-IN" sz="1600" dirty="0" smtClean="0">
                <a:latin typeface="Times New Roman" panose="02020603050405020304" pitchFamily="18" charset="0"/>
                <a:cs typeface="Times New Roman" panose="02020603050405020304" pitchFamily="18" charset="0"/>
              </a:rPr>
              <a:t>downtime</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Increase IT </a:t>
            </a:r>
            <a:r>
              <a:rPr lang="en-GB" sz="1600" dirty="0" smtClean="0">
                <a:latin typeface="Times New Roman" panose="02020603050405020304" pitchFamily="18" charset="0"/>
                <a:cs typeface="Times New Roman" panose="02020603050405020304" pitchFamily="18" charset="0"/>
              </a:rPr>
              <a:t>productivity, efficiency, agility and </a:t>
            </a:r>
            <a:r>
              <a:rPr lang="en-GB" sz="1600" dirty="0" smtClean="0">
                <a:latin typeface="Times New Roman" panose="02020603050405020304" pitchFamily="18" charset="0"/>
                <a:cs typeface="Times New Roman" panose="02020603050405020304" pitchFamily="18" charset="0"/>
              </a:rPr>
              <a:t>responsiveness</a:t>
            </a:r>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Provision applications and resources </a:t>
            </a:r>
            <a:r>
              <a:rPr lang="en-GB" sz="1600" dirty="0" smtClean="0">
                <a:latin typeface="Times New Roman" panose="02020603050405020304" pitchFamily="18" charset="0"/>
                <a:cs typeface="Times New Roman" panose="02020603050405020304" pitchFamily="18" charset="0"/>
              </a:rPr>
              <a:t>faster</a:t>
            </a:r>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Enable business continuity and disaster </a:t>
            </a:r>
            <a:r>
              <a:rPr lang="en-GB" sz="1600" dirty="0" smtClean="0">
                <a:latin typeface="Times New Roman" panose="02020603050405020304" pitchFamily="18" charset="0"/>
                <a:cs typeface="Times New Roman" panose="02020603050405020304" pitchFamily="18" charset="0"/>
              </a:rPr>
              <a:t>recovery</a:t>
            </a:r>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Simplify </a:t>
            </a:r>
            <a:r>
              <a:rPr lang="en-GB" sz="1600" dirty="0" err="1" smtClean="0">
                <a:latin typeface="Times New Roman" panose="02020603050405020304" pitchFamily="18" charset="0"/>
                <a:cs typeface="Times New Roman" panose="02020603050405020304" pitchFamily="18" charset="0"/>
              </a:rPr>
              <a:t>datacenter</a:t>
            </a:r>
            <a:r>
              <a:rPr lang="en-GB" sz="1600" dirty="0" smtClean="0">
                <a:latin typeface="Times New Roman" panose="02020603050405020304" pitchFamily="18" charset="0"/>
                <a:cs typeface="Times New Roman" panose="02020603050405020304" pitchFamily="18" charset="0"/>
              </a:rPr>
              <a:t> management</a:t>
            </a:r>
            <a:endParaRPr lang="en-GB" sz="1600" dirty="0" smtClean="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Build </a:t>
            </a:r>
            <a:r>
              <a:rPr lang="en-IN" sz="1600" dirty="0">
                <a:latin typeface="Times New Roman" panose="02020603050405020304" pitchFamily="18" charset="0"/>
                <a:cs typeface="Times New Roman" panose="02020603050405020304" pitchFamily="18" charset="0"/>
              </a:rPr>
              <a:t>a true </a:t>
            </a:r>
            <a:r>
              <a:rPr lang="en-IN" sz="1600" dirty="0" smtClean="0">
                <a:latin typeface="Times New Roman" panose="02020603050405020304" pitchFamily="18" charset="0"/>
                <a:cs typeface="Times New Roman" panose="02020603050405020304" pitchFamily="18" charset="0"/>
              </a:rPr>
              <a:t>software-defined </a:t>
            </a:r>
            <a:r>
              <a:rPr lang="en-IN" sz="1600" dirty="0" err="1" smtClean="0">
                <a:latin typeface="Times New Roman" panose="02020603050405020304" pitchFamily="18" charset="0"/>
                <a:cs typeface="Times New Roman" panose="02020603050405020304" pitchFamily="18" charset="0"/>
              </a:rPr>
              <a:t>datacenter</a:t>
            </a:r>
            <a:endParaRPr lang="en-IN" sz="16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625" y="2667000"/>
            <a:ext cx="3352800" cy="3296733"/>
          </a:xfrm>
          <a:prstGeom prst="rect">
            <a:avLst/>
          </a:prstGeom>
        </p:spPr>
      </p:pic>
      <p:sp>
        <p:nvSpPr>
          <p:cNvPr id="3" name="Rectangle 2"/>
          <p:cNvSpPr/>
          <p:nvPr/>
        </p:nvSpPr>
        <p:spPr>
          <a:xfrm>
            <a:off x="-76200" y="152400"/>
            <a:ext cx="3461269"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Overall Benefits of Virtualization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4902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763586"/>
            <a:ext cx="8839200" cy="5713413"/>
          </a:xfrm>
        </p:spPr>
        <p:txBody>
          <a:bodyPr>
            <a:normAutofit lnSpcReduction="10000"/>
          </a:bodyPr>
          <a:lstStyle/>
          <a:p>
            <a:pPr marL="0" indent="0">
              <a:buNone/>
            </a:pPr>
            <a:r>
              <a:rPr lang="en-GB" sz="1600" dirty="0" smtClean="0">
                <a:latin typeface="Times New Roman" panose="02020603050405020304" pitchFamily="18" charset="0"/>
                <a:cs typeface="Times New Roman" panose="02020603050405020304" pitchFamily="18" charset="0"/>
              </a:rPr>
              <a:t>There </a:t>
            </a:r>
            <a:r>
              <a:rPr lang="en-GB" sz="1600" dirty="0" smtClean="0">
                <a:latin typeface="Times New Roman" panose="02020603050405020304" pitchFamily="18" charset="0"/>
                <a:cs typeface="Times New Roman" panose="02020603050405020304" pitchFamily="18" charset="0"/>
              </a:rPr>
              <a:t>is perhaps no better use case for virtualized desktops than </a:t>
            </a:r>
            <a:r>
              <a:rPr lang="en-GB" sz="1600" dirty="0" smtClean="0">
                <a:latin typeface="Times New Roman" panose="02020603050405020304" pitchFamily="18" charset="0"/>
                <a:cs typeface="Times New Roman" panose="02020603050405020304" pitchFamily="18" charset="0"/>
              </a:rPr>
              <a:t>in education sector:</a:t>
            </a:r>
          </a:p>
          <a:p>
            <a:pPr marL="0" indent="0">
              <a:buNone/>
            </a:pPr>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Desktop virtualization combined with a bring-your-own-device (BYOD) consumption model is a great fit for </a:t>
            </a:r>
            <a:r>
              <a:rPr lang="en-GB" sz="1600" dirty="0" smtClean="0">
                <a:latin typeface="Times New Roman" panose="02020603050405020304" pitchFamily="18" charset="0"/>
                <a:cs typeface="Times New Roman" panose="02020603050405020304" pitchFamily="18" charset="0"/>
              </a:rPr>
              <a:t>education</a:t>
            </a:r>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By offering Desktops as a Service (DaaS) to </a:t>
            </a:r>
            <a:r>
              <a:rPr lang="en-GB" sz="1600" dirty="0" smtClean="0">
                <a:latin typeface="Times New Roman" panose="02020603050405020304" pitchFamily="18" charset="0"/>
                <a:cs typeface="Times New Roman" panose="02020603050405020304" pitchFamily="18" charset="0"/>
              </a:rPr>
              <a:t>the </a:t>
            </a:r>
            <a:r>
              <a:rPr lang="en-GB" sz="1600" dirty="0" smtClean="0">
                <a:latin typeface="Times New Roman" panose="02020603050405020304" pitchFamily="18" charset="0"/>
                <a:cs typeface="Times New Roman" panose="02020603050405020304" pitchFamily="18" charset="0"/>
              </a:rPr>
              <a:t>students, </a:t>
            </a:r>
            <a:r>
              <a:rPr lang="en-GB" sz="1600" dirty="0" smtClean="0">
                <a:latin typeface="Times New Roman" panose="02020603050405020304" pitchFamily="18" charset="0"/>
                <a:cs typeface="Times New Roman" panose="02020603050405020304" pitchFamily="18" charset="0"/>
              </a:rPr>
              <a:t>schools/colleges/university </a:t>
            </a:r>
            <a:r>
              <a:rPr lang="en-GB" sz="1600" dirty="0" smtClean="0">
                <a:latin typeface="Times New Roman" panose="02020603050405020304" pitchFamily="18" charset="0"/>
                <a:cs typeface="Times New Roman" panose="02020603050405020304" pitchFamily="18" charset="0"/>
              </a:rPr>
              <a:t>can reduce costs and complexity while delivering significant enhancements to the learning </a:t>
            </a:r>
            <a:r>
              <a:rPr lang="en-GB" sz="1600" dirty="0" smtClean="0">
                <a:latin typeface="Times New Roman" panose="02020603050405020304" pitchFamily="18" charset="0"/>
                <a:cs typeface="Times New Roman" panose="02020603050405020304" pitchFamily="18" charset="0"/>
              </a:rPr>
              <a:t>experience</a:t>
            </a:r>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Rather than </a:t>
            </a:r>
            <a:r>
              <a:rPr lang="en-GB" sz="1600" dirty="0" smtClean="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a school providing a system, with DaaS students are assigned a desktop virtual machine that they connect to over the </a:t>
            </a:r>
            <a:r>
              <a:rPr lang="en-GB" sz="1600" dirty="0" smtClean="0">
                <a:latin typeface="Times New Roman" panose="02020603050405020304" pitchFamily="18" charset="0"/>
                <a:cs typeface="Times New Roman" panose="02020603050405020304" pitchFamily="18" charset="0"/>
              </a:rPr>
              <a:t>network</a:t>
            </a:r>
          </a:p>
          <a:p>
            <a:pPr marL="0" indent="0" algn="just">
              <a:buNone/>
            </a:pPr>
            <a:endParaRPr lang="en-IN" sz="1600" dirty="0" smtClean="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smtClean="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smtClean="0">
              <a:latin typeface="Times New Roman" panose="02020603050405020304" pitchFamily="18" charset="0"/>
              <a:cs typeface="Times New Roman" panose="02020603050405020304" pitchFamily="18" charset="0"/>
            </a:endParaRPr>
          </a:p>
          <a:p>
            <a:pPr marL="0" indent="0" algn="just">
              <a:buNone/>
            </a:pPr>
            <a:endParaRPr lang="en-IN" sz="1600" dirty="0" smtClean="0">
              <a:latin typeface="Times New Roman" panose="02020603050405020304" pitchFamily="18" charset="0"/>
              <a:cs typeface="Times New Roman" panose="02020603050405020304" pitchFamily="18" charset="0"/>
            </a:endParaRPr>
          </a:p>
          <a:p>
            <a:pPr marL="0" indent="0" algn="just">
              <a:buNone/>
            </a:pPr>
            <a:endParaRPr lang="en-GB" sz="1600" dirty="0" smtClean="0">
              <a:latin typeface="Times New Roman" panose="02020603050405020304" pitchFamily="18" charset="0"/>
              <a:cs typeface="Times New Roman" panose="02020603050405020304" pitchFamily="18" charset="0"/>
            </a:endParaRPr>
          </a:p>
          <a:p>
            <a:pPr marL="0" indent="0">
              <a:buNone/>
            </a:pPr>
            <a:r>
              <a:rPr lang="en-IN" sz="1000" b="1" dirty="0">
                <a:latin typeface="Times New Roman" panose="02020603050405020304" pitchFamily="18" charset="0"/>
                <a:cs typeface="Times New Roman" panose="02020603050405020304" pitchFamily="18" charset="0"/>
              </a:rPr>
              <a:t>Source: https://blog.equinix.com/blog/2011/12/21/desktop-virtualization-use-cases-education/</a:t>
            </a:r>
            <a:endParaRPr lang="en-IN" sz="1000" b="1" dirty="0">
              <a:latin typeface="Times New Roman" panose="02020603050405020304" pitchFamily="18" charset="0"/>
              <a:cs typeface="Times New Roman" panose="02020603050405020304" pitchFamily="18" charset="0"/>
            </a:endParaRPr>
          </a:p>
        </p:txBody>
      </p:sp>
      <p:pic>
        <p:nvPicPr>
          <p:cNvPr id="5122" name="Picture 2" descr="http://blog.equinix.com/wp-content/uploads/2011/12/computer-lab-blo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0922" y="3620292"/>
            <a:ext cx="3218278" cy="2133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6200" y="152400"/>
            <a:ext cx="2574166" cy="369332"/>
          </a:xfrm>
          <a:prstGeom prst="rect">
            <a:avLst/>
          </a:prstGeom>
        </p:spPr>
        <p:txBody>
          <a:bodyPr wrap="none">
            <a:spAutoFit/>
          </a:bodyPr>
          <a:lstStyle/>
          <a:p>
            <a:r>
              <a:rPr lang="en-GB" b="1" dirty="0">
                <a:latin typeface="Times New Roman" panose="02020603050405020304" pitchFamily="18" charset="0"/>
                <a:cs typeface="Times New Roman" panose="02020603050405020304" pitchFamily="18" charset="0"/>
              </a:rPr>
              <a:t>Virtualization use </a:t>
            </a:r>
            <a:r>
              <a:rPr lang="en-GB" b="1" dirty="0" smtClean="0">
                <a:latin typeface="Times New Roman" panose="02020603050405020304" pitchFamily="18" charset="0"/>
                <a:cs typeface="Times New Roman" panose="02020603050405020304" pitchFamily="18" charset="0"/>
              </a:rPr>
              <a:t>cases</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557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838200"/>
            <a:ext cx="6096000" cy="9356408"/>
          </a:xfrm>
          <a:prstGeom prst="rect">
            <a:avLst/>
          </a:prstGeom>
          <a:noFill/>
        </p:spPr>
        <p:txBody>
          <a:bodyPr wrap="square" rtlCol="0">
            <a:spAutoFit/>
          </a:bodyPr>
          <a:lstStyle/>
          <a:p>
            <a:pPr algn="just"/>
            <a:r>
              <a:rPr lang="en-GB" sz="1600" b="1" dirty="0" smtClean="0">
                <a:latin typeface="Times New Roman" panose="02020603050405020304" pitchFamily="18" charset="0"/>
                <a:cs typeface="Times New Roman" panose="02020603050405020304" pitchFamily="18" charset="0"/>
              </a:rPr>
              <a:t>VMware</a:t>
            </a:r>
          </a:p>
          <a:p>
            <a:pPr algn="just"/>
            <a:endParaRPr lang="en-GB" sz="1600"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VMware dominates the server virtualization </a:t>
            </a:r>
            <a:r>
              <a:rPr lang="en-GB" sz="1600" dirty="0" smtClean="0">
                <a:latin typeface="Times New Roman" panose="02020603050405020304" pitchFamily="18" charset="0"/>
                <a:cs typeface="Times New Roman" panose="02020603050405020304" pitchFamily="18" charset="0"/>
              </a:rPr>
              <a:t>market</a:t>
            </a:r>
          </a:p>
          <a:p>
            <a:pPr marL="285750" indent="-285750" algn="just">
              <a:buFont typeface="Arial" panose="020B0604020202020204" pitchFamily="34" charset="0"/>
              <a:buChar char="•"/>
            </a:pPr>
            <a:endParaRPr lang="en-IN"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Its domination doesn't stop with its commercial product, VMware </a:t>
            </a:r>
            <a:r>
              <a:rPr lang="en-GB" sz="1600" dirty="0" err="1" smtClean="0">
                <a:latin typeface="Times New Roman" panose="02020603050405020304" pitchFamily="18" charset="0"/>
                <a:cs typeface="Times New Roman" panose="02020603050405020304" pitchFamily="18" charset="0"/>
              </a:rPr>
              <a:t>vSphere</a:t>
            </a:r>
            <a:endParaRPr lang="en-GB"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VMware </a:t>
            </a:r>
            <a:r>
              <a:rPr lang="en-GB" sz="1600" dirty="0" smtClean="0">
                <a:latin typeface="Times New Roman" panose="02020603050405020304" pitchFamily="18" charset="0"/>
                <a:cs typeface="Times New Roman" panose="02020603050405020304" pitchFamily="18" charset="0"/>
              </a:rPr>
              <a:t>also dominates the desktop-level virtualization market and perhaps even the free server virtualization market with its VMware Server </a:t>
            </a:r>
            <a:r>
              <a:rPr lang="en-GB" sz="1600" dirty="0" smtClean="0">
                <a:latin typeface="Times New Roman" panose="02020603050405020304" pitchFamily="18" charset="0"/>
                <a:cs typeface="Times New Roman" panose="02020603050405020304" pitchFamily="18" charset="0"/>
              </a:rPr>
              <a:t>product</a:t>
            </a:r>
          </a:p>
          <a:p>
            <a:pPr marL="285750" indent="-285750" algn="just">
              <a:buFont typeface="Arial" panose="020B0604020202020204" pitchFamily="34" charset="0"/>
              <a:buChar char="•"/>
            </a:pPr>
            <a:endParaRPr lang="en-IN"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VMware </a:t>
            </a:r>
            <a:r>
              <a:rPr lang="en-GB" sz="1600" dirty="0" smtClean="0">
                <a:latin typeface="Times New Roman" panose="02020603050405020304" pitchFamily="18" charset="0"/>
                <a:cs typeface="Times New Roman" panose="02020603050405020304" pitchFamily="18" charset="0"/>
              </a:rPr>
              <a:t>remains in the dominant spot due to its innovations, strategic partnerships and rock-solid </a:t>
            </a:r>
            <a:r>
              <a:rPr lang="en-GB" sz="1600" dirty="0" smtClean="0">
                <a:latin typeface="Times New Roman" panose="02020603050405020304" pitchFamily="18" charset="0"/>
                <a:cs typeface="Times New Roman" panose="02020603050405020304" pitchFamily="18" charset="0"/>
              </a:rPr>
              <a:t>products</a:t>
            </a:r>
            <a:endParaRPr lang="en-GB" sz="1600" b="1" dirty="0" smtClean="0">
              <a:latin typeface="Times New Roman" panose="02020603050405020304" pitchFamily="18" charset="0"/>
              <a:cs typeface="Times New Roman" panose="02020603050405020304" pitchFamily="18" charset="0"/>
            </a:endParaRPr>
          </a:p>
          <a:p>
            <a:pPr algn="just"/>
            <a:endParaRPr lang="en-IN" sz="1600" b="1" dirty="0" smtClean="0">
              <a:latin typeface="Times New Roman" panose="02020603050405020304" pitchFamily="18" charset="0"/>
              <a:cs typeface="Times New Roman" panose="02020603050405020304" pitchFamily="18" charset="0"/>
            </a:endParaRPr>
          </a:p>
          <a:p>
            <a:pPr algn="just"/>
            <a:endParaRPr lang="en-IN" sz="1600" b="1" dirty="0">
              <a:latin typeface="Times New Roman" panose="02020603050405020304" pitchFamily="18" charset="0"/>
              <a:cs typeface="Times New Roman" panose="02020603050405020304" pitchFamily="18" charset="0"/>
            </a:endParaRPr>
          </a:p>
          <a:p>
            <a:pPr algn="just"/>
            <a:endParaRPr lang="en-IN" sz="1600" b="1" dirty="0" smtClean="0">
              <a:latin typeface="Times New Roman" panose="02020603050405020304" pitchFamily="18" charset="0"/>
              <a:cs typeface="Times New Roman" panose="02020603050405020304" pitchFamily="18" charset="0"/>
            </a:endParaRPr>
          </a:p>
          <a:p>
            <a:pPr algn="just"/>
            <a:endParaRPr lang="en-IN" sz="1600" b="1" dirty="0">
              <a:latin typeface="Times New Roman" panose="02020603050405020304" pitchFamily="18" charset="0"/>
              <a:cs typeface="Times New Roman" panose="02020603050405020304" pitchFamily="18" charset="0"/>
            </a:endParaRPr>
          </a:p>
          <a:p>
            <a:pPr algn="just"/>
            <a:endParaRPr lang="en-IN" sz="1600" b="1" dirty="0">
              <a:latin typeface="Times New Roman" panose="02020603050405020304" pitchFamily="18" charset="0"/>
              <a:cs typeface="Times New Roman" panose="02020603050405020304" pitchFamily="18" charset="0"/>
            </a:endParaRPr>
          </a:p>
          <a:p>
            <a:pPr algn="just"/>
            <a:endParaRPr lang="en-IN" sz="1600" b="1" dirty="0" smtClean="0">
              <a:latin typeface="Times New Roman" panose="02020603050405020304" pitchFamily="18" charset="0"/>
              <a:cs typeface="Times New Roman" panose="02020603050405020304" pitchFamily="18" charset="0"/>
            </a:endParaRPr>
          </a:p>
          <a:p>
            <a:pPr algn="just"/>
            <a:r>
              <a:rPr lang="en-IN" sz="1000" b="1" dirty="0">
                <a:latin typeface="Times New Roman" panose="02020603050405020304" pitchFamily="18" charset="0"/>
                <a:cs typeface="Times New Roman" panose="02020603050405020304" pitchFamily="18" charset="0"/>
              </a:rPr>
              <a:t>Source: https://www.vskills.in/certification/tutorial/cloud-computing/vendor-offerings/</a:t>
            </a:r>
            <a:endParaRPr lang="en-GB" sz="1000" b="1" dirty="0" smtClean="0">
              <a:latin typeface="Times New Roman" panose="02020603050405020304" pitchFamily="18" charset="0"/>
              <a:cs typeface="Times New Roman" panose="02020603050405020304" pitchFamily="18" charset="0"/>
            </a:endParaRPr>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p:txBody>
      </p:sp>
      <p:sp>
        <p:nvSpPr>
          <p:cNvPr id="3" name="AutoShape 2" descr="Image result for vmwa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6025" r="25429"/>
          <a:stretch/>
        </p:blipFill>
        <p:spPr>
          <a:xfrm>
            <a:off x="6781800" y="2209800"/>
            <a:ext cx="1600200" cy="1828800"/>
          </a:xfrm>
          <a:prstGeom prst="rect">
            <a:avLst/>
          </a:prstGeom>
        </p:spPr>
      </p:pic>
      <p:sp>
        <p:nvSpPr>
          <p:cNvPr id="2" name="Rectangle 1"/>
          <p:cNvSpPr/>
          <p:nvPr/>
        </p:nvSpPr>
        <p:spPr>
          <a:xfrm>
            <a:off x="-76200" y="188913"/>
            <a:ext cx="3839577" cy="369332"/>
          </a:xfrm>
          <a:prstGeom prst="rect">
            <a:avLst/>
          </a:prstGeom>
        </p:spPr>
        <p:txBody>
          <a:bodyPr wrap="none">
            <a:spAutoFit/>
          </a:bodyPr>
          <a:lstStyle/>
          <a:p>
            <a:r>
              <a:rPr lang="en-GB" b="1" dirty="0">
                <a:latin typeface="Times New Roman" panose="02020603050405020304" pitchFamily="18" charset="0"/>
                <a:cs typeface="Times New Roman" panose="02020603050405020304" pitchFamily="18" charset="0"/>
              </a:rPr>
              <a:t>Virtualization vendors in IT industry</a:t>
            </a:r>
          </a:p>
        </p:txBody>
      </p:sp>
    </p:spTree>
    <p:extLst>
      <p:ext uri="{BB962C8B-B14F-4D97-AF65-F5344CB8AC3E}">
        <p14:creationId xmlns:p14="http://schemas.microsoft.com/office/powerpoint/2010/main" val="26930861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Virtualization vendors in IT </a:t>
            </a:r>
            <a:r>
              <a:rPr lang="en-GB" dirty="0" smtClean="0">
                <a:latin typeface="Times New Roman" panose="02020603050405020304" pitchFamily="18" charset="0"/>
                <a:cs typeface="Times New Roman" panose="02020603050405020304" pitchFamily="18" charset="0"/>
              </a:rPr>
              <a:t>industry (Continued..)</a:t>
            </a:r>
            <a:endParaRPr lang="en-GB" dirty="0"/>
          </a:p>
        </p:txBody>
      </p:sp>
      <p:sp>
        <p:nvSpPr>
          <p:cNvPr id="3" name="Content Placeholder 2"/>
          <p:cNvSpPr>
            <a:spLocks noGrp="1"/>
          </p:cNvSpPr>
          <p:nvPr>
            <p:ph idx="1"/>
          </p:nvPr>
        </p:nvSpPr>
        <p:spPr>
          <a:xfrm>
            <a:off x="0" y="838200"/>
            <a:ext cx="7543800" cy="5486400"/>
          </a:xfrm>
        </p:spPr>
        <p:txBody>
          <a:bodyPr>
            <a:normAutofit/>
          </a:bodyPr>
          <a:lstStyle/>
          <a:p>
            <a:pPr marL="0" indent="0" algn="just">
              <a:buNone/>
            </a:pPr>
            <a:r>
              <a:rPr lang="en-GB" sz="1600" b="1" dirty="0">
                <a:latin typeface="Times New Roman" panose="02020603050405020304" pitchFamily="18" charset="0"/>
                <a:cs typeface="Times New Roman" panose="02020603050405020304" pitchFamily="18" charset="0"/>
              </a:rPr>
              <a:t>Microsoft </a:t>
            </a:r>
          </a:p>
          <a:p>
            <a:pPr algn="just"/>
            <a:r>
              <a:rPr lang="en-GB" sz="1600" dirty="0">
                <a:latin typeface="Times New Roman" panose="02020603050405020304" pitchFamily="18" charset="0"/>
                <a:cs typeface="Times New Roman" panose="02020603050405020304" pitchFamily="18" charset="0"/>
              </a:rPr>
              <a:t>Microsoft came up with the only non-Linux hypervisor, Hyper-V, to compete in a tight server virtualization market that VMware currently </a:t>
            </a:r>
            <a:r>
              <a:rPr lang="en-GB" sz="1600" dirty="0" smtClean="0">
                <a:latin typeface="Times New Roman" panose="02020603050405020304" pitchFamily="18" charset="0"/>
                <a:cs typeface="Times New Roman" panose="02020603050405020304" pitchFamily="18" charset="0"/>
              </a:rPr>
              <a:t>dominates</a:t>
            </a:r>
          </a:p>
          <a:p>
            <a:pPr algn="just"/>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Not </a:t>
            </a:r>
            <a:r>
              <a:rPr lang="en-GB" sz="1600" dirty="0">
                <a:latin typeface="Times New Roman" panose="02020603050405020304" pitchFamily="18" charset="0"/>
                <a:cs typeface="Times New Roman" panose="02020603050405020304" pitchFamily="18" charset="0"/>
              </a:rPr>
              <a:t>easily outdone in the </a:t>
            </a:r>
            <a:r>
              <a:rPr lang="en-GB" sz="1600" dirty="0" err="1" smtClean="0">
                <a:latin typeface="Times New Roman" panose="02020603050405020304" pitchFamily="18" charset="0"/>
                <a:cs typeface="Times New Roman" panose="02020603050405020304" pitchFamily="18" charset="0"/>
              </a:rPr>
              <a:t>datacenter</a:t>
            </a:r>
            <a:r>
              <a:rPr lang="en-GB" sz="1600" dirty="0" smtClean="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space, Microsoft offers attractive licensing for its Hyper-V product and the operating systems that live on </a:t>
            </a:r>
            <a:r>
              <a:rPr lang="en-GB" sz="1600" dirty="0" smtClean="0">
                <a:latin typeface="Times New Roman" panose="02020603050405020304" pitchFamily="18" charset="0"/>
                <a:cs typeface="Times New Roman" panose="02020603050405020304" pitchFamily="18" charset="0"/>
              </a:rPr>
              <a:t>it</a:t>
            </a:r>
          </a:p>
          <a:p>
            <a:pPr algn="just"/>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For </a:t>
            </a:r>
            <a:r>
              <a:rPr lang="en-GB" sz="1600" dirty="0">
                <a:latin typeface="Times New Roman" panose="02020603050405020304" pitchFamily="18" charset="0"/>
                <a:cs typeface="Times New Roman" panose="02020603050405020304" pitchFamily="18" charset="0"/>
              </a:rPr>
              <a:t>all Microsoft shops, Hyper-V is a viable solution that has only gotten more competitive in the virtualization space with each new Windows</a:t>
            </a:r>
            <a:r>
              <a:rPr lang="en-GB" sz="1600" dirty="0">
                <a:solidFill>
                  <a:srgbClr val="FF0000"/>
                </a:solidFill>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Server </a:t>
            </a:r>
            <a:r>
              <a:rPr lang="en-GB" sz="1600" dirty="0" smtClean="0">
                <a:latin typeface="Times New Roman" panose="02020603050405020304" pitchFamily="18" charset="0"/>
                <a:cs typeface="Times New Roman" panose="02020603050405020304" pitchFamily="18" charset="0"/>
              </a:rPr>
              <a:t>release</a:t>
            </a:r>
          </a:p>
          <a:p>
            <a:pPr algn="just"/>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Microsoft </a:t>
            </a:r>
            <a:r>
              <a:rPr lang="en-GB" sz="1600" dirty="0">
                <a:latin typeface="Times New Roman" panose="02020603050405020304" pitchFamily="18" charset="0"/>
                <a:cs typeface="Times New Roman" panose="02020603050405020304" pitchFamily="18" charset="0"/>
              </a:rPr>
              <a:t>has also been steadily gaining traction with enterprises looking to leverage the company's Azure cloud services as well as those interested in managing both on-premises Hyper-V services and Azure </a:t>
            </a:r>
            <a:r>
              <a:rPr lang="en-GB" sz="1600" dirty="0" smtClean="0">
                <a:latin typeface="Times New Roman" panose="02020603050405020304" pitchFamily="18" charset="0"/>
                <a:cs typeface="Times New Roman" panose="02020603050405020304" pitchFamily="18" charset="0"/>
              </a:rPr>
              <a:t>service</a:t>
            </a:r>
          </a:p>
          <a:p>
            <a:pPr marL="0" indent="0">
              <a:buNone/>
            </a:pPr>
            <a:endParaRPr lang="en-IN" sz="1000" b="1" dirty="0" smtClean="0">
              <a:latin typeface="Times New Roman" panose="02020603050405020304" pitchFamily="18" charset="0"/>
              <a:cs typeface="Times New Roman" panose="02020603050405020304" pitchFamily="18" charset="0"/>
            </a:endParaRPr>
          </a:p>
          <a:p>
            <a:pPr marL="0" indent="0">
              <a:buNone/>
            </a:pPr>
            <a:endParaRPr lang="en-IN" sz="1000" b="1" dirty="0">
              <a:latin typeface="Times New Roman" panose="02020603050405020304" pitchFamily="18" charset="0"/>
              <a:cs typeface="Times New Roman" panose="02020603050405020304" pitchFamily="18" charset="0"/>
            </a:endParaRPr>
          </a:p>
          <a:p>
            <a:pPr marL="0" indent="0">
              <a:buNone/>
            </a:pPr>
            <a:r>
              <a:rPr lang="en-IN" sz="1000" b="1" dirty="0" smtClean="0">
                <a:latin typeface="Times New Roman" panose="02020603050405020304" pitchFamily="18" charset="0"/>
                <a:cs typeface="Times New Roman" panose="02020603050405020304" pitchFamily="18" charset="0"/>
              </a:rPr>
              <a:t>Source</a:t>
            </a:r>
            <a:r>
              <a:rPr lang="en-IN" sz="1000" b="1" dirty="0">
                <a:latin typeface="Times New Roman" panose="02020603050405020304" pitchFamily="18" charset="0"/>
                <a:cs typeface="Times New Roman" panose="02020603050405020304" pitchFamily="18" charset="0"/>
              </a:rPr>
              <a:t>: https://www.vskills.in/certification/tutorial/cloud-computing/vendor-offerings/</a:t>
            </a:r>
            <a:endParaRPr lang="en-GB" sz="1000" b="1" dirty="0">
              <a:latin typeface="Times New Roman" panose="02020603050405020304" pitchFamily="18" charset="0"/>
              <a:cs typeface="Times New Roman" panose="02020603050405020304" pitchFamily="18" charset="0"/>
            </a:endParaRPr>
          </a:p>
          <a:p>
            <a:pPr marL="0" indent="0" algn="just">
              <a:buNone/>
            </a:pPr>
            <a:endParaRPr lang="en-GB" sz="1600" dirty="0">
              <a:solidFill>
                <a:srgbClr val="FF0000"/>
              </a:solidFill>
              <a:latin typeface="Times New Roman" panose="02020603050405020304" pitchFamily="18" charset="0"/>
              <a:cs typeface="Times New Roman" panose="02020603050405020304" pitchFamily="18" charset="0"/>
            </a:endParaRPr>
          </a:p>
          <a:p>
            <a:pPr algn="just"/>
            <a:endParaRPr lang="en-GB" b="1" dirty="0">
              <a:latin typeface="Times New Roman" panose="02020603050405020304" pitchFamily="18" charset="0"/>
              <a:cs typeface="Times New Roman" panose="02020603050405020304" pitchFamily="18" charset="0"/>
            </a:endParaRPr>
          </a:p>
          <a:p>
            <a:pPr marL="0" indent="0">
              <a:buNone/>
            </a:pPr>
            <a:endParaRPr lang="en-GB"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29</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93098" y="5257800"/>
            <a:ext cx="2489203" cy="1066800"/>
          </a:xfrm>
          <a:prstGeom prst="rect">
            <a:avLst/>
          </a:prstGeom>
        </p:spPr>
      </p:pic>
    </p:spTree>
    <p:extLst>
      <p:ext uri="{BB962C8B-B14F-4D97-AF65-F5344CB8AC3E}">
        <p14:creationId xmlns:p14="http://schemas.microsoft.com/office/powerpoint/2010/main" val="236578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81200"/>
            <a:ext cx="2514600" cy="1606034"/>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90000"/>
          </a:bodyPr>
          <a:lstStyle/>
          <a:p>
            <a:r>
              <a:rPr lang="en-US" sz="2600" dirty="0" smtClean="0">
                <a:solidFill>
                  <a:schemeClr val="bg1"/>
                </a:solidFill>
                <a:latin typeface="+mj-lt"/>
                <a:cs typeface="+mj-cs"/>
              </a:rPr>
              <a:t>Overview of Virtualization</a:t>
            </a:r>
            <a:endParaRPr lang="en-US" sz="2600" b="1" kern="1200" dirty="0">
              <a:solidFill>
                <a:schemeClr val="bg1"/>
              </a:solidFill>
              <a:latin typeface="+mj-lt"/>
              <a:ea typeface="+mj-ea"/>
              <a:cs typeface="+mj-cs"/>
            </a:endParaRPr>
          </a:p>
        </p:txBody>
      </p:sp>
      <p:sp>
        <p:nvSpPr>
          <p:cNvPr id="12" name="Rectangle 11"/>
          <p:cNvSpPr/>
          <p:nvPr/>
        </p:nvSpPr>
        <p:spPr>
          <a:xfrm>
            <a:off x="3994380" y="1804511"/>
            <a:ext cx="3244620" cy="369332"/>
          </a:xfrm>
          <a:prstGeom prst="rect">
            <a:avLst/>
          </a:prstGeom>
        </p:spPr>
        <p:txBody>
          <a:bodyPr wrap="square">
            <a:spAutoFit/>
          </a:bodyPr>
          <a:lstStyle/>
          <a:p>
            <a:r>
              <a:rPr lang="en-US" b="1" dirty="0" smtClean="0"/>
              <a:t>          What is virtualization?</a:t>
            </a:r>
            <a:endParaRPr lang="en-US" b="1" dirty="0"/>
          </a:p>
        </p:txBody>
      </p:sp>
      <p:sp>
        <p:nvSpPr>
          <p:cNvPr id="15" name="Rectangle 14"/>
          <p:cNvSpPr/>
          <p:nvPr/>
        </p:nvSpPr>
        <p:spPr>
          <a:xfrm>
            <a:off x="3980525" y="1407470"/>
            <a:ext cx="3808543" cy="369332"/>
          </a:xfrm>
          <a:prstGeom prst="rect">
            <a:avLst/>
          </a:prstGeom>
        </p:spPr>
        <p:txBody>
          <a:bodyPr wrap="none">
            <a:spAutoFit/>
          </a:bodyPr>
          <a:lstStyle/>
          <a:p>
            <a:r>
              <a:rPr lang="en-US" b="1" dirty="0" smtClean="0"/>
              <a:t>          Why do you need virtualization?</a:t>
            </a:r>
            <a:endParaRPr lang="en-US" b="1" dirty="0"/>
          </a:p>
        </p:txBody>
      </p:sp>
      <p:sp>
        <p:nvSpPr>
          <p:cNvPr id="16" name="Rectangle 15"/>
          <p:cNvSpPr/>
          <p:nvPr/>
        </p:nvSpPr>
        <p:spPr>
          <a:xfrm>
            <a:off x="3994381" y="2173843"/>
            <a:ext cx="4065408" cy="369332"/>
          </a:xfrm>
          <a:prstGeom prst="rect">
            <a:avLst/>
          </a:prstGeom>
        </p:spPr>
        <p:txBody>
          <a:bodyPr wrap="none">
            <a:spAutoFit/>
          </a:bodyPr>
          <a:lstStyle/>
          <a:p>
            <a:r>
              <a:rPr lang="en-US" b="1" dirty="0" smtClean="0"/>
              <a:t>          Virtualization in current IT scenario</a:t>
            </a:r>
            <a:endParaRPr lang="en-US" b="1" dirty="0"/>
          </a:p>
        </p:txBody>
      </p:sp>
      <p:sp>
        <p:nvSpPr>
          <p:cNvPr id="17" name="Rectangle 16"/>
          <p:cNvSpPr/>
          <p:nvPr/>
        </p:nvSpPr>
        <p:spPr>
          <a:xfrm>
            <a:off x="4495800" y="2570884"/>
            <a:ext cx="5077441" cy="646331"/>
          </a:xfrm>
          <a:prstGeom prst="rect">
            <a:avLst/>
          </a:prstGeom>
        </p:spPr>
        <p:txBody>
          <a:bodyPr wrap="square">
            <a:spAutoFit/>
          </a:bodyPr>
          <a:lstStyle/>
          <a:p>
            <a:r>
              <a:rPr lang="en-US" b="1" dirty="0" smtClean="0"/>
              <a:t>Comparing virtualized and </a:t>
            </a:r>
            <a:r>
              <a:rPr lang="en-US" b="1" dirty="0"/>
              <a:t>n</a:t>
            </a:r>
            <a:r>
              <a:rPr lang="en-US" b="1" dirty="0" smtClean="0"/>
              <a:t>on-virtualized     environment </a:t>
            </a:r>
            <a:endParaRPr lang="en-US" b="1" dirty="0"/>
          </a:p>
        </p:txBody>
      </p:sp>
    </p:spTree>
    <p:extLst>
      <p:ext uri="{BB962C8B-B14F-4D97-AF65-F5344CB8AC3E}">
        <p14:creationId xmlns:p14="http://schemas.microsoft.com/office/powerpoint/2010/main" val="493283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dirty="0">
                <a:latin typeface="Times New Roman" panose="02020603050405020304" pitchFamily="18" charset="0"/>
                <a:cs typeface="Times New Roman" panose="02020603050405020304" pitchFamily="18" charset="0"/>
              </a:rPr>
              <a:t>Virtualization vendors in IT industry (Continued..)</a:t>
            </a:r>
            <a:endParaRPr lang="en-GB" sz="1800" dirty="0"/>
          </a:p>
        </p:txBody>
      </p:sp>
      <p:sp>
        <p:nvSpPr>
          <p:cNvPr id="3" name="Content Placeholder 2"/>
          <p:cNvSpPr>
            <a:spLocks noGrp="1"/>
          </p:cNvSpPr>
          <p:nvPr>
            <p:ph idx="1"/>
          </p:nvPr>
        </p:nvSpPr>
        <p:spPr>
          <a:xfrm>
            <a:off x="0" y="838200"/>
            <a:ext cx="7086600" cy="5486400"/>
          </a:xfrm>
        </p:spPr>
        <p:txBody>
          <a:bodyPr/>
          <a:lstStyle/>
          <a:p>
            <a:pPr marL="0" indent="0" algn="just">
              <a:buNone/>
            </a:pPr>
            <a:r>
              <a:rPr lang="en-GB" sz="1600" b="1" dirty="0">
                <a:latin typeface="Times New Roman" panose="02020603050405020304" pitchFamily="18" charset="0"/>
                <a:cs typeface="Times New Roman" panose="02020603050405020304" pitchFamily="18" charset="0"/>
              </a:rPr>
              <a:t>Citrix</a:t>
            </a:r>
          </a:p>
          <a:p>
            <a:pPr algn="just"/>
            <a:r>
              <a:rPr lang="en-GB" sz="1600" dirty="0">
                <a:latin typeface="Times New Roman" panose="02020603050405020304" pitchFamily="18" charset="0"/>
                <a:cs typeface="Times New Roman" panose="02020603050405020304" pitchFamily="18" charset="0"/>
              </a:rPr>
              <a:t>Citrix was once the lone wolf of application virtualization, but now it also owns the world's most-used cloud vendor </a:t>
            </a:r>
            <a:r>
              <a:rPr lang="en-GB" sz="1600" dirty="0" smtClean="0">
                <a:latin typeface="Times New Roman" panose="02020603050405020304" pitchFamily="18" charset="0"/>
                <a:cs typeface="Times New Roman" panose="02020603050405020304" pitchFamily="18" charset="0"/>
              </a:rPr>
              <a:t>software called</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Xen</a:t>
            </a:r>
            <a:r>
              <a:rPr lang="en-GB" sz="1600" dirty="0">
                <a:latin typeface="Times New Roman" panose="02020603050405020304" pitchFamily="18" charset="0"/>
                <a:cs typeface="Times New Roman" panose="02020603050405020304" pitchFamily="18" charset="0"/>
              </a:rPr>
              <a:t> (the basis for its commercial </a:t>
            </a:r>
            <a:r>
              <a:rPr lang="en-GB" sz="1600" dirty="0" err="1">
                <a:latin typeface="Times New Roman" panose="02020603050405020304" pitchFamily="18" charset="0"/>
                <a:cs typeface="Times New Roman" panose="02020603050405020304" pitchFamily="18" charset="0"/>
              </a:rPr>
              <a:t>XenServer</a:t>
            </a:r>
            <a:r>
              <a:rPr lang="en-GB" sz="1600" dirty="0" smtClean="0">
                <a:latin typeface="Times New Roman" panose="02020603050405020304" pitchFamily="18" charset="0"/>
                <a:cs typeface="Times New Roman" panose="02020603050405020304" pitchFamily="18" charset="0"/>
              </a:rPr>
              <a:t>)</a:t>
            </a:r>
          </a:p>
          <a:p>
            <a:pPr algn="just"/>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Amazon</a:t>
            </a:r>
            <a:r>
              <a:rPr lang="en-GB" sz="1600" dirty="0">
                <a:latin typeface="Times New Roman" panose="02020603050405020304" pitchFamily="18" charset="0"/>
                <a:cs typeface="Times New Roman" panose="02020603050405020304" pitchFamily="18" charset="0"/>
              </a:rPr>
              <a:t> uses </a:t>
            </a:r>
            <a:r>
              <a:rPr lang="en-GB" sz="1600" dirty="0" err="1">
                <a:latin typeface="Times New Roman" panose="02020603050405020304" pitchFamily="18" charset="0"/>
                <a:cs typeface="Times New Roman" panose="02020603050405020304" pitchFamily="18" charset="0"/>
              </a:rPr>
              <a:t>Xen</a:t>
            </a:r>
            <a:r>
              <a:rPr lang="en-GB" sz="1600" dirty="0">
                <a:latin typeface="Times New Roman" panose="02020603050405020304" pitchFamily="18" charset="0"/>
                <a:cs typeface="Times New Roman" panose="02020603050405020304" pitchFamily="18" charset="0"/>
              </a:rPr>
              <a:t> for its Elastic Compute Cloud (EC2) service and so </a:t>
            </a:r>
            <a:r>
              <a:rPr lang="en-GB" sz="1600" dirty="0" smtClean="0">
                <a:latin typeface="Times New Roman" panose="02020603050405020304" pitchFamily="18" charset="0"/>
                <a:cs typeface="Times New Roman" panose="02020603050405020304" pitchFamily="18" charset="0"/>
              </a:rPr>
              <a:t>do</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Rackspace</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Carpathia</a:t>
            </a:r>
            <a:r>
              <a:rPr lang="en-GB" sz="1600" dirty="0">
                <a:latin typeface="Times New Roman" panose="02020603050405020304" pitchFamily="18" charset="0"/>
                <a:cs typeface="Times New Roman" panose="02020603050405020304" pitchFamily="18" charset="0"/>
              </a:rPr>
              <a:t> and </a:t>
            </a:r>
            <a:r>
              <a:rPr lang="en-GB" sz="1600" dirty="0" err="1" smtClean="0">
                <a:latin typeface="Times New Roman" panose="02020603050405020304" pitchFamily="18" charset="0"/>
                <a:cs typeface="Times New Roman" panose="02020603050405020304" pitchFamily="18" charset="0"/>
              </a:rPr>
              <a:t>SoftLayer</a:t>
            </a:r>
            <a:endParaRPr lang="en-GB" sz="1600" dirty="0" smtClean="0">
              <a:latin typeface="Times New Roman" panose="02020603050405020304" pitchFamily="18" charset="0"/>
              <a:cs typeface="Times New Roman" panose="02020603050405020304" pitchFamily="18" charset="0"/>
            </a:endParaRPr>
          </a:p>
          <a:p>
            <a:pPr marL="0" indent="0" algn="just">
              <a:buNone/>
            </a:pPr>
            <a:endParaRPr lang="en-IN" b="1" dirty="0">
              <a:latin typeface="Times New Roman" panose="02020603050405020304" pitchFamily="18" charset="0"/>
              <a:cs typeface="Times New Roman" panose="02020603050405020304" pitchFamily="18" charset="0"/>
            </a:endParaRPr>
          </a:p>
          <a:p>
            <a:pPr marL="0" indent="0" algn="just">
              <a:buNone/>
            </a:pPr>
            <a:endParaRPr lang="en-IN" b="1" dirty="0" smtClean="0">
              <a:latin typeface="Times New Roman" panose="02020603050405020304" pitchFamily="18" charset="0"/>
              <a:cs typeface="Times New Roman" panose="02020603050405020304" pitchFamily="18" charset="0"/>
            </a:endParaRPr>
          </a:p>
          <a:p>
            <a:pPr marL="0" indent="0" algn="just">
              <a:buNone/>
            </a:pPr>
            <a:r>
              <a:rPr lang="en-IN" sz="1000" b="1" dirty="0">
                <a:latin typeface="Times New Roman" panose="02020603050405020304" pitchFamily="18" charset="0"/>
                <a:cs typeface="Times New Roman" panose="02020603050405020304" pitchFamily="18" charset="0"/>
              </a:rPr>
              <a:t>Source: https://www.vskills.in/certification/tutorial/cloud-computing/vendor-offerings/</a:t>
            </a:r>
            <a:endParaRPr lang="en-GB" sz="1000" b="1" dirty="0">
              <a:latin typeface="Times New Roman" panose="02020603050405020304" pitchFamily="18" charset="0"/>
              <a:cs typeface="Times New Roman" panose="02020603050405020304" pitchFamily="18" charset="0"/>
            </a:endParaRPr>
          </a:p>
          <a:p>
            <a:pPr marL="0" indent="0" algn="just">
              <a:buNone/>
            </a:pPr>
            <a:endParaRPr lang="en-GB" b="1" dirty="0">
              <a:latin typeface="Times New Roman" panose="020206030504050203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30</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9199" y="1905000"/>
            <a:ext cx="1020536" cy="571500"/>
          </a:xfrm>
          <a:prstGeom prst="rect">
            <a:avLst/>
          </a:prstGeom>
        </p:spPr>
      </p:pic>
    </p:spTree>
    <p:extLst>
      <p:ext uri="{BB962C8B-B14F-4D97-AF65-F5344CB8AC3E}">
        <p14:creationId xmlns:p14="http://schemas.microsoft.com/office/powerpoint/2010/main" val="30444501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Virtualization vendors in IT industry (Continued..)</a:t>
            </a:r>
            <a:endParaRPr lang="en-GB" dirty="0"/>
          </a:p>
        </p:txBody>
      </p:sp>
      <p:sp>
        <p:nvSpPr>
          <p:cNvPr id="3" name="Content Placeholder 2"/>
          <p:cNvSpPr>
            <a:spLocks noGrp="1"/>
          </p:cNvSpPr>
          <p:nvPr>
            <p:ph idx="1"/>
          </p:nvPr>
        </p:nvSpPr>
        <p:spPr>
          <a:xfrm>
            <a:off x="0" y="838200"/>
            <a:ext cx="8991600" cy="5486400"/>
          </a:xfrm>
        </p:spPr>
        <p:txBody>
          <a:bodyPr>
            <a:normAutofit/>
          </a:bodyPr>
          <a:lstStyle/>
          <a:p>
            <a:pPr marL="0" indent="0">
              <a:buNone/>
            </a:pPr>
            <a:r>
              <a:rPr lang="en-GB" sz="1600" b="1" dirty="0">
                <a:latin typeface="Times New Roman" panose="02020603050405020304" pitchFamily="18" charset="0"/>
                <a:cs typeface="Times New Roman" panose="02020603050405020304" pitchFamily="18" charset="0"/>
              </a:rPr>
              <a:t>Red Hat</a:t>
            </a:r>
          </a:p>
          <a:p>
            <a:pPr algn="just"/>
            <a:r>
              <a:rPr lang="en-GB" sz="1600" dirty="0">
                <a:latin typeface="Times New Roman" panose="02020603050405020304" pitchFamily="18" charset="0"/>
                <a:cs typeface="Times New Roman" panose="02020603050405020304" pitchFamily="18" charset="0"/>
              </a:rPr>
              <a:t>For the past 15 years, everyone has recognised Red Hat as an industry leader and open source </a:t>
            </a:r>
            <a:r>
              <a:rPr lang="en-GB" sz="1600" dirty="0" smtClean="0">
                <a:latin typeface="Times New Roman" panose="02020603050405020304" pitchFamily="18" charset="0"/>
                <a:cs typeface="Times New Roman" panose="02020603050405020304" pitchFamily="18" charset="0"/>
              </a:rPr>
              <a:t>champion</a:t>
            </a:r>
          </a:p>
          <a:p>
            <a:pPr algn="just"/>
            <a:r>
              <a:rPr lang="en-GB" sz="1600" dirty="0" smtClean="0">
                <a:latin typeface="Times New Roman" panose="02020603050405020304" pitchFamily="18" charset="0"/>
                <a:cs typeface="Times New Roman" panose="02020603050405020304" pitchFamily="18" charset="0"/>
              </a:rPr>
              <a:t>Hailed </a:t>
            </a:r>
            <a:r>
              <a:rPr lang="en-GB" sz="1600" dirty="0">
                <a:latin typeface="Times New Roman" panose="02020603050405020304" pitchFamily="18" charset="0"/>
                <a:cs typeface="Times New Roman" panose="02020603050405020304" pitchFamily="18" charset="0"/>
              </a:rPr>
              <a:t>as the most successful open source company, Red Hat entered the world of virtualization in 2008 when it purchased </a:t>
            </a:r>
            <a:r>
              <a:rPr lang="en-GB" sz="1600" dirty="0" err="1">
                <a:latin typeface="Times New Roman" panose="02020603050405020304" pitchFamily="18" charset="0"/>
                <a:cs typeface="Times New Roman" panose="02020603050405020304" pitchFamily="18" charset="0"/>
              </a:rPr>
              <a:t>Qumranet</a:t>
            </a:r>
            <a:r>
              <a:rPr lang="en-GB" sz="1600" dirty="0">
                <a:latin typeface="Times New Roman" panose="02020603050405020304" pitchFamily="18" charset="0"/>
                <a:cs typeface="Times New Roman" panose="02020603050405020304" pitchFamily="18" charset="0"/>
              </a:rPr>
              <a:t> and with it, its own virtual solution: KVM and SPICE (Simple Protocol for Independent Computing Environment</a:t>
            </a:r>
            <a:r>
              <a:rPr lang="en-GB" sz="1600" dirty="0" smtClean="0">
                <a:latin typeface="Times New Roman" panose="02020603050405020304" pitchFamily="18" charset="0"/>
                <a:cs typeface="Times New Roman" panose="02020603050405020304" pitchFamily="18" charset="0"/>
              </a:rPr>
              <a:t>)</a:t>
            </a:r>
          </a:p>
          <a:p>
            <a:pPr algn="just"/>
            <a:r>
              <a:rPr lang="en-GB" sz="1600" dirty="0" smtClean="0">
                <a:latin typeface="Times New Roman" panose="02020603050405020304" pitchFamily="18" charset="0"/>
                <a:cs typeface="Times New Roman" panose="02020603050405020304" pitchFamily="18" charset="0"/>
              </a:rPr>
              <a:t>Red </a:t>
            </a:r>
            <a:r>
              <a:rPr lang="en-GB" sz="1600" dirty="0">
                <a:latin typeface="Times New Roman" panose="02020603050405020304" pitchFamily="18" charset="0"/>
                <a:cs typeface="Times New Roman" panose="02020603050405020304" pitchFamily="18" charset="0"/>
              </a:rPr>
              <a:t>Hat released the SPICE protocol as open source in December 2009. </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The company's renowned Red Hat Enterprise Virtualization (RHEV) desktop and server virtualization platform is based on the KVM hypervisor and Red Hat's Enterprise Linux (RHEL) server operating </a:t>
            </a:r>
            <a:r>
              <a:rPr lang="en-GB" sz="1600" dirty="0" smtClean="0">
                <a:latin typeface="Times New Roman" panose="02020603050405020304" pitchFamily="18" charset="0"/>
                <a:cs typeface="Times New Roman" panose="02020603050405020304" pitchFamily="18" charset="0"/>
              </a:rPr>
              <a:t>system</a:t>
            </a:r>
          </a:p>
          <a:p>
            <a:pPr algn="just"/>
            <a:r>
              <a:rPr lang="en-GB" sz="1600" dirty="0" smtClean="0">
                <a:latin typeface="Times New Roman" panose="02020603050405020304" pitchFamily="18" charset="0"/>
                <a:cs typeface="Times New Roman" panose="02020603050405020304" pitchFamily="18" charset="0"/>
              </a:rPr>
              <a:t>RHEV </a:t>
            </a:r>
            <a:r>
              <a:rPr lang="en-GB" sz="1600" dirty="0">
                <a:latin typeface="Times New Roman" panose="02020603050405020304" pitchFamily="18" charset="0"/>
                <a:cs typeface="Times New Roman" panose="02020603050405020304" pitchFamily="18" charset="0"/>
              </a:rPr>
              <a:t>is based on open standards and works with Linux and Windows, as well as enterprise applications, such as, </a:t>
            </a:r>
            <a:r>
              <a:rPr lang="en-GB" sz="1600" dirty="0" smtClean="0">
                <a:latin typeface="Times New Roman" panose="02020603050405020304" pitchFamily="18" charset="0"/>
                <a:cs typeface="Times New Roman" panose="02020603050405020304" pitchFamily="18" charset="0"/>
              </a:rPr>
              <a:t>SAP</a:t>
            </a:r>
            <a:r>
              <a:rPr lang="en-GB" sz="1600" dirty="0">
                <a:latin typeface="Times New Roman" panose="02020603050405020304" pitchFamily="18" charset="0"/>
                <a:cs typeface="Times New Roman" panose="02020603050405020304" pitchFamily="18" charset="0"/>
              </a:rPr>
              <a:t>, SAS and </a:t>
            </a:r>
            <a:r>
              <a:rPr lang="en-GB" sz="1600" dirty="0" smtClean="0">
                <a:latin typeface="Times New Roman" panose="02020603050405020304" pitchFamily="18" charset="0"/>
                <a:cs typeface="Times New Roman" panose="02020603050405020304" pitchFamily="18" charset="0"/>
              </a:rPr>
              <a:t>Oracle</a:t>
            </a:r>
            <a:endParaRPr lang="en-GB" sz="1600" b="1" dirty="0">
              <a:latin typeface="Times New Roman" panose="02020603050405020304" pitchFamily="18" charset="0"/>
              <a:cs typeface="Times New Roman" panose="02020603050405020304" pitchFamily="18" charset="0"/>
            </a:endParaRPr>
          </a:p>
          <a:p>
            <a:pPr marL="0" indent="0" algn="just">
              <a:buNone/>
            </a:pPr>
            <a:endParaRPr lang="en-IN" sz="1600" b="1" dirty="0">
              <a:latin typeface="Times New Roman" panose="02020603050405020304" pitchFamily="18" charset="0"/>
              <a:cs typeface="Times New Roman" panose="02020603050405020304" pitchFamily="18" charset="0"/>
            </a:endParaRPr>
          </a:p>
          <a:p>
            <a:pPr marL="0" indent="0" algn="just">
              <a:buNone/>
            </a:pPr>
            <a:endParaRPr lang="en-IN" sz="1600" b="1" dirty="0" smtClean="0">
              <a:latin typeface="Times New Roman" panose="02020603050405020304" pitchFamily="18" charset="0"/>
              <a:cs typeface="Times New Roman" panose="02020603050405020304" pitchFamily="18" charset="0"/>
            </a:endParaRPr>
          </a:p>
          <a:p>
            <a:pPr marL="0" indent="0" algn="just">
              <a:buNone/>
            </a:pPr>
            <a:r>
              <a:rPr lang="en-IN" sz="1600" b="1" dirty="0">
                <a:latin typeface="Times New Roman" panose="02020603050405020304" pitchFamily="18" charset="0"/>
                <a:cs typeface="Times New Roman" panose="02020603050405020304" pitchFamily="18" charset="0"/>
              </a:rPr>
              <a:t>Source: https://www.vskills.in/certification/tutorial/cloud-computing/vendor-offerings/</a:t>
            </a:r>
            <a:endParaRPr lang="en-GB" sz="1600" b="1" dirty="0">
              <a:latin typeface="Times New Roman" panose="02020603050405020304" pitchFamily="18" charset="0"/>
              <a:cs typeface="Times New Roman" panose="02020603050405020304" pitchFamily="18" charset="0"/>
            </a:endParaRPr>
          </a:p>
          <a:p>
            <a:pPr marL="0" indent="0" algn="just">
              <a:buNone/>
            </a:pPr>
            <a:endParaRPr lang="en-GB" sz="1600" b="1"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31</a:t>
            </a:fld>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30000" b="34000"/>
          <a:stretch/>
        </p:blipFill>
        <p:spPr>
          <a:xfrm>
            <a:off x="6705600" y="4876800"/>
            <a:ext cx="1905000" cy="685800"/>
          </a:xfrm>
          <a:prstGeom prst="rect">
            <a:avLst/>
          </a:prstGeom>
        </p:spPr>
      </p:pic>
    </p:spTree>
    <p:extLst>
      <p:ext uri="{BB962C8B-B14F-4D97-AF65-F5344CB8AC3E}">
        <p14:creationId xmlns:p14="http://schemas.microsoft.com/office/powerpoint/2010/main" val="20219313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Virtualization vendors in IT industry (Continued..)</a:t>
            </a:r>
            <a:endParaRPr lang="en-GB" dirty="0"/>
          </a:p>
        </p:txBody>
      </p:sp>
      <p:sp>
        <p:nvSpPr>
          <p:cNvPr id="3" name="Content Placeholder 2"/>
          <p:cNvSpPr>
            <a:spLocks noGrp="1"/>
          </p:cNvSpPr>
          <p:nvPr>
            <p:ph idx="1"/>
          </p:nvPr>
        </p:nvSpPr>
        <p:spPr>
          <a:xfrm>
            <a:off x="0" y="838200"/>
            <a:ext cx="6705600" cy="5486400"/>
          </a:xfrm>
        </p:spPr>
        <p:txBody>
          <a:bodyPr>
            <a:normAutofit/>
          </a:bodyPr>
          <a:lstStyle/>
          <a:p>
            <a:pPr marL="0" indent="0">
              <a:buNone/>
            </a:pPr>
            <a:r>
              <a:rPr lang="en-GB" b="1" dirty="0"/>
              <a:t>Oracle</a:t>
            </a:r>
          </a:p>
          <a:p>
            <a:pPr algn="just"/>
            <a:r>
              <a:rPr lang="en-GB" dirty="0">
                <a:latin typeface="Times New Roman" panose="02020603050405020304" pitchFamily="18" charset="0"/>
                <a:cs typeface="Times New Roman" panose="02020603050405020304" pitchFamily="18" charset="0"/>
              </a:rPr>
              <a:t>If Oracle's world domination of the enterprise database server market doesn't impress you, its acquisition of Sun Microsystems has made it an impressive virtualization player. </a:t>
            </a:r>
            <a:endParaRPr lang="en-GB" dirty="0" smtClean="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Additionally</a:t>
            </a:r>
            <a:r>
              <a:rPr lang="en-GB" dirty="0">
                <a:latin typeface="Times New Roman" panose="02020603050405020304" pitchFamily="18" charset="0"/>
                <a:cs typeface="Times New Roman" panose="02020603050405020304" pitchFamily="18" charset="0"/>
              </a:rPr>
              <a:t>, Oracle owns an operating system (Sun Solaris), multiple virtualization software solutions (Solaris Zones, </a:t>
            </a:r>
            <a:r>
              <a:rPr lang="en-GB" dirty="0" err="1">
                <a:latin typeface="Times New Roman" panose="02020603050405020304" pitchFamily="18" charset="0"/>
                <a:cs typeface="Times New Roman" panose="02020603050405020304" pitchFamily="18" charset="0"/>
              </a:rPr>
              <a:t>LDoms</a:t>
            </a:r>
            <a:r>
              <a:rPr lang="en-GB" dirty="0">
                <a:latin typeface="Times New Roman" panose="02020603050405020304" pitchFamily="18" charset="0"/>
                <a:cs typeface="Times New Roman" panose="02020603050405020304" pitchFamily="18" charset="0"/>
              </a:rPr>
              <a:t> and </a:t>
            </a:r>
            <a:r>
              <a:rPr lang="en-GB" dirty="0" err="1">
                <a:latin typeface="Times New Roman" panose="02020603050405020304" pitchFamily="18" charset="0"/>
                <a:cs typeface="Times New Roman" panose="02020603050405020304" pitchFamily="18" charset="0"/>
              </a:rPr>
              <a:t>xVM</a:t>
            </a:r>
            <a:r>
              <a:rPr lang="en-GB" dirty="0">
                <a:latin typeface="Times New Roman" panose="02020603050405020304" pitchFamily="18" charset="0"/>
                <a:cs typeface="Times New Roman" panose="02020603050405020304" pitchFamily="18" charset="0"/>
              </a:rPr>
              <a:t>) and server hardware (SPARC). What happens when you pit an unstoppable force (Oracle) against an immovable object (the </a:t>
            </a:r>
            <a:r>
              <a:rPr lang="en-GB" dirty="0" err="1" smtClean="0">
                <a:latin typeface="Times New Roman" panose="02020603050405020304" pitchFamily="18" charset="0"/>
                <a:cs typeface="Times New Roman" panose="02020603050405020304" pitchFamily="18" charset="0"/>
              </a:rPr>
              <a:t>Datacenter</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You get the Oracle-centred </a:t>
            </a:r>
            <a:r>
              <a:rPr lang="en-GB" dirty="0" err="1" smtClean="0">
                <a:latin typeface="Times New Roman" panose="02020603050405020304" pitchFamily="18" charset="0"/>
                <a:cs typeface="Times New Roman" panose="02020603050405020304" pitchFamily="18" charset="0"/>
              </a:rPr>
              <a:t>Datacenter</a:t>
            </a:r>
            <a:r>
              <a:rPr lang="en-GB"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marL="0" indent="0" algn="just">
              <a:buNone/>
            </a:pPr>
            <a:endParaRPr lang="en-IN" b="1" dirty="0" smtClean="0">
              <a:latin typeface="Times New Roman" panose="02020603050405020304" pitchFamily="18" charset="0"/>
              <a:cs typeface="Times New Roman" panose="02020603050405020304" pitchFamily="18" charset="0"/>
            </a:endParaRPr>
          </a:p>
          <a:p>
            <a:pPr marL="0" indent="0" algn="just">
              <a:buNone/>
            </a:pPr>
            <a:endParaRPr lang="en-IN" b="1" dirty="0">
              <a:latin typeface="Times New Roman" panose="02020603050405020304" pitchFamily="18" charset="0"/>
              <a:cs typeface="Times New Roman" panose="02020603050405020304" pitchFamily="18" charset="0"/>
            </a:endParaRPr>
          </a:p>
          <a:p>
            <a:pPr marL="0" indent="0" algn="just">
              <a:buNone/>
            </a:pPr>
            <a:endParaRPr lang="en-IN" b="1" dirty="0" smtClean="0">
              <a:latin typeface="Times New Roman" panose="02020603050405020304" pitchFamily="18" charset="0"/>
              <a:cs typeface="Times New Roman" panose="02020603050405020304" pitchFamily="18" charset="0"/>
            </a:endParaRPr>
          </a:p>
          <a:p>
            <a:pPr marL="0" indent="0" algn="just">
              <a:buNone/>
            </a:pPr>
            <a:r>
              <a:rPr lang="en-IN" sz="1000" b="1" dirty="0">
                <a:latin typeface="Times New Roman" panose="02020603050405020304" pitchFamily="18" charset="0"/>
                <a:cs typeface="Times New Roman" panose="02020603050405020304" pitchFamily="18" charset="0"/>
              </a:rPr>
              <a:t>Source: https://www.vskills.in/certification/tutorial/cloud-computing/vendor-offerings/</a:t>
            </a:r>
            <a:endParaRPr lang="en-GB" sz="1000" b="1" dirty="0">
              <a:latin typeface="Times New Roman" panose="02020603050405020304" pitchFamily="18" charset="0"/>
              <a:cs typeface="Times New Roman" panose="02020603050405020304" pitchFamily="18" charset="0"/>
            </a:endParaRPr>
          </a:p>
          <a:p>
            <a:pPr marL="0" indent="0" algn="just">
              <a:buNone/>
            </a:pPr>
            <a:endParaRPr lang="en-GB" b="1" dirty="0">
              <a:latin typeface="Times New Roman" panose="020206030504050203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32</a:t>
            </a:fld>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7232" t="34906" r="4718" b="29874"/>
          <a:stretch/>
        </p:blipFill>
        <p:spPr>
          <a:xfrm>
            <a:off x="6470718" y="4038600"/>
            <a:ext cx="2667000" cy="533400"/>
          </a:xfrm>
          <a:prstGeom prst="rect">
            <a:avLst/>
          </a:prstGeom>
        </p:spPr>
      </p:pic>
    </p:spTree>
    <p:extLst>
      <p:ext uri="{BB962C8B-B14F-4D97-AF65-F5344CB8AC3E}">
        <p14:creationId xmlns:p14="http://schemas.microsoft.com/office/powerpoint/2010/main" val="3041720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838200"/>
            <a:ext cx="6096000" cy="5847755"/>
          </a:xfrm>
          <a:prstGeom prst="rect">
            <a:avLst/>
          </a:prstGeom>
          <a:noFill/>
        </p:spPr>
        <p:txBody>
          <a:bodyPr wrap="square" rtlCol="0">
            <a:spAutoFit/>
          </a:bodyPr>
          <a:lstStyle/>
          <a:p>
            <a:endParaRPr lang="en-GB" sz="1200" b="1" dirty="0" smtClean="0"/>
          </a:p>
          <a:p>
            <a:pPr algn="just"/>
            <a:endParaRPr lang="en-GB" sz="1600" dirty="0" smtClean="0">
              <a:latin typeface="Times New Roman" panose="02020603050405020304" pitchFamily="18" charset="0"/>
              <a:cs typeface="Times New Roman" panose="02020603050405020304" pitchFamily="18" charset="0"/>
            </a:endParaRPr>
          </a:p>
          <a:p>
            <a:pPr algn="just"/>
            <a:endParaRPr lang="en-GB" sz="1600" dirty="0">
              <a:latin typeface="Times New Roman" panose="02020603050405020304" pitchFamily="18" charset="0"/>
              <a:cs typeface="Times New Roman" panose="02020603050405020304" pitchFamily="18" charset="0"/>
            </a:endParaRPr>
          </a:p>
          <a:p>
            <a:pPr algn="just"/>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The </a:t>
            </a:r>
            <a:r>
              <a:rPr lang="en-GB" sz="1600" dirty="0" smtClean="0">
                <a:latin typeface="Times New Roman" panose="02020603050405020304" pitchFamily="18" charset="0"/>
                <a:cs typeface="Times New Roman" panose="02020603050405020304" pitchFamily="18" charset="0"/>
              </a:rPr>
              <a:t>company's open source Google Ganeti cluster virtual server management software tool is built on top of existing virtualization technologies</a:t>
            </a:r>
            <a:r>
              <a:rPr lang="en-GB" sz="1600" dirty="0" smtClean="0">
                <a:solidFill>
                  <a:srgbClr val="FF0000"/>
                </a:solidFill>
                <a:latin typeface="Times New Roman" panose="02020603050405020304" pitchFamily="18" charset="0"/>
                <a:cs typeface="Times New Roman" panose="02020603050405020304" pitchFamily="18" charset="0"/>
              </a:rPr>
              <a:t>, such as, </a:t>
            </a:r>
            <a:r>
              <a:rPr lang="en-GB" sz="1600" dirty="0" err="1" smtClean="0">
                <a:latin typeface="Times New Roman" panose="02020603050405020304" pitchFamily="18" charset="0"/>
                <a:cs typeface="Times New Roman" panose="02020603050405020304" pitchFamily="18" charset="0"/>
              </a:rPr>
              <a:t>Xen</a:t>
            </a:r>
            <a:r>
              <a:rPr lang="en-GB" sz="1600" dirty="0" smtClean="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or KVM and essentially serves as a wrapper around these hypervisors to help system admins set up clusters.</a:t>
            </a:r>
            <a:endParaRPr lang="en-GB" sz="1600" b="1" dirty="0" smtClean="0">
              <a:latin typeface="Times New Roman" panose="02020603050405020304" pitchFamily="18" charset="0"/>
              <a:cs typeface="Times New Roman" panose="02020603050405020304" pitchFamily="18" charset="0"/>
            </a:endParaRPr>
          </a:p>
          <a:p>
            <a:endParaRPr lang="en-IN" sz="1200" b="1" dirty="0" smtClean="0">
              <a:latin typeface="Times New Roman" panose="02020603050405020304" pitchFamily="18" charset="0"/>
              <a:cs typeface="Times New Roman" panose="02020603050405020304" pitchFamily="18" charset="0"/>
            </a:endParaRPr>
          </a:p>
          <a:p>
            <a:endParaRPr lang="en-IN" sz="1200" b="1" dirty="0">
              <a:latin typeface="Times New Roman" panose="02020603050405020304" pitchFamily="18" charset="0"/>
              <a:cs typeface="Times New Roman" panose="02020603050405020304" pitchFamily="18" charset="0"/>
            </a:endParaRPr>
          </a:p>
          <a:p>
            <a:endParaRPr lang="en-IN" sz="1200" b="1" dirty="0" smtClean="0">
              <a:latin typeface="Times New Roman" panose="02020603050405020304" pitchFamily="18" charset="0"/>
              <a:cs typeface="Times New Roman" panose="02020603050405020304" pitchFamily="18" charset="0"/>
            </a:endParaRPr>
          </a:p>
          <a:p>
            <a:endParaRPr lang="en-IN" sz="1200" b="1" dirty="0">
              <a:latin typeface="Times New Roman" panose="02020603050405020304" pitchFamily="18" charset="0"/>
              <a:cs typeface="Times New Roman" panose="02020603050405020304" pitchFamily="18" charset="0"/>
            </a:endParaRPr>
          </a:p>
          <a:p>
            <a:endParaRPr lang="en-IN" sz="1200" b="1" dirty="0" smtClean="0">
              <a:latin typeface="Times New Roman" panose="02020603050405020304" pitchFamily="18" charset="0"/>
              <a:cs typeface="Times New Roman" panose="02020603050405020304" pitchFamily="18" charset="0"/>
            </a:endParaRPr>
          </a:p>
          <a:p>
            <a:endParaRPr lang="en-IN" sz="1200" b="1" dirty="0">
              <a:latin typeface="Times New Roman" panose="02020603050405020304" pitchFamily="18" charset="0"/>
              <a:cs typeface="Times New Roman" panose="02020603050405020304" pitchFamily="18" charset="0"/>
            </a:endParaRPr>
          </a:p>
          <a:p>
            <a:r>
              <a:rPr lang="en-IN" sz="1000" b="1" dirty="0">
                <a:latin typeface="Times New Roman" panose="02020603050405020304" pitchFamily="18" charset="0"/>
                <a:cs typeface="Times New Roman" panose="02020603050405020304" pitchFamily="18" charset="0"/>
              </a:rPr>
              <a:t>Source: https://www.vskills.in/certification/tutorial/cloud-computing/vendor-offerings/</a:t>
            </a:r>
            <a:endParaRPr lang="en-GB" sz="1000" b="1" dirty="0">
              <a:latin typeface="Times New Roman" panose="02020603050405020304" pitchFamily="18" charset="0"/>
              <a:cs typeface="Times New Roman" panose="02020603050405020304" pitchFamily="18" charset="0"/>
            </a:endParaRPr>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p:txBody>
      </p:sp>
      <p:sp>
        <p:nvSpPr>
          <p:cNvPr id="3" name="AutoShape 2" descr="Image result for vmwa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3200" y="1981200"/>
            <a:ext cx="2495259" cy="838200"/>
          </a:xfrm>
          <a:prstGeom prst="rect">
            <a:avLst/>
          </a:prstGeom>
        </p:spPr>
      </p:pic>
      <p:sp>
        <p:nvSpPr>
          <p:cNvPr id="7" name="Rectangle 6"/>
          <p:cNvSpPr/>
          <p:nvPr/>
        </p:nvSpPr>
        <p:spPr>
          <a:xfrm>
            <a:off x="-19050" y="198438"/>
            <a:ext cx="1659429" cy="369332"/>
          </a:xfrm>
          <a:prstGeom prst="rect">
            <a:avLst/>
          </a:prstGeom>
        </p:spPr>
        <p:txBody>
          <a:bodyPr wrap="none">
            <a:spAutoFit/>
          </a:bodyPr>
          <a:lstStyle/>
          <a:p>
            <a:r>
              <a:rPr lang="en-GB" b="1" dirty="0">
                <a:latin typeface="Times New Roman" panose="02020603050405020304" pitchFamily="18" charset="0"/>
                <a:cs typeface="Times New Roman" panose="02020603050405020304" pitchFamily="18" charset="0"/>
              </a:rPr>
              <a:t>Google </a:t>
            </a:r>
            <a:r>
              <a:rPr lang="en-GB" b="1" dirty="0" err="1">
                <a:latin typeface="Times New Roman" panose="02020603050405020304" pitchFamily="18" charset="0"/>
                <a:cs typeface="Times New Roman" panose="02020603050405020304" pitchFamily="18" charset="0"/>
              </a:rPr>
              <a:t>Ganeti</a:t>
            </a:r>
            <a:r>
              <a:rPr lang="en-GB"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39390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virtualization statistics 2017"/>
          <p:cNvPicPr>
            <a:picLocks noChangeAspect="1" noChangeArrowheads="1"/>
          </p:cNvPicPr>
          <p:nvPr/>
        </p:nvPicPr>
        <p:blipFill rotWithShape="1">
          <a:blip r:embed="rId2">
            <a:extLst>
              <a:ext uri="{28A0092B-C50C-407E-A947-70E740481C1C}">
                <a14:useLocalDpi xmlns:a14="http://schemas.microsoft.com/office/drawing/2010/main" val="0"/>
              </a:ext>
            </a:extLst>
          </a:blip>
          <a:srcRect l="7813" t="13333" r="6920" b="17778"/>
          <a:stretch/>
        </p:blipFill>
        <p:spPr bwMode="auto">
          <a:xfrm>
            <a:off x="1295400" y="1475693"/>
            <a:ext cx="6520572" cy="2971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981200" y="4447493"/>
            <a:ext cx="3711272" cy="246221"/>
          </a:xfrm>
          <a:prstGeom prst="rect">
            <a:avLst/>
          </a:prstGeom>
          <a:noFill/>
        </p:spPr>
        <p:txBody>
          <a:bodyPr wrap="none" rtlCol="0">
            <a:spAutoFit/>
          </a:bodyPr>
          <a:lstStyle/>
          <a:p>
            <a:r>
              <a:rPr lang="en-IN" sz="1000" b="1" dirty="0">
                <a:latin typeface="Times New Roman" panose="02020603050405020304" pitchFamily="18" charset="0"/>
                <a:cs typeface="Times New Roman" panose="02020603050405020304" pitchFamily="18" charset="0"/>
              </a:rPr>
              <a:t>Source: https://</a:t>
            </a:r>
            <a:r>
              <a:rPr lang="en-IN" sz="1000" b="1" dirty="0" smtClean="0">
                <a:latin typeface="Times New Roman" panose="02020603050405020304" pitchFamily="18" charset="0"/>
                <a:cs typeface="Times New Roman" panose="02020603050405020304" pitchFamily="18" charset="0"/>
              </a:rPr>
              <a:t>www.slideshare.net/beldeninc/data-center-trends</a:t>
            </a:r>
            <a:endParaRPr lang="en-IN" sz="1000" b="1" dirty="0">
              <a:latin typeface="Times New Roman" panose="02020603050405020304" pitchFamily="18" charset="0"/>
              <a:cs typeface="Times New Roman" panose="02020603050405020304" pitchFamily="18" charset="0"/>
            </a:endParaRPr>
          </a:p>
        </p:txBody>
      </p:sp>
      <p:sp>
        <p:nvSpPr>
          <p:cNvPr id="3" name="Rectangle 2"/>
          <p:cNvSpPr/>
          <p:nvPr/>
        </p:nvSpPr>
        <p:spPr>
          <a:xfrm>
            <a:off x="0" y="228600"/>
            <a:ext cx="3177152"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Virtualization Adoption Trend</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0713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2623" b="2623"/>
          <a:stretch/>
        </p:blipFill>
        <p:spPr>
          <a:xfrm>
            <a:off x="1981200" y="1295400"/>
            <a:ext cx="5181600" cy="3936928"/>
          </a:xfrm>
          <a:prstGeom prst="rect">
            <a:avLst/>
          </a:prstGeom>
        </p:spPr>
      </p:pic>
      <p:sp>
        <p:nvSpPr>
          <p:cNvPr id="4" name="TextBox 3"/>
          <p:cNvSpPr txBox="1"/>
          <p:nvPr/>
        </p:nvSpPr>
        <p:spPr>
          <a:xfrm>
            <a:off x="152400" y="5260903"/>
            <a:ext cx="8686800" cy="892552"/>
          </a:xfrm>
          <a:prstGeom prst="rect">
            <a:avLst/>
          </a:prstGeom>
          <a:noFill/>
        </p:spPr>
        <p:txBody>
          <a:bodyPr wrap="square" rtlCol="0">
            <a:spAutoFit/>
          </a:bodyPr>
          <a:lstStyle/>
          <a:p>
            <a:r>
              <a:rPr lang="en-IN" sz="1000" dirty="0" smtClean="0">
                <a:latin typeface="Times New Roman" panose="02020603050405020304" pitchFamily="18" charset="0"/>
                <a:cs typeface="Times New Roman" panose="02020603050405020304" pitchFamily="18" charset="0"/>
              </a:rPr>
              <a:t>                                                                                 </a:t>
            </a:r>
            <a:r>
              <a:rPr lang="en-IN" sz="1200" dirty="0" smtClean="0">
                <a:latin typeface="Times New Roman" panose="02020603050405020304" pitchFamily="18" charset="0"/>
                <a:cs typeface="Times New Roman" panose="02020603050405020304" pitchFamily="18" charset="0"/>
              </a:rPr>
              <a:t>Figure: Virtualization </a:t>
            </a:r>
            <a:r>
              <a:rPr lang="en-IN" sz="1200" dirty="0" smtClean="0">
                <a:latin typeface="Times New Roman" panose="02020603050405020304" pitchFamily="18" charset="0"/>
                <a:cs typeface="Times New Roman" panose="02020603050405020304" pitchFamily="18" charset="0"/>
              </a:rPr>
              <a:t>Gartner Magic Quadrant </a:t>
            </a:r>
            <a:r>
              <a:rPr lang="en-IN" sz="1200" dirty="0" smtClean="0">
                <a:latin typeface="Times New Roman" panose="02020603050405020304" pitchFamily="18" charset="0"/>
                <a:cs typeface="Times New Roman" panose="02020603050405020304" pitchFamily="18" charset="0"/>
              </a:rPr>
              <a:t>2016</a:t>
            </a:r>
          </a:p>
          <a:p>
            <a:endParaRPr lang="en-IN" sz="1000" dirty="0">
              <a:latin typeface="Times New Roman" panose="02020603050405020304" pitchFamily="18" charset="0"/>
              <a:cs typeface="Times New Roman" panose="02020603050405020304" pitchFamily="18" charset="0"/>
            </a:endParaRPr>
          </a:p>
          <a:p>
            <a:endParaRPr lang="en-IN" sz="1000" dirty="0" smtClean="0">
              <a:latin typeface="Times New Roman" panose="02020603050405020304" pitchFamily="18" charset="0"/>
              <a:cs typeface="Times New Roman" panose="02020603050405020304" pitchFamily="18" charset="0"/>
            </a:endParaRPr>
          </a:p>
          <a:p>
            <a:endParaRPr lang="en-IN" sz="1000" dirty="0" smtClean="0">
              <a:latin typeface="Times New Roman" panose="02020603050405020304" pitchFamily="18" charset="0"/>
              <a:cs typeface="Times New Roman" panose="02020603050405020304" pitchFamily="18" charset="0"/>
            </a:endParaRPr>
          </a:p>
          <a:p>
            <a:r>
              <a:rPr lang="en-IN" sz="1000" b="1" dirty="0" smtClean="0">
                <a:latin typeface="Times New Roman" panose="02020603050405020304" pitchFamily="18" charset="0"/>
                <a:cs typeface="Times New Roman" panose="02020603050405020304" pitchFamily="18" charset="0"/>
              </a:rPr>
              <a:t>Source: </a:t>
            </a:r>
            <a:r>
              <a:rPr lang="en-GB" sz="1000" b="1" dirty="0">
                <a:latin typeface="Times New Roman" panose="02020603050405020304" pitchFamily="18" charset="0"/>
                <a:cs typeface="Times New Roman" panose="02020603050405020304" pitchFamily="18" charset="0"/>
              </a:rPr>
              <a:t>Source: Magic Quadrant for x86 Server Virtualization Infrastructure, Authors: Thomas J. </a:t>
            </a:r>
            <a:r>
              <a:rPr lang="en-GB" sz="1000" b="1" dirty="0" err="1">
                <a:latin typeface="Times New Roman" panose="02020603050405020304" pitchFamily="18" charset="0"/>
                <a:cs typeface="Times New Roman" panose="02020603050405020304" pitchFamily="18" charset="0"/>
              </a:rPr>
              <a:t>Bittman</a:t>
            </a:r>
            <a:r>
              <a:rPr lang="en-GB" sz="1000" b="1" dirty="0">
                <a:latin typeface="Times New Roman" panose="02020603050405020304" pitchFamily="18" charset="0"/>
                <a:cs typeface="Times New Roman" panose="02020603050405020304" pitchFamily="18" charset="0"/>
              </a:rPr>
              <a:t>, Philip Dawson, Michael </a:t>
            </a:r>
            <a:r>
              <a:rPr lang="en-GB" sz="1000" b="1" dirty="0" err="1">
                <a:latin typeface="Times New Roman" panose="02020603050405020304" pitchFamily="18" charset="0"/>
                <a:cs typeface="Times New Roman" panose="02020603050405020304" pitchFamily="18" charset="0"/>
              </a:rPr>
              <a:t>Warrilow</a:t>
            </a:r>
            <a:r>
              <a:rPr lang="en-GB" sz="1000" b="1" dirty="0">
                <a:latin typeface="Times New Roman" panose="02020603050405020304" pitchFamily="18" charset="0"/>
                <a:cs typeface="Times New Roman" panose="02020603050405020304" pitchFamily="18" charset="0"/>
              </a:rPr>
              <a:t>, Aug. 3, 2016</a:t>
            </a:r>
            <a:r>
              <a:rPr lang="en-GB" sz="1000" i="1" dirty="0">
                <a:latin typeface="Times New Roman" panose="02020603050405020304" pitchFamily="18" charset="0"/>
                <a:cs typeface="Times New Roman" panose="02020603050405020304" pitchFamily="18" charset="0"/>
              </a:rPr>
              <a:t>​</a:t>
            </a:r>
            <a:r>
              <a:rPr lang="en-IN" sz="1000" dirty="0" smtClean="0">
                <a:latin typeface="Times New Roman" panose="02020603050405020304" pitchFamily="18" charset="0"/>
                <a:cs typeface="Times New Roman" panose="02020603050405020304" pitchFamily="18" charset="0"/>
              </a:rPr>
              <a:t> </a:t>
            </a:r>
            <a:endParaRPr lang="en-IN" sz="1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5080" y="219814"/>
            <a:ext cx="6498382" cy="369332"/>
          </a:xfrm>
          <a:prstGeom prst="rect">
            <a:avLst/>
          </a:prstGeom>
          <a:noFill/>
        </p:spPr>
        <p:txBody>
          <a:bodyPr wrap="none" rtlCol="0">
            <a:spAutoFit/>
          </a:bodyPr>
          <a:lstStyle/>
          <a:p>
            <a:r>
              <a:rPr lang="en-IN" b="1" dirty="0" smtClean="0">
                <a:latin typeface="Times New Roman" panose="02020603050405020304" pitchFamily="18" charset="0"/>
                <a:cs typeface="Times New Roman" panose="02020603050405020304" pitchFamily="18" charset="0"/>
              </a:rPr>
              <a:t>Players of Virtualization as per Gartner’s Magic Quadrant 2016</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2368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09" y="838200"/>
            <a:ext cx="8991600" cy="2062103"/>
          </a:xfrm>
          <a:prstGeom prst="rect">
            <a:avLst/>
          </a:prstGeom>
        </p:spPr>
        <p:txBody>
          <a:bodyPr wrap="square">
            <a:spAutoFit/>
          </a:bodyPr>
          <a:lstStyle/>
          <a:p>
            <a:pPr marL="171450" indent="-171450" algn="just">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Virtualization </a:t>
            </a:r>
            <a:r>
              <a:rPr lang="en-GB" sz="1600" dirty="0" smtClean="0">
                <a:latin typeface="Times New Roman" panose="02020603050405020304" pitchFamily="18" charset="0"/>
                <a:cs typeface="Times New Roman" panose="02020603050405020304" pitchFamily="18" charset="0"/>
              </a:rPr>
              <a:t>usage has soared to great heights in IT. Thanks to hypervisors </a:t>
            </a:r>
            <a:r>
              <a:rPr lang="en-GB" sz="1600" dirty="0" smtClean="0">
                <a:latin typeface="Times New Roman" panose="02020603050405020304" pitchFamily="18" charset="0"/>
                <a:cs typeface="Times New Roman" panose="02020603050405020304" pitchFamily="18" charset="0"/>
              </a:rPr>
              <a:t>(such </a:t>
            </a:r>
            <a:r>
              <a:rPr lang="en-GB" sz="1600" dirty="0" smtClean="0">
                <a:latin typeface="Times New Roman" panose="02020603050405020304" pitchFamily="18" charset="0"/>
                <a:cs typeface="Times New Roman" panose="02020603050405020304" pitchFamily="18" charset="0"/>
              </a:rPr>
              <a:t>as, Hyper-V and VMware ESXi) and their ability to run multiple operating systems on a single computer, IT departments have reached new levels of efficiency and better usage of precious compute, storage and memory resources.</a:t>
            </a:r>
          </a:p>
          <a:p>
            <a:pPr marL="171450" indent="-171450" algn="just">
              <a:buFont typeface="Arial" panose="020B0604020202020204" pitchFamily="34" charset="0"/>
              <a:buChar char="•"/>
            </a:pPr>
            <a:endParaRPr lang="en-GB" sz="1600" dirty="0" smtClean="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In fact, according to the 2016 Spiceworks State of IT report, more than 76% of organisations are taking advantage of virtualization today and that number will continue to grow in the future. Now </a:t>
            </a:r>
            <a:r>
              <a:rPr lang="en-GB" sz="1600" dirty="0" smtClean="0">
                <a:latin typeface="Times New Roman" panose="02020603050405020304" pitchFamily="18" charset="0"/>
                <a:cs typeface="Times New Roman" panose="02020603050405020304" pitchFamily="18" charset="0"/>
              </a:rPr>
              <a:t>let </a:t>
            </a:r>
            <a:r>
              <a:rPr lang="en-GB" sz="1600" dirty="0" smtClean="0">
                <a:latin typeface="Times New Roman" panose="02020603050405020304" pitchFamily="18" charset="0"/>
                <a:cs typeface="Times New Roman" panose="02020603050405020304" pitchFamily="18" charset="0"/>
              </a:rPr>
              <a:t>us take a closer look at operating systems and virtualization.</a:t>
            </a:r>
            <a:endParaRPr lang="en-GB" sz="1600" b="0" i="0" dirty="0">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067" t="33031" b="13637"/>
          <a:stretch/>
        </p:blipFill>
        <p:spPr>
          <a:xfrm>
            <a:off x="1219198" y="3315499"/>
            <a:ext cx="6924675" cy="1676401"/>
          </a:xfrm>
          <a:prstGeom prst="rect">
            <a:avLst/>
          </a:prstGeom>
        </p:spPr>
      </p:pic>
      <p:sp>
        <p:nvSpPr>
          <p:cNvPr id="7" name="TextBox 6"/>
          <p:cNvSpPr txBox="1"/>
          <p:nvPr/>
        </p:nvSpPr>
        <p:spPr>
          <a:xfrm>
            <a:off x="1297020" y="5601840"/>
            <a:ext cx="5908990" cy="246221"/>
          </a:xfrm>
          <a:prstGeom prst="rect">
            <a:avLst/>
          </a:prstGeom>
          <a:noFill/>
        </p:spPr>
        <p:txBody>
          <a:bodyPr wrap="none" rtlCol="0">
            <a:spAutoFit/>
          </a:bodyPr>
          <a:lstStyle/>
          <a:p>
            <a:r>
              <a:rPr lang="en-IN" sz="1000" b="1" dirty="0">
                <a:latin typeface="Times New Roman" panose="02020603050405020304" pitchFamily="18" charset="0"/>
                <a:cs typeface="Times New Roman" panose="02020603050405020304" pitchFamily="18" charset="0"/>
              </a:rPr>
              <a:t>Source: https://community.spiceworks.com/networking/articles/2462-server-virtualization-and-os-trends</a:t>
            </a:r>
          </a:p>
        </p:txBody>
      </p:sp>
      <p:sp>
        <p:nvSpPr>
          <p:cNvPr id="3" name="Rectangle 2"/>
          <p:cNvSpPr/>
          <p:nvPr/>
        </p:nvSpPr>
        <p:spPr>
          <a:xfrm>
            <a:off x="39184" y="244630"/>
            <a:ext cx="3848233" cy="369332"/>
          </a:xfrm>
          <a:prstGeom prst="rect">
            <a:avLst/>
          </a:prstGeom>
        </p:spPr>
        <p:txBody>
          <a:bodyPr wrap="none">
            <a:spAutoFit/>
          </a:bodyPr>
          <a:lstStyle/>
          <a:p>
            <a:pPr algn="just"/>
            <a:r>
              <a:rPr lang="en-GB" b="1" dirty="0">
                <a:latin typeface="Times New Roman" panose="02020603050405020304" pitchFamily="18" charset="0"/>
                <a:cs typeface="Times New Roman" panose="02020603050405020304" pitchFamily="18" charset="0"/>
              </a:rPr>
              <a:t>Virtualization in Current IT scenario</a:t>
            </a:r>
          </a:p>
        </p:txBody>
      </p:sp>
      <p:sp>
        <p:nvSpPr>
          <p:cNvPr id="4" name="TextBox 3"/>
          <p:cNvSpPr txBox="1"/>
          <p:nvPr/>
        </p:nvSpPr>
        <p:spPr>
          <a:xfrm>
            <a:off x="3297181" y="5050648"/>
            <a:ext cx="2937022" cy="246221"/>
          </a:xfrm>
          <a:prstGeom prst="rect">
            <a:avLst/>
          </a:prstGeom>
          <a:noFill/>
        </p:spPr>
        <p:txBody>
          <a:bodyPr wrap="none" rtlCol="0">
            <a:spAutoFit/>
          </a:bodyPr>
          <a:lstStyle/>
          <a:p>
            <a:r>
              <a:rPr lang="en-IN" sz="1000" b="1" dirty="0" smtClean="0">
                <a:latin typeface="Times New Roman" panose="02020603050405020304" pitchFamily="18" charset="0"/>
                <a:cs typeface="Times New Roman" panose="02020603050405020304" pitchFamily="18" charset="0"/>
              </a:rPr>
              <a:t>Figure: Showing the growth of virtualization in IT</a:t>
            </a:r>
            <a:endParaRPr lang="en-GB" sz="1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06661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838200"/>
            <a:ext cx="5410200" cy="10218182"/>
          </a:xfrm>
          <a:prstGeom prst="rect">
            <a:avLst/>
          </a:prstGeom>
          <a:noFill/>
        </p:spPr>
        <p:txBody>
          <a:bodyPr wrap="square" rtlCol="0">
            <a:spAutoFit/>
          </a:bodyPr>
          <a:lstStyle/>
          <a:p>
            <a:endParaRPr lang="en-GB" sz="1200" b="1" dirty="0" smtClean="0"/>
          </a:p>
          <a:p>
            <a:r>
              <a:rPr lang="en-GB" sz="1600" b="1" dirty="0" smtClean="0">
                <a:latin typeface="Times New Roman" panose="02020603050405020304" pitchFamily="18" charset="0"/>
                <a:cs typeface="Times New Roman" panose="02020603050405020304" pitchFamily="18" charset="0"/>
              </a:rPr>
              <a:t>Non-Virtualize</a:t>
            </a:r>
            <a:r>
              <a:rPr lang="en-GB" sz="1600" dirty="0" smtClean="0">
                <a:latin typeface="Times New Roman" panose="02020603050405020304" pitchFamily="18" charset="0"/>
                <a:cs typeface="Times New Roman" panose="02020603050405020304" pitchFamily="18" charset="0"/>
              </a:rPr>
              <a:t>d</a:t>
            </a:r>
          </a:p>
          <a:p>
            <a:pPr marL="171450" indent="-1714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Single OS image per machine</a:t>
            </a:r>
          </a:p>
          <a:p>
            <a:pPr marL="171450" indent="-1714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Software and hardware tightly coupled</a:t>
            </a:r>
          </a:p>
          <a:p>
            <a:pPr marL="171450" indent="-1714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Running multiple applications on same machine often creates conflict</a:t>
            </a:r>
          </a:p>
          <a:p>
            <a:pPr marL="171450" indent="-1714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Inflexible and costly infrastructure</a:t>
            </a:r>
          </a:p>
          <a:p>
            <a:endParaRPr lang="en-GB" sz="1600" dirty="0" smtClean="0">
              <a:latin typeface="Times New Roman" panose="02020603050405020304" pitchFamily="18" charset="0"/>
              <a:cs typeface="Times New Roman" panose="02020603050405020304" pitchFamily="18" charset="0"/>
            </a:endParaRPr>
          </a:p>
          <a:p>
            <a:endParaRPr lang="en-GB" sz="1600" b="1" dirty="0" smtClean="0">
              <a:latin typeface="Times New Roman" panose="02020603050405020304" pitchFamily="18" charset="0"/>
              <a:cs typeface="Times New Roman" panose="02020603050405020304" pitchFamily="18" charset="0"/>
            </a:endParaRPr>
          </a:p>
          <a:p>
            <a:endParaRPr lang="en-GB" sz="1600" b="1" dirty="0" smtClean="0">
              <a:latin typeface="Times New Roman" panose="02020603050405020304" pitchFamily="18" charset="0"/>
              <a:cs typeface="Times New Roman" panose="02020603050405020304" pitchFamily="18" charset="0"/>
            </a:endParaRPr>
          </a:p>
          <a:p>
            <a:endParaRPr lang="en-GB" sz="1600" b="1" dirty="0" smtClean="0">
              <a:latin typeface="Times New Roman" panose="02020603050405020304" pitchFamily="18" charset="0"/>
              <a:cs typeface="Times New Roman" panose="02020603050405020304" pitchFamily="18" charset="0"/>
            </a:endParaRPr>
          </a:p>
          <a:p>
            <a:endParaRPr lang="en-GB" sz="1600" b="1" dirty="0" smtClean="0">
              <a:latin typeface="Times New Roman" panose="02020603050405020304" pitchFamily="18" charset="0"/>
              <a:cs typeface="Times New Roman" panose="02020603050405020304" pitchFamily="18" charset="0"/>
            </a:endParaRPr>
          </a:p>
          <a:p>
            <a:endParaRPr lang="en-GB" sz="1600" b="1" dirty="0" smtClean="0">
              <a:latin typeface="Times New Roman" panose="02020603050405020304" pitchFamily="18" charset="0"/>
              <a:cs typeface="Times New Roman" panose="02020603050405020304" pitchFamily="18" charset="0"/>
            </a:endParaRPr>
          </a:p>
          <a:p>
            <a:endParaRPr lang="en-GB" sz="1600" b="1" dirty="0" smtClean="0">
              <a:latin typeface="Times New Roman" panose="02020603050405020304" pitchFamily="18" charset="0"/>
              <a:cs typeface="Times New Roman" panose="02020603050405020304" pitchFamily="18" charset="0"/>
            </a:endParaRPr>
          </a:p>
          <a:p>
            <a:endParaRPr lang="en-GB" sz="1600" b="1" dirty="0" smtClean="0">
              <a:latin typeface="Times New Roman" panose="02020603050405020304" pitchFamily="18" charset="0"/>
              <a:cs typeface="Times New Roman" panose="02020603050405020304" pitchFamily="18" charset="0"/>
            </a:endParaRPr>
          </a:p>
          <a:p>
            <a:r>
              <a:rPr lang="en-GB" sz="1600" b="1" dirty="0" smtClean="0">
                <a:latin typeface="Times New Roman" panose="02020603050405020304" pitchFamily="18" charset="0"/>
                <a:cs typeface="Times New Roman" panose="02020603050405020304" pitchFamily="18" charset="0"/>
              </a:rPr>
              <a:t>Virtualized environment</a:t>
            </a:r>
          </a:p>
          <a:p>
            <a:pPr marL="171450" indent="-1714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Hardware-independent </a:t>
            </a:r>
            <a:r>
              <a:rPr lang="en-GB" sz="1600" dirty="0" smtClean="0">
                <a:latin typeface="Times New Roman" panose="02020603050405020304" pitchFamily="18" charset="0"/>
                <a:cs typeface="Times New Roman" panose="02020603050405020304" pitchFamily="18" charset="0"/>
              </a:rPr>
              <a:t>operating </a:t>
            </a:r>
            <a:r>
              <a:rPr lang="en-GB" sz="1600" dirty="0" smtClean="0">
                <a:latin typeface="Times New Roman" panose="02020603050405020304" pitchFamily="18" charset="0"/>
                <a:cs typeface="Times New Roman" panose="02020603050405020304" pitchFamily="18" charset="0"/>
              </a:rPr>
              <a:t>system and applications</a:t>
            </a:r>
          </a:p>
          <a:p>
            <a:pPr marL="171450" indent="-1714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Virtual machines can be provisioned to any system</a:t>
            </a:r>
          </a:p>
          <a:p>
            <a:pPr marL="171450" indent="-1714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Can manage operating system and application as a single unit by encapsulating them into virtual </a:t>
            </a:r>
            <a:r>
              <a:rPr lang="en-GB" sz="1600" dirty="0" smtClean="0">
                <a:latin typeface="Times New Roman" panose="02020603050405020304" pitchFamily="18" charset="0"/>
                <a:cs typeface="Times New Roman" panose="02020603050405020304" pitchFamily="18" charset="0"/>
              </a:rPr>
              <a:t>machines</a:t>
            </a:r>
          </a:p>
          <a:p>
            <a:pPr marL="171450" indent="-1714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GB" sz="1600" dirty="0" smtClean="0">
              <a:latin typeface="Times New Roman" panose="02020603050405020304" pitchFamily="18" charset="0"/>
              <a:cs typeface="Times New Roman" panose="02020603050405020304" pitchFamily="18" charset="0"/>
            </a:endParaRPr>
          </a:p>
          <a:p>
            <a:endParaRPr lang="en-IN" sz="1200" b="1" dirty="0" smtClean="0"/>
          </a:p>
          <a:p>
            <a:r>
              <a:rPr lang="en-IN" sz="1000" b="1" dirty="0">
                <a:latin typeface="Times New Roman" panose="02020603050405020304" pitchFamily="18" charset="0"/>
                <a:cs typeface="Times New Roman" panose="02020603050405020304" pitchFamily="18" charset="0"/>
              </a:rPr>
              <a:t>Source: https://www.vmware.com/pdf/virtualization.pdf</a:t>
            </a:r>
            <a:endParaRPr lang="en-IN" sz="1000" b="1" dirty="0">
              <a:latin typeface="Times New Roman" panose="02020603050405020304" pitchFamily="18" charset="0"/>
              <a:cs typeface="Times New Roman" panose="02020603050405020304" pitchFamily="18" charset="0"/>
            </a:endParaRPr>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p:txBody>
      </p:sp>
      <p:sp>
        <p:nvSpPr>
          <p:cNvPr id="3" name="AutoShape 2" descr="Image result for vmwa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307" t="13333" r="51539"/>
          <a:stretch/>
        </p:blipFill>
        <p:spPr>
          <a:xfrm>
            <a:off x="6191250" y="990600"/>
            <a:ext cx="2286000" cy="1981200"/>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57692" t="13333" r="2308"/>
          <a:stretch/>
        </p:blipFill>
        <p:spPr>
          <a:xfrm>
            <a:off x="6553200" y="4343400"/>
            <a:ext cx="1981200" cy="1981200"/>
          </a:xfrm>
          <a:prstGeom prst="rect">
            <a:avLst/>
          </a:prstGeom>
        </p:spPr>
      </p:pic>
      <p:sp>
        <p:nvSpPr>
          <p:cNvPr id="2" name="Rectangle 1"/>
          <p:cNvSpPr/>
          <p:nvPr/>
        </p:nvSpPr>
        <p:spPr>
          <a:xfrm>
            <a:off x="-76200" y="129937"/>
            <a:ext cx="6172200" cy="369332"/>
          </a:xfrm>
          <a:prstGeom prst="rect">
            <a:avLst/>
          </a:prstGeom>
        </p:spPr>
        <p:txBody>
          <a:bodyPr wrap="square">
            <a:spAutoFit/>
          </a:bodyPr>
          <a:lstStyle/>
          <a:p>
            <a:r>
              <a:rPr lang="en-GB" b="1" dirty="0">
                <a:latin typeface="Times New Roman" panose="02020603050405020304" pitchFamily="18" charset="0"/>
                <a:cs typeface="Times New Roman" panose="02020603050405020304" pitchFamily="18" charset="0"/>
              </a:rPr>
              <a:t>Comparing Non-Virtualized and Virtualized Environment</a:t>
            </a:r>
          </a:p>
        </p:txBody>
      </p:sp>
    </p:spTree>
    <p:extLst>
      <p:ext uri="{BB962C8B-B14F-4D97-AF65-F5344CB8AC3E}">
        <p14:creationId xmlns:p14="http://schemas.microsoft.com/office/powerpoint/2010/main" val="38508006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838200"/>
            <a:ext cx="184731" cy="276999"/>
          </a:xfrm>
          <a:prstGeom prst="rect">
            <a:avLst/>
          </a:prstGeom>
          <a:noFill/>
        </p:spPr>
        <p:txBody>
          <a:bodyPr wrap="none" rtlCol="0">
            <a:spAutoFit/>
          </a:bodyPr>
          <a:lstStyle/>
          <a:p>
            <a:endParaRPr lang="en-IN" sz="1200" b="1" dirty="0"/>
          </a:p>
        </p:txBody>
      </p:sp>
      <p:sp>
        <p:nvSpPr>
          <p:cNvPr id="2" name="Rectangle 1"/>
          <p:cNvSpPr/>
          <p:nvPr/>
        </p:nvSpPr>
        <p:spPr>
          <a:xfrm>
            <a:off x="0" y="767119"/>
            <a:ext cx="5868410" cy="5786199"/>
          </a:xfrm>
          <a:prstGeom prst="rect">
            <a:avLst/>
          </a:prstGeom>
        </p:spPr>
        <p:txBody>
          <a:bodyPr wrap="square">
            <a:spAutoFit/>
          </a:bodyPr>
          <a:lstStyle/>
          <a:p>
            <a:pPr marL="171450" indent="-171450" algn="just">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Over </a:t>
            </a:r>
            <a:r>
              <a:rPr lang="en-GB" sz="1600" dirty="0" smtClean="0">
                <a:latin typeface="Times New Roman" panose="02020603050405020304" pitchFamily="18" charset="0"/>
                <a:cs typeface="Times New Roman" panose="02020603050405020304" pitchFamily="18" charset="0"/>
              </a:rPr>
              <a:t>the past few years, virtualization has transformed the traditional </a:t>
            </a:r>
            <a:r>
              <a:rPr lang="en-GB" sz="1600" dirty="0" err="1" smtClean="0">
                <a:latin typeface="Times New Roman" panose="02020603050405020304" pitchFamily="18" charset="0"/>
                <a:cs typeface="Times New Roman" panose="02020603050405020304" pitchFamily="18" charset="0"/>
              </a:rPr>
              <a:t>datacenter</a:t>
            </a:r>
            <a:endParaRPr lang="en-GB" sz="1600" dirty="0" smtClean="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Countless </a:t>
            </a:r>
            <a:r>
              <a:rPr lang="en-GB" sz="1600" dirty="0" smtClean="0">
                <a:latin typeface="Times New Roman" panose="02020603050405020304" pitchFamily="18" charset="0"/>
                <a:cs typeface="Times New Roman" panose="02020603050405020304" pitchFamily="18" charset="0"/>
              </a:rPr>
              <a:t>businesses have reduced energy and hardware costs as more IT professionals realise the benefits of </a:t>
            </a:r>
            <a:r>
              <a:rPr lang="en-GB" sz="1600" dirty="0" smtClean="0">
                <a:latin typeface="Times New Roman" panose="02020603050405020304" pitchFamily="18" charset="0"/>
                <a:cs typeface="Times New Roman" panose="02020603050405020304" pitchFamily="18" charset="0"/>
              </a:rPr>
              <a:t>virtualization</a:t>
            </a:r>
          </a:p>
          <a:p>
            <a:pPr marL="171450" indent="-171450" algn="just">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For companies that demand more computing power, virtualization can help deliver improved performance without the need for an expanded facility or additional cooling </a:t>
            </a:r>
            <a:r>
              <a:rPr lang="en-GB" sz="1600" dirty="0" smtClean="0">
                <a:latin typeface="Times New Roman" panose="02020603050405020304" pitchFamily="18" charset="0"/>
                <a:cs typeface="Times New Roman" panose="02020603050405020304" pitchFamily="18" charset="0"/>
              </a:rPr>
              <a:t>infrastructure</a:t>
            </a:r>
            <a:endParaRPr lang="en-GB" sz="1600" dirty="0" smtClean="0">
              <a:latin typeface="Times New Roman" panose="02020603050405020304" pitchFamily="18" charset="0"/>
              <a:cs typeface="Times New Roman" panose="02020603050405020304" pitchFamily="18" charset="0"/>
            </a:endParaRPr>
          </a:p>
          <a:p>
            <a:pPr algn="just"/>
            <a:endParaRPr lang="en-GB" sz="1200" dirty="0" smtClean="0">
              <a:latin typeface="NeueHaasGroteskText W01"/>
            </a:endParaRPr>
          </a:p>
          <a:p>
            <a:pPr algn="just"/>
            <a:endParaRPr lang="en-IN" sz="1200" dirty="0" smtClean="0">
              <a:latin typeface="NeueHaasGroteskText W01"/>
            </a:endParaRPr>
          </a:p>
          <a:p>
            <a:pPr algn="just"/>
            <a:r>
              <a:rPr lang="en-GB" sz="1600" b="1" dirty="0" smtClean="0">
                <a:latin typeface="Times New Roman" panose="02020603050405020304" pitchFamily="18" charset="0"/>
                <a:cs typeface="Times New Roman" panose="02020603050405020304" pitchFamily="18" charset="0"/>
              </a:rPr>
              <a:t>Case </a:t>
            </a:r>
            <a:r>
              <a:rPr lang="en-GB" sz="1600" b="1" dirty="0" smtClean="0">
                <a:latin typeface="Times New Roman" panose="02020603050405020304" pitchFamily="18" charset="0"/>
                <a:cs typeface="Times New Roman" panose="02020603050405020304" pitchFamily="18" charset="0"/>
              </a:rPr>
              <a:t>study 1:</a:t>
            </a:r>
            <a:r>
              <a:rPr lang="en-GB" sz="1600" dirty="0" smtClean="0">
                <a:latin typeface="Times New Roman" panose="02020603050405020304" pitchFamily="18" charset="0"/>
                <a:cs typeface="Times New Roman" panose="02020603050405020304" pitchFamily="18" charset="0"/>
              </a:rPr>
              <a:t> </a:t>
            </a:r>
            <a:r>
              <a:rPr lang="en-GB" sz="1600" b="1" dirty="0" smtClean="0">
                <a:latin typeface="Times New Roman" panose="02020603050405020304" pitchFamily="18" charset="0"/>
                <a:cs typeface="Times New Roman" panose="02020603050405020304" pitchFamily="18" charset="0"/>
              </a:rPr>
              <a:t>Financial Services Company Running Out of Space</a:t>
            </a:r>
          </a:p>
          <a:p>
            <a:pPr algn="just"/>
            <a:r>
              <a:rPr lang="en-GB" sz="1600" dirty="0" smtClean="0">
                <a:latin typeface="Times New Roman" panose="02020603050405020304" pitchFamily="18" charset="0"/>
                <a:cs typeface="Times New Roman" panose="02020603050405020304" pitchFamily="18" charset="0"/>
              </a:rPr>
              <a:t>As computing needs continued to grow, an online financial services company faced a problem all too common in today’s </a:t>
            </a:r>
            <a:r>
              <a:rPr lang="en-GB" sz="1600" dirty="0" err="1" smtClean="0">
                <a:latin typeface="Times New Roman" panose="02020603050405020304" pitchFamily="18" charset="0"/>
                <a:cs typeface="Times New Roman" panose="02020603050405020304" pitchFamily="18" charset="0"/>
              </a:rPr>
              <a:t>datacenters</a:t>
            </a:r>
            <a:r>
              <a:rPr lang="en-GB" sz="1600" dirty="0" smtClean="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The company was running out of space to house physical servers and its existing cooling infrastructure couldn't keep up. </a:t>
            </a:r>
            <a:endParaRPr lang="en-GB" sz="1600" dirty="0" smtClean="0">
              <a:latin typeface="Times New Roman" panose="02020603050405020304" pitchFamily="18" charset="0"/>
              <a:cs typeface="Times New Roman" panose="02020603050405020304" pitchFamily="18" charset="0"/>
            </a:endParaRPr>
          </a:p>
          <a:p>
            <a:pPr algn="just"/>
            <a:endParaRPr lang="en-GB" sz="1600" dirty="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New </a:t>
            </a:r>
            <a:r>
              <a:rPr lang="en-GB" sz="1600" dirty="0" smtClean="0">
                <a:latin typeface="Times New Roman" panose="02020603050405020304" pitchFamily="18" charset="0"/>
                <a:cs typeface="Times New Roman" panose="02020603050405020304" pitchFamily="18" charset="0"/>
              </a:rPr>
              <a:t>workloads meant addition of physical systems and valuable time was spent configuring those systems and balancing power distribution. Finally, the company turned to server virtualization technology to help solve its space problems and improve efficiency. Today, the company is 75% virtualized and runs 200 VMs on just 10 physical servers, leading to an estimated 33% savings in power use</a:t>
            </a:r>
            <a:r>
              <a:rPr lang="en-GB" sz="1600" dirty="0" smtClean="0">
                <a:latin typeface="Times New Roman" panose="02020603050405020304" pitchFamily="18" charset="0"/>
                <a:cs typeface="Times New Roman" panose="02020603050405020304" pitchFamily="18" charset="0"/>
              </a:rPr>
              <a:t>.</a:t>
            </a: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smtClean="0">
              <a:latin typeface="Times New Roman" panose="02020603050405020304" pitchFamily="18" charset="0"/>
              <a:cs typeface="Times New Roman" panose="02020603050405020304" pitchFamily="18" charset="0"/>
            </a:endParaRPr>
          </a:p>
          <a:p>
            <a:r>
              <a:rPr lang="en-IN" sz="1000" b="1" dirty="0">
                <a:latin typeface="Times New Roman" panose="02020603050405020304" pitchFamily="18" charset="0"/>
                <a:cs typeface="Times New Roman" panose="02020603050405020304" pitchFamily="18" charset="0"/>
              </a:rPr>
              <a:t>Source: http://searchdatacenter.techtarget.com/feature/Case-studies-show-the-benefits-of-virtualization</a:t>
            </a:r>
            <a:endParaRPr lang="en-GB" sz="1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3600" y="3048000"/>
            <a:ext cx="3200400" cy="2181798"/>
          </a:xfrm>
          <a:prstGeom prst="rect">
            <a:avLst/>
          </a:prstGeom>
        </p:spPr>
      </p:pic>
      <p:sp>
        <p:nvSpPr>
          <p:cNvPr id="3" name="Rectangle 2"/>
          <p:cNvSpPr/>
          <p:nvPr/>
        </p:nvSpPr>
        <p:spPr>
          <a:xfrm>
            <a:off x="-76200" y="98523"/>
            <a:ext cx="6858000" cy="369332"/>
          </a:xfrm>
          <a:prstGeom prst="rect">
            <a:avLst/>
          </a:prstGeom>
        </p:spPr>
        <p:txBody>
          <a:bodyPr wrap="square">
            <a:spAutoFit/>
          </a:bodyPr>
          <a:lstStyle/>
          <a:p>
            <a:r>
              <a:rPr lang="en-GB" b="1" dirty="0">
                <a:latin typeface="Times New Roman" panose="02020603050405020304" pitchFamily="18" charset="0"/>
                <a:cs typeface="Times New Roman" panose="02020603050405020304" pitchFamily="18" charset="0"/>
              </a:rPr>
              <a:t>Case Studies Showing </a:t>
            </a:r>
            <a:r>
              <a:rPr lang="en-GB" b="1" dirty="0" smtClean="0">
                <a:latin typeface="Times New Roman" panose="02020603050405020304" pitchFamily="18" charset="0"/>
                <a:cs typeface="Times New Roman" panose="02020603050405020304" pitchFamily="18" charset="0"/>
              </a:rPr>
              <a:t>Benefits </a:t>
            </a:r>
            <a:r>
              <a:rPr lang="en-GB" b="1" dirty="0">
                <a:latin typeface="Times New Roman" panose="02020603050405020304" pitchFamily="18" charset="0"/>
                <a:cs typeface="Times New Roman" panose="02020603050405020304" pitchFamily="18" charset="0"/>
              </a:rPr>
              <a:t>of Virtualization in Enterprises</a:t>
            </a:r>
          </a:p>
        </p:txBody>
      </p:sp>
    </p:spTree>
    <p:extLst>
      <p:ext uri="{BB962C8B-B14F-4D97-AF65-F5344CB8AC3E}">
        <p14:creationId xmlns:p14="http://schemas.microsoft.com/office/powerpoint/2010/main" val="39554452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838200"/>
            <a:ext cx="184731" cy="276999"/>
          </a:xfrm>
          <a:prstGeom prst="rect">
            <a:avLst/>
          </a:prstGeom>
          <a:noFill/>
        </p:spPr>
        <p:txBody>
          <a:bodyPr wrap="none" rtlCol="0">
            <a:spAutoFit/>
          </a:bodyPr>
          <a:lstStyle/>
          <a:p>
            <a:endParaRPr lang="en-IN" sz="1200" b="1" dirty="0"/>
          </a:p>
        </p:txBody>
      </p:sp>
      <p:sp>
        <p:nvSpPr>
          <p:cNvPr id="2" name="Rectangle 1"/>
          <p:cNvSpPr/>
          <p:nvPr/>
        </p:nvSpPr>
        <p:spPr>
          <a:xfrm>
            <a:off x="-19392" y="762000"/>
            <a:ext cx="9163392" cy="5663089"/>
          </a:xfrm>
          <a:prstGeom prst="rect">
            <a:avLst/>
          </a:prstGeom>
        </p:spPr>
        <p:txBody>
          <a:bodyPr wrap="square">
            <a:spAutoFit/>
          </a:bodyPr>
          <a:lstStyle/>
          <a:p>
            <a:pPr algn="just"/>
            <a:r>
              <a:rPr lang="en-IN" sz="1600" b="1" dirty="0">
                <a:latin typeface="Times New Roman" panose="02020603050405020304" pitchFamily="18" charset="0"/>
                <a:cs typeface="Times New Roman" panose="02020603050405020304" pitchFamily="18" charset="0"/>
              </a:rPr>
              <a:t>Case </a:t>
            </a:r>
            <a:r>
              <a:rPr lang="en-IN" sz="1600" b="1" dirty="0" smtClean="0">
                <a:latin typeface="Times New Roman" panose="02020603050405020304" pitchFamily="18" charset="0"/>
                <a:cs typeface="Times New Roman" panose="02020603050405020304" pitchFamily="18" charset="0"/>
              </a:rPr>
              <a:t>Study </a:t>
            </a:r>
            <a:r>
              <a:rPr lang="en-IN" sz="1600" b="1" dirty="0">
                <a:latin typeface="Times New Roman" panose="02020603050405020304" pitchFamily="18" charset="0"/>
                <a:cs typeface="Times New Roman" panose="02020603050405020304" pitchFamily="18" charset="0"/>
              </a:rPr>
              <a:t>2: Architectural </a:t>
            </a:r>
            <a:r>
              <a:rPr lang="en-IN" sz="1600" b="1" dirty="0" smtClean="0">
                <a:latin typeface="Times New Roman" panose="02020603050405020304" pitchFamily="18" charset="0"/>
                <a:cs typeface="Times New Roman" panose="02020603050405020304" pitchFamily="18" charset="0"/>
              </a:rPr>
              <a:t>Firm Uses Storage Area Network Technology </a:t>
            </a:r>
            <a:r>
              <a:rPr lang="en-IN" sz="1600" b="1" dirty="0">
                <a:latin typeface="Times New Roman" panose="02020603050405020304" pitchFamily="18" charset="0"/>
                <a:cs typeface="Times New Roman" panose="02020603050405020304" pitchFamily="18" charset="0"/>
              </a:rPr>
              <a:t>in its </a:t>
            </a:r>
            <a:r>
              <a:rPr lang="en-IN" sz="1600" b="1" dirty="0" smtClean="0">
                <a:latin typeface="Times New Roman" panose="02020603050405020304" pitchFamily="18" charset="0"/>
                <a:cs typeface="Times New Roman" panose="02020603050405020304" pitchFamily="18" charset="0"/>
              </a:rPr>
              <a:t>Virtualization </a:t>
            </a:r>
            <a:r>
              <a:rPr lang="en-IN" sz="1600" b="1" dirty="0" smtClean="0">
                <a:latin typeface="Times New Roman" panose="02020603050405020304" pitchFamily="18" charset="0"/>
                <a:cs typeface="Times New Roman" panose="02020603050405020304" pitchFamily="18" charset="0"/>
              </a:rPr>
              <a:t>Rollout</a:t>
            </a:r>
          </a:p>
          <a:p>
            <a:pPr algn="just"/>
            <a:endParaRPr lang="en-IN" sz="1600"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Storage </a:t>
            </a:r>
            <a:r>
              <a:rPr lang="en-IN" sz="1600" dirty="0">
                <a:latin typeface="Times New Roman" panose="02020603050405020304" pitchFamily="18" charset="0"/>
                <a:cs typeface="Times New Roman" panose="02020603050405020304" pitchFamily="18" charset="0"/>
              </a:rPr>
              <a:t>area networks (SANs) have become commonplace in the modern data </a:t>
            </a:r>
            <a:r>
              <a:rPr lang="en-IN" sz="1600" dirty="0" smtClean="0">
                <a:latin typeface="Times New Roman" panose="02020603050405020304" pitchFamily="18" charset="0"/>
                <a:cs typeface="Times New Roman" panose="02020603050405020304" pitchFamily="18" charset="0"/>
              </a:rPr>
              <a:t>centre </a:t>
            </a:r>
            <a:r>
              <a:rPr lang="en-IN" sz="1600" dirty="0">
                <a:latin typeface="Times New Roman" panose="02020603050405020304" pitchFamily="18" charset="0"/>
                <a:cs typeface="Times New Roman" panose="02020603050405020304" pitchFamily="18" charset="0"/>
              </a:rPr>
              <a:t>and are especially valuable for virtual systems. However, it is critical to plan and budget for all the technology needed to properly deploy and manage a </a:t>
            </a:r>
            <a:r>
              <a:rPr lang="en-IN" sz="1600" dirty="0" smtClean="0">
                <a:latin typeface="Times New Roman" panose="02020603050405020304" pitchFamily="18" charset="0"/>
                <a:cs typeface="Times New Roman" panose="02020603050405020304" pitchFamily="18" charset="0"/>
              </a:rPr>
              <a:t>SAN </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Planning </a:t>
            </a:r>
            <a:r>
              <a:rPr lang="en-IN" sz="1600" dirty="0">
                <a:latin typeface="Times New Roman" panose="02020603050405020304" pitchFamily="18" charset="0"/>
                <a:cs typeface="Times New Roman" panose="02020603050405020304" pitchFamily="18" charset="0"/>
              </a:rPr>
              <a:t>ahead is also essential for identifying the potential costs that could surface beyond the initial SAN deployment and is key to </a:t>
            </a:r>
            <a:r>
              <a:rPr lang="en-GB" sz="1600" dirty="0" smtClean="0">
                <a:latin typeface="Times New Roman" panose="02020603050405020304" pitchFamily="18" charset="0"/>
                <a:cs typeface="Times New Roman" panose="02020603050405020304" pitchFamily="18" charset="0"/>
              </a:rPr>
              <a:t>realising</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the benefits of </a:t>
            </a:r>
            <a:r>
              <a:rPr lang="en-IN" sz="1600" dirty="0" smtClean="0">
                <a:latin typeface="Times New Roman" panose="02020603050405020304" pitchFamily="18" charset="0"/>
                <a:cs typeface="Times New Roman" panose="02020603050405020304" pitchFamily="18" charset="0"/>
              </a:rPr>
              <a:t>virtualization</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This case study shows what happened when an IT solution provider supported a data </a:t>
            </a:r>
            <a:r>
              <a:rPr lang="en-IN" sz="1600" dirty="0" smtClean="0">
                <a:latin typeface="Times New Roman" panose="02020603050405020304" pitchFamily="18" charset="0"/>
                <a:cs typeface="Times New Roman" panose="02020603050405020304" pitchFamily="18" charset="0"/>
              </a:rPr>
              <a:t>centre </a:t>
            </a:r>
            <a:r>
              <a:rPr lang="en-IN" sz="1600" dirty="0">
                <a:latin typeface="Times New Roman" panose="02020603050405020304" pitchFamily="18" charset="0"/>
                <a:cs typeface="Times New Roman" panose="02020603050405020304" pitchFamily="18" charset="0"/>
              </a:rPr>
              <a:t>virtualization project for an architectural firm that did not budget for licensing costs and SAN management </a:t>
            </a:r>
            <a:r>
              <a:rPr lang="en-IN" sz="1600" dirty="0" smtClean="0">
                <a:latin typeface="Times New Roman" panose="02020603050405020304" pitchFamily="18" charset="0"/>
                <a:cs typeface="Times New Roman" panose="02020603050405020304" pitchFamily="18" charset="0"/>
              </a:rPr>
              <a:t>tools</a:t>
            </a:r>
            <a:endParaRPr lang="en-IN" sz="1600" dirty="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r>
              <a:rPr lang="en-IN" sz="1000" b="1" dirty="0">
                <a:latin typeface="Times New Roman" panose="02020603050405020304" pitchFamily="18" charset="0"/>
                <a:cs typeface="Times New Roman" panose="02020603050405020304" pitchFamily="18" charset="0"/>
              </a:rPr>
              <a:t>Source: http://searchdatacenter.techtarget.com/feature/Case-studies-show-the-benefits-of-virtualization</a:t>
            </a:r>
            <a:endParaRPr lang="en-IN" sz="1000" b="1" dirty="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3810000"/>
            <a:ext cx="3352458" cy="2242124"/>
          </a:xfrm>
          <a:prstGeom prst="rect">
            <a:avLst/>
          </a:prstGeom>
        </p:spPr>
      </p:pic>
    </p:spTree>
    <p:extLst>
      <p:ext uri="{BB962C8B-B14F-4D97-AF65-F5344CB8AC3E}">
        <p14:creationId xmlns:p14="http://schemas.microsoft.com/office/powerpoint/2010/main" val="2185706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0"/>
            <a:ext cx="9067800" cy="5715000"/>
          </a:xfrm>
        </p:spPr>
        <p:txBody>
          <a:bodyPr>
            <a:normAutofit fontScale="32500" lnSpcReduction="20000"/>
          </a:bodyPr>
          <a:lstStyle/>
          <a:p>
            <a:pPr algn="just"/>
            <a:r>
              <a:rPr lang="en-GB" sz="4800" dirty="0" smtClean="0">
                <a:latin typeface="Times New Roman" panose="02020603050405020304" pitchFamily="18" charset="0"/>
                <a:cs typeface="Times New Roman" panose="02020603050405020304" pitchFamily="18" charset="0"/>
              </a:rPr>
              <a:t>The virtualization concept is believed </a:t>
            </a:r>
            <a:r>
              <a:rPr lang="en-GB" sz="4800" dirty="0" smtClean="0">
                <a:latin typeface="Times New Roman" panose="02020603050405020304" pitchFamily="18" charset="0"/>
                <a:cs typeface="Times New Roman" panose="02020603050405020304" pitchFamily="18" charset="0"/>
              </a:rPr>
              <a:t>to have its origins in the mainframe days in the late 1960s and early </a:t>
            </a:r>
            <a:r>
              <a:rPr lang="en-GB" sz="4800" dirty="0" smtClean="0">
                <a:latin typeface="Times New Roman" panose="02020603050405020304" pitchFamily="18" charset="0"/>
                <a:cs typeface="Times New Roman" panose="02020603050405020304" pitchFamily="18" charset="0"/>
              </a:rPr>
              <a:t>1970s.</a:t>
            </a:r>
          </a:p>
          <a:p>
            <a:pPr algn="just"/>
            <a:r>
              <a:rPr lang="en-GB" sz="4800" dirty="0" smtClean="0">
                <a:latin typeface="Times New Roman" panose="02020603050405020304" pitchFamily="18" charset="0"/>
                <a:cs typeface="Times New Roman" panose="02020603050405020304" pitchFamily="18" charset="0"/>
              </a:rPr>
              <a:t> IBM </a:t>
            </a:r>
            <a:r>
              <a:rPr lang="en-GB" sz="4800" dirty="0" smtClean="0">
                <a:latin typeface="Times New Roman" panose="02020603050405020304" pitchFamily="18" charset="0"/>
                <a:cs typeface="Times New Roman" panose="02020603050405020304" pitchFamily="18" charset="0"/>
              </a:rPr>
              <a:t>invested a lot of time and effort in developing robust time-sharing </a:t>
            </a:r>
            <a:r>
              <a:rPr lang="en-GB" sz="4800" dirty="0" smtClean="0">
                <a:latin typeface="Times New Roman" panose="02020603050405020304" pitchFamily="18" charset="0"/>
                <a:cs typeface="Times New Roman" panose="02020603050405020304" pitchFamily="18" charset="0"/>
              </a:rPr>
              <a:t>solutions.</a:t>
            </a:r>
          </a:p>
          <a:p>
            <a:pPr algn="just"/>
            <a:endParaRPr lang="en-GB" sz="4800" dirty="0" smtClean="0">
              <a:latin typeface="Times New Roman" panose="02020603050405020304" pitchFamily="18" charset="0"/>
              <a:cs typeface="Times New Roman" panose="02020603050405020304" pitchFamily="18" charset="0"/>
            </a:endParaRPr>
          </a:p>
          <a:p>
            <a:pPr marL="0" indent="0" algn="just">
              <a:buNone/>
            </a:pPr>
            <a:r>
              <a:rPr lang="en-GB" sz="4800" b="1" dirty="0" smtClean="0">
                <a:latin typeface="Times New Roman" panose="02020603050405020304" pitchFamily="18" charset="0"/>
                <a:cs typeface="Times New Roman" panose="02020603050405020304" pitchFamily="18" charset="0"/>
              </a:rPr>
              <a:t>&lt;NOTE&gt; </a:t>
            </a:r>
            <a:r>
              <a:rPr lang="en-GB" sz="4800" dirty="0" smtClean="0">
                <a:latin typeface="Times New Roman" panose="02020603050405020304" pitchFamily="18" charset="0"/>
                <a:cs typeface="Times New Roman" panose="02020603050405020304" pitchFamily="18" charset="0"/>
              </a:rPr>
              <a:t>Time-sharing </a:t>
            </a:r>
            <a:r>
              <a:rPr lang="en-GB" sz="4800" dirty="0" smtClean="0">
                <a:latin typeface="Times New Roman" panose="02020603050405020304" pitchFamily="18" charset="0"/>
                <a:cs typeface="Times New Roman" panose="02020603050405020304" pitchFamily="18" charset="0"/>
              </a:rPr>
              <a:t>refers to shared usage of computer resources among a large group of users, aiming to increase the efficiency of both </a:t>
            </a:r>
            <a:r>
              <a:rPr lang="en-GB" sz="4800" dirty="0" smtClean="0">
                <a:latin typeface="Times New Roman" panose="02020603050405020304" pitchFamily="18" charset="0"/>
                <a:cs typeface="Times New Roman" panose="02020603050405020304" pitchFamily="18" charset="0"/>
              </a:rPr>
              <a:t>users </a:t>
            </a:r>
            <a:r>
              <a:rPr lang="en-GB" sz="4800" dirty="0" smtClean="0">
                <a:latin typeface="Times New Roman" panose="02020603050405020304" pitchFamily="18" charset="0"/>
                <a:cs typeface="Times New Roman" panose="02020603050405020304" pitchFamily="18" charset="0"/>
              </a:rPr>
              <a:t>and </a:t>
            </a:r>
            <a:r>
              <a:rPr lang="en-GB" sz="4800" dirty="0" smtClean="0">
                <a:latin typeface="Times New Roman" panose="02020603050405020304" pitchFamily="18" charset="0"/>
                <a:cs typeface="Times New Roman" panose="02020603050405020304" pitchFamily="18" charset="0"/>
              </a:rPr>
              <a:t>expensive </a:t>
            </a:r>
            <a:r>
              <a:rPr lang="en-GB" sz="4800" dirty="0" smtClean="0">
                <a:latin typeface="Times New Roman" panose="02020603050405020304" pitchFamily="18" charset="0"/>
                <a:cs typeface="Times New Roman" panose="02020603050405020304" pitchFamily="18" charset="0"/>
              </a:rPr>
              <a:t>computer resources they share</a:t>
            </a:r>
            <a:r>
              <a:rPr lang="en-GB" sz="4800" dirty="0" smtClean="0">
                <a:latin typeface="Times New Roman" panose="02020603050405020304" pitchFamily="18" charset="0"/>
                <a:cs typeface="Times New Roman" panose="02020603050405020304" pitchFamily="18" charset="0"/>
              </a:rPr>
              <a:t>.</a:t>
            </a:r>
          </a:p>
          <a:p>
            <a:pPr marL="0" indent="0" algn="just">
              <a:buNone/>
            </a:pPr>
            <a:endParaRPr lang="en-GB" sz="3700" dirty="0" smtClean="0">
              <a:latin typeface="Times New Roman" panose="02020603050405020304" pitchFamily="18" charset="0"/>
              <a:cs typeface="Times New Roman" panose="02020603050405020304" pitchFamily="18" charset="0"/>
            </a:endParaRPr>
          </a:p>
          <a:p>
            <a:pPr algn="just"/>
            <a:r>
              <a:rPr lang="en-GB" sz="4800" dirty="0" smtClean="0">
                <a:latin typeface="Times New Roman" panose="02020603050405020304" pitchFamily="18" charset="0"/>
                <a:cs typeface="Times New Roman" panose="02020603050405020304" pitchFamily="18" charset="0"/>
              </a:rPr>
              <a:t>Due to virtualization, the</a:t>
            </a:r>
            <a:r>
              <a:rPr lang="en-GB" sz="4800" dirty="0" smtClean="0">
                <a:latin typeface="Times New Roman" panose="02020603050405020304" pitchFamily="18" charset="0"/>
                <a:cs typeface="Times New Roman" panose="02020603050405020304" pitchFamily="18" charset="0"/>
              </a:rPr>
              <a:t> </a:t>
            </a:r>
            <a:r>
              <a:rPr lang="en-GB" sz="4800" dirty="0" smtClean="0">
                <a:latin typeface="Times New Roman" panose="02020603050405020304" pitchFamily="18" charset="0"/>
                <a:cs typeface="Times New Roman" panose="02020603050405020304" pitchFamily="18" charset="0"/>
              </a:rPr>
              <a:t>cost of providing computing capability dropped considerably and it became possible for </a:t>
            </a:r>
            <a:r>
              <a:rPr lang="en-GB" sz="4800" dirty="0" smtClean="0">
                <a:latin typeface="Times New Roman" panose="02020603050405020304" pitchFamily="18" charset="0"/>
                <a:cs typeface="Times New Roman" panose="02020603050405020304" pitchFamily="18" charset="0"/>
              </a:rPr>
              <a:t>organi</a:t>
            </a:r>
            <a:r>
              <a:rPr lang="en-GB" sz="4800" dirty="0">
                <a:latin typeface="Times New Roman" panose="02020603050405020304" pitchFamily="18" charset="0"/>
                <a:cs typeface="Times New Roman" panose="02020603050405020304" pitchFamily="18" charset="0"/>
              </a:rPr>
              <a:t>s</a:t>
            </a:r>
            <a:r>
              <a:rPr lang="en-GB" sz="4800" dirty="0" smtClean="0">
                <a:latin typeface="Times New Roman" panose="02020603050405020304" pitchFamily="18" charset="0"/>
                <a:cs typeface="Times New Roman" panose="02020603050405020304" pitchFamily="18" charset="0"/>
              </a:rPr>
              <a:t>ations</a:t>
            </a:r>
            <a:r>
              <a:rPr lang="en-GB" sz="4800" dirty="0" smtClean="0">
                <a:latin typeface="Times New Roman" panose="02020603050405020304" pitchFamily="18" charset="0"/>
                <a:cs typeface="Times New Roman" panose="02020603050405020304" pitchFamily="18" charset="0"/>
              </a:rPr>
              <a:t>, and even individuals, to use a computer without actually owning one. </a:t>
            </a:r>
            <a:endParaRPr lang="en-GB" sz="4800" dirty="0" smtClean="0">
              <a:latin typeface="Times New Roman" panose="02020603050405020304" pitchFamily="18" charset="0"/>
              <a:cs typeface="Times New Roman" panose="02020603050405020304" pitchFamily="18" charset="0"/>
            </a:endParaRPr>
          </a:p>
          <a:p>
            <a:pPr algn="just"/>
            <a:r>
              <a:rPr lang="en-GB" sz="4800" dirty="0" smtClean="0">
                <a:latin typeface="Times New Roman" panose="02020603050405020304" pitchFamily="18" charset="0"/>
                <a:cs typeface="Times New Roman" panose="02020603050405020304" pitchFamily="18" charset="0"/>
              </a:rPr>
              <a:t>The </a:t>
            </a:r>
            <a:r>
              <a:rPr lang="en-GB" sz="4800" dirty="0" smtClean="0">
                <a:latin typeface="Times New Roman" panose="02020603050405020304" pitchFamily="18" charset="0"/>
                <a:cs typeface="Times New Roman" panose="02020603050405020304" pitchFamily="18" charset="0"/>
              </a:rPr>
              <a:t>capacity </a:t>
            </a:r>
            <a:r>
              <a:rPr lang="en-GB" sz="4800" dirty="0" smtClean="0">
                <a:latin typeface="Times New Roman" panose="02020603050405020304" pitchFamily="18" charset="0"/>
                <a:cs typeface="Times New Roman" panose="02020603050405020304" pitchFamily="18" charset="0"/>
              </a:rPr>
              <a:t>of a</a:t>
            </a:r>
            <a:r>
              <a:rPr lang="en-GB" sz="4800" dirty="0" smtClean="0">
                <a:latin typeface="Times New Roman" panose="02020603050405020304" pitchFamily="18" charset="0"/>
                <a:cs typeface="Times New Roman" panose="02020603050405020304" pitchFamily="18" charset="0"/>
              </a:rPr>
              <a:t> </a:t>
            </a:r>
            <a:r>
              <a:rPr lang="en-GB" sz="4800" dirty="0" smtClean="0">
                <a:latin typeface="Times New Roman" panose="02020603050405020304" pitchFamily="18" charset="0"/>
                <a:cs typeface="Times New Roman" panose="02020603050405020304" pitchFamily="18" charset="0"/>
              </a:rPr>
              <a:t>single server is so large that it is almost impossible for most workloads to effectively use it. The best way to improve resource utilisation and at the same time simplify data centre management, is through virtualization.</a:t>
            </a:r>
          </a:p>
          <a:p>
            <a:pPr algn="just"/>
            <a:r>
              <a:rPr lang="en-GB" sz="4800" dirty="0" err="1" smtClean="0">
                <a:latin typeface="Times New Roman" panose="02020603050405020304" pitchFamily="18" charset="0"/>
                <a:cs typeface="Times New Roman" panose="02020603050405020304" pitchFamily="18" charset="0"/>
              </a:rPr>
              <a:t>Datacenters</a:t>
            </a:r>
            <a:r>
              <a:rPr lang="en-GB" sz="4800" dirty="0" smtClean="0">
                <a:latin typeface="Times New Roman" panose="02020603050405020304" pitchFamily="18" charset="0"/>
                <a:cs typeface="Times New Roman" panose="02020603050405020304" pitchFamily="18" charset="0"/>
              </a:rPr>
              <a:t> </a:t>
            </a:r>
            <a:r>
              <a:rPr lang="en-GB" sz="4800" dirty="0" smtClean="0">
                <a:latin typeface="Times New Roman" panose="02020603050405020304" pitchFamily="18" charset="0"/>
                <a:cs typeface="Times New Roman" panose="02020603050405020304" pitchFamily="18" charset="0"/>
              </a:rPr>
              <a:t>today use virtualization techniques to make abstraction of physical hardware, create large aggregated pools of logical resources consisting of CPUs, memory, disks, file storage, applications, networking and offer those resources to users or customers in the form of agile, scalable and consolidated virtual machines.</a:t>
            </a:r>
            <a:endParaRPr lang="en-GB" sz="2800" dirty="0" smtClean="0">
              <a:latin typeface="Times New Roman" panose="02020603050405020304" pitchFamily="18" charset="0"/>
              <a:cs typeface="Times New Roman" panose="02020603050405020304" pitchFamily="18" charset="0"/>
            </a:endParaRPr>
          </a:p>
          <a:p>
            <a:pPr marL="0" indent="0">
              <a:buNone/>
            </a:pPr>
            <a:endParaRPr lang="en-IN" sz="2500" dirty="0" smtClean="0"/>
          </a:p>
          <a:p>
            <a:pPr marL="0" indent="0" algn="just">
              <a:buNone/>
            </a:pPr>
            <a:endParaRPr lang="en-IN" sz="3100" b="1" dirty="0" smtClean="0">
              <a:latin typeface="Times New Roman" panose="02020603050405020304" pitchFamily="18" charset="0"/>
              <a:cs typeface="Times New Roman" panose="02020603050405020304" pitchFamily="18" charset="0"/>
            </a:endParaRPr>
          </a:p>
          <a:p>
            <a:pPr marL="0" indent="0" algn="just">
              <a:buNone/>
            </a:pPr>
            <a:r>
              <a:rPr lang="en-GB" sz="3100" b="1" dirty="0">
                <a:latin typeface="Times New Roman" panose="02020603050405020304" pitchFamily="18" charset="0"/>
                <a:cs typeface="Times New Roman" panose="02020603050405020304" pitchFamily="18" charset="0"/>
              </a:rPr>
              <a:t>Source: https://www.slideshare.net/adityathatte/session-1-fdp</a:t>
            </a:r>
          </a:p>
          <a:p>
            <a:pPr marL="0" indent="0" algn="just">
              <a:buNone/>
            </a:pPr>
            <a:endParaRPr lang="en-US" sz="7200" b="1" dirty="0" smtClean="0"/>
          </a:p>
          <a:p>
            <a:pPr marL="0" indent="0">
              <a:buNone/>
            </a:pPr>
            <a:endParaRPr lang="en-US" sz="6400" b="1" dirty="0"/>
          </a:p>
          <a:p>
            <a:pPr marL="0" indent="0" algn="just">
              <a:buNone/>
            </a:pPr>
            <a:endParaRPr lang="en-US" sz="3600" dirty="0" smtClean="0"/>
          </a:p>
          <a:p>
            <a:pPr algn="just">
              <a:buFont typeface="Wingdings" panose="05000000000000000000" pitchFamily="2" charset="2"/>
              <a:buChar char="q"/>
            </a:pPr>
            <a:endParaRPr lang="en-US" sz="3600" b="1" i="1" dirty="0" smtClean="0"/>
          </a:p>
          <a:p>
            <a:pPr marL="0" indent="0" algn="ctr">
              <a:buNone/>
            </a:pPr>
            <a:endParaRPr lang="en-US" sz="3600" b="1" i="1" dirty="0"/>
          </a:p>
          <a:p>
            <a:pPr marL="0" indent="0" algn="ctr">
              <a:buNone/>
            </a:pPr>
            <a:endParaRPr lang="en-US" sz="3600" b="1" i="1" dirty="0" smtClean="0"/>
          </a:p>
          <a:p>
            <a:pPr marL="0" indent="0" algn="ctr">
              <a:buNone/>
            </a:pPr>
            <a:endParaRPr lang="en-US" sz="3600" b="1" i="1" dirty="0"/>
          </a:p>
          <a:p>
            <a:pPr marL="0" indent="0">
              <a:buNone/>
            </a:pPr>
            <a:endParaRPr lang="en-IN" dirty="0"/>
          </a:p>
        </p:txBody>
      </p:sp>
      <p:sp>
        <p:nvSpPr>
          <p:cNvPr id="2" name="Rectangle 1"/>
          <p:cNvSpPr/>
          <p:nvPr/>
        </p:nvSpPr>
        <p:spPr>
          <a:xfrm>
            <a:off x="152400" y="194726"/>
            <a:ext cx="2608471" cy="369332"/>
          </a:xfrm>
          <a:prstGeom prst="rect">
            <a:avLst/>
          </a:prstGeom>
        </p:spPr>
        <p:txBody>
          <a:bodyPr wrap="none">
            <a:spAutoFit/>
          </a:bodyPr>
          <a:lstStyle/>
          <a:p>
            <a:r>
              <a:rPr lang="en-GB" b="1" dirty="0">
                <a:latin typeface="Times New Roman" panose="02020603050405020304" pitchFamily="18" charset="0"/>
                <a:cs typeface="Times New Roman" panose="02020603050405020304" pitchFamily="18" charset="0"/>
              </a:rPr>
              <a:t>History of Virtualization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993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838200"/>
            <a:ext cx="184731" cy="276999"/>
          </a:xfrm>
          <a:prstGeom prst="rect">
            <a:avLst/>
          </a:prstGeom>
          <a:noFill/>
        </p:spPr>
        <p:txBody>
          <a:bodyPr wrap="none" rtlCol="0">
            <a:spAutoFit/>
          </a:bodyPr>
          <a:lstStyle/>
          <a:p>
            <a:endParaRPr lang="en-IN" sz="1200" b="1" dirty="0"/>
          </a:p>
        </p:txBody>
      </p:sp>
      <p:sp>
        <p:nvSpPr>
          <p:cNvPr id="2" name="Rectangle 1"/>
          <p:cNvSpPr/>
          <p:nvPr/>
        </p:nvSpPr>
        <p:spPr>
          <a:xfrm>
            <a:off x="-76200" y="711427"/>
            <a:ext cx="9220200" cy="3293209"/>
          </a:xfrm>
          <a:prstGeom prst="rect">
            <a:avLst/>
          </a:prstGeom>
        </p:spPr>
        <p:txBody>
          <a:bodyPr wrap="square">
            <a:spAutoFit/>
          </a:bodyPr>
          <a:lstStyle/>
          <a:p>
            <a:r>
              <a:rPr lang="en-GB" sz="1600" b="1" dirty="0" smtClean="0">
                <a:latin typeface="Times New Roman" panose="02020603050405020304" pitchFamily="18" charset="0"/>
                <a:cs typeface="Times New Roman" panose="02020603050405020304" pitchFamily="18" charset="0"/>
              </a:rPr>
              <a:t>Case study 3:</a:t>
            </a:r>
            <a:r>
              <a:rPr lang="en-GB" sz="1600" dirty="0" smtClean="0">
                <a:latin typeface="Times New Roman" panose="02020603050405020304" pitchFamily="18" charset="0"/>
                <a:cs typeface="Times New Roman" panose="02020603050405020304" pitchFamily="18" charset="0"/>
              </a:rPr>
              <a:t> </a:t>
            </a:r>
            <a:r>
              <a:rPr lang="en-GB" sz="1600" b="1" dirty="0" smtClean="0">
                <a:latin typeface="Times New Roman" panose="02020603050405020304" pitchFamily="18" charset="0"/>
                <a:cs typeface="Times New Roman" panose="02020603050405020304" pitchFamily="18" charset="0"/>
              </a:rPr>
              <a:t>Healthcare Provider Sees Benefits of Virtualization</a:t>
            </a:r>
            <a:br>
              <a:rPr lang="en-GB" sz="1600" b="1" dirty="0" smtClean="0">
                <a:latin typeface="Times New Roman" panose="02020603050405020304" pitchFamily="18" charset="0"/>
                <a:cs typeface="Times New Roman" panose="02020603050405020304" pitchFamily="18" charset="0"/>
              </a:rPr>
            </a:br>
            <a:endParaRPr lang="en-GB" sz="1600"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Virtualization isn't just for large </a:t>
            </a:r>
            <a:r>
              <a:rPr lang="en-GB" sz="1600" dirty="0" err="1" smtClean="0">
                <a:latin typeface="Times New Roman" panose="02020603050405020304" pitchFamily="18" charset="0"/>
                <a:cs typeface="Times New Roman" panose="02020603050405020304" pitchFamily="18" charset="0"/>
              </a:rPr>
              <a:t>datacenters</a:t>
            </a:r>
            <a:r>
              <a:rPr lang="en-GB" sz="1600" dirty="0" smtClean="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supporting enterprise businesses. Even smaller organisations can use virtualization technologies to improve performance, as evidenced by this case study of a New York healthcare </a:t>
            </a:r>
            <a:r>
              <a:rPr lang="en-GB" sz="1600" dirty="0" smtClean="0">
                <a:latin typeface="Times New Roman" panose="02020603050405020304" pitchFamily="18" charset="0"/>
                <a:cs typeface="Times New Roman" panose="02020603050405020304" pitchFamily="18" charset="0"/>
              </a:rPr>
              <a:t>provider</a:t>
            </a:r>
          </a:p>
          <a:p>
            <a:pPr marL="285750" indent="-285750" algn="just">
              <a:buFont typeface="Arial" panose="020B0604020202020204" pitchFamily="34" charset="0"/>
              <a:buChar char="•"/>
            </a:pPr>
            <a:endParaRPr lang="en-GB"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The </a:t>
            </a:r>
            <a:r>
              <a:rPr lang="en-GB" sz="1600" dirty="0" smtClean="0">
                <a:latin typeface="Times New Roman" panose="02020603050405020304" pitchFamily="18" charset="0"/>
                <a:cs typeface="Times New Roman" panose="02020603050405020304" pitchFamily="18" charset="0"/>
              </a:rPr>
              <a:t>company's director of IT was frustrated by frequent downtime caused by aging servers and had to manoeuvre his way through long-expired warranties and self-maintenance, and eventually turned to server virtualization </a:t>
            </a:r>
            <a:r>
              <a:rPr lang="en-GB" sz="1600" dirty="0" smtClean="0">
                <a:latin typeface="Times New Roman" panose="02020603050405020304" pitchFamily="18" charset="0"/>
                <a:cs typeface="Times New Roman" panose="02020603050405020304" pitchFamily="18" charset="0"/>
              </a:rPr>
              <a:t>software</a:t>
            </a:r>
          </a:p>
          <a:p>
            <a:pPr marL="285750" indent="-285750" algn="just">
              <a:buFont typeface="Arial" panose="020B0604020202020204" pitchFamily="34" charset="0"/>
              <a:buChar char="•"/>
            </a:pPr>
            <a:endParaRPr lang="en-GB"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This </a:t>
            </a:r>
            <a:r>
              <a:rPr lang="en-GB" sz="1600" dirty="0" smtClean="0">
                <a:latin typeface="Times New Roman" panose="02020603050405020304" pitchFamily="18" charset="0"/>
                <a:cs typeface="Times New Roman" panose="02020603050405020304" pitchFamily="18" charset="0"/>
              </a:rPr>
              <a:t>case study illustrates why a well-built virtual infrastructure is often more reliable than its physical equivalent. It also demonstrates the other benefits of virtualization that can be realised, including high availability and increased </a:t>
            </a:r>
            <a:r>
              <a:rPr lang="en-GB" sz="1600" dirty="0" smtClean="0">
                <a:latin typeface="Times New Roman" panose="02020603050405020304" pitchFamily="18" charset="0"/>
                <a:cs typeface="Times New Roman" panose="02020603050405020304" pitchFamily="18" charset="0"/>
              </a:rPr>
              <a:t>reliability</a:t>
            </a:r>
            <a:endParaRPr lang="en-GB" sz="1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0" y="4127747"/>
            <a:ext cx="3314700" cy="2209800"/>
          </a:xfrm>
          <a:prstGeom prst="rect">
            <a:avLst/>
          </a:prstGeom>
        </p:spPr>
      </p:pic>
      <p:sp>
        <p:nvSpPr>
          <p:cNvPr id="4" name="Rectangle 3"/>
          <p:cNvSpPr/>
          <p:nvPr/>
        </p:nvSpPr>
        <p:spPr>
          <a:xfrm>
            <a:off x="-76200" y="6214437"/>
            <a:ext cx="5981700" cy="246221"/>
          </a:xfrm>
          <a:prstGeom prst="rect">
            <a:avLst/>
          </a:prstGeom>
        </p:spPr>
        <p:txBody>
          <a:bodyPr wrap="square">
            <a:spAutoFit/>
          </a:bodyPr>
          <a:lstStyle/>
          <a:p>
            <a:r>
              <a:rPr lang="en-IN" sz="1000" b="1" dirty="0">
                <a:latin typeface="Times New Roman" panose="02020603050405020304" pitchFamily="18" charset="0"/>
                <a:cs typeface="Times New Roman" panose="02020603050405020304" pitchFamily="18" charset="0"/>
              </a:rPr>
              <a:t>Source: http://searchdatacenter.techtarget.com/feature/Case-studies-show-the-benefits-of-virtualization</a:t>
            </a:r>
          </a:p>
        </p:txBody>
      </p:sp>
    </p:spTree>
    <p:extLst>
      <p:ext uri="{BB962C8B-B14F-4D97-AF65-F5344CB8AC3E}">
        <p14:creationId xmlns:p14="http://schemas.microsoft.com/office/powerpoint/2010/main" val="24719108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F4D730A-FDC2-496E-9FAF-992831B41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591" y="1308295"/>
            <a:ext cx="4941525" cy="4004896"/>
          </a:xfrm>
          <a:prstGeom prst="rect">
            <a:avLst/>
          </a:prstGeom>
        </p:spPr>
      </p:pic>
    </p:spTree>
    <p:extLst>
      <p:ext uri="{BB962C8B-B14F-4D97-AF65-F5344CB8AC3E}">
        <p14:creationId xmlns:p14="http://schemas.microsoft.com/office/powerpoint/2010/main" val="723401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0"/>
            <a:ext cx="8991600" cy="6096000"/>
          </a:xfrm>
        </p:spPr>
        <p:txBody>
          <a:bodyPr>
            <a:normAutofit/>
          </a:bodyPr>
          <a:lstStyle/>
          <a:p>
            <a:pPr algn="just" fontAlgn="base"/>
            <a:r>
              <a:rPr lang="en-GB" sz="1600" dirty="0" smtClean="0">
                <a:latin typeface="Times New Roman" panose="02020603050405020304" pitchFamily="18" charset="0"/>
                <a:cs typeface="Times New Roman" panose="02020603050405020304" pitchFamily="18" charset="0"/>
              </a:rPr>
              <a:t>Virtualization was neglected </a:t>
            </a:r>
            <a:r>
              <a:rPr lang="en-GB" sz="1600" dirty="0" smtClean="0">
                <a:latin typeface="Times New Roman" panose="02020603050405020304" pitchFamily="18" charset="0"/>
                <a:cs typeface="Times New Roman" panose="02020603050405020304" pitchFamily="18" charset="0"/>
              </a:rPr>
              <a:t>during the 1980s and 1990s when </a:t>
            </a:r>
            <a:r>
              <a:rPr lang="en-GB" sz="1600" dirty="0" smtClean="0">
                <a:latin typeface="Times New Roman" panose="02020603050405020304" pitchFamily="18" charset="0"/>
                <a:cs typeface="Times New Roman" panose="02020603050405020304" pitchFamily="18" charset="0"/>
              </a:rPr>
              <a:t>the client-server </a:t>
            </a:r>
            <a:r>
              <a:rPr lang="en-GB" sz="1600" dirty="0" smtClean="0">
                <a:latin typeface="Times New Roman" panose="02020603050405020304" pitchFamily="18" charset="0"/>
                <a:cs typeface="Times New Roman" panose="02020603050405020304" pitchFamily="18" charset="0"/>
              </a:rPr>
              <a:t>applications and inexpensive x86 servers and desktops established the model of distributed </a:t>
            </a:r>
            <a:r>
              <a:rPr lang="en-GB" sz="1600" dirty="0" smtClean="0">
                <a:latin typeface="Times New Roman" panose="02020603050405020304" pitchFamily="18" charset="0"/>
                <a:cs typeface="Times New Roman" panose="02020603050405020304" pitchFamily="18" charset="0"/>
              </a:rPr>
              <a:t>computing</a:t>
            </a:r>
          </a:p>
          <a:p>
            <a:pPr algn="just" fontAlgn="base"/>
            <a:r>
              <a:rPr lang="en-GB" sz="1600" dirty="0" smtClean="0">
                <a:latin typeface="Times New Roman" panose="02020603050405020304" pitchFamily="18" charset="0"/>
                <a:cs typeface="Times New Roman" panose="02020603050405020304" pitchFamily="18" charset="0"/>
              </a:rPr>
              <a:t>Rather </a:t>
            </a:r>
            <a:r>
              <a:rPr lang="en-GB" sz="1600" dirty="0" smtClean="0">
                <a:latin typeface="Times New Roman" panose="02020603050405020304" pitchFamily="18" charset="0"/>
                <a:cs typeface="Times New Roman" panose="02020603050405020304" pitchFamily="18" charset="0"/>
              </a:rPr>
              <a:t>than </a:t>
            </a:r>
            <a:r>
              <a:rPr lang="en-GB" sz="1600" dirty="0" smtClean="0">
                <a:latin typeface="Times New Roman" panose="02020603050405020304" pitchFamily="18" charset="0"/>
                <a:cs typeface="Times New Roman" panose="02020603050405020304" pitchFamily="18" charset="0"/>
              </a:rPr>
              <a:t>sharing the </a:t>
            </a:r>
            <a:r>
              <a:rPr lang="en-GB" sz="1600" dirty="0" smtClean="0">
                <a:latin typeface="Times New Roman" panose="02020603050405020304" pitchFamily="18" charset="0"/>
                <a:cs typeface="Times New Roman" panose="02020603050405020304" pitchFamily="18" charset="0"/>
              </a:rPr>
              <a:t>resources centrally in the mainframe model, </a:t>
            </a:r>
            <a:r>
              <a:rPr lang="en-GB" sz="1600" dirty="0" smtClean="0">
                <a:latin typeface="Times New Roman" panose="02020603050405020304" pitchFamily="18" charset="0"/>
                <a:cs typeface="Times New Roman" panose="02020603050405020304" pitchFamily="18" charset="0"/>
              </a:rPr>
              <a:t>organisations started using </a:t>
            </a:r>
            <a:r>
              <a:rPr lang="en-GB" sz="1600" dirty="0" smtClean="0">
                <a:latin typeface="Times New Roman" panose="02020603050405020304" pitchFamily="18" charset="0"/>
                <a:cs typeface="Times New Roman" panose="02020603050405020304" pitchFamily="18" charset="0"/>
              </a:rPr>
              <a:t>the low </a:t>
            </a:r>
            <a:r>
              <a:rPr lang="en-GB" sz="1600" dirty="0" smtClean="0">
                <a:latin typeface="Times New Roman" panose="02020603050405020304" pitchFamily="18" charset="0"/>
                <a:cs typeface="Times New Roman" panose="02020603050405020304" pitchFamily="18" charset="0"/>
              </a:rPr>
              <a:t>cost distributed </a:t>
            </a:r>
            <a:r>
              <a:rPr lang="en-GB" sz="1600" dirty="0" smtClean="0">
                <a:latin typeface="Times New Roman" panose="02020603050405020304" pitchFamily="18" charset="0"/>
                <a:cs typeface="Times New Roman" panose="02020603050405020304" pitchFamily="18" charset="0"/>
              </a:rPr>
              <a:t>systems to build </a:t>
            </a:r>
            <a:r>
              <a:rPr lang="en-GB" sz="1600" dirty="0" smtClean="0">
                <a:latin typeface="Times New Roman" panose="02020603050405020304" pitchFamily="18" charset="0"/>
                <a:cs typeface="Times New Roman" panose="02020603050405020304" pitchFamily="18" charset="0"/>
              </a:rPr>
              <a:t>large</a:t>
            </a:r>
            <a:r>
              <a:rPr lang="en-GB" sz="1600" dirty="0" smtClean="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computing capacity. </a:t>
            </a:r>
            <a:endParaRPr lang="en-GB" sz="1600" dirty="0" smtClean="0">
              <a:latin typeface="Times New Roman" panose="02020603050405020304" pitchFamily="18" charset="0"/>
              <a:cs typeface="Times New Roman" panose="02020603050405020304" pitchFamily="18" charset="0"/>
            </a:endParaRPr>
          </a:p>
          <a:p>
            <a:pPr algn="just" fontAlgn="base"/>
            <a:r>
              <a:rPr lang="en-GB" sz="1600" dirty="0" smtClean="0">
                <a:latin typeface="Times New Roman" panose="02020603050405020304" pitchFamily="18" charset="0"/>
                <a:cs typeface="Times New Roman" panose="02020603050405020304" pitchFamily="18" charset="0"/>
              </a:rPr>
              <a:t>The </a:t>
            </a:r>
            <a:r>
              <a:rPr lang="en-GB" sz="1600" dirty="0" smtClean="0">
                <a:latin typeface="Times New Roman" panose="02020603050405020304" pitchFamily="18" charset="0"/>
                <a:cs typeface="Times New Roman" panose="02020603050405020304" pitchFamily="18" charset="0"/>
              </a:rPr>
              <a:t>growth in x86 server and desktop deployments has introduced </a:t>
            </a:r>
            <a:r>
              <a:rPr lang="en-GB" sz="1600" dirty="0" smtClean="0">
                <a:latin typeface="Times New Roman" panose="02020603050405020304" pitchFamily="18" charset="0"/>
                <a:cs typeface="Times New Roman" panose="02020603050405020304" pitchFamily="18" charset="0"/>
              </a:rPr>
              <a:t>a new </a:t>
            </a:r>
            <a:r>
              <a:rPr lang="en-GB" sz="1600" dirty="0" smtClean="0">
                <a:latin typeface="Times New Roman" panose="02020603050405020304" pitchFamily="18" charset="0"/>
                <a:cs typeface="Times New Roman" panose="02020603050405020304" pitchFamily="18" charset="0"/>
              </a:rPr>
              <a:t>IT infrastructure and operational challenges. </a:t>
            </a:r>
            <a:endParaRPr lang="en-GB" sz="1600" dirty="0" smtClean="0">
              <a:latin typeface="Times New Roman" panose="02020603050405020304" pitchFamily="18" charset="0"/>
              <a:cs typeface="Times New Roman" panose="02020603050405020304" pitchFamily="18" charset="0"/>
            </a:endParaRPr>
          </a:p>
          <a:p>
            <a:pPr algn="just" fontAlgn="base"/>
            <a:endParaRPr lang="en-IN" sz="1600" dirty="0">
              <a:latin typeface="Times New Roman" panose="02020603050405020304" pitchFamily="18" charset="0"/>
              <a:cs typeface="Times New Roman" panose="02020603050405020304" pitchFamily="18" charset="0"/>
            </a:endParaRPr>
          </a:p>
          <a:p>
            <a:pPr algn="just" fontAlgn="base"/>
            <a:endParaRPr lang="en-GB" sz="1600" dirty="0" smtClean="0">
              <a:latin typeface="Times New Roman" panose="02020603050405020304" pitchFamily="18" charset="0"/>
              <a:cs typeface="Times New Roman" panose="02020603050405020304" pitchFamily="18" charset="0"/>
            </a:endParaRPr>
          </a:p>
          <a:p>
            <a:pPr marL="0" indent="0" algn="just" fontAlgn="base">
              <a:buNone/>
            </a:pPr>
            <a:r>
              <a:rPr lang="en-GB" sz="1600" dirty="0" smtClean="0">
                <a:latin typeface="Times New Roman" panose="02020603050405020304" pitchFamily="18" charset="0"/>
                <a:cs typeface="Times New Roman" panose="02020603050405020304" pitchFamily="18" charset="0"/>
              </a:rPr>
              <a:t>Following are some of the challenges faced while using x86 server:</a:t>
            </a:r>
            <a:endParaRPr lang="en-GB" sz="1600" dirty="0" smtClean="0">
              <a:latin typeface="Times New Roman" panose="02020603050405020304" pitchFamily="18" charset="0"/>
              <a:cs typeface="Times New Roman" panose="02020603050405020304" pitchFamily="18" charset="0"/>
            </a:endParaRPr>
          </a:p>
          <a:p>
            <a:pPr algn="just" fontAlgn="base"/>
            <a:r>
              <a:rPr lang="en-GB" sz="1600" dirty="0" smtClean="0">
                <a:latin typeface="Times New Roman" panose="02020603050405020304" pitchFamily="18" charset="0"/>
                <a:cs typeface="Times New Roman" panose="02020603050405020304" pitchFamily="18" charset="0"/>
              </a:rPr>
              <a:t>Low Infrastructure Utilisation: </a:t>
            </a:r>
            <a:endParaRPr lang="en-GB" sz="1600" dirty="0" smtClean="0">
              <a:latin typeface="Times New Roman" panose="02020603050405020304" pitchFamily="18" charset="0"/>
              <a:cs typeface="Times New Roman" panose="02020603050405020304" pitchFamily="18" charset="0"/>
            </a:endParaRPr>
          </a:p>
          <a:p>
            <a:pPr algn="just" fontAlgn="base"/>
            <a:r>
              <a:rPr lang="en-GB" sz="1600" dirty="0" smtClean="0">
                <a:latin typeface="Times New Roman" panose="02020603050405020304" pitchFamily="18" charset="0"/>
                <a:cs typeface="Times New Roman" panose="02020603050405020304" pitchFamily="18" charset="0"/>
              </a:rPr>
              <a:t>Increasing </a:t>
            </a:r>
            <a:r>
              <a:rPr lang="en-GB" sz="1600" dirty="0" smtClean="0">
                <a:latin typeface="Times New Roman" panose="02020603050405020304" pitchFamily="18" charset="0"/>
                <a:cs typeface="Times New Roman" panose="02020603050405020304" pitchFamily="18" charset="0"/>
              </a:rPr>
              <a:t>Physical Infrastructure Costs: </a:t>
            </a:r>
            <a:endParaRPr lang="en-GB" sz="1600" dirty="0" smtClean="0">
              <a:latin typeface="Times New Roman" panose="02020603050405020304" pitchFamily="18" charset="0"/>
              <a:cs typeface="Times New Roman" panose="02020603050405020304" pitchFamily="18" charset="0"/>
            </a:endParaRPr>
          </a:p>
          <a:p>
            <a:pPr algn="just" fontAlgn="base"/>
            <a:r>
              <a:rPr lang="en-GB" sz="1600" dirty="0" smtClean="0">
                <a:latin typeface="Times New Roman" panose="02020603050405020304" pitchFamily="18" charset="0"/>
                <a:cs typeface="Times New Roman" panose="02020603050405020304" pitchFamily="18" charset="0"/>
              </a:rPr>
              <a:t>Increasing </a:t>
            </a:r>
            <a:r>
              <a:rPr lang="en-GB" sz="1600" dirty="0" smtClean="0">
                <a:latin typeface="Times New Roman" panose="02020603050405020304" pitchFamily="18" charset="0"/>
                <a:cs typeface="Times New Roman" panose="02020603050405020304" pitchFamily="18" charset="0"/>
              </a:rPr>
              <a:t>IT Management Costs: </a:t>
            </a:r>
            <a:endParaRPr lang="en-GB" sz="1600" dirty="0" smtClean="0">
              <a:latin typeface="Times New Roman" panose="02020603050405020304" pitchFamily="18" charset="0"/>
              <a:cs typeface="Times New Roman" panose="02020603050405020304" pitchFamily="18" charset="0"/>
            </a:endParaRPr>
          </a:p>
          <a:p>
            <a:pPr algn="just" fontAlgn="base"/>
            <a:r>
              <a:rPr lang="en-GB" sz="1600" dirty="0" smtClean="0">
                <a:latin typeface="Times New Roman" panose="02020603050405020304" pitchFamily="18" charset="0"/>
                <a:cs typeface="Times New Roman" panose="02020603050405020304" pitchFamily="18" charset="0"/>
              </a:rPr>
              <a:t>Insufficient </a:t>
            </a:r>
            <a:r>
              <a:rPr lang="en-GB" sz="1600" dirty="0" smtClean="0">
                <a:latin typeface="Times New Roman" panose="02020603050405020304" pitchFamily="18" charset="0"/>
                <a:cs typeface="Times New Roman" panose="02020603050405020304" pitchFamily="18" charset="0"/>
              </a:rPr>
              <a:t>Failover and Disaster Protection: </a:t>
            </a:r>
            <a:endParaRPr lang="en-GB" sz="1600" dirty="0" smtClean="0">
              <a:latin typeface="Times New Roman" panose="02020603050405020304" pitchFamily="18" charset="0"/>
              <a:cs typeface="Times New Roman" panose="02020603050405020304" pitchFamily="18" charset="0"/>
            </a:endParaRPr>
          </a:p>
          <a:p>
            <a:pPr algn="just" fontAlgn="base"/>
            <a:r>
              <a:rPr lang="en-GB" sz="1600" dirty="0" smtClean="0">
                <a:latin typeface="Times New Roman" panose="02020603050405020304" pitchFamily="18" charset="0"/>
                <a:cs typeface="Times New Roman" panose="02020603050405020304" pitchFamily="18" charset="0"/>
              </a:rPr>
              <a:t>High </a:t>
            </a:r>
            <a:r>
              <a:rPr lang="en-GB" sz="1600" dirty="0" smtClean="0">
                <a:latin typeface="Times New Roman" panose="02020603050405020304" pitchFamily="18" charset="0"/>
                <a:cs typeface="Times New Roman" panose="02020603050405020304" pitchFamily="18" charset="0"/>
              </a:rPr>
              <a:t>Maintenance End-user Desktops</a:t>
            </a:r>
            <a:r>
              <a:rPr lang="en-GB" sz="1600" dirty="0" smtClean="0">
                <a:latin typeface="Times New Roman" panose="02020603050405020304" pitchFamily="18" charset="0"/>
                <a:cs typeface="Times New Roman" panose="02020603050405020304" pitchFamily="18" charset="0"/>
              </a:rPr>
              <a:t>:</a:t>
            </a:r>
          </a:p>
          <a:p>
            <a:pPr marL="0" indent="0" algn="just" fontAlgn="base">
              <a:buNone/>
            </a:pPr>
            <a:endParaRPr lang="en-GB" sz="1100" b="1" dirty="0" smtClean="0">
              <a:latin typeface="Times New Roman" panose="02020603050405020304" pitchFamily="18" charset="0"/>
              <a:cs typeface="Times New Roman" panose="02020603050405020304" pitchFamily="18" charset="0"/>
            </a:endParaRPr>
          </a:p>
          <a:p>
            <a:pPr marL="0" indent="0" algn="just" fontAlgn="base">
              <a:buNone/>
            </a:pPr>
            <a:r>
              <a:rPr lang="en-IN" sz="1100" b="1" dirty="0">
                <a:latin typeface="Times New Roman" panose="02020603050405020304" pitchFamily="18" charset="0"/>
                <a:cs typeface="Times New Roman" panose="02020603050405020304" pitchFamily="18" charset="0"/>
              </a:rPr>
              <a:t>Source: https://www.probrand.co.uk/it-services/vmware-solutions/history-of-virtualisation</a:t>
            </a:r>
            <a:endParaRPr lang="en-IN" sz="11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IN" sz="2800" dirty="0"/>
          </a:p>
          <a:p>
            <a:pPr marL="0" indent="0">
              <a:buNone/>
            </a:pPr>
            <a:endParaRPr lang="en-IN" sz="2500" dirty="0" smtClean="0"/>
          </a:p>
          <a:p>
            <a:pPr marL="0" indent="0" algn="just">
              <a:buNone/>
            </a:pPr>
            <a:endParaRPr lang="en-IN" sz="2500" dirty="0" smtClean="0"/>
          </a:p>
          <a:p>
            <a:pPr marL="0" indent="0" algn="just">
              <a:buNone/>
            </a:pPr>
            <a:endParaRPr lang="en-US" sz="7200" b="1" dirty="0" smtClean="0"/>
          </a:p>
          <a:p>
            <a:pPr marL="0" indent="0">
              <a:buNone/>
            </a:pPr>
            <a:endParaRPr lang="en-US" sz="6400" b="1" dirty="0"/>
          </a:p>
          <a:p>
            <a:pPr marL="0" indent="0" algn="just">
              <a:buNone/>
            </a:pPr>
            <a:endParaRPr lang="en-US" sz="3600" dirty="0" smtClean="0"/>
          </a:p>
          <a:p>
            <a:pPr algn="just">
              <a:buFont typeface="Wingdings" panose="05000000000000000000" pitchFamily="2" charset="2"/>
              <a:buChar char="q"/>
            </a:pPr>
            <a:endParaRPr lang="en-US" sz="3600" b="1" i="1" dirty="0" smtClean="0"/>
          </a:p>
          <a:p>
            <a:pPr marL="0" indent="0" algn="ctr">
              <a:buNone/>
            </a:pPr>
            <a:endParaRPr lang="en-US" sz="3600" b="1" i="1" dirty="0"/>
          </a:p>
          <a:p>
            <a:pPr marL="0" indent="0" algn="ctr">
              <a:buNone/>
            </a:pPr>
            <a:endParaRPr lang="en-US" sz="3600" b="1" i="1" dirty="0" smtClean="0"/>
          </a:p>
          <a:p>
            <a:pPr marL="0" indent="0" algn="ctr">
              <a:buNone/>
            </a:pPr>
            <a:endParaRPr lang="en-US" sz="3600" b="1" i="1" dirty="0"/>
          </a:p>
          <a:p>
            <a:pPr marL="0" indent="0">
              <a:buNone/>
            </a:pPr>
            <a:endParaRPr lang="en-IN" dirty="0"/>
          </a:p>
        </p:txBody>
      </p:sp>
      <p:sp>
        <p:nvSpPr>
          <p:cNvPr id="2" name="Rectangle 1"/>
          <p:cNvSpPr/>
          <p:nvPr/>
        </p:nvSpPr>
        <p:spPr>
          <a:xfrm>
            <a:off x="11752" y="228600"/>
            <a:ext cx="3309624" cy="369332"/>
          </a:xfrm>
          <a:prstGeom prst="rect">
            <a:avLst/>
          </a:prstGeom>
        </p:spPr>
        <p:txBody>
          <a:bodyPr wrap="none">
            <a:spAutoFit/>
          </a:bodyPr>
          <a:lstStyle/>
          <a:p>
            <a:pPr algn="just" fontAlgn="base"/>
            <a:r>
              <a:rPr lang="en-GB" b="1" dirty="0">
                <a:latin typeface="Times New Roman" panose="02020603050405020304" pitchFamily="18" charset="0"/>
                <a:cs typeface="Times New Roman" panose="02020603050405020304" pitchFamily="18" charset="0"/>
              </a:rPr>
              <a:t>The Need for x86 Virtualization</a:t>
            </a:r>
          </a:p>
        </p:txBody>
      </p:sp>
    </p:spTree>
    <p:extLst>
      <p:ext uri="{BB962C8B-B14F-4D97-AF65-F5344CB8AC3E}">
        <p14:creationId xmlns:p14="http://schemas.microsoft.com/office/powerpoint/2010/main" val="576792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0"/>
            <a:ext cx="8991600" cy="4343400"/>
          </a:xfrm>
        </p:spPr>
        <p:txBody>
          <a:bodyPr>
            <a:noAutofit/>
          </a:bodyPr>
          <a:lstStyle/>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IT </a:t>
            </a:r>
            <a:r>
              <a:rPr lang="en-US" sz="1600" dirty="0" smtClean="0">
                <a:latin typeface="Times New Roman" panose="02020603050405020304" pitchFamily="18" charset="0"/>
                <a:cs typeface="Times New Roman" panose="02020603050405020304" pitchFamily="18" charset="0"/>
              </a:rPr>
              <a:t>enterprises</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are </a:t>
            </a:r>
            <a:r>
              <a:rPr lang="en-IN" sz="1600" dirty="0" smtClean="0">
                <a:latin typeface="Times New Roman" panose="02020603050405020304" pitchFamily="18" charset="0"/>
                <a:cs typeface="Times New Roman" panose="02020603050405020304" pitchFamily="18" charset="0"/>
              </a:rPr>
              <a:t>implementing </a:t>
            </a:r>
            <a:r>
              <a:rPr lang="en-IN" sz="1600" dirty="0">
                <a:latin typeface="Times New Roman" panose="02020603050405020304" pitchFamily="18" charset="0"/>
                <a:cs typeface="Times New Roman" panose="02020603050405020304" pitchFamily="18" charset="0"/>
              </a:rPr>
              <a:t>the concept of virtualization over the recent </a:t>
            </a:r>
            <a:r>
              <a:rPr lang="en-IN" sz="1600" dirty="0" smtClean="0">
                <a:latin typeface="Times New Roman" panose="02020603050405020304" pitchFamily="18" charset="0"/>
                <a:cs typeface="Times New Roman" panose="02020603050405020304" pitchFamily="18" charset="0"/>
              </a:rPr>
              <a:t>years due </a:t>
            </a:r>
            <a:r>
              <a:rPr lang="en-IN" sz="1600" dirty="0">
                <a:latin typeface="Times New Roman" panose="02020603050405020304" pitchFamily="18" charset="0"/>
                <a:cs typeface="Times New Roman" panose="02020603050405020304" pitchFamily="18" charset="0"/>
              </a:rPr>
              <a:t>to its size, budget, </a:t>
            </a:r>
            <a:r>
              <a:rPr lang="en-IN" sz="1600" dirty="0" smtClean="0">
                <a:latin typeface="Times New Roman" panose="02020603050405020304" pitchFamily="18" charset="0"/>
                <a:cs typeface="Times New Roman" panose="02020603050405020304" pitchFamily="18" charset="0"/>
              </a:rPr>
              <a:t>staffing </a:t>
            </a:r>
            <a:r>
              <a:rPr lang="en-IN" sz="1600" dirty="0">
                <a:latin typeface="Times New Roman" panose="02020603050405020304" pitchFamily="18" charset="0"/>
                <a:cs typeface="Times New Roman" panose="02020603050405020304" pitchFamily="18" charset="0"/>
              </a:rPr>
              <a:t>and resource constraints. Out </a:t>
            </a:r>
            <a:r>
              <a:rPr lang="en-IN" sz="1600" dirty="0" smtClean="0">
                <a:latin typeface="Times New Roman" panose="02020603050405020304" pitchFamily="18" charset="0"/>
                <a:cs typeface="Times New Roman" panose="02020603050405020304" pitchFamily="18" charset="0"/>
              </a:rPr>
              <a:t>of which, </a:t>
            </a:r>
            <a:r>
              <a:rPr lang="en-IN" sz="1600" strike="sngStrike" dirty="0" smtClean="0">
                <a:latin typeface="Times New Roman" panose="02020603050405020304" pitchFamily="18" charset="0"/>
                <a:cs typeface="Times New Roman" panose="02020603050405020304" pitchFamily="18" charset="0"/>
              </a:rPr>
              <a:t>the </a:t>
            </a:r>
            <a:r>
              <a:rPr lang="en-IN" sz="1600" dirty="0" smtClean="0">
                <a:latin typeface="Times New Roman" panose="02020603050405020304" pitchFamily="18" charset="0"/>
                <a:cs typeface="Times New Roman" panose="02020603050405020304" pitchFamily="18" charset="0"/>
              </a:rPr>
              <a:t>budget </a:t>
            </a:r>
            <a:r>
              <a:rPr lang="en-IN" sz="1600" dirty="0">
                <a:latin typeface="Times New Roman" panose="02020603050405020304" pitchFamily="18" charset="0"/>
                <a:cs typeface="Times New Roman" panose="02020603050405020304" pitchFamily="18" charset="0"/>
              </a:rPr>
              <a:t>and resource utilities </a:t>
            </a:r>
            <a:r>
              <a:rPr lang="en-IN" sz="1600" dirty="0" smtClean="0">
                <a:latin typeface="Times New Roman" panose="02020603050405020304" pitchFamily="18" charset="0"/>
                <a:cs typeface="Times New Roman" panose="02020603050405020304" pitchFamily="18" charset="0"/>
              </a:rPr>
              <a:t>have</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lead to heavy impediments for their exponential </a:t>
            </a:r>
            <a:r>
              <a:rPr lang="en-IN" sz="1600" dirty="0" smtClean="0">
                <a:latin typeface="Times New Roman" panose="02020603050405020304" pitchFamily="18" charset="0"/>
                <a:cs typeface="Times New Roman" panose="02020603050405020304" pitchFamily="18" charset="0"/>
              </a:rPr>
              <a:t>growth.</a:t>
            </a:r>
            <a:endParaRPr lang="en-IN" sz="1600" dirty="0" smtClean="0">
              <a:latin typeface="Times New Roman" panose="02020603050405020304" pitchFamily="18" charset="0"/>
              <a:cs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IT challenges, </a:t>
            </a:r>
            <a:r>
              <a:rPr lang="en-IN" sz="1600" dirty="0">
                <a:latin typeface="Times New Roman" panose="02020603050405020304" pitchFamily="18" charset="0"/>
                <a:cs typeface="Times New Roman" panose="02020603050405020304" pitchFamily="18" charset="0"/>
              </a:rPr>
              <a:t>such </a:t>
            </a:r>
            <a:r>
              <a:rPr lang="en-IN" sz="1600" dirty="0" smtClean="0">
                <a:latin typeface="Times New Roman" panose="02020603050405020304" pitchFamily="18" charset="0"/>
                <a:cs typeface="Times New Roman" panose="02020603050405020304" pitchFamily="18" charset="0"/>
              </a:rPr>
              <a:t>as, </a:t>
            </a:r>
            <a:r>
              <a:rPr lang="en-IN" sz="1600" dirty="0">
                <a:latin typeface="Times New Roman" panose="02020603050405020304" pitchFamily="18" charset="0"/>
                <a:cs typeface="Times New Roman" panose="02020603050405020304" pitchFamily="18" charset="0"/>
              </a:rPr>
              <a:t>low server </a:t>
            </a:r>
            <a:r>
              <a:rPr lang="en-IN" sz="1600" dirty="0" smtClean="0">
                <a:latin typeface="Times New Roman" panose="02020603050405020304" pitchFamily="18" charset="0"/>
                <a:cs typeface="Times New Roman" panose="02020603050405020304" pitchFamily="18" charset="0"/>
              </a:rPr>
              <a:t>utilisation</a:t>
            </a:r>
            <a:r>
              <a:rPr lang="en-IN" sz="1600" dirty="0">
                <a:latin typeface="Times New Roman" panose="02020603050405020304" pitchFamily="18" charset="0"/>
                <a:cs typeface="Times New Roman" panose="02020603050405020304" pitchFamily="18" charset="0"/>
              </a:rPr>
              <a:t>, complex server-storage migration, inefficient server </a:t>
            </a:r>
            <a:r>
              <a:rPr lang="en-IN" sz="1600" dirty="0" smtClean="0">
                <a:latin typeface="Times New Roman" panose="02020603050405020304" pitchFamily="18" charset="0"/>
                <a:cs typeface="Times New Roman" panose="02020603050405020304" pitchFamily="18" charset="0"/>
              </a:rPr>
              <a:t>deployment, </a:t>
            </a:r>
            <a:r>
              <a:rPr lang="en-IN" sz="1600" dirty="0">
                <a:latin typeface="Times New Roman" panose="02020603050405020304" pitchFamily="18" charset="0"/>
                <a:cs typeface="Times New Roman" panose="02020603050405020304" pitchFamily="18" charset="0"/>
              </a:rPr>
              <a:t>increased total cost of ownership, server sprawl, high-availability requirements, disaster-recovery complexity, green IT requirements, </a:t>
            </a:r>
            <a:r>
              <a:rPr lang="en-IN" sz="1600" dirty="0" smtClean="0">
                <a:latin typeface="Times New Roman" panose="02020603050405020304" pitchFamily="18" charset="0"/>
                <a:cs typeface="Times New Roman" panose="02020603050405020304" pitchFamily="18" charset="0"/>
              </a:rPr>
              <a:t>automation</a:t>
            </a:r>
            <a:r>
              <a:rPr lang="en-IN" sz="1600" dirty="0">
                <a:latin typeface="Times New Roman" panose="02020603050405020304" pitchFamily="18" charset="0"/>
                <a:cs typeface="Times New Roman" panose="02020603050405020304" pitchFamily="18" charset="0"/>
              </a:rPr>
              <a:t> and policy driven management </a:t>
            </a:r>
            <a:r>
              <a:rPr lang="en-IN" sz="1600" dirty="0" smtClean="0">
                <a:latin typeface="Times New Roman" panose="02020603050405020304" pitchFamily="18" charset="0"/>
                <a:cs typeface="Times New Roman" panose="02020603050405020304" pitchFamily="18" charset="0"/>
              </a:rPr>
              <a:t>have led </a:t>
            </a:r>
            <a:r>
              <a:rPr lang="en-IN" sz="1600" dirty="0">
                <a:latin typeface="Times New Roman" panose="02020603050405020304" pitchFamily="18" charset="0"/>
                <a:cs typeface="Times New Roman" panose="02020603050405020304" pitchFamily="18" charset="0"/>
              </a:rPr>
              <a:t>to the innovation called </a:t>
            </a:r>
            <a:r>
              <a:rPr lang="en-IN" sz="1600" i="1" dirty="0" smtClean="0">
                <a:latin typeface="Times New Roman" panose="02020603050405020304" pitchFamily="18" charset="0"/>
                <a:cs typeface="Times New Roman" panose="02020603050405020304" pitchFamily="18" charset="0"/>
              </a:rPr>
              <a:t>virtualization.</a:t>
            </a:r>
            <a:endParaRPr lang="en-IN" sz="1600" dirty="0" smtClean="0">
              <a:latin typeface="Times New Roman" panose="02020603050405020304" pitchFamily="18" charset="0"/>
              <a:cs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Virtualization is a technology to run multiple same or different operating systems which is completely isolated from each other. For </a:t>
            </a:r>
            <a:r>
              <a:rPr lang="en-IN" sz="1600" dirty="0" smtClean="0">
                <a:latin typeface="Times New Roman" panose="02020603050405020304" pitchFamily="18" charset="0"/>
                <a:cs typeface="Times New Roman" panose="02020603050405020304" pitchFamily="18" charset="0"/>
              </a:rPr>
              <a:t>instance</a:t>
            </a:r>
            <a:r>
              <a:rPr lang="en-IN" sz="1600" dirty="0" smtClean="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Run both Windows and Linux operating systems on the same machine</a:t>
            </a:r>
            <a:r>
              <a:rPr lang="en-IN" sz="1600" dirty="0" smtClean="0">
                <a:latin typeface="Times New Roman" panose="02020603050405020304" pitchFamily="18" charset="0"/>
                <a:cs typeface="Times New Roman" panose="02020603050405020304" pitchFamily="18" charset="0"/>
              </a:rPr>
              <a:t>.</a:t>
            </a:r>
          </a:p>
          <a:p>
            <a:pPr marL="0" indent="0" algn="just">
              <a:buNone/>
            </a:pPr>
            <a:r>
              <a:rPr lang="en-IN" sz="1600" dirty="0">
                <a:latin typeface="Times New Roman" panose="02020603050405020304" pitchFamily="18" charset="0"/>
                <a:cs typeface="Times New Roman" panose="02020603050405020304" pitchFamily="18" charset="0"/>
              </a:rPr>
              <a:t>Source: https://cloudtweaks.com/2012/12/the-history-of-virtualization/</a:t>
            </a:r>
            <a:endParaRPr lang="en-IN" sz="16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IN" sz="1100" dirty="0"/>
          </a:p>
          <a:p>
            <a:pPr marL="0" indent="0" algn="just">
              <a:buNone/>
            </a:pPr>
            <a:endParaRPr lang="en-IN" sz="1200" dirty="0" smtClean="0"/>
          </a:p>
          <a:p>
            <a:pPr marL="0" indent="0" algn="just">
              <a:buNone/>
            </a:pPr>
            <a:endParaRPr lang="en-IN" sz="1200" dirty="0" smtClean="0"/>
          </a:p>
          <a:p>
            <a:pPr marL="0" indent="0" algn="just">
              <a:buNone/>
            </a:pPr>
            <a:endParaRPr lang="en-US" sz="1200" b="1" dirty="0" smtClean="0"/>
          </a:p>
          <a:p>
            <a:pPr marL="0" indent="0">
              <a:buNone/>
            </a:pPr>
            <a:endParaRPr lang="en-US" sz="1200" b="1" dirty="0">
              <a:solidFill>
                <a:schemeClr val="tx2">
                  <a:lumMod val="50000"/>
                </a:schemeClr>
              </a:solidFill>
            </a:endParaRPr>
          </a:p>
          <a:p>
            <a:pPr marL="0" indent="0" algn="just">
              <a:buNone/>
            </a:pPr>
            <a:endParaRPr lang="en-US" sz="1200" dirty="0" smtClean="0">
              <a:solidFill>
                <a:schemeClr val="tx2">
                  <a:lumMod val="50000"/>
                </a:schemeClr>
              </a:solidFill>
            </a:endParaRPr>
          </a:p>
          <a:p>
            <a:pPr algn="just">
              <a:buFont typeface="Wingdings" panose="05000000000000000000" pitchFamily="2" charset="2"/>
              <a:buChar char="q"/>
            </a:pPr>
            <a:endParaRPr lang="en-US" sz="1200" b="1" i="1" dirty="0" smtClean="0">
              <a:solidFill>
                <a:schemeClr val="tx2">
                  <a:lumMod val="50000"/>
                </a:schemeClr>
              </a:solidFill>
            </a:endParaRPr>
          </a:p>
          <a:p>
            <a:pPr marL="0" indent="0" algn="ctr">
              <a:buNone/>
            </a:pPr>
            <a:endParaRPr lang="en-US" sz="1200" b="1" i="1" dirty="0">
              <a:solidFill>
                <a:schemeClr val="tx2">
                  <a:lumMod val="50000"/>
                </a:schemeClr>
              </a:solidFill>
            </a:endParaRPr>
          </a:p>
          <a:p>
            <a:pPr marL="0" indent="0" algn="ctr">
              <a:buNone/>
            </a:pPr>
            <a:endParaRPr lang="en-US" sz="1200" b="1" i="1" dirty="0" smtClean="0">
              <a:solidFill>
                <a:schemeClr val="tx2">
                  <a:lumMod val="50000"/>
                </a:schemeClr>
              </a:solidFill>
            </a:endParaRPr>
          </a:p>
          <a:p>
            <a:pPr marL="0" indent="0" algn="ctr">
              <a:buNone/>
            </a:pPr>
            <a:endParaRPr lang="en-US" sz="1200" b="1" i="1" dirty="0">
              <a:solidFill>
                <a:schemeClr val="tx2">
                  <a:lumMod val="50000"/>
                </a:schemeClr>
              </a:solidFill>
            </a:endParaRPr>
          </a:p>
          <a:p>
            <a:pPr marL="0" indent="0">
              <a:buNone/>
            </a:pPr>
            <a:endParaRPr lang="en-IN" sz="1200" dirty="0"/>
          </a:p>
        </p:txBody>
      </p:sp>
      <p:sp>
        <p:nvSpPr>
          <p:cNvPr id="2" name="Rectangle 1"/>
          <p:cNvSpPr/>
          <p:nvPr/>
        </p:nvSpPr>
        <p:spPr>
          <a:xfrm>
            <a:off x="144272" y="228600"/>
            <a:ext cx="4724691"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Why virtualization is required in IT industry?</a:t>
            </a:r>
          </a:p>
        </p:txBody>
      </p:sp>
    </p:spTree>
    <p:extLst>
      <p:ext uri="{BB962C8B-B14F-4D97-AF65-F5344CB8AC3E}">
        <p14:creationId xmlns:p14="http://schemas.microsoft.com/office/powerpoint/2010/main" val="1312456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Virtualize?</a:t>
            </a:r>
            <a:endParaRPr lang="en-GB" dirty="0"/>
          </a:p>
        </p:txBody>
      </p:sp>
      <p:sp>
        <p:nvSpPr>
          <p:cNvPr id="3" name="Content Placeholder 2"/>
          <p:cNvSpPr>
            <a:spLocks noGrp="1"/>
          </p:cNvSpPr>
          <p:nvPr>
            <p:ph idx="1"/>
          </p:nvPr>
        </p:nvSpPr>
        <p:spPr>
          <a:xfrm>
            <a:off x="0" y="838200"/>
            <a:ext cx="8915400" cy="5737860"/>
          </a:xfrm>
        </p:spPr>
        <p:txBody>
          <a:bodyPr>
            <a:normAutofit/>
          </a:bodyPr>
          <a:lstStyle/>
          <a:p>
            <a:pPr marL="0" indent="0" algn="just" fontAlgn="base">
              <a:buNone/>
            </a:pPr>
            <a:r>
              <a:rPr lang="en-IN" sz="1600" dirty="0" smtClean="0">
                <a:latin typeface="Times New Roman" panose="02020603050405020304" pitchFamily="18" charset="0"/>
                <a:cs typeface="Times New Roman" panose="02020603050405020304" pitchFamily="18" charset="0"/>
              </a:rPr>
              <a:t>Following are the reasons for virtualization:</a:t>
            </a:r>
            <a:endParaRPr lang="en-IN" sz="1600" dirty="0">
              <a:latin typeface="Times New Roman" panose="02020603050405020304" pitchFamily="18" charset="0"/>
              <a:cs typeface="Times New Roman" panose="02020603050405020304" pitchFamily="18" charset="0"/>
            </a:endParaRPr>
          </a:p>
          <a:p>
            <a:pPr algn="just" fontAlgn="base"/>
            <a:r>
              <a:rPr lang="en-IN" sz="1600" dirty="0" smtClean="0">
                <a:latin typeface="Times New Roman" panose="02020603050405020304" pitchFamily="18" charset="0"/>
                <a:cs typeface="Times New Roman" panose="02020603050405020304" pitchFamily="18" charset="0"/>
              </a:rPr>
              <a:t>Server </a:t>
            </a:r>
            <a:r>
              <a:rPr lang="en-IN" sz="1600" dirty="0">
                <a:latin typeface="Times New Roman" panose="02020603050405020304" pitchFamily="18" charset="0"/>
                <a:cs typeface="Times New Roman" panose="02020603050405020304" pitchFamily="18" charset="0"/>
              </a:rPr>
              <a:t>Consolidation and Infrastructure </a:t>
            </a:r>
            <a:r>
              <a:rPr lang="en-IN" sz="1600" dirty="0" smtClean="0">
                <a:latin typeface="Times New Roman" panose="02020603050405020304" pitchFamily="18" charset="0"/>
                <a:cs typeface="Times New Roman" panose="02020603050405020304" pitchFamily="18" charset="0"/>
              </a:rPr>
              <a:t>Optimization</a:t>
            </a:r>
          </a:p>
          <a:p>
            <a:pPr algn="just" fontAlgn="base"/>
            <a:endParaRPr lang="en-IN" sz="1600" dirty="0" smtClean="0">
              <a:latin typeface="Times New Roman" panose="02020603050405020304" pitchFamily="18" charset="0"/>
              <a:cs typeface="Times New Roman" panose="02020603050405020304" pitchFamily="18" charset="0"/>
            </a:endParaRPr>
          </a:p>
          <a:p>
            <a:pPr algn="just" fontAlgn="base"/>
            <a:r>
              <a:rPr lang="en-IN" sz="1600" dirty="0" smtClean="0">
                <a:latin typeface="Times New Roman" panose="02020603050405020304" pitchFamily="18" charset="0"/>
                <a:cs typeface="Times New Roman" panose="02020603050405020304" pitchFamily="18" charset="0"/>
              </a:rPr>
              <a:t>Physical </a:t>
            </a:r>
            <a:r>
              <a:rPr lang="en-IN" sz="1600" dirty="0">
                <a:latin typeface="Times New Roman" panose="02020603050405020304" pitchFamily="18" charset="0"/>
                <a:cs typeface="Times New Roman" panose="02020603050405020304" pitchFamily="18" charset="0"/>
              </a:rPr>
              <a:t>Infrastructure Cost </a:t>
            </a:r>
            <a:r>
              <a:rPr lang="en-IN" sz="1600" dirty="0" smtClean="0">
                <a:latin typeface="Times New Roman" panose="02020603050405020304" pitchFamily="18" charset="0"/>
                <a:cs typeface="Times New Roman" panose="02020603050405020304" pitchFamily="18" charset="0"/>
              </a:rPr>
              <a:t>Reduction</a:t>
            </a:r>
          </a:p>
          <a:p>
            <a:pPr algn="just" fontAlgn="base"/>
            <a:endParaRPr lang="en-IN" sz="1600" dirty="0" smtClean="0">
              <a:latin typeface="Times New Roman" panose="02020603050405020304" pitchFamily="18" charset="0"/>
              <a:cs typeface="Times New Roman" panose="02020603050405020304" pitchFamily="18" charset="0"/>
            </a:endParaRPr>
          </a:p>
          <a:p>
            <a:pPr algn="just" fontAlgn="base"/>
            <a:r>
              <a:rPr lang="en-IN" sz="1600" dirty="0" smtClean="0">
                <a:latin typeface="Times New Roman" panose="02020603050405020304" pitchFamily="18" charset="0"/>
                <a:cs typeface="Times New Roman" panose="02020603050405020304" pitchFamily="18" charset="0"/>
              </a:rPr>
              <a:t>Improved </a:t>
            </a:r>
            <a:r>
              <a:rPr lang="en-IN" sz="1600" dirty="0">
                <a:latin typeface="Times New Roman" panose="02020603050405020304" pitchFamily="18" charset="0"/>
                <a:cs typeface="Times New Roman" panose="02020603050405020304" pitchFamily="18" charset="0"/>
              </a:rPr>
              <a:t>Operational Flexibility and </a:t>
            </a:r>
            <a:r>
              <a:rPr lang="en-IN" sz="1600" dirty="0" smtClean="0">
                <a:latin typeface="Times New Roman" panose="02020603050405020304" pitchFamily="18" charset="0"/>
                <a:cs typeface="Times New Roman" panose="02020603050405020304" pitchFamily="18" charset="0"/>
              </a:rPr>
              <a:t>Responsiveness</a:t>
            </a:r>
          </a:p>
          <a:p>
            <a:pPr algn="just" fontAlgn="base"/>
            <a:endParaRPr lang="en-IN" sz="1600" dirty="0" smtClean="0">
              <a:latin typeface="Times New Roman" panose="02020603050405020304" pitchFamily="18" charset="0"/>
              <a:cs typeface="Times New Roman" panose="02020603050405020304" pitchFamily="18" charset="0"/>
            </a:endParaRPr>
          </a:p>
          <a:p>
            <a:pPr algn="just" fontAlgn="base"/>
            <a:r>
              <a:rPr lang="en-IN" sz="1600" dirty="0" smtClean="0">
                <a:latin typeface="Times New Roman" panose="02020603050405020304" pitchFamily="18" charset="0"/>
                <a:cs typeface="Times New Roman" panose="02020603050405020304" pitchFamily="18" charset="0"/>
              </a:rPr>
              <a:t>Increased </a:t>
            </a:r>
            <a:r>
              <a:rPr lang="en-IN" sz="1600" dirty="0">
                <a:latin typeface="Times New Roman" panose="02020603050405020304" pitchFamily="18" charset="0"/>
                <a:cs typeface="Times New Roman" panose="02020603050405020304" pitchFamily="18" charset="0"/>
              </a:rPr>
              <a:t>Application Availability and Improved Business </a:t>
            </a:r>
            <a:r>
              <a:rPr lang="en-IN" sz="1600" dirty="0" smtClean="0">
                <a:latin typeface="Times New Roman" panose="02020603050405020304" pitchFamily="18" charset="0"/>
                <a:cs typeface="Times New Roman" panose="02020603050405020304" pitchFamily="18" charset="0"/>
              </a:rPr>
              <a:t>Continuity</a:t>
            </a:r>
          </a:p>
          <a:p>
            <a:pPr algn="just" fontAlgn="base"/>
            <a:endParaRPr lang="en-IN" sz="1600" dirty="0" smtClean="0">
              <a:latin typeface="Times New Roman" panose="02020603050405020304" pitchFamily="18" charset="0"/>
              <a:cs typeface="Times New Roman" panose="02020603050405020304" pitchFamily="18" charset="0"/>
            </a:endParaRPr>
          </a:p>
          <a:p>
            <a:pPr algn="just" fontAlgn="base"/>
            <a:r>
              <a:rPr lang="en-IN" sz="1600" dirty="0" smtClean="0">
                <a:latin typeface="Times New Roman" panose="02020603050405020304" pitchFamily="18" charset="0"/>
                <a:cs typeface="Times New Roman" panose="02020603050405020304" pitchFamily="18" charset="0"/>
              </a:rPr>
              <a:t>Improved </a:t>
            </a:r>
            <a:r>
              <a:rPr lang="en-IN" sz="1600" dirty="0">
                <a:latin typeface="Times New Roman" panose="02020603050405020304" pitchFamily="18" charset="0"/>
                <a:cs typeface="Times New Roman" panose="02020603050405020304" pitchFamily="18" charset="0"/>
              </a:rPr>
              <a:t>Desktop Manageability and </a:t>
            </a:r>
            <a:r>
              <a:rPr lang="en-IN" sz="1600" dirty="0" smtClean="0">
                <a:latin typeface="Times New Roman" panose="02020603050405020304" pitchFamily="18" charset="0"/>
                <a:cs typeface="Times New Roman" panose="02020603050405020304" pitchFamily="18" charset="0"/>
              </a:rPr>
              <a:t>Security</a:t>
            </a:r>
          </a:p>
          <a:p>
            <a:pPr algn="just" fontAlgn="base"/>
            <a:endParaRPr lang="en-IN" sz="1600" dirty="0" smtClean="0">
              <a:latin typeface="Times New Roman" panose="02020603050405020304" pitchFamily="18" charset="0"/>
              <a:cs typeface="Times New Roman" panose="02020603050405020304" pitchFamily="18" charset="0"/>
            </a:endParaRPr>
          </a:p>
          <a:p>
            <a:pPr marL="0" indent="0" algn="just" fontAlgn="base">
              <a:buNone/>
            </a:pPr>
            <a:r>
              <a:rPr lang="en-IN" sz="1000" b="1" dirty="0">
                <a:latin typeface="Times New Roman" panose="02020603050405020304" pitchFamily="18" charset="0"/>
                <a:cs typeface="Times New Roman" panose="02020603050405020304" pitchFamily="18" charset="0"/>
              </a:rPr>
              <a:t>Source: http://www.mpcl.in/virtualisation.html</a:t>
            </a:r>
            <a:endParaRPr lang="en-GB" sz="1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7</a:t>
            </a:fld>
            <a:endParaRPr lang="en-US" dirty="0"/>
          </a:p>
        </p:txBody>
      </p:sp>
    </p:spTree>
    <p:extLst>
      <p:ext uri="{BB962C8B-B14F-4D97-AF65-F5344CB8AC3E}">
        <p14:creationId xmlns:p14="http://schemas.microsoft.com/office/powerpoint/2010/main" val="2974917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0"/>
            <a:ext cx="8991600" cy="4191000"/>
          </a:xfrm>
        </p:spPr>
        <p:txBody>
          <a:bodyPr>
            <a:normAutofit lnSpcReduction="10000"/>
          </a:bodyPr>
          <a:lstStyle/>
          <a:p>
            <a:pPr marL="0" indent="0" algn="just">
              <a:buNone/>
            </a:pPr>
            <a:r>
              <a:rPr lang="en-IN" sz="1600" dirty="0" smtClean="0">
                <a:latin typeface="Times New Roman" panose="02020603050405020304" pitchFamily="18" charset="0"/>
                <a:cs typeface="Times New Roman" panose="02020603050405020304" pitchFamily="18" charset="0"/>
              </a:rPr>
              <a:t>Following </a:t>
            </a:r>
            <a:r>
              <a:rPr lang="en-IN" sz="1600" dirty="0" smtClean="0">
                <a:latin typeface="Times New Roman" panose="02020603050405020304" pitchFamily="18" charset="0"/>
                <a:cs typeface="Times New Roman" panose="02020603050405020304" pitchFamily="18" charset="0"/>
              </a:rPr>
              <a:t>justifies the need for</a:t>
            </a:r>
            <a:r>
              <a:rPr lang="en-IN" sz="1600" dirty="0" smtClean="0">
                <a:latin typeface="Times New Roman" panose="02020603050405020304" pitchFamily="18" charset="0"/>
                <a:cs typeface="Times New Roman" panose="02020603050405020304" pitchFamily="18" charset="0"/>
              </a:rPr>
              <a:t> virtualization:</a:t>
            </a:r>
          </a:p>
          <a:p>
            <a:pPr marL="0" indent="0" algn="just">
              <a:buNone/>
            </a:pPr>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Energy Management</a:t>
            </a:r>
          </a:p>
          <a:p>
            <a:pPr algn="just"/>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Hardware </a:t>
            </a:r>
            <a:r>
              <a:rPr lang="en-GB" sz="1600" dirty="0" smtClean="0">
                <a:latin typeface="Times New Roman" panose="02020603050405020304" pitchFamily="18" charset="0"/>
                <a:cs typeface="Times New Roman" panose="02020603050405020304" pitchFamily="18" charset="0"/>
              </a:rPr>
              <a:t>and Operating </a:t>
            </a:r>
            <a:r>
              <a:rPr lang="en-GB" sz="1600" dirty="0" smtClean="0">
                <a:latin typeface="Times New Roman" panose="02020603050405020304" pitchFamily="18" charset="0"/>
                <a:cs typeface="Times New Roman" panose="02020603050405020304" pitchFamily="18" charset="0"/>
              </a:rPr>
              <a:t>Costs</a:t>
            </a:r>
          </a:p>
          <a:p>
            <a:pPr algn="just"/>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Availability </a:t>
            </a:r>
            <a:r>
              <a:rPr lang="en-GB" sz="1600" dirty="0" smtClean="0">
                <a:latin typeface="Times New Roman" panose="02020603050405020304" pitchFamily="18" charset="0"/>
                <a:cs typeface="Times New Roman" panose="02020603050405020304" pitchFamily="18" charset="0"/>
              </a:rPr>
              <a:t>of </a:t>
            </a:r>
            <a:r>
              <a:rPr lang="en-GB" sz="1600" dirty="0" smtClean="0">
                <a:latin typeface="Times New Roman" panose="02020603050405020304" pitchFamily="18" charset="0"/>
                <a:cs typeface="Times New Roman" panose="02020603050405020304" pitchFamily="18" charset="0"/>
              </a:rPr>
              <a:t>Resources</a:t>
            </a:r>
          </a:p>
          <a:p>
            <a:pPr algn="just"/>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Uninterrupted </a:t>
            </a:r>
            <a:r>
              <a:rPr lang="en-GB" sz="1600" dirty="0" smtClean="0">
                <a:latin typeface="Times New Roman" panose="02020603050405020304" pitchFamily="18" charset="0"/>
                <a:cs typeface="Times New Roman" panose="02020603050405020304" pitchFamily="18" charset="0"/>
              </a:rPr>
              <a:t>Business </a:t>
            </a:r>
            <a:r>
              <a:rPr lang="en-GB" sz="1600" dirty="0" smtClean="0">
                <a:latin typeface="Times New Roman" panose="02020603050405020304" pitchFamily="18" charset="0"/>
                <a:cs typeface="Times New Roman" panose="02020603050405020304" pitchFamily="18" charset="0"/>
              </a:rPr>
              <a:t>Continuity</a:t>
            </a:r>
          </a:p>
          <a:p>
            <a:pPr algn="just"/>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Disaster </a:t>
            </a:r>
            <a:r>
              <a:rPr lang="en-GB" sz="1600" dirty="0" smtClean="0">
                <a:latin typeface="Times New Roman" panose="02020603050405020304" pitchFamily="18" charset="0"/>
                <a:cs typeface="Times New Roman" panose="02020603050405020304" pitchFamily="18" charset="0"/>
              </a:rPr>
              <a:t>Recovery </a:t>
            </a:r>
            <a:r>
              <a:rPr lang="en-GB" sz="1600" dirty="0" smtClean="0">
                <a:latin typeface="Times New Roman" panose="02020603050405020304" pitchFamily="18" charset="0"/>
                <a:cs typeface="Times New Roman" panose="02020603050405020304" pitchFamily="18" charset="0"/>
              </a:rPr>
              <a:t>Plans</a:t>
            </a:r>
            <a:endParaRPr lang="en-IN" sz="1600" dirty="0" smtClean="0">
              <a:latin typeface="Times New Roman" panose="02020603050405020304" pitchFamily="18" charset="0"/>
              <a:cs typeface="Times New Roman" panose="02020603050405020304" pitchFamily="18" charset="0"/>
            </a:endParaRPr>
          </a:p>
          <a:p>
            <a:pPr marL="0" indent="0" algn="just">
              <a:buNone/>
            </a:pPr>
            <a:endParaRPr lang="en-IN" sz="2500" dirty="0" smtClean="0"/>
          </a:p>
          <a:p>
            <a:pPr marL="0" indent="0" algn="just">
              <a:buNone/>
            </a:pPr>
            <a:endParaRPr lang="en-US" sz="7200" b="1" dirty="0" smtClean="0"/>
          </a:p>
          <a:p>
            <a:pPr marL="0" indent="0">
              <a:buNone/>
            </a:pPr>
            <a:endParaRPr lang="en-US" sz="6400" b="1" dirty="0">
              <a:solidFill>
                <a:schemeClr val="tx2">
                  <a:lumMod val="50000"/>
                </a:schemeClr>
              </a:solidFill>
            </a:endParaRPr>
          </a:p>
          <a:p>
            <a:pPr marL="0" indent="0" algn="just">
              <a:buNone/>
            </a:pPr>
            <a:endParaRPr lang="en-US" sz="3600" dirty="0" smtClean="0">
              <a:solidFill>
                <a:schemeClr val="tx2">
                  <a:lumMod val="50000"/>
                </a:schemeClr>
              </a:solidFill>
            </a:endParaRPr>
          </a:p>
          <a:p>
            <a:pPr algn="just">
              <a:buFont typeface="Wingdings" panose="05000000000000000000" pitchFamily="2" charset="2"/>
              <a:buChar char="q"/>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lgn="ctr">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buNone/>
            </a:pPr>
            <a:endParaRPr lang="en-IN" dirty="0"/>
          </a:p>
        </p:txBody>
      </p:sp>
      <p:sp>
        <p:nvSpPr>
          <p:cNvPr id="2" name="Rectangle 1"/>
          <p:cNvSpPr/>
          <p:nvPr/>
        </p:nvSpPr>
        <p:spPr>
          <a:xfrm>
            <a:off x="0" y="-76200"/>
            <a:ext cx="5715000" cy="646331"/>
          </a:xfrm>
          <a:prstGeom prst="rect">
            <a:avLst/>
          </a:prstGeom>
        </p:spPr>
        <p:txBody>
          <a:bodyPr wrap="square">
            <a:spAutoFit/>
          </a:bodyPr>
          <a:lstStyle/>
          <a:p>
            <a:pPr algn="just"/>
            <a:endParaRPr lang="en-GB" b="1"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Factors that justify the need for </a:t>
            </a:r>
            <a:r>
              <a:rPr lang="en-GB" b="1" dirty="0" smtClean="0">
                <a:latin typeface="Times New Roman" panose="02020603050405020304" pitchFamily="18" charset="0"/>
                <a:cs typeface="Times New Roman" panose="02020603050405020304" pitchFamily="18" charset="0"/>
              </a:rPr>
              <a:t>virtualization</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0930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0"/>
            <a:ext cx="5867400" cy="5715000"/>
          </a:xfrm>
        </p:spPr>
        <p:txBody>
          <a:bodyPr>
            <a:normAutofit/>
          </a:bodyPr>
          <a:lstStyle/>
          <a:p>
            <a:pPr marL="0" indent="0">
              <a:buNone/>
            </a:pPr>
            <a:r>
              <a:rPr lang="en-GB" sz="1200" b="1" dirty="0" smtClean="0"/>
              <a:t>Retail </a:t>
            </a:r>
            <a:r>
              <a:rPr lang="en-GB" sz="1200" b="1" dirty="0" smtClean="0"/>
              <a:t>Chain Eases IT Manpower with Desktop Virtualization</a:t>
            </a:r>
          </a:p>
          <a:p>
            <a:pPr marL="0" indent="0" algn="just">
              <a:buNone/>
            </a:pPr>
            <a:endParaRPr lang="en-GB" sz="1200" dirty="0" smtClean="0"/>
          </a:p>
          <a:p>
            <a:pPr marL="0" indent="0" algn="just">
              <a:buNone/>
            </a:pPr>
            <a:r>
              <a:rPr lang="en-GB" sz="1200" dirty="0" smtClean="0"/>
              <a:t>Malaysia's supermart giant </a:t>
            </a:r>
            <a:r>
              <a:rPr lang="en-GB" sz="1200" i="1" dirty="0" smtClean="0"/>
              <a:t>Mydin</a:t>
            </a:r>
            <a:r>
              <a:rPr lang="en-GB" sz="1200" dirty="0" smtClean="0"/>
              <a:t> reduces the time needed to roll out new software patches from 120 man-hours to just 15 minutes and minimises the maintenance of thin-client devices due to desktop virtualization.</a:t>
            </a:r>
          </a:p>
          <a:p>
            <a:pPr marL="0" indent="0" algn="just">
              <a:buNone/>
            </a:pPr>
            <a:r>
              <a:rPr lang="en-GB" sz="1200" dirty="0" smtClean="0"/>
              <a:t>When it decided to deploy desktop virtualization, retail giant Mydin had the usual concerns associated with </a:t>
            </a:r>
            <a:r>
              <a:rPr lang="en-GB" sz="1200" i="1" dirty="0" smtClean="0"/>
              <a:t>bandwidth</a:t>
            </a:r>
            <a:r>
              <a:rPr lang="en-GB" sz="1200" dirty="0" smtClean="0"/>
              <a:t> and </a:t>
            </a:r>
            <a:r>
              <a:rPr lang="en-GB" sz="1200" i="1" dirty="0" smtClean="0"/>
              <a:t>user resistance</a:t>
            </a:r>
            <a:r>
              <a:rPr lang="en-GB" sz="1200" dirty="0" smtClean="0"/>
              <a:t>. So it </a:t>
            </a:r>
            <a:r>
              <a:rPr lang="en-GB" sz="1200" dirty="0" smtClean="0"/>
              <a:t>focused most </a:t>
            </a:r>
            <a:r>
              <a:rPr lang="en-GB" sz="1200" dirty="0" smtClean="0"/>
              <a:t>of its efforts on assuring employees about the benefits and is now reaping the rewards from better utilisation of its IT resources.</a:t>
            </a:r>
          </a:p>
          <a:p>
            <a:pPr marL="0" indent="0" algn="just">
              <a:buNone/>
            </a:pPr>
            <a:r>
              <a:rPr lang="en-GB" sz="1200" dirty="0" smtClean="0"/>
              <a:t>The Malaysia-based supermarket chain chalked up 2.1 billion ringgit (US$650.16 million) in revenue last year and is targeting to hit 2.5 billion ringgit (US$774 million) this year. It manages more than 200,000 items daily and is looking to open another three new hypermarkets over the next two years.</a:t>
            </a:r>
          </a:p>
          <a:p>
            <a:pPr marL="0" indent="0">
              <a:buNone/>
            </a:pPr>
            <a:endParaRPr lang="en-IN" sz="1600" b="1" dirty="0"/>
          </a:p>
          <a:p>
            <a:pPr marL="0" indent="0">
              <a:buNone/>
            </a:pPr>
            <a:r>
              <a:rPr lang="en-IN" sz="1200" dirty="0"/>
              <a:t>For more details refer: </a:t>
            </a:r>
            <a:r>
              <a:rPr lang="en-IN" sz="1200" b="1" dirty="0"/>
              <a:t>http://www.zdnet.com/article/case-study-retail-chain-eases-it-manpower-with-desktop-virtualization/</a:t>
            </a:r>
          </a:p>
          <a:p>
            <a:pPr marL="0" indent="0" algn="just">
              <a:buNone/>
            </a:pPr>
            <a:endParaRPr lang="en-IN" sz="2500" dirty="0" smtClean="0"/>
          </a:p>
          <a:p>
            <a:pPr marL="0" indent="0" algn="just">
              <a:buNone/>
            </a:pPr>
            <a:endParaRPr lang="en-IN" sz="2500" dirty="0" smtClean="0"/>
          </a:p>
          <a:p>
            <a:pPr marL="0" indent="0" algn="just">
              <a:buNone/>
            </a:pPr>
            <a:endParaRPr lang="en-US" sz="7200" b="1" dirty="0" smtClean="0"/>
          </a:p>
          <a:p>
            <a:pPr marL="0" indent="0">
              <a:buNone/>
            </a:pPr>
            <a:endParaRPr lang="en-US" sz="6400" b="1" dirty="0"/>
          </a:p>
          <a:p>
            <a:pPr marL="0" indent="0" algn="just">
              <a:buNone/>
            </a:pPr>
            <a:endParaRPr lang="en-US" sz="3600" dirty="0" smtClean="0"/>
          </a:p>
          <a:p>
            <a:pPr algn="just">
              <a:buFont typeface="Wingdings" panose="05000000000000000000" pitchFamily="2" charset="2"/>
              <a:buChar char="q"/>
            </a:pPr>
            <a:endParaRPr lang="en-US" sz="3600" b="1" i="1" dirty="0" smtClean="0"/>
          </a:p>
          <a:p>
            <a:pPr marL="0" indent="0" algn="ctr">
              <a:buNone/>
            </a:pPr>
            <a:endParaRPr lang="en-US" sz="3600" b="1" i="1" dirty="0"/>
          </a:p>
          <a:p>
            <a:pPr marL="0" indent="0" algn="ctr">
              <a:buNone/>
            </a:pPr>
            <a:endParaRPr lang="en-US" sz="3600" b="1" i="1" dirty="0" smtClean="0"/>
          </a:p>
          <a:p>
            <a:pPr marL="0" indent="0" algn="ctr">
              <a:buNone/>
            </a:pPr>
            <a:endParaRPr lang="en-US" sz="3600" b="1" i="1" dirty="0"/>
          </a:p>
          <a:p>
            <a:pPr marL="0" indent="0">
              <a:buNone/>
            </a:pPr>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2133600"/>
            <a:ext cx="2619375" cy="1743075"/>
          </a:xfrm>
          <a:prstGeom prst="rect">
            <a:avLst/>
          </a:prstGeom>
        </p:spPr>
      </p:pic>
      <p:sp>
        <p:nvSpPr>
          <p:cNvPr id="4" name="Rectangle 3"/>
          <p:cNvSpPr/>
          <p:nvPr/>
        </p:nvSpPr>
        <p:spPr>
          <a:xfrm>
            <a:off x="-8626" y="152400"/>
            <a:ext cx="3031664" cy="369332"/>
          </a:xfrm>
          <a:prstGeom prst="rect">
            <a:avLst/>
          </a:prstGeom>
        </p:spPr>
        <p:txBody>
          <a:bodyPr wrap="none">
            <a:spAutoFit/>
          </a:bodyPr>
          <a:lstStyle/>
          <a:p>
            <a:r>
              <a:rPr lang="en-GB" b="1" dirty="0">
                <a:latin typeface="Times New Roman" panose="02020603050405020304" pitchFamily="18" charset="0"/>
                <a:cs typeface="Times New Roman" panose="02020603050405020304" pitchFamily="18" charset="0"/>
              </a:rPr>
              <a:t>Case Study of Virtualization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3125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24990</TotalTime>
  <Words>3685</Words>
  <Application>Microsoft Office PowerPoint</Application>
  <PresentationFormat>On-screen Show (4:3)</PresentationFormat>
  <Paragraphs>603</Paragraphs>
  <Slides>41</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 DELANEY</vt:lpstr>
      <vt:lpstr>Arial</vt:lpstr>
      <vt:lpstr>Browallia New</vt:lpstr>
      <vt:lpstr>Calibri</vt:lpstr>
      <vt:lpstr>Constantia</vt:lpstr>
      <vt:lpstr>NeueHaasGroteskText W01</vt:lpstr>
      <vt:lpstr>Tahoma</vt:lpstr>
      <vt:lpstr>Times New Roman</vt:lpstr>
      <vt:lpstr>Wingdings</vt:lpstr>
      <vt:lpstr>1_Office Theme</vt:lpstr>
      <vt:lpstr>PowerPoint Presentation</vt:lpstr>
      <vt:lpstr>PowerPoint Presentation</vt:lpstr>
      <vt:lpstr>Overview of Virtualization</vt:lpstr>
      <vt:lpstr>PowerPoint Presentation</vt:lpstr>
      <vt:lpstr>PowerPoint Presentation</vt:lpstr>
      <vt:lpstr>PowerPoint Presentation</vt:lpstr>
      <vt:lpstr>Why Virtualize?</vt:lpstr>
      <vt:lpstr>PowerPoint Presentation</vt:lpstr>
      <vt:lpstr>PowerPoint Presentation</vt:lpstr>
      <vt:lpstr>PowerPoint Presentation</vt:lpstr>
      <vt:lpstr>PowerPoint Presentation</vt:lpstr>
      <vt:lpstr>PowerPoint Presentation</vt:lpstr>
      <vt:lpstr>How does Virtualization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Benefits of Server Virtualization </vt:lpstr>
      <vt:lpstr>PowerPoint Presentation</vt:lpstr>
      <vt:lpstr>PowerPoint Presentation</vt:lpstr>
      <vt:lpstr>PowerPoint Presentation</vt:lpstr>
      <vt:lpstr>Storage Virtualization</vt:lpstr>
      <vt:lpstr>PowerPoint Presentation</vt:lpstr>
      <vt:lpstr>PowerPoint Presentation</vt:lpstr>
      <vt:lpstr>PowerPoint Presentation</vt:lpstr>
      <vt:lpstr>Virtualization vendors in IT industry (Continued..)</vt:lpstr>
      <vt:lpstr>Virtualization vendors in IT industry (Continued..)</vt:lpstr>
      <vt:lpstr>Virtualization vendors in IT industry (Continued..)</vt:lpstr>
      <vt:lpstr>Virtualization vendors in IT industry (Continued..)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Rahul Anand</dc:title>
  <dc:subject>InfoSec Essentials &amp; Key Trends</dc:subject>
  <dc:creator>Rahul Anand</dc:creator>
  <cp:keywords>Rahul Anand</cp:keywords>
  <cp:lastModifiedBy>iNurture</cp:lastModifiedBy>
  <cp:revision>1200</cp:revision>
  <dcterms:created xsi:type="dcterms:W3CDTF">2013-11-20T07:26:23Z</dcterms:created>
  <dcterms:modified xsi:type="dcterms:W3CDTF">2018-01-19T06:24:15Z</dcterms:modified>
  <cp:contentStatus>Confidential</cp:contentStatus>
</cp:coreProperties>
</file>