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1"/>
  </p:notesMasterIdLst>
  <p:sldIdLst>
    <p:sldId id="274" r:id="rId2"/>
    <p:sldId id="299" r:id="rId3"/>
    <p:sldId id="275" r:id="rId4"/>
    <p:sldId id="277" r:id="rId5"/>
    <p:sldId id="337" r:id="rId6"/>
    <p:sldId id="313" r:id="rId7"/>
    <p:sldId id="334" r:id="rId8"/>
    <p:sldId id="335" r:id="rId9"/>
    <p:sldId id="336" r:id="rId10"/>
    <p:sldId id="338" r:id="rId11"/>
    <p:sldId id="339" r:id="rId12"/>
    <p:sldId id="340" r:id="rId13"/>
    <p:sldId id="341" r:id="rId14"/>
    <p:sldId id="343" r:id="rId15"/>
    <p:sldId id="344" r:id="rId16"/>
    <p:sldId id="345" r:id="rId17"/>
    <p:sldId id="346" r:id="rId18"/>
    <p:sldId id="347" r:id="rId19"/>
    <p:sldId id="348" r:id="rId20"/>
    <p:sldId id="349" r:id="rId21"/>
    <p:sldId id="350" r:id="rId22"/>
    <p:sldId id="351" r:id="rId23"/>
    <p:sldId id="352" r:id="rId24"/>
    <p:sldId id="354" r:id="rId25"/>
    <p:sldId id="355" r:id="rId26"/>
    <p:sldId id="358" r:id="rId27"/>
    <p:sldId id="359" r:id="rId28"/>
    <p:sldId id="360" r:id="rId29"/>
    <p:sldId id="361" r:id="rId30"/>
    <p:sldId id="362" r:id="rId31"/>
    <p:sldId id="363" r:id="rId32"/>
    <p:sldId id="364" r:id="rId33"/>
    <p:sldId id="370" r:id="rId34"/>
    <p:sldId id="365" r:id="rId35"/>
    <p:sldId id="366" r:id="rId36"/>
    <p:sldId id="367" r:id="rId37"/>
    <p:sldId id="368" r:id="rId38"/>
    <p:sldId id="369"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 initials="R" lastIdx="1" clrIdx="0">
    <p:extLst>
      <p:ext uri="{19B8F6BF-5375-455C-9EA6-DF929625EA0E}">
        <p15:presenceInfo xmlns:p15="http://schemas.microsoft.com/office/powerpoint/2012/main" userId="Ric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434" autoAdjust="0"/>
  </p:normalViewPr>
  <p:slideViewPr>
    <p:cSldViewPr>
      <p:cViewPr varScale="1">
        <p:scale>
          <a:sx n="74" d="100"/>
          <a:sy n="74" d="100"/>
        </p:scale>
        <p:origin x="1170" y="78"/>
      </p:cViewPr>
      <p:guideLst>
        <p:guide orient="horz" pos="2160"/>
        <p:guide pos="2880"/>
      </p:guideLst>
    </p:cSldViewPr>
  </p:slideViewPr>
  <p:outlineViewPr>
    <p:cViewPr>
      <p:scale>
        <a:sx n="33" d="100"/>
        <a:sy n="33" d="100"/>
      </p:scale>
      <p:origin x="42" y="72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51"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BD8C1-140C-4A65-8D0B-6D83B623C454}" type="doc">
      <dgm:prSet loTypeId="urn:microsoft.com/office/officeart/2005/8/layout/orgChart1" loCatId="hierarchy" qsTypeId="urn:microsoft.com/office/officeart/2005/8/quickstyle/simple3" qsCatId="simple" csTypeId="urn:microsoft.com/office/officeart/2005/8/colors/colorful2" csCatId="colorful" phldr="1"/>
      <dgm:spPr/>
      <dgm:t>
        <a:bodyPr/>
        <a:lstStyle/>
        <a:p>
          <a:endParaRPr lang="en-IN"/>
        </a:p>
      </dgm:t>
    </dgm:pt>
    <dgm:pt modelId="{B1BCBBC8-98E5-4CF3-8CE9-2EFEDBE20D8B}">
      <dgm:prSet phldrT="[Text]"/>
      <dgm:spPr/>
      <dgm:t>
        <a:bodyPr/>
        <a:lstStyle/>
        <a:p>
          <a:r>
            <a:rPr lang="en-IN" dirty="0" smtClean="0"/>
            <a:t>Client Virtualization</a:t>
          </a:r>
          <a:endParaRPr lang="en-IN" dirty="0"/>
        </a:p>
      </dgm:t>
    </dgm:pt>
    <dgm:pt modelId="{2C33A82B-723A-45C2-9B0E-69B8842F32D6}" type="parTrans" cxnId="{AE6D1E75-74F0-417A-84B2-79E0935C6257}">
      <dgm:prSet/>
      <dgm:spPr/>
      <dgm:t>
        <a:bodyPr/>
        <a:lstStyle/>
        <a:p>
          <a:endParaRPr lang="en-IN"/>
        </a:p>
      </dgm:t>
    </dgm:pt>
    <dgm:pt modelId="{8457C11E-6483-49E2-89A5-A148F1C07FF3}" type="sibTrans" cxnId="{AE6D1E75-74F0-417A-84B2-79E0935C6257}">
      <dgm:prSet/>
      <dgm:spPr/>
      <dgm:t>
        <a:bodyPr/>
        <a:lstStyle/>
        <a:p>
          <a:endParaRPr lang="en-IN"/>
        </a:p>
      </dgm:t>
    </dgm:pt>
    <dgm:pt modelId="{ACA96189-DF83-49B1-9D85-053888363C0E}">
      <dgm:prSet phldrT="[Text]"/>
      <dgm:spPr/>
      <dgm:t>
        <a:bodyPr/>
        <a:lstStyle/>
        <a:p>
          <a:r>
            <a:rPr lang="en-IN" dirty="0" smtClean="0"/>
            <a:t>Application Packaging </a:t>
          </a:r>
          <a:endParaRPr lang="en-IN" dirty="0"/>
        </a:p>
      </dgm:t>
    </dgm:pt>
    <dgm:pt modelId="{6A2BD92C-501E-4CE2-94F8-2B371AEC83E4}" type="parTrans" cxnId="{BAB5CA4A-8941-4C1D-9CF8-50DABB172B6A}">
      <dgm:prSet/>
      <dgm:spPr/>
      <dgm:t>
        <a:bodyPr/>
        <a:lstStyle/>
        <a:p>
          <a:endParaRPr lang="en-IN"/>
        </a:p>
      </dgm:t>
    </dgm:pt>
    <dgm:pt modelId="{1613D9E2-F342-419D-8DB7-7DD02B712576}" type="sibTrans" cxnId="{BAB5CA4A-8941-4C1D-9CF8-50DABB172B6A}">
      <dgm:prSet/>
      <dgm:spPr/>
      <dgm:t>
        <a:bodyPr/>
        <a:lstStyle/>
        <a:p>
          <a:endParaRPr lang="en-IN"/>
        </a:p>
      </dgm:t>
    </dgm:pt>
    <dgm:pt modelId="{C629915F-9786-4DAB-B291-0D71CAB1EBF3}">
      <dgm:prSet phldrT="[Text]"/>
      <dgm:spPr/>
      <dgm:t>
        <a:bodyPr/>
        <a:lstStyle/>
        <a:p>
          <a:r>
            <a:rPr lang="en-IN" dirty="0" smtClean="0"/>
            <a:t>Application Streaming</a:t>
          </a:r>
          <a:endParaRPr lang="en-IN" dirty="0"/>
        </a:p>
      </dgm:t>
    </dgm:pt>
    <dgm:pt modelId="{5EF1ED36-09E5-4093-9CAE-53483A38B27A}" type="parTrans" cxnId="{A6A415DE-58B6-4DE7-8950-9665149B17C9}">
      <dgm:prSet/>
      <dgm:spPr/>
      <dgm:t>
        <a:bodyPr/>
        <a:lstStyle/>
        <a:p>
          <a:endParaRPr lang="en-IN"/>
        </a:p>
      </dgm:t>
    </dgm:pt>
    <dgm:pt modelId="{AFCB257E-06FF-4CCC-8A04-2050E362852A}" type="sibTrans" cxnId="{A6A415DE-58B6-4DE7-8950-9665149B17C9}">
      <dgm:prSet/>
      <dgm:spPr/>
      <dgm:t>
        <a:bodyPr/>
        <a:lstStyle/>
        <a:p>
          <a:endParaRPr lang="en-IN"/>
        </a:p>
      </dgm:t>
    </dgm:pt>
    <dgm:pt modelId="{9A32C718-1943-4A8E-AC91-09B480D30E74}" type="pres">
      <dgm:prSet presAssocID="{1B2BD8C1-140C-4A65-8D0B-6D83B623C454}" presName="hierChild1" presStyleCnt="0">
        <dgm:presLayoutVars>
          <dgm:orgChart val="1"/>
          <dgm:chPref val="1"/>
          <dgm:dir/>
          <dgm:animOne val="branch"/>
          <dgm:animLvl val="lvl"/>
          <dgm:resizeHandles/>
        </dgm:presLayoutVars>
      </dgm:prSet>
      <dgm:spPr/>
      <dgm:t>
        <a:bodyPr/>
        <a:lstStyle/>
        <a:p>
          <a:endParaRPr lang="en-IN"/>
        </a:p>
      </dgm:t>
    </dgm:pt>
    <dgm:pt modelId="{EDBB16DA-6F25-452E-AD46-E84445F8FAEE}" type="pres">
      <dgm:prSet presAssocID="{B1BCBBC8-98E5-4CF3-8CE9-2EFEDBE20D8B}" presName="hierRoot1" presStyleCnt="0">
        <dgm:presLayoutVars>
          <dgm:hierBranch val="init"/>
        </dgm:presLayoutVars>
      </dgm:prSet>
      <dgm:spPr/>
    </dgm:pt>
    <dgm:pt modelId="{9E9E7689-A033-4697-82F1-A19FC53BF19F}" type="pres">
      <dgm:prSet presAssocID="{B1BCBBC8-98E5-4CF3-8CE9-2EFEDBE20D8B}" presName="rootComposite1" presStyleCnt="0"/>
      <dgm:spPr/>
    </dgm:pt>
    <dgm:pt modelId="{97508C75-10CC-4637-90AF-744A4D44E606}" type="pres">
      <dgm:prSet presAssocID="{B1BCBBC8-98E5-4CF3-8CE9-2EFEDBE20D8B}" presName="rootText1" presStyleLbl="node0" presStyleIdx="0" presStyleCnt="1" custLinFactNeighborX="-4623" custLinFactNeighborY="-66020">
        <dgm:presLayoutVars>
          <dgm:chPref val="3"/>
        </dgm:presLayoutVars>
      </dgm:prSet>
      <dgm:spPr/>
      <dgm:t>
        <a:bodyPr/>
        <a:lstStyle/>
        <a:p>
          <a:endParaRPr lang="en-IN"/>
        </a:p>
      </dgm:t>
    </dgm:pt>
    <dgm:pt modelId="{CD83E89E-E4DC-4424-896E-40DDBAB06079}" type="pres">
      <dgm:prSet presAssocID="{B1BCBBC8-98E5-4CF3-8CE9-2EFEDBE20D8B}" presName="rootConnector1" presStyleLbl="node1" presStyleIdx="0" presStyleCnt="0"/>
      <dgm:spPr/>
      <dgm:t>
        <a:bodyPr/>
        <a:lstStyle/>
        <a:p>
          <a:endParaRPr lang="en-IN"/>
        </a:p>
      </dgm:t>
    </dgm:pt>
    <dgm:pt modelId="{AED66CAA-4C9A-45D1-8BED-9557EBF0075B}" type="pres">
      <dgm:prSet presAssocID="{B1BCBBC8-98E5-4CF3-8CE9-2EFEDBE20D8B}" presName="hierChild2" presStyleCnt="0"/>
      <dgm:spPr/>
    </dgm:pt>
    <dgm:pt modelId="{5F6F0F1B-0068-46E4-801B-B755BFF67DEB}" type="pres">
      <dgm:prSet presAssocID="{6A2BD92C-501E-4CE2-94F8-2B371AEC83E4}" presName="Name37" presStyleLbl="parChTrans1D2" presStyleIdx="0" presStyleCnt="2"/>
      <dgm:spPr/>
      <dgm:t>
        <a:bodyPr/>
        <a:lstStyle/>
        <a:p>
          <a:endParaRPr lang="en-IN"/>
        </a:p>
      </dgm:t>
    </dgm:pt>
    <dgm:pt modelId="{D3CBF0DC-F7F5-40D0-B7EB-B879DDE86478}" type="pres">
      <dgm:prSet presAssocID="{ACA96189-DF83-49B1-9D85-053888363C0E}" presName="hierRoot2" presStyleCnt="0">
        <dgm:presLayoutVars>
          <dgm:hierBranch val="init"/>
        </dgm:presLayoutVars>
      </dgm:prSet>
      <dgm:spPr/>
    </dgm:pt>
    <dgm:pt modelId="{327B7C66-9903-494C-8BDE-5919C144037F}" type="pres">
      <dgm:prSet presAssocID="{ACA96189-DF83-49B1-9D85-053888363C0E}" presName="rootComposite" presStyleCnt="0"/>
      <dgm:spPr/>
    </dgm:pt>
    <dgm:pt modelId="{70C68245-5F15-4840-8633-218AB8D2F33B}" type="pres">
      <dgm:prSet presAssocID="{ACA96189-DF83-49B1-9D85-053888363C0E}" presName="rootText" presStyleLbl="node2" presStyleIdx="0" presStyleCnt="2">
        <dgm:presLayoutVars>
          <dgm:chPref val="3"/>
        </dgm:presLayoutVars>
      </dgm:prSet>
      <dgm:spPr/>
      <dgm:t>
        <a:bodyPr/>
        <a:lstStyle/>
        <a:p>
          <a:endParaRPr lang="en-IN"/>
        </a:p>
      </dgm:t>
    </dgm:pt>
    <dgm:pt modelId="{047ED675-2EB3-4DEC-8311-60A6EA9AF79C}" type="pres">
      <dgm:prSet presAssocID="{ACA96189-DF83-49B1-9D85-053888363C0E}" presName="rootConnector" presStyleLbl="node2" presStyleIdx="0" presStyleCnt="2"/>
      <dgm:spPr/>
      <dgm:t>
        <a:bodyPr/>
        <a:lstStyle/>
        <a:p>
          <a:endParaRPr lang="en-IN"/>
        </a:p>
      </dgm:t>
    </dgm:pt>
    <dgm:pt modelId="{FB09ACB0-6548-44BD-9E06-C8053447D285}" type="pres">
      <dgm:prSet presAssocID="{ACA96189-DF83-49B1-9D85-053888363C0E}" presName="hierChild4" presStyleCnt="0"/>
      <dgm:spPr/>
    </dgm:pt>
    <dgm:pt modelId="{1F3411FC-FAF6-4D39-B949-D8788F63EE18}" type="pres">
      <dgm:prSet presAssocID="{ACA96189-DF83-49B1-9D85-053888363C0E}" presName="hierChild5" presStyleCnt="0"/>
      <dgm:spPr/>
    </dgm:pt>
    <dgm:pt modelId="{3BBED40D-24ED-45E5-81A4-33E13D976363}" type="pres">
      <dgm:prSet presAssocID="{5EF1ED36-09E5-4093-9CAE-53483A38B27A}" presName="Name37" presStyleLbl="parChTrans1D2" presStyleIdx="1" presStyleCnt="2"/>
      <dgm:spPr/>
      <dgm:t>
        <a:bodyPr/>
        <a:lstStyle/>
        <a:p>
          <a:endParaRPr lang="en-IN"/>
        </a:p>
      </dgm:t>
    </dgm:pt>
    <dgm:pt modelId="{1069CCDC-0B7D-48A7-B301-3140D612F64C}" type="pres">
      <dgm:prSet presAssocID="{C629915F-9786-4DAB-B291-0D71CAB1EBF3}" presName="hierRoot2" presStyleCnt="0">
        <dgm:presLayoutVars>
          <dgm:hierBranch val="init"/>
        </dgm:presLayoutVars>
      </dgm:prSet>
      <dgm:spPr/>
    </dgm:pt>
    <dgm:pt modelId="{2F8E3A75-A8E2-4A2F-A771-7A8F56B7BB11}" type="pres">
      <dgm:prSet presAssocID="{C629915F-9786-4DAB-B291-0D71CAB1EBF3}" presName="rootComposite" presStyleCnt="0"/>
      <dgm:spPr/>
    </dgm:pt>
    <dgm:pt modelId="{5FCD3F1F-230D-4D94-B1EA-9D3A06C4856E}" type="pres">
      <dgm:prSet presAssocID="{C629915F-9786-4DAB-B291-0D71CAB1EBF3}" presName="rootText" presStyleLbl="node2" presStyleIdx="1" presStyleCnt="2">
        <dgm:presLayoutVars>
          <dgm:chPref val="3"/>
        </dgm:presLayoutVars>
      </dgm:prSet>
      <dgm:spPr/>
      <dgm:t>
        <a:bodyPr/>
        <a:lstStyle/>
        <a:p>
          <a:endParaRPr lang="en-IN"/>
        </a:p>
      </dgm:t>
    </dgm:pt>
    <dgm:pt modelId="{CDB8C0DC-DED6-49D2-AD40-D01E82158F69}" type="pres">
      <dgm:prSet presAssocID="{C629915F-9786-4DAB-B291-0D71CAB1EBF3}" presName="rootConnector" presStyleLbl="node2" presStyleIdx="1" presStyleCnt="2"/>
      <dgm:spPr/>
      <dgm:t>
        <a:bodyPr/>
        <a:lstStyle/>
        <a:p>
          <a:endParaRPr lang="en-IN"/>
        </a:p>
      </dgm:t>
    </dgm:pt>
    <dgm:pt modelId="{B50CDB46-F76C-4A93-BE4D-D968D34BF877}" type="pres">
      <dgm:prSet presAssocID="{C629915F-9786-4DAB-B291-0D71CAB1EBF3}" presName="hierChild4" presStyleCnt="0"/>
      <dgm:spPr/>
    </dgm:pt>
    <dgm:pt modelId="{77B7FB55-66E9-4530-B4F4-E7BCE3DA123E}" type="pres">
      <dgm:prSet presAssocID="{C629915F-9786-4DAB-B291-0D71CAB1EBF3}" presName="hierChild5" presStyleCnt="0"/>
      <dgm:spPr/>
    </dgm:pt>
    <dgm:pt modelId="{07188C0D-895A-428B-A3D6-82B2F9085F50}" type="pres">
      <dgm:prSet presAssocID="{B1BCBBC8-98E5-4CF3-8CE9-2EFEDBE20D8B}" presName="hierChild3" presStyleCnt="0"/>
      <dgm:spPr/>
    </dgm:pt>
  </dgm:ptLst>
  <dgm:cxnLst>
    <dgm:cxn modelId="{5BCA3EAE-ACB3-4ADD-9884-F8DF60AE4CCA}" type="presOf" srcId="{1B2BD8C1-140C-4A65-8D0B-6D83B623C454}" destId="{9A32C718-1943-4A8E-AC91-09B480D30E74}" srcOrd="0" destOrd="0" presId="urn:microsoft.com/office/officeart/2005/8/layout/orgChart1"/>
    <dgm:cxn modelId="{0D19BD80-12C8-4E3E-BB82-E9EC0B3B4D03}" type="presOf" srcId="{B1BCBBC8-98E5-4CF3-8CE9-2EFEDBE20D8B}" destId="{CD83E89E-E4DC-4424-896E-40DDBAB06079}" srcOrd="1" destOrd="0" presId="urn:microsoft.com/office/officeart/2005/8/layout/orgChart1"/>
    <dgm:cxn modelId="{AE6D1E75-74F0-417A-84B2-79E0935C6257}" srcId="{1B2BD8C1-140C-4A65-8D0B-6D83B623C454}" destId="{B1BCBBC8-98E5-4CF3-8CE9-2EFEDBE20D8B}" srcOrd="0" destOrd="0" parTransId="{2C33A82B-723A-45C2-9B0E-69B8842F32D6}" sibTransId="{8457C11E-6483-49E2-89A5-A148F1C07FF3}"/>
    <dgm:cxn modelId="{0E6822F2-A01C-4F68-A9C1-8C8DB067142A}" type="presOf" srcId="{5EF1ED36-09E5-4093-9CAE-53483A38B27A}" destId="{3BBED40D-24ED-45E5-81A4-33E13D976363}" srcOrd="0" destOrd="0" presId="urn:microsoft.com/office/officeart/2005/8/layout/orgChart1"/>
    <dgm:cxn modelId="{140F4EDC-87AD-4EED-BC8D-761C1C2524A3}" type="presOf" srcId="{C629915F-9786-4DAB-B291-0D71CAB1EBF3}" destId="{5FCD3F1F-230D-4D94-B1EA-9D3A06C4856E}" srcOrd="0" destOrd="0" presId="urn:microsoft.com/office/officeart/2005/8/layout/orgChart1"/>
    <dgm:cxn modelId="{A5633E1C-EF5C-48E3-A612-410162655449}" type="presOf" srcId="{ACA96189-DF83-49B1-9D85-053888363C0E}" destId="{70C68245-5F15-4840-8633-218AB8D2F33B}" srcOrd="0" destOrd="0" presId="urn:microsoft.com/office/officeart/2005/8/layout/orgChart1"/>
    <dgm:cxn modelId="{EA05C69B-8818-4D8C-8CDF-216077C86E0A}" type="presOf" srcId="{B1BCBBC8-98E5-4CF3-8CE9-2EFEDBE20D8B}" destId="{97508C75-10CC-4637-90AF-744A4D44E606}" srcOrd="0" destOrd="0" presId="urn:microsoft.com/office/officeart/2005/8/layout/orgChart1"/>
    <dgm:cxn modelId="{709564D6-39CC-454C-A332-D74C8BB31E75}" type="presOf" srcId="{C629915F-9786-4DAB-B291-0D71CAB1EBF3}" destId="{CDB8C0DC-DED6-49D2-AD40-D01E82158F69}" srcOrd="1" destOrd="0" presId="urn:microsoft.com/office/officeart/2005/8/layout/orgChart1"/>
    <dgm:cxn modelId="{19B30218-FB95-4240-B6F9-2FA80E260617}" type="presOf" srcId="{ACA96189-DF83-49B1-9D85-053888363C0E}" destId="{047ED675-2EB3-4DEC-8311-60A6EA9AF79C}" srcOrd="1" destOrd="0" presId="urn:microsoft.com/office/officeart/2005/8/layout/orgChart1"/>
    <dgm:cxn modelId="{BAB5CA4A-8941-4C1D-9CF8-50DABB172B6A}" srcId="{B1BCBBC8-98E5-4CF3-8CE9-2EFEDBE20D8B}" destId="{ACA96189-DF83-49B1-9D85-053888363C0E}" srcOrd="0" destOrd="0" parTransId="{6A2BD92C-501E-4CE2-94F8-2B371AEC83E4}" sibTransId="{1613D9E2-F342-419D-8DB7-7DD02B712576}"/>
    <dgm:cxn modelId="{A6A415DE-58B6-4DE7-8950-9665149B17C9}" srcId="{B1BCBBC8-98E5-4CF3-8CE9-2EFEDBE20D8B}" destId="{C629915F-9786-4DAB-B291-0D71CAB1EBF3}" srcOrd="1" destOrd="0" parTransId="{5EF1ED36-09E5-4093-9CAE-53483A38B27A}" sibTransId="{AFCB257E-06FF-4CCC-8A04-2050E362852A}"/>
    <dgm:cxn modelId="{A184DC18-666A-4B74-B999-24760434E2FF}" type="presOf" srcId="{6A2BD92C-501E-4CE2-94F8-2B371AEC83E4}" destId="{5F6F0F1B-0068-46E4-801B-B755BFF67DEB}" srcOrd="0" destOrd="0" presId="urn:microsoft.com/office/officeart/2005/8/layout/orgChart1"/>
    <dgm:cxn modelId="{CE73FF0E-8EE1-414F-92FE-9FC8242C9C69}" type="presParOf" srcId="{9A32C718-1943-4A8E-AC91-09B480D30E74}" destId="{EDBB16DA-6F25-452E-AD46-E84445F8FAEE}" srcOrd="0" destOrd="0" presId="urn:microsoft.com/office/officeart/2005/8/layout/orgChart1"/>
    <dgm:cxn modelId="{AF85EB79-BAE7-46C2-AB31-AFFE7E6B2173}" type="presParOf" srcId="{EDBB16DA-6F25-452E-AD46-E84445F8FAEE}" destId="{9E9E7689-A033-4697-82F1-A19FC53BF19F}" srcOrd="0" destOrd="0" presId="urn:microsoft.com/office/officeart/2005/8/layout/orgChart1"/>
    <dgm:cxn modelId="{461210D9-59A6-4EAA-AAC2-65C2057DB1D2}" type="presParOf" srcId="{9E9E7689-A033-4697-82F1-A19FC53BF19F}" destId="{97508C75-10CC-4637-90AF-744A4D44E606}" srcOrd="0" destOrd="0" presId="urn:microsoft.com/office/officeart/2005/8/layout/orgChart1"/>
    <dgm:cxn modelId="{6F1E4BB5-11A5-40C7-B301-485F12E05614}" type="presParOf" srcId="{9E9E7689-A033-4697-82F1-A19FC53BF19F}" destId="{CD83E89E-E4DC-4424-896E-40DDBAB06079}" srcOrd="1" destOrd="0" presId="urn:microsoft.com/office/officeart/2005/8/layout/orgChart1"/>
    <dgm:cxn modelId="{686C70C7-8E4F-4589-9430-328CC236DD05}" type="presParOf" srcId="{EDBB16DA-6F25-452E-AD46-E84445F8FAEE}" destId="{AED66CAA-4C9A-45D1-8BED-9557EBF0075B}" srcOrd="1" destOrd="0" presId="urn:microsoft.com/office/officeart/2005/8/layout/orgChart1"/>
    <dgm:cxn modelId="{DB4FDCC5-2904-4F7D-B3BB-0FF497E860C7}" type="presParOf" srcId="{AED66CAA-4C9A-45D1-8BED-9557EBF0075B}" destId="{5F6F0F1B-0068-46E4-801B-B755BFF67DEB}" srcOrd="0" destOrd="0" presId="urn:microsoft.com/office/officeart/2005/8/layout/orgChart1"/>
    <dgm:cxn modelId="{E3CE35C5-415D-4E7F-A6FA-6EC83F8BD6D3}" type="presParOf" srcId="{AED66CAA-4C9A-45D1-8BED-9557EBF0075B}" destId="{D3CBF0DC-F7F5-40D0-B7EB-B879DDE86478}" srcOrd="1" destOrd="0" presId="urn:microsoft.com/office/officeart/2005/8/layout/orgChart1"/>
    <dgm:cxn modelId="{18EC3552-5416-4136-B0E5-5A5CFD20B14A}" type="presParOf" srcId="{D3CBF0DC-F7F5-40D0-B7EB-B879DDE86478}" destId="{327B7C66-9903-494C-8BDE-5919C144037F}" srcOrd="0" destOrd="0" presId="urn:microsoft.com/office/officeart/2005/8/layout/orgChart1"/>
    <dgm:cxn modelId="{16B2329B-DCEF-4D14-B47F-66A97D15C13F}" type="presParOf" srcId="{327B7C66-9903-494C-8BDE-5919C144037F}" destId="{70C68245-5F15-4840-8633-218AB8D2F33B}" srcOrd="0" destOrd="0" presId="urn:microsoft.com/office/officeart/2005/8/layout/orgChart1"/>
    <dgm:cxn modelId="{74F82DEB-FF69-4633-8116-738BC5EC5856}" type="presParOf" srcId="{327B7C66-9903-494C-8BDE-5919C144037F}" destId="{047ED675-2EB3-4DEC-8311-60A6EA9AF79C}" srcOrd="1" destOrd="0" presId="urn:microsoft.com/office/officeart/2005/8/layout/orgChart1"/>
    <dgm:cxn modelId="{DF668BED-2A03-4BD5-A9EB-D6A7FFF8E413}" type="presParOf" srcId="{D3CBF0DC-F7F5-40D0-B7EB-B879DDE86478}" destId="{FB09ACB0-6548-44BD-9E06-C8053447D285}" srcOrd="1" destOrd="0" presId="urn:microsoft.com/office/officeart/2005/8/layout/orgChart1"/>
    <dgm:cxn modelId="{5C0128AD-15D6-44B2-965B-3FDA2B2E0C47}" type="presParOf" srcId="{D3CBF0DC-F7F5-40D0-B7EB-B879DDE86478}" destId="{1F3411FC-FAF6-4D39-B949-D8788F63EE18}" srcOrd="2" destOrd="0" presId="urn:microsoft.com/office/officeart/2005/8/layout/orgChart1"/>
    <dgm:cxn modelId="{9772F154-DA4E-485A-8E3B-C54849CBB81E}" type="presParOf" srcId="{AED66CAA-4C9A-45D1-8BED-9557EBF0075B}" destId="{3BBED40D-24ED-45E5-81A4-33E13D976363}" srcOrd="2" destOrd="0" presId="urn:microsoft.com/office/officeart/2005/8/layout/orgChart1"/>
    <dgm:cxn modelId="{481472B9-7A69-41B6-8A7F-B68E05F555D1}" type="presParOf" srcId="{AED66CAA-4C9A-45D1-8BED-9557EBF0075B}" destId="{1069CCDC-0B7D-48A7-B301-3140D612F64C}" srcOrd="3" destOrd="0" presId="urn:microsoft.com/office/officeart/2005/8/layout/orgChart1"/>
    <dgm:cxn modelId="{A6E7B86F-D604-4675-8B8D-4EC641498129}" type="presParOf" srcId="{1069CCDC-0B7D-48A7-B301-3140D612F64C}" destId="{2F8E3A75-A8E2-4A2F-A771-7A8F56B7BB11}" srcOrd="0" destOrd="0" presId="urn:microsoft.com/office/officeart/2005/8/layout/orgChart1"/>
    <dgm:cxn modelId="{821199A7-B1A9-4885-B876-9CF07B67A712}" type="presParOf" srcId="{2F8E3A75-A8E2-4A2F-A771-7A8F56B7BB11}" destId="{5FCD3F1F-230D-4D94-B1EA-9D3A06C4856E}" srcOrd="0" destOrd="0" presId="urn:microsoft.com/office/officeart/2005/8/layout/orgChart1"/>
    <dgm:cxn modelId="{D4A6A5FE-8CD2-4F24-86AF-ACE9EE77DD1A}" type="presParOf" srcId="{2F8E3A75-A8E2-4A2F-A771-7A8F56B7BB11}" destId="{CDB8C0DC-DED6-49D2-AD40-D01E82158F69}" srcOrd="1" destOrd="0" presId="urn:microsoft.com/office/officeart/2005/8/layout/orgChart1"/>
    <dgm:cxn modelId="{3377E698-B873-4747-B9E4-6AF2BB952E78}" type="presParOf" srcId="{1069CCDC-0B7D-48A7-B301-3140D612F64C}" destId="{B50CDB46-F76C-4A93-BE4D-D968D34BF877}" srcOrd="1" destOrd="0" presId="urn:microsoft.com/office/officeart/2005/8/layout/orgChart1"/>
    <dgm:cxn modelId="{5A85BC64-D7AD-46B2-A6F1-1BFE48671FBE}" type="presParOf" srcId="{1069CCDC-0B7D-48A7-B301-3140D612F64C}" destId="{77B7FB55-66E9-4530-B4F4-E7BCE3DA123E}" srcOrd="2" destOrd="0" presId="urn:microsoft.com/office/officeart/2005/8/layout/orgChart1"/>
    <dgm:cxn modelId="{67D495A9-24D8-4D7F-8359-A28F404994C0}" type="presParOf" srcId="{EDBB16DA-6F25-452E-AD46-E84445F8FAEE}" destId="{07188C0D-895A-428B-A3D6-82B2F9085F5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ED40D-24ED-45E5-81A4-33E13D976363}">
      <dsp:nvSpPr>
        <dsp:cNvPr id="0" name=""/>
        <dsp:cNvSpPr/>
      </dsp:nvSpPr>
      <dsp:spPr>
        <a:xfrm>
          <a:off x="2292848" y="692653"/>
          <a:ext cx="902153" cy="291003"/>
        </a:xfrm>
        <a:custGeom>
          <a:avLst/>
          <a:gdLst/>
          <a:ahLst/>
          <a:cxnLst/>
          <a:rect l="0" t="0" r="0" b="0"/>
          <a:pathLst>
            <a:path>
              <a:moveTo>
                <a:pt x="0" y="0"/>
              </a:moveTo>
              <a:lnTo>
                <a:pt x="0" y="145546"/>
              </a:lnTo>
              <a:lnTo>
                <a:pt x="902153" y="145546"/>
              </a:lnTo>
              <a:lnTo>
                <a:pt x="902153" y="29100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F0F1B-0068-46E4-801B-B755BFF67DEB}">
      <dsp:nvSpPr>
        <dsp:cNvPr id="0" name=""/>
        <dsp:cNvSpPr/>
      </dsp:nvSpPr>
      <dsp:spPr>
        <a:xfrm>
          <a:off x="1518780" y="692653"/>
          <a:ext cx="774067" cy="291003"/>
        </a:xfrm>
        <a:custGeom>
          <a:avLst/>
          <a:gdLst/>
          <a:ahLst/>
          <a:cxnLst/>
          <a:rect l="0" t="0" r="0" b="0"/>
          <a:pathLst>
            <a:path>
              <a:moveTo>
                <a:pt x="774067" y="0"/>
              </a:moveTo>
              <a:lnTo>
                <a:pt x="774067" y="145546"/>
              </a:lnTo>
              <a:lnTo>
                <a:pt x="0" y="145546"/>
              </a:lnTo>
              <a:lnTo>
                <a:pt x="0" y="29100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508C75-10CC-4637-90AF-744A4D44E606}">
      <dsp:nvSpPr>
        <dsp:cNvPr id="0" name=""/>
        <dsp:cNvSpPr/>
      </dsp:nvSpPr>
      <dsp:spPr>
        <a:xfrm>
          <a:off x="1600195" y="0"/>
          <a:ext cx="1385306" cy="69265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kern="1200" dirty="0" smtClean="0"/>
            <a:t>Client Virtualization</a:t>
          </a:r>
          <a:endParaRPr lang="en-IN" sz="1900" kern="1200" dirty="0"/>
        </a:p>
      </dsp:txBody>
      <dsp:txXfrm>
        <a:off x="1600195" y="0"/>
        <a:ext cx="1385306" cy="692653"/>
      </dsp:txXfrm>
    </dsp:sp>
    <dsp:sp modelId="{70C68245-5F15-4840-8633-218AB8D2F33B}">
      <dsp:nvSpPr>
        <dsp:cNvPr id="0" name=""/>
        <dsp:cNvSpPr/>
      </dsp:nvSpPr>
      <dsp:spPr>
        <a:xfrm>
          <a:off x="826127" y="983657"/>
          <a:ext cx="1385306" cy="69265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kern="1200" dirty="0" smtClean="0"/>
            <a:t>Application Packaging </a:t>
          </a:r>
          <a:endParaRPr lang="en-IN" sz="1900" kern="1200" dirty="0"/>
        </a:p>
      </dsp:txBody>
      <dsp:txXfrm>
        <a:off x="826127" y="983657"/>
        <a:ext cx="1385306" cy="692653"/>
      </dsp:txXfrm>
    </dsp:sp>
    <dsp:sp modelId="{5FCD3F1F-230D-4D94-B1EA-9D3A06C4856E}">
      <dsp:nvSpPr>
        <dsp:cNvPr id="0" name=""/>
        <dsp:cNvSpPr/>
      </dsp:nvSpPr>
      <dsp:spPr>
        <a:xfrm>
          <a:off x="2502348" y="983657"/>
          <a:ext cx="1385306" cy="69265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kern="1200" dirty="0" smtClean="0"/>
            <a:t>Application Streaming</a:t>
          </a:r>
          <a:endParaRPr lang="en-IN" sz="1900" kern="1200" dirty="0"/>
        </a:p>
      </dsp:txBody>
      <dsp:txXfrm>
        <a:off x="2502348" y="983657"/>
        <a:ext cx="1385306" cy="69265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00526-B946-410C-9265-9DADB3642C05}" type="datetimeFigureOut">
              <a:rPr lang="en-US" smtClean="0"/>
              <a:pPr/>
              <a:t>1/19/2018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11CA36-94E6-4003-A65E-C2AFD91D1F9C}" type="slidenum">
              <a:rPr lang="en-US" smtClean="0"/>
              <a:pPr/>
              <a:t>‹#›</a:t>
            </a:fld>
            <a:endParaRPr lang="en-US" dirty="0"/>
          </a:p>
        </p:txBody>
      </p:sp>
    </p:spTree>
    <p:extLst>
      <p:ext uri="{BB962C8B-B14F-4D97-AF65-F5344CB8AC3E}">
        <p14:creationId xmlns:p14="http://schemas.microsoft.com/office/powerpoint/2010/main" val="296290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a:t>
            </a:fld>
            <a:endParaRPr lang="en-US" dirty="0"/>
          </a:p>
        </p:txBody>
      </p:sp>
    </p:spTree>
    <p:extLst>
      <p:ext uri="{BB962C8B-B14F-4D97-AF65-F5344CB8AC3E}">
        <p14:creationId xmlns:p14="http://schemas.microsoft.com/office/powerpoint/2010/main" val="33722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4</a:t>
            </a:fld>
            <a:endParaRPr lang="en-US" dirty="0"/>
          </a:p>
        </p:txBody>
      </p:sp>
    </p:spTree>
    <p:extLst>
      <p:ext uri="{BB962C8B-B14F-4D97-AF65-F5344CB8AC3E}">
        <p14:creationId xmlns:p14="http://schemas.microsoft.com/office/powerpoint/2010/main" val="96388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5</a:t>
            </a:fld>
            <a:endParaRPr lang="en-US" dirty="0"/>
          </a:p>
        </p:txBody>
      </p:sp>
    </p:spTree>
    <p:extLst>
      <p:ext uri="{BB962C8B-B14F-4D97-AF65-F5344CB8AC3E}">
        <p14:creationId xmlns:p14="http://schemas.microsoft.com/office/powerpoint/2010/main" val="202955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just" fontAlgn="base"/>
            <a:r>
              <a:rPr lang="en-GB" sz="1200" b="1" dirty="0" smtClean="0"/>
              <a:t>Flexible Provisioning of Resources : </a:t>
            </a:r>
            <a:r>
              <a:rPr lang="en-GB" sz="1200" dirty="0" smtClean="0"/>
              <a:t>With OS Virtualization, you can easily connect different virtual disks to a system. The client can easily start another operating system or another role. Also, workstations or servers can be assigned with a specific role when needed by assigning another virtual disk (also known as on-demand capacity or hardware re-purposing).</a:t>
            </a:r>
          </a:p>
          <a:p>
            <a:pPr algn="just" fontAlgn="base"/>
            <a:endParaRPr lang="en-GB" sz="1200" dirty="0" smtClean="0"/>
          </a:p>
          <a:p>
            <a:pPr algn="just" fontAlgn="base"/>
            <a:r>
              <a:rPr lang="en-GB" sz="1200" b="1" dirty="0" smtClean="0"/>
              <a:t>Support of Multiple Images per System, including Boot Menu: </a:t>
            </a:r>
            <a:r>
              <a:rPr lang="en-GB" sz="1200" dirty="0" smtClean="0"/>
              <a:t>The extended flexible provisioning may be taken a step further with the possibility of assigning multiple images to one client simultaneously. When starting, a boot menu could also be presented to the client, so that the end-user can choose which operating system (with a different role) will be started. In this case, a system could be used for several purposes within seconds.</a:t>
            </a:r>
          </a:p>
          <a:p>
            <a:pPr algn="just" fontAlgn="base"/>
            <a:endParaRPr lang="en-GB" sz="1200" dirty="0" smtClean="0"/>
          </a:p>
          <a:p>
            <a:pPr algn="just" fontAlgn="base"/>
            <a:r>
              <a:rPr lang="en-GB" sz="1200" b="1" dirty="0" smtClean="0"/>
              <a:t>Rapid Software (OS/Apps) Deployment: </a:t>
            </a:r>
            <a:r>
              <a:rPr lang="en-GB" sz="1200" dirty="0" smtClean="0"/>
              <a:t>Adding a new server or workstation to the infrastructure takes just a few minutes. Instead of installing and configuring the system manually or via a deployment tool, taking at least a few hours, with just a few steps, the client is assigned to a virtual disk and can be used in production.</a:t>
            </a:r>
          </a:p>
          <a:p>
            <a:pPr algn="just" fontAlgn="base"/>
            <a:endParaRPr lang="en-IN" sz="1200" dirty="0" smtClean="0"/>
          </a:p>
          <a:p>
            <a:pPr algn="just" fontAlgn="base"/>
            <a:r>
              <a:rPr lang="en-GB" sz="1200" b="1" dirty="0" smtClean="0"/>
              <a:t>Easy Implementation of Updates and Hotfixes of the Operating System and Applications: </a:t>
            </a:r>
            <a:r>
              <a:rPr lang="en-GB" sz="1200" dirty="0" smtClean="0"/>
              <a:t>With OS virtualization, an update or hotfix should just be added to the virtual disk image (VDI) instead of all servers. Therefore, one can create a new virtual disk which includes the update or hotfix and test it easily by assigning this virtual disk to one machine. If the tests are successful, this virtual disk can be assigned to all the other clients. One needs to create procedure/systems to manage the updates and different virtual disk versions.</a:t>
            </a:r>
          </a:p>
          <a:p>
            <a:pPr algn="just" fontAlgn="base"/>
            <a:endParaRPr lang="en-GB" sz="1200" dirty="0" smtClean="0"/>
          </a:p>
          <a:p>
            <a:pPr algn="just" fontAlgn="base"/>
            <a:r>
              <a:rPr lang="en-GB" sz="1200" b="1" dirty="0" smtClean="0"/>
              <a:t>Easy Rollback Scenarios: </a:t>
            </a:r>
            <a:r>
              <a:rPr lang="en-GB" sz="1200" dirty="0" smtClean="0"/>
              <a:t>Although the update or hotfix was tested thoroughly, during production the behaviour of this hotfix/update is not as expected. By assigning the previous virtual disk to those clients and restarting them you can revert to the previous state easily and quickly.</a:t>
            </a:r>
          </a:p>
          <a:p>
            <a:pPr algn="just" fontAlgn="base"/>
            <a:endParaRPr lang="en-GB" sz="1200" dirty="0" smtClean="0"/>
          </a:p>
          <a:p>
            <a:pPr algn="just" fontAlgn="base"/>
            <a:r>
              <a:rPr lang="en-GB" sz="1200" b="1" dirty="0" smtClean="0"/>
              <a:t>After Restarting, the System is Back to a Clean State: </a:t>
            </a:r>
            <a:r>
              <a:rPr lang="en-GB" sz="1200" dirty="0" smtClean="0"/>
              <a:t>This advantage only applies to shared images. If your system is behaving strangely, often a complete re-installation is the only possible solution. With OS virtualization (in combination with the shared disk) a machine only needs to be restarted to load the default configuration again.</a:t>
            </a:r>
          </a:p>
          <a:p>
            <a:pPr algn="just" fontAlgn="base"/>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23</a:t>
            </a:fld>
            <a:endParaRPr lang="en-US" dirty="0"/>
          </a:p>
        </p:txBody>
      </p:sp>
    </p:spTree>
    <p:extLst>
      <p:ext uri="{BB962C8B-B14F-4D97-AF65-F5344CB8AC3E}">
        <p14:creationId xmlns:p14="http://schemas.microsoft.com/office/powerpoint/2010/main" val="172804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GB" sz="1200" b="1" dirty="0" smtClean="0"/>
              <a:t>No Work offline Capability: </a:t>
            </a:r>
            <a:r>
              <a:rPr lang="en-GB" sz="1200" dirty="0" smtClean="0"/>
              <a:t>At the moment OS virtualization products must be connected with the OS virtualization server to use the operating system on the virtual disk. When no network connection is available the system cannot be used.</a:t>
            </a:r>
          </a:p>
          <a:p>
            <a:pPr algn="just" fontAlgn="base"/>
            <a:endParaRPr lang="en-GB" sz="1200" dirty="0" smtClean="0"/>
          </a:p>
          <a:p>
            <a:pPr algn="just" fontAlgn="base"/>
            <a:r>
              <a:rPr lang="en-GB" sz="1200" b="1" dirty="0" smtClean="0"/>
              <a:t>High-speed LAN Recommended (&gt;100Mb): </a:t>
            </a:r>
            <a:r>
              <a:rPr lang="en-GB" sz="1200" dirty="0" smtClean="0"/>
              <a:t>Because the virtual disk is connected from the OS virtualization server via the network interface card a LAN is recommended. Over a WAN connection there is probably not enough bandwidth available and/or not reliable enough to use the system smoothly.</a:t>
            </a:r>
          </a:p>
          <a:p>
            <a:pPr algn="just" fontAlgn="base"/>
            <a:endParaRPr lang="en-GB" sz="1200" dirty="0" smtClean="0"/>
          </a:p>
          <a:p>
            <a:pPr algn="just" fontAlgn="base"/>
            <a:r>
              <a:rPr lang="en-GB" sz="1200" b="1" dirty="0" smtClean="0"/>
              <a:t>Not All Operating Systems are Supported: </a:t>
            </a:r>
            <a:r>
              <a:rPr lang="en-GB" sz="1200" dirty="0" smtClean="0"/>
              <a:t>Although many operating systems are supported, there are some Linux distributions which cannot run via the OS virtualization technique.</a:t>
            </a: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24</a:t>
            </a:fld>
            <a:endParaRPr lang="en-US" dirty="0"/>
          </a:p>
        </p:txBody>
      </p:sp>
    </p:spTree>
    <p:extLst>
      <p:ext uri="{BB962C8B-B14F-4D97-AF65-F5344CB8AC3E}">
        <p14:creationId xmlns:p14="http://schemas.microsoft.com/office/powerpoint/2010/main" val="89340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lgn="l" fontAlgn="base">
              <a:buNone/>
            </a:pPr>
            <a:r>
              <a:rPr lang="en-GB" sz="1200" b="1" dirty="0" smtClean="0">
                <a:latin typeface="Times New Roman" panose="02020603050405020304" pitchFamily="18" charset="0"/>
                <a:cs typeface="Times New Roman" panose="02020603050405020304" pitchFamily="18" charset="0"/>
              </a:rPr>
              <a:t>1. Citrix </a:t>
            </a:r>
            <a:r>
              <a:rPr lang="en-GB" sz="1200" b="1" dirty="0" err="1" smtClean="0">
                <a:latin typeface="Times New Roman" panose="02020603050405020304" pitchFamily="18" charset="0"/>
                <a:cs typeface="Times New Roman" panose="02020603050405020304" pitchFamily="18" charset="0"/>
              </a:rPr>
              <a:t>XenApp</a:t>
            </a:r>
            <a:r>
              <a:rPr lang="en-GB" sz="1200" b="1" dirty="0" smtClean="0">
                <a:latin typeface="Times New Roman" panose="02020603050405020304" pitchFamily="18" charset="0"/>
                <a:cs typeface="Times New Roman" panose="02020603050405020304" pitchFamily="18" charset="0"/>
              </a:rPr>
              <a:t>/Terminal Servers</a:t>
            </a:r>
            <a:br>
              <a:rPr lang="en-GB" sz="1200" b="1" dirty="0" smtClean="0">
                <a:latin typeface="Times New Roman" panose="02020603050405020304" pitchFamily="18" charset="0"/>
                <a:cs typeface="Times New Roman" panose="02020603050405020304" pitchFamily="18" charset="0"/>
              </a:rPr>
            </a:br>
            <a:r>
              <a:rPr lang="en-GB" sz="1200" dirty="0" smtClean="0">
                <a:latin typeface="Times New Roman" panose="02020603050405020304" pitchFamily="18" charset="0"/>
                <a:cs typeface="Times New Roman" panose="02020603050405020304" pitchFamily="18" charset="0"/>
              </a:rPr>
              <a:t>OS virtualization is a nice complementary solution for Citrix </a:t>
            </a:r>
            <a:r>
              <a:rPr lang="en-GB" sz="1200" dirty="0" err="1" smtClean="0">
                <a:latin typeface="Times New Roman" panose="02020603050405020304" pitchFamily="18" charset="0"/>
                <a:cs typeface="Times New Roman" panose="02020603050405020304" pitchFamily="18" charset="0"/>
              </a:rPr>
              <a:t>XenApp</a:t>
            </a:r>
            <a:r>
              <a:rPr lang="en-GB" sz="1200" dirty="0" smtClean="0">
                <a:latin typeface="Times New Roman" panose="02020603050405020304" pitchFamily="18" charset="0"/>
                <a:cs typeface="Times New Roman" panose="02020603050405020304" pitchFamily="18" charset="0"/>
              </a:rPr>
              <a:t>/Terminal Server Based infrastructures. One of the greatest challenges of these infrastructures is to keep the server 100% identical for a consistent user experience. By using the shared virtual disks after every reboot, the terminal server is back in his default state and changes are applied to all servers.</a:t>
            </a:r>
          </a:p>
          <a:p>
            <a:pPr marL="0" indent="0" algn="l" fontAlgn="base">
              <a:buNone/>
            </a:pPr>
            <a:endParaRPr lang="en-GB" sz="1200" dirty="0" smtClean="0">
              <a:latin typeface="Times New Roman" panose="02020603050405020304" pitchFamily="18" charset="0"/>
              <a:cs typeface="Times New Roman" panose="02020603050405020304" pitchFamily="18" charset="0"/>
            </a:endParaRPr>
          </a:p>
          <a:p>
            <a:pPr marL="0" indent="0" algn="l" fontAlgn="base">
              <a:buNone/>
            </a:pPr>
            <a:r>
              <a:rPr lang="en-GB" sz="1200" b="1" dirty="0" smtClean="0">
                <a:latin typeface="Times New Roman" panose="02020603050405020304" pitchFamily="18" charset="0"/>
                <a:cs typeface="Times New Roman" panose="02020603050405020304" pitchFamily="18" charset="0"/>
              </a:rPr>
              <a:t>2. VDI/DDI Solutions </a:t>
            </a:r>
          </a:p>
          <a:p>
            <a:pPr marL="0" indent="0" algn="l" fontAlgn="base">
              <a:buNone/>
            </a:pPr>
            <a:r>
              <a:rPr lang="en-GB" sz="1200" dirty="0" smtClean="0">
                <a:latin typeface="Times New Roman" panose="02020603050405020304" pitchFamily="18" charset="0"/>
                <a:cs typeface="Times New Roman" panose="02020603050405020304" pitchFamily="18" charset="0"/>
              </a:rPr>
              <a:t>Virtual desktop infrastructure solutions are also becoming increasingly popular. One of the biggest disadvantages of most VDI products is the need for expensive (Storage Area Network) SAN storage to host the virtual machines. With the OS Virtualization shared disk mechanism, the virtual machines can use the same virtual disk and no expensive disk space is needed on the SAN.</a:t>
            </a:r>
          </a:p>
          <a:p>
            <a:pPr marL="0" indent="0" algn="l" fontAlgn="base">
              <a:buNone/>
            </a:pPr>
            <a:endParaRPr lang="en-IN" sz="1200" dirty="0" smtClean="0">
              <a:latin typeface="Times New Roman" panose="02020603050405020304" pitchFamily="18" charset="0"/>
              <a:cs typeface="Times New Roman" panose="02020603050405020304" pitchFamily="18" charset="0"/>
            </a:endParaRPr>
          </a:p>
          <a:p>
            <a:pPr marL="0" indent="0" algn="l" fontAlgn="base">
              <a:buNone/>
            </a:pPr>
            <a:r>
              <a:rPr lang="en-GB" sz="1200" b="1" dirty="0" smtClean="0"/>
              <a:t>3. Web Servers</a:t>
            </a:r>
          </a:p>
          <a:p>
            <a:pPr marL="0" indent="0" algn="l" fontAlgn="base">
              <a:buNone/>
            </a:pPr>
            <a:r>
              <a:rPr lang="en-GB" sz="1200" dirty="0" smtClean="0"/>
              <a:t>Most web servers are pretty static and do not save data locally. Also, the need for web resources can be very different during the day. With flexible provisioning, the needed resources can be assigned during the day, for example sharing the hardware with another role.</a:t>
            </a:r>
          </a:p>
          <a:p>
            <a:pPr marL="0" indent="0" algn="l" fontAlgn="base">
              <a:buNone/>
            </a:pPr>
            <a:endParaRPr lang="en-GB" sz="1200" dirty="0" smtClean="0"/>
          </a:p>
          <a:p>
            <a:pPr marL="0" indent="0" algn="l" fontAlgn="base">
              <a:buNone/>
            </a:pPr>
            <a:endParaRPr lang="en-GB" sz="1200" dirty="0" smtClean="0"/>
          </a:p>
          <a:p>
            <a:pPr marL="0" indent="0" algn="l" fontAlgn="base">
              <a:buNone/>
            </a:pPr>
            <a:r>
              <a:rPr lang="en-GB" sz="1200" b="1" dirty="0" smtClean="0"/>
              <a:t>4. Back-up Servers </a:t>
            </a:r>
          </a:p>
          <a:p>
            <a:pPr marL="0" indent="0" algn="l" fontAlgn="base">
              <a:buNone/>
            </a:pPr>
            <a:r>
              <a:rPr lang="en-GB" sz="1200" dirty="0" smtClean="0"/>
              <a:t>Back-up servers are normally used for a few hours a day (during non-business hours). Therefore, the hardware is relatively unused for most of the time. Using flexible provisioning, the hardware may be used for other roles during business hours and after that “assigned” to the back-up server role virtual disk for the back-up process.</a:t>
            </a:r>
          </a:p>
          <a:p>
            <a:pPr marL="0" indent="0" algn="l" fontAlgn="base">
              <a:buNone/>
            </a:pPr>
            <a:endParaRPr lang="en-GB" sz="1200" dirty="0" smtClean="0"/>
          </a:p>
          <a:p>
            <a:pPr marL="0" indent="0" algn="l" fontAlgn="base">
              <a:buNone/>
            </a:pPr>
            <a:endParaRPr lang="en-GB" sz="1200" dirty="0" smtClean="0"/>
          </a:p>
          <a:p>
            <a:pPr marL="0" indent="0" algn="l" fontAlgn="base">
              <a:buNone/>
            </a:pPr>
            <a:r>
              <a:rPr lang="en-GB" sz="1200" b="1" dirty="0" smtClean="0"/>
              <a:t>5. Lab Environments</a:t>
            </a:r>
          </a:p>
          <a:p>
            <a:pPr marL="0" indent="0" algn="l" fontAlgn="base">
              <a:buNone/>
            </a:pPr>
            <a:r>
              <a:rPr lang="en-GB" sz="1200" dirty="0" smtClean="0"/>
              <a:t>An attribute of lab environments is the need to restore the status of the environment to the default state quickly so the students can successfully run the exercises. OS virtualization can provide that with the shared disk option and it can also have “flexible provision” for the system with the correct lab environment.</a:t>
            </a:r>
          </a:p>
          <a:p>
            <a:pPr marL="0" indent="0" algn="l" fontAlgn="base">
              <a:buNone/>
            </a:pPr>
            <a:endParaRPr lang="en-IN" sz="1200" dirty="0" smtClean="0"/>
          </a:p>
          <a:p>
            <a:pPr marL="0" indent="0" fontAlgn="base">
              <a:buNone/>
            </a:pPr>
            <a:r>
              <a:rPr lang="en-GB" sz="1200" b="1" dirty="0" smtClean="0"/>
              <a:t>6. Educational Environments</a:t>
            </a:r>
          </a:p>
          <a:p>
            <a:pPr marL="0" indent="0" algn="just" fontAlgn="base">
              <a:buNone/>
            </a:pPr>
            <a:r>
              <a:rPr lang="en-GB" sz="1200" dirty="0" smtClean="0"/>
              <a:t>In educational environments, it is always a challenge to offer fully functioning workplaces for all the students. Also, depending on the training given there can be the need for several operating systems. Using OS Virtualization with multiple virtual disks assigned, a student can use the boot menu to start the relevant environment for his/her training. Also, after restarting, the machine is in its default state again (when using shared virtual disks).</a:t>
            </a:r>
          </a:p>
          <a:p>
            <a:pPr marL="0" indent="0" algn="just" fontAlgn="base">
              <a:buNone/>
            </a:pPr>
            <a:endParaRPr lang="en-GB" sz="1200" dirty="0" smtClean="0"/>
          </a:p>
          <a:p>
            <a:pPr marL="0" indent="0" algn="just" fontAlgn="base">
              <a:buNone/>
            </a:pPr>
            <a:endParaRPr lang="en-GB" sz="1200" dirty="0" smtClean="0"/>
          </a:p>
          <a:p>
            <a:pPr marL="0" indent="0" fontAlgn="base">
              <a:buNone/>
            </a:pPr>
            <a:r>
              <a:rPr lang="en-GB" sz="1200" b="1" dirty="0" smtClean="0"/>
              <a:t>7. Public Workstations</a:t>
            </a:r>
            <a:br>
              <a:rPr lang="en-GB" sz="1200" b="1" dirty="0" smtClean="0"/>
            </a:br>
            <a:r>
              <a:rPr lang="en-GB" sz="1200" dirty="0" smtClean="0"/>
              <a:t>Just like educational environments, public workstations should always offer functionality and no personal information should be stored.</a:t>
            </a:r>
            <a:br>
              <a:rPr lang="en-GB" sz="1200" dirty="0" smtClean="0"/>
            </a:br>
            <a:endParaRPr lang="en-GB" sz="1200" dirty="0" smtClean="0"/>
          </a:p>
          <a:p>
            <a:pPr marL="0" indent="0" fontAlgn="base">
              <a:buNone/>
            </a:pPr>
            <a:endParaRPr lang="en-GB" sz="1200" dirty="0" smtClean="0"/>
          </a:p>
          <a:p>
            <a:pPr marL="0" indent="0" fontAlgn="base">
              <a:buNone/>
            </a:pPr>
            <a:r>
              <a:rPr lang="en-GB" sz="1200" b="1" dirty="0" smtClean="0"/>
              <a:t>8. (Very) Secure Environments</a:t>
            </a:r>
            <a:br>
              <a:rPr lang="en-GB" sz="1200" b="1" dirty="0" smtClean="0"/>
            </a:br>
            <a:r>
              <a:rPr lang="en-GB" sz="1200" dirty="0" smtClean="0"/>
              <a:t>OS Virtualization is also a technique that can be used for (highly) secure environments. For example, if a machine is stolen (which uses OS Virtualization) no data is available on this machine.</a:t>
            </a:r>
          </a:p>
          <a:p>
            <a:pPr marL="0" indent="0" algn="l" fontAlgn="base">
              <a:buNone/>
            </a:pPr>
            <a:endParaRPr lang="en-GB" sz="1200" dirty="0" smtClean="0"/>
          </a:p>
          <a:p>
            <a:pPr marL="0" indent="0" algn="just" fontAlgn="base">
              <a:buNone/>
            </a:pPr>
            <a:endParaRPr lang="en-GB" sz="1200" dirty="0" smtClean="0">
              <a:latin typeface="Times New Roman" panose="02020603050405020304" pitchFamily="18" charset="0"/>
              <a:cs typeface="Times New Roman" panose="02020603050405020304" pitchFamily="18" charset="0"/>
            </a:endParaRPr>
          </a:p>
          <a:p>
            <a:pPr marL="0" indent="0" algn="just" fontAlgn="base">
              <a:buNone/>
            </a:pPr>
            <a:endParaRPr lang="en-IN" sz="1200" dirty="0" smtClean="0">
              <a:latin typeface="Times New Roman" panose="02020603050405020304" pitchFamily="18" charset="0"/>
              <a:cs typeface="Times New Roman" panose="02020603050405020304" pitchFamily="18" charset="0"/>
            </a:endParaRPr>
          </a:p>
          <a:p>
            <a:pPr marL="0" indent="0" algn="just" fontAlgn="base">
              <a:buNone/>
            </a:pPr>
            <a:endParaRPr lang="en-GB" sz="1200" dirty="0" smtClean="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25</a:t>
            </a:fld>
            <a:endParaRPr lang="en-US" dirty="0"/>
          </a:p>
        </p:txBody>
      </p:sp>
    </p:spTree>
    <p:extLst>
      <p:ext uri="{BB962C8B-B14F-4D97-AF65-F5344CB8AC3E}">
        <p14:creationId xmlns:p14="http://schemas.microsoft.com/office/powerpoint/2010/main" val="192475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dirty="0" err="1" smtClean="0">
                <a:latin typeface="Times New Roman" panose="02020603050405020304" pitchFamily="18" charset="0"/>
                <a:cs typeface="Times New Roman" panose="02020603050405020304" pitchFamily="18" charset="0"/>
              </a:rPr>
              <a:t>Paravirtualization</a:t>
            </a:r>
            <a:r>
              <a:rPr lang="en-GB" sz="1200" dirty="0" smtClean="0">
                <a:latin typeface="Times New Roman" panose="02020603050405020304" pitchFamily="18" charset="0"/>
                <a:cs typeface="Times New Roman" panose="02020603050405020304" pitchFamily="18" charset="0"/>
              </a:rPr>
              <a:t> enables several different operating systems to run on one set of hardware by effectively using resources, such as, processors and memory. In </a:t>
            </a:r>
            <a:r>
              <a:rPr lang="en-GB" sz="1200" dirty="0" err="1" smtClean="0">
                <a:latin typeface="Times New Roman" panose="02020603050405020304" pitchFamily="18" charset="0"/>
                <a:cs typeface="Times New Roman" panose="02020603050405020304" pitchFamily="18" charset="0"/>
              </a:rPr>
              <a:t>paravirtualization</a:t>
            </a:r>
            <a:r>
              <a:rPr lang="en-GB" sz="1200" dirty="0" smtClean="0">
                <a:latin typeface="Times New Roman" panose="02020603050405020304" pitchFamily="18" charset="0"/>
                <a:cs typeface="Times New Roman" panose="02020603050405020304" pitchFamily="18" charset="0"/>
              </a:rPr>
              <a:t>, the operating system is modified to work with a virtual machine. The intention behind the modification of the operating system is to minimise the execution time required in performing the operations that are otherwise difficult to run in a virtual environment.</a:t>
            </a:r>
            <a:endParaRPr lang="en-GB"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29</a:t>
            </a:fld>
            <a:endParaRPr lang="en-US" dirty="0"/>
          </a:p>
        </p:txBody>
      </p:sp>
    </p:spTree>
    <p:extLst>
      <p:ext uri="{BB962C8B-B14F-4D97-AF65-F5344CB8AC3E}">
        <p14:creationId xmlns:p14="http://schemas.microsoft.com/office/powerpoint/2010/main" val="2839532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00727" y="6416675"/>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Rectangle 7"/>
          <p:cNvSpPr/>
          <p:nvPr userDrawn="1"/>
        </p:nvSpPr>
        <p:spPr>
          <a:xfrm>
            <a:off x="-11152" y="0"/>
            <a:ext cx="91551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FINAL LOGO_CURVED without BG.png"/>
          <p:cNvPicPr>
            <a:picLocks noChangeAspect="1"/>
          </p:cNvPicPr>
          <p:nvPr userDrawn="1"/>
        </p:nvPicPr>
        <p:blipFill>
          <a:blip r:embed="rId2" cstate="print"/>
          <a:stretch>
            <a:fillRect/>
          </a:stretch>
        </p:blipFill>
        <p:spPr>
          <a:xfrm>
            <a:off x="5240883" y="228600"/>
            <a:ext cx="3197263" cy="550869"/>
          </a:xfrm>
          <a:prstGeom prst="rect">
            <a:avLst/>
          </a:prstGeom>
        </p:spPr>
      </p:pic>
      <p:cxnSp>
        <p:nvCxnSpPr>
          <p:cNvPr id="11" name="Straight Connector 10"/>
          <p:cNvCxnSpPr/>
          <p:nvPr userDrawn="1"/>
        </p:nvCxnSpPr>
        <p:spPr>
          <a:xfrm>
            <a:off x="0" y="1065212"/>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01980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151" y="0"/>
            <a:ext cx="44958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ctrTitle" hasCustomPrompt="1"/>
          </p:nvPr>
        </p:nvSpPr>
        <p:spPr>
          <a:xfrm>
            <a:off x="4800600" y="1444625"/>
            <a:ext cx="3810000" cy="1603375"/>
          </a:xfrm>
        </p:spPr>
        <p:txBody>
          <a:bodyPr/>
          <a:lstStyle>
            <a:lvl1pPr algn="ctr">
              <a:defRPr baseline="0"/>
            </a:lvl1pPr>
          </a:lstStyle>
          <a:p>
            <a:r>
              <a:rPr lang="en-US" dirty="0"/>
              <a:t>Introduction and launch page</a:t>
            </a:r>
          </a:p>
        </p:txBody>
      </p:sp>
      <p:sp>
        <p:nvSpPr>
          <p:cNvPr id="3" name="Subtitle 2"/>
          <p:cNvSpPr>
            <a:spLocks noGrp="1"/>
          </p:cNvSpPr>
          <p:nvPr>
            <p:ph type="subTitle" idx="1" hasCustomPrompt="1"/>
          </p:nvPr>
        </p:nvSpPr>
        <p:spPr>
          <a:xfrm>
            <a:off x="304800" y="4038600"/>
            <a:ext cx="3886200" cy="1447800"/>
          </a:xfrm>
        </p:spPr>
        <p:txBody>
          <a:bodyPr anchor="ctr"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2</a:t>
            </a:r>
            <a:endParaRPr 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defRPr sz="1800"/>
            </a:lvl1pPr>
            <a:lvl2pPr>
              <a:defRPr sz="1600" baseline="0"/>
            </a:lvl2pPr>
            <a:lvl3pPr>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Routing</a:t>
            </a:r>
          </a:p>
          <a:p>
            <a:pPr lvl="1"/>
            <a:r>
              <a:rPr lang="en-US" dirty="0"/>
              <a:t>2 types of routing</a:t>
            </a:r>
          </a:p>
          <a:p>
            <a:pPr lvl="2"/>
            <a:r>
              <a:rPr lang="en-US" dirty="0"/>
              <a:t>Static Routing</a:t>
            </a:r>
          </a:p>
          <a:p>
            <a:pPr lvl="2"/>
            <a:r>
              <a:rPr lang="en-US" dirty="0"/>
              <a:t>Dynamic routing</a:t>
            </a:r>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Will show the shortest route to reach the destination.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8200"/>
            <a:ext cx="3008313" cy="990600"/>
          </a:xfrm>
        </p:spPr>
        <p:txBody>
          <a:bodyPr anchor="b"/>
          <a:lstStyle>
            <a:lvl1pPr algn="l">
              <a:defRPr sz="2000" b="1"/>
            </a:lvl1p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Static Routing</a:t>
            </a:r>
          </a:p>
        </p:txBody>
      </p:sp>
      <p:sp>
        <p:nvSpPr>
          <p:cNvPr id="3" name="Content Placeholder 2"/>
          <p:cNvSpPr>
            <a:spLocks noGrp="1"/>
          </p:cNvSpPr>
          <p:nvPr>
            <p:ph idx="1" hasCustomPrompt="1"/>
          </p:nvPr>
        </p:nvSpPr>
        <p:spPr>
          <a:xfrm>
            <a:off x="3575050" y="914400"/>
            <a:ext cx="5111750" cy="5211763"/>
          </a:xfrm>
        </p:spPr>
        <p:txBody>
          <a:bodyPr>
            <a:normAutofit/>
          </a:bodyPr>
          <a:lstStyle>
            <a:lvl1pPr>
              <a:buNone/>
              <a:defRPr sz="1800"/>
            </a:lvl1pPr>
            <a:lvl2pPr>
              <a:buNone/>
              <a:defRPr sz="1600" baseline="0"/>
            </a:lvl2pPr>
            <a:lvl3pPr>
              <a:buNone/>
              <a:defRPr sz="1400" baseline="0"/>
            </a:lvl3pPr>
            <a:lvl4pPr>
              <a:buNone/>
              <a:defRPr sz="1200"/>
            </a:lvl4pPr>
            <a:lvl5pPr>
              <a:buNone/>
              <a:defRPr sz="1200"/>
            </a:lvl5pPr>
            <a:lvl6pPr>
              <a:defRPr sz="2000"/>
            </a:lvl6pPr>
            <a:lvl7pPr>
              <a:defRPr sz="2000"/>
            </a:lvl7pPr>
            <a:lvl8pPr>
              <a:defRPr sz="2000"/>
            </a:lvl8pPr>
            <a:lvl9pPr>
              <a:defRPr sz="2000"/>
            </a:lvl9pPr>
          </a:lstStyle>
          <a:p>
            <a:pPr lvl="0"/>
            <a:r>
              <a:rPr lang="en-US" dirty="0"/>
              <a:t>Static Routing</a:t>
            </a:r>
          </a:p>
          <a:p>
            <a:pPr lvl="0"/>
            <a:endParaRPr lang="en-US" dirty="0"/>
          </a:p>
          <a:p>
            <a:pPr lvl="1"/>
            <a:r>
              <a:rPr lang="en-US" dirty="0"/>
              <a:t>R1(</a:t>
            </a:r>
            <a:r>
              <a:rPr lang="en-US" dirty="0" err="1"/>
              <a:t>config</a:t>
            </a:r>
            <a:r>
              <a:rPr lang="en-US" dirty="0"/>
              <a:t>)#ip route 12.0.0.0 255.0.0.0 10.1.1.2</a:t>
            </a:r>
          </a:p>
          <a:p>
            <a:pPr lvl="1"/>
            <a:endParaRPr lang="en-US" dirty="0"/>
          </a:p>
          <a:p>
            <a:pPr lvl="1"/>
            <a:r>
              <a:rPr lang="en-US" dirty="0"/>
              <a:t>In R1 type 12.0.0.0 network on company B address &amp; next hop </a:t>
            </a:r>
            <a:r>
              <a:rPr lang="en-US" dirty="0" err="1"/>
              <a:t>ip</a:t>
            </a:r>
            <a:r>
              <a:rPr lang="en-US" dirty="0"/>
              <a:t> of company A.</a:t>
            </a:r>
          </a:p>
          <a:p>
            <a:pPr lvl="1"/>
            <a:endParaRPr lang="en-US" dirty="0"/>
          </a:p>
          <a:p>
            <a:pPr lvl="1"/>
            <a:r>
              <a:rPr lang="en-US" dirty="0"/>
              <a:t>R2(</a:t>
            </a:r>
            <a:r>
              <a:rPr lang="en-US" dirty="0" err="1"/>
              <a:t>config</a:t>
            </a:r>
            <a:r>
              <a:rPr lang="en-US" dirty="0"/>
              <a:t>)#</a:t>
            </a:r>
            <a:r>
              <a:rPr lang="en-US" dirty="0" err="1"/>
              <a:t>ip</a:t>
            </a:r>
            <a:r>
              <a:rPr lang="en-US" dirty="0"/>
              <a:t> route 10.0.0.0 255.0.0.0 12.1.1.1</a:t>
            </a:r>
          </a:p>
          <a:p>
            <a:pPr lvl="1"/>
            <a:endParaRPr lang="en-US" dirty="0"/>
          </a:p>
          <a:p>
            <a:pPr lvl="1"/>
            <a:r>
              <a:rPr lang="en-US" dirty="0"/>
              <a:t>In R2 type 10.0.0.0 network on company A address &amp; next hop </a:t>
            </a:r>
            <a:r>
              <a:rPr lang="en-US" dirty="0" err="1"/>
              <a:t>ip</a:t>
            </a:r>
            <a:r>
              <a:rPr lang="en-US" dirty="0"/>
              <a:t> of company B.</a:t>
            </a:r>
          </a:p>
          <a:p>
            <a:pPr lvl="2"/>
            <a:endParaRPr lang="en-US" dirty="0"/>
          </a:p>
          <a:p>
            <a:pPr lvl="2"/>
            <a:endParaRPr lang="en-US" dirty="0"/>
          </a:p>
          <a:p>
            <a:pPr lvl="3"/>
            <a:endParaRPr lang="en-US" dirty="0"/>
          </a:p>
        </p:txBody>
      </p:sp>
      <p:sp>
        <p:nvSpPr>
          <p:cNvPr id="4" name="Text Placeholder 3"/>
          <p:cNvSpPr>
            <a:spLocks noGrp="1"/>
          </p:cNvSpPr>
          <p:nvPr>
            <p:ph type="body" sz="half" idx="2" hasCustomPrompt="1"/>
          </p:nvPr>
        </p:nvSpPr>
        <p:spPr>
          <a:xfrm>
            <a:off x="457200" y="1905000"/>
            <a:ext cx="3008313" cy="4221163"/>
          </a:xfrm>
        </p:spPr>
        <p:txBody>
          <a:bodyPr/>
          <a:lstStyle>
            <a:lvl1pPr marL="0" indent="0">
              <a:buFont typeface="Arial" pitchFamily="34" charset="0"/>
              <a:buChar char="•"/>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 Manual entry on Routing Table</a:t>
            </a:r>
          </a:p>
          <a:p>
            <a:pPr lvl="0"/>
            <a:r>
              <a:rPr lang="en-US" dirty="0"/>
              <a:t> In Company A Router type company B network address.</a:t>
            </a:r>
          </a:p>
          <a:p>
            <a:pPr lvl="0"/>
            <a:r>
              <a:rPr lang="en-US" dirty="0"/>
              <a:t> In company B Router type  company A network address.    </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677108"/>
          </a:xfrm>
          <a:prstGeom prst="rect">
            <a:avLst/>
          </a:prstGeom>
          <a:noFill/>
        </p:spPr>
        <p:txBody>
          <a:bodyPr wrap="square" rtlCol="0">
            <a:spAutoFit/>
          </a:bodyPr>
          <a:lstStyle/>
          <a:p>
            <a:pPr>
              <a:buFont typeface="Arial" pitchFamily="34" charset="0"/>
              <a:buChar char="•"/>
            </a:pPr>
            <a:r>
              <a:rPr lang="en-US" sz="2000" baseline="0" dirty="0"/>
              <a:t> </a:t>
            </a:r>
          </a:p>
          <a:p>
            <a:endParaRPr lang="en-US" baseline="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4" name="Footer Placeholder 3"/>
          <p:cNvSpPr>
            <a:spLocks noGrp="1"/>
          </p:cNvSpPr>
          <p:nvPr>
            <p:ph type="ftr" sz="quarter" idx="11"/>
          </p:nvPr>
        </p:nvSpPr>
        <p:spPr/>
        <p:txBody>
          <a:bodyPr/>
          <a:lstStyle/>
          <a:p>
            <a:r>
              <a:rPr lang="en-US" dirty="0"/>
              <a:t>Enter the Name of Presentation</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838199"/>
            <a:ext cx="5486400" cy="388937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Enter the Name of Presentation</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D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hasCustomPrompt="1"/>
          </p:nvPr>
        </p:nvSpPr>
        <p:spPr>
          <a:xfrm>
            <a:off x="1295400" y="3040959"/>
            <a:ext cx="6616390" cy="758283"/>
          </a:xfrm>
        </p:spPr>
        <p:txBody>
          <a:bodyPr/>
          <a:lstStyle>
            <a:lvl1pPr algn="ctr">
              <a:defRPr>
                <a:solidFill>
                  <a:schemeClr val="bg1"/>
                </a:solidFill>
              </a:defRPr>
            </a:lvl1pPr>
          </a:lstStyle>
          <a:p>
            <a:r>
              <a:rPr lang="en-US" dirty="0"/>
              <a:t>Thank you</a:t>
            </a:r>
          </a:p>
        </p:txBody>
      </p:sp>
      <p:sp>
        <p:nvSpPr>
          <p:cNvPr id="3" name="Footer Placeholder 2"/>
          <p:cNvSpPr>
            <a:spLocks noGrp="1"/>
          </p:cNvSpPr>
          <p:nvPr>
            <p:ph type="ftr" sz="quarter" idx="10"/>
          </p:nvPr>
        </p:nvSpPr>
        <p:spPr/>
        <p:txBody>
          <a:bodyPr/>
          <a:lstStyle/>
          <a:p>
            <a:r>
              <a:rPr lang="en-US" dirty="0"/>
              <a:t>Enter the Name of Presentation</a:t>
            </a:r>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cxnSp>
        <p:nvCxnSpPr>
          <p:cNvPr id="8" name="Straight Connector 7"/>
          <p:cNvCxnSpPr/>
          <p:nvPr userDrawn="1"/>
        </p:nvCxnSpPr>
        <p:spPr>
          <a:xfrm>
            <a:off x="76200" y="3429000"/>
            <a:ext cx="8981739" cy="2689"/>
          </a:xfrm>
          <a:prstGeom prst="line">
            <a:avLst/>
          </a:prstGeom>
          <a:ln w="25400">
            <a:solidFill>
              <a:schemeClr val="accent6"/>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57200" y="2819400"/>
            <a:ext cx="8077200" cy="1219200"/>
          </a:xfrm>
          <a:prstGeom prst="rect">
            <a:avLst/>
          </a:prstGeom>
          <a:solidFill>
            <a:srgbClr val="1E7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Title 1"/>
          <p:cNvSpPr>
            <a:spLocks noGrp="1"/>
          </p:cNvSpPr>
          <p:nvPr>
            <p:ph type="title"/>
          </p:nvPr>
        </p:nvSpPr>
        <p:spPr>
          <a:xfrm>
            <a:off x="1295400" y="3040959"/>
            <a:ext cx="6616390" cy="758283"/>
          </a:xfrm>
        </p:spPr>
        <p:txBody>
          <a:bodyPr>
            <a:normAutofit/>
          </a:bodyPr>
          <a:lstStyle>
            <a:lvl1pPr algn="ctr">
              <a:defRPr sz="2400" b="1" baseline="0">
                <a:solidFill>
                  <a:schemeClr val="bg1"/>
                </a:solidFill>
                <a:latin typeface="Constantia" pitchFamily="18" charset="0"/>
              </a:defRPr>
            </a:lvl1pPr>
          </a:lstStyle>
          <a:p>
            <a:endParaRPr lang="en-US" dirty="0"/>
          </a:p>
        </p:txBody>
      </p:sp>
      <p:sp>
        <p:nvSpPr>
          <p:cNvPr id="4" name="Slide Number Placeholder 3"/>
          <p:cNvSpPr>
            <a:spLocks noGrp="1"/>
          </p:cNvSpPr>
          <p:nvPr>
            <p:ph type="sldNum" sz="quarter" idx="11"/>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onstantia" pitchFamily="18" charset="0"/>
              </a:defRPr>
            </a:lvl1pPr>
          </a:lstStyle>
          <a:p>
            <a:endParaRPr lang="en-US" dirty="0"/>
          </a:p>
        </p:txBody>
      </p:sp>
      <p:sp>
        <p:nvSpPr>
          <p:cNvPr id="3" name="Content Placeholder 2"/>
          <p:cNvSpPr>
            <a:spLocks noGrp="1"/>
          </p:cNvSpPr>
          <p:nvPr>
            <p:ph idx="1"/>
          </p:nvPr>
        </p:nvSpPr>
        <p:spPr/>
        <p:txBody>
          <a:bodyPr/>
          <a:lstStyle>
            <a:lvl1pPr>
              <a:defRPr baseline="0">
                <a:latin typeface="Constantia" pitchFamily="18" charset="0"/>
              </a:defRPr>
            </a:lvl1pPr>
            <a:lvl2pPr>
              <a:buFont typeface="Arial" pitchFamily="34" charset="0"/>
              <a:buChar char="•"/>
              <a:defRPr baseline="0">
                <a:solidFill>
                  <a:schemeClr val="tx1"/>
                </a:solidFill>
                <a:latin typeface="Constantia" pitchFamily="18" charset="0"/>
              </a:defRPr>
            </a:lvl2pPr>
            <a:lvl3pPr>
              <a:defRPr>
                <a:latin typeface="Constantia" pitchFamily="18" charset="0"/>
              </a:defRPr>
            </a:lvl3pPr>
            <a:lvl4pPr>
              <a:defRPr baseline="0">
                <a:latin typeface="Constantia" pitchFamily="18" charset="0"/>
              </a:defRPr>
            </a:lvl4pPr>
            <a:lvl5pPr>
              <a:buSzPct val="80000"/>
              <a:buFont typeface="Wingdings" pitchFamily="2" charset="2"/>
              <a:buChar char="v"/>
              <a:defRPr>
                <a:latin typeface="Constant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1"/>
            <a:endParaRPr lang="en-US"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in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590800"/>
            <a:ext cx="7772400" cy="1362075"/>
          </a:xfrm>
        </p:spPr>
        <p:txBody>
          <a:bodyPr anchor="t">
            <a:normAutofit/>
          </a:bodyPr>
          <a:lstStyle>
            <a:lvl1pPr algn="l">
              <a:defRPr sz="2400" b="1" cap="all"/>
            </a:lvl1pPr>
          </a:lstStyle>
          <a:p>
            <a:r>
              <a:rPr lang="en-US" dirty="0"/>
              <a:t>Why we need routing</a:t>
            </a:r>
          </a:p>
        </p:txBody>
      </p:sp>
      <p:sp>
        <p:nvSpPr>
          <p:cNvPr id="3" name="Text Placeholder 2"/>
          <p:cNvSpPr>
            <a:spLocks noGrp="1"/>
          </p:cNvSpPr>
          <p:nvPr>
            <p:ph type="body" idx="1"/>
          </p:nvPr>
        </p:nvSpPr>
        <p:spPr>
          <a:xfrm>
            <a:off x="685800" y="4876800"/>
            <a:ext cx="7467600" cy="381000"/>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5" name="Footer Placeholder 4"/>
          <p:cNvSpPr>
            <a:spLocks noGrp="1"/>
          </p:cNvSpPr>
          <p:nvPr>
            <p:ph type="ftr" sz="quarter" idx="11"/>
          </p:nvPr>
        </p:nvSpPr>
        <p:spPr/>
        <p:txBody>
          <a:bodyPr/>
          <a:lstStyle/>
          <a:p>
            <a:r>
              <a:rPr lang="en-US" dirty="0"/>
              <a:t>Enter the Name of Presentation</a:t>
            </a:r>
          </a:p>
        </p:txBody>
      </p:sp>
      <p:sp>
        <p:nvSpPr>
          <p:cNvPr id="6" name="Slide Number Placeholder 5"/>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Content Placeholder 2"/>
          <p:cNvSpPr>
            <a:spLocks noGrp="1"/>
          </p:cNvSpPr>
          <p:nvPr>
            <p:ph sz="half" idx="1" hasCustomPrompt="1"/>
          </p:nvPr>
        </p:nvSpPr>
        <p:spPr>
          <a:xfrm>
            <a:off x="289935" y="914400"/>
            <a:ext cx="4038600" cy="5410200"/>
          </a:xfrm>
        </p:spPr>
        <p:txBody>
          <a:bodyPr>
            <a:normAutofit/>
          </a:bodyPr>
          <a:lstStyle>
            <a:lvl1pPr>
              <a:defRPr sz="1800" baseline="0"/>
            </a:lvl1pPr>
            <a:lvl2pPr>
              <a:defRPr sz="1600" baseline="0"/>
            </a:lvl2pPr>
            <a:lvl3pPr>
              <a:buNone/>
              <a:defRPr sz="1400"/>
            </a:lvl3pPr>
            <a:lvl4pPr>
              <a:buNone/>
              <a:defRPr sz="1200"/>
            </a:lvl4pPr>
            <a:lvl5pPr>
              <a:buNone/>
              <a:defRPr sz="1200"/>
            </a:lvl5pPr>
            <a:lvl6pPr>
              <a:defRPr sz="1800"/>
            </a:lvl6pPr>
            <a:lvl7pPr>
              <a:defRPr sz="1800"/>
            </a:lvl7pPr>
            <a:lvl8pPr>
              <a:defRPr sz="1800"/>
            </a:lvl8pPr>
            <a:lvl9pPr>
              <a:defRPr sz="1800"/>
            </a:lvl9pPr>
          </a:lstStyle>
          <a:p>
            <a:pPr lvl="0"/>
            <a:r>
              <a:rPr lang="en-US" dirty="0"/>
              <a:t>Company A</a:t>
            </a:r>
          </a:p>
          <a:p>
            <a:pPr lvl="1"/>
            <a:r>
              <a:rPr lang="en-US" dirty="0"/>
              <a:t>In Company A all the PCs connected to Network</a:t>
            </a:r>
          </a:p>
          <a:p>
            <a:pPr lvl="1"/>
            <a:r>
              <a:rPr lang="en-US" dirty="0"/>
              <a:t>Connect Router with the network</a:t>
            </a:r>
          </a:p>
          <a:p>
            <a:pPr lvl="1"/>
            <a:r>
              <a:rPr lang="en-US" dirty="0"/>
              <a:t>Change the router name as a R1</a:t>
            </a:r>
          </a:p>
          <a:p>
            <a:pPr lvl="2"/>
            <a:endParaRPr lang="en-US" dirty="0"/>
          </a:p>
        </p:txBody>
      </p:sp>
      <p:sp>
        <p:nvSpPr>
          <p:cNvPr id="4" name="Content Placeholder 3"/>
          <p:cNvSpPr>
            <a:spLocks noGrp="1"/>
          </p:cNvSpPr>
          <p:nvPr>
            <p:ph sz="half" idx="2" hasCustomPrompt="1"/>
          </p:nvPr>
        </p:nvSpPr>
        <p:spPr>
          <a:xfrm>
            <a:off x="4770861" y="914400"/>
            <a:ext cx="4038600" cy="5410200"/>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Company B</a:t>
            </a:r>
          </a:p>
          <a:p>
            <a:pPr lvl="1"/>
            <a:r>
              <a:rPr lang="en-US" dirty="0"/>
              <a:t>In Company B all the PCs connected to Network</a:t>
            </a:r>
          </a:p>
          <a:p>
            <a:pPr lvl="1"/>
            <a:r>
              <a:rPr lang="en-US" dirty="0"/>
              <a:t>Connect Router with the network</a:t>
            </a:r>
          </a:p>
          <a:p>
            <a:pPr lvl="1"/>
            <a:r>
              <a:rPr lang="en-US" dirty="0"/>
              <a:t>Change the router name as a R2</a:t>
            </a:r>
          </a:p>
        </p:txBody>
      </p:sp>
      <p:sp>
        <p:nvSpPr>
          <p:cNvPr id="7" name="Slide Number Placeholder 6"/>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3" name="Text Placeholder 2"/>
          <p:cNvSpPr>
            <a:spLocks noGrp="1"/>
          </p:cNvSpPr>
          <p:nvPr>
            <p:ph type="body" idx="1" hasCustomPrompt="1"/>
          </p:nvPr>
        </p:nvSpPr>
        <p:spPr>
          <a:xfrm>
            <a:off x="457200" y="838200"/>
            <a:ext cx="4040188"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A</a:t>
            </a:r>
          </a:p>
        </p:txBody>
      </p:sp>
      <p:sp>
        <p:nvSpPr>
          <p:cNvPr id="4" name="Content Placeholder 3"/>
          <p:cNvSpPr>
            <a:spLocks noGrp="1"/>
          </p:cNvSpPr>
          <p:nvPr>
            <p:ph sz="half" idx="2" hasCustomPrompt="1"/>
          </p:nvPr>
        </p:nvSpPr>
        <p:spPr>
          <a:xfrm>
            <a:off x="457200" y="1477962"/>
            <a:ext cx="4040188" cy="4922837"/>
          </a:xfrm>
        </p:spPr>
        <p:txBody>
          <a:bodyPr>
            <a:normAutofit/>
          </a:bodyPr>
          <a:lstStyle>
            <a:lvl1pPr>
              <a:buFont typeface="Arial" pitchFamily="34" charset="0"/>
              <a:buChar char="•"/>
              <a:defRPr sz="1800" baseline="0"/>
            </a:lvl1pPr>
            <a:lvl2pPr>
              <a:buFont typeface="Wingdings" pitchFamily="2" charset="2"/>
              <a:buNone/>
              <a:defRPr sz="1600" baseline="0"/>
            </a:lvl2pPr>
            <a:lvl3pPr>
              <a:buNone/>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12.1.1.10</a:t>
            </a:r>
          </a:p>
          <a:p>
            <a:pPr lvl="1"/>
            <a:endParaRPr lang="en-US" dirty="0"/>
          </a:p>
          <a:p>
            <a:pPr lvl="1"/>
            <a:r>
              <a:rPr lang="en-US" dirty="0"/>
              <a:t>Showing Destination unreachable.</a:t>
            </a:r>
          </a:p>
          <a:p>
            <a:pPr lvl="2"/>
            <a:endParaRPr lang="en-US" dirty="0"/>
          </a:p>
          <a:p>
            <a:pPr lvl="2"/>
            <a:endParaRPr lang="en-US" dirty="0"/>
          </a:p>
        </p:txBody>
      </p:sp>
      <p:sp>
        <p:nvSpPr>
          <p:cNvPr id="5" name="Text Placeholder 4"/>
          <p:cNvSpPr>
            <a:spLocks noGrp="1"/>
          </p:cNvSpPr>
          <p:nvPr>
            <p:ph type="body" sz="quarter" idx="3" hasCustomPrompt="1"/>
          </p:nvPr>
        </p:nvSpPr>
        <p:spPr>
          <a:xfrm>
            <a:off x="4645025" y="838200"/>
            <a:ext cx="4041775" cy="609601"/>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B</a:t>
            </a:r>
          </a:p>
        </p:txBody>
      </p:sp>
      <p:sp>
        <p:nvSpPr>
          <p:cNvPr id="6" name="Content Placeholder 5"/>
          <p:cNvSpPr>
            <a:spLocks noGrp="1"/>
          </p:cNvSpPr>
          <p:nvPr>
            <p:ph sz="quarter" idx="4" hasCustomPrompt="1"/>
          </p:nvPr>
        </p:nvSpPr>
        <p:spPr>
          <a:xfrm>
            <a:off x="4645025" y="1477962"/>
            <a:ext cx="4041775" cy="4922837"/>
          </a:xfrm>
        </p:spPr>
        <p:txBody>
          <a:bodyPr>
            <a:normAutofit/>
          </a:bodyPr>
          <a:lstStyle>
            <a:lvl1pPr>
              <a:buNone/>
              <a:defRPr sz="1800"/>
            </a:lvl1pPr>
            <a:lvl2pPr marL="742950" marR="0" indent="-285750" algn="l" defTabSz="914400" rtl="0" eaLnBrk="1" fontAlgn="auto" latinLnBrk="0" hangingPunct="1">
              <a:lnSpc>
                <a:spcPct val="125000"/>
              </a:lnSpc>
              <a:spcBef>
                <a:spcPts val="0"/>
              </a:spcBef>
              <a:spcAft>
                <a:spcPts val="600"/>
              </a:spcAft>
              <a:buClrTx/>
              <a:buSzPct val="90000"/>
              <a:buFont typeface="Wingdings" pitchFamily="2" charset="2"/>
              <a:buNone/>
              <a:tabLst/>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PC 1 ping to company B PC</a:t>
            </a:r>
          </a:p>
          <a:p>
            <a:pPr lvl="1"/>
            <a:r>
              <a:rPr lang="en-US" dirty="0"/>
              <a:t>Ping 10.1.1.10</a:t>
            </a:r>
          </a:p>
          <a:p>
            <a:pPr lvl="1"/>
            <a:endParaRPr lang="en-US" dirty="0"/>
          </a:p>
          <a:p>
            <a:pPr marL="742950" marR="0" lvl="1" indent="-285750" algn="l" defTabSz="914400" rtl="0" eaLnBrk="1" fontAlgn="auto" latinLnBrk="0" hangingPunct="1">
              <a:lnSpc>
                <a:spcPct val="125000"/>
              </a:lnSpc>
              <a:spcBef>
                <a:spcPts val="0"/>
              </a:spcBef>
              <a:spcAft>
                <a:spcPts val="600"/>
              </a:spcAft>
              <a:buClrTx/>
              <a:buSzPct val="90000"/>
              <a:buFont typeface="Wingdings" pitchFamily="2" charset="2"/>
              <a:buNone/>
              <a:tabLst/>
              <a:defRPr/>
            </a:pPr>
            <a:r>
              <a:rPr lang="en-US" dirty="0"/>
              <a:t>Showing Destination unreachable.</a:t>
            </a:r>
          </a:p>
          <a:p>
            <a:pPr lvl="1"/>
            <a:endParaRPr lang="en-US" dirty="0"/>
          </a:p>
        </p:txBody>
      </p:sp>
      <p:sp>
        <p:nvSpPr>
          <p:cNvPr id="9" name="Slide Number Placeholder 8"/>
          <p:cNvSpPr>
            <a:spLocks noGrp="1"/>
          </p:cNvSpPr>
          <p:nvPr>
            <p:ph type="sldNum" sz="quarter" idx="12"/>
          </p:nvPr>
        </p:nvSpPr>
        <p:spPr/>
        <p:txBody>
          <a:bodyPr/>
          <a:lstStyle/>
          <a:p>
            <a:fld id="{6237BB6C-CC30-4470-9E73-6CFFC49406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400110"/>
          </a:xfrm>
          <a:prstGeom prst="rect">
            <a:avLst/>
          </a:prstGeom>
          <a:noFill/>
        </p:spPr>
        <p:txBody>
          <a:bodyPr wrap="square" rtlCol="0">
            <a:spAutoFit/>
          </a:bodyPr>
          <a:lstStyle/>
          <a:p>
            <a:r>
              <a:rPr lang="en-US" sz="2000" dirty="0"/>
              <a:t>Video</a:t>
            </a:r>
            <a:r>
              <a:rPr lang="en-US" sz="2000" baseline="0" dirty="0"/>
              <a:t> 1</a:t>
            </a:r>
            <a:endParaRPr 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1447800" y="2286000"/>
            <a:ext cx="7086600" cy="984885"/>
          </a:xfrm>
          <a:prstGeom prst="rect">
            <a:avLst/>
          </a:prstGeom>
          <a:noFill/>
        </p:spPr>
        <p:txBody>
          <a:bodyPr wrap="square" rtlCol="0">
            <a:spAutoFit/>
          </a:bodyPr>
          <a:lstStyle/>
          <a:p>
            <a:r>
              <a:rPr lang="en-US" sz="2000" dirty="0"/>
              <a:t>To</a:t>
            </a:r>
            <a:r>
              <a:rPr lang="en-US" sz="2000" baseline="0" dirty="0"/>
              <a:t> check the routing table in Company A </a:t>
            </a:r>
            <a:r>
              <a:rPr lang="en-US" baseline="0" dirty="0"/>
              <a:t> &amp; Company  B Router </a:t>
            </a:r>
          </a:p>
          <a:p>
            <a:endParaRPr lang="en-US" baseline="0" dirty="0"/>
          </a:p>
          <a:p>
            <a:r>
              <a:rPr lang="en-US" sz="2000" baseline="0" dirty="0"/>
              <a:t>R1#show ip route</a:t>
            </a:r>
            <a:endParaRPr 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Heading</a:t>
            </a:r>
          </a:p>
        </p:txBody>
      </p:sp>
      <p:sp>
        <p:nvSpPr>
          <p:cNvPr id="5" name="Slide Number Placeholder 4"/>
          <p:cNvSpPr>
            <a:spLocks noGrp="1"/>
          </p:cNvSpPr>
          <p:nvPr>
            <p:ph type="sldNum" sz="quarter" idx="12"/>
          </p:nvPr>
        </p:nvSpPr>
        <p:spPr/>
        <p:txBody>
          <a:bodyPr/>
          <a:lstStyle/>
          <a:p>
            <a:fld id="{6237BB6C-CC30-4470-9E73-6CFFC494060D}" type="slidenum">
              <a:rPr lang="en-US" smtClean="0"/>
              <a:pPr/>
              <a:t>‹#›</a:t>
            </a:fld>
            <a:endParaRPr lang="en-US" dirty="0"/>
          </a:p>
        </p:txBody>
      </p:sp>
      <p:sp>
        <p:nvSpPr>
          <p:cNvPr id="8" name="TextBox 7"/>
          <p:cNvSpPr txBox="1"/>
          <p:nvPr userDrawn="1"/>
        </p:nvSpPr>
        <p:spPr>
          <a:xfrm>
            <a:off x="533400" y="1600200"/>
            <a:ext cx="7848600" cy="3477875"/>
          </a:xfrm>
          <a:prstGeom prst="rect">
            <a:avLst/>
          </a:prstGeom>
          <a:noFill/>
        </p:spPr>
        <p:txBody>
          <a:bodyPr wrap="square" rtlCol="0">
            <a:spAutoFit/>
          </a:bodyPr>
          <a:lstStyle/>
          <a:p>
            <a:pPr>
              <a:buFont typeface="Arial" pitchFamily="34" charset="0"/>
              <a:buChar char="•"/>
            </a:pPr>
            <a:r>
              <a:rPr lang="en-US" sz="2000" dirty="0"/>
              <a:t> Company</a:t>
            </a:r>
            <a:r>
              <a:rPr lang="en-US" sz="2000" baseline="0" dirty="0"/>
              <a:t> A Router  Routing  table</a:t>
            </a:r>
          </a:p>
          <a:p>
            <a:pPr>
              <a:buFont typeface="Arial" pitchFamily="34" charset="0"/>
              <a:buNone/>
            </a:pPr>
            <a:r>
              <a:rPr lang="en-US" sz="2000" baseline="0" dirty="0"/>
              <a:t>  </a:t>
            </a:r>
          </a:p>
          <a:p>
            <a:pPr>
              <a:buFont typeface="Arial" pitchFamily="34" charset="0"/>
              <a:buNone/>
            </a:pPr>
            <a:r>
              <a:rPr lang="en-US" sz="2000" baseline="0" dirty="0"/>
              <a:t>       C    10.0.0.0 /8 directly connected to fastethernet 0/0</a:t>
            </a:r>
          </a:p>
          <a:p>
            <a:r>
              <a:rPr lang="en-US" sz="2000" dirty="0"/>
              <a:t>       C   </a:t>
            </a:r>
            <a:r>
              <a:rPr lang="en-US" sz="2000" baseline="0" dirty="0"/>
              <a:t> 11.0.0.0/8 directly connected to serial 0/0</a:t>
            </a:r>
          </a:p>
          <a:p>
            <a:endParaRPr lang="en-US" sz="2000" baseline="0" dirty="0"/>
          </a:p>
          <a:p>
            <a:endParaRPr lang="en-US" sz="2000" baseline="0" dirty="0"/>
          </a:p>
          <a:p>
            <a:pPr>
              <a:buFont typeface="Arial" pitchFamily="34" charset="0"/>
              <a:buChar char="•"/>
            </a:pPr>
            <a:r>
              <a:rPr lang="en-US" sz="2000" baseline="0" dirty="0"/>
              <a:t>Company B Router Routing table</a:t>
            </a:r>
          </a:p>
          <a:p>
            <a:r>
              <a:rPr lang="en-US" sz="2000" baseline="0" dirty="0"/>
              <a:t>  </a:t>
            </a:r>
          </a:p>
          <a:p>
            <a:r>
              <a:rPr lang="en-US" sz="2000" baseline="0" dirty="0"/>
              <a:t>        C    11.0.0.0/8 directly connected to serial 0/0</a:t>
            </a:r>
          </a:p>
          <a:p>
            <a:r>
              <a:rPr lang="en-US" sz="2000" baseline="0" dirty="0"/>
              <a:t>        C    12.0.0.0/8 directly connected to fastethernet 0/0 </a:t>
            </a:r>
            <a:endParaRPr lang="en-US" sz="2000" dirty="0"/>
          </a:p>
          <a:p>
            <a:r>
              <a:rPr lang="en-US" sz="2000"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Rectangle 28"/>
          <p:cNvSpPr/>
          <p:nvPr userDrawn="1"/>
        </p:nvSpPr>
        <p:spPr>
          <a:xfrm>
            <a:off x="0" y="6553200"/>
            <a:ext cx="9067800" cy="3048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26"/>
          <p:cNvGrpSpPr/>
          <p:nvPr userDrawn="1"/>
        </p:nvGrpSpPr>
        <p:grpSpPr>
          <a:xfrm>
            <a:off x="-19050" y="0"/>
            <a:ext cx="9180513" cy="813524"/>
            <a:chOff x="-19050" y="3529876"/>
            <a:chExt cx="9180513" cy="813524"/>
          </a:xfrm>
        </p:grpSpPr>
        <p:sp>
          <p:nvSpPr>
            <p:cNvPr id="20" name="Rectangle 19"/>
            <p:cNvSpPr/>
            <p:nvPr userDrawn="1"/>
          </p:nvSpPr>
          <p:spPr>
            <a:xfrm>
              <a:off x="0" y="3529876"/>
              <a:ext cx="9144000" cy="762000"/>
            </a:xfrm>
            <a:prstGeom prst="rect">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Freeform 20"/>
            <p:cNvSpPr>
              <a:spLocks/>
            </p:cNvSpPr>
            <p:nvPr userDrawn="1"/>
          </p:nvSpPr>
          <p:spPr bwMode="auto">
            <a:xfrm>
              <a:off x="4381500" y="3529876"/>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FFC000"/>
                </a:gs>
                <a:gs pos="80000">
                  <a:srgbClr val="FF9900"/>
                </a:gs>
              </a:gsLst>
              <a:lin ang="5400000" scaled="1"/>
            </a:gradFill>
            <a:ln w="9525" cap="flat" cmpd="sng" algn="ctr">
              <a:noFill/>
              <a:prstDash val="solid"/>
              <a:round/>
              <a:headEnd type="none" w="med" len="med"/>
              <a:tailEnd type="none" w="med" len="med"/>
            </a:ln>
            <a:effectLst/>
          </p:spPr>
          <p:txBody>
            <a:bodyPr/>
            <a:lstStyle/>
            <a:p>
              <a:pPr>
                <a:defRPr/>
              </a:pPr>
              <a:endParaRPr lang="en-US" dirty="0">
                <a:latin typeface="+mn-lt"/>
              </a:endParaRPr>
            </a:p>
          </p:txBody>
        </p:sp>
        <p:grpSp>
          <p:nvGrpSpPr>
            <p:cNvPr id="7" name="Group 1"/>
            <p:cNvGrpSpPr>
              <a:grpSpLocks/>
            </p:cNvGrpSpPr>
            <p:nvPr userDrawn="1"/>
          </p:nvGrpSpPr>
          <p:grpSpPr bwMode="auto">
            <a:xfrm>
              <a:off x="-19050" y="3680136"/>
              <a:ext cx="9180513" cy="663264"/>
              <a:chOff x="-19045" y="155530"/>
              <a:chExt cx="9180548" cy="664825"/>
            </a:xfrm>
          </p:grpSpPr>
          <p:sp>
            <p:nvSpPr>
              <p:cNvPr id="23" name="Freeform 22"/>
              <p:cNvSpPr>
                <a:spLocks/>
              </p:cNvSpPr>
              <p:nvPr/>
            </p:nvSpPr>
            <p:spPr bwMode="auto">
              <a:xfrm rot="21435692">
                <a:off x="-19045" y="15553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sp>
            <p:nvSpPr>
              <p:cNvPr id="24" name="Freeform 23"/>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round/>
                <a:headEnd type="none" w="med" len="med"/>
                <a:tailEnd type="none" w="med" len="med"/>
              </a:ln>
              <a:effectLst/>
            </p:spPr>
            <p:txBody>
              <a:bodyPr/>
              <a:lstStyle/>
              <a:p>
                <a:pPr>
                  <a:defRPr/>
                </a:pPr>
                <a:endParaRPr lang="en-US" dirty="0"/>
              </a:p>
            </p:txBody>
          </p:sp>
        </p:grpSp>
        <p:pic>
          <p:nvPicPr>
            <p:cNvPr id="26" name="Picture 2" descr="D:\works\Inurture_Logo.png"/>
            <p:cNvPicPr>
              <a:picLocks noChangeAspect="1" noChangeArrowheads="1"/>
            </p:cNvPicPr>
            <p:nvPr userDrawn="1"/>
          </p:nvPicPr>
          <p:blipFill>
            <a:blip r:embed="rId18" cstate="print"/>
            <a:srcRect/>
            <a:stretch>
              <a:fillRect/>
            </a:stretch>
          </p:blipFill>
          <p:spPr bwMode="auto">
            <a:xfrm>
              <a:off x="6701118" y="3709170"/>
              <a:ext cx="2362200" cy="406927"/>
            </a:xfrm>
            <a:prstGeom prst="rect">
              <a:avLst/>
            </a:prstGeom>
            <a:noFill/>
          </p:spPr>
        </p:pic>
      </p:grpSp>
      <p:grpSp>
        <p:nvGrpSpPr>
          <p:cNvPr id="8" name="Group 14"/>
          <p:cNvGrpSpPr/>
          <p:nvPr userDrawn="1"/>
        </p:nvGrpSpPr>
        <p:grpSpPr>
          <a:xfrm>
            <a:off x="1524000" y="2743200"/>
            <a:ext cx="6096000" cy="1524000"/>
            <a:chOff x="1219200" y="3276600"/>
            <a:chExt cx="6096000" cy="1524000"/>
          </a:xfrm>
        </p:grpSpPr>
        <p:pic>
          <p:nvPicPr>
            <p:cNvPr id="13" name="Picture 12" descr="FINAL LOGO_CURVED without BG.png"/>
            <p:cNvPicPr>
              <a:picLocks noChangeAspect="1"/>
            </p:cNvPicPr>
            <p:nvPr userDrawn="1"/>
          </p:nvPicPr>
          <p:blipFill>
            <a:blip r:embed="rId19" cstate="print"/>
            <a:stretch>
              <a:fillRect/>
            </a:stretch>
          </p:blipFill>
          <p:spPr>
            <a:xfrm>
              <a:off x="1524000" y="3505200"/>
              <a:ext cx="5633089" cy="970547"/>
            </a:xfrm>
            <a:prstGeom prst="rect">
              <a:avLst/>
            </a:prstGeom>
          </p:spPr>
        </p:pic>
        <p:sp>
          <p:nvSpPr>
            <p:cNvPr id="14" name="Rectangle 13"/>
            <p:cNvSpPr/>
            <p:nvPr userDrawn="1"/>
          </p:nvSpPr>
          <p:spPr>
            <a:xfrm>
              <a:off x="1219200" y="3276600"/>
              <a:ext cx="6096000" cy="1524000"/>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userDrawn="1"/>
        </p:nvSpPr>
        <p:spPr>
          <a:xfrm>
            <a:off x="8793480" y="6553200"/>
            <a:ext cx="338042" cy="323336"/>
          </a:xfrm>
          <a:prstGeom prst="roundRect">
            <a:avLst/>
          </a:prstGeom>
          <a:solidFill>
            <a:schemeClr val="accent6">
              <a:lumMod val="5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9210" y="-1"/>
            <a:ext cx="6616390" cy="75828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28600" y="838200"/>
            <a:ext cx="86868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01898" y="6553200"/>
            <a:ext cx="2895600" cy="290936"/>
          </a:xfrm>
          <a:prstGeom prst="rect">
            <a:avLst/>
          </a:prstGeom>
        </p:spPr>
        <p:txBody>
          <a:bodyPr vert="horz" lIns="91440" tIns="45720" rIns="91440" bIns="45720" rtlCol="0" anchor="ctr"/>
          <a:lstStyle>
            <a:lvl1pPr algn="ctr">
              <a:defRPr sz="1200">
                <a:solidFill>
                  <a:schemeClr val="tx1"/>
                </a:solidFill>
              </a:defRPr>
            </a:lvl1pPr>
          </a:lstStyle>
          <a:p>
            <a:r>
              <a:rPr lang="en-US" dirty="0"/>
              <a:t>Routing Overview</a:t>
            </a:r>
          </a:p>
        </p:txBody>
      </p:sp>
      <p:sp>
        <p:nvSpPr>
          <p:cNvPr id="6" name="Slide Number Placeholder 5"/>
          <p:cNvSpPr>
            <a:spLocks noGrp="1"/>
          </p:cNvSpPr>
          <p:nvPr>
            <p:ph type="sldNum" sz="quarter" idx="4"/>
          </p:nvPr>
        </p:nvSpPr>
        <p:spPr>
          <a:xfrm>
            <a:off x="8769735" y="6576060"/>
            <a:ext cx="367983" cy="287168"/>
          </a:xfrm>
          <a:prstGeom prst="rect">
            <a:avLst/>
          </a:prstGeom>
        </p:spPr>
        <p:txBody>
          <a:bodyPr vert="horz" lIns="91440" tIns="45720" rIns="91440" bIns="45720" rtlCol="0" anchor="ctr"/>
          <a:lstStyle>
            <a:lvl1pPr algn="ctr">
              <a:defRPr sz="1100">
                <a:solidFill>
                  <a:schemeClr val="bg1"/>
                </a:solidFill>
              </a:defRPr>
            </a:lvl1pPr>
          </a:lstStyle>
          <a:p>
            <a:fld id="{6237BB6C-CC30-4470-9E73-6CFFC49406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400" rtl="0" eaLnBrk="1" latinLnBrk="0" hangingPunct="1">
        <a:spcBef>
          <a:spcPct val="0"/>
        </a:spcBef>
        <a:buNone/>
        <a:defRPr sz="20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lnSpc>
          <a:spcPct val="125000"/>
        </a:lnSpc>
        <a:spcBef>
          <a:spcPts val="0"/>
        </a:spcBef>
        <a:spcAft>
          <a:spcPts val="600"/>
        </a:spcAft>
        <a:buFont typeface="Arial" pitchFamily="34" charset="0"/>
        <a:buChar char="•"/>
        <a:defRPr sz="1800" kern="1200">
          <a:solidFill>
            <a:schemeClr val="tx1"/>
          </a:solidFill>
          <a:latin typeface="Tahoma" pitchFamily="34" charset="0"/>
          <a:ea typeface="+mn-ea"/>
          <a:cs typeface="Tahoma" pitchFamily="34" charset="0"/>
        </a:defRPr>
      </a:lvl1pPr>
      <a:lvl2pPr marL="742950" indent="-285750" algn="l" defTabSz="914400" rtl="0" eaLnBrk="1" latinLnBrk="0" hangingPunct="1">
        <a:lnSpc>
          <a:spcPct val="125000"/>
        </a:lnSpc>
        <a:spcBef>
          <a:spcPts val="0"/>
        </a:spcBef>
        <a:spcAft>
          <a:spcPts val="600"/>
        </a:spcAft>
        <a:buSzPct val="90000"/>
        <a:buFont typeface="Wingdings" pitchFamily="2" charset="2"/>
        <a:buChar char="§"/>
        <a:defRPr sz="1600" kern="1200">
          <a:solidFill>
            <a:schemeClr val="tx1"/>
          </a:solidFill>
          <a:latin typeface="Tahoma" pitchFamily="34" charset="0"/>
          <a:ea typeface="+mn-ea"/>
          <a:cs typeface="Tahoma" pitchFamily="34" charset="0"/>
        </a:defRPr>
      </a:lvl2pPr>
      <a:lvl3pPr marL="1143000" indent="-228600" algn="l" defTabSz="914400" rtl="0" eaLnBrk="1" latinLnBrk="0" hangingPunct="1">
        <a:lnSpc>
          <a:spcPct val="125000"/>
        </a:lnSpc>
        <a:spcBef>
          <a:spcPts val="0"/>
        </a:spcBef>
        <a:spcAft>
          <a:spcPts val="600"/>
        </a:spcAft>
        <a:buSzPct val="80000"/>
        <a:buFont typeface="Wingdings" pitchFamily="2" charset="2"/>
        <a:buChar char="ü"/>
        <a:defRPr sz="1400" kern="1200">
          <a:solidFill>
            <a:schemeClr val="tx1"/>
          </a:solidFill>
          <a:latin typeface="Tahoma" pitchFamily="34" charset="0"/>
          <a:ea typeface="+mn-ea"/>
          <a:cs typeface="Tahoma" pitchFamily="34" charset="0"/>
        </a:defRPr>
      </a:lvl3pPr>
      <a:lvl4pPr marL="16002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4pPr>
      <a:lvl5pPr marL="2057400" indent="-228600" algn="l" defTabSz="914400" rtl="0" eaLnBrk="1" latinLnBrk="0" hangingPunct="1">
        <a:lnSpc>
          <a:spcPct val="125000"/>
        </a:lnSpc>
        <a:spcBef>
          <a:spcPts val="0"/>
        </a:spcBef>
        <a:spcAft>
          <a:spcPts val="600"/>
        </a:spcAft>
        <a:buFont typeface="Arial" pitchFamily="34" charset="0"/>
        <a:buChar char="»"/>
        <a:defRPr sz="12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jp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it-services.techstarters.com/media/xserver-virtualization.jpg.pagespeed.ic.9iHxFGhuQw.jp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2" y="1140760"/>
            <a:ext cx="9170350" cy="3930150"/>
          </a:xfrm>
          <a:prstGeom prst="rect">
            <a:avLst/>
          </a:prstGeom>
        </p:spPr>
      </p:pic>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152400" y="5379681"/>
            <a:ext cx="8305800" cy="523220"/>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Basics of Virtualization and Cloud Technology</a:t>
            </a:r>
          </a:p>
        </p:txBody>
      </p:sp>
    </p:spTree>
    <p:extLst>
      <p:ext uri="{BB962C8B-B14F-4D97-AF65-F5344CB8AC3E}">
        <p14:creationId xmlns:p14="http://schemas.microsoft.com/office/powerpoint/2010/main" val="308910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7543800" cy="2514600"/>
          </a:xfrm>
        </p:spPr>
        <p:txBody>
          <a:bodyPr>
            <a:normAutofit/>
          </a:bodyPr>
          <a:lstStyle/>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666" t="9547" r="6666" b="10262"/>
          <a:stretch/>
        </p:blipFill>
        <p:spPr>
          <a:xfrm>
            <a:off x="228598" y="1295400"/>
            <a:ext cx="8585197" cy="3467100"/>
          </a:xfrm>
          <a:prstGeom prst="rect">
            <a:avLst/>
          </a:prstGeom>
        </p:spPr>
      </p:pic>
      <p:sp>
        <p:nvSpPr>
          <p:cNvPr id="5" name="TextBox 4"/>
          <p:cNvSpPr txBox="1"/>
          <p:nvPr/>
        </p:nvSpPr>
        <p:spPr>
          <a:xfrm>
            <a:off x="35871" y="6096000"/>
            <a:ext cx="1811714"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Image Source</a:t>
            </a:r>
            <a:r>
              <a:rPr lang="en-IN" sz="1000" b="1" dirty="0" smtClean="0">
                <a:latin typeface="Times New Roman" panose="02020603050405020304" pitchFamily="18" charset="0"/>
                <a:cs typeface="Times New Roman" panose="02020603050405020304" pitchFamily="18" charset="0"/>
              </a:rPr>
              <a:t>: blog.fntlnz.wtf</a:t>
            </a:r>
            <a:endParaRPr lang="en-IN" sz="1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98360" y="156565"/>
            <a:ext cx="4092082" cy="369332"/>
          </a:xfrm>
          <a:prstGeom prst="rect">
            <a:avLst/>
          </a:prstGeom>
        </p:spPr>
        <p:txBody>
          <a:bodyPr wrap="none">
            <a:spAutoFit/>
          </a:bodyPr>
          <a:lstStyle/>
          <a:p>
            <a:pPr algn="just" fontAlgn="base"/>
            <a:r>
              <a:rPr lang="en-IN" b="1" dirty="0">
                <a:latin typeface="Times New Roman" panose="02020603050405020304" pitchFamily="18" charset="0"/>
                <a:cs typeface="Times New Roman" panose="02020603050405020304" pitchFamily="18" charset="0"/>
              </a:rPr>
              <a:t>Different Types of Server Virtualization</a:t>
            </a:r>
          </a:p>
        </p:txBody>
      </p:sp>
      <p:sp>
        <p:nvSpPr>
          <p:cNvPr id="6" name="TextBox 5"/>
          <p:cNvSpPr txBox="1"/>
          <p:nvPr/>
        </p:nvSpPr>
        <p:spPr>
          <a:xfrm>
            <a:off x="2371056" y="4893555"/>
            <a:ext cx="4300280" cy="338554"/>
          </a:xfrm>
          <a:prstGeom prst="rect">
            <a:avLst/>
          </a:prstGeom>
          <a:noFill/>
        </p:spPr>
        <p:txBody>
          <a:bodyPr wrap="none" rtlCol="0">
            <a:spAutoFit/>
          </a:bodyPr>
          <a:lstStyle/>
          <a:p>
            <a:r>
              <a:rPr lang="en-IN" sz="1600" dirty="0" smtClean="0">
                <a:latin typeface="Times New Roman" panose="02020603050405020304" pitchFamily="18" charset="0"/>
                <a:cs typeface="Times New Roman" panose="02020603050405020304" pitchFamily="18" charset="0"/>
              </a:rPr>
              <a:t>Figure: Showing Different Types of Virtualization</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674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6210300" cy="5715000"/>
          </a:xfrm>
        </p:spPr>
        <p:txBody>
          <a:bodyPr>
            <a:normAutofit/>
          </a:bodyPr>
          <a:lstStyle/>
          <a:p>
            <a:pPr marL="0" indent="0" algn="just">
              <a:buNone/>
            </a:pPr>
            <a:r>
              <a:rPr lang="en-GB" sz="1600" dirty="0" smtClean="0">
                <a:latin typeface="Times New Roman" panose="02020603050405020304" pitchFamily="18" charset="0"/>
                <a:cs typeface="Times New Roman" panose="02020603050405020304" pitchFamily="18" charset="0"/>
              </a:rPr>
              <a:t>Full </a:t>
            </a:r>
            <a:r>
              <a:rPr lang="en-GB" sz="1600" dirty="0" smtClean="0">
                <a:latin typeface="Times New Roman" panose="02020603050405020304" pitchFamily="18" charset="0"/>
                <a:cs typeface="Times New Roman" panose="02020603050405020304" pitchFamily="18" charset="0"/>
              </a:rPr>
              <a:t>virtualization uses a </a:t>
            </a:r>
            <a:r>
              <a:rPr lang="en-GB" sz="1600" i="1" dirty="0" smtClean="0">
                <a:latin typeface="Times New Roman" panose="02020603050405020304" pitchFamily="18" charset="0"/>
                <a:cs typeface="Times New Roman" panose="02020603050405020304" pitchFamily="18" charset="0"/>
              </a:rPr>
              <a:t>hypervisor</a:t>
            </a:r>
            <a:r>
              <a:rPr lang="en-GB" sz="1600" dirty="0" smtClean="0">
                <a:latin typeface="Times New Roman" panose="02020603050405020304" pitchFamily="18" charset="0"/>
                <a:cs typeface="Times New Roman" panose="02020603050405020304" pitchFamily="18" charset="0"/>
              </a:rPr>
              <a:t> as a special kind of software to allocate resources. </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hypervisor interacts directly with the physical server and works as a platform for each virtual server’s operating </a:t>
            </a:r>
            <a:r>
              <a:rPr lang="en-GB" sz="1600" dirty="0" smtClean="0">
                <a:latin typeface="Times New Roman" panose="02020603050405020304" pitchFamily="18" charset="0"/>
                <a:cs typeface="Times New Roman" panose="02020603050405020304" pitchFamily="18" charset="0"/>
              </a:rPr>
              <a:t>system</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hypervisor also works to keep each virtual machine independent and unaware of other virtual servers running on the physical </a:t>
            </a:r>
            <a:r>
              <a:rPr lang="en-GB" sz="1600" dirty="0" smtClean="0">
                <a:latin typeface="Times New Roman" panose="02020603050405020304" pitchFamily="18" charset="0"/>
                <a:cs typeface="Times New Roman" panose="02020603050405020304" pitchFamily="18" charset="0"/>
              </a:rPr>
              <a:t>machine</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Each guest server runs its own OS while the hypervisor monitors the resources of the physical server and relays these resources to the appropriate virtual </a:t>
            </a:r>
            <a:r>
              <a:rPr lang="en-GB" sz="1600" dirty="0" smtClean="0">
                <a:latin typeface="Times New Roman" panose="02020603050405020304" pitchFamily="18" charset="0"/>
                <a:cs typeface="Times New Roman" panose="02020603050405020304" pitchFamily="18" charset="0"/>
              </a:rPr>
              <a:t>server</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Some of the physical server’s processing power must be reserved for the hypervisor’s </a:t>
            </a:r>
            <a:r>
              <a:rPr lang="en-GB" sz="1600" dirty="0" smtClean="0">
                <a:latin typeface="Times New Roman" panose="02020603050405020304" pitchFamily="18" charset="0"/>
                <a:cs typeface="Times New Roman" panose="02020603050405020304" pitchFamily="18" charset="0"/>
              </a:rPr>
              <a:t>needs</a:t>
            </a: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000" b="1" dirty="0" smtClean="0">
              <a:latin typeface="Times New Roman" panose="02020603050405020304" pitchFamily="18" charset="0"/>
              <a:cs typeface="Times New Roman" panose="02020603050405020304" pitchFamily="18" charset="0"/>
            </a:endParaRPr>
          </a:p>
          <a:p>
            <a:pPr marL="0" indent="0" algn="just">
              <a:buNone/>
            </a:pPr>
            <a:r>
              <a:rPr lang="en-IN" sz="1000" b="1" dirty="0">
                <a:latin typeface="Times New Roman" panose="02020603050405020304" pitchFamily="18" charset="0"/>
                <a:cs typeface="Times New Roman" panose="02020603050405020304" pitchFamily="18" charset="0"/>
              </a:rPr>
              <a:t>Source: http://www.netstandard.com/virtual-servers-work/</a:t>
            </a:r>
            <a:endParaRPr lang="en-GB" sz="1000" b="1" dirty="0" smtClean="0">
              <a:latin typeface="Times New Roman" panose="02020603050405020304" pitchFamily="18" charset="0"/>
              <a:cs typeface="Times New Roman" panose="02020603050405020304" pitchFamily="18" charset="0"/>
            </a:endParaRPr>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666" t="9548" r="66410" b="22158"/>
          <a:stretch/>
        </p:blipFill>
        <p:spPr>
          <a:xfrm>
            <a:off x="6410353" y="1752600"/>
            <a:ext cx="2667000" cy="2952750"/>
          </a:xfrm>
          <a:prstGeom prst="rect">
            <a:avLst/>
          </a:prstGeom>
        </p:spPr>
      </p:pic>
      <p:sp>
        <p:nvSpPr>
          <p:cNvPr id="5" name="TextBox 4"/>
          <p:cNvSpPr txBox="1"/>
          <p:nvPr/>
        </p:nvSpPr>
        <p:spPr>
          <a:xfrm>
            <a:off x="6837996" y="5029200"/>
            <a:ext cx="1811714"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Image Source</a:t>
            </a:r>
            <a:r>
              <a:rPr lang="en-IN" sz="1000" b="1" dirty="0" smtClean="0">
                <a:latin typeface="Times New Roman" panose="02020603050405020304" pitchFamily="18" charset="0"/>
                <a:cs typeface="Times New Roman" panose="02020603050405020304" pitchFamily="18" charset="0"/>
              </a:rPr>
              <a:t>: blog.fntlnz.wtf</a:t>
            </a:r>
            <a:endParaRPr lang="en-IN" sz="1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3097" y="228600"/>
            <a:ext cx="2012154" cy="369332"/>
          </a:xfrm>
          <a:prstGeom prst="rect">
            <a:avLst/>
          </a:prstGeom>
        </p:spPr>
        <p:txBody>
          <a:bodyPr wrap="none">
            <a:spAutoFit/>
          </a:bodyPr>
          <a:lstStyle/>
          <a:p>
            <a:pPr algn="just" fontAlgn="base"/>
            <a:r>
              <a:rPr lang="en-GB" b="1" dirty="0">
                <a:latin typeface="Times New Roman" panose="02020603050405020304" pitchFamily="18" charset="0"/>
                <a:cs typeface="Times New Roman" panose="02020603050405020304" pitchFamily="18" charset="0"/>
              </a:rPr>
              <a:t>Full Virtualization</a:t>
            </a:r>
          </a:p>
        </p:txBody>
      </p:sp>
    </p:spTree>
    <p:extLst>
      <p:ext uri="{BB962C8B-B14F-4D97-AF65-F5344CB8AC3E}">
        <p14:creationId xmlns:p14="http://schemas.microsoft.com/office/powerpoint/2010/main" val="2227577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6210300" cy="5334000"/>
          </a:xfrm>
        </p:spPr>
        <p:txBody>
          <a:bodyPr>
            <a:normAutofit lnSpcReduction="10000"/>
          </a:bodyPr>
          <a:lstStyle/>
          <a:p>
            <a:pPr marL="0" indent="0" algn="just" fontAlgn="base">
              <a:buNone/>
            </a:pPr>
            <a:endParaRPr lang="en-IN" sz="2500" b="1" dirty="0"/>
          </a:p>
          <a:p>
            <a:pPr marL="0" indent="0" algn="just" fontAlgn="base">
              <a:buNone/>
            </a:pPr>
            <a:endParaRPr lang="en-GB" sz="1300" dirty="0" smtClean="0"/>
          </a:p>
          <a:p>
            <a:pPr algn="just"/>
            <a:r>
              <a:rPr lang="en-GB" sz="1600" dirty="0" smtClean="0">
                <a:latin typeface="Times New Roman" panose="02020603050405020304" pitchFamily="18" charset="0"/>
                <a:cs typeface="Times New Roman" panose="02020603050405020304" pitchFamily="18" charset="0"/>
              </a:rPr>
              <a:t>In paravirtualization, guest operating system or virtual servers are aware of one another, unlike in the full virtualization approach.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a:t>
            </a:r>
            <a:r>
              <a:rPr lang="en-GB" sz="1600" dirty="0" smtClean="0">
                <a:latin typeface="Times New Roman" panose="02020603050405020304" pitchFamily="18" charset="0"/>
                <a:cs typeface="Times New Roman" panose="02020603050405020304" pitchFamily="18" charset="0"/>
              </a:rPr>
              <a:t>hypervisor does not require as much processing power to manage the virtual servers as it would under full virtualization, which can help prevent any slowing down of the performance</a:t>
            </a:r>
            <a:r>
              <a:rPr lang="en-GB" sz="1600" dirty="0" smtClean="0">
                <a:latin typeface="Times New Roman" panose="02020603050405020304" pitchFamily="18" charset="0"/>
                <a:cs typeface="Times New Roman" panose="02020603050405020304" pitchFamily="18" charset="0"/>
              </a:rPr>
              <a:t>.</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hypervisor does not play as big a role because each OS is already aware of the demands the other operating systems are placing on the server.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This </a:t>
            </a:r>
            <a:r>
              <a:rPr lang="en-GB" sz="1600" dirty="0" smtClean="0">
                <a:latin typeface="Times New Roman" panose="02020603050405020304" pitchFamily="18" charset="0"/>
                <a:cs typeface="Times New Roman" panose="02020603050405020304" pitchFamily="18" charset="0"/>
              </a:rPr>
              <a:t>makes it possible for the whole system to work together as a unit rather than the hypervisor relaying resources and having to monitor what resources are available for each virtual server</a:t>
            </a:r>
            <a:r>
              <a:rPr lang="en-GB" sz="1600" dirty="0" smtClean="0">
                <a:latin typeface="Times New Roman" panose="02020603050405020304" pitchFamily="18" charset="0"/>
                <a:cs typeface="Times New Roman" panose="02020603050405020304" pitchFamily="18" charset="0"/>
              </a:rPr>
              <a:t>.</a:t>
            </a:r>
          </a:p>
          <a:p>
            <a:pPr algn="just"/>
            <a:endParaRPr lang="en-GB" sz="1600" dirty="0" smtClean="0">
              <a:latin typeface="Times New Roman" panose="02020603050405020304" pitchFamily="18" charset="0"/>
              <a:cs typeface="Times New Roman" panose="02020603050405020304" pitchFamily="18" charset="0"/>
            </a:endParaRPr>
          </a:p>
          <a:p>
            <a:pPr marL="0" indent="0">
              <a:buNone/>
            </a:pPr>
            <a:r>
              <a:rPr lang="en-IN" sz="1400" b="1" dirty="0" smtClean="0">
                <a:latin typeface="Times New Roman" panose="02020603050405020304" pitchFamily="18" charset="0"/>
                <a:cs typeface="Times New Roman" panose="02020603050405020304" pitchFamily="18" charset="0"/>
              </a:rPr>
              <a:t>Source: http://www.netstandard.com/virtual-servers-work/</a:t>
            </a:r>
            <a:endParaRPr lang="en-GB" sz="1400" b="1" dirty="0" smtClean="0">
              <a:latin typeface="Times New Roman" panose="02020603050405020304" pitchFamily="18" charset="0"/>
              <a:cs typeface="Times New Roman" panose="02020603050405020304" pitchFamily="18" charset="0"/>
            </a:endParaRPr>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sp>
        <p:nvSpPr>
          <p:cNvPr id="5" name="TextBox 4"/>
          <p:cNvSpPr txBox="1"/>
          <p:nvPr/>
        </p:nvSpPr>
        <p:spPr>
          <a:xfrm>
            <a:off x="6786041" y="4797136"/>
            <a:ext cx="1811714"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Image Source</a:t>
            </a:r>
            <a:r>
              <a:rPr lang="en-IN" sz="1000" b="1" dirty="0" smtClean="0">
                <a:latin typeface="Times New Roman" panose="02020603050405020304" pitchFamily="18" charset="0"/>
                <a:cs typeface="Times New Roman" panose="02020603050405020304" pitchFamily="18" charset="0"/>
              </a:rPr>
              <a:t>: blog.fntlnz.wtf</a:t>
            </a:r>
            <a:endParaRPr lang="en-IN" sz="1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8205" t="9547" r="35641" b="21798"/>
          <a:stretch/>
        </p:blipFill>
        <p:spPr>
          <a:xfrm>
            <a:off x="6396498" y="1828800"/>
            <a:ext cx="2590800" cy="2968336"/>
          </a:xfrm>
          <a:prstGeom prst="rect">
            <a:avLst/>
          </a:prstGeom>
        </p:spPr>
      </p:pic>
      <p:sp>
        <p:nvSpPr>
          <p:cNvPr id="2" name="Rectangle 1"/>
          <p:cNvSpPr/>
          <p:nvPr/>
        </p:nvSpPr>
        <p:spPr>
          <a:xfrm>
            <a:off x="-64248" y="228600"/>
            <a:ext cx="1992853" cy="369332"/>
          </a:xfrm>
          <a:prstGeom prst="rect">
            <a:avLst/>
          </a:prstGeom>
        </p:spPr>
        <p:txBody>
          <a:bodyPr wrap="none">
            <a:spAutoFit/>
          </a:bodyPr>
          <a:lstStyle/>
          <a:p>
            <a:pPr algn="just" fontAlgn="base"/>
            <a:r>
              <a:rPr lang="en-GB" b="1" dirty="0" err="1">
                <a:latin typeface="Times New Roman" panose="02020603050405020304" pitchFamily="18" charset="0"/>
                <a:cs typeface="Times New Roman" panose="02020603050405020304" pitchFamily="18" charset="0"/>
              </a:rPr>
              <a:t>Paravirtualization</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843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6477000" cy="5638800"/>
          </a:xfrm>
        </p:spPr>
        <p:txBody>
          <a:bodyPr>
            <a:normAutofit fontScale="70000" lnSpcReduction="20000"/>
          </a:bodyPr>
          <a:lstStyle/>
          <a:p>
            <a:pPr marL="0" indent="0" algn="just" fontAlgn="base">
              <a:buNone/>
            </a:pPr>
            <a:endParaRPr lang="en-GB" sz="2300" b="1" dirty="0" smtClean="0">
              <a:latin typeface="Times New Roman" panose="02020603050405020304" pitchFamily="18" charset="0"/>
              <a:cs typeface="Times New Roman" panose="02020603050405020304" pitchFamily="18" charset="0"/>
            </a:endParaRPr>
          </a:p>
          <a:p>
            <a:pPr algn="just"/>
            <a:r>
              <a:rPr lang="en-GB" sz="2300" dirty="0" smtClean="0">
                <a:latin typeface="Times New Roman" panose="02020603050405020304" pitchFamily="18" charset="0"/>
                <a:cs typeface="Times New Roman" panose="02020603050405020304" pitchFamily="18" charset="0"/>
              </a:rPr>
              <a:t>OS (Operating System) level virtualization uses a completely different architecture than the other two. </a:t>
            </a:r>
            <a:endParaRPr lang="en-GB" sz="2300" dirty="0" smtClean="0">
              <a:latin typeface="Times New Roman" panose="02020603050405020304" pitchFamily="18" charset="0"/>
              <a:cs typeface="Times New Roman" panose="02020603050405020304" pitchFamily="18" charset="0"/>
            </a:endParaRPr>
          </a:p>
          <a:p>
            <a:pPr algn="just"/>
            <a:r>
              <a:rPr lang="en-GB" sz="2300" dirty="0" smtClean="0">
                <a:latin typeface="Times New Roman" panose="02020603050405020304" pitchFamily="18" charset="0"/>
                <a:cs typeface="Times New Roman" panose="02020603050405020304" pitchFamily="18" charset="0"/>
              </a:rPr>
              <a:t>OS </a:t>
            </a:r>
            <a:r>
              <a:rPr lang="en-GB" sz="2300" dirty="0" smtClean="0">
                <a:latin typeface="Times New Roman" panose="02020603050405020304" pitchFamily="18" charset="0"/>
                <a:cs typeface="Times New Roman" panose="02020603050405020304" pitchFamily="18" charset="0"/>
              </a:rPr>
              <a:t>level virtualization does not even use a hypervisor at all because virtualization capability is part of the host OS which performs that kind of functions that a fully virtualized hypervisor would. </a:t>
            </a:r>
            <a:endParaRPr lang="en-GB" sz="2300" dirty="0" smtClean="0">
              <a:latin typeface="Times New Roman" panose="02020603050405020304" pitchFamily="18" charset="0"/>
              <a:cs typeface="Times New Roman" panose="02020603050405020304" pitchFamily="18" charset="0"/>
            </a:endParaRPr>
          </a:p>
          <a:p>
            <a:pPr algn="just"/>
            <a:r>
              <a:rPr lang="en-GB" sz="2300" dirty="0" smtClean="0">
                <a:latin typeface="Times New Roman" panose="02020603050405020304" pitchFamily="18" charset="0"/>
                <a:cs typeface="Times New Roman" panose="02020603050405020304" pitchFamily="18" charset="0"/>
              </a:rPr>
              <a:t>There </a:t>
            </a:r>
            <a:r>
              <a:rPr lang="en-GB" sz="2300" dirty="0" smtClean="0">
                <a:latin typeface="Times New Roman" panose="02020603050405020304" pitchFamily="18" charset="0"/>
                <a:cs typeface="Times New Roman" panose="02020603050405020304" pitchFamily="18" charset="0"/>
              </a:rPr>
              <a:t>are limitations to this method though as all the guest or virtual servers run on the same OS. </a:t>
            </a:r>
          </a:p>
          <a:p>
            <a:pPr algn="just"/>
            <a:r>
              <a:rPr lang="en-GB" sz="2300" dirty="0" smtClean="0">
                <a:latin typeface="Times New Roman" panose="02020603050405020304" pitchFamily="18" charset="0"/>
                <a:cs typeface="Times New Roman" panose="02020603050405020304" pitchFamily="18" charset="0"/>
              </a:rPr>
              <a:t>The virtual servers remain independent of one another, but users are not able to mix and match operating systems among them. </a:t>
            </a:r>
            <a:endParaRPr lang="en-GB" sz="2300" dirty="0" smtClean="0">
              <a:latin typeface="Times New Roman" panose="02020603050405020304" pitchFamily="18" charset="0"/>
              <a:cs typeface="Times New Roman" panose="02020603050405020304" pitchFamily="18" charset="0"/>
            </a:endParaRPr>
          </a:p>
          <a:p>
            <a:pPr algn="just"/>
            <a:r>
              <a:rPr lang="en-GB" sz="2300" dirty="0" smtClean="0">
                <a:latin typeface="Times New Roman" panose="02020603050405020304" pitchFamily="18" charset="0"/>
                <a:cs typeface="Times New Roman" panose="02020603050405020304" pitchFamily="18" charset="0"/>
              </a:rPr>
              <a:t>This </a:t>
            </a:r>
            <a:r>
              <a:rPr lang="en-GB" sz="2300" dirty="0" smtClean="0">
                <a:latin typeface="Times New Roman" panose="02020603050405020304" pitchFamily="18" charset="0"/>
                <a:cs typeface="Times New Roman" panose="02020603050405020304" pitchFamily="18" charset="0"/>
              </a:rPr>
              <a:t>environment is known as homogeneous since all the operating systems are the same. The type of virtualization that would work best depending on the network administrator’s needs.</a:t>
            </a:r>
          </a:p>
          <a:p>
            <a:endParaRPr lang="en-IN" sz="1400" dirty="0"/>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r>
              <a:rPr lang="en-IN" sz="1400" b="1" dirty="0">
                <a:latin typeface="Times New Roman" panose="02020603050405020304" pitchFamily="18" charset="0"/>
                <a:cs typeface="Times New Roman" panose="02020603050405020304" pitchFamily="18" charset="0"/>
              </a:rPr>
              <a:t>Source: http://www.netstandard.com/virtual-servers-work/</a:t>
            </a:r>
            <a:endParaRPr lang="en-GB" sz="1400" b="1" dirty="0">
              <a:latin typeface="Times New Roman" panose="02020603050405020304" pitchFamily="18" charset="0"/>
              <a:cs typeface="Times New Roman" panose="02020603050405020304" pitchFamily="18" charset="0"/>
            </a:endParaRPr>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sp>
        <p:nvSpPr>
          <p:cNvPr id="5" name="TextBox 4"/>
          <p:cNvSpPr txBox="1"/>
          <p:nvPr/>
        </p:nvSpPr>
        <p:spPr>
          <a:xfrm>
            <a:off x="6786039" y="4502475"/>
            <a:ext cx="1811714"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Image Source</a:t>
            </a:r>
            <a:r>
              <a:rPr lang="en-IN" sz="1000" b="1" dirty="0" smtClean="0">
                <a:latin typeface="Times New Roman" panose="02020603050405020304" pitchFamily="18" charset="0"/>
                <a:cs typeface="Times New Roman" panose="02020603050405020304" pitchFamily="18" charset="0"/>
              </a:rPr>
              <a:t>: blog.fntlnz.wtf</a:t>
            </a:r>
            <a:endParaRPr lang="en-IN" sz="1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5898" t="21804" r="6666" b="10262"/>
          <a:stretch/>
        </p:blipFill>
        <p:spPr>
          <a:xfrm>
            <a:off x="6332998" y="1300595"/>
            <a:ext cx="2717797" cy="2937164"/>
          </a:xfrm>
          <a:prstGeom prst="rect">
            <a:avLst/>
          </a:prstGeom>
        </p:spPr>
      </p:pic>
      <p:sp>
        <p:nvSpPr>
          <p:cNvPr id="2" name="Rectangle 1"/>
          <p:cNvSpPr/>
          <p:nvPr/>
        </p:nvSpPr>
        <p:spPr>
          <a:xfrm>
            <a:off x="-116250" y="228600"/>
            <a:ext cx="3987054" cy="369332"/>
          </a:xfrm>
          <a:prstGeom prst="rect">
            <a:avLst/>
          </a:prstGeom>
        </p:spPr>
        <p:txBody>
          <a:bodyPr wrap="none">
            <a:spAutoFit/>
          </a:bodyPr>
          <a:lstStyle/>
          <a:p>
            <a:pPr algn="just" fontAlgn="base"/>
            <a:r>
              <a:rPr lang="en-GB" b="1" dirty="0">
                <a:latin typeface="Times New Roman" panose="02020603050405020304" pitchFamily="18" charset="0"/>
                <a:cs typeface="Times New Roman" panose="02020603050405020304" pitchFamily="18" charset="0"/>
              </a:rPr>
              <a:t>Operating System Level Virtualization</a:t>
            </a:r>
          </a:p>
        </p:txBody>
      </p:sp>
    </p:spTree>
    <p:extLst>
      <p:ext uri="{BB962C8B-B14F-4D97-AF65-F5344CB8AC3E}">
        <p14:creationId xmlns:p14="http://schemas.microsoft.com/office/powerpoint/2010/main" val="1283299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7239000" cy="5105401"/>
          </a:xfrm>
        </p:spPr>
        <p:txBody>
          <a:bodyPr>
            <a:normAutofit fontScale="92500" lnSpcReduction="10000"/>
          </a:bodyPr>
          <a:lstStyle/>
          <a:p>
            <a:pPr marL="0" indent="0">
              <a:buNone/>
            </a:pPr>
            <a:endParaRPr lang="en-GB" sz="1300" dirty="0" smtClean="0"/>
          </a:p>
          <a:p>
            <a:r>
              <a:rPr lang="en-GB" sz="1700" dirty="0" smtClean="0">
                <a:latin typeface="Times New Roman" panose="02020603050405020304" pitchFamily="18" charset="0"/>
                <a:cs typeface="Times New Roman" panose="02020603050405020304" pitchFamily="18" charset="0"/>
              </a:rPr>
              <a:t>More efficient utilisation </a:t>
            </a:r>
            <a:r>
              <a:rPr lang="en-GB" sz="1700" dirty="0" smtClean="0">
                <a:latin typeface="Times New Roman" panose="02020603050405020304" pitchFamily="18" charset="0"/>
                <a:cs typeface="Times New Roman" panose="02020603050405020304" pitchFamily="18" charset="0"/>
              </a:rPr>
              <a:t>rates</a:t>
            </a:r>
          </a:p>
          <a:p>
            <a:endParaRPr lang="en-GB" sz="1700" dirty="0" smtClean="0">
              <a:latin typeface="Times New Roman" panose="02020603050405020304" pitchFamily="18" charset="0"/>
              <a:cs typeface="Times New Roman" panose="02020603050405020304" pitchFamily="18" charset="0"/>
            </a:endParaRPr>
          </a:p>
          <a:p>
            <a:r>
              <a:rPr lang="en-GB" sz="1700" dirty="0" smtClean="0">
                <a:latin typeface="Times New Roman" panose="02020603050405020304" pitchFamily="18" charset="0"/>
                <a:cs typeface="Times New Roman" panose="02020603050405020304" pitchFamily="18" charset="0"/>
              </a:rPr>
              <a:t>Reduced power consumption and energy </a:t>
            </a:r>
            <a:r>
              <a:rPr lang="en-GB" sz="1700" dirty="0" smtClean="0">
                <a:latin typeface="Times New Roman" panose="02020603050405020304" pitchFamily="18" charset="0"/>
                <a:cs typeface="Times New Roman" panose="02020603050405020304" pitchFamily="18" charset="0"/>
              </a:rPr>
              <a:t>costs</a:t>
            </a:r>
          </a:p>
          <a:p>
            <a:endParaRPr lang="en-GB" sz="1700" dirty="0" smtClean="0">
              <a:latin typeface="Times New Roman" panose="02020603050405020304" pitchFamily="18" charset="0"/>
              <a:cs typeface="Times New Roman" panose="02020603050405020304" pitchFamily="18" charset="0"/>
            </a:endParaRPr>
          </a:p>
          <a:p>
            <a:r>
              <a:rPr lang="en-GB" sz="1700" dirty="0" smtClean="0">
                <a:latin typeface="Times New Roman" panose="02020603050405020304" pitchFamily="18" charset="0"/>
                <a:cs typeface="Times New Roman" panose="02020603050405020304" pitchFamily="18" charset="0"/>
              </a:rPr>
              <a:t>Decreased capital </a:t>
            </a:r>
            <a:r>
              <a:rPr lang="en-GB" sz="1700" dirty="0" smtClean="0">
                <a:latin typeface="Times New Roman" panose="02020603050405020304" pitchFamily="18" charset="0"/>
                <a:cs typeface="Times New Roman" panose="02020603050405020304" pitchFamily="18" charset="0"/>
              </a:rPr>
              <a:t>expenditures</a:t>
            </a:r>
          </a:p>
          <a:p>
            <a:endParaRPr lang="en-GB" sz="1700" dirty="0" smtClean="0">
              <a:latin typeface="Times New Roman" panose="02020603050405020304" pitchFamily="18" charset="0"/>
              <a:cs typeface="Times New Roman" panose="02020603050405020304" pitchFamily="18" charset="0"/>
            </a:endParaRPr>
          </a:p>
          <a:p>
            <a:r>
              <a:rPr lang="en-GB" sz="1700" dirty="0" smtClean="0">
                <a:latin typeface="Times New Roman" panose="02020603050405020304" pitchFamily="18" charset="0"/>
                <a:cs typeface="Times New Roman" panose="02020603050405020304" pitchFamily="18" charset="0"/>
              </a:rPr>
              <a:t>Enhanced business </a:t>
            </a:r>
            <a:r>
              <a:rPr lang="en-GB" sz="1700" dirty="0" smtClean="0">
                <a:latin typeface="Times New Roman" panose="02020603050405020304" pitchFamily="18" charset="0"/>
                <a:cs typeface="Times New Roman" panose="02020603050405020304" pitchFamily="18" charset="0"/>
              </a:rPr>
              <a:t>continuity</a:t>
            </a:r>
          </a:p>
          <a:p>
            <a:endParaRPr lang="en-GB" sz="1700" dirty="0" smtClean="0">
              <a:latin typeface="Times New Roman" panose="02020603050405020304" pitchFamily="18" charset="0"/>
              <a:cs typeface="Times New Roman" panose="02020603050405020304" pitchFamily="18" charset="0"/>
            </a:endParaRPr>
          </a:p>
          <a:p>
            <a:r>
              <a:rPr lang="en-GB" sz="1700" dirty="0" smtClean="0">
                <a:latin typeface="Times New Roman" panose="02020603050405020304" pitchFamily="18" charset="0"/>
                <a:cs typeface="Times New Roman" panose="02020603050405020304" pitchFamily="18" charset="0"/>
              </a:rPr>
              <a:t>More flexible and efficient allocation of </a:t>
            </a:r>
            <a:r>
              <a:rPr lang="en-GB" sz="1700" dirty="0" smtClean="0">
                <a:latin typeface="Times New Roman" panose="02020603050405020304" pitchFamily="18" charset="0"/>
                <a:cs typeface="Times New Roman" panose="02020603050405020304" pitchFamily="18" charset="0"/>
              </a:rPr>
              <a:t>resources</a:t>
            </a:r>
          </a:p>
          <a:p>
            <a:endParaRPr lang="en-GB" sz="1700" dirty="0" smtClean="0">
              <a:latin typeface="Times New Roman" panose="02020603050405020304" pitchFamily="18" charset="0"/>
              <a:cs typeface="Times New Roman" panose="02020603050405020304" pitchFamily="18" charset="0"/>
            </a:endParaRPr>
          </a:p>
          <a:p>
            <a:r>
              <a:rPr lang="en-GB" sz="1700" dirty="0" smtClean="0">
                <a:latin typeface="Times New Roman" panose="02020603050405020304" pitchFamily="18" charset="0"/>
                <a:cs typeface="Times New Roman" panose="02020603050405020304" pitchFamily="18" charset="0"/>
              </a:rPr>
              <a:t>Simplified server management and </a:t>
            </a:r>
            <a:r>
              <a:rPr lang="en-GB" sz="1700" dirty="0" smtClean="0">
                <a:latin typeface="Times New Roman" panose="02020603050405020304" pitchFamily="18" charset="0"/>
                <a:cs typeface="Times New Roman" panose="02020603050405020304" pitchFamily="18" charset="0"/>
              </a:rPr>
              <a:t>security</a:t>
            </a:r>
          </a:p>
          <a:p>
            <a:endParaRPr lang="en-GB" sz="1700" dirty="0" smtClean="0">
              <a:latin typeface="Times New Roman" panose="02020603050405020304" pitchFamily="18" charset="0"/>
              <a:cs typeface="Times New Roman" panose="02020603050405020304" pitchFamily="18" charset="0"/>
            </a:endParaRPr>
          </a:p>
          <a:p>
            <a:r>
              <a:rPr lang="en-GB" sz="1700" dirty="0" smtClean="0">
                <a:latin typeface="Times New Roman" panose="02020603050405020304" pitchFamily="18" charset="0"/>
                <a:cs typeface="Times New Roman" panose="02020603050405020304" pitchFamily="18" charset="0"/>
              </a:rPr>
              <a:t>First step towards the cloud environment</a:t>
            </a:r>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676398"/>
            <a:ext cx="3429000" cy="2466975"/>
          </a:xfrm>
          <a:prstGeom prst="rect">
            <a:avLst/>
          </a:prstGeom>
        </p:spPr>
      </p:pic>
      <p:sp>
        <p:nvSpPr>
          <p:cNvPr id="4" name="Rectangle 3"/>
          <p:cNvSpPr/>
          <p:nvPr/>
        </p:nvSpPr>
        <p:spPr>
          <a:xfrm>
            <a:off x="-94624" y="228600"/>
            <a:ext cx="3367332" cy="369332"/>
          </a:xfrm>
          <a:prstGeom prst="rect">
            <a:avLst/>
          </a:prstGeom>
        </p:spPr>
        <p:txBody>
          <a:bodyPr wrap="none">
            <a:spAutoFit/>
          </a:bodyPr>
          <a:lstStyle/>
          <a:p>
            <a:pPr algn="just" fontAlgn="base"/>
            <a:r>
              <a:rPr lang="en-GB" b="1" dirty="0">
                <a:latin typeface="Times New Roman" panose="02020603050405020304" pitchFamily="18" charset="0"/>
                <a:cs typeface="Times New Roman" panose="02020603050405020304" pitchFamily="18" charset="0"/>
              </a:rPr>
              <a:t>Benefits of Server Virtualization</a:t>
            </a:r>
          </a:p>
        </p:txBody>
      </p:sp>
    </p:spTree>
    <p:extLst>
      <p:ext uri="{BB962C8B-B14F-4D97-AF65-F5344CB8AC3E}">
        <p14:creationId xmlns:p14="http://schemas.microsoft.com/office/powerpoint/2010/main" val="2993894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8382000" cy="1981201"/>
          </a:xfrm>
        </p:spPr>
        <p:txBody>
          <a:bodyPr>
            <a:normAutofit/>
          </a:bodyPr>
          <a:lstStyle/>
          <a:p>
            <a:r>
              <a:rPr lang="en-GB" sz="1600" dirty="0" smtClean="0">
                <a:latin typeface="Times New Roman" panose="02020603050405020304" pitchFamily="18" charset="0"/>
                <a:cs typeface="Times New Roman" panose="02020603050405020304" pitchFamily="18" charset="0"/>
              </a:rPr>
              <a:t>X86 </a:t>
            </a:r>
            <a:r>
              <a:rPr lang="en-GB" sz="1600" dirty="0" smtClean="0">
                <a:latin typeface="Times New Roman" panose="02020603050405020304" pitchFamily="18" charset="0"/>
                <a:cs typeface="Times New Roman" panose="02020603050405020304" pitchFamily="18" charset="0"/>
              </a:rPr>
              <a:t>servers typically run at utilisation rates of 5 to 15%</a:t>
            </a:r>
          </a:p>
          <a:p>
            <a:r>
              <a:rPr lang="en-GB" sz="1600" dirty="0" smtClean="0">
                <a:latin typeface="Times New Roman" panose="02020603050405020304" pitchFamily="18" charset="0"/>
                <a:cs typeface="Times New Roman" panose="02020603050405020304" pitchFamily="18" charset="0"/>
              </a:rPr>
              <a:t>Virtualization enables businesses to increase server virtualization rate from 60 to 80 %</a:t>
            </a:r>
          </a:p>
          <a:p>
            <a:r>
              <a:rPr lang="en-GB" sz="1600" dirty="0" smtClean="0">
                <a:latin typeface="Times New Roman" panose="02020603050405020304" pitchFamily="18" charset="0"/>
                <a:cs typeface="Times New Roman" panose="02020603050405020304" pitchFamily="18" charset="0"/>
              </a:rPr>
              <a:t>Halts to server sprawl</a:t>
            </a:r>
          </a:p>
          <a:p>
            <a:r>
              <a:rPr lang="en-GB" sz="1600" dirty="0" smtClean="0">
                <a:latin typeface="Times New Roman" panose="02020603050405020304" pitchFamily="18" charset="0"/>
                <a:cs typeface="Times New Roman" panose="02020603050405020304" pitchFamily="18" charset="0"/>
              </a:rPr>
              <a:t>Dynamic resource balancing and resulting in improved operating system and application performance</a:t>
            </a:r>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99" t="-3591" r="-899" b="22963"/>
          <a:stretch/>
        </p:blipFill>
        <p:spPr>
          <a:xfrm>
            <a:off x="304800" y="2757055"/>
            <a:ext cx="8477250" cy="3110345"/>
          </a:xfrm>
          <a:prstGeom prst="rect">
            <a:avLst/>
          </a:prstGeom>
        </p:spPr>
      </p:pic>
      <p:sp>
        <p:nvSpPr>
          <p:cNvPr id="2" name="TextBox 1"/>
          <p:cNvSpPr txBox="1"/>
          <p:nvPr/>
        </p:nvSpPr>
        <p:spPr>
          <a:xfrm>
            <a:off x="2438400" y="6096000"/>
            <a:ext cx="3919663"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Image Source</a:t>
            </a:r>
            <a:r>
              <a:rPr lang="en-IN" sz="1000" b="1" dirty="0" smtClean="0">
                <a:latin typeface="Times New Roman" panose="02020603050405020304" pitchFamily="18" charset="0"/>
                <a:cs typeface="Times New Roman" panose="02020603050405020304" pitchFamily="18" charset="0"/>
              </a:rPr>
              <a:t>: VMware Solutions Brief: VMware Solutions for SMB</a:t>
            </a:r>
            <a:endParaRPr lang="en-IN" sz="1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17491" y="229507"/>
            <a:ext cx="3226204" cy="369332"/>
          </a:xfrm>
          <a:prstGeom prst="rect">
            <a:avLst/>
          </a:prstGeom>
        </p:spPr>
        <p:txBody>
          <a:bodyPr wrap="none">
            <a:spAutoFit/>
          </a:bodyPr>
          <a:lstStyle/>
          <a:p>
            <a:pPr algn="just" fontAlgn="base"/>
            <a:r>
              <a:rPr lang="en-GB" b="1" dirty="0">
                <a:latin typeface="Times New Roman" panose="02020603050405020304" pitchFamily="18" charset="0"/>
                <a:cs typeface="Times New Roman" panose="02020603050405020304" pitchFamily="18" charset="0"/>
              </a:rPr>
              <a:t>More Efficient Utilisation Rate</a:t>
            </a:r>
            <a:endParaRPr lang="en-GB"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948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25397"/>
            <a:ext cx="9143999" cy="5727803"/>
          </a:xfrm>
        </p:spPr>
        <p:txBody>
          <a:bodyPr>
            <a:normAutofit/>
          </a:bodyPr>
          <a:lstStyle/>
          <a:p>
            <a:pPr marL="0" indent="0" algn="just" fontAlgn="base">
              <a:buNone/>
            </a:pPr>
            <a:r>
              <a:rPr lang="en-GB" b="1" dirty="0" smtClean="0">
                <a:latin typeface="Times New Roman" panose="02020603050405020304" pitchFamily="18" charset="0"/>
                <a:cs typeface="Times New Roman" panose="02020603050405020304" pitchFamily="18" charset="0"/>
              </a:rPr>
              <a:t>Reduced Power Consumption</a:t>
            </a:r>
          </a:p>
          <a:p>
            <a:pPr marL="0" indent="0" algn="just" fontAlgn="base">
              <a:buNone/>
            </a:pPr>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Underutilised x86 hardware </a:t>
            </a:r>
            <a:r>
              <a:rPr lang="en-GB" sz="1600" dirty="0" smtClean="0">
                <a:latin typeface="Times New Roman" panose="02020603050405020304" pitchFamily="18" charset="0"/>
                <a:cs typeface="Times New Roman" panose="02020603050405020304" pitchFamily="18" charset="0"/>
              </a:rPr>
              <a:t>is the most significant factor contributing to excessive energy consumption in data </a:t>
            </a:r>
            <a:r>
              <a:rPr lang="en-GB" sz="1600" dirty="0" smtClean="0">
                <a:latin typeface="Times New Roman" panose="02020603050405020304" pitchFamily="18" charset="0"/>
                <a:cs typeface="Times New Roman" panose="02020603050405020304" pitchFamily="18" charset="0"/>
              </a:rPr>
              <a:t>centres</a:t>
            </a:r>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Gartner Report</a:t>
            </a:r>
            <a:r>
              <a:rPr lang="en-GB" sz="1600" dirty="0" smtClean="0">
                <a:latin typeface="Times New Roman" panose="02020603050405020304" pitchFamily="18" charset="0"/>
                <a:cs typeface="Times New Roman" panose="02020603050405020304" pitchFamily="18" charset="0"/>
              </a:rPr>
              <a:t>: Even underutilised servers use high amounts of energy. Increasing utilisation levels to 60% and more requires only modest increases in power. The effective use of virtualization can </a:t>
            </a:r>
            <a:r>
              <a:rPr lang="en-GB" sz="1600" b="1" dirty="0" smtClean="0">
                <a:latin typeface="Times New Roman" panose="02020603050405020304" pitchFamily="18" charset="0"/>
                <a:cs typeface="Times New Roman" panose="02020603050405020304" pitchFamily="18" charset="0"/>
              </a:rPr>
              <a:t>reduce server energy consumption by up to </a:t>
            </a:r>
            <a:r>
              <a:rPr lang="en-GB" sz="1600" dirty="0" smtClean="0">
                <a:latin typeface="Times New Roman" panose="02020603050405020304" pitchFamily="18" charset="0"/>
                <a:cs typeface="Times New Roman" panose="02020603050405020304" pitchFamily="18" charset="0"/>
              </a:rPr>
              <a:t>82</a:t>
            </a:r>
            <a:r>
              <a:rPr lang="en-GB" sz="1600" b="1"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and floor space by 85</a:t>
            </a:r>
            <a:r>
              <a:rPr lang="en-GB" sz="1600" dirty="0" smtClean="0">
                <a:latin typeface="Times New Roman" panose="02020603050405020304" pitchFamily="18" charset="0"/>
                <a:cs typeface="Times New Roman" panose="02020603050405020304" pitchFamily="18" charset="0"/>
              </a:rPr>
              <a:t>%</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Virtualization right sizes these major contributors to excessive data centre energy </a:t>
            </a:r>
            <a:r>
              <a:rPr lang="en-GB" sz="1600" dirty="0" smtClean="0">
                <a:latin typeface="Times New Roman" panose="02020603050405020304" pitchFamily="18" charset="0"/>
                <a:cs typeface="Times New Roman" panose="02020603050405020304" pitchFamily="18" charset="0"/>
              </a:rPr>
              <a:t>consumption</a:t>
            </a:r>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Greener approach to IT</a:t>
            </a:r>
            <a:r>
              <a:rPr lang="en-GB" sz="1600" dirty="0" smtClean="0">
                <a:latin typeface="Times New Roman" panose="02020603050405020304" pitchFamily="18" charset="0"/>
                <a:cs typeface="Times New Roman" panose="02020603050405020304" pitchFamily="18" charset="0"/>
              </a:rPr>
              <a:t>, enables organisations to demonstrate environmental </a:t>
            </a:r>
            <a:r>
              <a:rPr lang="en-GB" sz="1600" dirty="0" smtClean="0">
                <a:latin typeface="Times New Roman" panose="02020603050405020304" pitchFamily="18" charset="0"/>
                <a:cs typeface="Times New Roman" panose="02020603050405020304" pitchFamily="18" charset="0"/>
              </a:rPr>
              <a:t>responsibility</a:t>
            </a:r>
            <a:endParaRPr lang="en-GB" sz="1600" dirty="0" smtClean="0">
              <a:latin typeface="Times New Roman" panose="02020603050405020304" pitchFamily="18" charset="0"/>
              <a:cs typeface="Times New Roman" panose="02020603050405020304" pitchFamily="18" charset="0"/>
            </a:endParaRPr>
          </a:p>
          <a:p>
            <a:endParaRPr lang="en-IN" sz="1300" dirty="0" smtClean="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smtClean="0"/>
          </a:p>
          <a:p>
            <a:pPr marL="0" indent="0">
              <a:buNone/>
            </a:pPr>
            <a:endParaRPr lang="en-IN" sz="1400" dirty="0"/>
          </a:p>
          <a:p>
            <a:pPr marL="0" indent="0">
              <a:buNone/>
            </a:pPr>
            <a:r>
              <a:rPr lang="en-IN" sz="1000" b="1" dirty="0">
                <a:latin typeface="Times New Roman" panose="02020603050405020304" pitchFamily="18" charset="0"/>
                <a:cs typeface="Times New Roman" panose="02020603050405020304" pitchFamily="18" charset="0"/>
              </a:rPr>
              <a:t>Source: https://www.slideshare.net/mhitendra/the-evolution-of-server-virtualization-b</a:t>
            </a:r>
            <a:r>
              <a:rPr lang="en-IN" sz="1400" dirty="0">
                <a:latin typeface="Times New Roman" panose="02020603050405020304" pitchFamily="18" charset="0"/>
                <a:cs typeface="Times New Roman" panose="02020603050405020304" pitchFamily="18" charset="0"/>
              </a:rPr>
              <a:t>y-hitendra-molleti</a:t>
            </a:r>
            <a:endParaRPr lang="en-IN" sz="1400" dirty="0">
              <a:latin typeface="Times New Roman" panose="02020603050405020304" pitchFamily="18" charset="0"/>
              <a:cs typeface="Times New Roman" panose="02020603050405020304" pitchFamily="18" charset="0"/>
            </a:endParaRPr>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1369" t="22431" r="14733"/>
          <a:stretch/>
        </p:blipFill>
        <p:spPr>
          <a:xfrm>
            <a:off x="6781800" y="4267200"/>
            <a:ext cx="1981200" cy="2107997"/>
          </a:xfrm>
          <a:prstGeom prst="rect">
            <a:avLst/>
          </a:prstGeom>
        </p:spPr>
      </p:pic>
    </p:spTree>
    <p:extLst>
      <p:ext uri="{BB962C8B-B14F-4D97-AF65-F5344CB8AC3E}">
        <p14:creationId xmlns:p14="http://schemas.microsoft.com/office/powerpoint/2010/main" val="2590270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761999"/>
            <a:ext cx="8973261" cy="4724401"/>
          </a:xfrm>
        </p:spPr>
        <p:txBody>
          <a:bodyPr>
            <a:normAutofit lnSpcReduction="10000"/>
          </a:bodyPr>
          <a:lstStyle/>
          <a:p>
            <a:pPr marL="0" indent="0" algn="just" fontAlgn="base">
              <a:buNone/>
            </a:pPr>
            <a:r>
              <a:rPr lang="en-GB" b="1" dirty="0" smtClean="0">
                <a:latin typeface="Times New Roman" panose="02020603050405020304" pitchFamily="18" charset="0"/>
                <a:cs typeface="Times New Roman" panose="02020603050405020304" pitchFamily="18" charset="0"/>
              </a:rPr>
              <a:t>Decreased Capital Expenditures</a:t>
            </a:r>
          </a:p>
          <a:p>
            <a:pPr marL="0" indent="0" algn="just" fontAlgn="base">
              <a:buNone/>
            </a:pPr>
            <a:endParaRPr lang="en-GB" sz="1300" dirty="0" smtClean="0"/>
          </a:p>
          <a:p>
            <a:pPr algn="just"/>
            <a:r>
              <a:rPr lang="en-GB" sz="1600" b="1" dirty="0" smtClean="0">
                <a:latin typeface="Times New Roman" panose="02020603050405020304" pitchFamily="18" charset="0"/>
                <a:cs typeface="Times New Roman" panose="02020603050405020304" pitchFamily="18" charset="0"/>
              </a:rPr>
              <a:t>Consolidating of servers, </a:t>
            </a:r>
            <a:r>
              <a:rPr lang="en-GB" sz="1600" dirty="0" smtClean="0">
                <a:latin typeface="Times New Roman" panose="02020603050405020304" pitchFamily="18" charset="0"/>
                <a:cs typeface="Times New Roman" panose="02020603050405020304" pitchFamily="18" charset="0"/>
              </a:rPr>
              <a:t>enables efficient use of combined infrastructure resources and breaks away from the traditional model of one server for each </a:t>
            </a:r>
            <a:r>
              <a:rPr lang="en-GB" sz="1600" dirty="0" smtClean="0">
                <a:latin typeface="Times New Roman" panose="02020603050405020304" pitchFamily="18" charset="0"/>
                <a:cs typeface="Times New Roman" panose="02020603050405020304" pitchFamily="18" charset="0"/>
              </a:rPr>
              <a:t>application</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Simplified migrations</a:t>
            </a:r>
            <a:r>
              <a:rPr lang="en-GB" sz="1600" dirty="0" smtClean="0">
                <a:latin typeface="Times New Roman" panose="02020603050405020304" pitchFamily="18" charset="0"/>
                <a:cs typeface="Times New Roman" panose="02020603050405020304" pitchFamily="18" charset="0"/>
              </a:rPr>
              <a:t>, when an OS is tied directly to a piece of hardware, it is complex and costly to </a:t>
            </a:r>
            <a:r>
              <a:rPr lang="en-GB" sz="1600" dirty="0" smtClean="0">
                <a:latin typeface="Times New Roman" panose="02020603050405020304" pitchFamily="18" charset="0"/>
                <a:cs typeface="Times New Roman" panose="02020603050405020304" pitchFamily="18" charset="0"/>
              </a:rPr>
              <a:t>migrate</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Facilitates </a:t>
            </a:r>
            <a:r>
              <a:rPr lang="en-GB" sz="1600" b="1" dirty="0" smtClean="0">
                <a:latin typeface="Times New Roman" panose="02020603050405020304" pitchFamily="18" charset="0"/>
                <a:cs typeface="Times New Roman" panose="02020603050405020304" pitchFamily="18" charset="0"/>
              </a:rPr>
              <a:t>operational expenditure savings</a:t>
            </a:r>
            <a:r>
              <a:rPr lang="en-GB" sz="1600" dirty="0" smtClean="0">
                <a:latin typeface="Times New Roman" panose="02020603050405020304" pitchFamily="18" charset="0"/>
                <a:cs typeface="Times New Roman" panose="02020603050405020304" pitchFamily="18" charset="0"/>
              </a:rPr>
              <a:t> over a long period of </a:t>
            </a:r>
            <a:r>
              <a:rPr lang="en-GB" sz="1600" dirty="0" smtClean="0">
                <a:latin typeface="Times New Roman" panose="02020603050405020304" pitchFamily="18" charset="0"/>
                <a:cs typeface="Times New Roman" panose="02020603050405020304" pitchFamily="18" charset="0"/>
              </a:rPr>
              <a:t>time</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Accelerates </a:t>
            </a:r>
            <a:r>
              <a:rPr lang="en-GB" sz="1600" dirty="0" smtClean="0">
                <a:latin typeface="Times New Roman" panose="02020603050405020304" pitchFamily="18" charset="0"/>
                <a:cs typeface="Times New Roman" panose="02020603050405020304" pitchFamily="18" charset="0"/>
              </a:rPr>
              <a:t>Return On Investment </a:t>
            </a:r>
            <a:r>
              <a:rPr lang="en-GB" sz="1600" b="1" dirty="0" smtClean="0">
                <a:latin typeface="Times New Roman" panose="02020603050405020304" pitchFamily="18" charset="0"/>
                <a:cs typeface="Times New Roman" panose="02020603050405020304" pitchFamily="18" charset="0"/>
              </a:rPr>
              <a:t>(ROI</a:t>
            </a:r>
            <a:r>
              <a:rPr lang="en-GB" sz="1600" b="1" dirty="0" smtClean="0">
                <a:latin typeface="Times New Roman" panose="02020603050405020304" pitchFamily="18" charset="0"/>
                <a:cs typeface="Times New Roman" panose="02020603050405020304" pitchFamily="18" charset="0"/>
              </a:rPr>
              <a:t>)</a:t>
            </a:r>
          </a:p>
          <a:p>
            <a:pPr algn="just"/>
            <a:endParaRPr lang="en-GB" sz="1600" b="1"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Frees up servers</a:t>
            </a:r>
            <a:r>
              <a:rPr lang="en-GB" sz="1600" dirty="0" smtClean="0">
                <a:latin typeface="Times New Roman" panose="02020603050405020304" pitchFamily="18" charset="0"/>
                <a:cs typeface="Times New Roman" panose="02020603050405020304" pitchFamily="18" charset="0"/>
              </a:rPr>
              <a:t> for deployment as backup system at remote site</a:t>
            </a:r>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849" t="12694" r="12260" b="16839"/>
          <a:stretch/>
        </p:blipFill>
        <p:spPr>
          <a:xfrm>
            <a:off x="7086600" y="4838700"/>
            <a:ext cx="1886661" cy="1295400"/>
          </a:xfrm>
          <a:prstGeom prst="rect">
            <a:avLst/>
          </a:prstGeom>
        </p:spPr>
      </p:pic>
    </p:spTree>
    <p:extLst>
      <p:ext uri="{BB962C8B-B14F-4D97-AF65-F5344CB8AC3E}">
        <p14:creationId xmlns:p14="http://schemas.microsoft.com/office/powerpoint/2010/main" val="3687597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8"/>
            <a:ext cx="8763000" cy="4724401"/>
          </a:xfrm>
        </p:spPr>
        <p:txBody>
          <a:bodyPr>
            <a:normAutofit/>
          </a:bodyPr>
          <a:lstStyle/>
          <a:p>
            <a:pPr marL="0" indent="0" algn="just" fontAlgn="base">
              <a:buNone/>
            </a:pPr>
            <a:r>
              <a:rPr lang="en-GB" b="1" dirty="0" smtClean="0">
                <a:latin typeface="Times New Roman" panose="02020603050405020304" pitchFamily="18" charset="0"/>
                <a:cs typeface="Times New Roman" panose="02020603050405020304" pitchFamily="18" charset="0"/>
              </a:rPr>
              <a:t>Enhanced Business Continuity </a:t>
            </a:r>
          </a:p>
          <a:p>
            <a:pPr marL="0" indent="0" algn="just" fontAlgn="base">
              <a:buNone/>
            </a:pPr>
            <a:endParaRPr lang="en-IN" sz="1600" dirty="0" smtClean="0">
              <a:latin typeface="Times New Roman" panose="02020603050405020304" pitchFamily="18" charset="0"/>
              <a:cs typeface="Times New Roman" panose="02020603050405020304" pitchFamily="18" charset="0"/>
            </a:endParaRPr>
          </a:p>
          <a:p>
            <a:pPr marL="0" indent="0" algn="just" fontAlgn="base">
              <a:buNone/>
            </a:pPr>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Virtualization </a:t>
            </a:r>
            <a:r>
              <a:rPr lang="en-GB" sz="1600" dirty="0" smtClean="0">
                <a:latin typeface="Times New Roman" panose="02020603050405020304" pitchFamily="18" charset="0"/>
                <a:cs typeface="Times New Roman" panose="02020603050405020304" pitchFamily="18" charset="0"/>
              </a:rPr>
              <a:t>makes it affordable and efficient to deploy a backup system at a remote site </a:t>
            </a:r>
            <a:endParaRPr lang="en-GB" sz="1600" dirty="0" smtClean="0">
              <a:latin typeface="Times New Roman" panose="02020603050405020304" pitchFamily="18" charset="0"/>
              <a:cs typeface="Times New Roman" panose="02020603050405020304" pitchFamily="18" charset="0"/>
            </a:endParaRP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Reduced Backup and recovered time</a:t>
            </a:r>
            <a:r>
              <a:rPr lang="en-GB" sz="1600" dirty="0" smtClean="0">
                <a:latin typeface="Times New Roman" panose="02020603050405020304" pitchFamily="18" charset="0"/>
                <a:cs typeface="Times New Roman" panose="02020603050405020304" pitchFamily="18" charset="0"/>
              </a:rPr>
              <a:t>, that is, ease of backing up and restoring a </a:t>
            </a:r>
            <a:r>
              <a:rPr lang="en-GB" sz="1600" dirty="0" smtClean="0">
                <a:latin typeface="Times New Roman" panose="02020603050405020304" pitchFamily="18" charset="0"/>
                <a:cs typeface="Times New Roman" panose="02020603050405020304" pitchFamily="18" charset="0"/>
              </a:rPr>
              <a:t>file</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Lower cost and management complexity </a:t>
            </a:r>
            <a:r>
              <a:rPr lang="en-GB" sz="1600" dirty="0" smtClean="0">
                <a:latin typeface="Times New Roman" panose="02020603050405020304" pitchFamily="18" charset="0"/>
                <a:cs typeface="Times New Roman" panose="02020603050405020304" pitchFamily="18" charset="0"/>
              </a:rPr>
              <a:t>while enhancing efficacy of business continuity plan </a:t>
            </a:r>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9999" y="4267197"/>
            <a:ext cx="1219202" cy="1219202"/>
          </a:xfrm>
          <a:prstGeom prst="rect">
            <a:avLst/>
          </a:prstGeom>
        </p:spPr>
      </p:pic>
    </p:spTree>
    <p:extLst>
      <p:ext uri="{BB962C8B-B14F-4D97-AF65-F5344CB8AC3E}">
        <p14:creationId xmlns:p14="http://schemas.microsoft.com/office/powerpoint/2010/main" val="3994844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8763000" cy="4724401"/>
          </a:xfrm>
        </p:spPr>
        <p:txBody>
          <a:bodyPr>
            <a:normAutofit/>
          </a:bodyPr>
          <a:lstStyle/>
          <a:p>
            <a:pPr marL="0" indent="0" algn="just" fontAlgn="base">
              <a:buNone/>
            </a:pPr>
            <a:r>
              <a:rPr lang="en-GB" b="1" dirty="0" smtClean="0">
                <a:latin typeface="Times New Roman" panose="02020603050405020304" pitchFamily="18" charset="0"/>
                <a:cs typeface="Times New Roman" panose="02020603050405020304" pitchFamily="18" charset="0"/>
              </a:rPr>
              <a:t>More Flexible Use of </a:t>
            </a:r>
            <a:r>
              <a:rPr lang="en-GB" b="1" dirty="0" smtClean="0">
                <a:latin typeface="Times New Roman" panose="02020603050405020304" pitchFamily="18" charset="0"/>
                <a:cs typeface="Times New Roman" panose="02020603050405020304" pitchFamily="18" charset="0"/>
              </a:rPr>
              <a:t>Resources</a:t>
            </a:r>
          </a:p>
          <a:p>
            <a:pPr marL="0" indent="0" algn="just" fontAlgn="base">
              <a:buNone/>
            </a:pPr>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Server Virtualization </a:t>
            </a:r>
            <a:r>
              <a:rPr lang="en-GB" sz="1600" dirty="0" smtClean="0">
                <a:latin typeface="Times New Roman" panose="02020603050405020304" pitchFamily="18" charset="0"/>
                <a:cs typeface="Times New Roman" panose="02020603050405020304" pitchFamily="18" charset="0"/>
              </a:rPr>
              <a:t>infrastructure brings uniformity to the data centre</a:t>
            </a:r>
          </a:p>
          <a:p>
            <a:pPr algn="just"/>
            <a:r>
              <a:rPr lang="en-GB" sz="1600" b="1" dirty="0" smtClean="0">
                <a:latin typeface="Times New Roman" panose="02020603050405020304" pitchFamily="18" charset="0"/>
                <a:cs typeface="Times New Roman" panose="02020603050405020304" pitchFamily="18" charset="0"/>
              </a:rPr>
              <a:t>Rapid provisioning </a:t>
            </a:r>
            <a:r>
              <a:rPr lang="en-GB" sz="1600" dirty="0" smtClean="0">
                <a:latin typeface="Times New Roman" panose="02020603050405020304" pitchFamily="18" charset="0"/>
                <a:cs typeface="Times New Roman" panose="02020603050405020304" pitchFamily="18" charset="0"/>
              </a:rPr>
              <a:t>of servers and applications within minutes, instead of weeks</a:t>
            </a:r>
          </a:p>
          <a:p>
            <a:pPr algn="just"/>
            <a:r>
              <a:rPr lang="en-GB" sz="1600" b="1" dirty="0" smtClean="0">
                <a:latin typeface="Times New Roman" panose="02020603050405020304" pitchFamily="18" charset="0"/>
                <a:cs typeface="Times New Roman" panose="02020603050405020304" pitchFamily="18" charset="0"/>
              </a:rPr>
              <a:t>Dynamically scale </a:t>
            </a:r>
            <a:r>
              <a:rPr lang="en-GB" sz="1600" dirty="0" smtClean="0">
                <a:latin typeface="Times New Roman" panose="02020603050405020304" pitchFamily="18" charset="0"/>
                <a:cs typeface="Times New Roman" panose="02020603050405020304" pitchFamily="18" charset="0"/>
              </a:rPr>
              <a:t>to respond to unpredictable market changes and user demands</a:t>
            </a:r>
          </a:p>
          <a:p>
            <a:pPr algn="just"/>
            <a:r>
              <a:rPr lang="en-GB" sz="1600" b="1" dirty="0" smtClean="0">
                <a:latin typeface="Times New Roman" panose="02020603050405020304" pitchFamily="18" charset="0"/>
                <a:cs typeface="Times New Roman" panose="02020603050405020304" pitchFamily="18" charset="0"/>
              </a:rPr>
              <a:t>Increase in productivity </a:t>
            </a:r>
            <a:r>
              <a:rPr lang="en-GB" sz="1600" dirty="0" smtClean="0">
                <a:latin typeface="Times New Roman" panose="02020603050405020304" pitchFamily="18" charset="0"/>
                <a:cs typeface="Times New Roman" panose="02020603050405020304" pitchFamily="18" charset="0"/>
              </a:rPr>
              <a:t>of IT administrators, enabling them to spend more time focusing on business needs</a:t>
            </a:r>
          </a:p>
          <a:p>
            <a:pPr algn="just"/>
            <a:r>
              <a:rPr lang="en-GB" sz="1600" b="1" dirty="0" smtClean="0">
                <a:latin typeface="Times New Roman" panose="02020603050405020304" pitchFamily="18" charset="0"/>
                <a:cs typeface="Times New Roman" panose="02020603050405020304" pitchFamily="18" charset="0"/>
              </a:rPr>
              <a:t>Lower IT costs </a:t>
            </a:r>
            <a:r>
              <a:rPr lang="en-GB" sz="1600" dirty="0" smtClean="0">
                <a:latin typeface="Times New Roman" panose="02020603050405020304" pitchFamily="18" charset="0"/>
                <a:cs typeface="Times New Roman" panose="02020603050405020304" pitchFamily="18" charset="0"/>
              </a:rPr>
              <a:t>through increased efficiency, flexibility and responsiveness</a:t>
            </a:r>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6250"/>
          <a:stretch/>
        </p:blipFill>
        <p:spPr>
          <a:xfrm>
            <a:off x="6705600" y="3810000"/>
            <a:ext cx="2286000" cy="2538153"/>
          </a:xfrm>
          <a:prstGeom prst="rect">
            <a:avLst/>
          </a:prstGeom>
        </p:spPr>
      </p:pic>
    </p:spTree>
    <p:extLst>
      <p:ext uri="{BB962C8B-B14F-4D97-AF65-F5344CB8AC3E}">
        <p14:creationId xmlns:p14="http://schemas.microsoft.com/office/powerpoint/2010/main" val="4192406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5309C35-FEBC-458C-9CA9-419ECF0CD12C}"/>
              </a:ext>
            </a:extLst>
          </p:cNvPr>
          <p:cNvSpPr>
            <a:spLocks noGrp="1"/>
          </p:cNvSpPr>
          <p:nvPr>
            <p:ph type="sldNum" sz="quarter" idx="12"/>
          </p:nvPr>
        </p:nvSpPr>
        <p:spPr/>
        <p:txBody>
          <a:bodyPr/>
          <a:lstStyle/>
          <a:p>
            <a:fld id="{6237BB6C-CC30-4470-9E73-6CFFC494060D}" type="slidenum">
              <a:rPr lang="en-US" smtClean="0"/>
              <a:pPr/>
              <a:t>2</a:t>
            </a:fld>
            <a:endParaRPr lang="en-US" dirty="0"/>
          </a:p>
        </p:txBody>
      </p:sp>
      <p:sp>
        <p:nvSpPr>
          <p:cNvPr id="13" name="Rectangle 12"/>
          <p:cNvSpPr/>
          <p:nvPr/>
        </p:nvSpPr>
        <p:spPr>
          <a:xfrm>
            <a:off x="4001539" y="778988"/>
            <a:ext cx="184730" cy="923330"/>
          </a:xfrm>
          <a:prstGeom prst="rect">
            <a:avLst/>
          </a:prstGeom>
          <a:noFill/>
        </p:spPr>
        <p:txBody>
          <a:bodyPr wrap="none" lIns="91440" tIns="45720" rIns="91440" bIns="45720">
            <a:spAutoFit/>
          </a:bodyPr>
          <a:lstStyle/>
          <a:p>
            <a:pPr algn="ct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p:nvPr/>
        </p:nvSpPr>
        <p:spPr>
          <a:xfrm>
            <a:off x="33369" y="3352800"/>
            <a:ext cx="8272431" cy="954107"/>
          </a:xfrm>
          <a:prstGeom prst="rect">
            <a:avLst/>
          </a:prstGeom>
        </p:spPr>
        <p:txBody>
          <a:bodyPr wrap="square">
            <a:spAutoFit/>
          </a:bodyPr>
          <a:lstStyle/>
          <a:p>
            <a:r>
              <a:rPr lang="en-IN" sz="2800" b="1" dirty="0">
                <a:solidFill>
                  <a:srgbClr val="FF9900"/>
                </a:solidFill>
                <a:latin typeface="AR DELANEY" pitchFamily="2" charset="0"/>
                <a:cs typeface="Browallia New" pitchFamily="34" charset="-34"/>
              </a:rPr>
              <a:t>Chapter </a:t>
            </a:r>
            <a:r>
              <a:rPr lang="en-IN" sz="2800" b="1" dirty="0" smtClean="0">
                <a:solidFill>
                  <a:srgbClr val="FF9900"/>
                </a:solidFill>
                <a:latin typeface="AR DELANEY" pitchFamily="2" charset="0"/>
                <a:cs typeface="Browallia New" pitchFamily="34" charset="-34"/>
              </a:rPr>
              <a:t>2: Understanding Virtualization Technologies</a:t>
            </a:r>
            <a:endParaRPr lang="en-IN" sz="2800" b="1" dirty="0">
              <a:solidFill>
                <a:srgbClr val="FF9900"/>
              </a:solidFill>
              <a:latin typeface="AR DELANEY" pitchFamily="2" charset="0"/>
              <a:cs typeface="Browallia New" pitchFamily="34" charset="-34"/>
            </a:endParaRPr>
          </a:p>
        </p:txBody>
      </p:sp>
    </p:spTree>
    <p:extLst>
      <p:ext uri="{BB962C8B-B14F-4D97-AF65-F5344CB8AC3E}">
        <p14:creationId xmlns:p14="http://schemas.microsoft.com/office/powerpoint/2010/main" val="63298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8915400" cy="4724401"/>
          </a:xfrm>
        </p:spPr>
        <p:txBody>
          <a:bodyPr>
            <a:normAutofit/>
          </a:bodyPr>
          <a:lstStyle/>
          <a:p>
            <a:pPr marL="0" indent="0" algn="just" fontAlgn="base">
              <a:buNone/>
            </a:pPr>
            <a:r>
              <a:rPr lang="en-GB" b="1" dirty="0" smtClean="0">
                <a:latin typeface="Times New Roman" panose="02020603050405020304" pitchFamily="18" charset="0"/>
                <a:cs typeface="Times New Roman" panose="02020603050405020304" pitchFamily="18" charset="0"/>
              </a:rPr>
              <a:t>Simplified Server Management and Security</a:t>
            </a:r>
          </a:p>
          <a:p>
            <a:pPr marL="0" indent="0" algn="just" fontAlgn="base">
              <a:buNone/>
            </a:pPr>
            <a:endParaRPr lang="en-GB" sz="1600" dirty="0" smtClean="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Accelerated Application Testing and Deployment, </a:t>
            </a:r>
            <a:r>
              <a:rPr lang="en-GB" sz="1600" dirty="0" smtClean="0">
                <a:latin typeface="Times New Roman" panose="02020603050405020304" pitchFamily="18" charset="0"/>
                <a:cs typeface="Times New Roman" panose="02020603050405020304" pitchFamily="18" charset="0"/>
              </a:rPr>
              <a:t>by using pre-configured VM templates and profiles</a:t>
            </a:r>
          </a:p>
          <a:p>
            <a:pPr algn="just"/>
            <a:r>
              <a:rPr lang="en-GB" sz="1600" b="1" dirty="0" smtClean="0">
                <a:latin typeface="Times New Roman" panose="02020603050405020304" pitchFamily="18" charset="0"/>
                <a:cs typeface="Times New Roman" panose="02020603050405020304" pitchFamily="18" charset="0"/>
              </a:rPr>
              <a:t>Centralised Resource Monitoring </a:t>
            </a:r>
            <a:r>
              <a:rPr lang="en-GB" sz="1600" dirty="0" smtClean="0">
                <a:latin typeface="Times New Roman" panose="02020603050405020304" pitchFamily="18" charset="0"/>
                <a:cs typeface="Times New Roman" panose="02020603050405020304" pitchFamily="18" charset="0"/>
              </a:rPr>
              <a:t>(VMM) and dynamically map computing resources to the environment</a:t>
            </a:r>
          </a:p>
          <a:p>
            <a:pPr algn="just"/>
            <a:r>
              <a:rPr lang="en-GB" sz="1600" b="1" dirty="0" smtClean="0">
                <a:latin typeface="Times New Roman" panose="02020603050405020304" pitchFamily="18" charset="0"/>
                <a:cs typeface="Times New Roman" panose="02020603050405020304" pitchFamily="18" charset="0"/>
              </a:rPr>
              <a:t>Seamless upgrade/maintenance </a:t>
            </a:r>
            <a:r>
              <a:rPr lang="en-GB" sz="1600" dirty="0" smtClean="0">
                <a:latin typeface="Times New Roman" panose="02020603050405020304" pitchFamily="18" charset="0"/>
                <a:cs typeface="Times New Roman" panose="02020603050405020304" pitchFamily="18" charset="0"/>
              </a:rPr>
              <a:t>of hardware with zero down time</a:t>
            </a:r>
          </a:p>
          <a:p>
            <a:pPr algn="just"/>
            <a:r>
              <a:rPr lang="en-GB" sz="1600" b="1" dirty="0" smtClean="0">
                <a:latin typeface="Times New Roman" panose="02020603050405020304" pitchFamily="18" charset="0"/>
                <a:cs typeface="Times New Roman" panose="02020603050405020304" pitchFamily="18" charset="0"/>
              </a:rPr>
              <a:t>Guest isolation</a:t>
            </a:r>
            <a:r>
              <a:rPr lang="en-GB" sz="1600" dirty="0" smtClean="0">
                <a:latin typeface="Times New Roman" panose="02020603050405020304" pitchFamily="18" charset="0"/>
                <a:cs typeface="Times New Roman" panose="02020603050405020304" pitchFamily="18" charset="0"/>
              </a:rPr>
              <a:t>, one guest Virtual Machine (VM) cannot access or even address the “hardware resources” of another guest VM or the host/hypervisor</a:t>
            </a:r>
          </a:p>
          <a:p>
            <a:pPr algn="just"/>
            <a:endParaRPr lang="en-IN" sz="1300" dirty="0" smtClean="0"/>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999" b="13200"/>
          <a:stretch/>
        </p:blipFill>
        <p:spPr>
          <a:xfrm>
            <a:off x="6324600" y="4419600"/>
            <a:ext cx="2389981" cy="1835506"/>
          </a:xfrm>
          <a:prstGeom prst="rect">
            <a:avLst/>
          </a:prstGeom>
        </p:spPr>
      </p:pic>
    </p:spTree>
    <p:extLst>
      <p:ext uri="{BB962C8B-B14F-4D97-AF65-F5344CB8AC3E}">
        <p14:creationId xmlns:p14="http://schemas.microsoft.com/office/powerpoint/2010/main" val="381820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9144000" cy="5715001"/>
          </a:xfrm>
        </p:spPr>
        <p:txBody>
          <a:bodyPr>
            <a:normAutofit fontScale="92500" lnSpcReduction="20000"/>
          </a:bodyPr>
          <a:lstStyle/>
          <a:p>
            <a:pPr marL="0" indent="0" algn="just" fontAlgn="base">
              <a:buNone/>
            </a:pPr>
            <a:endParaRPr lang="en-GB" sz="1300" dirty="0" smtClean="0"/>
          </a:p>
          <a:p>
            <a:pPr marL="0" indent="0" algn="just">
              <a:buNone/>
            </a:pPr>
            <a:r>
              <a:rPr lang="en-GB" sz="1700" b="1" dirty="0" smtClean="0">
                <a:latin typeface="Times New Roman" panose="02020603050405020304" pitchFamily="18" charset="0"/>
                <a:cs typeface="Times New Roman" panose="02020603050405020304" pitchFamily="18" charset="0"/>
              </a:rPr>
              <a:t>What is Operating System Virtualization?</a:t>
            </a:r>
          </a:p>
          <a:p>
            <a:pPr marL="0" indent="0" algn="just">
              <a:buNone/>
            </a:pPr>
            <a:r>
              <a:rPr lang="en-GB" sz="1700" i="1" dirty="0" smtClean="0">
                <a:latin typeface="Times New Roman" panose="02020603050405020304" pitchFamily="18" charset="0"/>
                <a:cs typeface="Times New Roman" panose="02020603050405020304" pitchFamily="18" charset="0"/>
              </a:rPr>
              <a:t>Operating system virtualization (OS virtualization) is a server virtualization technology that involves tailoring a standard operating system so that it can run different applications handled by multiple users on a single computer at a time. </a:t>
            </a:r>
            <a:endParaRPr lang="en-GB" sz="1700" i="1" dirty="0" smtClean="0">
              <a:latin typeface="Times New Roman" panose="02020603050405020304" pitchFamily="18" charset="0"/>
              <a:cs typeface="Times New Roman" panose="02020603050405020304" pitchFamily="18" charset="0"/>
            </a:endParaRPr>
          </a:p>
          <a:p>
            <a:pPr algn="just"/>
            <a:r>
              <a:rPr lang="en-GB" sz="1700" dirty="0" smtClean="0">
                <a:latin typeface="Times New Roman" panose="02020603050405020304" pitchFamily="18" charset="0"/>
                <a:cs typeface="Times New Roman" panose="02020603050405020304" pitchFamily="18" charset="0"/>
              </a:rPr>
              <a:t>The </a:t>
            </a:r>
            <a:r>
              <a:rPr lang="en-GB" sz="1700" dirty="0" smtClean="0">
                <a:latin typeface="Times New Roman" panose="02020603050405020304" pitchFamily="18" charset="0"/>
                <a:cs typeface="Times New Roman" panose="02020603050405020304" pitchFamily="18" charset="0"/>
              </a:rPr>
              <a:t>operating systems do not interfere with each other even though they are on the same computer.</a:t>
            </a:r>
          </a:p>
          <a:p>
            <a:pPr algn="just"/>
            <a:r>
              <a:rPr lang="en-GB" sz="1700" dirty="0" smtClean="0">
                <a:latin typeface="Times New Roman" panose="02020603050405020304" pitchFamily="18" charset="0"/>
                <a:cs typeface="Times New Roman" panose="02020603050405020304" pitchFamily="18" charset="0"/>
              </a:rPr>
              <a:t>In OS virtualization, the operating system is altered so that it operates like several different, individual systems. </a:t>
            </a:r>
            <a:endParaRPr lang="en-GB" sz="1700" dirty="0" smtClean="0">
              <a:latin typeface="Times New Roman" panose="02020603050405020304" pitchFamily="18" charset="0"/>
              <a:cs typeface="Times New Roman" panose="02020603050405020304" pitchFamily="18" charset="0"/>
            </a:endParaRPr>
          </a:p>
          <a:p>
            <a:pPr algn="just"/>
            <a:r>
              <a:rPr lang="en-GB" sz="1700" dirty="0" smtClean="0">
                <a:latin typeface="Times New Roman" panose="02020603050405020304" pitchFamily="18" charset="0"/>
                <a:cs typeface="Times New Roman" panose="02020603050405020304" pitchFamily="18" charset="0"/>
              </a:rPr>
              <a:t>The </a:t>
            </a:r>
            <a:r>
              <a:rPr lang="en-GB" sz="1700" dirty="0" smtClean="0">
                <a:latin typeface="Times New Roman" panose="02020603050405020304" pitchFamily="18" charset="0"/>
                <a:cs typeface="Times New Roman" panose="02020603050405020304" pitchFamily="18" charset="0"/>
              </a:rPr>
              <a:t>virtualized environment accepts command from different users running different applications on the same machine. The users and their requests are handled separately by the virtualized operating system.</a:t>
            </a:r>
          </a:p>
          <a:p>
            <a:pPr algn="just"/>
            <a:r>
              <a:rPr lang="en-GB" sz="1700" dirty="0" smtClean="0">
                <a:latin typeface="Times New Roman" panose="02020603050405020304" pitchFamily="18" charset="0"/>
                <a:cs typeface="Times New Roman" panose="02020603050405020304" pitchFamily="18" charset="0"/>
              </a:rPr>
              <a:t>It is also called OS-level virtualization; it is a type of virtualization technology which works on OS layer. Here the kernel of an OS allows more than one isolated user-space instances to exist. Such instances are called containers/software containers or virtualization engines. </a:t>
            </a:r>
            <a:endParaRPr lang="en-GB" sz="1700" dirty="0" smtClean="0">
              <a:latin typeface="Times New Roman" panose="02020603050405020304" pitchFamily="18" charset="0"/>
              <a:cs typeface="Times New Roman" panose="02020603050405020304" pitchFamily="18" charset="0"/>
            </a:endParaRPr>
          </a:p>
          <a:p>
            <a:pPr algn="just"/>
            <a:r>
              <a:rPr lang="en-GB" sz="1700" dirty="0" smtClean="0">
                <a:latin typeface="Times New Roman" panose="02020603050405020304" pitchFamily="18" charset="0"/>
                <a:cs typeface="Times New Roman" panose="02020603050405020304" pitchFamily="18" charset="0"/>
              </a:rPr>
              <a:t>In </a:t>
            </a:r>
            <a:r>
              <a:rPr lang="en-GB" sz="1700" dirty="0" smtClean="0">
                <a:latin typeface="Times New Roman" panose="02020603050405020304" pitchFamily="18" charset="0"/>
                <a:cs typeface="Times New Roman" panose="02020603050405020304" pitchFamily="18" charset="0"/>
              </a:rPr>
              <a:t>other words, OS kernel will run a single operating system and provide that operating system’s functionality to replicate on each of the isolated partitions.</a:t>
            </a:r>
          </a:p>
          <a:p>
            <a:pPr marL="0" indent="0">
              <a:buNone/>
            </a:pPr>
            <a:endParaRPr lang="en-IN" sz="1400" dirty="0" smtClean="0"/>
          </a:p>
          <a:p>
            <a:pPr marL="0" indent="0">
              <a:buNone/>
            </a:pPr>
            <a:endParaRPr lang="en-IN" sz="1400" dirty="0"/>
          </a:p>
          <a:p>
            <a:pPr marL="0" indent="0">
              <a:buNone/>
            </a:pPr>
            <a:endParaRPr lang="en-IN" sz="1400" dirty="0"/>
          </a:p>
          <a:p>
            <a:pPr marL="0" indent="0" algn="just">
              <a:buNone/>
            </a:pPr>
            <a:r>
              <a:rPr lang="en-IN" sz="1300" b="1" dirty="0"/>
              <a:t>Source: https://www.techopedia.com/definition/660/operating-system-virtualization-os-virtualization</a:t>
            </a:r>
            <a:endParaRPr lang="en-IN" sz="1300" b="1"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sp>
        <p:nvSpPr>
          <p:cNvPr id="2" name="Rectangle 1"/>
          <p:cNvSpPr/>
          <p:nvPr/>
        </p:nvSpPr>
        <p:spPr>
          <a:xfrm>
            <a:off x="0" y="115668"/>
            <a:ext cx="5791200" cy="369332"/>
          </a:xfrm>
          <a:prstGeom prst="rect">
            <a:avLst/>
          </a:prstGeom>
        </p:spPr>
        <p:txBody>
          <a:bodyPr wrap="square">
            <a:spAutoFit/>
          </a:bodyPr>
          <a:lstStyle/>
          <a:p>
            <a:pPr algn="just" fontAlgn="base"/>
            <a:r>
              <a:rPr lang="en-GB" b="1" dirty="0">
                <a:latin typeface="Times New Roman" panose="02020603050405020304" pitchFamily="18" charset="0"/>
                <a:cs typeface="Times New Roman" panose="02020603050405020304" pitchFamily="18" charset="0"/>
              </a:rPr>
              <a:t>More Details on Operating System Virtualization</a:t>
            </a:r>
          </a:p>
        </p:txBody>
      </p:sp>
    </p:spTree>
    <p:extLst>
      <p:ext uri="{BB962C8B-B14F-4D97-AF65-F5344CB8AC3E}">
        <p14:creationId xmlns:p14="http://schemas.microsoft.com/office/powerpoint/2010/main" val="1958033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8763000" cy="4724401"/>
          </a:xfrm>
        </p:spPr>
        <p:txBody>
          <a:bodyPr>
            <a:normAutofit/>
          </a:bodyPr>
          <a:lstStyle/>
          <a:p>
            <a:pPr marL="0" indent="0" algn="just" fontAlgn="base">
              <a:buNone/>
            </a:pPr>
            <a:r>
              <a:rPr lang="en-GB" sz="1600" b="1" dirty="0" smtClean="0">
                <a:latin typeface="Times New Roman" panose="02020603050405020304" pitchFamily="18" charset="0"/>
                <a:cs typeface="Times New Roman" panose="02020603050405020304" pitchFamily="18" charset="0"/>
              </a:rPr>
              <a:t>Uses of OS Virtualization</a:t>
            </a:r>
          </a:p>
          <a:p>
            <a:pPr marL="0" indent="0" algn="just" fontAlgn="base">
              <a:buNone/>
            </a:pP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Used for virtual hosting </a:t>
            </a:r>
            <a:r>
              <a:rPr lang="en-GB" sz="1600" dirty="0" smtClean="0">
                <a:latin typeface="Times New Roman" panose="02020603050405020304" pitchFamily="18" charset="0"/>
                <a:cs typeface="Times New Roman" panose="02020603050405020304" pitchFamily="18" charset="0"/>
              </a:rPr>
              <a:t>environment</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Used for securely allocation of finite hardware resources among a large number of distrusting </a:t>
            </a:r>
            <a:r>
              <a:rPr lang="en-GB" sz="1600" dirty="0" smtClean="0">
                <a:latin typeface="Times New Roman" panose="02020603050405020304" pitchFamily="18" charset="0"/>
                <a:cs typeface="Times New Roman" panose="02020603050405020304" pitchFamily="18" charset="0"/>
              </a:rPr>
              <a:t>users</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System administrator uses it to integrate server hardware by moving services on separate </a:t>
            </a:r>
            <a:r>
              <a:rPr lang="en-GB" sz="1600" dirty="0" smtClean="0">
                <a:latin typeface="Times New Roman" panose="02020603050405020304" pitchFamily="18" charset="0"/>
                <a:cs typeface="Times New Roman" panose="02020603050405020304" pitchFamily="18" charset="0"/>
              </a:rPr>
              <a:t>hosts</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To improvise security by separating several applications to several </a:t>
            </a:r>
            <a:r>
              <a:rPr lang="en-GB" sz="1600" dirty="0" smtClean="0">
                <a:latin typeface="Times New Roman" panose="02020603050405020304" pitchFamily="18" charset="0"/>
                <a:cs typeface="Times New Roman" panose="02020603050405020304" pitchFamily="18" charset="0"/>
              </a:rPr>
              <a:t>containers</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These forms of virtualization don’t require hardware to work efficiently.</a:t>
            </a:r>
          </a:p>
          <a:p>
            <a:pPr marL="0" indent="0" algn="just">
              <a:buNone/>
            </a:pPr>
            <a:endParaRPr lang="en-IN" sz="1300" b="1" dirty="0" smtClean="0"/>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spTree>
    <p:extLst>
      <p:ext uri="{BB962C8B-B14F-4D97-AF65-F5344CB8AC3E}">
        <p14:creationId xmlns:p14="http://schemas.microsoft.com/office/powerpoint/2010/main" val="1837702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9144000" cy="5715001"/>
          </a:xfrm>
        </p:spPr>
        <p:txBody>
          <a:bodyPr>
            <a:normAutofit fontScale="92500" lnSpcReduction="20000"/>
          </a:bodyPr>
          <a:lstStyle/>
          <a:p>
            <a:pPr marL="0" indent="0" algn="just" fontAlgn="base">
              <a:buNone/>
            </a:pPr>
            <a:endParaRPr lang="en-IN" sz="1300" dirty="0" smtClean="0"/>
          </a:p>
          <a:p>
            <a:pPr marL="0" indent="0" algn="just" fontAlgn="base">
              <a:buNone/>
            </a:pPr>
            <a:endParaRPr lang="en-GB" sz="1300" dirty="0" smtClean="0"/>
          </a:p>
          <a:p>
            <a:pPr fontAlgn="base"/>
            <a:r>
              <a:rPr lang="en-GB" sz="1600" dirty="0" smtClean="0">
                <a:latin typeface="Times New Roman" panose="02020603050405020304" pitchFamily="18" charset="0"/>
                <a:cs typeface="Times New Roman" panose="02020603050405020304" pitchFamily="18" charset="0"/>
              </a:rPr>
              <a:t>Flexible Provisioning of Resources </a:t>
            </a:r>
            <a:endParaRPr lang="en-GB" sz="1600" dirty="0" smtClean="0">
              <a:latin typeface="Times New Roman" panose="02020603050405020304" pitchFamily="18" charset="0"/>
              <a:cs typeface="Times New Roman" panose="02020603050405020304" pitchFamily="18" charset="0"/>
            </a:endParaRPr>
          </a:p>
          <a:p>
            <a:pPr fontAlgn="base"/>
            <a:endParaRPr lang="en-GB" sz="1600" dirty="0" smtClean="0">
              <a:latin typeface="Times New Roman" panose="02020603050405020304" pitchFamily="18" charset="0"/>
              <a:cs typeface="Times New Roman" panose="02020603050405020304" pitchFamily="18" charset="0"/>
            </a:endParaRPr>
          </a:p>
          <a:p>
            <a:pPr fontAlgn="base"/>
            <a:r>
              <a:rPr lang="en-GB" sz="1600" dirty="0" smtClean="0">
                <a:latin typeface="Times New Roman" panose="02020603050405020304" pitchFamily="18" charset="0"/>
                <a:cs typeface="Times New Roman" panose="02020603050405020304" pitchFamily="18" charset="0"/>
              </a:rPr>
              <a:t>Support </a:t>
            </a:r>
            <a:r>
              <a:rPr lang="en-GB" sz="1600" dirty="0" smtClean="0">
                <a:latin typeface="Times New Roman" panose="02020603050405020304" pitchFamily="18" charset="0"/>
                <a:cs typeface="Times New Roman" panose="02020603050405020304" pitchFamily="18" charset="0"/>
              </a:rPr>
              <a:t>of Multiple Images per System, including Boot </a:t>
            </a:r>
            <a:r>
              <a:rPr lang="en-GB" sz="1600" dirty="0" smtClean="0">
                <a:latin typeface="Times New Roman" panose="02020603050405020304" pitchFamily="18" charset="0"/>
                <a:cs typeface="Times New Roman" panose="02020603050405020304" pitchFamily="18" charset="0"/>
              </a:rPr>
              <a:t>Menu</a:t>
            </a:r>
          </a:p>
          <a:p>
            <a:pPr fontAlgn="base"/>
            <a:endParaRPr lang="en-GB" sz="1600" dirty="0" smtClean="0">
              <a:latin typeface="Times New Roman" panose="02020603050405020304" pitchFamily="18" charset="0"/>
              <a:cs typeface="Times New Roman" panose="02020603050405020304" pitchFamily="18" charset="0"/>
            </a:endParaRPr>
          </a:p>
          <a:p>
            <a:pPr fontAlgn="base"/>
            <a:r>
              <a:rPr lang="en-GB" sz="1600" dirty="0" smtClean="0">
                <a:latin typeface="Times New Roman" panose="02020603050405020304" pitchFamily="18" charset="0"/>
                <a:cs typeface="Times New Roman" panose="02020603050405020304" pitchFamily="18" charset="0"/>
              </a:rPr>
              <a:t>Rapid </a:t>
            </a:r>
            <a:r>
              <a:rPr lang="en-GB" sz="1600" dirty="0" smtClean="0">
                <a:latin typeface="Times New Roman" panose="02020603050405020304" pitchFamily="18" charset="0"/>
                <a:cs typeface="Times New Roman" panose="02020603050405020304" pitchFamily="18" charset="0"/>
              </a:rPr>
              <a:t>Software (OS/Apps) </a:t>
            </a:r>
            <a:r>
              <a:rPr lang="en-GB" sz="1600" dirty="0" smtClean="0">
                <a:latin typeface="Times New Roman" panose="02020603050405020304" pitchFamily="18" charset="0"/>
                <a:cs typeface="Times New Roman" panose="02020603050405020304" pitchFamily="18" charset="0"/>
              </a:rPr>
              <a:t>Deployment</a:t>
            </a:r>
          </a:p>
          <a:p>
            <a:pPr fontAlgn="base"/>
            <a:endParaRPr lang="en-GB" sz="1600" dirty="0">
              <a:latin typeface="Times New Roman" panose="02020603050405020304" pitchFamily="18" charset="0"/>
              <a:cs typeface="Times New Roman" panose="02020603050405020304" pitchFamily="18" charset="0"/>
            </a:endParaRPr>
          </a:p>
          <a:p>
            <a:pPr algn="just" fontAlgn="base"/>
            <a:r>
              <a:rPr lang="en-GB" sz="1600" dirty="0">
                <a:latin typeface="Times New Roman" panose="02020603050405020304" pitchFamily="18" charset="0"/>
                <a:cs typeface="Times New Roman" panose="02020603050405020304" pitchFamily="18" charset="0"/>
              </a:rPr>
              <a:t>Easy Implementation of Updates and Hotfixes of the Operating System and </a:t>
            </a:r>
            <a:r>
              <a:rPr lang="en-GB" sz="1600" dirty="0" smtClean="0">
                <a:latin typeface="Times New Roman" panose="02020603050405020304" pitchFamily="18" charset="0"/>
                <a:cs typeface="Times New Roman" panose="02020603050405020304" pitchFamily="18" charset="0"/>
              </a:rPr>
              <a:t>Applications</a:t>
            </a:r>
          </a:p>
          <a:p>
            <a:pPr algn="just" fontAlgn="base"/>
            <a:endParaRPr lang="en-GB" sz="1600" dirty="0">
              <a:latin typeface="Times New Roman" panose="02020603050405020304" pitchFamily="18" charset="0"/>
              <a:cs typeface="Times New Roman" panose="02020603050405020304" pitchFamily="18" charset="0"/>
            </a:endParaRPr>
          </a:p>
          <a:p>
            <a:pPr algn="just" fontAlgn="base"/>
            <a:r>
              <a:rPr lang="en-GB" sz="1600" dirty="0">
                <a:latin typeface="Times New Roman" panose="02020603050405020304" pitchFamily="18" charset="0"/>
                <a:cs typeface="Times New Roman" panose="02020603050405020304" pitchFamily="18" charset="0"/>
              </a:rPr>
              <a:t>Easy Rollback </a:t>
            </a:r>
            <a:r>
              <a:rPr lang="en-GB" sz="1600" dirty="0" smtClean="0">
                <a:latin typeface="Times New Roman" panose="02020603050405020304" pitchFamily="18" charset="0"/>
                <a:cs typeface="Times New Roman" panose="02020603050405020304" pitchFamily="18" charset="0"/>
              </a:rPr>
              <a:t>Scenarios</a:t>
            </a:r>
          </a:p>
          <a:p>
            <a:pPr algn="just" fontAlgn="base"/>
            <a:endParaRPr lang="en-GB" sz="1600" dirty="0">
              <a:latin typeface="Times New Roman" panose="02020603050405020304" pitchFamily="18" charset="0"/>
              <a:cs typeface="Times New Roman" panose="02020603050405020304" pitchFamily="18" charset="0"/>
            </a:endParaRPr>
          </a:p>
          <a:p>
            <a:pPr algn="just" fontAlgn="base"/>
            <a:r>
              <a:rPr lang="en-GB" sz="1600" dirty="0">
                <a:latin typeface="Times New Roman" panose="02020603050405020304" pitchFamily="18" charset="0"/>
                <a:cs typeface="Times New Roman" panose="02020603050405020304" pitchFamily="18" charset="0"/>
              </a:rPr>
              <a:t>After Restarting, the System is Back to a Clean State</a:t>
            </a:r>
          </a:p>
          <a:p>
            <a:pPr marL="0" indent="0" fontAlgn="base">
              <a:buNone/>
            </a:pPr>
            <a:r>
              <a:rPr lang="en-IN" sz="1400" b="1" dirty="0"/>
              <a:t/>
            </a:r>
            <a:br>
              <a:rPr lang="en-IN" sz="1400" b="1" dirty="0"/>
            </a:br>
            <a:endParaRPr lang="en-IN" sz="1400" b="1" dirty="0" smtClean="0"/>
          </a:p>
          <a:p>
            <a:pPr algn="just" fontAlgn="base"/>
            <a:endParaRPr lang="en-IN" sz="1400" b="1" dirty="0"/>
          </a:p>
          <a:p>
            <a:pPr marL="0" indent="0" algn="just" fontAlgn="base">
              <a:buNone/>
            </a:pPr>
            <a:endParaRPr lang="en-IN" sz="1300" b="1" dirty="0" smtClean="0"/>
          </a:p>
          <a:p>
            <a:pPr marL="0" indent="0">
              <a:buNone/>
            </a:pPr>
            <a:r>
              <a:rPr lang="en-IN" sz="1400" b="1" dirty="0"/>
              <a:t>Source: http://techgenix.com/introduction-os-virtualization-part2/</a:t>
            </a:r>
            <a:endParaRPr lang="en-IN" sz="1400" b="1"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sp>
        <p:nvSpPr>
          <p:cNvPr id="2" name="Rectangle 1"/>
          <p:cNvSpPr/>
          <p:nvPr/>
        </p:nvSpPr>
        <p:spPr>
          <a:xfrm>
            <a:off x="-91852" y="228600"/>
            <a:ext cx="3134256" cy="369332"/>
          </a:xfrm>
          <a:prstGeom prst="rect">
            <a:avLst/>
          </a:prstGeom>
        </p:spPr>
        <p:txBody>
          <a:bodyPr wrap="none">
            <a:spAutoFit/>
          </a:bodyPr>
          <a:lstStyle/>
          <a:p>
            <a:pPr algn="just" fontAlgn="base"/>
            <a:r>
              <a:rPr lang="en-GB" b="1" dirty="0">
                <a:latin typeface="Times New Roman" panose="02020603050405020304" pitchFamily="18" charset="0"/>
                <a:cs typeface="Times New Roman" panose="02020603050405020304" pitchFamily="18" charset="0"/>
              </a:rPr>
              <a:t>Advantages OS Virtualization</a:t>
            </a:r>
          </a:p>
        </p:txBody>
      </p:sp>
    </p:spTree>
    <p:extLst>
      <p:ext uri="{BB962C8B-B14F-4D97-AF65-F5344CB8AC3E}">
        <p14:creationId xmlns:p14="http://schemas.microsoft.com/office/powerpoint/2010/main" val="3377242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9144000" cy="5715001"/>
          </a:xfrm>
        </p:spPr>
        <p:txBody>
          <a:bodyPr>
            <a:normAutofit/>
          </a:bodyPr>
          <a:lstStyle/>
          <a:p>
            <a:pPr marL="0" indent="0" algn="just" fontAlgn="base">
              <a:buNone/>
            </a:pPr>
            <a:r>
              <a:rPr lang="en-GB" sz="2500" b="1" dirty="0" smtClean="0"/>
              <a:t>Disadvantages OS Virtualization</a:t>
            </a:r>
          </a:p>
          <a:p>
            <a:pPr marL="0" indent="0" fontAlgn="base">
              <a:buNone/>
            </a:pPr>
            <a:r>
              <a:rPr lang="en-IN" sz="1400" dirty="0" smtClean="0"/>
              <a:t>Following are some of the disadvantages of OS virtualization:</a:t>
            </a:r>
            <a:endParaRPr lang="en-GB" sz="1400" dirty="0" smtClean="0"/>
          </a:p>
          <a:p>
            <a:pPr marL="0" indent="0" fontAlgn="base">
              <a:buNone/>
            </a:pPr>
            <a:endParaRPr lang="en-GB" sz="1400" dirty="0" smtClean="0"/>
          </a:p>
          <a:p>
            <a:pPr fontAlgn="base"/>
            <a:r>
              <a:rPr lang="en-GB" sz="1600" dirty="0" smtClean="0">
                <a:latin typeface="Times New Roman" panose="02020603050405020304" pitchFamily="18" charset="0"/>
                <a:cs typeface="Times New Roman" panose="02020603050405020304" pitchFamily="18" charset="0"/>
              </a:rPr>
              <a:t>No Work offline </a:t>
            </a:r>
            <a:r>
              <a:rPr lang="en-GB" sz="1600" dirty="0" smtClean="0">
                <a:latin typeface="Times New Roman" panose="02020603050405020304" pitchFamily="18" charset="0"/>
                <a:cs typeface="Times New Roman" panose="02020603050405020304" pitchFamily="18" charset="0"/>
              </a:rPr>
              <a:t>Capability</a:t>
            </a:r>
          </a:p>
          <a:p>
            <a:pPr fontAlgn="base"/>
            <a:endParaRPr lang="en-GB" sz="1600" dirty="0" smtClean="0">
              <a:latin typeface="Times New Roman" panose="02020603050405020304" pitchFamily="18" charset="0"/>
              <a:cs typeface="Times New Roman" panose="02020603050405020304" pitchFamily="18" charset="0"/>
            </a:endParaRPr>
          </a:p>
          <a:p>
            <a:pPr fontAlgn="base"/>
            <a:r>
              <a:rPr lang="en-GB" sz="1600" dirty="0" smtClean="0">
                <a:latin typeface="Times New Roman" panose="02020603050405020304" pitchFamily="18" charset="0"/>
                <a:cs typeface="Times New Roman" panose="02020603050405020304" pitchFamily="18" charset="0"/>
              </a:rPr>
              <a:t>High-speed </a:t>
            </a:r>
            <a:r>
              <a:rPr lang="en-GB" sz="1600" dirty="0" smtClean="0">
                <a:latin typeface="Times New Roman" panose="02020603050405020304" pitchFamily="18" charset="0"/>
                <a:cs typeface="Times New Roman" panose="02020603050405020304" pitchFamily="18" charset="0"/>
              </a:rPr>
              <a:t>LAN Recommended (&gt;</a:t>
            </a:r>
            <a:r>
              <a:rPr lang="en-GB" sz="1600" dirty="0" smtClean="0">
                <a:latin typeface="Times New Roman" panose="02020603050405020304" pitchFamily="18" charset="0"/>
                <a:cs typeface="Times New Roman" panose="02020603050405020304" pitchFamily="18" charset="0"/>
              </a:rPr>
              <a:t>100Mb)</a:t>
            </a:r>
          </a:p>
          <a:p>
            <a:pPr marL="0" indent="0" fontAlgn="base">
              <a:buNone/>
            </a:pPr>
            <a:endParaRPr lang="en-GB" sz="1600" dirty="0" smtClean="0">
              <a:latin typeface="Times New Roman" panose="02020603050405020304" pitchFamily="18" charset="0"/>
              <a:cs typeface="Times New Roman" panose="02020603050405020304" pitchFamily="18" charset="0"/>
            </a:endParaRPr>
          </a:p>
          <a:p>
            <a:pPr fontAlgn="base"/>
            <a:r>
              <a:rPr lang="en-GB" sz="1600" dirty="0" smtClean="0">
                <a:latin typeface="Times New Roman" panose="02020603050405020304" pitchFamily="18" charset="0"/>
                <a:cs typeface="Times New Roman" panose="02020603050405020304" pitchFamily="18" charset="0"/>
              </a:rPr>
              <a:t>Not </a:t>
            </a:r>
            <a:r>
              <a:rPr lang="en-GB" sz="1600" dirty="0" smtClean="0">
                <a:latin typeface="Times New Roman" panose="02020603050405020304" pitchFamily="18" charset="0"/>
                <a:cs typeface="Times New Roman" panose="02020603050405020304" pitchFamily="18" charset="0"/>
              </a:rPr>
              <a:t>All Operating Systems are </a:t>
            </a:r>
            <a:r>
              <a:rPr lang="en-GB" sz="1600" dirty="0" smtClean="0">
                <a:latin typeface="Times New Roman" panose="02020603050405020304" pitchFamily="18" charset="0"/>
                <a:cs typeface="Times New Roman" panose="02020603050405020304" pitchFamily="18" charset="0"/>
              </a:rPr>
              <a:t>Supported</a:t>
            </a:r>
            <a:r>
              <a:rPr lang="en-IN" sz="1400" b="1" dirty="0"/>
              <a:t/>
            </a:r>
            <a:br>
              <a:rPr lang="en-IN" sz="1400" b="1" dirty="0"/>
            </a:br>
            <a:endParaRPr lang="en-IN" sz="1300" b="1" dirty="0" smtClean="0"/>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spTree>
    <p:extLst>
      <p:ext uri="{BB962C8B-B14F-4D97-AF65-F5344CB8AC3E}">
        <p14:creationId xmlns:p14="http://schemas.microsoft.com/office/powerpoint/2010/main" val="731368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6629400" cy="6248401"/>
          </a:xfrm>
        </p:spPr>
        <p:txBody>
          <a:bodyPr>
            <a:normAutofit/>
          </a:bodyPr>
          <a:lstStyle/>
          <a:p>
            <a:pPr fontAlgn="base"/>
            <a:endParaRPr lang="en-GB" sz="1400" dirty="0" smtClean="0"/>
          </a:p>
          <a:p>
            <a:pPr fontAlgn="base"/>
            <a:r>
              <a:rPr lang="en-GB" sz="1600" b="1" dirty="0" smtClean="0">
                <a:latin typeface="Times New Roman" panose="02020603050405020304" pitchFamily="18" charset="0"/>
                <a:cs typeface="Times New Roman" panose="02020603050405020304" pitchFamily="18" charset="0"/>
              </a:rPr>
              <a:t>Citrix </a:t>
            </a:r>
            <a:r>
              <a:rPr lang="en-GB" sz="1600" b="1" dirty="0" err="1" smtClean="0">
                <a:latin typeface="Times New Roman" panose="02020603050405020304" pitchFamily="18" charset="0"/>
                <a:cs typeface="Times New Roman" panose="02020603050405020304" pitchFamily="18" charset="0"/>
              </a:rPr>
              <a:t>XenApp</a:t>
            </a:r>
            <a:r>
              <a:rPr lang="en-GB" sz="1600" b="1" dirty="0" smtClean="0">
                <a:latin typeface="Times New Roman" panose="02020603050405020304" pitchFamily="18" charset="0"/>
                <a:cs typeface="Times New Roman" panose="02020603050405020304" pitchFamily="18" charset="0"/>
              </a:rPr>
              <a:t>/Terminal </a:t>
            </a:r>
            <a:r>
              <a:rPr lang="en-GB" sz="1600" b="1" dirty="0" smtClean="0">
                <a:latin typeface="Times New Roman" panose="02020603050405020304" pitchFamily="18" charset="0"/>
                <a:cs typeface="Times New Roman" panose="02020603050405020304" pitchFamily="18" charset="0"/>
              </a:rPr>
              <a:t>Servers              </a:t>
            </a:r>
          </a:p>
          <a:p>
            <a:pPr fontAlgn="base"/>
            <a:r>
              <a:rPr lang="en-GB" sz="1600" b="1" dirty="0" smtClean="0">
                <a:latin typeface="Times New Roman" panose="02020603050405020304" pitchFamily="18" charset="0"/>
                <a:cs typeface="Times New Roman" panose="02020603050405020304" pitchFamily="18" charset="0"/>
              </a:rPr>
              <a:t>VDI/DDI </a:t>
            </a:r>
            <a:r>
              <a:rPr lang="en-GB" sz="1600" b="1" dirty="0" smtClean="0">
                <a:latin typeface="Times New Roman" panose="02020603050405020304" pitchFamily="18" charset="0"/>
                <a:cs typeface="Times New Roman" panose="02020603050405020304" pitchFamily="18" charset="0"/>
              </a:rPr>
              <a:t>Solutions </a:t>
            </a:r>
          </a:p>
          <a:p>
            <a:pPr fontAlgn="base"/>
            <a:r>
              <a:rPr lang="en-GB" sz="1600" b="1" dirty="0" smtClean="0">
                <a:latin typeface="Times New Roman" panose="02020603050405020304" pitchFamily="18" charset="0"/>
                <a:cs typeface="Times New Roman" panose="02020603050405020304" pitchFamily="18" charset="0"/>
              </a:rPr>
              <a:t>Web Servers</a:t>
            </a:r>
          </a:p>
          <a:p>
            <a:pPr fontAlgn="base"/>
            <a:r>
              <a:rPr lang="en-GB" sz="1600" b="1" dirty="0" smtClean="0">
                <a:latin typeface="Times New Roman" panose="02020603050405020304" pitchFamily="18" charset="0"/>
                <a:cs typeface="Times New Roman" panose="02020603050405020304" pitchFamily="18" charset="0"/>
              </a:rPr>
              <a:t>Back-up </a:t>
            </a:r>
            <a:r>
              <a:rPr lang="en-GB" sz="1600" b="1" dirty="0">
                <a:latin typeface="Times New Roman" panose="02020603050405020304" pitchFamily="18" charset="0"/>
                <a:cs typeface="Times New Roman" panose="02020603050405020304" pitchFamily="18" charset="0"/>
              </a:rPr>
              <a:t>Servers </a:t>
            </a:r>
            <a:endParaRPr lang="en-GB" sz="1600" b="1" dirty="0" smtClean="0">
              <a:latin typeface="Times New Roman" panose="02020603050405020304" pitchFamily="18" charset="0"/>
              <a:cs typeface="Times New Roman" panose="02020603050405020304" pitchFamily="18" charset="0"/>
            </a:endParaRPr>
          </a:p>
          <a:p>
            <a:pPr fontAlgn="base"/>
            <a:r>
              <a:rPr lang="en-GB" sz="1600" b="1" dirty="0" smtClean="0">
                <a:latin typeface="Times New Roman" panose="02020603050405020304" pitchFamily="18" charset="0"/>
                <a:cs typeface="Times New Roman" panose="02020603050405020304" pitchFamily="18" charset="0"/>
              </a:rPr>
              <a:t>Lab Environments</a:t>
            </a:r>
          </a:p>
          <a:p>
            <a:pPr fontAlgn="base"/>
            <a:r>
              <a:rPr lang="en-GB" sz="1600" b="1" dirty="0" smtClean="0"/>
              <a:t>Educational</a:t>
            </a:r>
            <a:r>
              <a:rPr lang="en-GB" sz="1600" b="1" dirty="0"/>
              <a:t> </a:t>
            </a:r>
            <a:r>
              <a:rPr lang="en-GB" sz="1600" b="1" dirty="0" smtClean="0"/>
              <a:t>Environments</a:t>
            </a:r>
            <a:endParaRPr lang="en-GB" sz="1600" dirty="0" smtClean="0"/>
          </a:p>
          <a:p>
            <a:pPr fontAlgn="base"/>
            <a:r>
              <a:rPr lang="en-GB" sz="1600" b="1" dirty="0" smtClean="0"/>
              <a:t>Public</a:t>
            </a:r>
            <a:r>
              <a:rPr lang="en-GB" sz="1600" b="1" dirty="0"/>
              <a:t> </a:t>
            </a:r>
            <a:r>
              <a:rPr lang="en-GB" sz="1600" b="1" dirty="0" smtClean="0"/>
              <a:t>Workstations</a:t>
            </a:r>
          </a:p>
          <a:p>
            <a:pPr fontAlgn="base"/>
            <a:r>
              <a:rPr lang="en-GB" sz="1600" b="1" dirty="0" smtClean="0"/>
              <a:t>Secure </a:t>
            </a:r>
            <a:r>
              <a:rPr lang="en-GB" sz="1600" b="1" dirty="0"/>
              <a:t>Environments</a:t>
            </a:r>
            <a:br>
              <a:rPr lang="en-GB" sz="1600" b="1" dirty="0"/>
            </a:br>
            <a:endParaRPr lang="en-GB" sz="1600" b="1" dirty="0">
              <a:latin typeface="Times New Roman" panose="02020603050405020304" pitchFamily="18" charset="0"/>
              <a:cs typeface="Times New Roman" panose="02020603050405020304" pitchFamily="18" charset="0"/>
            </a:endParaRPr>
          </a:p>
          <a:p>
            <a:pPr marL="0" indent="0" fontAlgn="base">
              <a:buNone/>
            </a:pPr>
            <a:endParaRPr lang="en-IN" sz="1400" dirty="0"/>
          </a:p>
          <a:p>
            <a:pPr marL="0" indent="0" fontAlgn="base">
              <a:buNone/>
            </a:pPr>
            <a:endParaRPr lang="en-IN" sz="1400" b="1" dirty="0" smtClean="0"/>
          </a:p>
          <a:p>
            <a:pPr marL="0" indent="0" fontAlgn="base">
              <a:buNone/>
            </a:pPr>
            <a:r>
              <a:rPr lang="en-IN" sz="1400" b="1" dirty="0"/>
              <a:t/>
            </a:r>
            <a:br>
              <a:rPr lang="en-IN" sz="1400" b="1" dirty="0"/>
            </a:br>
            <a:endParaRPr lang="en-IN" sz="1300" b="1" dirty="0" smtClean="0"/>
          </a:p>
          <a:p>
            <a:pPr marL="0" indent="0">
              <a:buNone/>
            </a:pPr>
            <a:endParaRPr lang="en-IN" sz="1400" dirty="0"/>
          </a:p>
          <a:p>
            <a:pPr marL="0" indent="0">
              <a:buNone/>
            </a:pPr>
            <a:r>
              <a:rPr lang="en-IN" sz="1000" b="1" dirty="0">
                <a:latin typeface="Times New Roman" panose="02020603050405020304" pitchFamily="18" charset="0"/>
                <a:cs typeface="Times New Roman" panose="02020603050405020304" pitchFamily="18" charset="0"/>
              </a:rPr>
              <a:t>Source: http://techgenix.com/introduction-os-virtualization-part2/</a:t>
            </a:r>
            <a:endParaRPr lang="en-IN" sz="1000" b="1" dirty="0">
              <a:latin typeface="Times New Roman" panose="02020603050405020304" pitchFamily="18" charset="0"/>
              <a:cs typeface="Times New Roman" panose="02020603050405020304" pitchFamily="18" charset="0"/>
            </a:endParaRPr>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666" t="19512" r="9333" b="21952"/>
          <a:stretch/>
        </p:blipFill>
        <p:spPr>
          <a:xfrm>
            <a:off x="3913414" y="955184"/>
            <a:ext cx="2286000" cy="9144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2560" y="954978"/>
            <a:ext cx="1302668" cy="990600"/>
          </a:xfrm>
          <a:prstGeom prst="rect">
            <a:avLst/>
          </a:prstGeom>
        </p:spPr>
      </p:pic>
      <p:sp>
        <p:nvSpPr>
          <p:cNvPr id="5" name="Rectangle 4"/>
          <p:cNvSpPr/>
          <p:nvPr/>
        </p:nvSpPr>
        <p:spPr>
          <a:xfrm>
            <a:off x="-149377" y="152400"/>
            <a:ext cx="2986780" cy="369332"/>
          </a:xfrm>
          <a:prstGeom prst="rect">
            <a:avLst/>
          </a:prstGeom>
        </p:spPr>
        <p:txBody>
          <a:bodyPr wrap="none">
            <a:spAutoFit/>
          </a:bodyPr>
          <a:lstStyle/>
          <a:p>
            <a:pPr algn="just" fontAlgn="base"/>
            <a:r>
              <a:rPr lang="en-GB" b="1" dirty="0" smtClean="0">
                <a:latin typeface="Times New Roman" panose="02020603050405020304" pitchFamily="18" charset="0"/>
                <a:cs typeface="Times New Roman" panose="02020603050405020304" pitchFamily="18" charset="0"/>
              </a:rPr>
              <a:t> OS </a:t>
            </a:r>
            <a:r>
              <a:rPr lang="en-GB" b="1" dirty="0">
                <a:latin typeface="Times New Roman" panose="02020603050405020304" pitchFamily="18" charset="0"/>
                <a:cs typeface="Times New Roman" panose="02020603050405020304" pitchFamily="18" charset="0"/>
              </a:rPr>
              <a:t>Virtualization Scenarios</a:t>
            </a: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1093" y="2191662"/>
            <a:ext cx="990600" cy="9906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1197" y="2246968"/>
            <a:ext cx="990600" cy="990600"/>
          </a:xfrm>
          <a:prstGeom prst="rect">
            <a:avLst/>
          </a:prstGeom>
        </p:spPr>
      </p:pic>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2000" t="4736" r="-2000" b="21579"/>
          <a:stretch/>
        </p:blipFill>
        <p:spPr>
          <a:xfrm>
            <a:off x="5182903" y="3701974"/>
            <a:ext cx="1088572" cy="76200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69561" y="3522904"/>
            <a:ext cx="1120140" cy="1120140"/>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7190" t="7143" b="21429"/>
          <a:stretch/>
        </p:blipFill>
        <p:spPr>
          <a:xfrm>
            <a:off x="4089909" y="4791895"/>
            <a:ext cx="2185987" cy="945292"/>
          </a:xfrm>
          <a:prstGeom prst="rect">
            <a:avLst/>
          </a:prstGeom>
        </p:spPr>
      </p:pic>
      <p:pic>
        <p:nvPicPr>
          <p:cNvPr id="11" name="Picture 10"/>
          <p:cNvPicPr>
            <a:picLocks noChangeAspect="1"/>
          </p:cNvPicPr>
          <p:nvPr/>
        </p:nvPicPr>
        <p:blipFill rotWithShape="1">
          <a:blip r:embed="rId10" cstate="print">
            <a:extLst>
              <a:ext uri="{28A0092B-C50C-407E-A947-70E740481C1C}">
                <a14:useLocalDpi xmlns:a14="http://schemas.microsoft.com/office/drawing/2010/main" val="0"/>
              </a:ext>
            </a:extLst>
          </a:blip>
          <a:srcRect l="8667" t="22000" r="16667" b="19333"/>
          <a:stretch/>
        </p:blipFill>
        <p:spPr>
          <a:xfrm>
            <a:off x="6943859" y="5004094"/>
            <a:ext cx="1676400" cy="1317171"/>
          </a:xfrm>
          <a:prstGeom prst="rect">
            <a:avLst/>
          </a:prstGeom>
        </p:spPr>
      </p:pic>
    </p:spTree>
    <p:extLst>
      <p:ext uri="{BB962C8B-B14F-4D97-AF65-F5344CB8AC3E}">
        <p14:creationId xmlns:p14="http://schemas.microsoft.com/office/powerpoint/2010/main" val="2959608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8991600" cy="6934201"/>
          </a:xfrm>
        </p:spPr>
        <p:txBody>
          <a:bodyPr>
            <a:normAutofit/>
          </a:bodyPr>
          <a:lstStyle/>
          <a:p>
            <a:pPr marL="0" indent="0" fontAlgn="base">
              <a:buNone/>
            </a:pPr>
            <a:r>
              <a:rPr lang="en-GB" sz="1400" b="1" dirty="0" smtClean="0"/>
              <a:t>What </a:t>
            </a:r>
            <a:r>
              <a:rPr lang="en-GB" sz="1400" b="1" dirty="0" smtClean="0"/>
              <a:t>is hardware emulation?</a:t>
            </a:r>
          </a:p>
          <a:p>
            <a:pPr marL="0" indent="0" algn="just" fontAlgn="base">
              <a:buNone/>
            </a:pPr>
            <a:r>
              <a:rPr lang="en-GB" sz="1400" dirty="0" smtClean="0"/>
              <a:t>Hardware emulation is a specialised software, which is also known as </a:t>
            </a:r>
            <a:r>
              <a:rPr lang="en-GB" sz="1400" i="1" dirty="0" smtClean="0"/>
              <a:t>hypervisor</a:t>
            </a:r>
            <a:r>
              <a:rPr lang="en-GB" sz="1400" dirty="0" smtClean="0"/>
              <a:t>, creates hardware emulation for OS in a single server. They can host different types of OS in a single server. The OS loaded into each virtual machine works as a standalone and unmodified OS</a:t>
            </a:r>
            <a:r>
              <a:rPr lang="en-GB" sz="1400" b="1" dirty="0" smtClean="0"/>
              <a:t>. </a:t>
            </a:r>
            <a:r>
              <a:rPr lang="en-GB" sz="1400" dirty="0" smtClean="0"/>
              <a:t>When a VM is running, the hypervisor makes changes to the part of the OS that makes system calls. Hypervisor changes the  OS  by entering a piece of code which is known as binary translation to the OS when it is running.  Binary translation takes place in four parts of the OS ( memory, processor, network and storage) that interact with the hardware.</a:t>
            </a:r>
          </a:p>
          <a:p>
            <a:pPr marL="0" indent="0" fontAlgn="base">
              <a:buNone/>
            </a:pPr>
            <a:endParaRPr lang="en-GB" sz="1400" dirty="0" smtClean="0"/>
          </a:p>
          <a:p>
            <a:pPr marL="0" indent="0" fontAlgn="base">
              <a:buNone/>
            </a:pPr>
            <a:r>
              <a:rPr lang="en-GB" sz="1400" b="1" dirty="0" smtClean="0"/>
              <a:t>Advantage</a:t>
            </a:r>
          </a:p>
          <a:p>
            <a:pPr marL="0" indent="0" fontAlgn="base">
              <a:buNone/>
            </a:pPr>
            <a:r>
              <a:rPr lang="en-GB" sz="1400" dirty="0" smtClean="0"/>
              <a:t>You do not have to modify the OS and applications to run on the virtual environment.</a:t>
            </a:r>
          </a:p>
          <a:p>
            <a:pPr marL="0" indent="0" fontAlgn="base">
              <a:buNone/>
            </a:pPr>
            <a:endParaRPr lang="en-GB" sz="1400" b="1" dirty="0" smtClean="0"/>
          </a:p>
          <a:p>
            <a:pPr marL="0" indent="0" fontAlgn="base">
              <a:buNone/>
            </a:pPr>
            <a:r>
              <a:rPr lang="en-GB" sz="1400" b="1" dirty="0" smtClean="0"/>
              <a:t>Two types of hypervisor is used in hardware emulation:</a:t>
            </a:r>
          </a:p>
          <a:p>
            <a:pPr fontAlgn="base"/>
            <a:r>
              <a:rPr lang="en-GB" sz="1400" dirty="0" smtClean="0"/>
              <a:t>Type 1 hypervisor</a:t>
            </a:r>
          </a:p>
          <a:p>
            <a:pPr fontAlgn="base"/>
            <a:r>
              <a:rPr lang="en-GB" sz="1400" dirty="0" smtClean="0"/>
              <a:t>Type 2 hypervisor</a:t>
            </a:r>
            <a:br>
              <a:rPr lang="en-GB" sz="1400" dirty="0" smtClean="0"/>
            </a:br>
            <a:endParaRPr lang="en-GB" sz="1400" dirty="0" smtClean="0"/>
          </a:p>
          <a:p>
            <a:pPr fontAlgn="base"/>
            <a:endParaRPr lang="en-IN" sz="1400" b="1" dirty="0">
              <a:latin typeface="Times New Roman" panose="02020603050405020304" pitchFamily="18" charset="0"/>
              <a:cs typeface="Times New Roman" panose="02020603050405020304" pitchFamily="18" charset="0"/>
            </a:endParaRPr>
          </a:p>
          <a:p>
            <a:pPr fontAlgn="base"/>
            <a:endParaRPr lang="en-GB" sz="1000" b="1" dirty="0" smtClean="0">
              <a:latin typeface="Times New Roman" panose="02020603050405020304" pitchFamily="18" charset="0"/>
              <a:cs typeface="Times New Roman" panose="02020603050405020304" pitchFamily="18" charset="0"/>
            </a:endParaRPr>
          </a:p>
          <a:p>
            <a:pPr marL="0" indent="0">
              <a:buNone/>
            </a:pPr>
            <a:r>
              <a:rPr lang="en-IN" sz="1000" b="1" dirty="0">
                <a:latin typeface="Times New Roman" panose="02020603050405020304" pitchFamily="18" charset="0"/>
                <a:cs typeface="Times New Roman" panose="02020603050405020304" pitchFamily="18" charset="0"/>
              </a:rPr>
              <a:t>Source: https://securitywing.com/types-virtualization-technology/</a:t>
            </a:r>
            <a:endParaRPr lang="en-IN" sz="1000" b="1" dirty="0">
              <a:latin typeface="Times New Roman" panose="02020603050405020304" pitchFamily="18" charset="0"/>
              <a:cs typeface="Times New Roman" panose="02020603050405020304" pitchFamily="18" charset="0"/>
            </a:endParaRPr>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sp>
        <p:nvSpPr>
          <p:cNvPr id="2" name="Rectangle 1"/>
          <p:cNvSpPr/>
          <p:nvPr/>
        </p:nvSpPr>
        <p:spPr>
          <a:xfrm>
            <a:off x="-25758" y="152400"/>
            <a:ext cx="4585551" cy="369332"/>
          </a:xfrm>
          <a:prstGeom prst="rect">
            <a:avLst/>
          </a:prstGeom>
        </p:spPr>
        <p:txBody>
          <a:bodyPr wrap="none">
            <a:spAutoFit/>
          </a:bodyPr>
          <a:lstStyle/>
          <a:p>
            <a:pPr fontAlgn="base"/>
            <a:r>
              <a:rPr lang="en-GB" b="1" dirty="0">
                <a:latin typeface="Times New Roman" panose="02020603050405020304" pitchFamily="18" charset="0"/>
                <a:cs typeface="Times New Roman" panose="02020603050405020304" pitchFamily="18" charset="0"/>
              </a:rPr>
              <a:t>Hardware Emulation and </a:t>
            </a:r>
            <a:r>
              <a:rPr lang="en-GB" b="1" dirty="0" err="1">
                <a:latin typeface="Times New Roman" panose="02020603050405020304" pitchFamily="18" charset="0"/>
                <a:cs typeface="Times New Roman" panose="02020603050405020304" pitchFamily="18" charset="0"/>
              </a:rPr>
              <a:t>Paravirtualization</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52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9144000" cy="6934201"/>
          </a:xfrm>
        </p:spPr>
        <p:txBody>
          <a:bodyPr>
            <a:normAutofit/>
          </a:bodyPr>
          <a:lstStyle/>
          <a:p>
            <a:pPr marL="0" indent="0" fontAlgn="base">
              <a:buNone/>
            </a:pPr>
            <a:r>
              <a:rPr lang="en-GB" sz="1600" b="1" dirty="0" smtClean="0">
                <a:latin typeface="Times New Roman" panose="02020603050405020304" pitchFamily="18" charset="0"/>
                <a:cs typeface="Times New Roman" panose="02020603050405020304" pitchFamily="18" charset="0"/>
              </a:rPr>
              <a:t>Type </a:t>
            </a:r>
            <a:r>
              <a:rPr lang="en-GB" sz="1600" b="1" dirty="0" smtClean="0">
                <a:latin typeface="Times New Roman" panose="02020603050405020304" pitchFamily="18" charset="0"/>
                <a:cs typeface="Times New Roman" panose="02020603050405020304" pitchFamily="18" charset="0"/>
              </a:rPr>
              <a:t>1 Hypervisor</a:t>
            </a:r>
          </a:p>
          <a:p>
            <a:pPr marL="0" indent="0" algn="just" fontAlgn="base">
              <a:buNone/>
            </a:pPr>
            <a:r>
              <a:rPr lang="en-GB" sz="1600" dirty="0" smtClean="0">
                <a:latin typeface="Times New Roman" panose="02020603050405020304" pitchFamily="18" charset="0"/>
                <a:cs typeface="Times New Roman" panose="02020603050405020304" pitchFamily="18" charset="0"/>
              </a:rPr>
              <a:t>Type 1 hypervisor is also known as bare-metal implementation because they sit directly on the top of hardware, without needing any operating system. Since they can directly communicate with hardware resources, they are much faster than type 2 hypervisor.</a:t>
            </a:r>
          </a:p>
          <a:p>
            <a:pPr marL="0" indent="0" fontAlgn="base">
              <a:buNone/>
            </a:pPr>
            <a:endParaRPr lang="en-GB" sz="1600" b="1" dirty="0" smtClean="0">
              <a:latin typeface="Times New Roman" panose="02020603050405020304" pitchFamily="18" charset="0"/>
              <a:cs typeface="Times New Roman" panose="02020603050405020304" pitchFamily="18" charset="0"/>
            </a:endParaRPr>
          </a:p>
          <a:p>
            <a:pPr marL="0" indent="0" fontAlgn="base">
              <a:buNone/>
            </a:pPr>
            <a:endParaRPr lang="en-GB" sz="1600" b="1" dirty="0" smtClean="0">
              <a:latin typeface="Times New Roman" panose="02020603050405020304" pitchFamily="18" charset="0"/>
              <a:cs typeface="Times New Roman" panose="02020603050405020304" pitchFamily="18" charset="0"/>
            </a:endParaRPr>
          </a:p>
          <a:p>
            <a:pPr marL="0" indent="0" fontAlgn="base">
              <a:buNone/>
            </a:pPr>
            <a:endParaRPr lang="en-GB" sz="1600" b="1" dirty="0" smtClean="0">
              <a:latin typeface="Times New Roman" panose="02020603050405020304" pitchFamily="18" charset="0"/>
              <a:cs typeface="Times New Roman" panose="02020603050405020304" pitchFamily="18" charset="0"/>
            </a:endParaRPr>
          </a:p>
          <a:p>
            <a:pPr marL="0" indent="0" fontAlgn="base">
              <a:buNone/>
            </a:pPr>
            <a:endParaRPr lang="en-GB" sz="1600" b="1" dirty="0" smtClean="0">
              <a:latin typeface="Times New Roman" panose="02020603050405020304" pitchFamily="18" charset="0"/>
              <a:cs typeface="Times New Roman" panose="02020603050405020304" pitchFamily="18" charset="0"/>
            </a:endParaRPr>
          </a:p>
          <a:p>
            <a:pPr marL="0" indent="0" fontAlgn="base">
              <a:buNone/>
            </a:pPr>
            <a:endParaRPr lang="en-GB" sz="1600" b="1" dirty="0" smtClean="0">
              <a:latin typeface="Times New Roman" panose="02020603050405020304" pitchFamily="18" charset="0"/>
              <a:cs typeface="Times New Roman" panose="02020603050405020304" pitchFamily="18" charset="0"/>
            </a:endParaRPr>
          </a:p>
          <a:p>
            <a:pPr marL="0" indent="0" algn="just">
              <a:buNone/>
            </a:pPr>
            <a:r>
              <a:rPr lang="en-GB" sz="1600" b="1" dirty="0" smtClean="0">
                <a:latin typeface="Times New Roman" panose="02020603050405020304" pitchFamily="18" charset="0"/>
                <a:cs typeface="Times New Roman" panose="02020603050405020304" pitchFamily="18" charset="0"/>
              </a:rPr>
              <a:t>Advantage of Type 1:</a:t>
            </a:r>
            <a:r>
              <a:rPr lang="en-GB" sz="1600" dirty="0" smtClean="0">
                <a:latin typeface="Times New Roman" panose="02020603050405020304" pitchFamily="18" charset="0"/>
                <a:cs typeface="Times New Roman" panose="02020603050405020304" pitchFamily="18" charset="0"/>
              </a:rPr>
              <a:t> </a:t>
            </a:r>
          </a:p>
          <a:p>
            <a:pPr marL="0" indent="0" algn="just">
              <a:buNone/>
            </a:pPr>
            <a:r>
              <a:rPr lang="en-GB" sz="1600" dirty="0" smtClean="0">
                <a:latin typeface="Times New Roman" panose="02020603050405020304" pitchFamily="18" charset="0"/>
                <a:cs typeface="Times New Roman" panose="02020603050405020304" pitchFamily="18" charset="0"/>
              </a:rPr>
              <a:t>If a single virtual machine crashes, it does not affect the rest of the guest operation system. Therefore, they are considered more secure than type 2. Since they generate less overhead, type 1 hypervisor is much faster than its counterpart</a:t>
            </a:r>
            <a:r>
              <a:rPr lang="en-GB" sz="1600" dirty="0" smtClean="0">
                <a:latin typeface="Times New Roman" panose="02020603050405020304" pitchFamily="18" charset="0"/>
                <a:cs typeface="Times New Roman" panose="02020603050405020304" pitchFamily="18" charset="0"/>
              </a:rPr>
              <a:t>.</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b="1" dirty="0" smtClean="0">
                <a:latin typeface="Times New Roman" panose="02020603050405020304" pitchFamily="18" charset="0"/>
                <a:cs typeface="Times New Roman" panose="02020603050405020304" pitchFamily="18" charset="0"/>
              </a:rPr>
              <a:t>Type </a:t>
            </a:r>
            <a:r>
              <a:rPr lang="en-GB" sz="1600" b="1" dirty="0" smtClean="0">
                <a:latin typeface="Times New Roman" panose="02020603050405020304" pitchFamily="18" charset="0"/>
                <a:cs typeface="Times New Roman" panose="02020603050405020304" pitchFamily="18" charset="0"/>
              </a:rPr>
              <a:t>1 Products</a:t>
            </a:r>
            <a:r>
              <a:rPr lang="en-GB" sz="1600" dirty="0" smtClean="0">
                <a:latin typeface="Times New Roman" panose="02020603050405020304" pitchFamily="18" charset="0"/>
                <a:cs typeface="Times New Roman" panose="02020603050405020304" pitchFamily="18" charset="0"/>
              </a:rPr>
              <a:t> include </a:t>
            </a:r>
            <a:r>
              <a:rPr lang="en-GB" sz="1600" b="1" dirty="0" smtClean="0">
                <a:latin typeface="Times New Roman" panose="02020603050405020304" pitchFamily="18" charset="0"/>
                <a:cs typeface="Times New Roman" panose="02020603050405020304" pitchFamily="18" charset="0"/>
              </a:rPr>
              <a:t>VMware ESX, Microsoft Hyper-V, and the</a:t>
            </a:r>
            <a:r>
              <a:rPr lang="en-GB" sz="1600" dirty="0" smtClean="0">
                <a:latin typeface="Times New Roman" panose="02020603050405020304" pitchFamily="18" charset="0"/>
                <a:cs typeface="Times New Roman" panose="02020603050405020304" pitchFamily="18" charset="0"/>
              </a:rPr>
              <a:t> many </a:t>
            </a:r>
            <a:r>
              <a:rPr lang="en-GB" sz="1600" dirty="0" err="1" smtClean="0">
                <a:latin typeface="Times New Roman" panose="02020603050405020304" pitchFamily="18" charset="0"/>
                <a:cs typeface="Times New Roman" panose="02020603050405020304" pitchFamily="18" charset="0"/>
              </a:rPr>
              <a:t>Xen</a:t>
            </a:r>
            <a:r>
              <a:rPr lang="en-GB" sz="1600" dirty="0" smtClean="0">
                <a:latin typeface="Times New Roman" panose="02020603050405020304" pitchFamily="18" charset="0"/>
                <a:cs typeface="Times New Roman" panose="02020603050405020304" pitchFamily="18" charset="0"/>
              </a:rPr>
              <a:t> variants.</a:t>
            </a:r>
          </a:p>
          <a:p>
            <a:pPr marL="0" indent="0" algn="just" fontAlgn="base">
              <a:buNone/>
            </a:pPr>
            <a:r>
              <a:rPr lang="en-IN" sz="1000" b="1" dirty="0">
                <a:latin typeface="Times New Roman" panose="02020603050405020304" pitchFamily="18" charset="0"/>
                <a:cs typeface="Times New Roman" panose="02020603050405020304" pitchFamily="18" charset="0"/>
              </a:rPr>
              <a:t>Source: https://securitywing.com/types-virtualization-technology/</a:t>
            </a:r>
            <a:endParaRPr lang="en-IN" sz="1000" b="1" dirty="0" smtClean="0">
              <a:latin typeface="Times New Roman" panose="02020603050405020304" pitchFamily="18" charset="0"/>
              <a:cs typeface="Times New Roman" panose="02020603050405020304" pitchFamily="18" charset="0"/>
            </a:endParaRPr>
          </a:p>
          <a:p>
            <a:pPr marL="0" indent="0" algn="just" fontAlgn="base">
              <a:buNone/>
            </a:pPr>
            <a:r>
              <a:rPr lang="en-IN" sz="1400" dirty="0" smtClean="0"/>
              <a:t/>
            </a:r>
            <a:br>
              <a:rPr lang="en-IN" sz="1400" dirty="0" smtClean="0"/>
            </a:br>
            <a:endParaRPr lang="en-IN" sz="1300" dirty="0" smtClean="0"/>
          </a:p>
          <a:p>
            <a:pPr marL="0" indent="0">
              <a:buNone/>
            </a:pPr>
            <a:endParaRPr lang="en-IN" sz="1400" dirty="0"/>
          </a:p>
          <a:p>
            <a:pPr marL="0" indent="0">
              <a:buNone/>
            </a:pPr>
            <a:endParaRPr lang="en-IN" sz="1400" dirty="0"/>
          </a:p>
          <a:p>
            <a:pPr marL="0" indent="0" algn="just">
              <a:buNone/>
            </a:pPr>
            <a:endParaRPr lang="en-IN" sz="1300" dirty="0" smtClean="0"/>
          </a:p>
          <a:p>
            <a:pPr marL="0" indent="0" algn="just">
              <a:buNone/>
            </a:pPr>
            <a:endParaRPr lang="en-IN" sz="1300" dirty="0" smtClean="0"/>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2557"/>
          <a:stretch/>
        </p:blipFill>
        <p:spPr>
          <a:xfrm>
            <a:off x="5410200" y="1970468"/>
            <a:ext cx="3145996" cy="2258631"/>
          </a:xfrm>
          <a:prstGeom prst="rect">
            <a:avLst/>
          </a:prstGeom>
        </p:spPr>
      </p:pic>
      <p:sp>
        <p:nvSpPr>
          <p:cNvPr id="4" name="Rectangle 3"/>
          <p:cNvSpPr/>
          <p:nvPr/>
        </p:nvSpPr>
        <p:spPr>
          <a:xfrm>
            <a:off x="0" y="152400"/>
            <a:ext cx="5867400" cy="369332"/>
          </a:xfrm>
          <a:prstGeom prst="rect">
            <a:avLst/>
          </a:prstGeom>
        </p:spPr>
        <p:txBody>
          <a:bodyPr wrap="square">
            <a:spAutoFit/>
          </a:bodyPr>
          <a:lstStyle/>
          <a:p>
            <a:pPr fontAlgn="base"/>
            <a:r>
              <a:rPr lang="en-GB" b="1" dirty="0">
                <a:latin typeface="Times New Roman" panose="02020603050405020304" pitchFamily="18" charset="0"/>
                <a:cs typeface="Times New Roman" panose="02020603050405020304" pitchFamily="18" charset="0"/>
              </a:rPr>
              <a:t>Hardware Emulation and </a:t>
            </a:r>
            <a:r>
              <a:rPr lang="en-GB" b="1" dirty="0" err="1">
                <a:latin typeface="Times New Roman" panose="02020603050405020304" pitchFamily="18" charset="0"/>
                <a:cs typeface="Times New Roman" panose="02020603050405020304" pitchFamily="18" charset="0"/>
              </a:rPr>
              <a:t>Paravirtualization</a:t>
            </a:r>
            <a:r>
              <a:rPr lang="en-GB" b="1" dirty="0">
                <a:latin typeface="Times New Roman" panose="02020603050405020304" pitchFamily="18" charset="0"/>
                <a:cs typeface="Times New Roman" panose="02020603050405020304" pitchFamily="18" charset="0"/>
              </a:rPr>
              <a:t> continued…</a:t>
            </a:r>
          </a:p>
        </p:txBody>
      </p:sp>
    </p:spTree>
    <p:extLst>
      <p:ext uri="{BB962C8B-B14F-4D97-AF65-F5344CB8AC3E}">
        <p14:creationId xmlns:p14="http://schemas.microsoft.com/office/powerpoint/2010/main" val="478423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6053546" cy="5737860"/>
          </a:xfrm>
        </p:spPr>
        <p:txBody>
          <a:bodyPr>
            <a:normAutofit fontScale="92500" lnSpcReduction="10000"/>
          </a:bodyPr>
          <a:lstStyle/>
          <a:p>
            <a:pPr marL="0" indent="0">
              <a:buNone/>
            </a:pPr>
            <a:r>
              <a:rPr lang="en-GB" sz="1600" b="1" dirty="0" smtClean="0">
                <a:latin typeface="Times New Roman" panose="02020603050405020304" pitchFamily="18" charset="0"/>
                <a:cs typeface="Times New Roman" panose="02020603050405020304" pitchFamily="18" charset="0"/>
              </a:rPr>
              <a:t>Type </a:t>
            </a:r>
            <a:r>
              <a:rPr lang="en-GB" sz="1600" b="1" dirty="0" smtClean="0">
                <a:latin typeface="Times New Roman" panose="02020603050405020304" pitchFamily="18" charset="0"/>
                <a:cs typeface="Times New Roman" panose="02020603050405020304" pitchFamily="18" charset="0"/>
              </a:rPr>
              <a:t>2 Hypervisor</a:t>
            </a:r>
          </a:p>
          <a:p>
            <a:pPr marL="0" indent="0" algn="just">
              <a:buNone/>
            </a:pPr>
            <a:r>
              <a:rPr lang="en-GB" sz="1600" dirty="0" smtClean="0">
                <a:latin typeface="Times New Roman" panose="02020603050405020304" pitchFamily="18" charset="0"/>
                <a:cs typeface="Times New Roman" panose="02020603050405020304" pitchFamily="18" charset="0"/>
              </a:rPr>
              <a:t>Type 2 hypervisor resides on top of the operating system. Since they cannot directly communicate with the hardware, they are less efficient than the type 1.</a:t>
            </a:r>
          </a:p>
          <a:p>
            <a:pPr marL="0" indent="0" algn="just">
              <a:buNone/>
            </a:pPr>
            <a:endParaRPr lang="en-GB" sz="1600" b="1" dirty="0" smtClean="0">
              <a:latin typeface="Times New Roman" panose="02020603050405020304" pitchFamily="18" charset="0"/>
              <a:cs typeface="Times New Roman" panose="02020603050405020304" pitchFamily="18" charset="0"/>
            </a:endParaRPr>
          </a:p>
          <a:p>
            <a:pPr marL="0" indent="0" algn="just">
              <a:buNone/>
            </a:pPr>
            <a:r>
              <a:rPr lang="en-GB" sz="1600" b="1" dirty="0" smtClean="0">
                <a:latin typeface="Times New Roman" panose="02020603050405020304" pitchFamily="18" charset="0"/>
                <a:cs typeface="Times New Roman" panose="02020603050405020304" pitchFamily="18" charset="0"/>
              </a:rPr>
              <a:t>Advantage </a:t>
            </a:r>
            <a:r>
              <a:rPr lang="en-GB" sz="1600" b="1" dirty="0" smtClean="0">
                <a:latin typeface="Times New Roman" panose="02020603050405020304" pitchFamily="18" charset="0"/>
                <a:cs typeface="Times New Roman" panose="02020603050405020304" pitchFamily="18" charset="0"/>
              </a:rPr>
              <a:t>of Type 2</a:t>
            </a:r>
          </a:p>
          <a:p>
            <a:pPr marL="0" indent="0" algn="just">
              <a:buNone/>
            </a:pPr>
            <a:r>
              <a:rPr lang="en-GB" sz="1600" dirty="0" smtClean="0">
                <a:latin typeface="Times New Roman" panose="02020603050405020304" pitchFamily="18" charset="0"/>
                <a:cs typeface="Times New Roman" panose="02020603050405020304" pitchFamily="18" charset="0"/>
              </a:rPr>
              <a:t>In type 2 hypervisor, the OS takes care of all the hardware. That is why a type 2 hypervisor can support a wide range of hardware. Besides, installing a type 2 is much easier than that of  type 1.</a:t>
            </a:r>
          </a:p>
          <a:p>
            <a:pPr marL="0" indent="0" algn="just">
              <a:buNone/>
            </a:pPr>
            <a:r>
              <a:rPr lang="en-GB" sz="1600" b="1" dirty="0" smtClean="0">
                <a:latin typeface="Times New Roman" panose="02020603050405020304" pitchFamily="18" charset="0"/>
                <a:cs typeface="Times New Roman" panose="02020603050405020304" pitchFamily="18" charset="0"/>
              </a:rPr>
              <a:t>Disadvantage of Type 2</a:t>
            </a:r>
          </a:p>
          <a:p>
            <a:pPr marL="0" indent="0" algn="just">
              <a:buNone/>
            </a:pPr>
            <a:r>
              <a:rPr lang="en-GB" sz="1600" dirty="0" smtClean="0">
                <a:latin typeface="Times New Roman" panose="02020603050405020304" pitchFamily="18" charset="0"/>
                <a:cs typeface="Times New Roman" panose="02020603050405020304" pitchFamily="18" charset="0"/>
              </a:rPr>
              <a:t>They have more points of failure since anything that affect the stability of the base operating system can also affect the guest OS and the virtual machine. When the base OS needs a reboot, all the VM will also be rebooted.</a:t>
            </a:r>
          </a:p>
          <a:p>
            <a:pPr marL="0" indent="0" algn="just">
              <a:buNone/>
            </a:pPr>
            <a:r>
              <a:rPr lang="en-GB" sz="1600" b="1" dirty="0" smtClean="0">
                <a:latin typeface="Times New Roman" panose="02020603050405020304" pitchFamily="18" charset="0"/>
                <a:cs typeface="Times New Roman" panose="02020603050405020304" pitchFamily="18" charset="0"/>
              </a:rPr>
              <a:t>Example of Type 2 Hypervisor </a:t>
            </a:r>
          </a:p>
          <a:p>
            <a:pPr marL="0" indent="0" algn="just">
              <a:buNone/>
            </a:pPr>
            <a:r>
              <a:rPr lang="en-GB" sz="1600" dirty="0" smtClean="0">
                <a:latin typeface="Times New Roman" panose="02020603050405020304" pitchFamily="18" charset="0"/>
                <a:cs typeface="Times New Roman" panose="02020603050405020304" pitchFamily="18" charset="0"/>
              </a:rPr>
              <a:t>VMware Player, VMware Workstation and Microsoft Virtual Server </a:t>
            </a: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Source: https://securitywing.com/types-virtualization-technology/</a:t>
            </a:r>
          </a:p>
          <a:p>
            <a:pPr marL="0" indent="0" algn="just">
              <a:buNone/>
            </a:pPr>
            <a:endParaRPr lang="en-GB" sz="1600" dirty="0" smtClean="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28</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432" r="1866"/>
          <a:stretch/>
        </p:blipFill>
        <p:spPr>
          <a:xfrm>
            <a:off x="6282146" y="2331741"/>
            <a:ext cx="2831803" cy="2750777"/>
          </a:xfrm>
          <a:prstGeom prst="rect">
            <a:avLst/>
          </a:prstGeom>
        </p:spPr>
      </p:pic>
      <p:sp>
        <p:nvSpPr>
          <p:cNvPr id="2" name="Rectangle 1"/>
          <p:cNvSpPr/>
          <p:nvPr/>
        </p:nvSpPr>
        <p:spPr>
          <a:xfrm>
            <a:off x="0" y="152400"/>
            <a:ext cx="6019800"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Hardware Emulation and Para Virtualization continued…</a:t>
            </a:r>
          </a:p>
        </p:txBody>
      </p:sp>
    </p:spTree>
    <p:extLst>
      <p:ext uri="{BB962C8B-B14F-4D97-AF65-F5344CB8AC3E}">
        <p14:creationId xmlns:p14="http://schemas.microsoft.com/office/powerpoint/2010/main" val="3302463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638800"/>
          </a:xfrm>
        </p:spPr>
        <p:txBody>
          <a:bodyPr>
            <a:normAutofit fontScale="85000" lnSpcReduction="20000"/>
          </a:bodyPr>
          <a:lstStyle/>
          <a:p>
            <a:pPr marL="0" indent="0">
              <a:buNone/>
            </a:pPr>
            <a:r>
              <a:rPr lang="en-GB" b="1" dirty="0" smtClean="0"/>
              <a:t>What </a:t>
            </a:r>
            <a:r>
              <a:rPr lang="en-GB" b="1" dirty="0" smtClean="0"/>
              <a:t>is paravirtualization?</a:t>
            </a:r>
          </a:p>
          <a:p>
            <a:pPr marL="0" indent="0" algn="just">
              <a:buNone/>
            </a:pPr>
            <a:r>
              <a:rPr lang="en-GB" sz="1900" dirty="0" smtClean="0">
                <a:latin typeface="Times New Roman" panose="02020603050405020304" pitchFamily="18" charset="0"/>
                <a:cs typeface="Times New Roman" panose="02020603050405020304" pitchFamily="18" charset="0"/>
              </a:rPr>
              <a:t>Paravirtualization is a virtualization technique that provides an interface to virtual machines that are similar to their underlying hardware. In paravirtualization, the guest operating system is explicitly ported before installing a virtual machine because a non-tailored guest operating system cannot run on top of a virtual machine monitor (VMM).</a:t>
            </a:r>
            <a:endParaRPr lang="en-GB" sz="1900" b="1" dirty="0" smtClean="0">
              <a:latin typeface="Times New Roman" panose="02020603050405020304" pitchFamily="18" charset="0"/>
              <a:cs typeface="Times New Roman" panose="02020603050405020304" pitchFamily="18" charset="0"/>
            </a:endParaRPr>
          </a:p>
          <a:p>
            <a:pPr marL="0" indent="0" algn="just">
              <a:buNone/>
            </a:pPr>
            <a:r>
              <a:rPr lang="en-GB" sz="1900" dirty="0" smtClean="0">
                <a:latin typeface="Times New Roman" panose="02020603050405020304" pitchFamily="18" charset="0"/>
                <a:cs typeface="Times New Roman" panose="02020603050405020304" pitchFamily="18" charset="0"/>
              </a:rPr>
              <a:t> </a:t>
            </a:r>
            <a:br>
              <a:rPr lang="en-GB" sz="1900" dirty="0" smtClean="0">
                <a:latin typeface="Times New Roman" panose="02020603050405020304" pitchFamily="18" charset="0"/>
                <a:cs typeface="Times New Roman" panose="02020603050405020304" pitchFamily="18" charset="0"/>
              </a:rPr>
            </a:br>
            <a:r>
              <a:rPr lang="en-GB" sz="1900" dirty="0" smtClean="0">
                <a:latin typeface="Times New Roman" panose="02020603050405020304" pitchFamily="18" charset="0"/>
                <a:cs typeface="Times New Roman" panose="02020603050405020304" pitchFamily="18" charset="0"/>
              </a:rPr>
              <a:t/>
            </a:r>
            <a:br>
              <a:rPr lang="en-GB" sz="1900" dirty="0" smtClean="0">
                <a:latin typeface="Times New Roman" panose="02020603050405020304" pitchFamily="18" charset="0"/>
                <a:cs typeface="Times New Roman" panose="02020603050405020304" pitchFamily="18" charset="0"/>
              </a:rPr>
            </a:br>
            <a:r>
              <a:rPr lang="en-GB" sz="1900" dirty="0" smtClean="0">
                <a:latin typeface="Times New Roman" panose="02020603050405020304" pitchFamily="18" charset="0"/>
                <a:cs typeface="Times New Roman" panose="02020603050405020304" pitchFamily="18" charset="0"/>
              </a:rPr>
              <a:t>Paravirtualization has many significant performance advantages and its efficiencies offer better scaling. As a result, it is used in various areas of technology, such as: </a:t>
            </a:r>
          </a:p>
          <a:p>
            <a:r>
              <a:rPr lang="en-GB" sz="1900" dirty="0" smtClean="0">
                <a:latin typeface="Times New Roman" panose="02020603050405020304" pitchFamily="18" charset="0"/>
                <a:cs typeface="Times New Roman" panose="02020603050405020304" pitchFamily="18" charset="0"/>
              </a:rPr>
              <a:t>Partitioning development environments from test systems</a:t>
            </a:r>
          </a:p>
          <a:p>
            <a:r>
              <a:rPr lang="en-GB" sz="1900" dirty="0" smtClean="0">
                <a:latin typeface="Times New Roman" panose="02020603050405020304" pitchFamily="18" charset="0"/>
                <a:cs typeface="Times New Roman" panose="02020603050405020304" pitchFamily="18" charset="0"/>
              </a:rPr>
              <a:t>Disaster recovery</a:t>
            </a:r>
          </a:p>
          <a:p>
            <a:r>
              <a:rPr lang="en-GB" sz="1900" dirty="0" smtClean="0">
                <a:latin typeface="Times New Roman" panose="02020603050405020304" pitchFamily="18" charset="0"/>
                <a:cs typeface="Times New Roman" panose="02020603050405020304" pitchFamily="18" charset="0"/>
              </a:rPr>
              <a:t>Migrating data from one system to another</a:t>
            </a:r>
          </a:p>
          <a:p>
            <a:r>
              <a:rPr lang="en-GB" sz="1900" dirty="0" smtClean="0">
                <a:latin typeface="Times New Roman" panose="02020603050405020304" pitchFamily="18" charset="0"/>
                <a:cs typeface="Times New Roman" panose="02020603050405020304" pitchFamily="18" charset="0"/>
              </a:rPr>
              <a:t>Capacity management</a:t>
            </a:r>
          </a:p>
          <a:p>
            <a:endParaRPr lang="en-GB" sz="1900" dirty="0" smtClean="0">
              <a:latin typeface="Times New Roman" panose="02020603050405020304" pitchFamily="18" charset="0"/>
              <a:cs typeface="Times New Roman" panose="02020603050405020304" pitchFamily="18" charset="0"/>
            </a:endParaRPr>
          </a:p>
          <a:p>
            <a:pPr marL="0" indent="0">
              <a:buNone/>
            </a:pPr>
            <a:r>
              <a:rPr lang="en-GB" sz="1900" dirty="0" smtClean="0">
                <a:latin typeface="Times New Roman" panose="02020603050405020304" pitchFamily="18" charset="0"/>
                <a:cs typeface="Times New Roman" panose="02020603050405020304" pitchFamily="18" charset="0"/>
              </a:rPr>
              <a:t>Paravirtualization technology was introduced by IBM and was developed as an open-source software project.</a:t>
            </a:r>
          </a:p>
          <a:p>
            <a:pPr marL="0" indent="0">
              <a:buNone/>
            </a:pPr>
            <a:r>
              <a:rPr lang="en-GB" sz="1900" b="1" dirty="0" smtClean="0">
                <a:latin typeface="Times New Roman" panose="02020603050405020304" pitchFamily="18" charset="0"/>
                <a:cs typeface="Times New Roman" panose="02020603050405020304" pitchFamily="18" charset="0"/>
              </a:rPr>
              <a:t>Example:</a:t>
            </a:r>
            <a:r>
              <a:rPr lang="en-GB" sz="1900" dirty="0" smtClean="0">
                <a:latin typeface="Times New Roman" panose="02020603050405020304" pitchFamily="18" charset="0"/>
                <a:cs typeface="Times New Roman" panose="02020603050405020304" pitchFamily="18" charset="0"/>
              </a:rPr>
              <a:t> Xen open source virtualization </a:t>
            </a:r>
            <a:r>
              <a:rPr lang="en-GB" sz="1900" dirty="0" smtClean="0">
                <a:latin typeface="Times New Roman" panose="02020603050405020304" pitchFamily="18" charset="0"/>
                <a:cs typeface="Times New Roman" panose="02020603050405020304" pitchFamily="18" charset="0"/>
              </a:rPr>
              <a:t>software</a:t>
            </a:r>
          </a:p>
          <a:p>
            <a:pPr marL="0" indent="0">
              <a:buNone/>
            </a:pPr>
            <a:endParaRPr lang="en-GB" sz="1900" dirty="0" smtClean="0">
              <a:latin typeface="Times New Roman" panose="02020603050405020304" pitchFamily="18" charset="0"/>
              <a:cs typeface="Times New Roman" panose="02020603050405020304" pitchFamily="18" charset="0"/>
            </a:endParaRPr>
          </a:p>
          <a:p>
            <a:pPr marL="0" indent="0">
              <a:buNone/>
            </a:pPr>
            <a:r>
              <a:rPr lang="en-IN" sz="1300" b="1" dirty="0">
                <a:latin typeface="Times New Roman" panose="02020603050405020304" pitchFamily="18" charset="0"/>
                <a:cs typeface="Times New Roman" panose="02020603050405020304" pitchFamily="18" charset="0"/>
              </a:rPr>
              <a:t>Source: https://www.techopedia.com/definition/16816/paravirtualization</a:t>
            </a:r>
            <a:endParaRPr lang="en-GB" sz="13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29</a:t>
            </a:fld>
            <a:endParaRPr lang="en-US" dirty="0"/>
          </a:p>
        </p:txBody>
      </p:sp>
      <p:sp>
        <p:nvSpPr>
          <p:cNvPr id="2" name="Rectangle 1"/>
          <p:cNvSpPr/>
          <p:nvPr/>
        </p:nvSpPr>
        <p:spPr>
          <a:xfrm>
            <a:off x="-38637" y="152400"/>
            <a:ext cx="5959699"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Hardware Emulation and Para Virtualization Continued…</a:t>
            </a:r>
          </a:p>
        </p:txBody>
      </p:sp>
    </p:spTree>
    <p:extLst>
      <p:ext uri="{BB962C8B-B14F-4D97-AF65-F5344CB8AC3E}">
        <p14:creationId xmlns:p14="http://schemas.microsoft.com/office/powerpoint/2010/main" val="2886885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798112"/>
            <a:ext cx="2895600" cy="1606034"/>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r>
              <a:rPr lang="en-GB" sz="2600" dirty="0" smtClean="0">
                <a:solidFill>
                  <a:schemeClr val="bg1"/>
                </a:solidFill>
                <a:latin typeface="+mj-lt"/>
                <a:cs typeface="+mj-cs"/>
              </a:rPr>
              <a:t>Understanding Virtualization Technologies</a:t>
            </a:r>
            <a:endParaRPr lang="en-GB" sz="2600" b="1" kern="1200" dirty="0">
              <a:solidFill>
                <a:schemeClr val="bg1"/>
              </a:solidFill>
              <a:latin typeface="+mj-lt"/>
              <a:cs typeface="+mj-cs"/>
            </a:endParaRPr>
          </a:p>
        </p:txBody>
      </p:sp>
      <p:sp>
        <p:nvSpPr>
          <p:cNvPr id="12" name="Rectangle 11"/>
          <p:cNvSpPr/>
          <p:nvPr/>
        </p:nvSpPr>
        <p:spPr>
          <a:xfrm>
            <a:off x="3886200" y="2787313"/>
            <a:ext cx="4065409" cy="369332"/>
          </a:xfrm>
          <a:prstGeom prst="rect">
            <a:avLst/>
          </a:prstGeom>
        </p:spPr>
        <p:txBody>
          <a:bodyPr wrap="square">
            <a:spAutoFit/>
          </a:bodyPr>
          <a:lstStyle/>
          <a:p>
            <a:r>
              <a:rPr lang="en-US" b="1" dirty="0" smtClean="0"/>
              <a:t>          </a:t>
            </a:r>
            <a:r>
              <a:rPr lang="en-GB" b="1" dirty="0" smtClean="0"/>
              <a:t>Operating System Virtualization</a:t>
            </a:r>
            <a:endParaRPr lang="en-GB" b="1" dirty="0"/>
          </a:p>
        </p:txBody>
      </p:sp>
      <p:sp>
        <p:nvSpPr>
          <p:cNvPr id="15" name="Rectangle 14"/>
          <p:cNvSpPr/>
          <p:nvPr/>
        </p:nvSpPr>
        <p:spPr>
          <a:xfrm>
            <a:off x="3886200" y="2413830"/>
            <a:ext cx="2665794" cy="369332"/>
          </a:xfrm>
          <a:prstGeom prst="rect">
            <a:avLst/>
          </a:prstGeom>
        </p:spPr>
        <p:txBody>
          <a:bodyPr wrap="none">
            <a:spAutoFit/>
          </a:bodyPr>
          <a:lstStyle/>
          <a:p>
            <a:r>
              <a:rPr lang="en-GB" b="1" dirty="0" smtClean="0"/>
              <a:t>          Server Virtualization</a:t>
            </a:r>
            <a:endParaRPr lang="en-GB" b="1" dirty="0"/>
          </a:p>
        </p:txBody>
      </p:sp>
      <p:sp>
        <p:nvSpPr>
          <p:cNvPr id="16" name="Rectangle 15"/>
          <p:cNvSpPr/>
          <p:nvPr/>
        </p:nvSpPr>
        <p:spPr>
          <a:xfrm>
            <a:off x="3886200" y="3169943"/>
            <a:ext cx="4826321" cy="369332"/>
          </a:xfrm>
          <a:prstGeom prst="rect">
            <a:avLst/>
          </a:prstGeom>
        </p:spPr>
        <p:txBody>
          <a:bodyPr wrap="none">
            <a:spAutoFit/>
          </a:bodyPr>
          <a:lstStyle/>
          <a:p>
            <a:r>
              <a:rPr lang="en-US" b="1" dirty="0" smtClean="0"/>
              <a:t>          Hardware Emulation and </a:t>
            </a:r>
            <a:r>
              <a:rPr lang="en-GB" b="1" dirty="0" smtClean="0"/>
              <a:t>Paravirtualization</a:t>
            </a:r>
            <a:endParaRPr lang="en-GB" b="1" dirty="0"/>
          </a:p>
        </p:txBody>
      </p:sp>
      <p:sp>
        <p:nvSpPr>
          <p:cNvPr id="17" name="Rectangle 16"/>
          <p:cNvSpPr/>
          <p:nvPr/>
        </p:nvSpPr>
        <p:spPr>
          <a:xfrm>
            <a:off x="4419994" y="3552573"/>
            <a:ext cx="5077441" cy="369332"/>
          </a:xfrm>
          <a:prstGeom prst="rect">
            <a:avLst/>
          </a:prstGeom>
        </p:spPr>
        <p:txBody>
          <a:bodyPr wrap="square">
            <a:spAutoFit/>
          </a:bodyPr>
          <a:lstStyle/>
          <a:p>
            <a:r>
              <a:rPr lang="en-US" b="1" dirty="0" smtClean="0"/>
              <a:t>Client Virtualization</a:t>
            </a:r>
            <a:endParaRPr lang="en-US" b="1" dirty="0"/>
          </a:p>
        </p:txBody>
      </p:sp>
      <p:sp>
        <p:nvSpPr>
          <p:cNvPr id="3" name="TextBox 2"/>
          <p:cNvSpPr txBox="1"/>
          <p:nvPr/>
        </p:nvSpPr>
        <p:spPr>
          <a:xfrm>
            <a:off x="4419994" y="3921905"/>
            <a:ext cx="4907947" cy="646331"/>
          </a:xfrm>
          <a:prstGeom prst="rect">
            <a:avLst/>
          </a:prstGeom>
          <a:noFill/>
        </p:spPr>
        <p:txBody>
          <a:bodyPr wrap="none" rtlCol="0">
            <a:spAutoFit/>
          </a:bodyPr>
          <a:lstStyle/>
          <a:p>
            <a:r>
              <a:rPr lang="en-GB" b="1" dirty="0" smtClean="0"/>
              <a:t>Application Packaging and Application Streaming </a:t>
            </a:r>
          </a:p>
          <a:p>
            <a:endParaRPr lang="en-IN" b="1" dirty="0"/>
          </a:p>
        </p:txBody>
      </p:sp>
      <p:sp>
        <p:nvSpPr>
          <p:cNvPr id="5" name="TextBox 4"/>
          <p:cNvSpPr txBox="1"/>
          <p:nvPr/>
        </p:nvSpPr>
        <p:spPr>
          <a:xfrm>
            <a:off x="4432399" y="4291237"/>
            <a:ext cx="2247282" cy="369332"/>
          </a:xfrm>
          <a:prstGeom prst="rect">
            <a:avLst/>
          </a:prstGeom>
          <a:noFill/>
        </p:spPr>
        <p:txBody>
          <a:bodyPr wrap="none" rtlCol="0">
            <a:spAutoFit/>
          </a:bodyPr>
          <a:lstStyle/>
          <a:p>
            <a:r>
              <a:rPr lang="en-GB" b="1" dirty="0" smtClean="0"/>
              <a:t>Storage Virtualization</a:t>
            </a:r>
            <a:endParaRPr lang="en-GB" b="1" dirty="0"/>
          </a:p>
        </p:txBody>
      </p:sp>
    </p:spTree>
    <p:extLst>
      <p:ext uri="{BB962C8B-B14F-4D97-AF65-F5344CB8AC3E}">
        <p14:creationId xmlns:p14="http://schemas.microsoft.com/office/powerpoint/2010/main" val="493283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210" y="779064"/>
            <a:ext cx="9048508" cy="5796996"/>
          </a:xfrm>
        </p:spPr>
        <p:txBody>
          <a:bodyPr>
            <a:normAutofit lnSpcReduction="10000"/>
          </a:bodyPr>
          <a:lstStyle/>
          <a:p>
            <a:pPr marL="0" indent="0" algn="just">
              <a:buNone/>
            </a:pPr>
            <a:r>
              <a:rPr lang="en-GB" sz="1600" dirty="0" smtClean="0">
                <a:latin typeface="Times New Roman" panose="02020603050405020304" pitchFamily="18" charset="0"/>
                <a:cs typeface="Times New Roman" panose="02020603050405020304" pitchFamily="18" charset="0"/>
              </a:rPr>
              <a:t>According </a:t>
            </a:r>
            <a:r>
              <a:rPr lang="en-GB" sz="1600" dirty="0" smtClean="0">
                <a:latin typeface="Times New Roman" panose="02020603050405020304" pitchFamily="18" charset="0"/>
                <a:cs typeface="Times New Roman" panose="02020603050405020304" pitchFamily="18" charset="0"/>
              </a:rPr>
              <a:t>to a Research and Markets report, client virtualization is expected to drive continual growth in the IT sector. Long gone are the days of tedious one-on-one interaction between servers and systems, it is now the time to embrace the automated and virtualized alternative.</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b="1" dirty="0" smtClean="0">
                <a:latin typeface="Times New Roman" panose="02020603050405020304" pitchFamily="18" charset="0"/>
                <a:cs typeface="Times New Roman" panose="02020603050405020304" pitchFamily="18" charset="0"/>
              </a:rPr>
              <a:t>What </a:t>
            </a:r>
            <a:r>
              <a:rPr lang="en-GB" sz="1600" b="1" dirty="0" smtClean="0">
                <a:latin typeface="Times New Roman" panose="02020603050405020304" pitchFamily="18" charset="0"/>
                <a:cs typeface="Times New Roman" panose="02020603050405020304" pitchFamily="18" charset="0"/>
              </a:rPr>
              <a:t>is client virtualization?</a:t>
            </a:r>
          </a:p>
          <a:p>
            <a:pPr marL="0" indent="0" algn="just">
              <a:buNone/>
            </a:pPr>
            <a:r>
              <a:rPr lang="en-GB" sz="1600" dirty="0" smtClean="0">
                <a:latin typeface="Times New Roman" panose="02020603050405020304" pitchFamily="18" charset="0"/>
                <a:cs typeface="Times New Roman" panose="02020603050405020304" pitchFamily="18" charset="0"/>
              </a:rPr>
              <a:t>Client virtualization simulates a user's desktop experience, but separates the desktop from the hardware, OS and applications. The simulated client desktop or virtual machine (VM), runs on a physical host server </a:t>
            </a:r>
            <a:r>
              <a:rPr lang="en-GB" sz="1600" dirty="0" smtClean="0">
                <a:latin typeface="Times New Roman" panose="02020603050405020304" pitchFamily="18" charset="0"/>
                <a:cs typeface="Times New Roman" panose="02020603050405020304" pitchFamily="18" charset="0"/>
              </a:rPr>
              <a:t>which is </a:t>
            </a:r>
            <a:r>
              <a:rPr lang="en-GB" sz="1600" dirty="0" smtClean="0">
                <a:latin typeface="Times New Roman" panose="02020603050405020304" pitchFamily="18" charset="0"/>
                <a:cs typeface="Times New Roman" panose="02020603050405020304" pitchFamily="18" charset="0"/>
              </a:rPr>
              <a:t>running</a:t>
            </a:r>
            <a:r>
              <a:rPr lang="en-GB" sz="1600" dirty="0" smtClean="0">
                <a:latin typeface="Times New Roman" panose="02020603050405020304" pitchFamily="18" charset="0"/>
                <a:cs typeface="Times New Roman" panose="02020603050405020304" pitchFamily="18" charset="0"/>
              </a:rPr>
              <a:t> virtualization </a:t>
            </a:r>
            <a:r>
              <a:rPr lang="en-GB" sz="1600" dirty="0" smtClean="0">
                <a:latin typeface="Times New Roman" panose="02020603050405020304" pitchFamily="18" charset="0"/>
                <a:cs typeface="Times New Roman" panose="02020603050405020304" pitchFamily="18" charset="0"/>
              </a:rPr>
              <a:t>software</a:t>
            </a: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called </a:t>
            </a:r>
            <a:r>
              <a:rPr lang="en-GB" sz="1600" dirty="0" smtClean="0">
                <a:latin typeface="Times New Roman" panose="02020603050405020304" pitchFamily="18" charset="0"/>
                <a:cs typeface="Times New Roman" panose="02020603050405020304" pitchFamily="18" charset="0"/>
              </a:rPr>
              <a:t>a hypervisor. Many virtual clients can run on one host server with each client having different user properties, data, applications and even operating systems. This allows users to seamlessly access their regular desktops from inexpensive low-end, thin-client or shared machines</a:t>
            </a:r>
            <a:r>
              <a:rPr lang="en-GB" sz="1600" dirty="0" smtClean="0">
                <a:latin typeface="Times New Roman" panose="02020603050405020304" pitchFamily="18" charset="0"/>
                <a:cs typeface="Times New Roman" panose="02020603050405020304" pitchFamily="18" charset="0"/>
              </a:rPr>
              <a:t>.</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GB" sz="1600" b="1" dirty="0" smtClean="0">
                <a:latin typeface="Times New Roman" panose="02020603050405020304" pitchFamily="18" charset="0"/>
                <a:cs typeface="Times New Roman" panose="02020603050405020304" pitchFamily="18" charset="0"/>
              </a:rPr>
              <a:t>Types of Client Virtualization</a:t>
            </a:r>
          </a:p>
          <a:p>
            <a:pPr algn="just"/>
            <a:r>
              <a:rPr lang="en-GB" sz="1600" dirty="0" smtClean="0">
                <a:latin typeface="Times New Roman" panose="02020603050405020304" pitchFamily="18" charset="0"/>
                <a:cs typeface="Times New Roman" panose="02020603050405020304" pitchFamily="18" charset="0"/>
              </a:rPr>
              <a:t>Presentation virtualization</a:t>
            </a:r>
          </a:p>
          <a:p>
            <a:pPr algn="just"/>
            <a:r>
              <a:rPr lang="en-GB" sz="1600" dirty="0" smtClean="0">
                <a:latin typeface="Times New Roman" panose="02020603050405020304" pitchFamily="18" charset="0"/>
                <a:cs typeface="Times New Roman" panose="02020603050405020304" pitchFamily="18" charset="0"/>
              </a:rPr>
              <a:t>Virtual desktop infrastructure (VDI)</a:t>
            </a:r>
          </a:p>
          <a:p>
            <a:pPr algn="just"/>
            <a:r>
              <a:rPr lang="en-GB" sz="1600" dirty="0" smtClean="0">
                <a:latin typeface="Times New Roman" panose="02020603050405020304" pitchFamily="18" charset="0"/>
                <a:cs typeface="Times New Roman" panose="02020603050405020304" pitchFamily="18" charset="0"/>
              </a:rPr>
              <a:t>Application </a:t>
            </a:r>
            <a:r>
              <a:rPr lang="en-GB" sz="1600" dirty="0" smtClean="0">
                <a:latin typeface="Times New Roman" panose="02020603050405020304" pitchFamily="18" charset="0"/>
                <a:cs typeface="Times New Roman" panose="02020603050405020304" pitchFamily="18" charset="0"/>
              </a:rPr>
              <a:t>virtualization</a:t>
            </a:r>
          </a:p>
          <a:p>
            <a:pPr algn="just"/>
            <a:endParaRPr lang="en-GB" sz="1600" dirty="0" smtClean="0">
              <a:latin typeface="Times New Roman" panose="02020603050405020304" pitchFamily="18" charset="0"/>
              <a:cs typeface="Times New Roman" panose="02020603050405020304" pitchFamily="18" charset="0"/>
            </a:endParaRPr>
          </a:p>
          <a:p>
            <a:pPr marL="0" indent="0" algn="just">
              <a:buNone/>
            </a:pPr>
            <a:r>
              <a:rPr lang="en-IN" sz="1000" b="1" dirty="0">
                <a:latin typeface="Times New Roman" panose="02020603050405020304" pitchFamily="18" charset="0"/>
                <a:cs typeface="Times New Roman" panose="02020603050405020304" pitchFamily="18" charset="0"/>
              </a:rPr>
              <a:t>Source: http://www.techadvisory.org/2016/06/the-three-types-of-client-virtualization/</a:t>
            </a:r>
            <a:endParaRPr lang="en-IN"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30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4495800"/>
            <a:ext cx="1619250" cy="1619250"/>
          </a:xfrm>
          <a:prstGeom prst="rect">
            <a:avLst/>
          </a:prstGeom>
        </p:spPr>
      </p:pic>
      <p:sp>
        <p:nvSpPr>
          <p:cNvPr id="2" name="Rectangle 1"/>
          <p:cNvSpPr/>
          <p:nvPr/>
        </p:nvSpPr>
        <p:spPr>
          <a:xfrm>
            <a:off x="-11806" y="122564"/>
            <a:ext cx="2217338"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Client Virtualization</a:t>
            </a:r>
          </a:p>
        </p:txBody>
      </p:sp>
    </p:spTree>
    <p:extLst>
      <p:ext uri="{BB962C8B-B14F-4D97-AF65-F5344CB8AC3E}">
        <p14:creationId xmlns:p14="http://schemas.microsoft.com/office/powerpoint/2010/main" val="3540636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838200"/>
            <a:ext cx="5562601" cy="5486400"/>
          </a:xfrm>
        </p:spPr>
        <p:txBody>
          <a:bodyPr>
            <a:normAutofit fontScale="92500" lnSpcReduction="10000"/>
          </a:bodyPr>
          <a:lstStyle/>
          <a:p>
            <a:pPr algn="just" fontAlgn="base"/>
            <a:r>
              <a:rPr lang="en-GB" sz="1700" dirty="0" smtClean="0">
                <a:latin typeface="Times New Roman" panose="02020603050405020304" pitchFamily="18" charset="0"/>
                <a:cs typeface="Times New Roman" panose="02020603050405020304" pitchFamily="18" charset="0"/>
              </a:rPr>
              <a:t>As </a:t>
            </a:r>
            <a:r>
              <a:rPr lang="en-GB" sz="1700" dirty="0" smtClean="0">
                <a:latin typeface="Times New Roman" panose="02020603050405020304" pitchFamily="18" charset="0"/>
                <a:cs typeface="Times New Roman" panose="02020603050405020304" pitchFamily="18" charset="0"/>
              </a:rPr>
              <a:t>hinted in the name, it is an application delivery method that delivers desktops or applications from a shared server. </a:t>
            </a:r>
            <a:endParaRPr lang="en-GB" sz="1700" dirty="0" smtClean="0">
              <a:latin typeface="Times New Roman" panose="02020603050405020304" pitchFamily="18" charset="0"/>
              <a:cs typeface="Times New Roman" panose="02020603050405020304" pitchFamily="18" charset="0"/>
            </a:endParaRPr>
          </a:p>
          <a:p>
            <a:pPr algn="just" fontAlgn="base"/>
            <a:r>
              <a:rPr lang="en-GB" sz="1700" dirty="0" smtClean="0">
                <a:latin typeface="Times New Roman" panose="02020603050405020304" pitchFamily="18" charset="0"/>
                <a:cs typeface="Times New Roman" panose="02020603050405020304" pitchFamily="18" charset="0"/>
              </a:rPr>
              <a:t>This </a:t>
            </a:r>
            <a:r>
              <a:rPr lang="en-GB" sz="1700" dirty="0" smtClean="0">
                <a:latin typeface="Times New Roman" panose="02020603050405020304" pitchFamily="18" charset="0"/>
                <a:cs typeface="Times New Roman" panose="02020603050405020304" pitchFamily="18" charset="0"/>
              </a:rPr>
              <a:t>enables access to client applications from a central server that is connected with clients. This initiates a presentation session through a web portal while giving them access to a virtualized application instance on a shared Windows Server OS. The only resources shared with the client is the graphical user interface as well as the mouse/keyboard.</a:t>
            </a:r>
          </a:p>
          <a:p>
            <a:pPr algn="just" fontAlgn="base"/>
            <a:endParaRPr lang="en-GB" sz="1700" dirty="0" smtClean="0">
              <a:latin typeface="Times New Roman" panose="02020603050405020304" pitchFamily="18" charset="0"/>
              <a:cs typeface="Times New Roman" panose="02020603050405020304" pitchFamily="18" charset="0"/>
            </a:endParaRPr>
          </a:p>
          <a:p>
            <a:pPr algn="just" fontAlgn="base"/>
            <a:r>
              <a:rPr lang="en-GB" sz="1700" dirty="0" smtClean="0">
                <a:latin typeface="Times New Roman" panose="02020603050405020304" pitchFamily="18" charset="0"/>
                <a:cs typeface="Times New Roman" panose="02020603050405020304" pitchFamily="18" charset="0"/>
              </a:rPr>
              <a:t>Benefits of this presentation virtualization range from reduced user resource needs to simplicity, since applications are installed only once despite multiple users sharing the same application instance and even server level administration since multiple users are sharing the resources of the same system</a:t>
            </a:r>
            <a:r>
              <a:rPr lang="en-GB" sz="1700" dirty="0" smtClean="0">
                <a:latin typeface="Times New Roman" panose="02020603050405020304" pitchFamily="18" charset="0"/>
                <a:cs typeface="Times New Roman" panose="02020603050405020304" pitchFamily="18" charset="0"/>
              </a:rPr>
              <a:t>.</a:t>
            </a:r>
          </a:p>
          <a:p>
            <a:pPr algn="just" fontAlgn="base"/>
            <a:endParaRPr lang="en-GB" sz="1600" b="1" dirty="0" smtClean="0">
              <a:latin typeface="Times New Roman" panose="02020603050405020304" pitchFamily="18" charset="0"/>
              <a:cs typeface="Times New Roman" panose="02020603050405020304" pitchFamily="18" charset="0"/>
            </a:endParaRPr>
          </a:p>
          <a:p>
            <a:pPr marL="0" indent="0" fontAlgn="base">
              <a:buNone/>
            </a:pPr>
            <a:r>
              <a:rPr lang="en-IN" sz="1100" b="1" dirty="0" smtClean="0">
                <a:latin typeface="Times New Roman" panose="02020603050405020304" pitchFamily="18" charset="0"/>
                <a:cs typeface="Times New Roman" panose="02020603050405020304" pitchFamily="18" charset="0"/>
              </a:rPr>
              <a:t>Source</a:t>
            </a:r>
            <a:r>
              <a:rPr lang="en-IN" sz="1100" b="1" dirty="0">
                <a:latin typeface="Times New Roman" panose="02020603050405020304" pitchFamily="18" charset="0"/>
                <a:cs typeface="Times New Roman" panose="02020603050405020304" pitchFamily="18" charset="0"/>
              </a:rPr>
              <a:t>: http://www.techadvisory.org/2016/06/three-client-level-virtualization-options/</a:t>
            </a:r>
            <a:endParaRPr lang="en-GB" sz="1100" b="1" dirty="0" smtClean="0">
              <a:latin typeface="Times New Roman" panose="02020603050405020304" pitchFamily="18" charset="0"/>
              <a:cs typeface="Times New Roman" panose="02020603050405020304" pitchFamily="18" charset="0"/>
            </a:endParaRPr>
          </a:p>
          <a:p>
            <a:pPr marL="0" indent="0">
              <a:buNone/>
            </a:pPr>
            <a:endParaRPr lang="en-GB" b="1" dirty="0" smtClean="0"/>
          </a:p>
          <a:p>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31</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605" t="20393" r="6113" b="4906"/>
          <a:stretch/>
        </p:blipFill>
        <p:spPr>
          <a:xfrm>
            <a:off x="5784918" y="2895600"/>
            <a:ext cx="3352800" cy="2082800"/>
          </a:xfrm>
          <a:prstGeom prst="rect">
            <a:avLst/>
          </a:prstGeom>
        </p:spPr>
      </p:pic>
      <p:sp>
        <p:nvSpPr>
          <p:cNvPr id="2" name="Rectangle 1"/>
          <p:cNvSpPr/>
          <p:nvPr/>
        </p:nvSpPr>
        <p:spPr>
          <a:xfrm>
            <a:off x="-6439" y="152400"/>
            <a:ext cx="2854371"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Presentation Virtualization</a:t>
            </a:r>
          </a:p>
        </p:txBody>
      </p:sp>
    </p:spTree>
    <p:extLst>
      <p:ext uri="{BB962C8B-B14F-4D97-AF65-F5344CB8AC3E}">
        <p14:creationId xmlns:p14="http://schemas.microsoft.com/office/powerpoint/2010/main" val="1172920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9067800" cy="5737860"/>
          </a:xfrm>
        </p:spPr>
        <p:txBody>
          <a:bodyPr>
            <a:normAutofit/>
          </a:bodyPr>
          <a:lstStyle/>
          <a:p>
            <a:pPr algn="just"/>
            <a:r>
              <a:rPr lang="en-GB" sz="1600" dirty="0" smtClean="0">
                <a:latin typeface="Times New Roman" panose="02020603050405020304" pitchFamily="18" charset="0"/>
                <a:cs typeface="Times New Roman" panose="02020603050405020304" pitchFamily="18" charset="0"/>
              </a:rPr>
              <a:t>Sharing </a:t>
            </a:r>
            <a:r>
              <a:rPr lang="en-GB" sz="1600" dirty="0" smtClean="0">
                <a:latin typeface="Times New Roman" panose="02020603050405020304" pitchFamily="18" charset="0"/>
                <a:cs typeface="Times New Roman" panose="02020603050405020304" pitchFamily="18" charset="0"/>
              </a:rPr>
              <a:t>similarities with presentation virtualization, VDI solutions are also a remote display protocol that hosts centrally-managed virtual machines (VMs) that client PCs are connected to on a one-on-one network relationship.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Also </a:t>
            </a:r>
            <a:r>
              <a:rPr lang="en-GB" sz="1600" dirty="0" smtClean="0">
                <a:latin typeface="Times New Roman" panose="02020603050405020304" pitchFamily="18" charset="0"/>
                <a:cs typeface="Times New Roman" panose="02020603050405020304" pitchFamily="18" charset="0"/>
              </a:rPr>
              <a:t>known as desktop virtualization, this method utilises a hypervisor that is in charge of hosting a dedicated operating system VM for each client individually. </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Due </a:t>
            </a:r>
            <a:r>
              <a:rPr lang="en-GB" sz="1600" dirty="0" smtClean="0">
                <a:latin typeface="Times New Roman" panose="02020603050405020304" pitchFamily="18" charset="0"/>
                <a:cs typeface="Times New Roman" panose="02020603050405020304" pitchFamily="18" charset="0"/>
              </a:rPr>
              <a:t>to the fact that each client is totally separate from one another on the server, this option allows for flexibility, management and security.</a:t>
            </a:r>
          </a:p>
          <a:p>
            <a:pPr marL="0" indent="0">
              <a:buNone/>
            </a:pPr>
            <a:endParaRPr lang="en-GB" sz="1200" dirty="0" smtClean="0"/>
          </a:p>
          <a:p>
            <a:pPr marL="0" indent="0">
              <a:buNone/>
            </a:pPr>
            <a:endParaRPr lang="en-GB" sz="1200" dirty="0" smtClean="0"/>
          </a:p>
          <a:p>
            <a:pPr marL="0" indent="0">
              <a:buNone/>
            </a:pPr>
            <a:endParaRPr lang="en-GB" sz="1200" dirty="0" smtClean="0"/>
          </a:p>
          <a:p>
            <a:pPr marL="0" indent="0">
              <a:buNone/>
            </a:pPr>
            <a:endParaRPr lang="en-GB" sz="1200" dirty="0" smtClean="0"/>
          </a:p>
          <a:p>
            <a:pPr marL="0" indent="0">
              <a:buNone/>
            </a:pPr>
            <a:endParaRPr lang="en-GB" sz="1200" dirty="0" smtClean="0"/>
          </a:p>
          <a:p>
            <a:pPr marL="0" indent="0">
              <a:buNone/>
            </a:pPr>
            <a:endParaRPr lang="en-GB" sz="1200" dirty="0" smtClean="0"/>
          </a:p>
          <a:p>
            <a:pPr marL="0" indent="0">
              <a:buNone/>
            </a:pPr>
            <a:endParaRPr lang="en-GB" sz="1200" dirty="0" smtClean="0"/>
          </a:p>
          <a:p>
            <a:pPr marL="0" indent="0">
              <a:buNone/>
            </a:pPr>
            <a:endParaRPr lang="en-GB" sz="1200" dirty="0" smtClean="0"/>
          </a:p>
          <a:p>
            <a:pPr marL="0" indent="0">
              <a:buNone/>
            </a:pPr>
            <a:endParaRPr lang="en-IN" sz="1200" b="1" dirty="0" smtClean="0"/>
          </a:p>
          <a:p>
            <a:pPr marL="0" indent="0">
              <a:buNone/>
            </a:pPr>
            <a:endParaRPr lang="en-GB" sz="1200" b="1" dirty="0" smtClean="0"/>
          </a:p>
          <a:p>
            <a:pPr marL="0" indent="0">
              <a:buNone/>
            </a:pPr>
            <a:r>
              <a:rPr lang="en-IN" sz="1000" b="1" dirty="0">
                <a:latin typeface="Times New Roman" panose="02020603050405020304" pitchFamily="18" charset="0"/>
                <a:cs typeface="Times New Roman" panose="02020603050405020304" pitchFamily="18" charset="0"/>
              </a:rPr>
              <a:t>Source: http://www.techadvisory.org/2016/06/three-client-level-virtualization-options/</a:t>
            </a:r>
            <a:endParaRPr lang="en-IN" sz="1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237BB6C-CC30-4470-9E73-6CFFC494060D}" type="slidenum">
              <a:rPr lang="en-US" smtClean="0"/>
              <a:pPr/>
              <a:t>32</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r="6000" b="3640"/>
          <a:stretch/>
        </p:blipFill>
        <p:spPr>
          <a:xfrm>
            <a:off x="4114800" y="3200400"/>
            <a:ext cx="4343400" cy="2593102"/>
          </a:xfrm>
          <a:prstGeom prst="rect">
            <a:avLst/>
          </a:prstGeom>
        </p:spPr>
      </p:pic>
      <p:sp>
        <p:nvSpPr>
          <p:cNvPr id="2" name="Rectangle 1"/>
          <p:cNvSpPr/>
          <p:nvPr/>
        </p:nvSpPr>
        <p:spPr>
          <a:xfrm>
            <a:off x="-76200" y="181700"/>
            <a:ext cx="3871637"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Virtual Desktop Infrastructure (VDI)</a:t>
            </a:r>
          </a:p>
        </p:txBody>
      </p:sp>
    </p:spTree>
    <p:extLst>
      <p:ext uri="{BB962C8B-B14F-4D97-AF65-F5344CB8AC3E}">
        <p14:creationId xmlns:p14="http://schemas.microsoft.com/office/powerpoint/2010/main" val="3489108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latin typeface="Times New Roman" panose="02020603050405020304" pitchFamily="18" charset="0"/>
                <a:cs typeface="Times New Roman" panose="02020603050405020304" pitchFamily="18" charset="0"/>
              </a:rPr>
              <a:t>Why VDI?</a:t>
            </a:r>
            <a:endParaRPr lang="en-GB"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sz="1600" dirty="0">
                <a:latin typeface="Times New Roman" panose="02020603050405020304" pitchFamily="18" charset="0"/>
                <a:cs typeface="Times New Roman" panose="02020603050405020304" pitchFamily="18" charset="0"/>
              </a:rPr>
              <a:t>I</a:t>
            </a:r>
            <a:r>
              <a:rPr lang="en-GB" sz="1600" dirty="0" smtClean="0">
                <a:latin typeface="Times New Roman" panose="02020603050405020304" pitchFamily="18" charset="0"/>
                <a:cs typeface="Times New Roman" panose="02020603050405020304" pitchFamily="18" charset="0"/>
              </a:rPr>
              <a:t>t </a:t>
            </a:r>
            <a:r>
              <a:rPr lang="en-GB" sz="1600" dirty="0">
                <a:latin typeface="Times New Roman" panose="02020603050405020304" pitchFamily="18" charset="0"/>
                <a:cs typeface="Times New Roman" panose="02020603050405020304" pitchFamily="18" charset="0"/>
              </a:rPr>
              <a:t>saves </a:t>
            </a:r>
            <a:r>
              <a:rPr lang="en-GB" sz="1600" dirty="0" smtClean="0">
                <a:latin typeface="Times New Roman" panose="02020603050405020304" pitchFamily="18" charset="0"/>
                <a:cs typeface="Times New Roman" panose="02020603050405020304" pitchFamily="18" charset="0"/>
              </a:rPr>
              <a:t> the </a:t>
            </a:r>
            <a:r>
              <a:rPr lang="en-GB" sz="1600" dirty="0">
                <a:latin typeface="Times New Roman" panose="02020603050405020304" pitchFamily="18" charset="0"/>
                <a:cs typeface="Times New Roman" panose="02020603050405020304" pitchFamily="18" charset="0"/>
              </a:rPr>
              <a:t>money as it has smaller software licensing requirements and it also reduces the need for staff to manage and troubleshoot problems</a:t>
            </a:r>
            <a:r>
              <a:rPr lang="en-GB" sz="1600" dirty="0" smtClean="0">
                <a:latin typeface="Times New Roman" panose="02020603050405020304" pitchFamily="18" charset="0"/>
                <a:cs typeface="Times New Roman" panose="02020603050405020304" pitchFamily="18" charset="0"/>
              </a:rPr>
              <a:t>.</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It also allows for secure mobile access to applications by enabling hardware-based GPU sharing through a secure connection from any device as well as better desktop security thanks to customisable permissions and settings. </a:t>
            </a:r>
            <a:endParaRPr lang="en-GB" sz="1600" dirty="0" smtClean="0">
              <a:latin typeface="Times New Roman" panose="02020603050405020304" pitchFamily="18" charset="0"/>
              <a:cs typeface="Times New Roman" panose="02020603050405020304" pitchFamily="18" charset="0"/>
            </a:endParaRPr>
          </a:p>
          <a:p>
            <a:endParaRPr lang="en-GB" sz="1600" dirty="0" smtClean="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I</a:t>
            </a:r>
            <a:r>
              <a:rPr lang="en-GB" sz="1600" dirty="0" smtClean="0">
                <a:latin typeface="Times New Roman" panose="02020603050405020304" pitchFamily="18" charset="0"/>
                <a:cs typeface="Times New Roman" panose="02020603050405020304" pitchFamily="18" charset="0"/>
              </a:rPr>
              <a:t>t </a:t>
            </a:r>
            <a:r>
              <a:rPr lang="en-GB" sz="1600" dirty="0">
                <a:latin typeface="Times New Roman" panose="02020603050405020304" pitchFamily="18" charset="0"/>
                <a:cs typeface="Times New Roman" panose="02020603050405020304" pitchFamily="18" charset="0"/>
              </a:rPr>
              <a:t>allows for easier </a:t>
            </a:r>
            <a:r>
              <a:rPr lang="en-GB" sz="1600" dirty="0" smtClean="0">
                <a:latin typeface="Times New Roman" panose="02020603050405020304" pitchFamily="18" charset="0"/>
                <a:cs typeface="Times New Roman" panose="02020603050405020304" pitchFamily="18" charset="0"/>
              </a:rPr>
              <a:t>maintenance </a:t>
            </a:r>
            <a:r>
              <a:rPr lang="en-GB" sz="1600" dirty="0">
                <a:latin typeface="Times New Roman" panose="02020603050405020304" pitchFamily="18" charset="0"/>
                <a:cs typeface="Times New Roman" panose="02020603050405020304" pitchFamily="18" charset="0"/>
              </a:rPr>
              <a:t>after logging off at the end of the day, the desktop can be reset wiping clean any downloaded software customisations.</a:t>
            </a:r>
            <a:endParaRPr lang="en-GB" sz="1600" b="1"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33</a:t>
            </a:fld>
            <a:endParaRPr lang="en-US" dirty="0"/>
          </a:p>
        </p:txBody>
      </p:sp>
    </p:spTree>
    <p:extLst>
      <p:ext uri="{BB962C8B-B14F-4D97-AF65-F5344CB8AC3E}">
        <p14:creationId xmlns:p14="http://schemas.microsoft.com/office/powerpoint/2010/main" val="4243905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5737860"/>
          </a:xfrm>
        </p:spPr>
        <p:txBody>
          <a:bodyPr>
            <a:normAutofit fontScale="92500" lnSpcReduction="10000"/>
          </a:bodyPr>
          <a:lstStyle/>
          <a:p>
            <a:pPr algn="just"/>
            <a:r>
              <a:rPr lang="en-GB" sz="1400" dirty="0" smtClean="0">
                <a:latin typeface="Times New Roman" panose="02020603050405020304" pitchFamily="18" charset="0"/>
                <a:cs typeface="Times New Roman" panose="02020603050405020304" pitchFamily="18" charset="0"/>
              </a:rPr>
              <a:t>Application </a:t>
            </a:r>
            <a:r>
              <a:rPr lang="en-GB" sz="1400" dirty="0" smtClean="0">
                <a:latin typeface="Times New Roman" panose="02020603050405020304" pitchFamily="18" charset="0"/>
                <a:cs typeface="Times New Roman" panose="02020603050405020304" pitchFamily="18" charset="0"/>
              </a:rPr>
              <a:t>virtualization is the separation of an installation of an application from the client computer accessing it.</a:t>
            </a:r>
          </a:p>
          <a:p>
            <a:pPr algn="just"/>
            <a:r>
              <a:rPr lang="en-GB" sz="1400" dirty="0" smtClean="0">
                <a:latin typeface="Times New Roman" panose="02020603050405020304" pitchFamily="18" charset="0"/>
                <a:cs typeface="Times New Roman" panose="02020603050405020304" pitchFamily="18" charset="0"/>
              </a:rPr>
              <a:t>From the user's perspective, the application works just like it would if it lived on a user's device. The user can move or resize the application window, as well as carry out keyboard and mouse operations. There might be subtle differences at times, but for the most part, the user should have a seamless experience.</a:t>
            </a:r>
          </a:p>
          <a:p>
            <a:pPr algn="just"/>
            <a:r>
              <a:rPr lang="en-GB" sz="1400" dirty="0" smtClean="0">
                <a:latin typeface="Times New Roman" panose="02020603050405020304" pitchFamily="18" charset="0"/>
                <a:cs typeface="Times New Roman" panose="02020603050405020304" pitchFamily="18" charset="0"/>
              </a:rPr>
              <a:t>To make this possible, IT must use an application virtualization product. Application virtualization vendors and their products include Microsoft App-V, Citrix XenApp, Parallels Remote Application Server and VMware ThinApp or App Volumes</a:t>
            </a:r>
            <a:r>
              <a:rPr lang="en-GB" sz="1400" dirty="0" smtClean="0">
                <a:latin typeface="Times New Roman" panose="02020603050405020304" pitchFamily="18" charset="0"/>
                <a:cs typeface="Times New Roman" panose="02020603050405020304" pitchFamily="18" charset="0"/>
              </a:rPr>
              <a:t>.</a:t>
            </a:r>
          </a:p>
          <a:p>
            <a:pPr algn="just"/>
            <a:endParaRPr lang="en-GB" sz="1400" dirty="0" smtClean="0">
              <a:latin typeface="Times New Roman" panose="02020603050405020304" pitchFamily="18" charset="0"/>
              <a:cs typeface="Times New Roman" panose="02020603050405020304" pitchFamily="18" charset="0"/>
            </a:endParaRPr>
          </a:p>
          <a:p>
            <a:pPr marL="0" indent="0">
              <a:buNone/>
            </a:pPr>
            <a:r>
              <a:rPr lang="en-GB" sz="1400" b="1" dirty="0" smtClean="0">
                <a:latin typeface="Times New Roman" panose="02020603050405020304" pitchFamily="18" charset="0"/>
                <a:cs typeface="Times New Roman" panose="02020603050405020304" pitchFamily="18" charset="0"/>
              </a:rPr>
              <a:t>Benefits of Application Virtualization</a:t>
            </a:r>
          </a:p>
          <a:p>
            <a:pPr algn="just"/>
            <a:r>
              <a:rPr lang="en-GB" sz="1400" dirty="0" smtClean="0">
                <a:latin typeface="Times New Roman" panose="02020603050405020304" pitchFamily="18" charset="0"/>
                <a:cs typeface="Times New Roman" panose="02020603050405020304" pitchFamily="18" charset="0"/>
              </a:rPr>
              <a:t>Application virtualization can be an effective way for organisations to implement and maintain their desktop applications. One of the benefits of application virtualization is that administrators only need to install an application once to a centralised server rather than to multiple desktops. </a:t>
            </a:r>
            <a:endParaRPr lang="en-GB" sz="1400" dirty="0" smtClean="0">
              <a:latin typeface="Times New Roman" panose="02020603050405020304" pitchFamily="18" charset="0"/>
              <a:cs typeface="Times New Roman" panose="02020603050405020304" pitchFamily="18" charset="0"/>
            </a:endParaRPr>
          </a:p>
          <a:p>
            <a:pPr algn="just"/>
            <a:endParaRPr lang="en-IN" sz="1200" dirty="0"/>
          </a:p>
          <a:p>
            <a:pPr algn="just"/>
            <a:endParaRPr lang="en-IN" sz="1200" dirty="0" smtClean="0"/>
          </a:p>
          <a:p>
            <a:pPr algn="just"/>
            <a:endParaRPr lang="en-IN" sz="1200" dirty="0"/>
          </a:p>
          <a:p>
            <a:pPr algn="just"/>
            <a:endParaRPr lang="en-IN" sz="1200" dirty="0" smtClean="0"/>
          </a:p>
          <a:p>
            <a:pPr algn="just"/>
            <a:endParaRPr lang="en-IN" sz="1200" dirty="0"/>
          </a:p>
          <a:p>
            <a:pPr algn="just"/>
            <a:endParaRPr lang="en-IN" sz="1200" dirty="0" smtClean="0"/>
          </a:p>
          <a:p>
            <a:pPr algn="just"/>
            <a:endParaRPr lang="en-IN" sz="1200" dirty="0"/>
          </a:p>
          <a:p>
            <a:pPr algn="just"/>
            <a:endParaRPr lang="en-IN" sz="1200" dirty="0" smtClean="0"/>
          </a:p>
          <a:p>
            <a:pPr marL="0" indent="0" algn="just">
              <a:buNone/>
            </a:pPr>
            <a:r>
              <a:rPr lang="en-IN" sz="1000" b="1" dirty="0">
                <a:latin typeface="Times New Roman" panose="02020603050405020304" pitchFamily="18" charset="0"/>
                <a:cs typeface="Times New Roman" panose="02020603050405020304" pitchFamily="18" charset="0"/>
              </a:rPr>
              <a:t>Source: http://www.techadvisory.org/2016/06/three-client-level-virtualization-options/</a:t>
            </a:r>
            <a:endParaRPr lang="en-GB" sz="1000" b="1" dirty="0" smtClean="0">
              <a:latin typeface="Times New Roman" panose="02020603050405020304" pitchFamily="18" charset="0"/>
              <a:cs typeface="Times New Roman" panose="02020603050405020304" pitchFamily="18" charset="0"/>
            </a:endParaRPr>
          </a:p>
          <a:p>
            <a:pPr algn="just"/>
            <a:endParaRPr lang="en-GB" sz="1200"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535" y="3962400"/>
            <a:ext cx="4267200" cy="1911668"/>
          </a:xfrm>
          <a:prstGeom prst="rect">
            <a:avLst/>
          </a:prstGeom>
        </p:spPr>
      </p:pic>
      <p:sp>
        <p:nvSpPr>
          <p:cNvPr id="2" name="Rectangle 1"/>
          <p:cNvSpPr/>
          <p:nvPr/>
        </p:nvSpPr>
        <p:spPr>
          <a:xfrm>
            <a:off x="0" y="187066"/>
            <a:ext cx="2768771"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Application Virtualization</a:t>
            </a:r>
          </a:p>
        </p:txBody>
      </p:sp>
    </p:spTree>
    <p:extLst>
      <p:ext uri="{BB962C8B-B14F-4D97-AF65-F5344CB8AC3E}">
        <p14:creationId xmlns:p14="http://schemas.microsoft.com/office/powerpoint/2010/main" val="3117938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217" y="758282"/>
            <a:ext cx="8686800" cy="5486400"/>
          </a:xfrm>
        </p:spPr>
        <p:txBody>
          <a:bodyPr/>
          <a:lstStyle/>
          <a:p>
            <a:pPr marL="0" indent="0">
              <a:buNone/>
            </a:pPr>
            <a:r>
              <a:rPr lang="en-GB" sz="1600" dirty="0" smtClean="0">
                <a:latin typeface="Times New Roman" panose="02020603050405020304" pitchFamily="18" charset="0"/>
                <a:cs typeface="Times New Roman" panose="02020603050405020304" pitchFamily="18" charset="0"/>
              </a:rPr>
              <a:t>Client </a:t>
            </a:r>
            <a:r>
              <a:rPr lang="en-GB" sz="1600" dirty="0" smtClean="0">
                <a:latin typeface="Times New Roman" panose="02020603050405020304" pitchFamily="18" charset="0"/>
                <a:cs typeface="Times New Roman" panose="02020603050405020304" pitchFamily="18" charset="0"/>
              </a:rPr>
              <a:t>virtualization is also classified into three flavours as mentioned in the figure given below:  </a:t>
            </a:r>
          </a:p>
          <a:p>
            <a:endParaRPr lang="en-IN" dirty="0"/>
          </a:p>
        </p:txBody>
      </p:sp>
      <p:sp>
        <p:nvSpPr>
          <p:cNvPr id="4" name="Slide Number Placeholder 3"/>
          <p:cNvSpPr>
            <a:spLocks noGrp="1"/>
          </p:cNvSpPr>
          <p:nvPr>
            <p:ph type="sldNum" sz="quarter" idx="12"/>
          </p:nvPr>
        </p:nvSpPr>
        <p:spPr/>
        <p:txBody>
          <a:bodyPr/>
          <a:lstStyle/>
          <a:p>
            <a:fld id="{6237BB6C-CC30-4470-9E73-6CFFC494060D}" type="slidenum">
              <a:rPr lang="en-US" smtClean="0"/>
              <a:pPr/>
              <a:t>35</a:t>
            </a:fld>
            <a:endParaRPr lang="en-US" dirty="0"/>
          </a:p>
        </p:txBody>
      </p:sp>
      <p:graphicFrame>
        <p:nvGraphicFramePr>
          <p:cNvPr id="5" name="Diagram 4"/>
          <p:cNvGraphicFramePr/>
          <p:nvPr>
            <p:extLst>
              <p:ext uri="{D42A27DB-BD31-4B8C-83A1-F6EECF244321}">
                <p14:modId xmlns:p14="http://schemas.microsoft.com/office/powerpoint/2010/main" val="3540257779"/>
              </p:ext>
            </p:extLst>
          </p:nvPr>
        </p:nvGraphicFramePr>
        <p:xfrm>
          <a:off x="2133600" y="2971800"/>
          <a:ext cx="4713783"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438400" y="4800600"/>
            <a:ext cx="4261488" cy="276999"/>
          </a:xfrm>
          <a:prstGeom prst="rect">
            <a:avLst/>
          </a:prstGeom>
          <a:noFill/>
        </p:spPr>
        <p:txBody>
          <a:bodyPr wrap="none" rtlCol="0">
            <a:spAutoFit/>
          </a:bodyPr>
          <a:lstStyle/>
          <a:p>
            <a:r>
              <a:rPr lang="en-IN" sz="1200" dirty="0" smtClean="0">
                <a:latin typeface="Times New Roman" panose="02020603050405020304" pitchFamily="18" charset="0"/>
                <a:cs typeface="Times New Roman" panose="02020603050405020304" pitchFamily="18" charset="0"/>
              </a:rPr>
              <a:t>Classification of Client Virtualization with Respect to Application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289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220200" cy="5486400"/>
          </a:xfrm>
        </p:spPr>
        <p:txBody>
          <a:bodyPr>
            <a:normAutofit/>
          </a:bodyPr>
          <a:lstStyle/>
          <a:p>
            <a:pPr marL="0" indent="0" algn="just">
              <a:buNone/>
            </a:pPr>
            <a:r>
              <a:rPr lang="en-GB" sz="1200" dirty="0" smtClean="0"/>
              <a:t>In </a:t>
            </a:r>
            <a:r>
              <a:rPr lang="en-GB" sz="1200" dirty="0" smtClean="0"/>
              <a:t>application packaging, virtualized environment is packed along with the application; so that the underlying hardware and the OS resources will not be attacked with malware/virus.</a:t>
            </a:r>
          </a:p>
          <a:p>
            <a:pPr marL="0" indent="0" algn="just">
              <a:buNone/>
            </a:pPr>
            <a:r>
              <a:rPr lang="en-GB" sz="1200" dirty="0" smtClean="0"/>
              <a:t>Although the specifics of how application packaging is accomplished vary from one vendor to another, all the methods share a common approach, that is, isolating an application that runs on a client machine from the underlying operating system. By isolating the application from the operating system, the application is unable to modify underlying critical operating system resources, making it much less likely that the OS will end up compromised by malware.</a:t>
            </a:r>
          </a:p>
          <a:p>
            <a:pPr marL="0" indent="0" algn="just">
              <a:buNone/>
            </a:pPr>
            <a:r>
              <a:rPr lang="en-GB" sz="1200" dirty="0" smtClean="0"/>
              <a:t>Application packaging is accomplished by executing the application on top of a software product that gives each application its own virtual set of system resources, such as, files and registry entries. Another approach of accomplishing application packaging is by bundling the application and the virtualization software into a single executable program that is downloaded or installed. Application packaging is a great way to isolate programs from one another and reduce virus transmission.</a:t>
            </a:r>
          </a:p>
          <a:p>
            <a:pPr marL="0" indent="0" algn="just">
              <a:buNone/>
            </a:pPr>
            <a:endParaRPr lang="en-GB" sz="1200" dirty="0" smtClean="0"/>
          </a:p>
          <a:p>
            <a:pPr marL="0" indent="0" algn="just">
              <a:buNone/>
            </a:pPr>
            <a:endParaRPr lang="en-IN" sz="1200" b="1" dirty="0" smtClean="0"/>
          </a:p>
          <a:p>
            <a:pPr marL="0" indent="0" algn="just">
              <a:buNone/>
            </a:pPr>
            <a:endParaRPr lang="en-IN" sz="1200" b="1" dirty="0"/>
          </a:p>
          <a:p>
            <a:pPr marL="0" indent="0" algn="just">
              <a:buNone/>
            </a:pPr>
            <a:endParaRPr lang="en-GB" sz="1200" b="1" dirty="0" smtClean="0"/>
          </a:p>
          <a:p>
            <a:pPr marL="0" indent="0" algn="just">
              <a:buNone/>
            </a:pPr>
            <a:r>
              <a:rPr lang="en-GB" sz="1200" b="1" dirty="0" smtClean="0"/>
              <a:t>Products that provide application packaging include:</a:t>
            </a:r>
          </a:p>
          <a:p>
            <a:pPr algn="just"/>
            <a:r>
              <a:rPr lang="en-GB" sz="1200" dirty="0" smtClean="0"/>
              <a:t>SVS from Altiris</a:t>
            </a:r>
          </a:p>
          <a:p>
            <a:pPr algn="just"/>
            <a:r>
              <a:rPr lang="en-GB" sz="1200" dirty="0" smtClean="0"/>
              <a:t>Thinstall’s Virtualization Suite</a:t>
            </a:r>
          </a:p>
          <a:p>
            <a:pPr algn="just"/>
            <a:r>
              <a:rPr lang="en-GB" sz="1200" dirty="0" smtClean="0"/>
              <a:t> Microsoft’s SoftGrid</a:t>
            </a:r>
          </a:p>
        </p:txBody>
      </p:sp>
      <p:sp>
        <p:nvSpPr>
          <p:cNvPr id="4" name="Slide Number Placeholder 3"/>
          <p:cNvSpPr>
            <a:spLocks noGrp="1"/>
          </p:cNvSpPr>
          <p:nvPr>
            <p:ph type="sldNum" sz="quarter" idx="12"/>
          </p:nvPr>
        </p:nvSpPr>
        <p:spPr/>
        <p:txBody>
          <a:bodyPr/>
          <a:lstStyle/>
          <a:p>
            <a:fld id="{6237BB6C-CC30-4470-9E73-6CFFC494060D}" type="slidenum">
              <a:rPr lang="en-US" smtClean="0"/>
              <a:pPr/>
              <a:t>36</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000" t="8919"/>
          <a:stretch/>
        </p:blipFill>
        <p:spPr>
          <a:xfrm>
            <a:off x="6142307" y="3769762"/>
            <a:ext cx="2971800" cy="2554838"/>
          </a:xfrm>
          <a:prstGeom prst="rect">
            <a:avLst/>
          </a:prstGeom>
        </p:spPr>
      </p:pic>
      <p:sp>
        <p:nvSpPr>
          <p:cNvPr id="2" name="Rectangle 1"/>
          <p:cNvSpPr/>
          <p:nvPr/>
        </p:nvSpPr>
        <p:spPr>
          <a:xfrm>
            <a:off x="0" y="217408"/>
            <a:ext cx="2422458"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Application Packaging</a:t>
            </a:r>
          </a:p>
        </p:txBody>
      </p:sp>
    </p:spTree>
    <p:extLst>
      <p:ext uri="{BB962C8B-B14F-4D97-AF65-F5344CB8AC3E}">
        <p14:creationId xmlns:p14="http://schemas.microsoft.com/office/powerpoint/2010/main" val="4186261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838200"/>
            <a:ext cx="5867401" cy="5486400"/>
          </a:xfrm>
        </p:spPr>
        <p:txBody>
          <a:bodyPr>
            <a:noAutofit/>
          </a:bodyPr>
          <a:lstStyle/>
          <a:p>
            <a:pPr marL="0" indent="0" algn="just">
              <a:buNone/>
            </a:pPr>
            <a:r>
              <a:rPr lang="en-GB" sz="1400" dirty="0" smtClean="0">
                <a:latin typeface="Times New Roman" panose="02020603050405020304" pitchFamily="18" charset="0"/>
                <a:cs typeface="Times New Roman" panose="02020603050405020304" pitchFamily="18" charset="0"/>
              </a:rPr>
              <a:t>It </a:t>
            </a:r>
            <a:r>
              <a:rPr lang="en-GB" sz="1400" dirty="0" smtClean="0">
                <a:latin typeface="Times New Roman" panose="02020603050405020304" pitchFamily="18" charset="0"/>
                <a:cs typeface="Times New Roman" panose="02020603050405020304" pitchFamily="18" charset="0"/>
              </a:rPr>
              <a:t>stores the proper versions of applications on servers in the data centres. Whenever an end user wants to use a particular application, it is downloaded on the fly to the end user’s machine.</a:t>
            </a:r>
            <a:endParaRPr lang="en-GB" sz="1400" b="1" dirty="0" smtClean="0">
              <a:latin typeface="Times New Roman" panose="02020603050405020304" pitchFamily="18" charset="0"/>
              <a:cs typeface="Times New Roman" panose="02020603050405020304" pitchFamily="18" charset="0"/>
            </a:endParaRPr>
          </a:p>
          <a:p>
            <a:pPr algn="just"/>
            <a:r>
              <a:rPr lang="en-GB" sz="1400" dirty="0" smtClean="0">
                <a:latin typeface="Times New Roman" panose="02020603050405020304" pitchFamily="18" charset="0"/>
                <a:cs typeface="Times New Roman" panose="02020603050405020304" pitchFamily="18" charset="0"/>
              </a:rPr>
              <a:t>Application packaging is a great way to isolate programs one another and reduce virus transmission, but it doesn’t solve the problem of end users installing non-packaged software on client machines.</a:t>
            </a:r>
          </a:p>
          <a:p>
            <a:pPr algn="just"/>
            <a:r>
              <a:rPr lang="en-GB" sz="1400" dirty="0" smtClean="0">
                <a:latin typeface="Times New Roman" panose="02020603050405020304" pitchFamily="18" charset="0"/>
                <a:cs typeface="Times New Roman" panose="02020603050405020304" pitchFamily="18" charset="0"/>
              </a:rPr>
              <a:t>Application streaming solves the problem of how to keep client machines loaded with up-to-date software in a completely different fashion than application packaging. Because it’s so difficult to keep the proper versions of applications installed on client machines, this approach avoids installing them altogether. Instead, it stores the proper versions of applications on servers in the data centre and when an end user wants to use a particular application, it is downloaded on the fly to the end user’s machine.</a:t>
            </a:r>
          </a:p>
          <a:p>
            <a:pPr algn="just"/>
            <a:r>
              <a:rPr lang="en-GB" sz="1400" dirty="0" smtClean="0">
                <a:latin typeface="Times New Roman" panose="02020603050405020304" pitchFamily="18" charset="0"/>
                <a:cs typeface="Times New Roman" panose="02020603050405020304" pitchFamily="18" charset="0"/>
              </a:rPr>
              <a:t>Examples of these situations include call centres and office environments where workers rarely leave the premises to perform work duties. This type of virtualization is offered by AppStream’s Virtual Image Distribution, Softricity’s SoftGrid for Desktops and Citrix’s presentation server.</a:t>
            </a:r>
          </a:p>
          <a:p>
            <a:pPr algn="just"/>
            <a:r>
              <a:rPr lang="en-GB" sz="1400" dirty="0" smtClean="0">
                <a:latin typeface="Times New Roman" panose="02020603050405020304" pitchFamily="18" charset="0"/>
                <a:cs typeface="Times New Roman" panose="02020603050405020304" pitchFamily="18" charset="0"/>
              </a:rPr>
              <a:t>Application streaming is best suited for static work environments where people don’t move around much, such as, call centres and form-processing centres.</a:t>
            </a:r>
          </a:p>
        </p:txBody>
      </p:sp>
      <p:sp>
        <p:nvSpPr>
          <p:cNvPr id="4" name="Slide Number Placeholder 3"/>
          <p:cNvSpPr>
            <a:spLocks noGrp="1"/>
          </p:cNvSpPr>
          <p:nvPr>
            <p:ph type="sldNum" sz="quarter" idx="12"/>
          </p:nvPr>
        </p:nvSpPr>
        <p:spPr/>
        <p:txBody>
          <a:bodyPr/>
          <a:lstStyle/>
          <a:p>
            <a:fld id="{6237BB6C-CC30-4470-9E73-6CFFC494060D}" type="slidenum">
              <a:rPr lang="en-US" smtClean="0"/>
              <a:pPr/>
              <a:t>37</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57" t="7798" r="9343" b="8624"/>
          <a:stretch/>
        </p:blipFill>
        <p:spPr>
          <a:xfrm>
            <a:off x="6107179" y="1701055"/>
            <a:ext cx="2965065" cy="2833396"/>
          </a:xfrm>
          <a:prstGeom prst="rect">
            <a:avLst/>
          </a:prstGeom>
        </p:spPr>
      </p:pic>
      <p:sp>
        <p:nvSpPr>
          <p:cNvPr id="6" name="TextBox 5"/>
          <p:cNvSpPr txBox="1"/>
          <p:nvPr/>
        </p:nvSpPr>
        <p:spPr>
          <a:xfrm>
            <a:off x="6324600" y="4534451"/>
            <a:ext cx="3041718" cy="600164"/>
          </a:xfrm>
          <a:prstGeom prst="rect">
            <a:avLst/>
          </a:prstGeom>
          <a:noFill/>
        </p:spPr>
        <p:txBody>
          <a:bodyPr wrap="square" rtlCol="0">
            <a:spAutoFit/>
          </a:bodyPr>
          <a:lstStyle/>
          <a:p>
            <a:r>
              <a:rPr lang="en-IN" sz="1100" b="1" dirty="0"/>
              <a:t>Source: https://</a:t>
            </a:r>
            <a:r>
              <a:rPr lang="en-IN" sz="1000" b="1" dirty="0">
                <a:latin typeface="Times New Roman" panose="02020603050405020304" pitchFamily="18" charset="0"/>
                <a:cs typeface="Times New Roman" panose="02020603050405020304" pitchFamily="18" charset="0"/>
              </a:rPr>
              <a:t>en.vcenter.ir/application/application-streaming</a:t>
            </a:r>
            <a:r>
              <a:rPr lang="en-IN" sz="1100" b="1" dirty="0"/>
              <a:t>/</a:t>
            </a:r>
          </a:p>
        </p:txBody>
      </p:sp>
      <p:sp>
        <p:nvSpPr>
          <p:cNvPr id="2" name="Rectangle 1"/>
          <p:cNvSpPr/>
          <p:nvPr/>
        </p:nvSpPr>
        <p:spPr>
          <a:xfrm>
            <a:off x="-76200" y="228600"/>
            <a:ext cx="2418291"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Application Streaming</a:t>
            </a:r>
          </a:p>
        </p:txBody>
      </p:sp>
    </p:spTree>
    <p:extLst>
      <p:ext uri="{BB962C8B-B14F-4D97-AF65-F5344CB8AC3E}">
        <p14:creationId xmlns:p14="http://schemas.microsoft.com/office/powerpoint/2010/main" val="3276214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6096000" cy="5486400"/>
          </a:xfrm>
        </p:spPr>
        <p:txBody>
          <a:bodyPr>
            <a:noAutofit/>
          </a:bodyPr>
          <a:lstStyle/>
          <a:p>
            <a:pPr marL="0" indent="0" algn="just">
              <a:buNone/>
            </a:pPr>
            <a:r>
              <a:rPr lang="en-GB" sz="1400" dirty="0" smtClean="0">
                <a:latin typeface="Times New Roman" panose="02020603050405020304" pitchFamily="18" charset="0"/>
                <a:cs typeface="Times New Roman" panose="02020603050405020304" pitchFamily="18" charset="0"/>
              </a:rPr>
              <a:t>The </a:t>
            </a:r>
            <a:r>
              <a:rPr lang="en-GB" sz="1400" dirty="0" smtClean="0">
                <a:latin typeface="Times New Roman" panose="02020603050405020304" pitchFamily="18" charset="0"/>
                <a:cs typeface="Times New Roman" panose="02020603050405020304" pitchFamily="18" charset="0"/>
              </a:rPr>
              <a:t>amount of data that organisations are creating and storing is exploding. Due to the increasing shift of business processes to web-based digital applications, every company is being inundated with data.</a:t>
            </a:r>
          </a:p>
          <a:p>
            <a:pPr marL="0" indent="0" algn="just">
              <a:buNone/>
            </a:pPr>
            <a:r>
              <a:rPr lang="en-GB" sz="1400" dirty="0" smtClean="0">
                <a:latin typeface="Times New Roman" panose="02020603050405020304" pitchFamily="18" charset="0"/>
                <a:cs typeface="Times New Roman" panose="02020603050405020304" pitchFamily="18" charset="0"/>
              </a:rPr>
              <a:t>The explosion of data is causing the following problems for many such companies:</a:t>
            </a:r>
          </a:p>
          <a:p>
            <a:pPr algn="just"/>
            <a:r>
              <a:rPr lang="en-GB" sz="1400" dirty="0" smtClean="0">
                <a:latin typeface="Times New Roman" panose="02020603050405020304" pitchFamily="18" charset="0"/>
                <a:cs typeface="Times New Roman" panose="02020603050405020304" pitchFamily="18" charset="0"/>
              </a:rPr>
              <a:t>For a sheer storage capacity, many applications generate more data that can be stored physically on a single server.</a:t>
            </a:r>
          </a:p>
          <a:p>
            <a:pPr algn="just"/>
            <a:r>
              <a:rPr lang="en-GB" sz="1400" dirty="0" smtClean="0">
                <a:latin typeface="Times New Roman" panose="02020603050405020304" pitchFamily="18" charset="0"/>
                <a:cs typeface="Times New Roman" panose="02020603050405020304" pitchFamily="18" charset="0"/>
              </a:rPr>
              <a:t>Many applications particularly Internet-based ones have multiple machines that need to access the same data. Having all the data residing on one physical machine creates a bottleneck, not to mention the potential risk of a situation where many virtual machines might be made inoperable if a single physical machine containing all the application’s data crashes</a:t>
            </a:r>
            <a:r>
              <a:rPr lang="en-GB" sz="1400" dirty="0" smtClean="0">
                <a:latin typeface="Times New Roman" panose="02020603050405020304" pitchFamily="18" charset="0"/>
                <a:cs typeface="Times New Roman" panose="02020603050405020304" pitchFamily="18" charset="0"/>
              </a:rPr>
              <a:t>.</a:t>
            </a:r>
          </a:p>
          <a:p>
            <a:pPr algn="just"/>
            <a:endParaRPr lang="en-GB" sz="1400" dirty="0" smtClean="0">
              <a:latin typeface="Times New Roman" panose="02020603050405020304" pitchFamily="18" charset="0"/>
              <a:cs typeface="Times New Roman" panose="02020603050405020304" pitchFamily="18" charset="0"/>
            </a:endParaRPr>
          </a:p>
          <a:p>
            <a:pPr marL="0" indent="0" algn="just">
              <a:buNone/>
            </a:pPr>
            <a:r>
              <a:rPr lang="en-GB" sz="1400" dirty="0" smtClean="0">
                <a:latin typeface="Times New Roman" panose="02020603050405020304" pitchFamily="18" charset="0"/>
                <a:cs typeface="Times New Roman" panose="02020603050405020304" pitchFamily="18" charset="0"/>
              </a:rPr>
              <a:t>For the above two reasons, data has moved into virtualization. Moving data from many physical servers to a central location enables backups to be performed more efficiently. Furthermore, the central data repository can be configured with multiple physical storage devices to ensure that no hardware crash will ever make an organisation’s data unavailable.</a:t>
            </a:r>
          </a:p>
        </p:txBody>
      </p:sp>
      <p:sp>
        <p:nvSpPr>
          <p:cNvPr id="4" name="Slide Number Placeholder 3"/>
          <p:cNvSpPr>
            <a:spLocks noGrp="1"/>
          </p:cNvSpPr>
          <p:nvPr>
            <p:ph type="sldNum" sz="quarter" idx="12"/>
          </p:nvPr>
        </p:nvSpPr>
        <p:spPr/>
        <p:txBody>
          <a:bodyPr/>
          <a:lstStyle/>
          <a:p>
            <a:fld id="{6237BB6C-CC30-4470-9E73-6CFFC494060D}" type="slidenum">
              <a:rPr lang="en-US" smtClean="0"/>
              <a:pPr/>
              <a:t>38</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693" r="769" b="7398"/>
          <a:stretch/>
        </p:blipFill>
        <p:spPr>
          <a:xfrm>
            <a:off x="6190374" y="1828800"/>
            <a:ext cx="2956846" cy="3364490"/>
          </a:xfrm>
          <a:prstGeom prst="rect">
            <a:avLst/>
          </a:prstGeom>
        </p:spPr>
      </p:pic>
      <p:sp>
        <p:nvSpPr>
          <p:cNvPr id="6" name="TextBox 5"/>
          <p:cNvSpPr txBox="1"/>
          <p:nvPr/>
        </p:nvSpPr>
        <p:spPr>
          <a:xfrm>
            <a:off x="6553200" y="5224414"/>
            <a:ext cx="1763624" cy="246221"/>
          </a:xfrm>
          <a:prstGeom prst="rect">
            <a:avLst/>
          </a:prstGeom>
          <a:noFill/>
        </p:spPr>
        <p:txBody>
          <a:bodyPr wrap="none" rtlCol="0">
            <a:spAutoFit/>
          </a:bodyPr>
          <a:lstStyle/>
          <a:p>
            <a:r>
              <a:rPr lang="en-IN" sz="1000" b="1" dirty="0" smtClean="0">
                <a:latin typeface="Times New Roman" panose="02020603050405020304" pitchFamily="18" charset="0"/>
                <a:cs typeface="Times New Roman" panose="02020603050405020304" pitchFamily="18" charset="0"/>
              </a:rPr>
              <a:t>Source: storagetutorials.com</a:t>
            </a:r>
            <a:endParaRPr lang="en-IN" sz="1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0" y="152400"/>
            <a:ext cx="2371227" cy="369332"/>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Storage Virtualization</a:t>
            </a:r>
          </a:p>
        </p:txBody>
      </p:sp>
    </p:spTree>
    <p:extLst>
      <p:ext uri="{BB962C8B-B14F-4D97-AF65-F5344CB8AC3E}">
        <p14:creationId xmlns:p14="http://schemas.microsoft.com/office/powerpoint/2010/main" val="3025169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F4D730A-FDC2-496E-9FAF-992831B41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591" y="1308295"/>
            <a:ext cx="4941525" cy="4004896"/>
          </a:xfrm>
          <a:prstGeom prst="rect">
            <a:avLst/>
          </a:prstGeom>
        </p:spPr>
      </p:pic>
    </p:spTree>
    <p:extLst>
      <p:ext uri="{BB962C8B-B14F-4D97-AF65-F5344CB8AC3E}">
        <p14:creationId xmlns:p14="http://schemas.microsoft.com/office/powerpoint/2010/main" val="723401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9067800" cy="5715000"/>
          </a:xfrm>
        </p:spPr>
        <p:txBody>
          <a:bodyPr>
            <a:normAutofit/>
          </a:bodyPr>
          <a:lstStyle/>
          <a:p>
            <a:pPr marL="0" indent="0" algn="ctr">
              <a:buNone/>
            </a:pPr>
            <a:r>
              <a:rPr lang="en-GB" sz="1600" b="1" dirty="0" smtClean="0">
                <a:latin typeface="Times New Roman" panose="02020603050405020304" pitchFamily="18" charset="0"/>
                <a:cs typeface="Times New Roman" panose="02020603050405020304" pitchFamily="18" charset="0"/>
              </a:rPr>
              <a:t>Top Business Challenges Lead to Virtualization of Servers in IT</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endParaRPr lang="en-US" sz="7200" b="1" dirty="0" smtClean="0"/>
          </a:p>
          <a:p>
            <a:pPr marL="0" indent="0">
              <a:buNone/>
            </a:pPr>
            <a:endParaRPr lang="en-US" sz="6400" b="1" dirty="0">
              <a:solidFill>
                <a:schemeClr val="tx2">
                  <a:lumMod val="50000"/>
                </a:schemeClr>
              </a:solidFill>
            </a:endParaRPr>
          </a:p>
          <a:p>
            <a:pPr marL="0" indent="0" algn="just">
              <a:buNone/>
            </a:pPr>
            <a:endParaRPr lang="en-US" sz="3600" dirty="0" smtClean="0">
              <a:solidFill>
                <a:schemeClr val="tx2">
                  <a:lumMod val="50000"/>
                </a:schemeClr>
              </a:solidFill>
            </a:endParaRPr>
          </a:p>
          <a:p>
            <a:pPr marL="0" indent="0" algn="just">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352" t="13257" r="1097" b="14927"/>
          <a:stretch/>
        </p:blipFill>
        <p:spPr>
          <a:xfrm>
            <a:off x="819593" y="1523999"/>
            <a:ext cx="7504815" cy="4191001"/>
          </a:xfrm>
          <a:prstGeom prst="rect">
            <a:avLst/>
          </a:prstGeom>
        </p:spPr>
      </p:pic>
      <p:sp>
        <p:nvSpPr>
          <p:cNvPr id="5" name="TextBox 4"/>
          <p:cNvSpPr txBox="1"/>
          <p:nvPr/>
        </p:nvSpPr>
        <p:spPr>
          <a:xfrm>
            <a:off x="2564043" y="5985164"/>
            <a:ext cx="4302781" cy="246221"/>
          </a:xfrm>
          <a:prstGeom prst="rect">
            <a:avLst/>
          </a:prstGeom>
          <a:noFill/>
        </p:spPr>
        <p:txBody>
          <a:bodyPr wrap="none" rtlCol="0">
            <a:spAutoFit/>
          </a:bodyPr>
          <a:lstStyle/>
          <a:p>
            <a:pPr algn="ctr"/>
            <a:r>
              <a:rPr lang="en-IN" sz="1000" b="1" dirty="0">
                <a:latin typeface="Times New Roman" panose="02020603050405020304" pitchFamily="18" charset="0"/>
                <a:cs typeface="Times New Roman" panose="02020603050405020304" pitchFamily="18" charset="0"/>
              </a:rPr>
              <a:t>Source: https</a:t>
            </a:r>
            <a:r>
              <a:rPr lang="en-IN" sz="1000" b="1" dirty="0" smtClean="0">
                <a:latin typeface="Times New Roman" panose="02020603050405020304" pitchFamily="18" charset="0"/>
                <a:cs typeface="Times New Roman" panose="02020603050405020304" pitchFamily="18" charset="0"/>
              </a:rPr>
              <a:t>://image.slidesharecdn.com/theevolutionofservervirtualization</a:t>
            </a:r>
            <a:endParaRPr lang="en-I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99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9067800" cy="5715000"/>
          </a:xfrm>
        </p:spPr>
        <p:txBody>
          <a:bodyPr>
            <a:normAutofit/>
          </a:bodyPr>
          <a:lstStyle/>
          <a:p>
            <a:pPr marL="0" indent="0">
              <a:buNone/>
            </a:pPr>
            <a:r>
              <a:rPr lang="en-GB" sz="1600" b="1" dirty="0" smtClean="0">
                <a:latin typeface="Times New Roman" panose="02020603050405020304" pitchFamily="18" charset="0"/>
                <a:cs typeface="Times New Roman" panose="02020603050405020304" pitchFamily="18" charset="0"/>
              </a:rPr>
              <a:t>IT Needs and Challenges</a:t>
            </a:r>
          </a:p>
          <a:p>
            <a:pPr marL="0" indent="0">
              <a:buNone/>
            </a:pPr>
            <a:endParaRPr lang="en-IN" sz="2500" b="1" dirty="0"/>
          </a:p>
          <a:p>
            <a:pPr marL="0" indent="0">
              <a:buNone/>
            </a:pPr>
            <a:endParaRPr lang="en-IN" sz="2500" b="1" dirty="0" smtClean="0"/>
          </a:p>
          <a:p>
            <a:pPr marL="0" indent="0" algn="just">
              <a:buNone/>
            </a:pPr>
            <a:endParaRPr lang="en-IN" sz="2500" dirty="0" smtClean="0"/>
          </a:p>
          <a:p>
            <a:pPr marL="0" indent="0" algn="just">
              <a:buNone/>
            </a:pPr>
            <a:endParaRPr lang="en-US" sz="7200" b="1" dirty="0" smtClean="0"/>
          </a:p>
          <a:p>
            <a:pPr marL="0" indent="0">
              <a:buNone/>
            </a:pPr>
            <a:endParaRPr lang="en-US" sz="6400" b="1" dirty="0">
              <a:solidFill>
                <a:schemeClr val="tx2">
                  <a:lumMod val="50000"/>
                </a:schemeClr>
              </a:solidFill>
            </a:endParaRPr>
          </a:p>
          <a:p>
            <a:pPr marL="0" indent="0" algn="just">
              <a:buNone/>
            </a:pPr>
            <a:endParaRPr lang="en-US" sz="3600" dirty="0" smtClean="0">
              <a:solidFill>
                <a:schemeClr val="tx2">
                  <a:lumMod val="50000"/>
                </a:schemeClr>
              </a:solidFill>
            </a:endParaRPr>
          </a:p>
          <a:p>
            <a:pPr marL="0" indent="0" algn="just">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85024927"/>
              </p:ext>
            </p:extLst>
          </p:nvPr>
        </p:nvGraphicFramePr>
        <p:xfrm>
          <a:off x="304800" y="1600200"/>
          <a:ext cx="8458200" cy="3936998"/>
        </p:xfrm>
        <a:graphic>
          <a:graphicData uri="http://schemas.openxmlformats.org/drawingml/2006/table">
            <a:tbl>
              <a:tblPr firstRow="1" bandRow="1">
                <a:tableStyleId>{93296810-A885-4BE3-A3E7-6D5BEEA58F35}</a:tableStyleId>
              </a:tblPr>
              <a:tblGrid>
                <a:gridCol w="4229100">
                  <a:extLst>
                    <a:ext uri="{9D8B030D-6E8A-4147-A177-3AD203B41FA5}">
                      <a16:colId xmlns:a16="http://schemas.microsoft.com/office/drawing/2014/main" xmlns="" val="20000"/>
                    </a:ext>
                  </a:extLst>
                </a:gridCol>
                <a:gridCol w="4229100">
                  <a:extLst>
                    <a:ext uri="{9D8B030D-6E8A-4147-A177-3AD203B41FA5}">
                      <a16:colId xmlns:a16="http://schemas.microsoft.com/office/drawing/2014/main" xmlns="" val="20001"/>
                    </a:ext>
                  </a:extLst>
                </a:gridCol>
              </a:tblGrid>
              <a:tr h="524708">
                <a:tc>
                  <a:txBody>
                    <a:bodyPr/>
                    <a:lstStyle/>
                    <a:p>
                      <a:pPr algn="ctr"/>
                      <a:r>
                        <a:rPr lang="en-GB" sz="1600" b="1" noProof="0" dirty="0" smtClean="0">
                          <a:latin typeface="Times New Roman" panose="02020603050405020304" pitchFamily="18" charset="0"/>
                          <a:cs typeface="Times New Roman" panose="02020603050405020304" pitchFamily="18" charset="0"/>
                        </a:rPr>
                        <a:t>Needs</a:t>
                      </a:r>
                      <a:endParaRPr lang="en-GB" sz="1600" b="1" noProof="0" dirty="0">
                        <a:latin typeface="Times New Roman" panose="02020603050405020304" pitchFamily="18" charset="0"/>
                        <a:cs typeface="Times New Roman" panose="02020603050405020304" pitchFamily="18" charset="0"/>
                      </a:endParaRPr>
                    </a:p>
                  </a:txBody>
                  <a:tcPr/>
                </a:tc>
                <a:tc>
                  <a:txBody>
                    <a:bodyPr/>
                    <a:lstStyle/>
                    <a:p>
                      <a:pPr algn="ctr"/>
                      <a:r>
                        <a:rPr lang="en-GB" sz="1600" b="1" noProof="0" dirty="0" smtClean="0">
                          <a:latin typeface="Times New Roman" panose="02020603050405020304" pitchFamily="18" charset="0"/>
                          <a:cs typeface="Times New Roman" panose="02020603050405020304" pitchFamily="18" charset="0"/>
                        </a:rPr>
                        <a:t>Challenges</a:t>
                      </a:r>
                      <a:endParaRPr lang="en-GB" sz="1600" b="1"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682458">
                <a:tc>
                  <a:txBody>
                    <a:bodyPr/>
                    <a:lstStyle/>
                    <a:p>
                      <a:pPr algn="just"/>
                      <a:r>
                        <a:rPr lang="en-GB" sz="1600" noProof="0" dirty="0" smtClean="0">
                          <a:latin typeface="Times New Roman" panose="02020603050405020304" pitchFamily="18" charset="0"/>
                          <a:cs typeface="Times New Roman" panose="02020603050405020304" pitchFamily="18" charset="0"/>
                        </a:rPr>
                        <a:t>Bigger, faster and available virtual machines</a:t>
                      </a:r>
                      <a:endParaRPr lang="en-GB" sz="1600" noProof="0" dirty="0">
                        <a:latin typeface="Times New Roman" panose="02020603050405020304" pitchFamily="18" charset="0"/>
                        <a:cs typeface="Times New Roman" panose="02020603050405020304" pitchFamily="18" charset="0"/>
                      </a:endParaRPr>
                    </a:p>
                  </a:txBody>
                  <a:tcPr/>
                </a:tc>
                <a:tc>
                  <a:txBody>
                    <a:bodyPr/>
                    <a:lstStyle/>
                    <a:p>
                      <a:pPr algn="just"/>
                      <a:r>
                        <a:rPr lang="en-GB" sz="1600" noProof="0" dirty="0" smtClean="0">
                          <a:latin typeface="Times New Roman" panose="02020603050405020304" pitchFamily="18" charset="0"/>
                          <a:cs typeface="Times New Roman" panose="02020603050405020304" pitchFamily="18" charset="0"/>
                        </a:rPr>
                        <a:t>Keep services up and running</a:t>
                      </a:r>
                      <a:r>
                        <a:rPr lang="en-GB" sz="1600" baseline="0" noProof="0" dirty="0" smtClean="0">
                          <a:latin typeface="Times New Roman" panose="02020603050405020304" pitchFamily="18" charset="0"/>
                          <a:cs typeface="Times New Roman" panose="02020603050405020304" pitchFamily="18" charset="0"/>
                        </a:rPr>
                        <a:t> and meet the Service Level Agreements (SLAs)</a:t>
                      </a:r>
                      <a:endParaRPr lang="en-GB" sz="16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682458">
                <a:tc>
                  <a:txBody>
                    <a:bodyPr/>
                    <a:lstStyle/>
                    <a:p>
                      <a:pPr algn="just"/>
                      <a:r>
                        <a:rPr lang="en-GB" sz="1600" noProof="0" dirty="0" smtClean="0">
                          <a:latin typeface="Times New Roman" panose="02020603050405020304" pitchFamily="18" charset="0"/>
                          <a:cs typeface="Times New Roman" panose="02020603050405020304" pitchFamily="18" charset="0"/>
                        </a:rPr>
                        <a:t>Greater flexibility and agility to deliver solutions</a:t>
                      </a:r>
                      <a:endParaRPr lang="en-GB" sz="1600" noProof="0" dirty="0">
                        <a:latin typeface="Times New Roman" panose="02020603050405020304" pitchFamily="18" charset="0"/>
                        <a:cs typeface="Times New Roman" panose="02020603050405020304" pitchFamily="18" charset="0"/>
                      </a:endParaRPr>
                    </a:p>
                  </a:txBody>
                  <a:tcPr/>
                </a:tc>
                <a:tc>
                  <a:txBody>
                    <a:bodyPr/>
                    <a:lstStyle/>
                    <a:p>
                      <a:pPr algn="just"/>
                      <a:r>
                        <a:rPr lang="en-GB" sz="1600" noProof="0" dirty="0" smtClean="0">
                          <a:latin typeface="Times New Roman" panose="02020603050405020304" pitchFamily="18" charset="0"/>
                          <a:cs typeface="Times New Roman" panose="02020603050405020304" pitchFamily="18" charset="0"/>
                        </a:rPr>
                        <a:t>Decrease capital and operational</a:t>
                      </a:r>
                      <a:r>
                        <a:rPr lang="en-GB" sz="1600" baseline="0" noProof="0" dirty="0" smtClean="0">
                          <a:latin typeface="Times New Roman" panose="02020603050405020304" pitchFamily="18" charset="0"/>
                          <a:cs typeface="Times New Roman" panose="02020603050405020304" pitchFamily="18" charset="0"/>
                        </a:rPr>
                        <a:t> costs of infrastructure</a:t>
                      </a:r>
                      <a:endParaRPr lang="en-GB" sz="16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682458">
                <a:tc>
                  <a:txBody>
                    <a:bodyPr/>
                    <a:lstStyle/>
                    <a:p>
                      <a:pPr algn="just"/>
                      <a:r>
                        <a:rPr lang="en-GB" sz="1600" noProof="0" dirty="0" smtClean="0">
                          <a:latin typeface="Times New Roman" panose="02020603050405020304" pitchFamily="18" charset="0"/>
                          <a:cs typeface="Times New Roman" panose="02020603050405020304" pitchFamily="18" charset="0"/>
                        </a:rPr>
                        <a:t>Ability to handle complex storage</a:t>
                      </a:r>
                      <a:r>
                        <a:rPr lang="en-GB" sz="1600" baseline="0" noProof="0" dirty="0" smtClean="0">
                          <a:latin typeface="Times New Roman" panose="02020603050405020304" pitchFamily="18" charset="0"/>
                          <a:cs typeface="Times New Roman" panose="02020603050405020304" pitchFamily="18" charset="0"/>
                        </a:rPr>
                        <a:t> and networking requests</a:t>
                      </a:r>
                      <a:endParaRPr lang="en-GB" sz="1600" noProof="0" dirty="0">
                        <a:latin typeface="Times New Roman" panose="02020603050405020304" pitchFamily="18" charset="0"/>
                        <a:cs typeface="Times New Roman" panose="02020603050405020304" pitchFamily="18" charset="0"/>
                      </a:endParaRPr>
                    </a:p>
                  </a:txBody>
                  <a:tcPr/>
                </a:tc>
                <a:tc>
                  <a:txBody>
                    <a:bodyPr/>
                    <a:lstStyle/>
                    <a:p>
                      <a:pPr algn="just"/>
                      <a:r>
                        <a:rPr lang="en-GB" sz="1600" noProof="0" dirty="0" smtClean="0">
                          <a:latin typeface="Times New Roman" panose="02020603050405020304" pitchFamily="18" charset="0"/>
                          <a:cs typeface="Times New Roman" panose="02020603050405020304" pitchFamily="18" charset="0"/>
                        </a:rPr>
                        <a:t>Use bigger, capable servers effectively</a:t>
                      </a:r>
                      <a:endParaRPr lang="en-GB" sz="16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682458">
                <a:tc>
                  <a:txBody>
                    <a:bodyPr/>
                    <a:lstStyle/>
                    <a:p>
                      <a:pPr algn="just"/>
                      <a:r>
                        <a:rPr lang="en-GB" sz="1600" noProof="0" dirty="0" smtClean="0">
                          <a:latin typeface="Times New Roman" panose="02020603050405020304" pitchFamily="18" charset="0"/>
                          <a:cs typeface="Times New Roman" panose="02020603050405020304" pitchFamily="18" charset="0"/>
                        </a:rPr>
                        <a:t>Removal of limits in mobility of virtual machines</a:t>
                      </a:r>
                      <a:endParaRPr lang="en-GB" sz="1600" noProof="0" dirty="0">
                        <a:latin typeface="Times New Roman" panose="02020603050405020304" pitchFamily="18" charset="0"/>
                        <a:cs typeface="Times New Roman" panose="02020603050405020304" pitchFamily="18" charset="0"/>
                      </a:endParaRPr>
                    </a:p>
                  </a:txBody>
                  <a:tcPr/>
                </a:tc>
                <a:tc>
                  <a:txBody>
                    <a:bodyPr/>
                    <a:lstStyle/>
                    <a:p>
                      <a:pPr algn="just"/>
                      <a:r>
                        <a:rPr lang="en-GB" sz="1600" noProof="0" dirty="0" smtClean="0">
                          <a:latin typeface="Times New Roman" panose="02020603050405020304" pitchFamily="18" charset="0"/>
                          <a:cs typeface="Times New Roman" panose="02020603050405020304" pitchFamily="18" charset="0"/>
                        </a:rPr>
                        <a:t>Protect and use existing investments and infrastructure</a:t>
                      </a:r>
                      <a:endParaRPr lang="en-GB" sz="16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682458">
                <a:tc>
                  <a:txBody>
                    <a:bodyPr/>
                    <a:lstStyle/>
                    <a:p>
                      <a:pPr algn="just"/>
                      <a:r>
                        <a:rPr lang="en-GB" sz="1600" noProof="0" dirty="0" smtClean="0">
                          <a:latin typeface="Times New Roman" panose="02020603050405020304" pitchFamily="18" charset="0"/>
                          <a:cs typeface="Times New Roman" panose="02020603050405020304" pitchFamily="18" charset="0"/>
                        </a:rPr>
                        <a:t>Support</a:t>
                      </a:r>
                      <a:r>
                        <a:rPr lang="en-GB" sz="1600" baseline="0" noProof="0" dirty="0" smtClean="0">
                          <a:latin typeface="Times New Roman" panose="02020603050405020304" pitchFamily="18" charset="0"/>
                          <a:cs typeface="Times New Roman" panose="02020603050405020304" pitchFamily="18" charset="0"/>
                        </a:rPr>
                        <a:t> for new hardware technologies</a:t>
                      </a:r>
                      <a:endParaRPr lang="en-GB" sz="1600" noProof="0" dirty="0">
                        <a:latin typeface="Times New Roman" panose="02020603050405020304" pitchFamily="18" charset="0"/>
                        <a:cs typeface="Times New Roman" panose="02020603050405020304" pitchFamily="18" charset="0"/>
                      </a:endParaRPr>
                    </a:p>
                  </a:txBody>
                  <a:tcPr/>
                </a:tc>
                <a:tc>
                  <a:txBody>
                    <a:bodyPr/>
                    <a:lstStyle/>
                    <a:p>
                      <a:pPr algn="just"/>
                      <a:r>
                        <a:rPr lang="en-GB" sz="1600" noProof="0" dirty="0" smtClean="0">
                          <a:latin typeface="Times New Roman" panose="02020603050405020304" pitchFamily="18" charset="0"/>
                          <a:cs typeface="Times New Roman" panose="02020603050405020304" pitchFamily="18" charset="0"/>
                        </a:rPr>
                        <a:t>Maintain separation of resources in multi-tenant environments</a:t>
                      </a:r>
                      <a:endParaRPr lang="en-GB" sz="1600"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149129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715000"/>
          </a:xfrm>
        </p:spPr>
        <p:txBody>
          <a:bodyPr>
            <a:normAutofit fontScale="92500" lnSpcReduction="20000"/>
          </a:bodyPr>
          <a:lstStyle/>
          <a:p>
            <a:pPr algn="just"/>
            <a:r>
              <a:rPr lang="en-GB" sz="1700" dirty="0" smtClean="0">
                <a:latin typeface="Times New Roman" panose="02020603050405020304" pitchFamily="18" charset="0"/>
                <a:cs typeface="Times New Roman" panose="02020603050405020304" pitchFamily="18" charset="0"/>
              </a:rPr>
              <a:t>Most </a:t>
            </a:r>
            <a:r>
              <a:rPr lang="en-GB" sz="1700" dirty="0" smtClean="0">
                <a:latin typeface="Times New Roman" panose="02020603050405020304" pitchFamily="18" charset="0"/>
                <a:cs typeface="Times New Roman" panose="02020603050405020304" pitchFamily="18" charset="0"/>
              </a:rPr>
              <a:t>servers in the IT industry operate at less than 15 percent of capacity, leading to server sprawl (server sprawl is described a set of situations that can occur in data centres resulting in poor hardware resource utilisation, poor system and software level security and wasted energy) and complexity</a:t>
            </a:r>
            <a:r>
              <a:rPr lang="en-GB" sz="1700" dirty="0" smtClean="0">
                <a:latin typeface="Times New Roman" panose="02020603050405020304" pitchFamily="18" charset="0"/>
                <a:cs typeface="Times New Roman" panose="02020603050405020304" pitchFamily="18" charset="0"/>
              </a:rPr>
              <a:t>.</a:t>
            </a:r>
          </a:p>
          <a:p>
            <a:pPr algn="just"/>
            <a:r>
              <a:rPr lang="en-GB" sz="1700" dirty="0" smtClean="0">
                <a:latin typeface="Times New Roman" panose="02020603050405020304" pitchFamily="18" charset="0"/>
                <a:cs typeface="Times New Roman" panose="02020603050405020304" pitchFamily="18" charset="0"/>
              </a:rPr>
              <a:t> </a:t>
            </a:r>
            <a:r>
              <a:rPr lang="en-GB" sz="1700" dirty="0" smtClean="0">
                <a:latin typeface="Times New Roman" panose="02020603050405020304" pitchFamily="18" charset="0"/>
                <a:cs typeface="Times New Roman" panose="02020603050405020304" pitchFamily="18" charset="0"/>
              </a:rPr>
              <a:t>Server virtualization addresses these inefficiencies by allowing multiple operating systems to run on a single physical server as virtual machines, each with access to the underlying server's computing resources</a:t>
            </a:r>
            <a:r>
              <a:rPr lang="en-GB" sz="1700" dirty="0" smtClean="0">
                <a:latin typeface="Times New Roman" panose="02020603050405020304" pitchFamily="18" charset="0"/>
                <a:cs typeface="Times New Roman" panose="02020603050405020304" pitchFamily="18" charset="0"/>
              </a:rPr>
              <a:t>.</a:t>
            </a:r>
          </a:p>
          <a:p>
            <a:pPr algn="just"/>
            <a:r>
              <a:rPr lang="en-GB" sz="1700" dirty="0">
                <a:latin typeface="Times New Roman" panose="02020603050405020304" pitchFamily="18" charset="0"/>
                <a:cs typeface="Times New Roman" panose="02020603050405020304" pitchFamily="18" charset="0"/>
              </a:rPr>
              <a:t>The next step is to aggregate a server cluster into a single consolidated resource that improves overall efficiency and reduces cost. Server virtualization also enables faster workload deployment, increased application performance and higher availability.</a:t>
            </a:r>
          </a:p>
          <a:p>
            <a:pPr algn="just"/>
            <a:endParaRPr lang="en-GB" sz="1700" dirty="0" smtClean="0">
              <a:latin typeface="Times New Roman" panose="02020603050405020304" pitchFamily="18" charset="0"/>
              <a:cs typeface="Times New Roman" panose="02020603050405020304" pitchFamily="18" charset="0"/>
            </a:endParaRPr>
          </a:p>
          <a:p>
            <a:pPr algn="just"/>
            <a:endParaRPr lang="en-GB" sz="1500" dirty="0" smtClean="0"/>
          </a:p>
          <a:p>
            <a:pPr algn="just"/>
            <a:endParaRPr lang="en-GB" sz="1500" dirty="0" smtClean="0"/>
          </a:p>
          <a:p>
            <a:pPr algn="just"/>
            <a:endParaRPr lang="en-GB" sz="1500" dirty="0" smtClean="0"/>
          </a:p>
          <a:p>
            <a:pPr algn="just"/>
            <a:endParaRPr lang="en-GB" sz="1500" dirty="0" smtClean="0"/>
          </a:p>
          <a:p>
            <a:pPr algn="just"/>
            <a:endParaRPr lang="en-GB" sz="1500" dirty="0" smtClean="0"/>
          </a:p>
          <a:p>
            <a:pPr algn="just"/>
            <a:endParaRPr lang="en-GB" sz="1500" dirty="0" smtClean="0"/>
          </a:p>
          <a:p>
            <a:pPr marL="0" indent="0" algn="just">
              <a:buNone/>
            </a:pPr>
            <a:endParaRPr lang="en-GB" sz="1500" dirty="0" smtClean="0"/>
          </a:p>
          <a:p>
            <a:pPr marL="0" indent="0" algn="just">
              <a:buNone/>
            </a:pPr>
            <a:r>
              <a:rPr lang="en-GB" sz="1500" dirty="0" smtClean="0"/>
              <a:t>               </a:t>
            </a:r>
          </a:p>
          <a:p>
            <a:pPr marL="0" indent="0" algn="just">
              <a:buNone/>
            </a:pPr>
            <a:r>
              <a:rPr lang="en-GB" sz="1100" b="1" dirty="0" smtClean="0">
                <a:latin typeface="Times New Roman" panose="02020603050405020304" pitchFamily="18" charset="0"/>
                <a:cs typeface="Times New Roman" panose="02020603050405020304" pitchFamily="18" charset="0"/>
              </a:rPr>
              <a:t>Source</a:t>
            </a:r>
            <a:r>
              <a:rPr lang="en-GB" sz="1100" b="1"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hlinkClick r:id="rId2"/>
              </a:rPr>
              <a:t>https://it-services.techstarters.com/media/xserver-virtualization.jpg.pagespeed.ic.9iHxFGhuQw.jpg</a:t>
            </a:r>
            <a:endParaRPr lang="en-GB" sz="1100" b="1" dirty="0" smtClean="0">
              <a:latin typeface="Times New Roman" panose="02020603050405020304" pitchFamily="18" charset="0"/>
              <a:cs typeface="Times New Roman" panose="02020603050405020304" pitchFamily="18" charset="0"/>
            </a:endParaRPr>
          </a:p>
          <a:p>
            <a:pPr marL="0" indent="0" algn="just">
              <a:buNone/>
            </a:pPr>
            <a:endParaRPr lang="en-GB" sz="1300" dirty="0" smtClean="0"/>
          </a:p>
          <a:p>
            <a:pPr marL="0" indent="0" algn="just" fontAlgn="base">
              <a:buNone/>
            </a:pPr>
            <a:endParaRPr lang="en-IN" sz="2500" b="1" dirty="0" smtClean="0"/>
          </a:p>
          <a:p>
            <a:pPr marL="0" indent="0" algn="just">
              <a:buNone/>
            </a:pPr>
            <a:endParaRPr lang="en-IN" sz="2500" dirty="0" smtClean="0"/>
          </a:p>
          <a:p>
            <a:pPr marL="0" indent="0" algn="just">
              <a:buNone/>
            </a:pPr>
            <a:endParaRPr lang="en-US" sz="7200" b="1" dirty="0" smtClean="0"/>
          </a:p>
          <a:p>
            <a:pPr marL="0" indent="0">
              <a:buNone/>
            </a:pPr>
            <a:endParaRPr lang="en-US" sz="6400" b="1" dirty="0">
              <a:solidFill>
                <a:schemeClr val="tx2">
                  <a:lumMod val="50000"/>
                </a:schemeClr>
              </a:solidFill>
            </a:endParaRPr>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903" t="2721" r="6340" b="10204"/>
          <a:stretch/>
        </p:blipFill>
        <p:spPr>
          <a:xfrm>
            <a:off x="3352800" y="3619500"/>
            <a:ext cx="3124200" cy="2173357"/>
          </a:xfrm>
          <a:prstGeom prst="rect">
            <a:avLst/>
          </a:prstGeom>
        </p:spPr>
      </p:pic>
      <p:sp>
        <p:nvSpPr>
          <p:cNvPr id="2" name="Rectangle 1"/>
          <p:cNvSpPr/>
          <p:nvPr/>
        </p:nvSpPr>
        <p:spPr>
          <a:xfrm>
            <a:off x="-88357" y="218610"/>
            <a:ext cx="2912079" cy="369332"/>
          </a:xfrm>
          <a:prstGeom prst="rect">
            <a:avLst/>
          </a:prstGeom>
        </p:spPr>
        <p:txBody>
          <a:bodyPr wrap="none">
            <a:spAutoFit/>
          </a:bodyPr>
          <a:lstStyle/>
          <a:p>
            <a:pPr algn="just" fontAlgn="base"/>
            <a:r>
              <a:rPr lang="en-GB" b="1" dirty="0">
                <a:latin typeface="Times New Roman" panose="02020603050405020304" pitchFamily="18" charset="0"/>
                <a:cs typeface="Times New Roman" panose="02020603050405020304" pitchFamily="18" charset="0"/>
              </a:rPr>
              <a:t>Why Server Virtualization?</a:t>
            </a:r>
          </a:p>
        </p:txBody>
      </p:sp>
    </p:spTree>
    <p:extLst>
      <p:ext uri="{BB962C8B-B14F-4D97-AF65-F5344CB8AC3E}">
        <p14:creationId xmlns:p14="http://schemas.microsoft.com/office/powerpoint/2010/main" val="576792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5486400" cy="5562600"/>
          </a:xfrm>
        </p:spPr>
        <p:txBody>
          <a:bodyPr>
            <a:normAutofit/>
          </a:bodyPr>
          <a:lstStyle/>
          <a:p>
            <a:pPr marL="0" indent="0" algn="just" fontAlgn="base">
              <a:buNone/>
            </a:pPr>
            <a:r>
              <a:rPr lang="en-GB" sz="1600" b="1" dirty="0" smtClean="0">
                <a:latin typeface="Times New Roman" panose="02020603050405020304" pitchFamily="18" charset="0"/>
                <a:cs typeface="Times New Roman" panose="02020603050405020304" pitchFamily="18" charset="0"/>
              </a:rPr>
              <a:t>Traditional Approach</a:t>
            </a:r>
          </a:p>
          <a:p>
            <a:pPr marL="0" indent="0" algn="just" fontAlgn="base">
              <a:buNone/>
            </a:pPr>
            <a:endParaRPr lang="en-GB" sz="2500" b="1" dirty="0" smtClean="0"/>
          </a:p>
          <a:p>
            <a:pPr marL="0" indent="0" algn="just" fontAlgn="base">
              <a:buNone/>
            </a:pPr>
            <a:endParaRPr lang="en-GB" sz="1600" b="1"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One Application, one server </a:t>
            </a:r>
            <a:r>
              <a:rPr lang="en-GB" sz="1600" dirty="0" smtClean="0">
                <a:latin typeface="Times New Roman" panose="02020603050405020304" pitchFamily="18" charset="0"/>
                <a:cs typeface="Times New Roman" panose="02020603050405020304" pitchFamily="18" charset="0"/>
              </a:rPr>
              <a:t>relationship</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Software and hardware are tightly coupled </a:t>
            </a:r>
            <a:endParaRPr lang="en-GB" sz="1600" dirty="0" smtClean="0">
              <a:latin typeface="Times New Roman" panose="02020603050405020304" pitchFamily="18" charset="0"/>
              <a:cs typeface="Times New Roman" panose="02020603050405020304" pitchFamily="18" charset="0"/>
            </a:endParaRP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Underutilised resources introduce real cost into the infrastructure</a:t>
            </a:r>
          </a:p>
          <a:p>
            <a:pPr marL="0" indent="0" algn="just">
              <a:buNone/>
            </a:pPr>
            <a:endParaRPr lang="en-US" sz="7200" b="1" dirty="0" smtClean="0"/>
          </a:p>
          <a:p>
            <a:pPr marL="0" indent="0">
              <a:buNone/>
            </a:pPr>
            <a:endParaRPr lang="en-US" sz="6400" b="1" dirty="0">
              <a:solidFill>
                <a:schemeClr val="tx2">
                  <a:lumMod val="50000"/>
                </a:schemeClr>
              </a:solidFill>
            </a:endParaRPr>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367" t="16597" r="58778" b="16597"/>
          <a:stretch/>
        </p:blipFill>
        <p:spPr>
          <a:xfrm>
            <a:off x="6172200" y="1981200"/>
            <a:ext cx="2526983" cy="3743679"/>
          </a:xfrm>
          <a:prstGeom prst="rect">
            <a:avLst/>
          </a:prstGeom>
        </p:spPr>
      </p:pic>
    </p:spTree>
    <p:extLst>
      <p:ext uri="{BB962C8B-B14F-4D97-AF65-F5344CB8AC3E}">
        <p14:creationId xmlns:p14="http://schemas.microsoft.com/office/powerpoint/2010/main" val="855006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5257800" cy="5562600"/>
          </a:xfrm>
        </p:spPr>
        <p:txBody>
          <a:bodyPr>
            <a:normAutofit/>
          </a:bodyPr>
          <a:lstStyle/>
          <a:p>
            <a:pPr marL="0" indent="0" algn="just" fontAlgn="base">
              <a:buNone/>
            </a:pPr>
            <a:r>
              <a:rPr lang="en-IN" sz="1600" b="1" dirty="0" smtClean="0">
                <a:latin typeface="Times New Roman" panose="02020603050405020304" pitchFamily="18" charset="0"/>
                <a:cs typeface="Times New Roman" panose="02020603050405020304" pitchFamily="18" charset="0"/>
              </a:rPr>
              <a:t>Virtualized Approach</a:t>
            </a:r>
          </a:p>
          <a:p>
            <a:pPr marL="0" indent="0" algn="just" fontAlgn="base">
              <a:buNone/>
            </a:pPr>
            <a:endParaRPr lang="en-IN" sz="1600" b="1"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Physical hardware is abstracted by a virtualization layer or </a:t>
            </a:r>
            <a:r>
              <a:rPr lang="en-GB" sz="1600" dirty="0" smtClean="0">
                <a:latin typeface="Times New Roman" panose="02020603050405020304" pitchFamily="18" charset="0"/>
                <a:cs typeface="Times New Roman" panose="02020603050405020304" pitchFamily="18" charset="0"/>
              </a:rPr>
              <a:t>hypervisor</a:t>
            </a: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Manage operating system and an application as a single unit by encapsulating them into virtual machines </a:t>
            </a:r>
            <a:endParaRPr lang="en-GB" sz="1600" dirty="0" smtClean="0">
              <a:latin typeface="Times New Roman" panose="02020603050405020304" pitchFamily="18" charset="0"/>
              <a:cs typeface="Times New Roman" panose="02020603050405020304" pitchFamily="18" charset="0"/>
            </a:endParaRPr>
          </a:p>
          <a:p>
            <a:pPr algn="just"/>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Optimise </a:t>
            </a:r>
            <a:r>
              <a:rPr lang="en-GB" sz="1600" dirty="0" smtClean="0">
                <a:latin typeface="Times New Roman" panose="02020603050405020304" pitchFamily="18" charset="0"/>
                <a:cs typeface="Times New Roman" panose="02020603050405020304" pitchFamily="18" charset="0"/>
              </a:rPr>
              <a:t>resource utilisation rate compared to traditional approach</a:t>
            </a:r>
          </a:p>
          <a:p>
            <a:pPr marL="0" indent="0" algn="just">
              <a:buNone/>
            </a:pPr>
            <a:endParaRPr lang="en-US" sz="7200" b="1" dirty="0" smtClean="0"/>
          </a:p>
          <a:p>
            <a:pPr marL="0" indent="0">
              <a:buNone/>
            </a:pPr>
            <a:endParaRPr lang="en-US" sz="6400" b="1" dirty="0">
              <a:solidFill>
                <a:schemeClr val="tx2">
                  <a:lumMod val="50000"/>
                </a:schemeClr>
              </a:solidFill>
            </a:endParaRPr>
          </a:p>
          <a:p>
            <a:pPr marL="0" indent="0" algn="just">
              <a:buNone/>
            </a:pPr>
            <a:endParaRPr lang="en-US" sz="3600" dirty="0" smtClean="0">
              <a:solidFill>
                <a:schemeClr val="tx2">
                  <a:lumMod val="50000"/>
                </a:schemeClr>
              </a:solidFill>
            </a:endParaRPr>
          </a:p>
          <a:p>
            <a:pPr algn="just">
              <a:buFont typeface="Wingdings" panose="05000000000000000000" pitchFamily="2" charset="2"/>
              <a:buChar char="q"/>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603115"/>
            <a:ext cx="3733800" cy="2790825"/>
          </a:xfrm>
          <a:prstGeom prst="rect">
            <a:avLst/>
          </a:prstGeom>
        </p:spPr>
      </p:pic>
      <p:sp>
        <p:nvSpPr>
          <p:cNvPr id="5" name="TextBox 4"/>
          <p:cNvSpPr txBox="1"/>
          <p:nvPr/>
        </p:nvSpPr>
        <p:spPr>
          <a:xfrm>
            <a:off x="0" y="5638800"/>
            <a:ext cx="5530681" cy="246221"/>
          </a:xfrm>
          <a:prstGeom prst="rect">
            <a:avLst/>
          </a:prstGeom>
          <a:noFill/>
        </p:spPr>
        <p:txBody>
          <a:bodyPr wrap="none" rtlCol="0">
            <a:spAutoFit/>
          </a:bodyPr>
          <a:lstStyle/>
          <a:p>
            <a:r>
              <a:rPr lang="en-IN" sz="1000" b="1" dirty="0">
                <a:latin typeface="Times New Roman" panose="02020603050405020304" pitchFamily="18" charset="0"/>
                <a:cs typeface="Times New Roman" panose="02020603050405020304" pitchFamily="18" charset="0"/>
              </a:rPr>
              <a:t>Source: https://www.dominant-it.com/wp-content/uploads/2011/03/chart_server_virtualization.gif</a:t>
            </a:r>
          </a:p>
        </p:txBody>
      </p:sp>
    </p:spTree>
    <p:extLst>
      <p:ext uri="{BB962C8B-B14F-4D97-AF65-F5344CB8AC3E}">
        <p14:creationId xmlns:p14="http://schemas.microsoft.com/office/powerpoint/2010/main" val="728423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5088340" cy="5562600"/>
          </a:xfrm>
        </p:spPr>
        <p:txBody>
          <a:bodyPr>
            <a:normAutofit fontScale="92500" lnSpcReduction="10000"/>
          </a:bodyPr>
          <a:lstStyle/>
          <a:p>
            <a:pPr algn="just"/>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In </a:t>
            </a:r>
            <a:r>
              <a:rPr lang="en-IN" sz="1600" dirty="0">
                <a:latin typeface="Times New Roman" panose="02020603050405020304" pitchFamily="18" charset="0"/>
                <a:cs typeface="Times New Roman" panose="02020603050405020304" pitchFamily="18" charset="0"/>
              </a:rPr>
              <a:t>creating a virtual server, the process is also known simply as server virtualization. It means partitioning a physical server into smaller virtual servers to </a:t>
            </a:r>
            <a:r>
              <a:rPr lang="en-IN" sz="1600" dirty="0" smtClean="0">
                <a:latin typeface="Times New Roman" panose="02020603050405020304" pitchFamily="18" charset="0"/>
                <a:cs typeface="Times New Roman" panose="02020603050405020304" pitchFamily="18" charset="0"/>
              </a:rPr>
              <a:t>maximise </a:t>
            </a:r>
            <a:r>
              <a:rPr lang="en-IN" sz="1600" dirty="0">
                <a:latin typeface="Times New Roman" panose="02020603050405020304" pitchFamily="18" charset="0"/>
                <a:cs typeface="Times New Roman" panose="02020603050405020304" pitchFamily="18" charset="0"/>
              </a:rPr>
              <a:t>the resources of the dedicated server</a:t>
            </a:r>
            <a:r>
              <a:rPr lang="en-IN" sz="1600" dirty="0" smtClean="0">
                <a:latin typeface="Times New Roman" panose="02020603050405020304" pitchFamily="18" charset="0"/>
                <a:cs typeface="Times New Roman" panose="02020603050405020304" pitchFamily="18" charset="0"/>
              </a:rPr>
              <a:t>.</a:t>
            </a:r>
          </a:p>
          <a:p>
            <a:pPr algn="just"/>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Through server virtualization, the resources of the server itself are hidden or masked from </a:t>
            </a:r>
            <a:r>
              <a:rPr lang="en-IN" sz="1600" dirty="0" smtClean="0">
                <a:latin typeface="Times New Roman" panose="02020603050405020304" pitchFamily="18" charset="0"/>
                <a:cs typeface="Times New Roman" panose="02020603050405020304" pitchFamily="18" charset="0"/>
              </a:rPr>
              <a:t>users each of who </a:t>
            </a:r>
            <a:r>
              <a:rPr lang="en-IN" sz="1600" dirty="0">
                <a:latin typeface="Times New Roman" panose="02020603050405020304" pitchFamily="18" charset="0"/>
                <a:cs typeface="Times New Roman" panose="02020603050405020304" pitchFamily="18" charset="0"/>
              </a:rPr>
              <a:t>have their own separate and independent virtual machine to </a:t>
            </a:r>
            <a:r>
              <a:rPr lang="en-IN" sz="1600" dirty="0" smtClean="0">
                <a:latin typeface="Times New Roman" panose="02020603050405020304" pitchFamily="18" charset="0"/>
                <a:cs typeface="Times New Roman" panose="02020603050405020304" pitchFamily="18" charset="0"/>
              </a:rPr>
              <a:t>utilise</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server administrator uses software that divides the physical server into multiple isolated virtual environments while masking resources from the users, such as the number and identity of individual physical servers, processors and operating systems.</a:t>
            </a: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000" b="1" dirty="0" smtClean="0">
              <a:solidFill>
                <a:schemeClr val="tx2">
                  <a:lumMod val="50000"/>
                </a:schemeClr>
              </a:solidFill>
              <a:latin typeface="Times New Roman" panose="02020603050405020304" pitchFamily="18" charset="0"/>
              <a:cs typeface="Times New Roman" panose="02020603050405020304" pitchFamily="18" charset="0"/>
            </a:endParaRPr>
          </a:p>
          <a:p>
            <a:pPr marL="0" indent="0">
              <a:buNone/>
            </a:pPr>
            <a:endParaRPr lang="en-US" sz="1000" b="1" dirty="0">
              <a:solidFill>
                <a:schemeClr val="tx2">
                  <a:lumMod val="50000"/>
                </a:schemeClr>
              </a:solidFill>
              <a:latin typeface="Times New Roman" panose="02020603050405020304" pitchFamily="18" charset="0"/>
              <a:cs typeface="Times New Roman" panose="02020603050405020304" pitchFamily="18" charset="0"/>
            </a:endParaRPr>
          </a:p>
          <a:p>
            <a:pPr marL="0" indent="0">
              <a:buNone/>
            </a:pPr>
            <a:endParaRPr lang="en-US" sz="1000" b="1" dirty="0">
              <a:solidFill>
                <a:schemeClr val="tx2">
                  <a:lumMod val="50000"/>
                </a:schemeClr>
              </a:solidFill>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rPr>
              <a:t>Source: http://searchservervirtualization.techtarget.com/definition/server-virtualization</a:t>
            </a:r>
            <a:endParaRPr lang="en-US" sz="1200" b="1" i="1" dirty="0" smtClean="0">
              <a:latin typeface="Times New Roman" panose="02020603050405020304" pitchFamily="18" charset="0"/>
              <a:cs typeface="Times New Roman" panose="02020603050405020304" pitchFamily="18" charset="0"/>
            </a:endParaRPr>
          </a:p>
          <a:p>
            <a:pPr marL="0" indent="0" algn="ctr">
              <a:buNone/>
            </a:pPr>
            <a:endParaRPr lang="en-US" sz="3600" b="1" i="1" dirty="0">
              <a:solidFill>
                <a:schemeClr val="tx2">
                  <a:lumMod val="50000"/>
                </a:schemeClr>
              </a:solidFill>
            </a:endParaRPr>
          </a:p>
          <a:p>
            <a:pPr marL="0" indent="0" algn="ctr">
              <a:buNone/>
            </a:pPr>
            <a:endParaRPr lang="en-US" sz="3600" b="1" i="1" dirty="0" smtClean="0">
              <a:solidFill>
                <a:schemeClr val="tx2">
                  <a:lumMod val="50000"/>
                </a:schemeClr>
              </a:solidFill>
            </a:endParaRPr>
          </a:p>
          <a:p>
            <a:pPr marL="0" indent="0" algn="ctr">
              <a:buNone/>
            </a:pPr>
            <a:endParaRPr lang="en-US" sz="3600" b="1" i="1" dirty="0">
              <a:solidFill>
                <a:schemeClr val="tx2">
                  <a:lumMod val="50000"/>
                </a:schemeClr>
              </a:solidFill>
            </a:endParaRPr>
          </a:p>
          <a:p>
            <a:pPr marL="0" indent="0">
              <a:buNone/>
            </a:pPr>
            <a:endParaRPr lang="en-IN"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429" r="1429"/>
          <a:stretch/>
        </p:blipFill>
        <p:spPr>
          <a:xfrm>
            <a:off x="5088340" y="1676400"/>
            <a:ext cx="4038600" cy="2587228"/>
          </a:xfrm>
          <a:prstGeom prst="rect">
            <a:avLst/>
          </a:prstGeom>
        </p:spPr>
      </p:pic>
      <p:sp>
        <p:nvSpPr>
          <p:cNvPr id="4" name="Rectangle 3"/>
          <p:cNvSpPr/>
          <p:nvPr/>
        </p:nvSpPr>
        <p:spPr>
          <a:xfrm>
            <a:off x="-29570" y="228600"/>
            <a:ext cx="3200620" cy="369332"/>
          </a:xfrm>
          <a:prstGeom prst="rect">
            <a:avLst/>
          </a:prstGeom>
        </p:spPr>
        <p:txBody>
          <a:bodyPr wrap="none">
            <a:spAutoFit/>
          </a:bodyPr>
          <a:lstStyle/>
          <a:p>
            <a:pPr algn="just" fontAlgn="base"/>
            <a:r>
              <a:rPr lang="en-IN" b="1" dirty="0">
                <a:latin typeface="Times New Roman" panose="02020603050405020304" pitchFamily="18" charset="0"/>
                <a:cs typeface="Times New Roman" panose="02020603050405020304" pitchFamily="18" charset="0"/>
              </a:rPr>
              <a:t>What is Server Virtualization?</a:t>
            </a:r>
          </a:p>
        </p:txBody>
      </p:sp>
    </p:spTree>
    <p:extLst>
      <p:ext uri="{BB962C8B-B14F-4D97-AF65-F5344CB8AC3E}">
        <p14:creationId xmlns:p14="http://schemas.microsoft.com/office/powerpoint/2010/main" val="1822870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24805</TotalTime>
  <Words>3326</Words>
  <Application>Microsoft Office PowerPoint</Application>
  <PresentationFormat>On-screen Show (4:3)</PresentationFormat>
  <Paragraphs>601</Paragraphs>
  <Slides>39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 DELANEY</vt:lpstr>
      <vt:lpstr>Arial</vt:lpstr>
      <vt:lpstr>Browallia New</vt:lpstr>
      <vt:lpstr>Calibri</vt:lpstr>
      <vt:lpstr>Constantia</vt:lpstr>
      <vt:lpstr>Tahoma</vt:lpstr>
      <vt:lpstr>Times New Roman</vt:lpstr>
      <vt:lpstr>Wingdings</vt:lpstr>
      <vt:lpstr>1_Office Theme</vt:lpstr>
      <vt:lpstr>PowerPoint Presentation</vt:lpstr>
      <vt:lpstr>PowerPoint Presentation</vt:lpstr>
      <vt:lpstr>Understanding Virtualization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VDI?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Rahul Anand</dc:title>
  <dc:subject>InfoSec Essentials &amp; Key Trends</dc:subject>
  <dc:creator>Rahul Anand</dc:creator>
  <cp:keywords>Rahul Anand</cp:keywords>
  <cp:lastModifiedBy>iNurture</cp:lastModifiedBy>
  <cp:revision>1244</cp:revision>
  <dcterms:created xsi:type="dcterms:W3CDTF">2013-11-20T07:26:23Z</dcterms:created>
  <dcterms:modified xsi:type="dcterms:W3CDTF">2018-01-19T09:41:53Z</dcterms:modified>
  <cp:contentStatus>Confidential</cp:contentStatus>
</cp:coreProperties>
</file>