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0"/>
  </p:notesMasterIdLst>
  <p:sldIdLst>
    <p:sldId id="274" r:id="rId2"/>
    <p:sldId id="299" r:id="rId3"/>
    <p:sldId id="275" r:id="rId4"/>
    <p:sldId id="277" r:id="rId5"/>
    <p:sldId id="373" r:id="rId6"/>
    <p:sldId id="370" r:id="rId7"/>
    <p:sldId id="371" r:id="rId8"/>
    <p:sldId id="372" r:id="rId9"/>
    <p:sldId id="374" r:id="rId10"/>
    <p:sldId id="375" r:id="rId11"/>
    <p:sldId id="376" r:id="rId12"/>
    <p:sldId id="377" r:id="rId13"/>
    <p:sldId id="378" r:id="rId14"/>
    <p:sldId id="379" r:id="rId15"/>
    <p:sldId id="380" r:id="rId16"/>
    <p:sldId id="381" r:id="rId17"/>
    <p:sldId id="383" r:id="rId18"/>
    <p:sldId id="384" r:id="rId19"/>
    <p:sldId id="385" r:id="rId20"/>
    <p:sldId id="389" r:id="rId21"/>
    <p:sldId id="386" r:id="rId22"/>
    <p:sldId id="387" r:id="rId23"/>
    <p:sldId id="391" r:id="rId24"/>
    <p:sldId id="392" r:id="rId25"/>
    <p:sldId id="393" r:id="rId26"/>
    <p:sldId id="394" r:id="rId27"/>
    <p:sldId id="388" r:id="rId28"/>
    <p:sldId id="29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 initials="R" lastIdx="3" clrIdx="0">
    <p:extLst>
      <p:ext uri="{19B8F6BF-5375-455C-9EA6-DF929625EA0E}">
        <p15:presenceInfo xmlns:p15="http://schemas.microsoft.com/office/powerpoint/2012/main" userId="Ric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434" autoAdjust="0"/>
  </p:normalViewPr>
  <p:slideViewPr>
    <p:cSldViewPr>
      <p:cViewPr varScale="1">
        <p:scale>
          <a:sx n="74" d="100"/>
          <a:sy n="74" d="100"/>
        </p:scale>
        <p:origin x="1170" y="78"/>
      </p:cViewPr>
      <p:guideLst>
        <p:guide orient="horz" pos="2160"/>
        <p:guide pos="2880"/>
      </p:guideLst>
    </p:cSldViewPr>
  </p:slideViewPr>
  <p:outlineViewPr>
    <p:cViewPr>
      <p:scale>
        <a:sx n="33" d="100"/>
        <a:sy n="33" d="100"/>
      </p:scale>
      <p:origin x="42" y="72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1T14:58:51.264" idx="2">
    <p:pos x="1646" y="2474"/>
    <p:text>What is it? VM? Please specify.</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11T15:50:57.335" idx="3">
    <p:pos x="1882" y="3242"/>
    <p:text>Incomplete sentence, please add context.</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00526-B946-410C-9265-9DADB3642C05}" type="datetimeFigureOut">
              <a:rPr lang="en-US" smtClean="0"/>
              <a:pPr/>
              <a:t>1/19/2018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11CA36-94E6-4003-A65E-C2AFD91D1F9C}" type="slidenum">
              <a:rPr lang="en-US" smtClean="0"/>
              <a:pPr/>
              <a:t>‹#›</a:t>
            </a:fld>
            <a:endParaRPr lang="en-US" dirty="0"/>
          </a:p>
        </p:txBody>
      </p:sp>
    </p:spTree>
    <p:extLst>
      <p:ext uri="{BB962C8B-B14F-4D97-AF65-F5344CB8AC3E}">
        <p14:creationId xmlns:p14="http://schemas.microsoft.com/office/powerpoint/2010/main" val="296290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a:t>
            </a:fld>
            <a:endParaRPr lang="en-US" dirty="0"/>
          </a:p>
        </p:txBody>
      </p:sp>
    </p:spTree>
    <p:extLst>
      <p:ext uri="{BB962C8B-B14F-4D97-AF65-F5344CB8AC3E}">
        <p14:creationId xmlns:p14="http://schemas.microsoft.com/office/powerpoint/2010/main" val="33722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4</a:t>
            </a:fld>
            <a:endParaRPr lang="en-US" dirty="0"/>
          </a:p>
        </p:txBody>
      </p:sp>
    </p:spTree>
    <p:extLst>
      <p:ext uri="{BB962C8B-B14F-4D97-AF65-F5344CB8AC3E}">
        <p14:creationId xmlns:p14="http://schemas.microsoft.com/office/powerpoint/2010/main" val="96388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just" fontAlgn="base"/>
            <a:r>
              <a:rPr lang="en-GB" sz="1200" b="1" dirty="0" smtClean="0">
                <a:latin typeface="Times New Roman" panose="02020603050405020304" pitchFamily="18" charset="0"/>
                <a:cs typeface="Times New Roman" panose="02020603050405020304" pitchFamily="18" charset="0"/>
              </a:rPr>
              <a:t>Usage of Less Bandwidth: </a:t>
            </a:r>
            <a:r>
              <a:rPr lang="en-GB" sz="1200" dirty="0" smtClean="0">
                <a:latin typeface="Times New Roman" panose="02020603050405020304" pitchFamily="18" charset="0"/>
                <a:cs typeface="Times New Roman" panose="02020603050405020304" pitchFamily="18" charset="0"/>
              </a:rPr>
              <a:t>One of the benefits of VDI is that it puts all information that ordinarily would be on a user’s computer on a server in a data centre. You can save both time and money by making the same data available to all users on the network.</a:t>
            </a:r>
          </a:p>
          <a:p>
            <a:pPr algn="just" fontAlgn="base"/>
            <a:endParaRPr lang="en-GB" sz="1200" dirty="0" smtClean="0">
              <a:latin typeface="Times New Roman" panose="02020603050405020304" pitchFamily="18" charset="0"/>
              <a:cs typeface="Times New Roman" panose="02020603050405020304" pitchFamily="18" charset="0"/>
            </a:endParaRPr>
          </a:p>
          <a:p>
            <a:pPr algn="just" fontAlgn="base"/>
            <a:r>
              <a:rPr lang="en-GB" sz="1200" b="1" dirty="0" smtClean="0">
                <a:latin typeface="Times New Roman" panose="02020603050405020304" pitchFamily="18" charset="0"/>
                <a:cs typeface="Times New Roman" panose="02020603050405020304" pitchFamily="18" charset="0"/>
              </a:rPr>
              <a:t>Reduce IT Costs up to 30 Percent: </a:t>
            </a:r>
            <a:r>
              <a:rPr lang="en-GB" sz="1200" dirty="0" smtClean="0">
                <a:latin typeface="Times New Roman" panose="02020603050405020304" pitchFamily="18" charset="0"/>
                <a:cs typeface="Times New Roman" panose="02020603050405020304" pitchFamily="18" charset="0"/>
              </a:rPr>
              <a:t>You can install updates and patches once rather than many times. You also have only one system to troubleshoot rather than several. This helps your organisation by allowing your IT staff to focus on significant issues instead of engaging in redundant work for every computer in the network.</a:t>
            </a:r>
          </a:p>
          <a:p>
            <a:pPr algn="just" fontAlgn="base"/>
            <a:endParaRPr lang="en-GB" sz="1200" dirty="0" smtClean="0">
              <a:latin typeface="Times New Roman" panose="02020603050405020304" pitchFamily="18" charset="0"/>
              <a:cs typeface="Times New Roman" panose="02020603050405020304" pitchFamily="18" charset="0"/>
            </a:endParaRPr>
          </a:p>
          <a:p>
            <a:pPr algn="just" fontAlgn="base"/>
            <a:r>
              <a:rPr lang="en-GB" sz="1200" b="1" dirty="0" smtClean="0">
                <a:latin typeface="Times New Roman" panose="02020603050405020304" pitchFamily="18" charset="0"/>
                <a:cs typeface="Times New Roman" panose="02020603050405020304" pitchFamily="18" charset="0"/>
              </a:rPr>
              <a:t>Access Workstations Anywhere: </a:t>
            </a:r>
            <a:r>
              <a:rPr lang="en-GB" sz="1200" dirty="0" smtClean="0">
                <a:latin typeface="Times New Roman" panose="02020603050405020304" pitchFamily="18" charset="0"/>
                <a:cs typeface="Times New Roman" panose="02020603050405020304" pitchFamily="18" charset="0"/>
              </a:rPr>
              <a:t>One of the most significant benefits of VDI is users can access their workstations from all types of devices, from smartphones and iPads, to laptops and desktops out of office. In addition, on all devices, the user interface and layout will be the same. This increases agility and reduces the employee learning curve.</a:t>
            </a:r>
          </a:p>
          <a:p>
            <a:pPr algn="just" fontAlgn="base"/>
            <a:endParaRPr lang="en-GB" sz="1200" dirty="0" smtClean="0">
              <a:latin typeface="Times New Roman" panose="02020603050405020304" pitchFamily="18" charset="0"/>
              <a:cs typeface="Times New Roman" panose="02020603050405020304" pitchFamily="18" charset="0"/>
            </a:endParaRPr>
          </a:p>
          <a:p>
            <a:pPr algn="just" fontAlgn="base"/>
            <a:r>
              <a:rPr lang="en-GB" sz="1200" b="1" dirty="0" smtClean="0"/>
              <a:t>Data is More Secure: </a:t>
            </a:r>
            <a:r>
              <a:rPr lang="en-GB" sz="1200" dirty="0" smtClean="0"/>
              <a:t>Data is better protected when stored on the server rather than on individual devices. This helps a company protect its data and reduce chances of file corruption by viruses.</a:t>
            </a:r>
          </a:p>
          <a:p>
            <a:pPr algn="just" fontAlgn="base"/>
            <a:endParaRPr lang="en-GB" sz="1200" dirty="0" smtClean="0"/>
          </a:p>
          <a:p>
            <a:pPr algn="just" fontAlgn="base"/>
            <a:r>
              <a:rPr lang="en-GB" sz="1200" b="1" cap="all" dirty="0" smtClean="0"/>
              <a:t>A</a:t>
            </a:r>
            <a:r>
              <a:rPr lang="en-GB" sz="1200" b="1" dirty="0" smtClean="0"/>
              <a:t>ssign Information Access according to an Employee’s Security Clearance: </a:t>
            </a:r>
            <a:r>
              <a:rPr lang="en-GB" sz="1200" dirty="0" smtClean="0"/>
              <a:t>You can provide users different levels of access depending on their security clearance. This provides agencies with the ability to establish barriers for content and activities.</a:t>
            </a:r>
          </a:p>
          <a:p>
            <a:pPr algn="just" fontAlgn="base"/>
            <a:endParaRPr lang="en-GB" sz="1200" b="1" dirty="0" smtClean="0"/>
          </a:p>
          <a:p>
            <a:pPr algn="just" fontAlgn="base"/>
            <a:r>
              <a:rPr lang="en-GB" sz="1200" b="1" dirty="0" smtClean="0"/>
              <a:t>Use VDI to Access Very Large Files: </a:t>
            </a:r>
            <a:r>
              <a:rPr lang="en-GB" sz="1200" dirty="0" smtClean="0"/>
              <a:t>One of the main benefits of VDI is that all users on a network can access large files, such as, CAD documents and video files. Individual devices would expend unnecessary amount of time and energy accomplishing this on a local area network.</a:t>
            </a:r>
          </a:p>
          <a:p>
            <a:pPr algn="just" fontAlgn="base"/>
            <a:endParaRPr lang="en-GB" sz="1200" dirty="0" smtClean="0"/>
          </a:p>
          <a:p>
            <a:pPr algn="just" fontAlgn="base"/>
            <a:r>
              <a:rPr lang="en-GB" sz="1200" b="1" dirty="0" smtClean="0"/>
              <a:t>Backup Data Just Once: </a:t>
            </a:r>
            <a:r>
              <a:rPr lang="en-GB" sz="1200" dirty="0" smtClean="0"/>
              <a:t>If you have the right procedures in place, you can backup data without the risk of losing any files. This reduces costs and allows backups to be conducted regularly.</a:t>
            </a:r>
          </a:p>
          <a:p>
            <a:pPr algn="just" fontAlgn="base"/>
            <a:endParaRPr lang="en-GB" sz="1200" dirty="0" smtClean="0"/>
          </a:p>
          <a:p>
            <a:pPr algn="just" fontAlgn="base"/>
            <a:r>
              <a:rPr lang="en-GB" sz="1200" b="1" dirty="0" smtClean="0"/>
              <a:t>Save Power</a:t>
            </a:r>
            <a:r>
              <a:rPr lang="en-GB" sz="1200" b="1" cap="all" dirty="0" smtClean="0"/>
              <a:t>: </a:t>
            </a:r>
            <a:r>
              <a:rPr lang="en-GB" sz="1200" dirty="0" smtClean="0"/>
              <a:t>If you have the right procedures in place, you can backup data without the risk of losing any files. This reduces costs and allows backups to be conducted regularly.</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16</a:t>
            </a:fld>
            <a:endParaRPr lang="en-US" dirty="0"/>
          </a:p>
        </p:txBody>
      </p:sp>
    </p:spTree>
    <p:extLst>
      <p:ext uri="{BB962C8B-B14F-4D97-AF65-F5344CB8AC3E}">
        <p14:creationId xmlns:p14="http://schemas.microsoft.com/office/powerpoint/2010/main" val="791195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The main benefit for business users is server consolidation, which supports different servers running on virtual machine from the single server instead of running multiple’s servers. This significantly helps in reducing the physical space and one does not need to worry about security and maintenance of multiple servers. It also helps companies save costs of purchase of new hardware and costs of maintenances for different servers. Moreover, it is possible to perform server migration without much of hassle using virtualization.</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18</a:t>
            </a:fld>
            <a:endParaRPr lang="en-US" dirty="0"/>
          </a:p>
        </p:txBody>
      </p:sp>
    </p:spTree>
    <p:extLst>
      <p:ext uri="{BB962C8B-B14F-4D97-AF65-F5344CB8AC3E}">
        <p14:creationId xmlns:p14="http://schemas.microsoft.com/office/powerpoint/2010/main" val="1157778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200" dirty="0" smtClean="0"/>
              <a:t>With the help of virtualization, it creates virtual hardware resources, such as, CPU, memory, hard disk, CD-ROM, Network and others using the underlying physical hardware of the system. Sharing and managing host hardware resources under the virtualization layers is also called as hypervisor or virtual machine monitor (VMM). A hypervisor is a program that is responsible for allowing each guest operating system with a set of virtual hardware resources shared from the host hardware resources and control the flow of information between guest and host software and hardware resources.</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19</a:t>
            </a:fld>
            <a:endParaRPr lang="en-US" dirty="0"/>
          </a:p>
        </p:txBody>
      </p:sp>
    </p:spTree>
    <p:extLst>
      <p:ext uri="{BB962C8B-B14F-4D97-AF65-F5344CB8AC3E}">
        <p14:creationId xmlns:p14="http://schemas.microsoft.com/office/powerpoint/2010/main" val="396682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a:r>
              <a:rPr lang="en-GB" sz="1200" b="1" dirty="0" smtClean="0">
                <a:latin typeface="Times New Roman" panose="02020603050405020304" pitchFamily="18" charset="0"/>
                <a:cs typeface="Times New Roman" panose="02020603050405020304" pitchFamily="18" charset="0"/>
              </a:rPr>
              <a:t>VMware Player</a:t>
            </a:r>
            <a:r>
              <a:rPr lang="en-GB" sz="1200" dirty="0" smtClean="0">
                <a:latin typeface="Times New Roman" panose="02020603050405020304" pitchFamily="18" charset="0"/>
                <a:cs typeface="Times New Roman" panose="02020603050405020304" pitchFamily="18" charset="0"/>
              </a:rPr>
              <a:t> is a FREEWARE for personal use software that will allow to mount and run VMs directly from a Windows or Linux desktop. Though it cannot create new VMs from an ISO, it is still a powerful virtual machine software. There is also VMware Player Plus version with enhanced features, but it will require purchasing a license.</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Oracle VM </a:t>
            </a:r>
            <a:r>
              <a:rPr lang="en-GB" sz="1200" b="1" dirty="0" err="1" smtClean="0">
                <a:latin typeface="Times New Roman" panose="02020603050405020304" pitchFamily="18" charset="0"/>
                <a:cs typeface="Times New Roman" panose="02020603050405020304" pitchFamily="18" charset="0"/>
              </a:rPr>
              <a:t>VirtualBox</a:t>
            </a:r>
            <a:r>
              <a:rPr lang="en-GB" sz="1200" dirty="0" smtClean="0">
                <a:latin typeface="Times New Roman" panose="02020603050405020304" pitchFamily="18" charset="0"/>
                <a:cs typeface="Times New Roman" panose="02020603050405020304" pitchFamily="18" charset="0"/>
              </a:rPr>
              <a:t> is another FREE virtual machine software and alternative to VMware Workstation which is an excellent choice for beginners. Great for lab testing and running from the desktop, </a:t>
            </a:r>
            <a:r>
              <a:rPr lang="en-GB" sz="1200" dirty="0" err="1" smtClean="0">
                <a:latin typeface="Times New Roman" panose="02020603050405020304" pitchFamily="18" charset="0"/>
                <a:cs typeface="Times New Roman" panose="02020603050405020304" pitchFamily="18" charset="0"/>
              </a:rPr>
              <a:t>VirtualBox</a:t>
            </a:r>
            <a:r>
              <a:rPr lang="en-GB" sz="1200" dirty="0" smtClean="0">
                <a:latin typeface="Times New Roman" panose="02020603050405020304" pitchFamily="18" charset="0"/>
                <a:cs typeface="Times New Roman" panose="02020603050405020304" pitchFamily="18" charset="0"/>
              </a:rPr>
              <a:t> installs on Windows, OS X, Solaris and Linux. Unlike VM Player, this FREEWARE allows the creation of new virtual machines from ISO or importing. And will run most 32 and 64bit operating systems as a VM.</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VMware Workstation</a:t>
            </a:r>
            <a:r>
              <a:rPr lang="en-GB" sz="1200" dirty="0" smtClean="0">
                <a:latin typeface="Times New Roman" panose="02020603050405020304" pitchFamily="18" charset="0"/>
                <a:cs typeface="Times New Roman" panose="02020603050405020304" pitchFamily="18" charset="0"/>
              </a:rPr>
              <a:t> is a full-featured virtual machine software that requires licensing. This software is for advanced users who require running multiple systems. For example, it works well for developers needing database, web and application servers all in the same virtual space. It also allows saving projects and cloning.</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Parallels</a:t>
            </a:r>
            <a:r>
              <a:rPr lang="en-GB" sz="1200" dirty="0" smtClean="0">
                <a:latin typeface="Times New Roman" panose="02020603050405020304" pitchFamily="18" charset="0"/>
                <a:cs typeface="Times New Roman" panose="02020603050405020304" pitchFamily="18" charset="0"/>
              </a:rPr>
              <a:t> is a full-featured virtual machine software which began especially to run a Windows virtual machine on Apple OS X. </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VMware Fusion</a:t>
            </a:r>
            <a:r>
              <a:rPr lang="en-GB" sz="1200" dirty="0" smtClean="0">
                <a:latin typeface="Times New Roman" panose="02020603050405020304" pitchFamily="18" charset="0"/>
                <a:cs typeface="Times New Roman" panose="02020603050405020304" pitchFamily="18" charset="0"/>
              </a:rPr>
              <a:t> requires purchasing a license too and is another way to run Windows on a Mac.</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21</a:t>
            </a:fld>
            <a:endParaRPr lang="en-US" dirty="0"/>
          </a:p>
        </p:txBody>
      </p:sp>
    </p:spTree>
    <p:extLst>
      <p:ext uri="{BB962C8B-B14F-4D97-AF65-F5344CB8AC3E}">
        <p14:creationId xmlns:p14="http://schemas.microsoft.com/office/powerpoint/2010/main" val="4072119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a:r>
              <a:rPr lang="en-GB" sz="1200" b="1" dirty="0" smtClean="0"/>
              <a:t>Microsoft</a:t>
            </a:r>
            <a:r>
              <a:rPr lang="en-GB" sz="1200" dirty="0" smtClean="0"/>
              <a:t> </a:t>
            </a:r>
            <a:r>
              <a:rPr lang="en-GB" sz="1200" b="1" dirty="0" smtClean="0"/>
              <a:t>Hyper-V</a:t>
            </a:r>
            <a:r>
              <a:rPr lang="en-GB" sz="1200" dirty="0" smtClean="0"/>
              <a:t>, formerly known as </a:t>
            </a:r>
            <a:r>
              <a:rPr lang="en-GB" sz="1200" b="1" dirty="0" smtClean="0"/>
              <a:t>Windows Server Virtualization</a:t>
            </a:r>
            <a:r>
              <a:rPr lang="en-GB" sz="1200" dirty="0" smtClean="0"/>
              <a:t>, is a native hypervisor; it can create virtual machines on x86-64 systems running Windows.</a:t>
            </a:r>
            <a:r>
              <a:rPr lang="en-GB" sz="1200" baseline="30000" dirty="0" smtClean="0"/>
              <a:t> </a:t>
            </a:r>
            <a:r>
              <a:rPr lang="en-GB" sz="1200" dirty="0" smtClean="0"/>
              <a:t>Starting with Windows 8, Hyper-V superseded Windows Virtual PC as the hardware virtualization component of the client editions of Windows NT. A server computer running Hyper-V can be configured to expose individual virtual machines to one or more networks.</a:t>
            </a:r>
          </a:p>
          <a:p>
            <a:pPr algn="just"/>
            <a:endParaRPr lang="en-GB" sz="1200" dirty="0" smtClean="0"/>
          </a:p>
          <a:p>
            <a:pPr algn="just"/>
            <a:r>
              <a:rPr lang="en-GB" sz="1200" b="1" dirty="0" err="1" smtClean="0"/>
              <a:t>XenServer</a:t>
            </a:r>
            <a:r>
              <a:rPr lang="en-GB" sz="1200" dirty="0" smtClean="0"/>
              <a:t> is an industry-leading, open source platform for cost-effective application, desktop, cloud and server virtual infrastructures. </a:t>
            </a:r>
            <a:r>
              <a:rPr lang="en-GB" sz="1200" dirty="0" err="1" smtClean="0"/>
              <a:t>XenServer</a:t>
            </a:r>
            <a:r>
              <a:rPr lang="en-GB" sz="1200" dirty="0" smtClean="0"/>
              <a:t> enables organisations of any size or type to consolidate and transform compute resources into virtual workloads for today’s data centre requirements, while ensuring a seamless pathway for moving workloads to the cloud.</a:t>
            </a:r>
          </a:p>
          <a:p>
            <a:pPr algn="just"/>
            <a:endParaRPr lang="en-GB" sz="1200" dirty="0" smtClean="0"/>
          </a:p>
          <a:p>
            <a:pPr algn="just"/>
            <a:r>
              <a:rPr lang="en-GB" sz="1200" b="1" dirty="0" smtClean="0"/>
              <a:t>KVM (Kernel-based Virtual Machine) </a:t>
            </a:r>
            <a:r>
              <a:rPr lang="en-GB" sz="1200" dirty="0" smtClean="0"/>
              <a:t>is a full virtualization solution for Linux on x86 hardware containing virtualization extensions (Intel VT or AMD-V). It consists of a loadable kernel module, </a:t>
            </a:r>
            <a:r>
              <a:rPr lang="en-GB" sz="1200" dirty="0" err="1" smtClean="0"/>
              <a:t>kvm.ko</a:t>
            </a:r>
            <a:r>
              <a:rPr lang="en-GB" sz="1200" dirty="0" smtClean="0"/>
              <a:t> that provides the core virtualization infrastructure and a processor specific module, </a:t>
            </a:r>
            <a:r>
              <a:rPr lang="en-GB" sz="1200" dirty="0" err="1" smtClean="0"/>
              <a:t>kvm-intel.ko</a:t>
            </a:r>
            <a:r>
              <a:rPr lang="en-GB" sz="1200" dirty="0" smtClean="0"/>
              <a:t> or </a:t>
            </a:r>
            <a:r>
              <a:rPr lang="en-GB" sz="1200" dirty="0" err="1" smtClean="0"/>
              <a:t>kvm-amd.ko</a:t>
            </a:r>
            <a:r>
              <a:rPr lang="en-GB" sz="1200" dirty="0" smtClean="0"/>
              <a:t>. Using KVM, one can run multiple virtual machines running unmodified Linux or Windows images. Each virtual machine has private virtualized hardware — a network card, disk, graphics adapter and others. </a:t>
            </a:r>
          </a:p>
          <a:p>
            <a:pPr algn="just"/>
            <a:endParaRPr lang="en-GB" sz="1200" dirty="0" smtClean="0"/>
          </a:p>
          <a:p>
            <a:pPr algn="just"/>
            <a:r>
              <a:rPr lang="en-GB" sz="1200" b="1" dirty="0" smtClean="0"/>
              <a:t>VMware </a:t>
            </a:r>
            <a:r>
              <a:rPr lang="en-GB" sz="1200" b="1" dirty="0" err="1" smtClean="0"/>
              <a:t>ESXi</a:t>
            </a:r>
            <a:r>
              <a:rPr lang="en-GB" sz="1200" dirty="0" smtClean="0"/>
              <a:t> (formerly </a:t>
            </a:r>
            <a:r>
              <a:rPr lang="en-GB" sz="1200" b="1" dirty="0" smtClean="0"/>
              <a:t>ESX</a:t>
            </a:r>
            <a:r>
              <a:rPr lang="en-GB" sz="1200" dirty="0" smtClean="0"/>
              <a:t>) is an enterprise-class, type-1 hypervisor developed by VMware for deploying and serving virtual computers. As a type-1 hypervisor, </a:t>
            </a:r>
            <a:r>
              <a:rPr lang="en-GB" sz="1200" dirty="0" err="1" smtClean="0"/>
              <a:t>ESXi</a:t>
            </a:r>
            <a:r>
              <a:rPr lang="en-GB" sz="1200" dirty="0" smtClean="0"/>
              <a:t> is not a software application that is installed on an operating system (OS); instead, it includes and integrates vital OS components, such as a kernel.</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22</a:t>
            </a:fld>
            <a:endParaRPr lang="en-US" dirty="0"/>
          </a:p>
        </p:txBody>
      </p:sp>
    </p:spTree>
    <p:extLst>
      <p:ext uri="{BB962C8B-B14F-4D97-AF65-F5344CB8AC3E}">
        <p14:creationId xmlns:p14="http://schemas.microsoft.com/office/powerpoint/2010/main" val="4067372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b="1" dirty="0" smtClean="0"/>
              <a:t>Configuration File: </a:t>
            </a:r>
            <a:r>
              <a:rPr lang="en-GB" sz="1200" dirty="0" smtClean="0"/>
              <a:t>When a new virtual machine is created with the </a:t>
            </a:r>
            <a:r>
              <a:rPr lang="en-GB" sz="1200" b="1" dirty="0" smtClean="0"/>
              <a:t>New Virtual Machine Wizard</a:t>
            </a:r>
            <a:r>
              <a:rPr lang="en-GB" sz="1200" dirty="0" smtClean="0"/>
              <a:t>, the information collected by the wizard is saved to a file called </a:t>
            </a:r>
            <a:r>
              <a:rPr lang="en-GB" sz="1200" i="1" dirty="0" smtClean="0"/>
              <a:t>.</a:t>
            </a:r>
            <a:r>
              <a:rPr lang="en-GB" sz="1200" i="1" dirty="0" err="1" smtClean="0"/>
              <a:t>vmx</a:t>
            </a:r>
            <a:r>
              <a:rPr lang="en-GB" sz="1200" i="1" dirty="0" smtClean="0"/>
              <a:t> </a:t>
            </a:r>
            <a:r>
              <a:rPr lang="en-GB" sz="1200" dirty="0" smtClean="0"/>
              <a:t>on a Windows host or </a:t>
            </a:r>
            <a:r>
              <a:rPr lang="en-GB" sz="1200" i="1" dirty="0" smtClean="0"/>
              <a:t>.</a:t>
            </a:r>
            <a:r>
              <a:rPr lang="en-GB" sz="1200" i="1" dirty="0" err="1" smtClean="0"/>
              <a:t>cfg</a:t>
            </a:r>
            <a:r>
              <a:rPr lang="en-GB" sz="1200" i="1" dirty="0" smtClean="0"/>
              <a:t> </a:t>
            </a:r>
            <a:r>
              <a:rPr lang="en-GB" sz="1200" dirty="0" smtClean="0"/>
              <a:t>on a Linux host. The configuration file for that virtual machine is stored in the folder or directory specified in the wizard.</a:t>
            </a:r>
          </a:p>
          <a:p>
            <a:pPr algn="just"/>
            <a:endParaRPr lang="en-GB" sz="1200" dirty="0" smtClean="0"/>
          </a:p>
          <a:p>
            <a:pPr algn="just" fontAlgn="base"/>
            <a:r>
              <a:rPr lang="en-GB" sz="1200" b="1" dirty="0" smtClean="0"/>
              <a:t>Hard Disk File (s): </a:t>
            </a:r>
            <a:r>
              <a:rPr lang="en-GB" sz="1200" dirty="0" smtClean="0"/>
              <a:t>This is a virtual disk file, which stores the contents of the virtual machine's hard disk drive. A virtual disk is made up of one or more </a:t>
            </a:r>
            <a:r>
              <a:rPr lang="en-GB" sz="1200" i="1" dirty="0" smtClean="0"/>
              <a:t>.</a:t>
            </a:r>
            <a:r>
              <a:rPr lang="en-GB" sz="1200" i="1" dirty="0" err="1" smtClean="0"/>
              <a:t>vmdk</a:t>
            </a:r>
            <a:r>
              <a:rPr lang="en-GB" sz="1200" dirty="0" smtClean="0"/>
              <a:t> files. If a user has specified that the virtual disk should be split into 2GB chunks, the number of </a:t>
            </a:r>
            <a:r>
              <a:rPr lang="en-GB" sz="1200" i="1" dirty="0" smtClean="0"/>
              <a:t>.</a:t>
            </a:r>
            <a:r>
              <a:rPr lang="en-GB" sz="1200" i="1" dirty="0" err="1" smtClean="0"/>
              <a:t>vmdk</a:t>
            </a:r>
            <a:r>
              <a:rPr lang="en-GB" sz="1200" dirty="0" smtClean="0"/>
              <a:t> files depends on the size of the virtual disk. As data is added to a virtual disk, the </a:t>
            </a:r>
            <a:r>
              <a:rPr lang="en-GB" sz="1200" i="1" dirty="0" smtClean="0"/>
              <a:t>.</a:t>
            </a:r>
            <a:r>
              <a:rPr lang="en-GB" sz="1200" i="1" dirty="0" err="1" smtClean="0"/>
              <a:t>vmdk</a:t>
            </a:r>
            <a:r>
              <a:rPr lang="en-GB" sz="1200" dirty="0" smtClean="0"/>
              <a:t> files grow in size, to a maximum of 2GB each. </a:t>
            </a:r>
          </a:p>
          <a:p>
            <a:pPr algn="just" fontAlgn="base"/>
            <a:endParaRPr lang="en-GB" sz="1200" b="1" dirty="0" smtClean="0"/>
          </a:p>
          <a:p>
            <a:pPr algn="just"/>
            <a:r>
              <a:rPr lang="en-GB" sz="1200" b="1" dirty="0" smtClean="0"/>
              <a:t>Virtual Machine State File: </a:t>
            </a:r>
            <a:r>
              <a:rPr lang="en-GB" sz="1200" dirty="0" smtClean="0"/>
              <a:t>This is the snapshot state file, which stores the running state of a virtual machine at the time you take that snapshot and is identified with a file name </a:t>
            </a:r>
            <a:r>
              <a:rPr lang="en-GB" sz="1200" i="1" dirty="0" err="1" smtClean="0"/>
              <a:t>snapshot.vmsn</a:t>
            </a:r>
            <a:endParaRPr lang="en-GB" sz="1200" i="1" dirty="0" smtClean="0"/>
          </a:p>
          <a:p>
            <a:pPr algn="just"/>
            <a:endParaRPr lang="en-GB" sz="1200" b="1" i="1" dirty="0" smtClean="0"/>
          </a:p>
          <a:p>
            <a:pPr algn="just"/>
            <a:r>
              <a:rPr lang="en-GB" sz="1200" b="1" dirty="0" smtClean="0"/>
              <a:t>In-memory File: </a:t>
            </a:r>
            <a:r>
              <a:rPr lang="en-GB" sz="1200" dirty="0" smtClean="0"/>
              <a:t>The </a:t>
            </a:r>
            <a:r>
              <a:rPr lang="en-GB" sz="1200" i="1" dirty="0" smtClean="0"/>
              <a:t>.</a:t>
            </a:r>
            <a:r>
              <a:rPr lang="en-GB" sz="1200" i="1" dirty="0" err="1" smtClean="0"/>
              <a:t>nvram</a:t>
            </a:r>
            <a:r>
              <a:rPr lang="en-GB" sz="1200" i="1" dirty="0" smtClean="0"/>
              <a:t> </a:t>
            </a:r>
            <a:r>
              <a:rPr lang="en-GB" sz="1200" dirty="0" smtClean="0"/>
              <a:t>file. This small file contains the BIOS that is used when the VM boots. It is similar to a physical server which has a BIOS chip that lets you set hardware configuration options.</a:t>
            </a:r>
            <a:endParaRPr lang="en-GB" sz="1200" b="1" dirty="0" smtClean="0"/>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23</a:t>
            </a:fld>
            <a:endParaRPr lang="en-US" dirty="0"/>
          </a:p>
        </p:txBody>
      </p:sp>
    </p:spTree>
    <p:extLst>
      <p:ext uri="{BB962C8B-B14F-4D97-AF65-F5344CB8AC3E}">
        <p14:creationId xmlns:p14="http://schemas.microsoft.com/office/powerpoint/2010/main" val="341883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00727" y="6416675"/>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Rectangle 7"/>
          <p:cNvSpPr/>
          <p:nvPr userDrawn="1"/>
        </p:nvSpPr>
        <p:spPr>
          <a:xfrm>
            <a:off x="-11152" y="0"/>
            <a:ext cx="91551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FINAL LOGO_CURVED without BG.png"/>
          <p:cNvPicPr>
            <a:picLocks noChangeAspect="1"/>
          </p:cNvPicPr>
          <p:nvPr userDrawn="1"/>
        </p:nvPicPr>
        <p:blipFill>
          <a:blip r:embed="rId2" cstate="print"/>
          <a:stretch>
            <a:fillRect/>
          </a:stretch>
        </p:blipFill>
        <p:spPr>
          <a:xfrm>
            <a:off x="5240883" y="228600"/>
            <a:ext cx="3197263" cy="550869"/>
          </a:xfrm>
          <a:prstGeom prst="rect">
            <a:avLst/>
          </a:prstGeom>
        </p:spPr>
      </p:pic>
      <p:cxnSp>
        <p:nvCxnSpPr>
          <p:cNvPr id="11" name="Straight Connector 10"/>
          <p:cNvCxnSpPr/>
          <p:nvPr userDrawn="1"/>
        </p:nvCxnSpPr>
        <p:spPr>
          <a:xfrm>
            <a:off x="0" y="1065212"/>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6019800"/>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151" y="0"/>
            <a:ext cx="44958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ctrTitle" hasCustomPrompt="1"/>
          </p:nvPr>
        </p:nvSpPr>
        <p:spPr>
          <a:xfrm>
            <a:off x="4800600" y="1444625"/>
            <a:ext cx="3810000" cy="1603375"/>
          </a:xfrm>
        </p:spPr>
        <p:txBody>
          <a:bodyPr/>
          <a:lstStyle>
            <a:lvl1pPr algn="ctr">
              <a:defRPr baseline="0"/>
            </a:lvl1pPr>
          </a:lstStyle>
          <a:p>
            <a:r>
              <a:rPr lang="en-US" dirty="0"/>
              <a:t>Introduction and launch page</a:t>
            </a:r>
          </a:p>
        </p:txBody>
      </p:sp>
      <p:sp>
        <p:nvSpPr>
          <p:cNvPr id="3" name="Subtitle 2"/>
          <p:cNvSpPr>
            <a:spLocks noGrp="1"/>
          </p:cNvSpPr>
          <p:nvPr>
            <p:ph type="subTitle" idx="1" hasCustomPrompt="1"/>
          </p:nvPr>
        </p:nvSpPr>
        <p:spPr>
          <a:xfrm>
            <a:off x="304800" y="4038600"/>
            <a:ext cx="3886200" cy="1447800"/>
          </a:xfrm>
        </p:spPr>
        <p:txBody>
          <a:bodyPr anchor="ctr" anchorCtr="0"/>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2</a:t>
            </a:r>
            <a:endParaRPr lang="en-US" sz="2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defRPr sz="1800"/>
            </a:lvl1pPr>
            <a:lvl2pPr>
              <a:defRPr sz="1600" baseline="0"/>
            </a:lvl2pPr>
            <a:lvl3pPr>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Routing</a:t>
            </a:r>
          </a:p>
          <a:p>
            <a:pPr lvl="1"/>
            <a:r>
              <a:rPr lang="en-US" dirty="0"/>
              <a:t>2 types of routing</a:t>
            </a:r>
          </a:p>
          <a:p>
            <a:pPr lvl="2"/>
            <a:r>
              <a:rPr lang="en-US" dirty="0"/>
              <a:t>Static Routing</a:t>
            </a:r>
          </a:p>
          <a:p>
            <a:pPr lvl="2"/>
            <a:r>
              <a:rPr lang="en-US" dirty="0"/>
              <a:t>Dynamic routing</a:t>
            </a:r>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Will show the shortest route to reach the destination.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Static 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buNone/>
              <a:defRPr sz="1800"/>
            </a:lvl1pPr>
            <a:lvl2pPr>
              <a:buNone/>
              <a:defRPr sz="1600" baseline="0"/>
            </a:lvl2pPr>
            <a:lvl3pPr>
              <a:buNone/>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Static Routing</a:t>
            </a:r>
          </a:p>
          <a:p>
            <a:pPr lvl="0"/>
            <a:endParaRPr lang="en-US" dirty="0"/>
          </a:p>
          <a:p>
            <a:pPr lvl="1"/>
            <a:r>
              <a:rPr lang="en-US" dirty="0"/>
              <a:t>R1(</a:t>
            </a:r>
            <a:r>
              <a:rPr lang="en-US" dirty="0" err="1"/>
              <a:t>config</a:t>
            </a:r>
            <a:r>
              <a:rPr lang="en-US" dirty="0"/>
              <a:t>)#ip route 12.0.0.0 255.0.0.0 10.1.1.2</a:t>
            </a:r>
          </a:p>
          <a:p>
            <a:pPr lvl="1"/>
            <a:endParaRPr lang="en-US" dirty="0"/>
          </a:p>
          <a:p>
            <a:pPr lvl="1"/>
            <a:r>
              <a:rPr lang="en-US" dirty="0"/>
              <a:t>In R1 type 12.0.0.0 network on company B address &amp; next hop </a:t>
            </a:r>
            <a:r>
              <a:rPr lang="en-US" dirty="0" err="1"/>
              <a:t>ip</a:t>
            </a:r>
            <a:r>
              <a:rPr lang="en-US" dirty="0"/>
              <a:t> of company A.</a:t>
            </a:r>
          </a:p>
          <a:p>
            <a:pPr lvl="1"/>
            <a:endParaRPr lang="en-US" dirty="0"/>
          </a:p>
          <a:p>
            <a:pPr lvl="1"/>
            <a:r>
              <a:rPr lang="en-US" dirty="0"/>
              <a:t>R2(</a:t>
            </a:r>
            <a:r>
              <a:rPr lang="en-US" dirty="0" err="1"/>
              <a:t>config</a:t>
            </a:r>
            <a:r>
              <a:rPr lang="en-US" dirty="0"/>
              <a:t>)#</a:t>
            </a:r>
            <a:r>
              <a:rPr lang="en-US" dirty="0" err="1"/>
              <a:t>ip</a:t>
            </a:r>
            <a:r>
              <a:rPr lang="en-US" dirty="0"/>
              <a:t> route 10.0.0.0 255.0.0.0 12.1.1.1</a:t>
            </a:r>
          </a:p>
          <a:p>
            <a:pPr lvl="1"/>
            <a:endParaRPr lang="en-US" dirty="0"/>
          </a:p>
          <a:p>
            <a:pPr lvl="1"/>
            <a:r>
              <a:rPr lang="en-US" dirty="0"/>
              <a:t>In R2 type 10.0.0.0 network on company A address &amp; next hop </a:t>
            </a:r>
            <a:r>
              <a:rPr lang="en-US" dirty="0" err="1"/>
              <a:t>ip</a:t>
            </a:r>
            <a:r>
              <a:rPr lang="en-US" dirty="0"/>
              <a:t> of company B.</a:t>
            </a:r>
          </a:p>
          <a:p>
            <a:pPr lvl="2"/>
            <a:endParaRPr lang="en-US" dirty="0"/>
          </a:p>
          <a:p>
            <a:pPr lvl="2"/>
            <a:endParaRPr lang="en-US" dirty="0"/>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Font typeface="Arial" pitchFamily="34" charset="0"/>
              <a:buChar char="•"/>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 Manual entry on Routing Table</a:t>
            </a:r>
          </a:p>
          <a:p>
            <a:pPr lvl="0"/>
            <a:r>
              <a:rPr lang="en-US" dirty="0"/>
              <a:t> In Company A Router type company B network address.</a:t>
            </a:r>
          </a:p>
          <a:p>
            <a:pPr lvl="0"/>
            <a:r>
              <a:rPr lang="en-US" dirty="0"/>
              <a:t> In company B Router type  company A network address.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677108"/>
          </a:xfrm>
          <a:prstGeom prst="rect">
            <a:avLst/>
          </a:prstGeom>
          <a:noFill/>
        </p:spPr>
        <p:txBody>
          <a:bodyPr wrap="square" rtlCol="0">
            <a:spAutoFit/>
          </a:bodyPr>
          <a:lstStyle/>
          <a:p>
            <a:pPr>
              <a:buFont typeface="Arial" pitchFamily="34" charset="0"/>
              <a:buChar char="•"/>
            </a:pPr>
            <a:r>
              <a:rPr lang="en-US" sz="2000" baseline="0" dirty="0"/>
              <a:t> </a:t>
            </a:r>
          </a:p>
          <a:p>
            <a:endParaRPr lang="en-US" baseline="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838199"/>
            <a:ext cx="5486400" cy="388937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D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hasCustomPrompt="1"/>
          </p:nvPr>
        </p:nvSpPr>
        <p:spPr>
          <a:xfrm>
            <a:off x="1295400" y="3040959"/>
            <a:ext cx="6616390" cy="758283"/>
          </a:xfrm>
        </p:spPr>
        <p:txBody>
          <a:bodyPr/>
          <a:lstStyle>
            <a:lvl1pPr algn="ctr">
              <a:defRPr>
                <a:solidFill>
                  <a:schemeClr val="bg1"/>
                </a:solidFill>
              </a:defRPr>
            </a:lvl1pPr>
          </a:lstStyle>
          <a:p>
            <a:r>
              <a:rPr lang="en-US" dirty="0"/>
              <a:t>Thank you</a:t>
            </a:r>
          </a:p>
        </p:txBody>
      </p:sp>
      <p:sp>
        <p:nvSpPr>
          <p:cNvPr id="3" name="Footer Placeholder 2"/>
          <p:cNvSpPr>
            <a:spLocks noGrp="1"/>
          </p:cNvSpPr>
          <p:nvPr>
            <p:ph type="ftr" sz="quarter" idx="10"/>
          </p:nvPr>
        </p:nvSpPr>
        <p:spPr/>
        <p:txBody>
          <a:bodyPr/>
          <a:lstStyle/>
          <a:p>
            <a:r>
              <a:rPr lang="en-US" dirty="0"/>
              <a:t>Enter the Name of Presentation</a:t>
            </a:r>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1E7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p:nvPr>
        </p:nvSpPr>
        <p:spPr>
          <a:xfrm>
            <a:off x="1295400" y="3040959"/>
            <a:ext cx="6616390" cy="758283"/>
          </a:xfrm>
        </p:spPr>
        <p:txBody>
          <a:bodyPr>
            <a:normAutofit/>
          </a:bodyPr>
          <a:lstStyle>
            <a:lvl1pPr algn="ctr">
              <a:defRPr sz="2400" b="1" baseline="0">
                <a:solidFill>
                  <a:schemeClr val="bg1"/>
                </a:solidFill>
                <a:latin typeface="Constantia" pitchFamily="18" charset="0"/>
              </a:defRPr>
            </a:lvl1pPr>
          </a:lstStyle>
          <a:p>
            <a:endParaRPr lang="en-US" dirty="0"/>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onstantia" pitchFamily="18" charset="0"/>
              </a:defRPr>
            </a:lvl1pPr>
          </a:lstStyle>
          <a:p>
            <a:endParaRPr lang="en-US" dirty="0"/>
          </a:p>
        </p:txBody>
      </p:sp>
      <p:sp>
        <p:nvSpPr>
          <p:cNvPr id="3" name="Content Placeholder 2"/>
          <p:cNvSpPr>
            <a:spLocks noGrp="1"/>
          </p:cNvSpPr>
          <p:nvPr>
            <p:ph idx="1"/>
          </p:nvPr>
        </p:nvSpPr>
        <p:spPr/>
        <p:txBody>
          <a:bodyPr/>
          <a:lstStyle>
            <a:lvl1pPr>
              <a:defRPr baseline="0">
                <a:latin typeface="Constantia" pitchFamily="18" charset="0"/>
              </a:defRPr>
            </a:lvl1pPr>
            <a:lvl2pPr>
              <a:buFont typeface="Arial" pitchFamily="34" charset="0"/>
              <a:buChar char="•"/>
              <a:defRPr baseline="0">
                <a:solidFill>
                  <a:schemeClr val="tx1"/>
                </a:solidFill>
                <a:latin typeface="Constantia" pitchFamily="18" charset="0"/>
              </a:defRPr>
            </a:lvl2pPr>
            <a:lvl3pPr>
              <a:defRPr>
                <a:latin typeface="Constantia" pitchFamily="18" charset="0"/>
              </a:defRPr>
            </a:lvl3pPr>
            <a:lvl4pPr>
              <a:defRPr baseline="0">
                <a:latin typeface="Constantia" pitchFamily="18" charset="0"/>
              </a:defRPr>
            </a:lvl4pPr>
            <a:lvl5pPr>
              <a:buSzPct val="80000"/>
              <a:buFont typeface="Wingdings" pitchFamily="2" charset="2"/>
              <a:buChar char="v"/>
              <a:defRPr>
                <a:latin typeface="Constant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a:p>
            <a:pPr lvl="1"/>
            <a:endParaRPr lang="en-US" dirty="0"/>
          </a:p>
          <a:p>
            <a:pPr lvl="1"/>
            <a:endParaRPr lang="en-US" dirty="0"/>
          </a:p>
          <a:p>
            <a:pPr lvl="2"/>
            <a:endParaRPr lang="en-US" dirty="0"/>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in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590800"/>
            <a:ext cx="7772400" cy="1362075"/>
          </a:xfrm>
        </p:spPr>
        <p:txBody>
          <a:bodyPr anchor="t">
            <a:normAutofit/>
          </a:bodyPr>
          <a:lstStyle>
            <a:lvl1pPr algn="l">
              <a:defRPr sz="2400" b="1" cap="all"/>
            </a:lvl1pPr>
          </a:lstStyle>
          <a:p>
            <a:r>
              <a:rPr lang="en-US" dirty="0"/>
              <a:t>Why we need routing</a:t>
            </a:r>
          </a:p>
        </p:txBody>
      </p:sp>
      <p:sp>
        <p:nvSpPr>
          <p:cNvPr id="3" name="Text Placeholder 2"/>
          <p:cNvSpPr>
            <a:spLocks noGrp="1"/>
          </p:cNvSpPr>
          <p:nvPr>
            <p:ph type="body" idx="1"/>
          </p:nvPr>
        </p:nvSpPr>
        <p:spPr>
          <a:xfrm>
            <a:off x="685800" y="4876800"/>
            <a:ext cx="7467600" cy="381000"/>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Content Placeholder 2"/>
          <p:cNvSpPr>
            <a:spLocks noGrp="1"/>
          </p:cNvSpPr>
          <p:nvPr>
            <p:ph sz="half" idx="1" hasCustomPrompt="1"/>
          </p:nvPr>
        </p:nvSpPr>
        <p:spPr>
          <a:xfrm>
            <a:off x="289935" y="914400"/>
            <a:ext cx="4038600" cy="5410200"/>
          </a:xfrm>
        </p:spPr>
        <p:txBody>
          <a:bodyPr>
            <a:normAutofit/>
          </a:bodyPr>
          <a:lstStyle>
            <a:lvl1pPr>
              <a:defRPr sz="1800" baseline="0"/>
            </a:lvl1pPr>
            <a:lvl2pPr>
              <a:defRPr sz="1600" baseline="0"/>
            </a:lvl2pPr>
            <a:lvl3pPr>
              <a:buNone/>
              <a:defRPr sz="1400"/>
            </a:lvl3pPr>
            <a:lvl4pPr>
              <a:buNone/>
              <a:defRPr sz="1200"/>
            </a:lvl4pPr>
            <a:lvl5pPr>
              <a:buNone/>
              <a:defRPr sz="1200"/>
            </a:lvl5pPr>
            <a:lvl6pPr>
              <a:defRPr sz="1800"/>
            </a:lvl6pPr>
            <a:lvl7pPr>
              <a:defRPr sz="1800"/>
            </a:lvl7pPr>
            <a:lvl8pPr>
              <a:defRPr sz="1800"/>
            </a:lvl8pPr>
            <a:lvl9pPr>
              <a:defRPr sz="1800"/>
            </a:lvl9pPr>
          </a:lstStyle>
          <a:p>
            <a:pPr lvl="0"/>
            <a:r>
              <a:rPr lang="en-US" dirty="0"/>
              <a:t>Company A</a:t>
            </a:r>
          </a:p>
          <a:p>
            <a:pPr lvl="1"/>
            <a:r>
              <a:rPr lang="en-US" dirty="0"/>
              <a:t>In Company A all the PCs connected to Network</a:t>
            </a:r>
          </a:p>
          <a:p>
            <a:pPr lvl="1"/>
            <a:r>
              <a:rPr lang="en-US" dirty="0"/>
              <a:t>Connect Router with the network</a:t>
            </a:r>
          </a:p>
          <a:p>
            <a:pPr lvl="1"/>
            <a:r>
              <a:rPr lang="en-US" dirty="0"/>
              <a:t>Change the router name as a R1</a:t>
            </a:r>
          </a:p>
          <a:p>
            <a:pPr lvl="2"/>
            <a:endParaRPr lang="en-US" dirty="0"/>
          </a:p>
        </p:txBody>
      </p:sp>
      <p:sp>
        <p:nvSpPr>
          <p:cNvPr id="4" name="Content Placeholder 3"/>
          <p:cNvSpPr>
            <a:spLocks noGrp="1"/>
          </p:cNvSpPr>
          <p:nvPr>
            <p:ph sz="half" idx="2" hasCustomPrompt="1"/>
          </p:nvPr>
        </p:nvSpPr>
        <p:spPr>
          <a:xfrm>
            <a:off x="4770861" y="914400"/>
            <a:ext cx="4038600" cy="54102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Company B</a:t>
            </a:r>
          </a:p>
          <a:p>
            <a:pPr lvl="1"/>
            <a:r>
              <a:rPr lang="en-US" dirty="0"/>
              <a:t>In Company B all the PCs connected to Network</a:t>
            </a:r>
          </a:p>
          <a:p>
            <a:pPr lvl="1"/>
            <a:r>
              <a:rPr lang="en-US" dirty="0"/>
              <a:t>Connect Router with the network</a:t>
            </a:r>
          </a:p>
          <a:p>
            <a:pPr lvl="1"/>
            <a:r>
              <a:rPr lang="en-US" dirty="0"/>
              <a:t>Change the router name as a R2</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Text Placeholder 2"/>
          <p:cNvSpPr>
            <a:spLocks noGrp="1"/>
          </p:cNvSpPr>
          <p:nvPr>
            <p:ph type="body" idx="1" hasCustomPrompt="1"/>
          </p:nvPr>
        </p:nvSpPr>
        <p:spPr>
          <a:xfrm>
            <a:off x="457200" y="838200"/>
            <a:ext cx="4040188"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A</a:t>
            </a:r>
          </a:p>
        </p:txBody>
      </p:sp>
      <p:sp>
        <p:nvSpPr>
          <p:cNvPr id="4" name="Content Placeholder 3"/>
          <p:cNvSpPr>
            <a:spLocks noGrp="1"/>
          </p:cNvSpPr>
          <p:nvPr>
            <p:ph sz="half" idx="2" hasCustomPrompt="1"/>
          </p:nvPr>
        </p:nvSpPr>
        <p:spPr>
          <a:xfrm>
            <a:off x="457200" y="1477962"/>
            <a:ext cx="4040188" cy="4922837"/>
          </a:xfrm>
        </p:spPr>
        <p:txBody>
          <a:bodyPr>
            <a:normAutofit/>
          </a:bodyPr>
          <a:lstStyle>
            <a:lvl1pPr>
              <a:buFont typeface="Arial" pitchFamily="34" charset="0"/>
              <a:buChar char="•"/>
              <a:defRPr sz="1800" baseline="0"/>
            </a:lvl1pPr>
            <a:lvl2pPr>
              <a:buFont typeface="Wingdings" pitchFamily="2" charset="2"/>
              <a:buNone/>
              <a:defRPr sz="1600" baseline="0"/>
            </a:lvl2pPr>
            <a:lvl3pPr>
              <a:buNone/>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12.1.1.10</a:t>
            </a:r>
          </a:p>
          <a:p>
            <a:pPr lvl="1"/>
            <a:endParaRPr lang="en-US" dirty="0"/>
          </a:p>
          <a:p>
            <a:pPr lvl="1"/>
            <a:r>
              <a:rPr lang="en-US" dirty="0"/>
              <a:t>Showing Destination unreachable.</a:t>
            </a:r>
          </a:p>
          <a:p>
            <a:pPr lvl="2"/>
            <a:endParaRPr lang="en-US" dirty="0"/>
          </a:p>
          <a:p>
            <a:pPr lvl="2"/>
            <a:endParaRPr lang="en-US" dirty="0"/>
          </a:p>
        </p:txBody>
      </p:sp>
      <p:sp>
        <p:nvSpPr>
          <p:cNvPr id="5" name="Text Placeholder 4"/>
          <p:cNvSpPr>
            <a:spLocks noGrp="1"/>
          </p:cNvSpPr>
          <p:nvPr>
            <p:ph type="body" sz="quarter" idx="3" hasCustomPrompt="1"/>
          </p:nvPr>
        </p:nvSpPr>
        <p:spPr>
          <a:xfrm>
            <a:off x="4645025" y="838200"/>
            <a:ext cx="4041775"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B</a:t>
            </a:r>
          </a:p>
        </p:txBody>
      </p:sp>
      <p:sp>
        <p:nvSpPr>
          <p:cNvPr id="6" name="Content Placeholder 5"/>
          <p:cNvSpPr>
            <a:spLocks noGrp="1"/>
          </p:cNvSpPr>
          <p:nvPr>
            <p:ph sz="quarter" idx="4" hasCustomPrompt="1"/>
          </p:nvPr>
        </p:nvSpPr>
        <p:spPr>
          <a:xfrm>
            <a:off x="4645025" y="1477962"/>
            <a:ext cx="4041775" cy="4922837"/>
          </a:xfrm>
        </p:spPr>
        <p:txBody>
          <a:bodyPr>
            <a:normAutofit/>
          </a:bodyPr>
          <a:lstStyle>
            <a:lvl1pPr>
              <a:buNone/>
              <a:defRPr sz="1800"/>
            </a:lvl1pPr>
            <a:lvl2pPr marL="742950" marR="0" indent="-285750" algn="l" defTabSz="914400" rtl="0" eaLnBrk="1" fontAlgn="auto" latinLnBrk="0" hangingPunct="1">
              <a:lnSpc>
                <a:spcPct val="125000"/>
              </a:lnSpc>
              <a:spcBef>
                <a:spcPts val="0"/>
              </a:spcBef>
              <a:spcAft>
                <a:spcPts val="600"/>
              </a:spcAft>
              <a:buClrTx/>
              <a:buSzPct val="90000"/>
              <a:buFont typeface="Wingdings" pitchFamily="2" charset="2"/>
              <a:buNone/>
              <a:tabLst/>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10.1.1.10</a:t>
            </a:r>
          </a:p>
          <a:p>
            <a:pPr lvl="1"/>
            <a:endParaRPr lang="en-US" dirty="0"/>
          </a:p>
          <a:p>
            <a:pPr marL="742950" marR="0" lvl="1" indent="-285750" algn="l" defTabSz="914400" rtl="0" eaLnBrk="1" fontAlgn="auto" latinLnBrk="0" hangingPunct="1">
              <a:lnSpc>
                <a:spcPct val="125000"/>
              </a:lnSpc>
              <a:spcBef>
                <a:spcPts val="0"/>
              </a:spcBef>
              <a:spcAft>
                <a:spcPts val="600"/>
              </a:spcAft>
              <a:buClrTx/>
              <a:buSzPct val="90000"/>
              <a:buFont typeface="Wingdings" pitchFamily="2" charset="2"/>
              <a:buNone/>
              <a:tabLst/>
              <a:defRPr/>
            </a:pPr>
            <a:r>
              <a:rPr lang="en-US" dirty="0"/>
              <a:t>Showing Destination unreachable.</a:t>
            </a:r>
          </a:p>
          <a:p>
            <a:pPr lvl="1"/>
            <a:endParaRPr lang="en-US" dirty="0"/>
          </a:p>
        </p:txBody>
      </p:sp>
      <p:sp>
        <p:nvSpPr>
          <p:cNvPr id="9" name="Slide Number Placeholder 8"/>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1</a:t>
            </a:r>
            <a:endParaRPr lang="en-US" sz="2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984885"/>
          </a:xfrm>
          <a:prstGeom prst="rect">
            <a:avLst/>
          </a:prstGeom>
          <a:noFill/>
        </p:spPr>
        <p:txBody>
          <a:bodyPr wrap="square" rtlCol="0">
            <a:spAutoFit/>
          </a:bodyPr>
          <a:lstStyle/>
          <a:p>
            <a:r>
              <a:rPr lang="en-US" sz="2000" dirty="0"/>
              <a:t>To</a:t>
            </a:r>
            <a:r>
              <a:rPr lang="en-US" sz="2000" baseline="0" dirty="0"/>
              <a:t> check the routing table in Company A </a:t>
            </a:r>
            <a:r>
              <a:rPr lang="en-US" baseline="0" dirty="0"/>
              <a:t> &amp; Company  B Router </a:t>
            </a:r>
          </a:p>
          <a:p>
            <a:endParaRPr lang="en-US" baseline="0" dirty="0"/>
          </a:p>
          <a:p>
            <a:r>
              <a:rPr lang="en-US" sz="2000" baseline="0" dirty="0"/>
              <a:t>R1#show ip route</a:t>
            </a:r>
            <a:endParaRPr lang="en-US" sz="2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533400" y="1600200"/>
            <a:ext cx="7848600" cy="3477875"/>
          </a:xfrm>
          <a:prstGeom prst="rect">
            <a:avLst/>
          </a:prstGeom>
          <a:noFill/>
        </p:spPr>
        <p:txBody>
          <a:bodyPr wrap="square" rtlCol="0">
            <a:spAutoFit/>
          </a:bodyPr>
          <a:lstStyle/>
          <a:p>
            <a:pPr>
              <a:buFont typeface="Arial" pitchFamily="34" charset="0"/>
              <a:buChar char="•"/>
            </a:pPr>
            <a:r>
              <a:rPr lang="en-US" sz="2000" dirty="0"/>
              <a:t> Company</a:t>
            </a:r>
            <a:r>
              <a:rPr lang="en-US" sz="2000" baseline="0" dirty="0"/>
              <a:t> A Router  Routing  table</a:t>
            </a:r>
          </a:p>
          <a:p>
            <a:pPr>
              <a:buFont typeface="Arial" pitchFamily="34" charset="0"/>
              <a:buNone/>
            </a:pPr>
            <a:r>
              <a:rPr lang="en-US" sz="2000" baseline="0" dirty="0"/>
              <a:t>  </a:t>
            </a:r>
          </a:p>
          <a:p>
            <a:pPr>
              <a:buFont typeface="Arial" pitchFamily="34" charset="0"/>
              <a:buNone/>
            </a:pPr>
            <a:r>
              <a:rPr lang="en-US" sz="2000" baseline="0" dirty="0"/>
              <a:t>       C    10.0.0.0 /8 directly connected to fastethernet 0/0</a:t>
            </a:r>
          </a:p>
          <a:p>
            <a:r>
              <a:rPr lang="en-US" sz="2000" dirty="0"/>
              <a:t>       C   </a:t>
            </a:r>
            <a:r>
              <a:rPr lang="en-US" sz="2000" baseline="0" dirty="0"/>
              <a:t> 11.0.0.0/8 directly connected to serial 0/0</a:t>
            </a:r>
          </a:p>
          <a:p>
            <a:endParaRPr lang="en-US" sz="2000" baseline="0" dirty="0"/>
          </a:p>
          <a:p>
            <a:endParaRPr lang="en-US" sz="2000" baseline="0" dirty="0"/>
          </a:p>
          <a:p>
            <a:pPr>
              <a:buFont typeface="Arial" pitchFamily="34" charset="0"/>
              <a:buChar char="•"/>
            </a:pPr>
            <a:r>
              <a:rPr lang="en-US" sz="2000" baseline="0" dirty="0"/>
              <a:t>Company B Router Routing table</a:t>
            </a:r>
          </a:p>
          <a:p>
            <a:r>
              <a:rPr lang="en-US" sz="2000" baseline="0" dirty="0"/>
              <a:t>  </a:t>
            </a:r>
          </a:p>
          <a:p>
            <a:r>
              <a:rPr lang="en-US" sz="2000" baseline="0" dirty="0"/>
              <a:t>        C    11.0.0.0/8 directly connected to serial 0/0</a:t>
            </a:r>
          </a:p>
          <a:p>
            <a:r>
              <a:rPr lang="en-US" sz="2000" baseline="0" dirty="0"/>
              <a:t>        C    12.0.0.0/8 directly connected to fastethernet 0/0 </a:t>
            </a:r>
            <a:endParaRPr lang="en-US" sz="2000" dirty="0"/>
          </a:p>
          <a:p>
            <a:r>
              <a:rPr lang="en-US" sz="2000"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Rectangle 28"/>
          <p:cNvSpPr/>
          <p:nvPr userDrawn="1"/>
        </p:nvSpPr>
        <p:spPr>
          <a:xfrm>
            <a:off x="0" y="6553200"/>
            <a:ext cx="9067800" cy="3048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 name="Group 26"/>
          <p:cNvGrpSpPr/>
          <p:nvPr userDrawn="1"/>
        </p:nvGrpSpPr>
        <p:grpSpPr>
          <a:xfrm>
            <a:off x="-19050" y="0"/>
            <a:ext cx="9180513" cy="813524"/>
            <a:chOff x="-19050" y="3529876"/>
            <a:chExt cx="9180513" cy="813524"/>
          </a:xfrm>
        </p:grpSpPr>
        <p:sp>
          <p:nvSpPr>
            <p:cNvPr id="20" name="Rectangle 19"/>
            <p:cNvSpPr/>
            <p:nvPr userDrawn="1"/>
          </p:nvSpPr>
          <p:spPr>
            <a:xfrm>
              <a:off x="0" y="3529876"/>
              <a:ext cx="9144000" cy="7620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Freeform 20"/>
            <p:cNvSpPr>
              <a:spLocks/>
            </p:cNvSpPr>
            <p:nvPr userDrawn="1"/>
          </p:nvSpPr>
          <p:spPr bwMode="auto">
            <a:xfrm>
              <a:off x="4381500" y="3529876"/>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FFC000"/>
                </a:gs>
                <a:gs pos="80000">
                  <a:srgbClr val="FF9900"/>
                </a:gs>
              </a:gsLst>
              <a:lin ang="5400000" scaled="1"/>
            </a:gradFill>
            <a:ln w="9525" cap="flat" cmpd="sng" algn="ctr">
              <a:noFill/>
              <a:prstDash val="solid"/>
              <a:round/>
              <a:headEnd type="none" w="med" len="med"/>
              <a:tailEnd type="none" w="med" len="med"/>
            </a:ln>
            <a:effectLst/>
          </p:spPr>
          <p:txBody>
            <a:bodyPr/>
            <a:lstStyle/>
            <a:p>
              <a:pPr>
                <a:defRPr/>
              </a:pPr>
              <a:endParaRPr lang="en-US" dirty="0">
                <a:latin typeface="+mn-lt"/>
              </a:endParaRPr>
            </a:p>
          </p:txBody>
        </p:sp>
        <p:grpSp>
          <p:nvGrpSpPr>
            <p:cNvPr id="7" name="Group 1"/>
            <p:cNvGrpSpPr>
              <a:grpSpLocks/>
            </p:cNvGrpSpPr>
            <p:nvPr userDrawn="1"/>
          </p:nvGrpSpPr>
          <p:grpSpPr bwMode="auto">
            <a:xfrm>
              <a:off x="-19050" y="3680136"/>
              <a:ext cx="9180513" cy="663264"/>
              <a:chOff x="-19045" y="155530"/>
              <a:chExt cx="9180548" cy="664825"/>
            </a:xfrm>
          </p:grpSpPr>
          <p:sp>
            <p:nvSpPr>
              <p:cNvPr id="23" name="Freeform 22"/>
              <p:cNvSpPr>
                <a:spLocks/>
              </p:cNvSpPr>
              <p:nvPr/>
            </p:nvSpPr>
            <p:spPr bwMode="auto">
              <a:xfrm rot="21435692">
                <a:off x="-19045" y="15553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sp>
            <p:nvSpPr>
              <p:cNvPr id="24" name="Freeform 23"/>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grpSp>
        <p:pic>
          <p:nvPicPr>
            <p:cNvPr id="26" name="Picture 2" descr="D:\works\Inurture_Logo.png"/>
            <p:cNvPicPr>
              <a:picLocks noChangeAspect="1" noChangeArrowheads="1"/>
            </p:cNvPicPr>
            <p:nvPr userDrawn="1"/>
          </p:nvPicPr>
          <p:blipFill>
            <a:blip r:embed="rId18" cstate="print"/>
            <a:srcRect/>
            <a:stretch>
              <a:fillRect/>
            </a:stretch>
          </p:blipFill>
          <p:spPr bwMode="auto">
            <a:xfrm>
              <a:off x="6701118" y="3709170"/>
              <a:ext cx="2362200" cy="406927"/>
            </a:xfrm>
            <a:prstGeom prst="rect">
              <a:avLst/>
            </a:prstGeom>
            <a:noFill/>
          </p:spPr>
        </p:pic>
      </p:grpSp>
      <p:grpSp>
        <p:nvGrpSpPr>
          <p:cNvPr id="8" name="Group 14"/>
          <p:cNvGrpSpPr/>
          <p:nvPr userDrawn="1"/>
        </p:nvGrpSpPr>
        <p:grpSpPr>
          <a:xfrm>
            <a:off x="1524000" y="2743200"/>
            <a:ext cx="6096000" cy="1524000"/>
            <a:chOff x="1219200" y="3276600"/>
            <a:chExt cx="6096000" cy="1524000"/>
          </a:xfrm>
        </p:grpSpPr>
        <p:pic>
          <p:nvPicPr>
            <p:cNvPr id="13" name="Picture 12" descr="FINAL LOGO_CURVED without BG.png"/>
            <p:cNvPicPr>
              <a:picLocks noChangeAspect="1"/>
            </p:cNvPicPr>
            <p:nvPr userDrawn="1"/>
          </p:nvPicPr>
          <p:blipFill>
            <a:blip r:embed="rId19" cstate="print"/>
            <a:stretch>
              <a:fillRect/>
            </a:stretch>
          </p:blipFill>
          <p:spPr>
            <a:xfrm>
              <a:off x="1524000" y="3505200"/>
              <a:ext cx="5633089" cy="970547"/>
            </a:xfrm>
            <a:prstGeom prst="rect">
              <a:avLst/>
            </a:prstGeom>
          </p:spPr>
        </p:pic>
        <p:sp>
          <p:nvSpPr>
            <p:cNvPr id="14" name="Rectangle 13"/>
            <p:cNvSpPr/>
            <p:nvPr userDrawn="1"/>
          </p:nvSpPr>
          <p:spPr>
            <a:xfrm>
              <a:off x="1219200" y="3276600"/>
              <a:ext cx="6096000" cy="1524000"/>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ounded Rectangle 8"/>
          <p:cNvSpPr/>
          <p:nvPr userDrawn="1"/>
        </p:nvSpPr>
        <p:spPr>
          <a:xfrm>
            <a:off x="8793480" y="6553200"/>
            <a:ext cx="338042" cy="323336"/>
          </a:xfrm>
          <a:prstGeom prst="roundRect">
            <a:avLst/>
          </a:prstGeom>
          <a:solidFill>
            <a:schemeClr val="accent6">
              <a:lumMod val="5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9210" y="-1"/>
            <a:ext cx="6616390" cy="75828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28600" y="838200"/>
            <a:ext cx="86868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01898" y="6553200"/>
            <a:ext cx="2895600" cy="290936"/>
          </a:xfrm>
          <a:prstGeom prst="rect">
            <a:avLst/>
          </a:prstGeom>
        </p:spPr>
        <p:txBody>
          <a:bodyPr vert="horz" lIns="91440" tIns="45720" rIns="91440" bIns="45720" rtlCol="0" anchor="ctr"/>
          <a:lstStyle>
            <a:lvl1pPr algn="ctr">
              <a:defRPr sz="1200">
                <a:solidFill>
                  <a:schemeClr val="tx1"/>
                </a:solidFill>
              </a:defRPr>
            </a:lvl1pPr>
          </a:lstStyle>
          <a:p>
            <a:r>
              <a:rPr lang="en-US" dirty="0"/>
              <a:t>Routing Overview</a:t>
            </a:r>
          </a:p>
        </p:txBody>
      </p:sp>
      <p:sp>
        <p:nvSpPr>
          <p:cNvPr id="6" name="Slide Number Placeholder 5"/>
          <p:cNvSpPr>
            <a:spLocks noGrp="1"/>
          </p:cNvSpPr>
          <p:nvPr>
            <p:ph type="sldNum" sz="quarter" idx="4"/>
          </p:nvPr>
        </p:nvSpPr>
        <p:spPr>
          <a:xfrm>
            <a:off x="8769735" y="6576060"/>
            <a:ext cx="367983" cy="287168"/>
          </a:xfrm>
          <a:prstGeom prst="rect">
            <a:avLst/>
          </a:prstGeom>
        </p:spPr>
        <p:txBody>
          <a:bodyPr vert="horz" lIns="91440" tIns="45720" rIns="91440" bIns="45720" rtlCol="0" anchor="ctr"/>
          <a:lstStyle>
            <a:lvl1pPr algn="ctr">
              <a:defRPr sz="1100">
                <a:solidFill>
                  <a:schemeClr val="bg1"/>
                </a:solidFill>
              </a:defRPr>
            </a:lvl1pPr>
          </a:lstStyle>
          <a:p>
            <a:fld id="{6237BB6C-CC30-4470-9E73-6CFFC49406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914400" rtl="0" eaLnBrk="1" latinLnBrk="0" hangingPunct="1">
        <a:spcBef>
          <a:spcPct val="0"/>
        </a:spcBef>
        <a:buNone/>
        <a:defRPr sz="20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lnSpc>
          <a:spcPct val="125000"/>
        </a:lnSpc>
        <a:spcBef>
          <a:spcPts val="0"/>
        </a:spcBef>
        <a:spcAft>
          <a:spcPts val="600"/>
        </a:spcAft>
        <a:buFont typeface="Arial" pitchFamily="34" charset="0"/>
        <a:buChar char="•"/>
        <a:defRPr sz="1800" kern="1200">
          <a:solidFill>
            <a:schemeClr val="tx1"/>
          </a:solidFill>
          <a:latin typeface="Tahoma" pitchFamily="34" charset="0"/>
          <a:ea typeface="+mn-ea"/>
          <a:cs typeface="Tahoma" pitchFamily="34" charset="0"/>
        </a:defRPr>
      </a:lvl1pPr>
      <a:lvl2pPr marL="742950" indent="-285750" algn="l" defTabSz="914400" rtl="0" eaLnBrk="1" latinLnBrk="0" hangingPunct="1">
        <a:lnSpc>
          <a:spcPct val="125000"/>
        </a:lnSpc>
        <a:spcBef>
          <a:spcPts val="0"/>
        </a:spcBef>
        <a:spcAft>
          <a:spcPts val="600"/>
        </a:spcAft>
        <a:buSzPct val="90000"/>
        <a:buFont typeface="Wingdings" pitchFamily="2" charset="2"/>
        <a:buChar char="§"/>
        <a:defRPr sz="1600" kern="1200">
          <a:solidFill>
            <a:schemeClr val="tx1"/>
          </a:solidFill>
          <a:latin typeface="Tahoma" pitchFamily="34" charset="0"/>
          <a:ea typeface="+mn-ea"/>
          <a:cs typeface="Tahoma" pitchFamily="34" charset="0"/>
        </a:defRPr>
      </a:lvl2pPr>
      <a:lvl3pPr marL="1143000" indent="-228600" algn="l" defTabSz="914400" rtl="0" eaLnBrk="1" latinLnBrk="0" hangingPunct="1">
        <a:lnSpc>
          <a:spcPct val="125000"/>
        </a:lnSpc>
        <a:spcBef>
          <a:spcPts val="0"/>
        </a:spcBef>
        <a:spcAft>
          <a:spcPts val="600"/>
        </a:spcAft>
        <a:buSzPct val="80000"/>
        <a:buFont typeface="Wingdings" pitchFamily="2" charset="2"/>
        <a:buChar char="ü"/>
        <a:defRPr sz="1400" kern="1200">
          <a:solidFill>
            <a:schemeClr val="tx1"/>
          </a:solidFill>
          <a:latin typeface="Tahoma" pitchFamily="34" charset="0"/>
          <a:ea typeface="+mn-ea"/>
          <a:cs typeface="Tahoma" pitchFamily="34" charset="0"/>
        </a:defRPr>
      </a:lvl3pPr>
      <a:lvl4pPr marL="16002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4pPr>
      <a:lvl5pPr marL="20574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jpg"/></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kb.vmware.com/s/article/1018415"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hyperlink" Target="https://hyperv.veeam.com/blog/what-is-hyper-v-technology/"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s://www.wikihow.com/Install-VirtualBox"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2" y="1140760"/>
            <a:ext cx="9170350" cy="3930150"/>
          </a:xfrm>
          <a:prstGeom prst="rect">
            <a:avLst/>
          </a:prstGeom>
        </p:spPr>
      </p:pic>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152400" y="5379681"/>
            <a:ext cx="8305800"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Basics of Virtualization and Cloud Technology</a:t>
            </a:r>
          </a:p>
        </p:txBody>
      </p:sp>
    </p:spTree>
    <p:extLst>
      <p:ext uri="{BB962C8B-B14F-4D97-AF65-F5344CB8AC3E}">
        <p14:creationId xmlns:p14="http://schemas.microsoft.com/office/powerpoint/2010/main" val="308910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28600" y="838200"/>
            <a:ext cx="5943600" cy="4191000"/>
          </a:xfrm>
        </p:spPr>
        <p:txBody>
          <a:bodyPr>
            <a:normAutofit fontScale="92500" lnSpcReduction="20000"/>
          </a:bodyPr>
          <a:lstStyle/>
          <a:p>
            <a:pPr marL="0" indent="0">
              <a:buNone/>
            </a:pPr>
            <a:r>
              <a:rPr lang="en-IN" sz="1900" b="1" dirty="0" smtClean="0">
                <a:latin typeface="Times New Roman" panose="02020603050405020304" pitchFamily="18" charset="0"/>
                <a:cs typeface="Times New Roman" panose="02020603050405020304" pitchFamily="18" charset="0"/>
              </a:rPr>
              <a:t>Generic View of VDI</a:t>
            </a:r>
          </a:p>
          <a:p>
            <a:pPr marL="0" indent="0">
              <a:buNone/>
            </a:pPr>
            <a:endParaRPr lang="en-IN" dirty="0" smtClean="0"/>
          </a:p>
          <a:p>
            <a:endParaRPr lang="en-IN" dirty="0"/>
          </a:p>
          <a:p>
            <a:endParaRPr lang="en-IN" dirty="0" smtClean="0"/>
          </a:p>
          <a:p>
            <a:endParaRPr lang="en-IN" dirty="0"/>
          </a:p>
          <a:p>
            <a:pPr algn="just"/>
            <a:r>
              <a:rPr lang="en-IN" sz="1600" b="1" dirty="0" smtClean="0">
                <a:latin typeface="Times New Roman" panose="02020603050405020304" pitchFamily="18" charset="0"/>
                <a:cs typeface="Times New Roman" panose="02020603050405020304" pitchFamily="18" charset="0"/>
              </a:rPr>
              <a:t>VDI Client: </a:t>
            </a:r>
            <a:r>
              <a:rPr lang="en-IN" sz="1600" dirty="0" smtClean="0">
                <a:latin typeface="Times New Roman" panose="02020603050405020304" pitchFamily="18" charset="0"/>
                <a:cs typeface="Times New Roman" panose="02020603050405020304" pitchFamily="18" charset="0"/>
              </a:rPr>
              <a:t>The converged end user device</a:t>
            </a:r>
          </a:p>
          <a:p>
            <a:pPr algn="just"/>
            <a:r>
              <a:rPr lang="en-IN" sz="1600" b="1" dirty="0" smtClean="0">
                <a:latin typeface="Times New Roman" panose="02020603050405020304" pitchFamily="18" charset="0"/>
                <a:cs typeface="Times New Roman" panose="02020603050405020304" pitchFamily="18" charset="0"/>
              </a:rPr>
              <a:t>VDI Server: </a:t>
            </a:r>
            <a:r>
              <a:rPr lang="en-IN" sz="1600" dirty="0" smtClean="0">
                <a:latin typeface="Times New Roman" panose="02020603050405020304" pitchFamily="18" charset="0"/>
                <a:cs typeface="Times New Roman" panose="02020603050405020304" pitchFamily="18" charset="0"/>
              </a:rPr>
              <a:t>Delivers </a:t>
            </a:r>
            <a:r>
              <a:rPr lang="en-IN" sz="1600" dirty="0">
                <a:latin typeface="Times New Roman" panose="02020603050405020304" pitchFamily="18" charset="0"/>
                <a:cs typeface="Times New Roman" panose="02020603050405020304" pitchFamily="18" charset="0"/>
              </a:rPr>
              <a:t>a desktop from </a:t>
            </a:r>
            <a:r>
              <a:rPr lang="en-IN" sz="1600" dirty="0" smtClean="0">
                <a:latin typeface="Times New Roman" panose="02020603050405020304" pitchFamily="18" charset="0"/>
                <a:cs typeface="Times New Roman" panose="02020603050405020304" pitchFamily="18" charset="0"/>
              </a:rPr>
              <a:t>a server</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operating</a:t>
            </a:r>
          </a:p>
          <a:p>
            <a:pPr marL="0" indent="0" algn="just">
              <a:buNone/>
            </a:pP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system for a single </a:t>
            </a:r>
            <a:r>
              <a:rPr lang="en-IN" sz="1600" dirty="0" smtClean="0">
                <a:latin typeface="Times New Roman" panose="02020603050405020304" pitchFamily="18" charset="0"/>
                <a:cs typeface="Times New Roman" panose="02020603050405020304" pitchFamily="18" charset="0"/>
              </a:rPr>
              <a:t>user</a:t>
            </a:r>
          </a:p>
          <a:p>
            <a:pPr marL="285750" lvl="2" indent="-285750" algn="just">
              <a:buSzTx/>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Virtual Desktop Agent: </a:t>
            </a:r>
            <a:r>
              <a:rPr lang="en-US" altLang="zh-TW" sz="1600" dirty="0">
                <a:latin typeface="Times New Roman" panose="02020603050405020304" pitchFamily="18" charset="0"/>
                <a:cs typeface="Times New Roman" panose="02020603050405020304" pitchFamily="18" charset="0"/>
              </a:rPr>
              <a:t>The control software resides in a virtual machine hosted in a data </a:t>
            </a:r>
            <a:r>
              <a:rPr lang="en-US" altLang="zh-TW" sz="1600" dirty="0" smtClean="0">
                <a:latin typeface="Times New Roman" panose="02020603050405020304" pitchFamily="18" charset="0"/>
                <a:cs typeface="Times New Roman" panose="02020603050405020304" pitchFamily="18" charset="0"/>
              </a:rPr>
              <a:t>center</a:t>
            </a:r>
          </a:p>
          <a:p>
            <a:pPr marL="285750" lvl="2" indent="-285750" algn="just">
              <a:buSzTx/>
              <a:buFont typeface="Arial" panose="020B0604020202020204" pitchFamily="34" charset="0"/>
              <a:buChar char="•"/>
            </a:pPr>
            <a:r>
              <a:rPr lang="en-US" altLang="zh-TW" sz="1600" b="1" dirty="0" smtClean="0">
                <a:latin typeface="Times New Roman" panose="02020603050405020304" pitchFamily="18" charset="0"/>
                <a:cs typeface="Times New Roman" panose="02020603050405020304" pitchFamily="18" charset="0"/>
              </a:rPr>
              <a:t>VDI Protocol: </a:t>
            </a:r>
            <a:r>
              <a:rPr lang="en-US" altLang="zh-TW" sz="1600" dirty="0" smtClean="0">
                <a:latin typeface="Times New Roman" panose="02020603050405020304" pitchFamily="18" charset="0"/>
                <a:cs typeface="Times New Roman" panose="02020603050405020304" pitchFamily="18" charset="0"/>
              </a:rPr>
              <a:t>Connect client and server, transport the necessary control commands and I/O data </a:t>
            </a:r>
            <a:endParaRPr lang="en-US" altLang="zh-TW" sz="1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10</a:t>
            </a:fld>
            <a:endParaRPr lang="en-US" dirty="0"/>
          </a:p>
        </p:txBody>
      </p:sp>
      <p:sp>
        <p:nvSpPr>
          <p:cNvPr id="14" name="矩形 1"/>
          <p:cNvSpPr/>
          <p:nvPr/>
        </p:nvSpPr>
        <p:spPr>
          <a:xfrm>
            <a:off x="6503536" y="1993198"/>
            <a:ext cx="2525393" cy="28956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TW" sz="1600" dirty="0" smtClean="0"/>
              <a:t>VDI Server</a:t>
            </a:r>
            <a:endParaRPr lang="zh-TW" altLang="en-US" sz="1600" dirty="0"/>
          </a:p>
        </p:txBody>
      </p:sp>
      <p:grpSp>
        <p:nvGrpSpPr>
          <p:cNvPr id="15" name="群組 15"/>
          <p:cNvGrpSpPr/>
          <p:nvPr/>
        </p:nvGrpSpPr>
        <p:grpSpPr>
          <a:xfrm>
            <a:off x="3244878" y="1993198"/>
            <a:ext cx="5735180" cy="2662382"/>
            <a:chOff x="-1914219" y="2321876"/>
            <a:chExt cx="7825267" cy="4752528"/>
          </a:xfrm>
        </p:grpSpPr>
        <p:sp>
          <p:nvSpPr>
            <p:cNvPr id="16" name="矩形 5"/>
            <p:cNvSpPr/>
            <p:nvPr/>
          </p:nvSpPr>
          <p:spPr>
            <a:xfrm>
              <a:off x="2598680" y="2825932"/>
              <a:ext cx="3312368" cy="4248472"/>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altLang="zh-TW" sz="1600" dirty="0" smtClean="0"/>
                <a:t>Virtual Machine hosted in a Data Center  </a:t>
              </a:r>
              <a:endParaRPr lang="zh-TW" altLang="en-US" sz="1600" dirty="0"/>
            </a:p>
          </p:txBody>
        </p:sp>
        <p:sp>
          <p:nvSpPr>
            <p:cNvPr id="17" name="矩形 7"/>
            <p:cNvSpPr/>
            <p:nvPr/>
          </p:nvSpPr>
          <p:spPr>
            <a:xfrm>
              <a:off x="2939973" y="3646154"/>
              <a:ext cx="2664296" cy="2016223"/>
            </a:xfrm>
            <a:prstGeom prst="rect">
              <a:avLst/>
            </a:prstGeom>
          </p:spPr>
          <p:style>
            <a:lnRef idx="1">
              <a:schemeClr val="accent6"/>
            </a:lnRef>
            <a:fillRef idx="3">
              <a:schemeClr val="accent6"/>
            </a:fillRef>
            <a:effectRef idx="2">
              <a:schemeClr val="accent6"/>
            </a:effectRef>
            <a:fontRef idx="minor">
              <a:schemeClr val="lt1"/>
            </a:fontRef>
          </p:style>
          <p:txBody>
            <a:bodyPr rtlCol="0" anchor="b"/>
            <a:lstStyle/>
            <a:p>
              <a:pPr algn="ctr"/>
              <a:r>
                <a:rPr lang="en-US" altLang="zh-TW" sz="1600" dirty="0" smtClean="0"/>
                <a:t>Guest OS</a:t>
              </a:r>
              <a:endParaRPr lang="zh-TW" altLang="en-US" sz="1600" dirty="0"/>
            </a:p>
          </p:txBody>
        </p:sp>
        <p:sp>
          <p:nvSpPr>
            <p:cNvPr id="18" name="矩形 6"/>
            <p:cNvSpPr/>
            <p:nvPr/>
          </p:nvSpPr>
          <p:spPr>
            <a:xfrm>
              <a:off x="3083987" y="3898182"/>
              <a:ext cx="2376265" cy="100811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1600" dirty="0" smtClean="0"/>
                <a:t>Virtual Desktop Agent</a:t>
              </a:r>
              <a:endParaRPr lang="zh-TW" altLang="en-US" sz="1600" dirty="0"/>
            </a:p>
          </p:txBody>
        </p:sp>
        <p:sp>
          <p:nvSpPr>
            <p:cNvPr id="19" name="矩形 8"/>
            <p:cNvSpPr/>
            <p:nvPr/>
          </p:nvSpPr>
          <p:spPr>
            <a:xfrm>
              <a:off x="-1914219" y="2321876"/>
              <a:ext cx="2376264" cy="100811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600" dirty="0" smtClean="0"/>
                <a:t>VDI Client</a:t>
              </a:r>
            </a:p>
          </p:txBody>
        </p:sp>
      </p:grpSp>
      <p:cxnSp>
        <p:nvCxnSpPr>
          <p:cNvPr id="20" name="直線單箭頭接點 17"/>
          <p:cNvCxnSpPr>
            <a:stCxn id="19" idx="3"/>
            <a:endCxn id="18" idx="1"/>
          </p:cNvCxnSpPr>
          <p:nvPr/>
        </p:nvCxnSpPr>
        <p:spPr>
          <a:xfrm>
            <a:off x="4986455" y="2275572"/>
            <a:ext cx="1921635" cy="88305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21" name="文字方塊 19"/>
          <p:cNvSpPr txBox="1"/>
          <p:nvPr/>
        </p:nvSpPr>
        <p:spPr>
          <a:xfrm rot="1469641">
            <a:off x="5055874" y="2328712"/>
            <a:ext cx="1656183" cy="338554"/>
          </a:xfrm>
          <a:prstGeom prst="rect">
            <a:avLst/>
          </a:prstGeom>
          <a:noFill/>
        </p:spPr>
        <p:txBody>
          <a:bodyPr wrap="square" rtlCol="0">
            <a:spAutoFit/>
          </a:bodyPr>
          <a:lstStyle/>
          <a:p>
            <a:pPr algn="ctr"/>
            <a:r>
              <a:rPr lang="en-US" altLang="zh-TW" sz="1600" dirty="0" smtClean="0"/>
              <a:t>VDI Protocol</a:t>
            </a:r>
            <a:endParaRPr lang="zh-TW" altLang="en-US" sz="1600" dirty="0"/>
          </a:p>
        </p:txBody>
      </p:sp>
    </p:spTree>
    <p:extLst>
      <p:ext uri="{BB962C8B-B14F-4D97-AF65-F5344CB8AC3E}">
        <p14:creationId xmlns:p14="http://schemas.microsoft.com/office/powerpoint/2010/main" val="4109331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smtClean="0">
                <a:latin typeface="Times New Roman" panose="02020603050405020304" pitchFamily="18" charset="0"/>
                <a:cs typeface="Times New Roman" panose="02020603050405020304" pitchFamily="18" charset="0"/>
              </a:rPr>
              <a:t>VDI Components               </a:t>
            </a:r>
          </a:p>
          <a:p>
            <a:pPr marL="0" indent="0">
              <a:buNone/>
            </a:pP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11</a:t>
            </a:fld>
            <a:endParaRPr lang="en-US" dirty="0"/>
          </a:p>
        </p:txBody>
      </p:sp>
      <p:sp>
        <p:nvSpPr>
          <p:cNvPr id="5" name="立方體 4"/>
          <p:cNvSpPr/>
          <p:nvPr/>
        </p:nvSpPr>
        <p:spPr>
          <a:xfrm>
            <a:off x="4211959" y="2971800"/>
            <a:ext cx="1717630" cy="1828701"/>
          </a:xfrm>
          <a:prstGeom prst="cube">
            <a:avLst/>
          </a:prstGeom>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altLang="zh-TW" sz="1400" dirty="0" smtClean="0"/>
          </a:p>
          <a:p>
            <a:pPr algn="ctr"/>
            <a:r>
              <a:rPr lang="en-US" altLang="zh-TW" sz="1400" dirty="0" smtClean="0"/>
              <a:t>Virtualization</a:t>
            </a:r>
          </a:p>
          <a:p>
            <a:pPr algn="ctr"/>
            <a:r>
              <a:rPr lang="en-US" altLang="zh-TW" sz="1400" dirty="0" smtClean="0"/>
              <a:t>Platform</a:t>
            </a:r>
            <a:endParaRPr lang="zh-TW" altLang="en-US" sz="1400" dirty="0"/>
          </a:p>
        </p:txBody>
      </p:sp>
      <p:cxnSp>
        <p:nvCxnSpPr>
          <p:cNvPr id="6" name="直線單箭頭接點 9"/>
          <p:cNvCxnSpPr/>
          <p:nvPr/>
        </p:nvCxnSpPr>
        <p:spPr>
          <a:xfrm flipV="1">
            <a:off x="1493916" y="3303285"/>
            <a:ext cx="648072" cy="104411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7" name="矩形 10"/>
          <p:cNvSpPr/>
          <p:nvPr/>
        </p:nvSpPr>
        <p:spPr>
          <a:xfrm>
            <a:off x="4280622" y="3462911"/>
            <a:ext cx="1089117" cy="884491"/>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altLang="zh-TW" sz="1400" dirty="0" smtClean="0"/>
              <a:t>Virtual Machine</a:t>
            </a:r>
            <a:endParaRPr lang="zh-TW" altLang="en-US" sz="1400" dirty="0"/>
          </a:p>
        </p:txBody>
      </p:sp>
      <p:sp>
        <p:nvSpPr>
          <p:cNvPr id="8" name="矩形 14"/>
          <p:cNvSpPr/>
          <p:nvPr/>
        </p:nvSpPr>
        <p:spPr>
          <a:xfrm>
            <a:off x="4394501" y="3584236"/>
            <a:ext cx="921804"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400" dirty="0" smtClean="0"/>
              <a:t>Guest OS</a:t>
            </a:r>
            <a:endParaRPr lang="zh-TW" altLang="en-US" sz="1400" dirty="0"/>
          </a:p>
        </p:txBody>
      </p:sp>
      <p:cxnSp>
        <p:nvCxnSpPr>
          <p:cNvPr id="9" name="直線單箭頭接點 17"/>
          <p:cNvCxnSpPr/>
          <p:nvPr/>
        </p:nvCxnSpPr>
        <p:spPr>
          <a:xfrm>
            <a:off x="3581580" y="2867218"/>
            <a:ext cx="1397381" cy="455883"/>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0" name="直線單箭頭接點 21"/>
          <p:cNvCxnSpPr>
            <a:endCxn id="8" idx="1"/>
          </p:cNvCxnSpPr>
          <p:nvPr/>
        </p:nvCxnSpPr>
        <p:spPr>
          <a:xfrm flipV="1">
            <a:off x="1190145" y="3692248"/>
            <a:ext cx="3204356" cy="76614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1" name="直線單箭頭接點 25"/>
          <p:cNvCxnSpPr/>
          <p:nvPr/>
        </p:nvCxnSpPr>
        <p:spPr>
          <a:xfrm flipH="1" flipV="1">
            <a:off x="5656176" y="3914947"/>
            <a:ext cx="1823602" cy="16753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12" name="文字方塊 32"/>
          <p:cNvSpPr txBox="1"/>
          <p:nvPr/>
        </p:nvSpPr>
        <p:spPr>
          <a:xfrm rot="20777507">
            <a:off x="2154849" y="3721716"/>
            <a:ext cx="1800200" cy="276999"/>
          </a:xfrm>
          <a:prstGeom prst="rect">
            <a:avLst/>
          </a:prstGeom>
          <a:noFill/>
        </p:spPr>
        <p:txBody>
          <a:bodyPr wrap="square" rtlCol="0">
            <a:spAutoFit/>
          </a:bodyPr>
          <a:lstStyle/>
          <a:p>
            <a:pPr algn="ctr"/>
            <a:r>
              <a:rPr lang="en-US" altLang="zh-TW" sz="1200" dirty="0" smtClean="0"/>
              <a:t>Protocol</a:t>
            </a:r>
            <a:endParaRPr lang="zh-TW" altLang="en-US" sz="1200" dirty="0"/>
          </a:p>
        </p:txBody>
      </p:sp>
      <p:sp>
        <p:nvSpPr>
          <p:cNvPr id="21" name="立方體 7"/>
          <p:cNvSpPr/>
          <p:nvPr/>
        </p:nvSpPr>
        <p:spPr>
          <a:xfrm>
            <a:off x="179512" y="3309149"/>
            <a:ext cx="1297739" cy="1472114"/>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Client</a:t>
            </a:r>
          </a:p>
          <a:p>
            <a:pPr algn="ctr"/>
            <a:r>
              <a:rPr lang="en-US" altLang="zh-TW" sz="1200" dirty="0" smtClean="0"/>
              <a:t>Devices</a:t>
            </a:r>
            <a:endParaRPr lang="zh-TW" altLang="en-US" sz="1200" dirty="0"/>
          </a:p>
        </p:txBody>
      </p:sp>
      <p:sp>
        <p:nvSpPr>
          <p:cNvPr id="22" name="立方體 6"/>
          <p:cNvSpPr/>
          <p:nvPr/>
        </p:nvSpPr>
        <p:spPr>
          <a:xfrm>
            <a:off x="2134252" y="1955207"/>
            <a:ext cx="1398240" cy="1737041"/>
          </a:xfrm>
          <a:prstGeom prst="cub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400" dirty="0" smtClean="0"/>
              <a:t>Session </a:t>
            </a:r>
          </a:p>
          <a:p>
            <a:pPr algn="ctr"/>
            <a:r>
              <a:rPr lang="en-US" altLang="zh-TW" sz="1400" dirty="0" smtClean="0"/>
              <a:t>Broker</a:t>
            </a:r>
            <a:endParaRPr lang="zh-TW" altLang="en-US" sz="1400" dirty="0"/>
          </a:p>
        </p:txBody>
      </p:sp>
      <p:sp>
        <p:nvSpPr>
          <p:cNvPr id="23" name="立方體 5"/>
          <p:cNvSpPr/>
          <p:nvPr/>
        </p:nvSpPr>
        <p:spPr>
          <a:xfrm>
            <a:off x="7086599" y="3547071"/>
            <a:ext cx="1661865" cy="1863130"/>
          </a:xfrm>
          <a:prstGeom prst="cub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400" dirty="0" smtClean="0"/>
              <a:t>Virtualization</a:t>
            </a:r>
          </a:p>
          <a:p>
            <a:pPr algn="ctr"/>
            <a:r>
              <a:rPr lang="en-US" altLang="zh-TW" sz="1400" dirty="0" smtClean="0"/>
              <a:t>Management</a:t>
            </a:r>
          </a:p>
          <a:p>
            <a:pPr algn="ctr"/>
            <a:r>
              <a:rPr lang="en-US" altLang="zh-TW" sz="1400" dirty="0" smtClean="0"/>
              <a:t>Platform</a:t>
            </a:r>
            <a:endParaRPr lang="zh-TW" altLang="en-US" sz="1400" dirty="0"/>
          </a:p>
        </p:txBody>
      </p:sp>
    </p:spTree>
    <p:extLst>
      <p:ext uri="{BB962C8B-B14F-4D97-AF65-F5344CB8AC3E}">
        <p14:creationId xmlns:p14="http://schemas.microsoft.com/office/powerpoint/2010/main" val="2166421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600" b="1" dirty="0" smtClean="0">
                <a:latin typeface="Times New Roman" panose="02020603050405020304" pitchFamily="18" charset="0"/>
                <a:cs typeface="Times New Roman" panose="02020603050405020304" pitchFamily="18" charset="0"/>
              </a:rPr>
              <a:t>Client </a:t>
            </a:r>
            <a:r>
              <a:rPr lang="en-IN" sz="1600" b="1" dirty="0" smtClean="0">
                <a:latin typeface="Times New Roman" panose="02020603050405020304" pitchFamily="18" charset="0"/>
                <a:cs typeface="Times New Roman" panose="02020603050405020304" pitchFamily="18" charset="0"/>
              </a:rPr>
              <a:t>Devices</a:t>
            </a:r>
            <a:endParaRPr lang="en-IN" sz="1600" b="1" dirty="0" smtClean="0">
              <a:latin typeface="Times New Roman" panose="02020603050405020304" pitchFamily="18" charset="0"/>
              <a:cs typeface="Times New Roman" panose="02020603050405020304" pitchFamily="18" charset="0"/>
            </a:endParaRPr>
          </a:p>
          <a:p>
            <a:pPr marL="0" indent="0">
              <a:buNone/>
            </a:pPr>
            <a:r>
              <a:rPr lang="en-US" altLang="zh-TW" sz="1600" dirty="0" smtClean="0">
                <a:latin typeface="Times New Roman" panose="02020603050405020304" pitchFamily="18" charset="0"/>
                <a:cs typeface="Times New Roman" panose="02020603050405020304" pitchFamily="18" charset="0"/>
              </a:rPr>
              <a:t>Client </a:t>
            </a:r>
            <a:r>
              <a:rPr lang="en-US" altLang="zh-TW" sz="1600" dirty="0">
                <a:latin typeface="Times New Roman" panose="02020603050405020304" pitchFamily="18" charset="0"/>
                <a:cs typeface="Times New Roman" panose="02020603050405020304" pitchFamily="18" charset="0"/>
              </a:rPr>
              <a:t>devices are </a:t>
            </a:r>
            <a:r>
              <a:rPr lang="en-US" altLang="zh-TW" sz="1600" dirty="0" smtClean="0">
                <a:latin typeface="Times New Roman" panose="02020603050405020304" pitchFamily="18" charset="0"/>
                <a:cs typeface="Times New Roman" panose="02020603050405020304" pitchFamily="18" charset="0"/>
              </a:rPr>
              <a:t>access points.</a:t>
            </a:r>
            <a:endParaRPr lang="en-US" altLang="zh-TW" sz="1600" dirty="0">
              <a:solidFill>
                <a:srgbClr val="FF0000"/>
              </a:solidFill>
              <a:latin typeface="Times New Roman" panose="02020603050405020304" pitchFamily="18" charset="0"/>
              <a:cs typeface="Times New Roman" panose="02020603050405020304" pitchFamily="18" charset="0"/>
            </a:endParaRPr>
          </a:p>
          <a:p>
            <a:pPr marL="0" indent="0">
              <a:buNone/>
            </a:pPr>
            <a:r>
              <a:rPr lang="en-US" altLang="zh-TW" sz="1600" dirty="0" smtClean="0">
                <a:latin typeface="Times New Roman" panose="02020603050405020304" pitchFamily="18" charset="0"/>
                <a:cs typeface="Times New Roman" panose="02020603050405020304" pitchFamily="18" charset="0"/>
              </a:rPr>
              <a:t>It </a:t>
            </a:r>
            <a:r>
              <a:rPr lang="en-US" altLang="zh-TW" sz="1600" dirty="0">
                <a:latin typeface="Times New Roman" panose="02020603050405020304" pitchFamily="18" charset="0"/>
                <a:cs typeface="Times New Roman" panose="02020603050405020304" pitchFamily="18" charset="0"/>
              </a:rPr>
              <a:t>could be </a:t>
            </a:r>
          </a:p>
          <a:p>
            <a:pPr lvl="1" algn="just"/>
            <a:r>
              <a:rPr lang="en-US" altLang="zh-TW" b="1" dirty="0">
                <a:latin typeface="Times New Roman" panose="02020603050405020304" pitchFamily="18" charset="0"/>
                <a:cs typeface="Times New Roman" panose="02020603050405020304" pitchFamily="18" charset="0"/>
              </a:rPr>
              <a:t>Thin </a:t>
            </a:r>
            <a:r>
              <a:rPr lang="en-US" altLang="zh-TW" b="1" dirty="0" smtClean="0">
                <a:latin typeface="Times New Roman" panose="02020603050405020304" pitchFamily="18" charset="0"/>
                <a:cs typeface="Times New Roman" panose="02020603050405020304" pitchFamily="18" charset="0"/>
              </a:rPr>
              <a:t>Client: </a:t>
            </a:r>
            <a:r>
              <a:rPr lang="en-IN" dirty="0">
                <a:latin typeface="Times New Roman" panose="02020603050405020304" pitchFamily="18" charset="0"/>
                <a:cs typeface="Times New Roman" panose="02020603050405020304" pitchFamily="18" charset="0"/>
              </a:rPr>
              <a:t>A thin client is a lightweight computer built to connect to a server from a remote location. The server does most of the work, which can include crunching numbers and storing information for the thin client. </a:t>
            </a:r>
            <a:endParaRPr lang="en-IN" dirty="0" smtClean="0">
              <a:latin typeface="Times New Roman" panose="02020603050405020304" pitchFamily="18" charset="0"/>
              <a:cs typeface="Times New Roman" panose="02020603050405020304" pitchFamily="18" charset="0"/>
            </a:endParaRPr>
          </a:p>
          <a:p>
            <a:pPr lvl="1" algn="just"/>
            <a:r>
              <a:rPr lang="en-US" altLang="zh-TW" dirty="0" smtClean="0">
                <a:latin typeface="Times New Roman" panose="02020603050405020304" pitchFamily="18" charset="0"/>
                <a:cs typeface="Times New Roman" panose="02020603050405020304" pitchFamily="18" charset="0"/>
              </a:rPr>
              <a:t>Clients </a:t>
            </a:r>
            <a:r>
              <a:rPr lang="en-US" altLang="zh-TW" dirty="0">
                <a:latin typeface="Times New Roman" panose="02020603050405020304" pitchFamily="18" charset="0"/>
                <a:cs typeface="Times New Roman" panose="02020603050405020304" pitchFamily="18" charset="0"/>
              </a:rPr>
              <a:t>running software on OS</a:t>
            </a:r>
          </a:p>
          <a:p>
            <a:pPr lvl="2"/>
            <a:r>
              <a:rPr lang="en-US" altLang="zh-TW" sz="1600" dirty="0">
                <a:latin typeface="Times New Roman" panose="02020603050405020304" pitchFamily="18" charset="0"/>
                <a:cs typeface="Times New Roman" panose="02020603050405020304" pitchFamily="18" charset="0"/>
              </a:rPr>
              <a:t>Such </a:t>
            </a:r>
            <a:r>
              <a:rPr lang="en-US" altLang="zh-TW" sz="1600" dirty="0" smtClean="0">
                <a:latin typeface="Times New Roman" panose="02020603050405020304" pitchFamily="18" charset="0"/>
                <a:cs typeface="Times New Roman" panose="02020603050405020304" pitchFamily="18" charset="0"/>
              </a:rPr>
              <a:t>as, </a:t>
            </a:r>
            <a:r>
              <a:rPr lang="en-US" altLang="zh-TW" sz="1600" dirty="0">
                <a:latin typeface="Times New Roman" panose="02020603050405020304" pitchFamily="18" charset="0"/>
                <a:cs typeface="Times New Roman" panose="02020603050405020304" pitchFamily="18" charset="0"/>
              </a:rPr>
              <a:t>Windows, </a:t>
            </a:r>
            <a:r>
              <a:rPr lang="en-US" altLang="zh-TW" sz="1600" dirty="0" smtClean="0">
                <a:latin typeface="Times New Roman" panose="02020603050405020304" pitchFamily="18" charset="0"/>
                <a:cs typeface="Times New Roman" panose="02020603050405020304" pitchFamily="18" charset="0"/>
              </a:rPr>
              <a:t>Linux </a:t>
            </a:r>
            <a:r>
              <a:rPr lang="en-US" altLang="zh-TW" sz="1600" dirty="0">
                <a:latin typeface="Times New Roman" panose="02020603050405020304" pitchFamily="18" charset="0"/>
                <a:cs typeface="Times New Roman" panose="02020603050405020304" pitchFamily="18" charset="0"/>
              </a:rPr>
              <a:t>or others supported by the VDI </a:t>
            </a:r>
            <a:r>
              <a:rPr lang="en-US" altLang="zh-TW" sz="1600" dirty="0" smtClean="0">
                <a:latin typeface="Times New Roman" panose="02020603050405020304" pitchFamily="18" charset="0"/>
                <a:cs typeface="Times New Roman" panose="02020603050405020304" pitchFamily="18" charset="0"/>
              </a:rPr>
              <a:t>solution</a:t>
            </a:r>
            <a:endParaRPr lang="zh-TW" alt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12</a:t>
            </a:fld>
            <a:endParaRPr lang="en-US" dirty="0"/>
          </a:p>
        </p:txBody>
      </p:sp>
      <p:pic>
        <p:nvPicPr>
          <p:cNvPr id="5" name="Picture 2" descr="https://encrypted-tbn0.gstatic.com/images?q=tbn:ANd9GcTkbbFgF6QBvZVGW4qrfBuOznis15mFbz77k7Njl-ZOp7KSBCN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3810000"/>
            <a:ext cx="2466975" cy="18478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us.123rf.com/400wm/400/400/perysty/perysty1110/perysty111000022/10841962-illustration-of-touch-smartphone-on-white-backgroun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3320" y="3905833"/>
            <a:ext cx="1242138" cy="16561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mediaserver.pulse2.com/uploads/2012/09/latitude-10-tablet.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0488" t="13313" r="11470" b="12270"/>
          <a:stretch/>
        </p:blipFill>
        <p:spPr bwMode="auto">
          <a:xfrm>
            <a:off x="5892693" y="4190417"/>
            <a:ext cx="2438401"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636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smtClean="0">
                <a:latin typeface="Times New Roman" panose="02020603050405020304" pitchFamily="18" charset="0"/>
                <a:cs typeface="Times New Roman" panose="02020603050405020304" pitchFamily="18" charset="0"/>
              </a:rPr>
              <a:t>Session Broker</a:t>
            </a:r>
          </a:p>
          <a:p>
            <a:pPr marL="0" indent="0">
              <a:buNone/>
            </a:pPr>
            <a:endParaRPr lang="en-IN" b="1" dirty="0"/>
          </a:p>
          <a:p>
            <a:pPr marL="0" indent="0">
              <a:buNone/>
            </a:pP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13</a:t>
            </a:fld>
            <a:endParaRPr lang="en-US" dirty="0"/>
          </a:p>
        </p:txBody>
      </p:sp>
      <p:sp>
        <p:nvSpPr>
          <p:cNvPr id="5" name="矩形 3"/>
          <p:cNvSpPr/>
          <p:nvPr/>
        </p:nvSpPr>
        <p:spPr>
          <a:xfrm>
            <a:off x="1196752" y="1960240"/>
            <a:ext cx="1080120" cy="864096"/>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lang="en-US" altLang="zh-TW" sz="2400" dirty="0" smtClean="0"/>
              <a:t>Client</a:t>
            </a:r>
            <a:endParaRPr lang="zh-TW" altLang="en-US" sz="2400" dirty="0"/>
          </a:p>
        </p:txBody>
      </p:sp>
      <p:sp>
        <p:nvSpPr>
          <p:cNvPr id="6" name="矩形 4"/>
          <p:cNvSpPr/>
          <p:nvPr/>
        </p:nvSpPr>
        <p:spPr>
          <a:xfrm>
            <a:off x="1340768" y="2422557"/>
            <a:ext cx="1080120" cy="864096"/>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lang="en-US" altLang="zh-TW" sz="2400" dirty="0" smtClean="0"/>
              <a:t>Client</a:t>
            </a:r>
            <a:endParaRPr lang="zh-TW" altLang="en-US" sz="2400" dirty="0"/>
          </a:p>
        </p:txBody>
      </p:sp>
      <p:sp>
        <p:nvSpPr>
          <p:cNvPr id="7" name="立方體 6"/>
          <p:cNvSpPr/>
          <p:nvPr/>
        </p:nvSpPr>
        <p:spPr>
          <a:xfrm>
            <a:off x="3429000" y="1600200"/>
            <a:ext cx="1584176" cy="2072343"/>
          </a:xfrm>
          <a:prstGeom prst="cub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400" dirty="0" smtClean="0"/>
              <a:t>Session </a:t>
            </a:r>
          </a:p>
          <a:p>
            <a:pPr algn="ctr"/>
            <a:r>
              <a:rPr lang="en-US" altLang="zh-TW" sz="2400" dirty="0" smtClean="0"/>
              <a:t>Broker</a:t>
            </a:r>
            <a:endParaRPr lang="zh-TW" altLang="en-US" sz="2400" dirty="0"/>
          </a:p>
        </p:txBody>
      </p:sp>
      <p:sp>
        <p:nvSpPr>
          <p:cNvPr id="8" name="矩形 7"/>
          <p:cNvSpPr/>
          <p:nvPr/>
        </p:nvSpPr>
        <p:spPr>
          <a:xfrm>
            <a:off x="5805264" y="1990509"/>
            <a:ext cx="1080120" cy="864096"/>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n-US" altLang="zh-TW" sz="2400" dirty="0" smtClean="0"/>
              <a:t>VM</a:t>
            </a:r>
            <a:endParaRPr lang="zh-TW" altLang="en-US" sz="2400" dirty="0"/>
          </a:p>
        </p:txBody>
      </p:sp>
      <p:sp>
        <p:nvSpPr>
          <p:cNvPr id="9" name="矩形 8"/>
          <p:cNvSpPr/>
          <p:nvPr/>
        </p:nvSpPr>
        <p:spPr>
          <a:xfrm>
            <a:off x="6093296" y="2398149"/>
            <a:ext cx="1080120" cy="864096"/>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n-US" altLang="zh-TW" sz="2400" dirty="0" smtClean="0"/>
              <a:t>VM</a:t>
            </a:r>
            <a:endParaRPr lang="zh-TW" altLang="en-US" sz="2400" dirty="0"/>
          </a:p>
        </p:txBody>
      </p:sp>
      <p:sp>
        <p:nvSpPr>
          <p:cNvPr id="10" name="矩形 9"/>
          <p:cNvSpPr/>
          <p:nvPr/>
        </p:nvSpPr>
        <p:spPr>
          <a:xfrm>
            <a:off x="6345324" y="2912123"/>
            <a:ext cx="1080120" cy="864096"/>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n-US" altLang="zh-TW" sz="2400" dirty="0" smtClean="0"/>
              <a:t>VM</a:t>
            </a:r>
            <a:endParaRPr lang="zh-TW" altLang="en-US" sz="2400" dirty="0"/>
          </a:p>
        </p:txBody>
      </p:sp>
      <p:cxnSp>
        <p:nvCxnSpPr>
          <p:cNvPr id="11" name="直線接點 11"/>
          <p:cNvCxnSpPr>
            <a:stCxn id="5" idx="3"/>
            <a:endCxn id="7" idx="2"/>
          </p:cNvCxnSpPr>
          <p:nvPr/>
        </p:nvCxnSpPr>
        <p:spPr>
          <a:xfrm>
            <a:off x="2276872" y="2392288"/>
            <a:ext cx="1152128" cy="442106"/>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12" name="直線接點 16"/>
          <p:cNvCxnSpPr>
            <a:endCxn id="7" idx="2"/>
          </p:cNvCxnSpPr>
          <p:nvPr/>
        </p:nvCxnSpPr>
        <p:spPr>
          <a:xfrm flipV="1">
            <a:off x="2613089" y="2834394"/>
            <a:ext cx="815911" cy="493998"/>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13" name="直線單箭頭接點 33"/>
          <p:cNvCxnSpPr>
            <a:stCxn id="7" idx="5"/>
            <a:endCxn id="8" idx="1"/>
          </p:cNvCxnSpPr>
          <p:nvPr/>
        </p:nvCxnSpPr>
        <p:spPr>
          <a:xfrm flipV="1">
            <a:off x="5013176" y="2422557"/>
            <a:ext cx="792088" cy="15793"/>
          </a:xfrm>
          <a:prstGeom prst="straightConnector1">
            <a:avLst/>
          </a:prstGeom>
          <a:ln>
            <a:prstDash val="sysDot"/>
            <a:tailEnd type="arrow"/>
          </a:ln>
        </p:spPr>
        <p:style>
          <a:lnRef idx="2">
            <a:schemeClr val="dk1"/>
          </a:lnRef>
          <a:fillRef idx="0">
            <a:schemeClr val="dk1"/>
          </a:fillRef>
          <a:effectRef idx="1">
            <a:schemeClr val="dk1"/>
          </a:effectRef>
          <a:fontRef idx="minor">
            <a:schemeClr val="tx1"/>
          </a:fontRef>
        </p:style>
      </p:cxnSp>
      <p:cxnSp>
        <p:nvCxnSpPr>
          <p:cNvPr id="14" name="直線單箭頭接點 37"/>
          <p:cNvCxnSpPr>
            <a:stCxn id="7" idx="5"/>
            <a:endCxn id="10" idx="1"/>
          </p:cNvCxnSpPr>
          <p:nvPr/>
        </p:nvCxnSpPr>
        <p:spPr>
          <a:xfrm>
            <a:off x="5013176" y="2438350"/>
            <a:ext cx="1332148" cy="905821"/>
          </a:xfrm>
          <a:prstGeom prst="straightConnector1">
            <a:avLst/>
          </a:prstGeom>
          <a:ln>
            <a:prstDash val="sysDot"/>
            <a:tailEnd type="arrow"/>
          </a:ln>
        </p:spPr>
        <p:style>
          <a:lnRef idx="2">
            <a:schemeClr val="dk1"/>
          </a:lnRef>
          <a:fillRef idx="0">
            <a:schemeClr val="dk1"/>
          </a:fillRef>
          <a:effectRef idx="1">
            <a:schemeClr val="dk1"/>
          </a:effectRef>
          <a:fontRef idx="minor">
            <a:schemeClr val="tx1"/>
          </a:fontRef>
        </p:style>
      </p:cxnSp>
      <p:sp>
        <p:nvSpPr>
          <p:cNvPr id="15" name="文字方塊 40"/>
          <p:cNvSpPr txBox="1"/>
          <p:nvPr/>
        </p:nvSpPr>
        <p:spPr>
          <a:xfrm>
            <a:off x="2588996" y="2608312"/>
            <a:ext cx="527879" cy="461665"/>
          </a:xfrm>
          <a:prstGeom prst="rect">
            <a:avLst/>
          </a:prstGeom>
          <a:noFill/>
        </p:spPr>
        <p:txBody>
          <a:bodyPr wrap="square" rtlCol="0">
            <a:spAutoFit/>
          </a:bodyPr>
          <a:lstStyle/>
          <a:p>
            <a:pPr algn="ctr"/>
            <a:r>
              <a:rPr lang="en-US" altLang="zh-TW" sz="2400" b="1" dirty="0" smtClean="0"/>
              <a:t>. . . </a:t>
            </a:r>
            <a:endParaRPr lang="zh-TW" altLang="en-US" sz="2400" b="1" dirty="0"/>
          </a:p>
        </p:txBody>
      </p:sp>
      <p:sp>
        <p:nvSpPr>
          <p:cNvPr id="16" name="文字方塊 41"/>
          <p:cNvSpPr txBox="1"/>
          <p:nvPr/>
        </p:nvSpPr>
        <p:spPr>
          <a:xfrm>
            <a:off x="5540895" y="2462899"/>
            <a:ext cx="527879" cy="461665"/>
          </a:xfrm>
          <a:prstGeom prst="rect">
            <a:avLst/>
          </a:prstGeom>
          <a:noFill/>
        </p:spPr>
        <p:txBody>
          <a:bodyPr wrap="square" rtlCol="0">
            <a:spAutoFit/>
          </a:bodyPr>
          <a:lstStyle/>
          <a:p>
            <a:pPr algn="ctr"/>
            <a:r>
              <a:rPr lang="en-US" altLang="zh-TW" sz="2400" b="1" dirty="0" smtClean="0"/>
              <a:t>. . . </a:t>
            </a:r>
            <a:endParaRPr lang="zh-TW" altLang="en-US" sz="2400" b="1" dirty="0"/>
          </a:p>
        </p:txBody>
      </p:sp>
      <p:sp>
        <p:nvSpPr>
          <p:cNvPr id="17" name="矩形 5"/>
          <p:cNvSpPr/>
          <p:nvPr/>
        </p:nvSpPr>
        <p:spPr>
          <a:xfrm>
            <a:off x="1516495" y="2934523"/>
            <a:ext cx="1080120" cy="864096"/>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lang="en-US" altLang="zh-TW" sz="2400" dirty="0" smtClean="0"/>
              <a:t>Client</a:t>
            </a:r>
            <a:endParaRPr lang="zh-TW" altLang="en-US" sz="2400" dirty="0"/>
          </a:p>
        </p:txBody>
      </p:sp>
      <p:sp>
        <p:nvSpPr>
          <p:cNvPr id="26" name="TextBox 25"/>
          <p:cNvSpPr txBox="1"/>
          <p:nvPr/>
        </p:nvSpPr>
        <p:spPr>
          <a:xfrm>
            <a:off x="0" y="4419600"/>
            <a:ext cx="9137717" cy="1354217"/>
          </a:xfrm>
          <a:prstGeom prst="rect">
            <a:avLst/>
          </a:prstGeom>
          <a:noFill/>
        </p:spPr>
        <p:txBody>
          <a:bodyPr wrap="square" rtlCol="0">
            <a:spAutoFit/>
          </a:bodyPr>
          <a:lstStyle/>
          <a:p>
            <a:r>
              <a:rPr lang="en-US" altLang="zh-TW" sz="1600" dirty="0">
                <a:latin typeface="Times New Roman" panose="02020603050405020304" pitchFamily="18" charset="0"/>
                <a:cs typeface="Times New Roman" panose="02020603050405020304" pitchFamily="18" charset="0"/>
              </a:rPr>
              <a:t>The session broker is responsible </a:t>
            </a:r>
            <a:r>
              <a:rPr lang="en-US" altLang="zh-TW" sz="1600" dirty="0" smtClean="0">
                <a:latin typeface="Times New Roman" panose="02020603050405020304" pitchFamily="18" charset="0"/>
                <a:cs typeface="Times New Roman" panose="02020603050405020304" pitchFamily="18" charset="0"/>
              </a:rPr>
              <a:t>for:</a:t>
            </a:r>
            <a:endParaRPr lang="en-US" altLang="zh-TW"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TW" sz="1600" dirty="0" smtClean="0">
                <a:latin typeface="Times New Roman" panose="02020603050405020304" pitchFamily="18" charset="0"/>
                <a:cs typeface="Times New Roman" panose="02020603050405020304" pitchFamily="18" charset="0"/>
              </a:rPr>
              <a:t>Distributing </a:t>
            </a:r>
            <a:r>
              <a:rPr lang="en-US" altLang="zh-TW" sz="1600" dirty="0">
                <a:latin typeface="Times New Roman" panose="02020603050405020304" pitchFamily="18" charset="0"/>
                <a:cs typeface="Times New Roman" panose="02020603050405020304" pitchFamily="18" charset="0"/>
              </a:rPr>
              <a:t>sessions from clients to VMs</a:t>
            </a:r>
          </a:p>
          <a:p>
            <a:pPr marL="742950" lvl="1" indent="-285750">
              <a:buFont typeface="Arial" panose="020B0604020202020204" pitchFamily="34" charset="0"/>
              <a:buChar char="•"/>
            </a:pPr>
            <a:r>
              <a:rPr lang="en-US" altLang="zh-TW" sz="1600" dirty="0" smtClean="0">
                <a:latin typeface="Times New Roman" panose="02020603050405020304" pitchFamily="18" charset="0"/>
                <a:cs typeface="Times New Roman" panose="02020603050405020304" pitchFamily="18" charset="0"/>
              </a:rPr>
              <a:t>Redirecting </a:t>
            </a:r>
            <a:r>
              <a:rPr lang="en-US" altLang="zh-TW" sz="1600" dirty="0">
                <a:latin typeface="Times New Roman" panose="02020603050405020304" pitchFamily="18" charset="0"/>
                <a:cs typeface="Times New Roman" panose="02020603050405020304" pitchFamily="18" charset="0"/>
              </a:rPr>
              <a:t>disconnected sessions of users back to their original </a:t>
            </a:r>
            <a:r>
              <a:rPr lang="en-US" altLang="zh-TW" sz="1600" dirty="0" smtClean="0">
                <a:latin typeface="Times New Roman" panose="02020603050405020304" pitchFamily="18" charset="0"/>
                <a:cs typeface="Times New Roman" panose="02020603050405020304" pitchFamily="18" charset="0"/>
              </a:rPr>
              <a:t>VMs</a:t>
            </a:r>
            <a:endParaRPr lang="en-US" altLang="zh-TW" sz="1600" dirty="0">
              <a:latin typeface="Times New Roman" panose="02020603050405020304" pitchFamily="18" charset="0"/>
              <a:cs typeface="Times New Roman" panose="02020603050405020304" pitchFamily="18" charset="0"/>
            </a:endParaRPr>
          </a:p>
          <a:p>
            <a:pPr lvl="1"/>
            <a:r>
              <a:rPr lang="en-US" altLang="zh-TW" sz="1600" dirty="0" smtClean="0">
                <a:latin typeface="Times New Roman" panose="02020603050405020304" pitchFamily="18" charset="0"/>
                <a:cs typeface="Times New Roman" panose="02020603050405020304" pitchFamily="18" charset="0"/>
              </a:rPr>
              <a:t>       Example</a:t>
            </a:r>
            <a:r>
              <a:rPr lang="en-US" altLang="zh-TW" sz="1600" dirty="0">
                <a:latin typeface="Times New Roman" panose="02020603050405020304" pitchFamily="18" charset="0"/>
                <a:cs typeface="Times New Roman" panose="02020603050405020304" pitchFamily="18" charset="0"/>
              </a:rPr>
              <a:t>: Windows Server 2008 R2, XenDesktop (for Microsoft VDI</a:t>
            </a:r>
            <a:r>
              <a:rPr lang="en-US" altLang="zh-TW" sz="1600" dirty="0" smtClean="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and VMware View Manager</a:t>
            </a:r>
            <a:endParaRPr lang="zh-TW" alt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96394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smtClean="0">
                <a:latin typeface="Times New Roman" panose="02020603050405020304" pitchFamily="18" charset="0"/>
                <a:cs typeface="Times New Roman" panose="02020603050405020304" pitchFamily="18" charset="0"/>
              </a:rPr>
              <a:t>Virtualization Platform</a:t>
            </a:r>
          </a:p>
          <a:p>
            <a:pPr marL="0" indent="0">
              <a:buNone/>
            </a:pPr>
            <a:endParaRPr lang="en-IN" b="1" dirty="0" smtClean="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A platform hosts VMs with the client operating systems </a:t>
            </a:r>
          </a:p>
          <a:p>
            <a:r>
              <a:rPr lang="en-US" altLang="zh-TW" dirty="0">
                <a:latin typeface="Times New Roman" panose="02020603050405020304" pitchFamily="18" charset="0"/>
                <a:cs typeface="Times New Roman" panose="02020603050405020304" pitchFamily="18" charset="0"/>
              </a:rPr>
              <a:t>This platform must have the capacity to host enough VMs for all concurrently connected users</a:t>
            </a:r>
          </a:p>
          <a:p>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14</a:t>
            </a:fld>
            <a:endParaRPr lang="en-US" dirty="0"/>
          </a:p>
        </p:txBody>
      </p:sp>
      <p:sp>
        <p:nvSpPr>
          <p:cNvPr id="5" name="矩形 3"/>
          <p:cNvSpPr/>
          <p:nvPr/>
        </p:nvSpPr>
        <p:spPr>
          <a:xfrm>
            <a:off x="2554796" y="4676344"/>
            <a:ext cx="4320480"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Virtualization Platform</a:t>
            </a:r>
            <a:endParaRPr lang="zh-TW" altLang="en-US" sz="2800" dirty="0"/>
          </a:p>
        </p:txBody>
      </p:sp>
      <p:grpSp>
        <p:nvGrpSpPr>
          <p:cNvPr id="6" name="群組 7"/>
          <p:cNvGrpSpPr/>
          <p:nvPr/>
        </p:nvGrpSpPr>
        <p:grpSpPr>
          <a:xfrm>
            <a:off x="2590800" y="3124200"/>
            <a:ext cx="4248472" cy="1480136"/>
            <a:chOff x="2483768" y="4325128"/>
            <a:chExt cx="4248472" cy="1264112"/>
          </a:xfrm>
        </p:grpSpPr>
        <p:grpSp>
          <p:nvGrpSpPr>
            <p:cNvPr id="7" name="群組 4"/>
            <p:cNvGrpSpPr/>
            <p:nvPr/>
          </p:nvGrpSpPr>
          <p:grpSpPr>
            <a:xfrm>
              <a:off x="2483768" y="4325128"/>
              <a:ext cx="1368152" cy="1264112"/>
              <a:chOff x="2627784" y="3861048"/>
              <a:chExt cx="1512168" cy="1264112"/>
            </a:xfrm>
          </p:grpSpPr>
          <p:sp>
            <p:nvSpPr>
              <p:cNvPr id="14" name="矩形 5"/>
              <p:cNvSpPr/>
              <p:nvPr/>
            </p:nvSpPr>
            <p:spPr>
              <a:xfrm>
                <a:off x="2627784" y="3861048"/>
                <a:ext cx="1512168" cy="1264112"/>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altLang="zh-TW" sz="2000" dirty="0" smtClean="0"/>
                  <a:t>Virtual Machine</a:t>
                </a:r>
                <a:endParaRPr lang="zh-TW" altLang="en-US" sz="2000" dirty="0"/>
              </a:p>
            </p:txBody>
          </p:sp>
          <p:sp>
            <p:nvSpPr>
              <p:cNvPr id="15" name="矩形 6"/>
              <p:cNvSpPr/>
              <p:nvPr/>
            </p:nvSpPr>
            <p:spPr>
              <a:xfrm>
                <a:off x="2771800" y="3861048"/>
                <a:ext cx="1224136" cy="6320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000" dirty="0" smtClean="0"/>
                  <a:t>Guest OS</a:t>
                </a:r>
                <a:endParaRPr lang="zh-TW" altLang="en-US" sz="2000" dirty="0"/>
              </a:p>
            </p:txBody>
          </p:sp>
        </p:grpSp>
        <p:grpSp>
          <p:nvGrpSpPr>
            <p:cNvPr id="8" name="群組 11"/>
            <p:cNvGrpSpPr/>
            <p:nvPr/>
          </p:nvGrpSpPr>
          <p:grpSpPr>
            <a:xfrm>
              <a:off x="3923928" y="4325128"/>
              <a:ext cx="1368152" cy="1264112"/>
              <a:chOff x="2627784" y="3861048"/>
              <a:chExt cx="1512168" cy="1264112"/>
            </a:xfrm>
          </p:grpSpPr>
          <p:sp>
            <p:nvSpPr>
              <p:cNvPr id="12" name="矩形 12"/>
              <p:cNvSpPr/>
              <p:nvPr/>
            </p:nvSpPr>
            <p:spPr>
              <a:xfrm>
                <a:off x="2627784" y="3861048"/>
                <a:ext cx="1512168" cy="1264112"/>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altLang="zh-TW" sz="2000" dirty="0" smtClean="0"/>
                  <a:t>Virtual Machine</a:t>
                </a:r>
                <a:endParaRPr lang="zh-TW" altLang="en-US" sz="2000" dirty="0"/>
              </a:p>
            </p:txBody>
          </p:sp>
          <p:sp>
            <p:nvSpPr>
              <p:cNvPr id="13" name="矩形 13"/>
              <p:cNvSpPr/>
              <p:nvPr/>
            </p:nvSpPr>
            <p:spPr>
              <a:xfrm>
                <a:off x="2771800" y="3861048"/>
                <a:ext cx="1224136" cy="6320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000" dirty="0" smtClean="0"/>
                  <a:t>Guest OS</a:t>
                </a:r>
                <a:endParaRPr lang="zh-TW" altLang="en-US" sz="2000" dirty="0"/>
              </a:p>
            </p:txBody>
          </p:sp>
        </p:grpSp>
        <p:grpSp>
          <p:nvGrpSpPr>
            <p:cNvPr id="9" name="群組 14"/>
            <p:cNvGrpSpPr/>
            <p:nvPr/>
          </p:nvGrpSpPr>
          <p:grpSpPr>
            <a:xfrm>
              <a:off x="5364088" y="4325128"/>
              <a:ext cx="1368152" cy="1264112"/>
              <a:chOff x="2627784" y="3861048"/>
              <a:chExt cx="1512168" cy="1264112"/>
            </a:xfrm>
          </p:grpSpPr>
          <p:sp>
            <p:nvSpPr>
              <p:cNvPr id="10" name="矩形 15"/>
              <p:cNvSpPr/>
              <p:nvPr/>
            </p:nvSpPr>
            <p:spPr>
              <a:xfrm>
                <a:off x="2627784" y="3861048"/>
                <a:ext cx="1512168" cy="1264112"/>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altLang="zh-TW" sz="2000" dirty="0" smtClean="0"/>
                  <a:t>Virtual Machine</a:t>
                </a:r>
                <a:endParaRPr lang="zh-TW" altLang="en-US" sz="2000" dirty="0"/>
              </a:p>
            </p:txBody>
          </p:sp>
          <p:sp>
            <p:nvSpPr>
              <p:cNvPr id="11" name="矩形 16"/>
              <p:cNvSpPr/>
              <p:nvPr/>
            </p:nvSpPr>
            <p:spPr>
              <a:xfrm>
                <a:off x="2771800" y="3861048"/>
                <a:ext cx="1224136" cy="6320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000" dirty="0" smtClean="0"/>
                  <a:t>Guest OS</a:t>
                </a:r>
                <a:endParaRPr lang="zh-TW" altLang="en-US" sz="2000" dirty="0"/>
              </a:p>
            </p:txBody>
          </p:sp>
        </p:grpSp>
      </p:grpSp>
    </p:spTree>
    <p:extLst>
      <p:ext uri="{BB962C8B-B14F-4D97-AF65-F5344CB8AC3E}">
        <p14:creationId xmlns:p14="http://schemas.microsoft.com/office/powerpoint/2010/main" val="2150573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smtClean="0">
                <a:latin typeface="Times New Roman" panose="02020603050405020304" pitchFamily="18" charset="0"/>
                <a:cs typeface="Times New Roman" panose="02020603050405020304" pitchFamily="18" charset="0"/>
              </a:rPr>
              <a:t>Virtualization Management Platform</a:t>
            </a:r>
          </a:p>
          <a:p>
            <a:pPr marL="0" indent="0">
              <a:buNone/>
            </a:pPr>
            <a:r>
              <a:rPr lang="en-IN" sz="1600" dirty="0" smtClean="0">
                <a:latin typeface="Times New Roman" panose="02020603050405020304" pitchFamily="18" charset="0"/>
                <a:cs typeface="Times New Roman" panose="02020603050405020304" pitchFamily="18" charset="0"/>
              </a:rPr>
              <a:t>  </a:t>
            </a:r>
          </a:p>
          <a:p>
            <a:r>
              <a:rPr lang="en-GB" altLang="zh-TW" sz="1600" dirty="0" smtClean="0">
                <a:latin typeface="Times New Roman" panose="02020603050405020304" pitchFamily="18" charset="0"/>
                <a:cs typeface="Times New Roman" panose="02020603050405020304" pitchFamily="18" charset="0"/>
              </a:rPr>
              <a:t>Virtual management platform is a platform that</a:t>
            </a:r>
          </a:p>
          <a:p>
            <a:pPr lvl="1"/>
            <a:r>
              <a:rPr lang="en-GB" altLang="zh-TW" dirty="0" smtClean="0">
                <a:latin typeface="Times New Roman" panose="02020603050405020304" pitchFamily="18" charset="0"/>
                <a:cs typeface="Times New Roman" panose="02020603050405020304" pitchFamily="18" charset="0"/>
              </a:rPr>
              <a:t>Manages the servers</a:t>
            </a:r>
          </a:p>
          <a:p>
            <a:pPr lvl="1"/>
            <a:r>
              <a:rPr lang="en-GB" altLang="zh-TW" dirty="0" smtClean="0">
                <a:latin typeface="Times New Roman" panose="02020603050405020304" pitchFamily="18" charset="0"/>
                <a:cs typeface="Times New Roman" panose="02020603050405020304" pitchFamily="18" charset="0"/>
              </a:rPr>
              <a:t>Provisions VMs quickly and efficiently</a:t>
            </a:r>
          </a:p>
          <a:p>
            <a:pPr lvl="1"/>
            <a:r>
              <a:rPr lang="en-GB" altLang="zh-TW" dirty="0" smtClean="0">
                <a:latin typeface="Times New Roman" panose="02020603050405020304" pitchFamily="18" charset="0"/>
                <a:cs typeface="Times New Roman" panose="02020603050405020304" pitchFamily="18" charset="0"/>
              </a:rPr>
              <a:t>Uses templates and libraries of disk images to provision the client OS in VMs</a:t>
            </a:r>
          </a:p>
          <a:p>
            <a:pPr lvl="1"/>
            <a:endParaRPr lang="en-GB" altLang="zh-TW" dirty="0" smtClean="0">
              <a:latin typeface="Times New Roman" panose="02020603050405020304" pitchFamily="18" charset="0"/>
              <a:cs typeface="Times New Roman" panose="02020603050405020304" pitchFamily="18" charset="0"/>
            </a:endParaRPr>
          </a:p>
          <a:p>
            <a:r>
              <a:rPr lang="en-GB" altLang="zh-TW" sz="1600" dirty="0" smtClean="0">
                <a:latin typeface="Times New Roman" panose="02020603050405020304" pitchFamily="18" charset="0"/>
                <a:cs typeface="Times New Roman" panose="02020603050405020304" pitchFamily="18" charset="0"/>
              </a:rPr>
              <a:t>It ensures there is always a pool of VMs available for new connections.</a:t>
            </a:r>
          </a:p>
          <a:p>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15</a:t>
            </a:fld>
            <a:endParaRPr lang="en-US" dirty="0"/>
          </a:p>
        </p:txBody>
      </p:sp>
    </p:spTree>
    <p:extLst>
      <p:ext uri="{BB962C8B-B14F-4D97-AF65-F5344CB8AC3E}">
        <p14:creationId xmlns:p14="http://schemas.microsoft.com/office/powerpoint/2010/main" val="3420668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909118" cy="5867400"/>
          </a:xfrm>
        </p:spPr>
        <p:txBody>
          <a:bodyPr>
            <a:normAutofit/>
          </a:bodyPr>
          <a:lstStyle/>
          <a:p>
            <a:pPr marL="0" indent="0">
              <a:buNone/>
            </a:pPr>
            <a:r>
              <a:rPr lang="en-GB" sz="1600" dirty="0" smtClean="0">
                <a:latin typeface="Times New Roman" panose="02020603050405020304" pitchFamily="18" charset="0"/>
                <a:cs typeface="Times New Roman" panose="02020603050405020304" pitchFamily="18" charset="0"/>
              </a:rPr>
              <a:t>As </a:t>
            </a:r>
            <a:r>
              <a:rPr lang="en-GB" sz="1600" dirty="0" smtClean="0">
                <a:latin typeface="Times New Roman" panose="02020603050405020304" pitchFamily="18" charset="0"/>
                <a:cs typeface="Times New Roman" panose="02020603050405020304" pitchFamily="18" charset="0"/>
              </a:rPr>
              <a:t>more organisations are moving to the cloud </a:t>
            </a:r>
            <a:r>
              <a:rPr lang="en-GB" sz="1600" dirty="0" smtClean="0">
                <a:latin typeface="Times New Roman" panose="02020603050405020304" pitchFamily="18" charset="0"/>
                <a:cs typeface="Times New Roman" panose="02020603050405020304" pitchFamily="18" charset="0"/>
              </a:rPr>
              <a:t>environment</a:t>
            </a:r>
            <a:r>
              <a:rPr lang="en-GB" sz="1600" dirty="0" smtClean="0">
                <a:latin typeface="Times New Roman" panose="02020603050405020304" pitchFamily="18" charset="0"/>
                <a:cs typeface="Times New Roman" panose="02020603050405020304" pitchFamily="18" charset="0"/>
              </a:rPr>
              <a:t>. Following are some of the benefits</a:t>
            </a:r>
            <a:r>
              <a:rPr lang="en-GB" sz="1600" dirty="0" smtClean="0">
                <a:latin typeface="Times New Roman" panose="02020603050405020304" pitchFamily="18" charset="0"/>
                <a:cs typeface="Times New Roman" panose="02020603050405020304" pitchFamily="18" charset="0"/>
              </a:rPr>
              <a:t> of the VDI</a:t>
            </a:r>
            <a:r>
              <a:rPr lang="en-GB" sz="1600" dirty="0" smtClean="0">
                <a:latin typeface="Times New Roman" panose="02020603050405020304" pitchFamily="18" charset="0"/>
                <a:cs typeface="Times New Roman" panose="02020603050405020304" pitchFamily="18" charset="0"/>
              </a:rPr>
              <a:t>:</a:t>
            </a:r>
          </a:p>
          <a:p>
            <a:pPr marL="0" indent="0">
              <a:buNone/>
            </a:pPr>
            <a:endParaRPr lang="en-GB" sz="1600" dirty="0" smtClean="0">
              <a:latin typeface="Times New Roman" panose="02020603050405020304" pitchFamily="18" charset="0"/>
              <a:cs typeface="Times New Roman" panose="02020603050405020304" pitchFamily="18" charset="0"/>
            </a:endParaRPr>
          </a:p>
          <a:p>
            <a:pPr algn="just" fontAlgn="base"/>
            <a:r>
              <a:rPr lang="en-GB" sz="1600" dirty="0" smtClean="0">
                <a:latin typeface="Times New Roman" panose="02020603050405020304" pitchFamily="18" charset="0"/>
                <a:cs typeface="Times New Roman" panose="02020603050405020304" pitchFamily="18" charset="0"/>
              </a:rPr>
              <a:t>Usage of Less </a:t>
            </a:r>
            <a:r>
              <a:rPr lang="en-GB" sz="1600" dirty="0" smtClean="0">
                <a:latin typeface="Times New Roman" panose="02020603050405020304" pitchFamily="18" charset="0"/>
                <a:cs typeface="Times New Roman" panose="02020603050405020304" pitchFamily="18" charset="0"/>
              </a:rPr>
              <a:t>Bandwidth</a:t>
            </a:r>
          </a:p>
          <a:p>
            <a:pPr algn="just" fontAlgn="base"/>
            <a:r>
              <a:rPr lang="en-GB" sz="1600" dirty="0" smtClean="0">
                <a:latin typeface="Times New Roman" panose="02020603050405020304" pitchFamily="18" charset="0"/>
                <a:cs typeface="Times New Roman" panose="02020603050405020304" pitchFamily="18" charset="0"/>
              </a:rPr>
              <a:t>Reduce </a:t>
            </a:r>
            <a:r>
              <a:rPr lang="en-GB" sz="1600" dirty="0" smtClean="0">
                <a:latin typeface="Times New Roman" panose="02020603050405020304" pitchFamily="18" charset="0"/>
                <a:cs typeface="Times New Roman" panose="02020603050405020304" pitchFamily="18" charset="0"/>
              </a:rPr>
              <a:t>IT Costs up to 30 </a:t>
            </a:r>
            <a:r>
              <a:rPr lang="en-GB" sz="1600" dirty="0" smtClean="0">
                <a:latin typeface="Times New Roman" panose="02020603050405020304" pitchFamily="18" charset="0"/>
                <a:cs typeface="Times New Roman" panose="02020603050405020304" pitchFamily="18" charset="0"/>
              </a:rPr>
              <a:t>Percent</a:t>
            </a:r>
            <a:endParaRPr lang="en-GB" sz="1600" dirty="0" smtClean="0">
              <a:latin typeface="Times New Roman" panose="02020603050405020304" pitchFamily="18" charset="0"/>
              <a:cs typeface="Times New Roman" panose="02020603050405020304" pitchFamily="18" charset="0"/>
            </a:endParaRPr>
          </a:p>
          <a:p>
            <a:pPr algn="just" fontAlgn="base"/>
            <a:r>
              <a:rPr lang="en-GB" sz="1600" dirty="0" smtClean="0">
                <a:latin typeface="Times New Roman" panose="02020603050405020304" pitchFamily="18" charset="0"/>
                <a:cs typeface="Times New Roman" panose="02020603050405020304" pitchFamily="18" charset="0"/>
              </a:rPr>
              <a:t>Access Workstations </a:t>
            </a:r>
            <a:r>
              <a:rPr lang="en-GB" sz="1600" dirty="0" smtClean="0">
                <a:latin typeface="Times New Roman" panose="02020603050405020304" pitchFamily="18" charset="0"/>
                <a:cs typeface="Times New Roman" panose="02020603050405020304" pitchFamily="18" charset="0"/>
              </a:rPr>
              <a:t>Anywhere</a:t>
            </a:r>
          </a:p>
          <a:p>
            <a:pPr algn="just" fontAlgn="base"/>
            <a:r>
              <a:rPr lang="en-GB" sz="1600" dirty="0">
                <a:latin typeface="Times New Roman" panose="02020603050405020304" pitchFamily="18" charset="0"/>
                <a:cs typeface="Times New Roman" panose="02020603050405020304" pitchFamily="18" charset="0"/>
              </a:rPr>
              <a:t>Data is More </a:t>
            </a:r>
            <a:r>
              <a:rPr lang="en-GB" sz="1600" dirty="0" smtClean="0">
                <a:latin typeface="Times New Roman" panose="02020603050405020304" pitchFamily="18" charset="0"/>
                <a:cs typeface="Times New Roman" panose="02020603050405020304" pitchFamily="18" charset="0"/>
              </a:rPr>
              <a:t>Secure</a:t>
            </a:r>
          </a:p>
          <a:p>
            <a:pPr algn="just" fontAlgn="base"/>
            <a:r>
              <a:rPr lang="en-GB" sz="1600" cap="all" dirty="0" smtClean="0">
                <a:latin typeface="Times New Roman" panose="02020603050405020304" pitchFamily="18" charset="0"/>
                <a:cs typeface="Times New Roman" panose="02020603050405020304" pitchFamily="18" charset="0"/>
              </a:rPr>
              <a:t>A</a:t>
            </a:r>
            <a:r>
              <a:rPr lang="en-GB" sz="1600" dirty="0" smtClean="0">
                <a:latin typeface="Times New Roman" panose="02020603050405020304" pitchFamily="18" charset="0"/>
                <a:cs typeface="Times New Roman" panose="02020603050405020304" pitchFamily="18" charset="0"/>
              </a:rPr>
              <a:t>ssign </a:t>
            </a:r>
            <a:r>
              <a:rPr lang="en-GB" sz="1600" dirty="0">
                <a:latin typeface="Times New Roman" panose="02020603050405020304" pitchFamily="18" charset="0"/>
                <a:cs typeface="Times New Roman" panose="02020603050405020304" pitchFamily="18" charset="0"/>
              </a:rPr>
              <a:t>Information Access according to an Employee’s Security </a:t>
            </a:r>
            <a:r>
              <a:rPr lang="en-GB" sz="1600" dirty="0" smtClean="0">
                <a:latin typeface="Times New Roman" panose="02020603050405020304" pitchFamily="18" charset="0"/>
                <a:cs typeface="Times New Roman" panose="02020603050405020304" pitchFamily="18" charset="0"/>
              </a:rPr>
              <a:t>Clearance</a:t>
            </a:r>
          </a:p>
          <a:p>
            <a:pPr algn="just" fontAlgn="base"/>
            <a:r>
              <a:rPr lang="en-GB" sz="1600" dirty="0" smtClean="0">
                <a:latin typeface="Times New Roman" panose="02020603050405020304" pitchFamily="18" charset="0"/>
                <a:cs typeface="Times New Roman" panose="02020603050405020304" pitchFamily="18" charset="0"/>
              </a:rPr>
              <a:t>Use </a:t>
            </a:r>
            <a:r>
              <a:rPr lang="en-GB" sz="1600" dirty="0">
                <a:latin typeface="Times New Roman" panose="02020603050405020304" pitchFamily="18" charset="0"/>
                <a:cs typeface="Times New Roman" panose="02020603050405020304" pitchFamily="18" charset="0"/>
              </a:rPr>
              <a:t>VDI to Access Very Large </a:t>
            </a:r>
            <a:r>
              <a:rPr lang="en-GB" sz="1600" dirty="0" smtClean="0">
                <a:latin typeface="Times New Roman" panose="02020603050405020304" pitchFamily="18" charset="0"/>
                <a:cs typeface="Times New Roman" panose="02020603050405020304" pitchFamily="18" charset="0"/>
              </a:rPr>
              <a:t>Files</a:t>
            </a:r>
          </a:p>
          <a:p>
            <a:pPr algn="just" fontAlgn="base"/>
            <a:r>
              <a:rPr lang="en-GB" sz="1600" dirty="0" smtClean="0">
                <a:latin typeface="Times New Roman" panose="02020603050405020304" pitchFamily="18" charset="0"/>
                <a:cs typeface="Times New Roman" panose="02020603050405020304" pitchFamily="18" charset="0"/>
              </a:rPr>
              <a:t>Backup </a:t>
            </a:r>
            <a:r>
              <a:rPr lang="en-GB" sz="1600" dirty="0">
                <a:latin typeface="Times New Roman" panose="02020603050405020304" pitchFamily="18" charset="0"/>
                <a:cs typeface="Times New Roman" panose="02020603050405020304" pitchFamily="18" charset="0"/>
              </a:rPr>
              <a:t>Data Just </a:t>
            </a:r>
            <a:r>
              <a:rPr lang="en-GB" sz="1600" dirty="0" smtClean="0">
                <a:latin typeface="Times New Roman" panose="02020603050405020304" pitchFamily="18" charset="0"/>
                <a:cs typeface="Times New Roman" panose="02020603050405020304" pitchFamily="18" charset="0"/>
              </a:rPr>
              <a:t>Once</a:t>
            </a:r>
          </a:p>
          <a:p>
            <a:pPr algn="just" fontAlgn="base"/>
            <a:r>
              <a:rPr lang="en-GB" sz="1600" dirty="0" smtClean="0">
                <a:latin typeface="Times New Roman" panose="02020603050405020304" pitchFamily="18" charset="0"/>
                <a:cs typeface="Times New Roman" panose="02020603050405020304" pitchFamily="18" charset="0"/>
              </a:rPr>
              <a:t>Save Power</a:t>
            </a:r>
            <a:endParaRPr lang="en-GB" sz="1600" dirty="0" smtClean="0">
              <a:latin typeface="Times New Roman" panose="02020603050405020304" pitchFamily="18" charset="0"/>
              <a:cs typeface="Times New Roman" panose="02020603050405020304" pitchFamily="18" charset="0"/>
            </a:endParaRPr>
          </a:p>
          <a:p>
            <a:pPr algn="just" fontAlgn="base"/>
            <a:endParaRPr lang="en-IN" sz="1400" dirty="0" smtClean="0"/>
          </a:p>
          <a:p>
            <a:pPr algn="just" fontAlgn="base"/>
            <a:endParaRPr lang="en-IN" sz="1400" dirty="0"/>
          </a:p>
          <a:p>
            <a:pPr algn="just" fontAlgn="base"/>
            <a:endParaRPr lang="en-IN" sz="1400" dirty="0" smtClean="0"/>
          </a:p>
          <a:p>
            <a:pPr algn="just" fontAlgn="base"/>
            <a:endParaRPr lang="en-IN" sz="1400" dirty="0"/>
          </a:p>
          <a:p>
            <a:pPr marL="0" indent="0">
              <a:buNone/>
            </a:pPr>
            <a:r>
              <a:rPr lang="en-IN" sz="1000" b="1" dirty="0">
                <a:latin typeface="Times New Roman" panose="02020603050405020304" pitchFamily="18" charset="0"/>
                <a:cs typeface="Times New Roman" panose="02020603050405020304" pitchFamily="18" charset="0"/>
              </a:rPr>
              <a:t>Source: http://www.mavenspire.com/blog/top-10-benefits-of-vdi/</a:t>
            </a:r>
            <a:endParaRPr lang="en-IN"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16</a:t>
            </a:fld>
            <a:endParaRPr lang="en-US" dirty="0"/>
          </a:p>
        </p:txBody>
      </p:sp>
      <p:sp>
        <p:nvSpPr>
          <p:cNvPr id="2" name="Rectangle 1"/>
          <p:cNvSpPr/>
          <p:nvPr/>
        </p:nvSpPr>
        <p:spPr>
          <a:xfrm>
            <a:off x="0" y="228600"/>
            <a:ext cx="2052806"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Benefits of VDI      </a:t>
            </a:r>
          </a:p>
        </p:txBody>
      </p:sp>
    </p:spTree>
    <p:extLst>
      <p:ext uri="{BB962C8B-B14F-4D97-AF65-F5344CB8AC3E}">
        <p14:creationId xmlns:p14="http://schemas.microsoft.com/office/powerpoint/2010/main" val="3462959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smtClean="0"/>
              <a:t>Players of VDI</a:t>
            </a:r>
          </a:p>
          <a:p>
            <a:endParaRPr lang="en-IN" dirty="0"/>
          </a:p>
          <a:p>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17</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621" t="24948" r="9874" b="11587"/>
          <a:stretch/>
        </p:blipFill>
        <p:spPr>
          <a:xfrm>
            <a:off x="1905000" y="1752600"/>
            <a:ext cx="4953001" cy="2895600"/>
          </a:xfrm>
          <a:prstGeom prst="rect">
            <a:avLst/>
          </a:prstGeom>
        </p:spPr>
      </p:pic>
    </p:spTree>
    <p:extLst>
      <p:ext uri="{BB962C8B-B14F-4D97-AF65-F5344CB8AC3E}">
        <p14:creationId xmlns:p14="http://schemas.microsoft.com/office/powerpoint/2010/main" val="504133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763000" cy="5486400"/>
          </a:xfrm>
        </p:spPr>
        <p:txBody>
          <a:bodyPr>
            <a:normAutofit/>
          </a:bodyPr>
          <a:lstStyle/>
          <a:p>
            <a:pPr algn="just"/>
            <a:r>
              <a:rPr lang="en-GB" sz="1400" dirty="0" smtClean="0">
                <a:latin typeface="Times New Roman" panose="02020603050405020304" pitchFamily="18" charset="0"/>
                <a:cs typeface="Times New Roman" panose="02020603050405020304" pitchFamily="18" charset="0"/>
              </a:rPr>
              <a:t>Installing </a:t>
            </a:r>
            <a:r>
              <a:rPr lang="en-GB" sz="1400" dirty="0" smtClean="0">
                <a:latin typeface="Times New Roman" panose="02020603050405020304" pitchFamily="18" charset="0"/>
                <a:cs typeface="Times New Roman" panose="02020603050405020304" pitchFamily="18" charset="0"/>
              </a:rPr>
              <a:t>a new operating system by simply removing an existing OS and taking backup of file and folder and installing the same software on a new OS is a tedious job.</a:t>
            </a:r>
          </a:p>
          <a:p>
            <a:pPr algn="just"/>
            <a:r>
              <a:rPr lang="en-GB" sz="1400" dirty="0" smtClean="0">
                <a:latin typeface="Times New Roman" panose="02020603050405020304" pitchFamily="18" charset="0"/>
                <a:cs typeface="Times New Roman" panose="02020603050405020304" pitchFamily="18" charset="0"/>
              </a:rPr>
              <a:t>There is always a risk that the new operating system may not work or does not meet the expectation or need, mostly in the case of different Linux distribution. However, there is still an option to install OS on a system and boot the system using dual boot option, but it usually changes the boot loader file and in some cases primary OS is not shown while booting. Therefore, the safest and easiest way to install and test OS on a system is through virtualization using a virtual system.</a:t>
            </a:r>
          </a:p>
          <a:p>
            <a:pPr algn="just"/>
            <a:r>
              <a:rPr lang="en-GB" sz="1400" dirty="0" smtClean="0">
                <a:latin typeface="Times New Roman" panose="02020603050405020304" pitchFamily="18" charset="0"/>
                <a:cs typeface="Times New Roman" panose="02020603050405020304" pitchFamily="18" charset="0"/>
              </a:rPr>
              <a:t>Using a virtual system, we can try a different operating system without leaving the primary OS. We can also test different software on different OS environment. Besides personal usage of virtual system, virtualization is one of the growing areas for companies and organisations investing in server virtualization for their purposes.</a:t>
            </a:r>
          </a:p>
          <a:p>
            <a:pPr marL="0" indent="0" algn="just">
              <a:buNone/>
            </a:pPr>
            <a:endParaRPr lang="en-IN" sz="1400" dirty="0">
              <a:latin typeface="Times New Roman" panose="02020603050405020304" pitchFamily="18" charset="0"/>
              <a:cs typeface="Times New Roman" panose="02020603050405020304" pitchFamily="18" charset="0"/>
            </a:endParaRPr>
          </a:p>
          <a:p>
            <a:pPr algn="just"/>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smtClean="0">
              <a:latin typeface="Times New Roman" panose="02020603050405020304" pitchFamily="18" charset="0"/>
              <a:cs typeface="Times New Roman" panose="02020603050405020304" pitchFamily="18" charset="0"/>
            </a:endParaRPr>
          </a:p>
          <a:p>
            <a:pPr marL="0" indent="0" algn="just">
              <a:buNone/>
            </a:pPr>
            <a:r>
              <a:rPr lang="en-IN" sz="1000" b="1" dirty="0">
                <a:latin typeface="Times New Roman" panose="02020603050405020304" pitchFamily="18" charset="0"/>
                <a:cs typeface="Times New Roman" panose="02020603050405020304" pitchFamily="18" charset="0"/>
              </a:rPr>
              <a:t>Source : http://www.techieinspire.com/virtual-machine/</a:t>
            </a:r>
            <a:endParaRPr lang="en-GB" sz="1000" b="1" dirty="0" smtClean="0">
              <a:latin typeface="Times New Roman" panose="02020603050405020304" pitchFamily="18" charset="0"/>
              <a:cs typeface="Times New Roman" panose="02020603050405020304" pitchFamily="18" charset="0"/>
            </a:endParaRPr>
          </a:p>
          <a:p>
            <a:pPr marL="0" indent="0">
              <a:buNone/>
            </a:pPr>
            <a:endParaRPr lang="en-IN" sz="1200" dirty="0" smtClean="0"/>
          </a:p>
        </p:txBody>
      </p:sp>
      <p:sp>
        <p:nvSpPr>
          <p:cNvPr id="4" name="Slide Number Placeholder 3"/>
          <p:cNvSpPr>
            <a:spLocks noGrp="1"/>
          </p:cNvSpPr>
          <p:nvPr>
            <p:ph type="sldNum" sz="quarter" idx="12"/>
          </p:nvPr>
        </p:nvSpPr>
        <p:spPr/>
        <p:txBody>
          <a:bodyPr/>
          <a:lstStyle/>
          <a:p>
            <a:fld id="{6237BB6C-CC30-4470-9E73-6CFFC494060D}"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849" y="4023348"/>
            <a:ext cx="2362200" cy="1638022"/>
          </a:xfrm>
          <a:prstGeom prst="rect">
            <a:avLst/>
          </a:prstGeom>
        </p:spPr>
      </p:pic>
      <p:sp>
        <p:nvSpPr>
          <p:cNvPr id="2" name="Rectangle 1"/>
          <p:cNvSpPr/>
          <p:nvPr/>
        </p:nvSpPr>
        <p:spPr>
          <a:xfrm>
            <a:off x="-76200" y="228600"/>
            <a:ext cx="3108543"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Why virtual machine is used?</a:t>
            </a:r>
          </a:p>
        </p:txBody>
      </p:sp>
    </p:spTree>
    <p:extLst>
      <p:ext uri="{BB962C8B-B14F-4D97-AF65-F5344CB8AC3E}">
        <p14:creationId xmlns:p14="http://schemas.microsoft.com/office/powerpoint/2010/main" val="4215478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37718" cy="5486400"/>
          </a:xfrm>
        </p:spPr>
        <p:txBody>
          <a:bodyPr>
            <a:normAutofit/>
          </a:bodyPr>
          <a:lstStyle/>
          <a:p>
            <a:pPr marL="0" indent="0" algn="just">
              <a:buNone/>
            </a:pPr>
            <a:r>
              <a:rPr lang="en-GB" sz="1600" dirty="0" smtClean="0">
                <a:latin typeface="Times New Roman" panose="02020603050405020304" pitchFamily="18" charset="0"/>
                <a:cs typeface="Times New Roman" panose="02020603050405020304" pitchFamily="18" charset="0"/>
              </a:rPr>
              <a:t>A </a:t>
            </a:r>
            <a:r>
              <a:rPr lang="en-GB" sz="1600" dirty="0" smtClean="0">
                <a:latin typeface="Times New Roman" panose="02020603050405020304" pitchFamily="18" charset="0"/>
                <a:cs typeface="Times New Roman" panose="02020603050405020304" pitchFamily="18" charset="0"/>
              </a:rPr>
              <a:t>virtual machine is a software that creates a virtual environment of physical computing and emulates just as a real machine that allows a user to install operating system or programs to run virtually. This process is also referred as virtualization. Virtual machine runs on your current operating system which is called as “host” operating system and operating system installed on Virtual Machine referred as “guest” operating system. The guest operating system will run on your host operating system just like any other program on your computer.</a:t>
            </a:r>
          </a:p>
          <a:p>
            <a:pPr marL="0" indent="0" algn="just">
              <a:buNone/>
            </a:pPr>
            <a:endParaRPr lang="en-GB" sz="1200" dirty="0" smtClean="0"/>
          </a:p>
        </p:txBody>
      </p:sp>
      <p:sp>
        <p:nvSpPr>
          <p:cNvPr id="4" name="Slide Number Placeholder 3"/>
          <p:cNvSpPr>
            <a:spLocks noGrp="1"/>
          </p:cNvSpPr>
          <p:nvPr>
            <p:ph type="sldNum" sz="quarter" idx="12"/>
          </p:nvPr>
        </p:nvSpPr>
        <p:spPr/>
        <p:txBody>
          <a:bodyPr/>
          <a:lstStyle/>
          <a:p>
            <a:fld id="{6237BB6C-CC30-4470-9E73-6CFFC494060D}" type="slidenum">
              <a:rPr lang="en-US" smtClean="0"/>
              <a:pPr/>
              <a:t>19</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3146"/>
          <a:stretch/>
        </p:blipFill>
        <p:spPr>
          <a:xfrm>
            <a:off x="2534692" y="2743200"/>
            <a:ext cx="4068333" cy="3192385"/>
          </a:xfrm>
          <a:prstGeom prst="rect">
            <a:avLst/>
          </a:prstGeom>
        </p:spPr>
      </p:pic>
      <p:sp>
        <p:nvSpPr>
          <p:cNvPr id="2" name="Rectangle 1"/>
          <p:cNvSpPr/>
          <p:nvPr/>
        </p:nvSpPr>
        <p:spPr>
          <a:xfrm>
            <a:off x="-33270" y="152400"/>
            <a:ext cx="2406428" cy="338554"/>
          </a:xfrm>
          <a:prstGeom prst="rect">
            <a:avLst/>
          </a:prstGeom>
        </p:spPr>
        <p:txBody>
          <a:bodyPr wrap="none">
            <a:spAutoFit/>
          </a:bodyPr>
          <a:lstStyle/>
          <a:p>
            <a:r>
              <a:rPr lang="en-GB" sz="1600" b="1" dirty="0">
                <a:latin typeface="Times New Roman" panose="02020603050405020304" pitchFamily="18" charset="0"/>
                <a:cs typeface="Times New Roman" panose="02020603050405020304" pitchFamily="18" charset="0"/>
              </a:rPr>
              <a:t>What is virtual machine?</a:t>
            </a:r>
          </a:p>
        </p:txBody>
      </p:sp>
    </p:spTree>
    <p:extLst>
      <p:ext uri="{BB962C8B-B14F-4D97-AF65-F5344CB8AC3E}">
        <p14:creationId xmlns:p14="http://schemas.microsoft.com/office/powerpoint/2010/main" val="2563010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2</a:t>
            </a:fld>
            <a:endParaRPr lang="en-US" dirty="0"/>
          </a:p>
        </p:txBody>
      </p:sp>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33369" y="3352800"/>
            <a:ext cx="8272431" cy="954107"/>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Chapter </a:t>
            </a:r>
            <a:r>
              <a:rPr lang="en-IN" sz="2800" b="1" dirty="0" smtClean="0">
                <a:solidFill>
                  <a:srgbClr val="FF9900"/>
                </a:solidFill>
                <a:latin typeface="AR DELANEY" pitchFamily="2" charset="0"/>
                <a:cs typeface="Browallia New" pitchFamily="34" charset="-34"/>
              </a:rPr>
              <a:t>3: Introduction to VDI and VM in Virtualization</a:t>
            </a:r>
            <a:endParaRPr lang="en-IN" sz="2800" b="1" dirty="0">
              <a:solidFill>
                <a:srgbClr val="FF9900"/>
              </a:solidFill>
              <a:latin typeface="AR DELANEY" pitchFamily="2" charset="0"/>
              <a:cs typeface="Browallia New" pitchFamily="34" charset="-34"/>
            </a:endParaRPr>
          </a:p>
        </p:txBody>
      </p:sp>
    </p:spTree>
    <p:extLst>
      <p:ext uri="{BB962C8B-B14F-4D97-AF65-F5344CB8AC3E}">
        <p14:creationId xmlns:p14="http://schemas.microsoft.com/office/powerpoint/2010/main" val="632980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838200"/>
            <a:ext cx="5569335" cy="5486400"/>
          </a:xfrm>
        </p:spPr>
        <p:txBody>
          <a:bodyPr>
            <a:normAutofit lnSpcReduction="10000"/>
          </a:bodyPr>
          <a:lstStyle/>
          <a:p>
            <a:pPr algn="just"/>
            <a:endParaRPr lang="en-GB" sz="1600" b="1"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Partitioning</a:t>
            </a:r>
            <a:r>
              <a:rPr lang="en-GB" sz="1600" dirty="0" smtClean="0">
                <a:latin typeface="Times New Roman" panose="02020603050405020304" pitchFamily="18" charset="0"/>
                <a:cs typeface="Times New Roman" panose="02020603050405020304" pitchFamily="18" charset="0"/>
              </a:rPr>
              <a:t>: Run multiple operating systems on one physical machine and divide system resources between virtual machines.</a:t>
            </a:r>
          </a:p>
          <a:p>
            <a:pPr algn="just"/>
            <a:r>
              <a:rPr lang="en-GB" sz="1600" b="1" dirty="0" smtClean="0">
                <a:latin typeface="Times New Roman" panose="02020603050405020304" pitchFamily="18" charset="0"/>
                <a:cs typeface="Times New Roman" panose="02020603050405020304" pitchFamily="18" charset="0"/>
              </a:rPr>
              <a:t>Isolation</a:t>
            </a:r>
            <a:r>
              <a:rPr lang="en-GB" sz="1600" dirty="0" smtClean="0">
                <a:latin typeface="Times New Roman" panose="02020603050405020304" pitchFamily="18" charset="0"/>
                <a:cs typeface="Times New Roman" panose="02020603050405020304" pitchFamily="18" charset="0"/>
              </a:rPr>
              <a:t>: Provide fault and security isolation at the hardware level and preserve performance with advanced resource controls.</a:t>
            </a:r>
          </a:p>
          <a:p>
            <a:pPr algn="just"/>
            <a:r>
              <a:rPr lang="en-GB" sz="1600" b="1" dirty="0" smtClean="0">
                <a:latin typeface="Times New Roman" panose="02020603050405020304" pitchFamily="18" charset="0"/>
                <a:cs typeface="Times New Roman" panose="02020603050405020304" pitchFamily="18" charset="0"/>
              </a:rPr>
              <a:t>Encapsulation</a:t>
            </a:r>
            <a:r>
              <a:rPr lang="en-GB" sz="1600" dirty="0" smtClean="0">
                <a:latin typeface="Times New Roman" panose="02020603050405020304" pitchFamily="18" charset="0"/>
                <a:cs typeface="Times New Roman" panose="02020603050405020304" pitchFamily="18" charset="0"/>
              </a:rPr>
              <a:t>: Save the entire state of a virtual machine to files. Move and copy virtual machines as easily as moving and copying files.</a:t>
            </a:r>
          </a:p>
          <a:p>
            <a:pPr algn="just"/>
            <a:r>
              <a:rPr lang="en-GB" sz="1600" b="1" dirty="0" smtClean="0">
                <a:latin typeface="Times New Roman" panose="02020603050405020304" pitchFamily="18" charset="0"/>
                <a:cs typeface="Times New Roman" panose="02020603050405020304" pitchFamily="18" charset="0"/>
              </a:rPr>
              <a:t>Hardware Independence</a:t>
            </a:r>
            <a:r>
              <a:rPr lang="en-GB" sz="1600" dirty="0" smtClean="0">
                <a:latin typeface="Times New Roman" panose="02020603050405020304" pitchFamily="18" charset="0"/>
                <a:cs typeface="Times New Roman" panose="02020603050405020304" pitchFamily="18" charset="0"/>
              </a:rPr>
              <a:t>: Provision or migrate any virtual machine to any physical server.</a:t>
            </a:r>
          </a:p>
          <a:p>
            <a:pPr marL="0" indent="0">
              <a:buNone/>
            </a:pPr>
            <a:endParaRPr lang="en-IN" b="1" dirty="0" smtClean="0"/>
          </a:p>
          <a:p>
            <a:pPr marL="0" indent="0">
              <a:buNone/>
            </a:pPr>
            <a:endParaRPr lang="en-IN" b="1" dirty="0" smtClean="0"/>
          </a:p>
          <a:p>
            <a:pPr marL="0" indent="0">
              <a:buNone/>
            </a:pPr>
            <a:endParaRPr lang="en-IN" sz="1000" b="1" dirty="0"/>
          </a:p>
          <a:p>
            <a:pPr marL="0" indent="0">
              <a:buNone/>
            </a:pPr>
            <a:r>
              <a:rPr lang="en-IN" sz="1000" b="1" dirty="0">
                <a:latin typeface="Times New Roman" panose="02020603050405020304" pitchFamily="18" charset="0"/>
                <a:cs typeface="Times New Roman" panose="02020603050405020304" pitchFamily="18" charset="0"/>
              </a:rPr>
              <a:t>Source: https://www.vmware.com/in/solutions/virtualization.html</a:t>
            </a:r>
          </a:p>
          <a:p>
            <a:pPr marL="0" indent="0">
              <a:buNone/>
            </a:pP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20</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2996" t="24191" r="57001" b="12898"/>
          <a:stretch/>
        </p:blipFill>
        <p:spPr>
          <a:xfrm>
            <a:off x="6217260" y="1524000"/>
            <a:ext cx="2736466" cy="3101328"/>
          </a:xfrm>
          <a:prstGeom prst="rect">
            <a:avLst/>
          </a:prstGeom>
        </p:spPr>
      </p:pic>
      <p:sp>
        <p:nvSpPr>
          <p:cNvPr id="2" name="Rectangle 1"/>
          <p:cNvSpPr/>
          <p:nvPr/>
        </p:nvSpPr>
        <p:spPr>
          <a:xfrm>
            <a:off x="0" y="228600"/>
            <a:ext cx="3512565"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Key Benefits of Virtual Machines</a:t>
            </a:r>
            <a:r>
              <a:rPr lang="en-GB"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31636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838200"/>
            <a:ext cx="7866942" cy="5737860"/>
          </a:xfrm>
        </p:spPr>
        <p:txBody>
          <a:bodyPr/>
          <a:lstStyle/>
          <a:p>
            <a:pPr algn="just"/>
            <a:r>
              <a:rPr lang="en-GB" sz="1400" b="1" dirty="0" smtClean="0">
                <a:latin typeface="Times New Roman" panose="02020603050405020304" pitchFamily="18" charset="0"/>
                <a:cs typeface="Times New Roman" panose="02020603050405020304" pitchFamily="18" charset="0"/>
              </a:rPr>
              <a:t>VMware </a:t>
            </a:r>
            <a:r>
              <a:rPr lang="en-GB" sz="1400" b="1" dirty="0" smtClean="0">
                <a:latin typeface="Times New Roman" panose="02020603050405020304" pitchFamily="18" charset="0"/>
                <a:cs typeface="Times New Roman" panose="02020603050405020304" pitchFamily="18" charset="0"/>
              </a:rPr>
              <a:t>Player</a:t>
            </a:r>
            <a:r>
              <a:rPr lang="en-GB" sz="1400" dirty="0" smtClean="0">
                <a:latin typeface="Times New Roman" panose="02020603050405020304" pitchFamily="18" charset="0"/>
                <a:cs typeface="Times New Roman" panose="02020603050405020304" pitchFamily="18" charset="0"/>
              </a:rPr>
              <a:t> </a:t>
            </a:r>
            <a:endParaRPr lang="en-GB"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GB" sz="1400" dirty="0" smtClean="0">
              <a:latin typeface="Times New Roman" panose="02020603050405020304" pitchFamily="18" charset="0"/>
              <a:cs typeface="Times New Roman" panose="02020603050405020304" pitchFamily="18" charset="0"/>
            </a:endParaRPr>
          </a:p>
          <a:p>
            <a:pPr algn="just"/>
            <a:r>
              <a:rPr lang="en-GB" sz="1400" b="1" dirty="0" smtClean="0">
                <a:latin typeface="Times New Roman" panose="02020603050405020304" pitchFamily="18" charset="0"/>
                <a:cs typeface="Times New Roman" panose="02020603050405020304" pitchFamily="18" charset="0"/>
              </a:rPr>
              <a:t>Oracle </a:t>
            </a:r>
            <a:r>
              <a:rPr lang="en-GB" sz="1400" b="1" dirty="0" smtClean="0">
                <a:latin typeface="Times New Roman" panose="02020603050405020304" pitchFamily="18" charset="0"/>
                <a:cs typeface="Times New Roman" panose="02020603050405020304" pitchFamily="18" charset="0"/>
              </a:rPr>
              <a:t>VM </a:t>
            </a:r>
            <a:r>
              <a:rPr lang="en-GB" sz="1400" b="1" dirty="0" err="1" smtClean="0">
                <a:latin typeface="Times New Roman" panose="02020603050405020304" pitchFamily="18" charset="0"/>
                <a:cs typeface="Times New Roman" panose="02020603050405020304" pitchFamily="18" charset="0"/>
              </a:rPr>
              <a:t>VirtualBox</a:t>
            </a:r>
            <a:r>
              <a:rPr lang="en-GB" sz="1400" dirty="0" smtClean="0">
                <a:latin typeface="Times New Roman" panose="02020603050405020304" pitchFamily="18" charset="0"/>
                <a:cs typeface="Times New Roman" panose="02020603050405020304" pitchFamily="18" charset="0"/>
              </a:rPr>
              <a:t> </a:t>
            </a:r>
            <a:endParaRPr lang="en-GB"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smtClean="0">
              <a:latin typeface="Times New Roman" panose="02020603050405020304" pitchFamily="18" charset="0"/>
              <a:cs typeface="Times New Roman" panose="02020603050405020304" pitchFamily="18" charset="0"/>
            </a:endParaRPr>
          </a:p>
          <a:p>
            <a:pPr algn="just"/>
            <a:endParaRPr lang="en-GB" sz="1400" dirty="0" smtClean="0">
              <a:latin typeface="Times New Roman" panose="02020603050405020304" pitchFamily="18" charset="0"/>
              <a:cs typeface="Times New Roman" panose="02020603050405020304" pitchFamily="18" charset="0"/>
            </a:endParaRPr>
          </a:p>
          <a:p>
            <a:pPr algn="just"/>
            <a:r>
              <a:rPr lang="en-GB" sz="1400" b="1" dirty="0" smtClean="0">
                <a:latin typeface="Times New Roman" panose="02020603050405020304" pitchFamily="18" charset="0"/>
                <a:cs typeface="Times New Roman" panose="02020603050405020304" pitchFamily="18" charset="0"/>
              </a:rPr>
              <a:t>VMware Workstation</a:t>
            </a:r>
          </a:p>
          <a:p>
            <a:pPr algn="just"/>
            <a:endParaRPr lang="en-IN" sz="1400" b="1" dirty="0" smtClean="0">
              <a:latin typeface="Times New Roman" panose="02020603050405020304" pitchFamily="18" charset="0"/>
              <a:cs typeface="Times New Roman" panose="02020603050405020304" pitchFamily="18" charset="0"/>
            </a:endParaRPr>
          </a:p>
          <a:p>
            <a:pPr algn="just"/>
            <a:endParaRPr lang="en-IN" sz="1400" b="1" dirty="0">
              <a:latin typeface="Times New Roman" panose="02020603050405020304" pitchFamily="18" charset="0"/>
              <a:cs typeface="Times New Roman" panose="02020603050405020304" pitchFamily="18" charset="0"/>
            </a:endParaRPr>
          </a:p>
          <a:p>
            <a:pPr marL="0" indent="0" algn="just">
              <a:buNone/>
            </a:pPr>
            <a:endParaRPr lang="en-GB" sz="1400" dirty="0" smtClean="0">
              <a:latin typeface="Times New Roman" panose="02020603050405020304" pitchFamily="18" charset="0"/>
              <a:cs typeface="Times New Roman" panose="02020603050405020304" pitchFamily="18" charset="0"/>
            </a:endParaRPr>
          </a:p>
          <a:p>
            <a:pPr algn="just"/>
            <a:r>
              <a:rPr lang="en-GB" sz="1400" b="1" dirty="0" smtClean="0">
                <a:latin typeface="Times New Roman" panose="02020603050405020304" pitchFamily="18" charset="0"/>
                <a:cs typeface="Times New Roman" panose="02020603050405020304" pitchFamily="18" charset="0"/>
              </a:rPr>
              <a:t>Parallels</a:t>
            </a:r>
          </a:p>
          <a:p>
            <a:pPr algn="just"/>
            <a:endParaRPr lang="en-IN" sz="1400" b="1" dirty="0">
              <a:latin typeface="Times New Roman" panose="02020603050405020304" pitchFamily="18" charset="0"/>
              <a:cs typeface="Times New Roman" panose="02020603050405020304" pitchFamily="18" charset="0"/>
            </a:endParaRPr>
          </a:p>
          <a:p>
            <a:pPr algn="just"/>
            <a:endParaRPr lang="en-IN" sz="1400" dirty="0" smtClean="0">
              <a:latin typeface="Times New Roman" panose="02020603050405020304" pitchFamily="18" charset="0"/>
              <a:cs typeface="Times New Roman" panose="02020603050405020304" pitchFamily="18" charset="0"/>
            </a:endParaRPr>
          </a:p>
          <a:p>
            <a:pPr algn="just"/>
            <a:endParaRPr lang="en-GB" sz="1400" dirty="0" smtClean="0">
              <a:latin typeface="Times New Roman" panose="02020603050405020304" pitchFamily="18" charset="0"/>
              <a:cs typeface="Times New Roman" panose="02020603050405020304" pitchFamily="18" charset="0"/>
            </a:endParaRPr>
          </a:p>
          <a:p>
            <a:pPr algn="just"/>
            <a:r>
              <a:rPr lang="en-GB" sz="1400" b="1" dirty="0" smtClean="0">
                <a:latin typeface="Times New Roman" panose="02020603050405020304" pitchFamily="18" charset="0"/>
                <a:cs typeface="Times New Roman" panose="02020603050405020304" pitchFamily="18" charset="0"/>
              </a:rPr>
              <a:t>VMware Fusion</a:t>
            </a:r>
            <a:r>
              <a:rPr lang="en-GB" sz="1400" dirty="0" smtClean="0">
                <a:latin typeface="Times New Roman" panose="02020603050405020304" pitchFamily="18" charset="0"/>
                <a:cs typeface="Times New Roman" panose="02020603050405020304" pitchFamily="18" charset="0"/>
              </a:rPr>
              <a:t> </a:t>
            </a:r>
            <a:endParaRPr lang="en-GB" sz="1200" dirty="0" smtClean="0"/>
          </a:p>
          <a:p>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21</a:t>
            </a:fld>
            <a:endParaRPr lang="en-US" dirty="0"/>
          </a:p>
        </p:txBody>
      </p:sp>
      <p:sp>
        <p:nvSpPr>
          <p:cNvPr id="5"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6" name="Rectangle 2"/>
          <p:cNvSpPr>
            <a:spLocks noChangeArrowheads="1"/>
          </p:cNvSpPr>
          <p:nvPr/>
        </p:nvSpPr>
        <p:spPr bwMode="auto">
          <a:xfrm>
            <a:off x="0" y="57835"/>
            <a:ext cx="62484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b="1" dirty="0">
                <a:latin typeface="Times New Roman" panose="02020603050405020304" pitchFamily="18" charset="0"/>
                <a:cs typeface="Times New Roman" panose="02020603050405020304" pitchFamily="18" charset="0"/>
              </a:rPr>
              <a:t>List of Popular Virtual Machine Software that Runs on a Desktop OS</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1035" t="10111" r="11900" b="12373"/>
          <a:stretch/>
        </p:blipFill>
        <p:spPr>
          <a:xfrm>
            <a:off x="3258983" y="4170815"/>
            <a:ext cx="914401" cy="914400"/>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896" r="16702" b="4764"/>
          <a:stretch/>
        </p:blipFill>
        <p:spPr>
          <a:xfrm>
            <a:off x="3276600" y="1774030"/>
            <a:ext cx="859828" cy="98085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7625" y="5556872"/>
            <a:ext cx="780343" cy="78034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76600" y="866141"/>
            <a:ext cx="762767" cy="745352"/>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8406" y="2952841"/>
            <a:ext cx="879562" cy="879562"/>
          </a:xfrm>
          <a:prstGeom prst="rect">
            <a:avLst/>
          </a:prstGeom>
        </p:spPr>
      </p:pic>
    </p:spTree>
    <p:extLst>
      <p:ext uri="{BB962C8B-B14F-4D97-AF65-F5344CB8AC3E}">
        <p14:creationId xmlns:p14="http://schemas.microsoft.com/office/powerpoint/2010/main" val="1743606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6858000" cy="5737860"/>
          </a:xfrm>
        </p:spPr>
        <p:txBody>
          <a:bodyPr>
            <a:normAutofit/>
          </a:bodyPr>
          <a:lstStyle/>
          <a:p>
            <a:pPr algn="just"/>
            <a:r>
              <a:rPr lang="en-GB" sz="1200" b="1" dirty="0" smtClean="0"/>
              <a:t>Microsoft</a:t>
            </a:r>
            <a:r>
              <a:rPr lang="en-GB" sz="1200" dirty="0" smtClean="0"/>
              <a:t> </a:t>
            </a:r>
            <a:r>
              <a:rPr lang="en-GB" sz="1200" b="1" dirty="0" smtClean="0"/>
              <a:t>Hyper-V</a:t>
            </a:r>
            <a:r>
              <a:rPr lang="en-GB" sz="1200" dirty="0" smtClean="0"/>
              <a:t>, </a:t>
            </a:r>
          </a:p>
          <a:p>
            <a:pPr algn="just"/>
            <a:endParaRPr lang="en-IN" sz="1200" dirty="0"/>
          </a:p>
          <a:p>
            <a:pPr algn="just"/>
            <a:endParaRPr lang="en-IN" sz="1200" dirty="0" smtClean="0"/>
          </a:p>
          <a:p>
            <a:pPr algn="just"/>
            <a:endParaRPr lang="en-IN" sz="1200" dirty="0"/>
          </a:p>
          <a:p>
            <a:pPr algn="just"/>
            <a:endParaRPr lang="en-IN" sz="1200" dirty="0" smtClean="0"/>
          </a:p>
          <a:p>
            <a:pPr algn="just"/>
            <a:endParaRPr lang="en-GB" sz="1200" dirty="0" smtClean="0"/>
          </a:p>
          <a:p>
            <a:pPr algn="just"/>
            <a:r>
              <a:rPr lang="en-GB" sz="1200" b="1" dirty="0" err="1" smtClean="0"/>
              <a:t>XenServer</a:t>
            </a:r>
            <a:r>
              <a:rPr lang="en-GB" sz="1200" dirty="0" smtClean="0"/>
              <a:t> </a:t>
            </a:r>
          </a:p>
          <a:p>
            <a:pPr algn="just"/>
            <a:endParaRPr lang="en-IN" sz="1200" dirty="0"/>
          </a:p>
          <a:p>
            <a:pPr algn="just"/>
            <a:endParaRPr lang="en-IN" sz="1200" dirty="0" smtClean="0"/>
          </a:p>
          <a:p>
            <a:pPr algn="just"/>
            <a:endParaRPr lang="en-IN" sz="1200" dirty="0"/>
          </a:p>
          <a:p>
            <a:pPr algn="just"/>
            <a:endParaRPr lang="en-GB" sz="1200" dirty="0" smtClean="0"/>
          </a:p>
          <a:p>
            <a:pPr algn="just"/>
            <a:r>
              <a:rPr lang="en-GB" sz="1200" b="1" dirty="0" smtClean="0"/>
              <a:t>KVM (Kernel-based Virtual Machine) </a:t>
            </a:r>
          </a:p>
          <a:p>
            <a:pPr algn="just"/>
            <a:endParaRPr lang="en-IN" sz="1200" b="1" dirty="0"/>
          </a:p>
          <a:p>
            <a:pPr algn="just"/>
            <a:endParaRPr lang="en-IN" sz="1200" b="1" dirty="0" smtClean="0"/>
          </a:p>
          <a:p>
            <a:pPr algn="just"/>
            <a:endParaRPr lang="en-IN" sz="1200" b="1" dirty="0"/>
          </a:p>
          <a:p>
            <a:pPr algn="just"/>
            <a:endParaRPr lang="en-GB" sz="1200" b="1" dirty="0" smtClean="0"/>
          </a:p>
          <a:p>
            <a:pPr algn="just"/>
            <a:r>
              <a:rPr lang="en-GB" sz="1200" b="1" dirty="0" smtClean="0"/>
              <a:t>VMware </a:t>
            </a:r>
            <a:r>
              <a:rPr lang="en-GB" sz="1200" b="1" dirty="0" err="1" smtClean="0"/>
              <a:t>ESXi</a:t>
            </a:r>
            <a:r>
              <a:rPr lang="en-GB" sz="1200" dirty="0" smtClean="0"/>
              <a:t> (formerly </a:t>
            </a:r>
            <a:r>
              <a:rPr lang="en-GB" sz="1200" b="1" dirty="0" smtClean="0"/>
              <a:t>ESX</a:t>
            </a:r>
            <a:r>
              <a:rPr lang="en-GB" sz="1200" dirty="0" smtClean="0"/>
              <a:t>)</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548" y="2362200"/>
            <a:ext cx="1090612" cy="109061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13695"/>
          <a:stretch/>
        </p:blipFill>
        <p:spPr>
          <a:xfrm>
            <a:off x="2971800" y="990600"/>
            <a:ext cx="1722109" cy="838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2450" y="5497671"/>
            <a:ext cx="1461459" cy="75723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1000" y="4064356"/>
            <a:ext cx="1329609" cy="770788"/>
          </a:xfrm>
          <a:prstGeom prst="rect">
            <a:avLst/>
          </a:prstGeom>
        </p:spPr>
      </p:pic>
      <p:sp>
        <p:nvSpPr>
          <p:cNvPr id="2" name="Rectangle 1"/>
          <p:cNvSpPr/>
          <p:nvPr/>
        </p:nvSpPr>
        <p:spPr>
          <a:xfrm>
            <a:off x="28686" y="76201"/>
            <a:ext cx="6829314" cy="646331"/>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List of Popular Virtual Machine Software that Runs on a Server Hardware</a:t>
            </a:r>
          </a:p>
        </p:txBody>
      </p:sp>
    </p:spTree>
    <p:extLst>
      <p:ext uri="{BB962C8B-B14F-4D97-AF65-F5344CB8AC3E}">
        <p14:creationId xmlns:p14="http://schemas.microsoft.com/office/powerpoint/2010/main" val="3453415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5748563" cy="5486400"/>
          </a:xfrm>
        </p:spPr>
        <p:txBody>
          <a:bodyPr>
            <a:normAutofit/>
          </a:bodyPr>
          <a:lstStyle/>
          <a:p>
            <a:pPr marL="0" indent="0" algn="just">
              <a:buNone/>
            </a:pPr>
            <a:endParaRPr lang="en-GB" sz="1200" b="1" dirty="0" smtClean="0"/>
          </a:p>
          <a:p>
            <a:pPr marL="0" indent="0" algn="just">
              <a:buNone/>
            </a:pPr>
            <a:endParaRPr lang="en-GB" sz="1200" b="1" dirty="0"/>
          </a:p>
          <a:p>
            <a:pPr algn="just"/>
            <a:r>
              <a:rPr lang="en-GB" sz="1200" b="1" dirty="0" smtClean="0"/>
              <a:t>Configuration File</a:t>
            </a:r>
          </a:p>
          <a:p>
            <a:pPr marL="0" indent="0" algn="just">
              <a:buNone/>
            </a:pPr>
            <a:endParaRPr lang="en-GB" sz="1200" b="1" dirty="0" smtClean="0"/>
          </a:p>
          <a:p>
            <a:pPr algn="just"/>
            <a:r>
              <a:rPr lang="en-GB" sz="1200" b="1" dirty="0" smtClean="0"/>
              <a:t>Hard </a:t>
            </a:r>
            <a:r>
              <a:rPr lang="en-GB" sz="1200" b="1" dirty="0" smtClean="0"/>
              <a:t>Disk File (</a:t>
            </a:r>
            <a:r>
              <a:rPr lang="en-GB" sz="1200" b="1" dirty="0" smtClean="0"/>
              <a:t>s)</a:t>
            </a:r>
          </a:p>
          <a:p>
            <a:pPr marL="0" indent="0" algn="just">
              <a:buNone/>
            </a:pPr>
            <a:endParaRPr lang="en-GB" sz="1200" b="1" dirty="0" smtClean="0"/>
          </a:p>
          <a:p>
            <a:pPr algn="just" fontAlgn="base"/>
            <a:r>
              <a:rPr lang="en-GB" sz="1200" b="1" dirty="0" smtClean="0"/>
              <a:t>Virtual </a:t>
            </a:r>
            <a:r>
              <a:rPr lang="en-GB" sz="1200" b="1" dirty="0" smtClean="0"/>
              <a:t>Machine State </a:t>
            </a:r>
            <a:r>
              <a:rPr lang="en-GB" sz="1200" b="1" dirty="0" smtClean="0"/>
              <a:t>File</a:t>
            </a:r>
          </a:p>
          <a:p>
            <a:pPr marL="0" indent="0" algn="just" fontAlgn="base">
              <a:buNone/>
            </a:pPr>
            <a:endParaRPr lang="en-GB" sz="1200" b="1" dirty="0" smtClean="0"/>
          </a:p>
          <a:p>
            <a:pPr algn="just"/>
            <a:r>
              <a:rPr lang="en-GB" sz="1200" b="1" dirty="0" smtClean="0"/>
              <a:t>In-memory File</a:t>
            </a:r>
            <a:endParaRPr lang="en-IN" sz="1200" b="1" dirty="0"/>
          </a:p>
          <a:p>
            <a:pPr marL="0" indent="0" algn="just">
              <a:buNone/>
            </a:pPr>
            <a:endParaRPr lang="en-IN" sz="1000" b="1" dirty="0" smtClean="0">
              <a:latin typeface="Times New Roman" panose="02020603050405020304" pitchFamily="18" charset="0"/>
              <a:cs typeface="Times New Roman" panose="02020603050405020304" pitchFamily="18" charset="0"/>
            </a:endParaRPr>
          </a:p>
          <a:p>
            <a:pPr marL="0" indent="0" algn="just">
              <a:buNone/>
            </a:pPr>
            <a:endParaRPr lang="en-IN" sz="1000" b="1" dirty="0">
              <a:latin typeface="Times New Roman" panose="02020603050405020304" pitchFamily="18" charset="0"/>
              <a:cs typeface="Times New Roman" panose="02020603050405020304" pitchFamily="18" charset="0"/>
            </a:endParaRPr>
          </a:p>
          <a:p>
            <a:pPr marL="0" indent="0" algn="just">
              <a:buNone/>
            </a:pPr>
            <a:endParaRPr lang="en-IN" sz="1000" b="1" dirty="0" smtClean="0">
              <a:latin typeface="Times New Roman" panose="02020603050405020304" pitchFamily="18" charset="0"/>
              <a:cs typeface="Times New Roman" panose="02020603050405020304" pitchFamily="18" charset="0"/>
            </a:endParaRPr>
          </a:p>
          <a:p>
            <a:pPr marL="0" indent="0" algn="just">
              <a:buNone/>
            </a:pPr>
            <a:endParaRPr lang="en-IN" sz="1000" b="1" dirty="0">
              <a:latin typeface="Times New Roman" panose="02020603050405020304" pitchFamily="18" charset="0"/>
              <a:cs typeface="Times New Roman" panose="02020603050405020304" pitchFamily="18" charset="0"/>
            </a:endParaRPr>
          </a:p>
          <a:p>
            <a:pPr marL="0" indent="0" algn="just">
              <a:buNone/>
            </a:pPr>
            <a:endParaRPr lang="en-IN" sz="1000" b="1" dirty="0" smtClean="0">
              <a:latin typeface="Times New Roman" panose="02020603050405020304" pitchFamily="18" charset="0"/>
              <a:cs typeface="Times New Roman" panose="02020603050405020304" pitchFamily="18" charset="0"/>
            </a:endParaRPr>
          </a:p>
          <a:p>
            <a:pPr marL="0" indent="0" algn="just">
              <a:buNone/>
            </a:pPr>
            <a:endParaRPr lang="en-IN" sz="1000" b="1" dirty="0">
              <a:latin typeface="Times New Roman" panose="02020603050405020304" pitchFamily="18" charset="0"/>
              <a:cs typeface="Times New Roman" panose="02020603050405020304" pitchFamily="18" charset="0"/>
            </a:endParaRPr>
          </a:p>
          <a:p>
            <a:pPr marL="0" indent="0" algn="just">
              <a:buNone/>
            </a:pPr>
            <a:endParaRPr lang="en-IN" sz="1000" b="1" dirty="0" smtClean="0">
              <a:latin typeface="Times New Roman" panose="02020603050405020304" pitchFamily="18" charset="0"/>
              <a:cs typeface="Times New Roman" panose="02020603050405020304" pitchFamily="18" charset="0"/>
            </a:endParaRPr>
          </a:p>
          <a:p>
            <a:pPr marL="0" indent="0" algn="just">
              <a:buNone/>
            </a:pPr>
            <a:endParaRPr lang="en-IN" sz="1000" b="1" dirty="0">
              <a:latin typeface="Times New Roman" panose="02020603050405020304" pitchFamily="18" charset="0"/>
              <a:cs typeface="Times New Roman" panose="02020603050405020304" pitchFamily="18" charset="0"/>
            </a:endParaRPr>
          </a:p>
          <a:p>
            <a:pPr marL="0" indent="0" algn="just">
              <a:buNone/>
            </a:pPr>
            <a:endParaRPr lang="en-IN" sz="1000" b="1" dirty="0">
              <a:latin typeface="Times New Roman" panose="02020603050405020304" pitchFamily="18" charset="0"/>
              <a:cs typeface="Times New Roman" panose="02020603050405020304" pitchFamily="18" charset="0"/>
            </a:endParaRPr>
          </a:p>
          <a:p>
            <a:pPr marL="0" indent="0" algn="just">
              <a:buNone/>
            </a:pPr>
            <a:r>
              <a:rPr lang="en-IN" sz="1000" b="1" dirty="0">
                <a:latin typeface="Times New Roman" panose="02020603050405020304" pitchFamily="18" charset="0"/>
                <a:cs typeface="Times New Roman" panose="02020603050405020304" pitchFamily="18" charset="0"/>
              </a:rPr>
              <a:t>Source: https://kb.vmware.com/s/article/144</a:t>
            </a:r>
            <a:endParaRPr lang="en-GB" sz="1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23</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219200"/>
            <a:ext cx="3389155" cy="3530103"/>
          </a:xfrm>
          <a:prstGeom prst="rect">
            <a:avLst/>
          </a:prstGeom>
        </p:spPr>
      </p:pic>
      <p:sp>
        <p:nvSpPr>
          <p:cNvPr id="2" name="Rectangle 1"/>
          <p:cNvSpPr/>
          <p:nvPr/>
        </p:nvSpPr>
        <p:spPr>
          <a:xfrm>
            <a:off x="0" y="152400"/>
            <a:ext cx="3967817"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Components of Virtual </a:t>
            </a:r>
            <a:r>
              <a:rPr lang="en-GB" b="1" dirty="0" smtClean="0">
                <a:latin typeface="Times New Roman" panose="02020603050405020304" pitchFamily="18" charset="0"/>
                <a:cs typeface="Times New Roman" panose="02020603050405020304" pitchFamily="18" charset="0"/>
              </a:rPr>
              <a:t>Machines-Files</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956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6934200" cy="5486400"/>
          </a:xfrm>
        </p:spPr>
        <p:txBody>
          <a:bodyPr/>
          <a:lstStyle/>
          <a:p>
            <a:pPr marL="0" indent="0">
              <a:buNone/>
            </a:pPr>
            <a:r>
              <a:rPr lang="en-GB" b="1" dirty="0" smtClean="0"/>
              <a:t>VMware Workstation </a:t>
            </a:r>
          </a:p>
          <a:p>
            <a:pPr marL="0" indent="0">
              <a:buNone/>
            </a:pPr>
            <a:endParaRPr lang="en-GB" b="1" dirty="0" smtClean="0"/>
          </a:p>
          <a:p>
            <a:pPr marL="0" indent="0" algn="just">
              <a:buNone/>
            </a:pPr>
            <a:r>
              <a:rPr lang="en-GB" sz="1600" b="1" dirty="0" smtClean="0">
                <a:latin typeface="Times New Roman" panose="02020603050405020304" pitchFamily="18" charset="0"/>
                <a:cs typeface="Times New Roman" panose="02020603050405020304" pitchFamily="18" charset="0"/>
              </a:rPr>
              <a:t>VMware </a:t>
            </a:r>
            <a:r>
              <a:rPr lang="en-GB" sz="1600" b="1" dirty="0" smtClean="0">
                <a:latin typeface="Times New Roman" panose="02020603050405020304" pitchFamily="18" charset="0"/>
                <a:cs typeface="Times New Roman" panose="02020603050405020304" pitchFamily="18" charset="0"/>
              </a:rPr>
              <a:t>Workstation</a:t>
            </a:r>
            <a:r>
              <a:rPr lang="en-GB" sz="1600" dirty="0" smtClean="0">
                <a:latin typeface="Times New Roman" panose="02020603050405020304" pitchFamily="18" charset="0"/>
                <a:cs typeface="Times New Roman" panose="02020603050405020304" pitchFamily="18" charset="0"/>
              </a:rPr>
              <a:t> is a hosted hypervisor that runs on x64 versions of Windows and Linux operating systems (an x86version of earlier releases was available); it enables users to set up virtual machines (VMs) on a single physical machine and use them simultaneously along with the actual machine. Each virtual machine can execute its own operating system, including versions of Microsoft Windows, Linux, BSD and MS-DOS. VMware Workstation is developed and sold by VMware, Inc., a division of Dell Technologies.</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GB" sz="1600" dirty="0" smtClean="0">
                <a:latin typeface="Times New Roman" panose="02020603050405020304" pitchFamily="18" charset="0"/>
                <a:cs typeface="Times New Roman" panose="02020603050405020304" pitchFamily="18" charset="0"/>
              </a:rPr>
              <a:t>Browse the following link to install VMware Workstation on Windows OS to run your first virtual machine:</a:t>
            </a:r>
          </a:p>
          <a:p>
            <a:pPr marL="0" indent="0" algn="just">
              <a:buNone/>
            </a:pPr>
            <a:r>
              <a:rPr lang="en-GB" sz="1600" dirty="0" smtClean="0">
                <a:hlinkClick r:id="rId2"/>
              </a:rPr>
              <a:t>https://kb.vmware.com/s/article/1018415</a:t>
            </a:r>
            <a:endParaRPr lang="en-GB" sz="1600" dirty="0" smtClean="0"/>
          </a:p>
          <a:p>
            <a:pPr marL="0" indent="0" algn="just">
              <a:buNone/>
            </a:pPr>
            <a:endParaRPr lang="en-IN" sz="1600" dirty="0" smtClean="0"/>
          </a:p>
          <a:p>
            <a:pPr marL="0" indent="0" algn="just">
              <a:buNone/>
            </a:pPr>
            <a:endParaRPr lang="en-IN" sz="14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7160" y="2006287"/>
            <a:ext cx="1552575" cy="1552575"/>
          </a:xfrm>
          <a:prstGeom prst="rect">
            <a:avLst/>
          </a:prstGeom>
        </p:spPr>
      </p:pic>
    </p:spTree>
    <p:extLst>
      <p:ext uri="{BB962C8B-B14F-4D97-AF65-F5344CB8AC3E}">
        <p14:creationId xmlns:p14="http://schemas.microsoft.com/office/powerpoint/2010/main" val="3698993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838200"/>
            <a:ext cx="8709027" cy="5486400"/>
          </a:xfrm>
        </p:spPr>
        <p:txBody>
          <a:bodyPr>
            <a:normAutofit/>
          </a:bodyPr>
          <a:lstStyle/>
          <a:p>
            <a:pPr marL="0" indent="0">
              <a:buNone/>
            </a:pPr>
            <a:r>
              <a:rPr lang="en-GB" sz="1600" b="1" dirty="0" smtClean="0">
                <a:latin typeface="Times New Roman" panose="02020603050405020304" pitchFamily="18" charset="0"/>
                <a:cs typeface="Times New Roman" panose="02020603050405020304" pitchFamily="18" charset="0"/>
              </a:rPr>
              <a:t>Creating </a:t>
            </a:r>
            <a:r>
              <a:rPr lang="en-GB" sz="1600" b="1" dirty="0" smtClean="0">
                <a:latin typeface="Times New Roman" panose="02020603050405020304" pitchFamily="18" charset="0"/>
                <a:cs typeface="Times New Roman" panose="02020603050405020304" pitchFamily="18" charset="0"/>
              </a:rPr>
              <a:t>Virtual Machine using Microsoft’s Hyper-V</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GB" sz="1600" dirty="0" smtClean="0">
                <a:latin typeface="Times New Roman" panose="02020603050405020304" pitchFamily="18" charset="0"/>
                <a:cs typeface="Times New Roman" panose="02020603050405020304" pitchFamily="18" charset="0"/>
              </a:rPr>
              <a:t>Microsoft could not ignore the virtualization trend. Microsoft introduced Hyper-V as a virtualization platform in 2008 and it continued to release new Hyper-V versions with new Windows server versions. So far, there are a total of four versions, including Windows Server 2012 R2, Windows Server 2012, Windows Server 2008 R2 and Windows Server 2008.</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GB" sz="1600" dirty="0" smtClean="0">
                <a:latin typeface="Times New Roman" panose="02020603050405020304" pitchFamily="18" charset="0"/>
                <a:cs typeface="Times New Roman" panose="02020603050405020304" pitchFamily="18" charset="0"/>
              </a:rPr>
              <a:t>Browse the following link to create virtual machine using Hyper-V: </a:t>
            </a:r>
          </a:p>
          <a:p>
            <a:pPr marL="0" indent="0" algn="just">
              <a:buNone/>
            </a:pPr>
            <a:r>
              <a:rPr lang="en-GB" sz="1600" dirty="0" smtClean="0">
                <a:latin typeface="Times New Roman" panose="02020603050405020304" pitchFamily="18" charset="0"/>
                <a:cs typeface="Times New Roman" panose="02020603050405020304" pitchFamily="18" charset="0"/>
                <a:hlinkClick r:id="rId2"/>
              </a:rPr>
              <a:t>https://hyperv.veeam.com/blog/what-is-hyper-v-technology/</a:t>
            </a: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IN" sz="1400" dirty="0"/>
          </a:p>
          <a:p>
            <a:pPr marL="0" indent="0" algn="just">
              <a:buNone/>
            </a:pPr>
            <a:endParaRPr lang="en-IN" sz="14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402" y="5029200"/>
            <a:ext cx="2562225" cy="1076325"/>
          </a:xfrm>
          <a:prstGeom prst="rect">
            <a:avLst/>
          </a:prstGeom>
        </p:spPr>
      </p:pic>
    </p:spTree>
    <p:extLst>
      <p:ext uri="{BB962C8B-B14F-4D97-AF65-F5344CB8AC3E}">
        <p14:creationId xmlns:p14="http://schemas.microsoft.com/office/powerpoint/2010/main" val="28382734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52322" cy="5486400"/>
          </a:xfrm>
        </p:spPr>
        <p:txBody>
          <a:bodyPr/>
          <a:lstStyle/>
          <a:p>
            <a:pPr marL="0" indent="0">
              <a:buNone/>
            </a:pPr>
            <a:r>
              <a:rPr lang="en-GB" sz="1600" b="1" dirty="0" smtClean="0">
                <a:latin typeface="Times New Roman" panose="02020603050405020304" pitchFamily="18" charset="0"/>
                <a:cs typeface="Times New Roman" panose="02020603050405020304" pitchFamily="18" charset="0"/>
              </a:rPr>
              <a:t>Creating Virtual Machine using Oracle’s VirtualBox</a:t>
            </a: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GB" sz="1600" dirty="0" smtClean="0">
                <a:latin typeface="Times New Roman" panose="02020603050405020304" pitchFamily="18" charset="0"/>
                <a:cs typeface="Times New Roman" panose="02020603050405020304" pitchFamily="18" charset="0"/>
              </a:rPr>
              <a:t>Oracle VM VirtualBox is a free and open-source hypervisor for x86 computers currently being developed by Oracle Corporation. </a:t>
            </a:r>
          </a:p>
          <a:p>
            <a:pPr marL="0" indent="0" algn="just">
              <a:buNone/>
            </a:pPr>
            <a:r>
              <a:rPr lang="en-GB" sz="1600" dirty="0" smtClean="0">
                <a:latin typeface="Times New Roman" panose="02020603050405020304" pitchFamily="18" charset="0"/>
                <a:cs typeface="Times New Roman" panose="02020603050405020304" pitchFamily="18" charset="0"/>
              </a:rPr>
              <a:t>A VirtualBox is a software virtualization package that installs on an operating system as an application. </a:t>
            </a:r>
            <a:r>
              <a:rPr lang="en-GB" sz="1600" b="1" dirty="0" smtClean="0">
                <a:latin typeface="Times New Roman" panose="02020603050405020304" pitchFamily="18" charset="0"/>
                <a:cs typeface="Times New Roman" panose="02020603050405020304" pitchFamily="18" charset="0"/>
              </a:rPr>
              <a:t>VirtualBox</a:t>
            </a:r>
            <a:r>
              <a:rPr lang="en-GB" sz="1600" dirty="0" smtClean="0">
                <a:latin typeface="Times New Roman" panose="02020603050405020304" pitchFamily="18" charset="0"/>
                <a:cs typeface="Times New Roman" panose="02020603050405020304" pitchFamily="18" charset="0"/>
              </a:rPr>
              <a:t> allows additional operating systems to be installed on it, as a Guest OS and run in a virtual environment.</a:t>
            </a:r>
          </a:p>
          <a:p>
            <a:pPr marL="0" indent="0" algn="just">
              <a:buNone/>
            </a:pPr>
            <a:endParaRPr lang="en-GB" sz="1600" b="1" dirty="0" smtClean="0">
              <a:latin typeface="Times New Roman" panose="02020603050405020304" pitchFamily="18" charset="0"/>
              <a:cs typeface="Times New Roman" panose="02020603050405020304" pitchFamily="18" charset="0"/>
            </a:endParaRPr>
          </a:p>
          <a:p>
            <a:pPr marL="0" indent="0" algn="just">
              <a:buNone/>
            </a:pPr>
            <a:r>
              <a:rPr lang="en-GB" sz="1600" dirty="0" smtClean="0">
                <a:latin typeface="Times New Roman" panose="02020603050405020304" pitchFamily="18" charset="0"/>
                <a:cs typeface="Times New Roman" panose="02020603050405020304" pitchFamily="18" charset="0"/>
              </a:rPr>
              <a:t>Browse the following link to create virtual machine using VirtualBox</a:t>
            </a:r>
          </a:p>
          <a:p>
            <a:pPr marL="0" indent="0" algn="just">
              <a:buNone/>
            </a:pPr>
            <a:r>
              <a:rPr lang="en-GB" sz="1600" b="1" dirty="0" smtClean="0">
                <a:latin typeface="Times New Roman" panose="02020603050405020304" pitchFamily="18" charset="0"/>
                <a:cs typeface="Times New Roman" panose="02020603050405020304" pitchFamily="18" charset="0"/>
                <a:hlinkClick r:id="rId2"/>
              </a:rPr>
              <a:t>https://www.wikihow.com/Install-VirtualBox</a:t>
            </a:r>
            <a:endParaRPr lang="en-GB" sz="1600" b="1" dirty="0" smtClean="0">
              <a:latin typeface="Times New Roman" panose="02020603050405020304" pitchFamily="18" charset="0"/>
              <a:cs typeface="Times New Roman" panose="02020603050405020304" pitchFamily="18" charset="0"/>
            </a:endParaRPr>
          </a:p>
          <a:p>
            <a:pPr marL="0" indent="0">
              <a:buNone/>
            </a:pP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797" y="4038600"/>
            <a:ext cx="2143125" cy="2038350"/>
          </a:xfrm>
          <a:prstGeom prst="rect">
            <a:avLst/>
          </a:prstGeom>
        </p:spPr>
      </p:pic>
    </p:spTree>
    <p:extLst>
      <p:ext uri="{BB962C8B-B14F-4D97-AF65-F5344CB8AC3E}">
        <p14:creationId xmlns:p14="http://schemas.microsoft.com/office/powerpoint/2010/main" val="2417565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71160"/>
            <a:ext cx="5791200" cy="5629639"/>
          </a:xfrm>
        </p:spPr>
        <p:txBody>
          <a:bodyPr>
            <a:normAutofit fontScale="25000" lnSpcReduction="20000"/>
          </a:bodyPr>
          <a:lstStyle/>
          <a:p>
            <a:pPr marL="0" indent="0">
              <a:buNone/>
            </a:pPr>
            <a:r>
              <a:rPr lang="en-GB" sz="5600" b="1" dirty="0" smtClean="0">
                <a:latin typeface="Times New Roman" panose="02020603050405020304" pitchFamily="18" charset="0"/>
                <a:cs typeface="Times New Roman" panose="02020603050405020304" pitchFamily="18" charset="0"/>
              </a:rPr>
              <a:t>Components of VMware vSphere Virtual </a:t>
            </a:r>
            <a:r>
              <a:rPr lang="en-GB" sz="5600" b="1" dirty="0" smtClean="0">
                <a:latin typeface="Times New Roman" panose="02020603050405020304" pitchFamily="18" charset="0"/>
                <a:cs typeface="Times New Roman" panose="02020603050405020304" pitchFamily="18" charset="0"/>
              </a:rPr>
              <a:t>Machine</a:t>
            </a:r>
            <a:endParaRPr lang="en-GB" sz="5600" b="1" dirty="0" smtClean="0">
              <a:latin typeface="Times New Roman" panose="02020603050405020304" pitchFamily="18" charset="0"/>
              <a:cs typeface="Times New Roman" panose="02020603050405020304" pitchFamily="18" charset="0"/>
            </a:endParaRPr>
          </a:p>
          <a:p>
            <a:pPr algn="just"/>
            <a:r>
              <a:rPr lang="en-GB" sz="5600" dirty="0" smtClean="0">
                <a:latin typeface="Times New Roman" panose="02020603050405020304" pitchFamily="18" charset="0"/>
                <a:cs typeface="Times New Roman" panose="02020603050405020304" pitchFamily="18" charset="0"/>
              </a:rPr>
              <a:t>A virtual machine is a software representation of a physical computer and its components.</a:t>
            </a:r>
          </a:p>
          <a:p>
            <a:pPr algn="just"/>
            <a:r>
              <a:rPr lang="en-GB" sz="5600" dirty="0" smtClean="0">
                <a:latin typeface="Times New Roman" panose="02020603050405020304" pitchFamily="18" charset="0"/>
                <a:cs typeface="Times New Roman" panose="02020603050405020304" pitchFamily="18" charset="0"/>
              </a:rPr>
              <a:t>The virtualization software converts the physical machine and its components into files.</a:t>
            </a:r>
          </a:p>
          <a:p>
            <a:pPr algn="just"/>
            <a:r>
              <a:rPr lang="en-GB" sz="5600" dirty="0" smtClean="0">
                <a:latin typeface="Times New Roman" panose="02020603050405020304" pitchFamily="18" charset="0"/>
                <a:cs typeface="Times New Roman" panose="02020603050405020304" pitchFamily="18" charset="0"/>
              </a:rPr>
              <a:t>Virtual machines typically have an operating system, VMware Tools, and virtual resources and hardware that can be managed in much the same way as it is managed in physical computer. </a:t>
            </a:r>
          </a:p>
          <a:p>
            <a:pPr algn="just"/>
            <a:r>
              <a:rPr lang="en-GB" sz="5600" dirty="0" smtClean="0">
                <a:latin typeface="Times New Roman" panose="02020603050405020304" pitchFamily="18" charset="0"/>
                <a:cs typeface="Times New Roman" panose="02020603050405020304" pitchFamily="18" charset="0"/>
              </a:rPr>
              <a:t>A user installs a guest operating system on a virtual machine the same way as installing an operating system on a physical computer. A user must have a CD/DVD-ROM or ISO image containing the installation files from an operating system vendor. </a:t>
            </a:r>
          </a:p>
          <a:p>
            <a:pPr algn="just"/>
            <a:r>
              <a:rPr lang="en-GB" sz="5600" dirty="0" smtClean="0">
                <a:latin typeface="Times New Roman" panose="02020603050405020304" pitchFamily="18" charset="0"/>
                <a:cs typeface="Times New Roman" panose="02020603050405020304" pitchFamily="18" charset="0"/>
              </a:rPr>
              <a:t>VMware Tools is a suite of utilities that enhances the performance of the virtual machine's guest operating system and improves management of the virtual machine. With VMware Tools, you have more control over the virtual machine interface. </a:t>
            </a:r>
          </a:p>
          <a:p>
            <a:pPr algn="just"/>
            <a:r>
              <a:rPr lang="en-GB" sz="5600" dirty="0" smtClean="0">
                <a:latin typeface="Times New Roman" panose="02020603050405020304" pitchFamily="18" charset="0"/>
                <a:cs typeface="Times New Roman" panose="02020603050405020304" pitchFamily="18" charset="0"/>
              </a:rPr>
              <a:t>In the vSphere Web Client, user assigns each virtual machine to a compatible ESXi host version, cluster, or datacentre by applying a compatibility setting. The compatibility setting determines which ESXi host versions the virtual machine can run on and the hardware features available to the virtual machine. </a:t>
            </a:r>
            <a:endParaRPr lang="en-GB" sz="5600" dirty="0" smtClean="0">
              <a:latin typeface="Times New Roman" panose="02020603050405020304" pitchFamily="18" charset="0"/>
              <a:cs typeface="Times New Roman" panose="02020603050405020304" pitchFamily="18" charset="0"/>
            </a:endParaRPr>
          </a:p>
          <a:p>
            <a:pPr algn="just"/>
            <a:endParaRPr lang="en-GB" sz="5600" dirty="0" smtClean="0">
              <a:latin typeface="Times New Roman" panose="02020603050405020304" pitchFamily="18" charset="0"/>
              <a:cs typeface="Times New Roman" panose="02020603050405020304" pitchFamily="18" charset="0"/>
            </a:endParaRPr>
          </a:p>
          <a:p>
            <a:pPr marL="0" indent="0">
              <a:buNone/>
            </a:pPr>
            <a:r>
              <a:rPr lang="en-IN" sz="4800" b="1" dirty="0"/>
              <a:t>Source: https://kb.vmware.com/s/article/1010675</a:t>
            </a:r>
            <a:endParaRPr lang="en-IN" sz="4800" b="1" dirty="0" smtClean="0"/>
          </a:p>
          <a:p>
            <a:pPr marL="0" indent="0">
              <a:buNone/>
            </a:pPr>
            <a:endParaRPr lang="en-IN" b="1" dirty="0" smtClean="0"/>
          </a:p>
          <a:p>
            <a:pPr marL="0" indent="0">
              <a:buNone/>
            </a:pPr>
            <a:endParaRPr lang="en-IN" b="1" dirty="0" smtClean="0"/>
          </a:p>
          <a:p>
            <a:pPr lvl="8"/>
            <a:endParaRPr lang="en-IN" dirty="0" smtClean="0"/>
          </a:p>
          <a:p>
            <a:pPr lvl="8"/>
            <a:endParaRPr lang="en-IN" dirty="0"/>
          </a:p>
          <a:p>
            <a:pPr lvl="8"/>
            <a:endParaRPr lang="en-IN" dirty="0"/>
          </a:p>
          <a:p>
            <a:pPr lvl="8"/>
            <a:endParaRPr lang="en-IN" dirty="0" smtClean="0"/>
          </a:p>
          <a:p>
            <a:pPr lvl="8"/>
            <a:endParaRPr lang="en-IN" dirty="0" smtClean="0"/>
          </a:p>
          <a:p>
            <a:pPr marL="0" indent="0">
              <a:buNone/>
            </a:pPr>
            <a:r>
              <a:rPr lang="en-IN" dirty="0" smtClean="0"/>
              <a:t>                                                                                                       </a:t>
            </a:r>
          </a:p>
        </p:txBody>
      </p:sp>
      <p:sp>
        <p:nvSpPr>
          <p:cNvPr id="4" name="Slide Number Placeholder 3"/>
          <p:cNvSpPr>
            <a:spLocks noGrp="1"/>
          </p:cNvSpPr>
          <p:nvPr>
            <p:ph type="sldNum" sz="quarter" idx="12"/>
          </p:nvPr>
        </p:nvSpPr>
        <p:spPr/>
        <p:txBody>
          <a:bodyPr/>
          <a:lstStyle/>
          <a:p>
            <a:fld id="{6237BB6C-CC30-4470-9E73-6CFFC494060D}" type="slidenum">
              <a:rPr lang="en-US" smtClean="0"/>
              <a:pPr/>
              <a:t>27</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1533" r="19500" b="2222"/>
          <a:stretch/>
        </p:blipFill>
        <p:spPr>
          <a:xfrm>
            <a:off x="5981926" y="1219200"/>
            <a:ext cx="2971800" cy="4508938"/>
          </a:xfrm>
          <a:prstGeom prst="rect">
            <a:avLst/>
          </a:prstGeom>
        </p:spPr>
      </p:pic>
    </p:spTree>
    <p:extLst>
      <p:ext uri="{BB962C8B-B14F-4D97-AF65-F5344CB8AC3E}">
        <p14:creationId xmlns:p14="http://schemas.microsoft.com/office/powerpoint/2010/main" val="21869249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F4D730A-FDC2-496E-9FAF-992831B41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591" y="1308295"/>
            <a:ext cx="4941525" cy="4004896"/>
          </a:xfrm>
          <a:prstGeom prst="rect">
            <a:avLst/>
          </a:prstGeom>
        </p:spPr>
      </p:pic>
    </p:spTree>
    <p:extLst>
      <p:ext uri="{BB962C8B-B14F-4D97-AF65-F5344CB8AC3E}">
        <p14:creationId xmlns:p14="http://schemas.microsoft.com/office/powerpoint/2010/main" val="723401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798112"/>
            <a:ext cx="2895600" cy="1606034"/>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r>
              <a:rPr lang="en-US" sz="2600" dirty="0" smtClean="0">
                <a:solidFill>
                  <a:schemeClr val="bg1"/>
                </a:solidFill>
                <a:latin typeface="+mj-lt"/>
                <a:cs typeface="+mj-cs"/>
              </a:rPr>
              <a:t>Introduction to VDI and VM in Virtualization</a:t>
            </a:r>
            <a:endParaRPr lang="en-US" sz="2600" b="1" kern="1200" dirty="0">
              <a:solidFill>
                <a:schemeClr val="bg1"/>
              </a:solidFill>
              <a:latin typeface="+mj-lt"/>
              <a:ea typeface="+mj-ea"/>
              <a:cs typeface="+mj-cs"/>
            </a:endParaRPr>
          </a:p>
        </p:txBody>
      </p:sp>
      <p:sp>
        <p:nvSpPr>
          <p:cNvPr id="12" name="Rectangle 11"/>
          <p:cNvSpPr/>
          <p:nvPr/>
        </p:nvSpPr>
        <p:spPr>
          <a:xfrm>
            <a:off x="3886200" y="2787313"/>
            <a:ext cx="4065409" cy="369332"/>
          </a:xfrm>
          <a:prstGeom prst="rect">
            <a:avLst/>
          </a:prstGeom>
        </p:spPr>
        <p:txBody>
          <a:bodyPr wrap="square">
            <a:spAutoFit/>
          </a:bodyPr>
          <a:lstStyle/>
          <a:p>
            <a:r>
              <a:rPr lang="en-US" b="1" dirty="0" smtClean="0"/>
              <a:t>          What is VDI?</a:t>
            </a:r>
            <a:endParaRPr lang="en-US" b="1" dirty="0"/>
          </a:p>
        </p:txBody>
      </p:sp>
      <p:sp>
        <p:nvSpPr>
          <p:cNvPr id="15" name="Rectangle 14"/>
          <p:cNvSpPr/>
          <p:nvPr/>
        </p:nvSpPr>
        <p:spPr>
          <a:xfrm>
            <a:off x="3886200" y="2413830"/>
            <a:ext cx="1655261" cy="369332"/>
          </a:xfrm>
          <a:prstGeom prst="rect">
            <a:avLst/>
          </a:prstGeom>
        </p:spPr>
        <p:txBody>
          <a:bodyPr wrap="none">
            <a:spAutoFit/>
          </a:bodyPr>
          <a:lstStyle/>
          <a:p>
            <a:r>
              <a:rPr lang="en-US" b="1" dirty="0" smtClean="0"/>
              <a:t>          Why VDI?</a:t>
            </a:r>
            <a:endParaRPr lang="en-US" b="1" dirty="0"/>
          </a:p>
        </p:txBody>
      </p:sp>
      <p:sp>
        <p:nvSpPr>
          <p:cNvPr id="16" name="Rectangle 15"/>
          <p:cNvSpPr/>
          <p:nvPr/>
        </p:nvSpPr>
        <p:spPr>
          <a:xfrm>
            <a:off x="3886200" y="3169943"/>
            <a:ext cx="2143472" cy="369332"/>
          </a:xfrm>
          <a:prstGeom prst="rect">
            <a:avLst/>
          </a:prstGeom>
        </p:spPr>
        <p:txBody>
          <a:bodyPr wrap="none">
            <a:spAutoFit/>
          </a:bodyPr>
          <a:lstStyle/>
          <a:p>
            <a:r>
              <a:rPr lang="en-US" b="1" dirty="0" smtClean="0"/>
              <a:t>          Benefits of VDI</a:t>
            </a:r>
            <a:endParaRPr lang="en-US" b="1" dirty="0"/>
          </a:p>
        </p:txBody>
      </p:sp>
      <p:sp>
        <p:nvSpPr>
          <p:cNvPr id="17" name="Rectangle 16"/>
          <p:cNvSpPr/>
          <p:nvPr/>
        </p:nvSpPr>
        <p:spPr>
          <a:xfrm>
            <a:off x="4419994" y="3552573"/>
            <a:ext cx="5077441" cy="369332"/>
          </a:xfrm>
          <a:prstGeom prst="rect">
            <a:avLst/>
          </a:prstGeom>
        </p:spPr>
        <p:txBody>
          <a:bodyPr wrap="square">
            <a:spAutoFit/>
          </a:bodyPr>
          <a:lstStyle/>
          <a:p>
            <a:r>
              <a:rPr lang="en-US" b="1" dirty="0" smtClean="0"/>
              <a:t>Introduction to VM</a:t>
            </a:r>
            <a:endParaRPr lang="en-US" b="1" dirty="0"/>
          </a:p>
        </p:txBody>
      </p:sp>
      <p:sp>
        <p:nvSpPr>
          <p:cNvPr id="3" name="TextBox 2"/>
          <p:cNvSpPr txBox="1"/>
          <p:nvPr/>
        </p:nvSpPr>
        <p:spPr>
          <a:xfrm>
            <a:off x="4419994" y="3921905"/>
            <a:ext cx="2829621" cy="646331"/>
          </a:xfrm>
          <a:prstGeom prst="rect">
            <a:avLst/>
          </a:prstGeom>
          <a:noFill/>
        </p:spPr>
        <p:txBody>
          <a:bodyPr wrap="none" rtlCol="0">
            <a:spAutoFit/>
          </a:bodyPr>
          <a:lstStyle/>
          <a:p>
            <a:r>
              <a:rPr lang="en-IN" b="1" dirty="0" smtClean="0"/>
              <a:t>Various Components of VM </a:t>
            </a:r>
            <a:endParaRPr lang="en-IN" b="1" dirty="0"/>
          </a:p>
          <a:p>
            <a:endParaRPr lang="en-IN" b="1" dirty="0"/>
          </a:p>
        </p:txBody>
      </p:sp>
    </p:spTree>
    <p:extLst>
      <p:ext uri="{BB962C8B-B14F-4D97-AF65-F5344CB8AC3E}">
        <p14:creationId xmlns:p14="http://schemas.microsoft.com/office/powerpoint/2010/main" val="493283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9067800" cy="5867400"/>
          </a:xfrm>
        </p:spPr>
        <p:txBody>
          <a:bodyPr>
            <a:normAutofit fontScale="92500" lnSpcReduction="20000"/>
          </a:bodyPr>
          <a:lstStyle/>
          <a:p>
            <a:pPr marL="0" indent="0">
              <a:buNone/>
            </a:pPr>
            <a:endParaRPr lang="en-IN" sz="2500" b="1" dirty="0"/>
          </a:p>
          <a:p>
            <a:pPr marL="0" indent="0">
              <a:buNone/>
            </a:pPr>
            <a:endParaRPr lang="en-IN" sz="2500" b="1" dirty="0" smtClean="0"/>
          </a:p>
          <a:p>
            <a:pPr marL="0" indent="0">
              <a:buNone/>
            </a:pPr>
            <a:endParaRPr lang="en-IN" sz="2500" b="1" dirty="0"/>
          </a:p>
          <a:p>
            <a:pPr marL="0" indent="0">
              <a:buNone/>
            </a:pPr>
            <a:endParaRPr lang="en-IN" sz="2500" b="1" dirty="0" smtClean="0"/>
          </a:p>
          <a:p>
            <a:pPr marL="0" indent="0" algn="just">
              <a:buNone/>
            </a:pPr>
            <a:endParaRPr lang="en-IN" sz="2500" dirty="0" smtClean="0"/>
          </a:p>
          <a:p>
            <a:pPr marL="0" indent="0" algn="just">
              <a:buNone/>
            </a:pPr>
            <a:endParaRPr lang="en-IN" sz="2500" dirty="0" smtClean="0"/>
          </a:p>
          <a:p>
            <a:pPr marL="0" indent="0" algn="just">
              <a:buNone/>
            </a:pPr>
            <a:endParaRPr lang="en-IN" sz="2500" dirty="0" smtClean="0"/>
          </a:p>
          <a:p>
            <a:pPr marL="0" indent="0" algn="just">
              <a:buNone/>
            </a:pPr>
            <a:endParaRPr lang="en-IN" sz="2500" dirty="0" smtClean="0"/>
          </a:p>
          <a:p>
            <a:pPr marL="180975" indent="-180975">
              <a:defRPr/>
            </a:pPr>
            <a:r>
              <a:rPr lang="en-GB" altLang="zh-TW" sz="1400" dirty="0" smtClean="0">
                <a:latin typeface="Times New Roman" panose="02020603050405020304" pitchFamily="18" charset="0"/>
                <a:cs typeface="Times New Roman" panose="02020603050405020304" pitchFamily="18" charset="0"/>
              </a:rPr>
              <a:t>Tight binding between layers</a:t>
            </a:r>
          </a:p>
          <a:p>
            <a:pPr marL="180975" indent="-180975">
              <a:defRPr/>
            </a:pPr>
            <a:r>
              <a:rPr lang="en-GB" altLang="zh-TW" sz="1400" dirty="0" smtClean="0">
                <a:latin typeface="Times New Roman" panose="02020603050405020304" pitchFamily="18" charset="0"/>
                <a:cs typeface="Times New Roman" panose="02020603050405020304" pitchFamily="18" charset="0"/>
              </a:rPr>
              <a:t>The components are linked together in ways that are difficult to support and maintain</a:t>
            </a:r>
          </a:p>
          <a:p>
            <a:pPr marL="180975" indent="-180975">
              <a:defRPr/>
            </a:pPr>
            <a:r>
              <a:rPr lang="en-GB" altLang="zh-TW" sz="1400" dirty="0" smtClean="0">
                <a:latin typeface="Times New Roman" panose="02020603050405020304" pitchFamily="18" charset="0"/>
                <a:cs typeface="Times New Roman" panose="02020603050405020304" pitchFamily="18" charset="0"/>
              </a:rPr>
              <a:t>A problem at one layer often causes a chain reaction</a:t>
            </a:r>
          </a:p>
          <a:p>
            <a:pPr marL="180975" indent="-180975">
              <a:defRPr/>
            </a:pPr>
            <a:r>
              <a:rPr lang="en-GB" altLang="zh-TW" sz="1400" dirty="0" smtClean="0">
                <a:latin typeface="Times New Roman" panose="02020603050405020304" pitchFamily="18" charset="0"/>
                <a:cs typeface="Times New Roman" panose="02020603050405020304" pitchFamily="18" charset="0"/>
              </a:rPr>
              <a:t>May destroy the whole stack</a:t>
            </a:r>
          </a:p>
          <a:p>
            <a:pPr marL="180975" indent="-180975">
              <a:defRPr/>
            </a:pPr>
            <a:r>
              <a:rPr lang="en-GB" altLang="zh-TW" sz="1400" dirty="0" smtClean="0">
                <a:latin typeface="Times New Roman" panose="02020603050405020304" pitchFamily="18" charset="0"/>
                <a:cs typeface="Times New Roman" panose="02020603050405020304" pitchFamily="18" charset="0"/>
              </a:rPr>
              <a:t>Makes recovery difficult</a:t>
            </a:r>
          </a:p>
          <a:p>
            <a:pPr marL="180975" indent="-180975">
              <a:defRPr/>
            </a:pPr>
            <a:r>
              <a:rPr lang="en-GB" altLang="zh-TW" sz="1400" dirty="0" smtClean="0">
                <a:latin typeface="Times New Roman" panose="02020603050405020304" pitchFamily="18" charset="0"/>
                <a:cs typeface="Times New Roman" panose="02020603050405020304" pitchFamily="18" charset="0"/>
              </a:rPr>
              <a:t>Threatens any locally stored user data and settings</a:t>
            </a:r>
          </a:p>
          <a:p>
            <a:pPr marL="180975" indent="-180975">
              <a:defRPr/>
            </a:pPr>
            <a:r>
              <a:rPr lang="en-GB" altLang="zh-TW" sz="1400" dirty="0" smtClean="0">
                <a:latin typeface="Times New Roman" panose="02020603050405020304" pitchFamily="18" charset="0"/>
                <a:cs typeface="Times New Roman" panose="02020603050405020304" pitchFamily="18" charset="0"/>
              </a:rPr>
              <a:t>Most organisations just replace or re-image the whole PC </a:t>
            </a:r>
          </a:p>
          <a:p>
            <a:pPr marL="0" indent="0" algn="just">
              <a:buNone/>
            </a:pPr>
            <a:endParaRPr lang="en-US" sz="7200" b="1" dirty="0" smtClean="0"/>
          </a:p>
          <a:p>
            <a:pPr marL="0" indent="0">
              <a:buNone/>
            </a:pPr>
            <a:endParaRPr lang="en-US" sz="6400" b="1" dirty="0">
              <a:solidFill>
                <a:schemeClr val="tx2">
                  <a:lumMod val="50000"/>
                </a:schemeClr>
              </a:solidFill>
            </a:endParaRPr>
          </a:p>
          <a:p>
            <a:pPr marL="0" indent="0" algn="just">
              <a:buNone/>
            </a:pPr>
            <a:endParaRPr lang="en-US" sz="3600" dirty="0" smtClean="0">
              <a:solidFill>
                <a:schemeClr val="tx2">
                  <a:lumMod val="50000"/>
                </a:schemeClr>
              </a:solidFill>
            </a:endParaRPr>
          </a:p>
          <a:p>
            <a:pPr marL="0" indent="0" algn="just">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sp>
        <p:nvSpPr>
          <p:cNvPr id="6" name="AutoShape 31"/>
          <p:cNvSpPr>
            <a:spLocks noChangeArrowheads="1"/>
          </p:cNvSpPr>
          <p:nvPr/>
        </p:nvSpPr>
        <p:spPr bwMode="auto">
          <a:xfrm>
            <a:off x="6964589" y="2725640"/>
            <a:ext cx="1063795" cy="490537"/>
          </a:xfrm>
          <a:prstGeom prst="roundRect">
            <a:avLst>
              <a:gd name="adj" fmla="val 16667"/>
            </a:avLst>
          </a:prstGeom>
          <a:solidFill>
            <a:schemeClr val="accent1"/>
          </a:solidFill>
          <a:ln w="28575" algn="ctr">
            <a:solidFill>
              <a:schemeClr val="bg1"/>
            </a:solidFill>
            <a:round/>
            <a:headEnd/>
            <a:tailEnd/>
          </a:ln>
        </p:spPr>
        <p:txBody>
          <a:bodyPr anchor="ctr"/>
          <a:lstStyle/>
          <a:p>
            <a:pPr algn="ctr">
              <a:spcBef>
                <a:spcPct val="20000"/>
              </a:spcBef>
              <a:spcAft>
                <a:spcPct val="20000"/>
              </a:spcAft>
              <a:defRPr/>
            </a:pPr>
            <a:r>
              <a:rPr lang="en-US" sz="1200" dirty="0">
                <a:solidFill>
                  <a:schemeClr val="bg1"/>
                </a:solidFill>
                <a:latin typeface="+mn-lt"/>
              </a:rPr>
              <a:t>Applications</a:t>
            </a:r>
          </a:p>
        </p:txBody>
      </p:sp>
      <p:sp>
        <p:nvSpPr>
          <p:cNvPr id="7" name="AutoShape 39"/>
          <p:cNvSpPr>
            <a:spLocks noChangeArrowheads="1"/>
          </p:cNvSpPr>
          <p:nvPr/>
        </p:nvSpPr>
        <p:spPr bwMode="auto">
          <a:xfrm>
            <a:off x="6964589" y="3987701"/>
            <a:ext cx="930121" cy="490538"/>
          </a:xfrm>
          <a:prstGeom prst="roundRect">
            <a:avLst>
              <a:gd name="adj" fmla="val 16667"/>
            </a:avLst>
          </a:prstGeom>
          <a:solidFill>
            <a:schemeClr val="accent1"/>
          </a:solidFill>
          <a:ln w="28575" algn="ctr">
            <a:solidFill>
              <a:schemeClr val="bg1"/>
            </a:solidFill>
            <a:round/>
            <a:headEnd/>
            <a:tailEnd/>
          </a:ln>
        </p:spPr>
        <p:txBody>
          <a:bodyPr anchor="ctr"/>
          <a:lstStyle/>
          <a:p>
            <a:pPr algn="ctr">
              <a:spcBef>
                <a:spcPct val="20000"/>
              </a:spcBef>
              <a:spcAft>
                <a:spcPct val="20000"/>
              </a:spcAft>
              <a:defRPr/>
            </a:pPr>
            <a:r>
              <a:rPr lang="en-US" sz="1200" dirty="0">
                <a:solidFill>
                  <a:schemeClr val="bg1"/>
                </a:solidFill>
                <a:latin typeface="+mn-lt"/>
              </a:rPr>
              <a:t>Operating System</a:t>
            </a:r>
          </a:p>
        </p:txBody>
      </p:sp>
      <p:cxnSp>
        <p:nvCxnSpPr>
          <p:cNvPr id="8" name="Straight Arrow Connector 7"/>
          <p:cNvCxnSpPr>
            <a:cxnSpLocks noChangeShapeType="1"/>
          </p:cNvCxnSpPr>
          <p:nvPr/>
        </p:nvCxnSpPr>
        <p:spPr bwMode="auto">
          <a:xfrm rot="10800000">
            <a:off x="6008268" y="2954239"/>
            <a:ext cx="914638" cy="0"/>
          </a:xfrm>
          <a:prstGeom prst="straightConnector1">
            <a:avLst/>
          </a:prstGeom>
          <a:noFill/>
          <a:ln w="114300">
            <a:solidFill>
              <a:schemeClr val="accent1"/>
            </a:solidFill>
            <a:round/>
            <a:headEnd/>
            <a:tailEnd type="triangle" w="sm" len="med"/>
          </a:ln>
        </p:spPr>
      </p:cxnSp>
      <p:cxnSp>
        <p:nvCxnSpPr>
          <p:cNvPr id="9" name="Straight Arrow Connector 8"/>
          <p:cNvCxnSpPr>
            <a:cxnSpLocks noChangeShapeType="1"/>
          </p:cNvCxnSpPr>
          <p:nvPr/>
        </p:nvCxnSpPr>
        <p:spPr bwMode="auto">
          <a:xfrm rot="10800000" flipV="1">
            <a:off x="6008268" y="1735039"/>
            <a:ext cx="914638" cy="762000"/>
          </a:xfrm>
          <a:prstGeom prst="straightConnector1">
            <a:avLst/>
          </a:prstGeom>
          <a:noFill/>
          <a:ln w="114300">
            <a:solidFill>
              <a:schemeClr val="accent1"/>
            </a:solidFill>
            <a:round/>
            <a:headEnd/>
            <a:tailEnd type="triangle" w="sm" len="med"/>
          </a:ln>
        </p:spPr>
      </p:cxnSp>
      <p:cxnSp>
        <p:nvCxnSpPr>
          <p:cNvPr id="10" name="Straight Arrow Connector 9"/>
          <p:cNvCxnSpPr>
            <a:cxnSpLocks noChangeShapeType="1"/>
          </p:cNvCxnSpPr>
          <p:nvPr/>
        </p:nvCxnSpPr>
        <p:spPr bwMode="auto">
          <a:xfrm rot="10800000">
            <a:off x="6008268" y="3411439"/>
            <a:ext cx="914638" cy="762000"/>
          </a:xfrm>
          <a:prstGeom prst="straightConnector1">
            <a:avLst/>
          </a:prstGeom>
          <a:noFill/>
          <a:ln w="114300">
            <a:solidFill>
              <a:schemeClr val="accent1"/>
            </a:solidFill>
            <a:round/>
            <a:headEnd/>
            <a:tailEnd type="triangle" w="sm" len="med"/>
          </a:ln>
        </p:spPr>
      </p:cxnSp>
      <p:sp>
        <p:nvSpPr>
          <p:cNvPr id="11" name="TextBox 10"/>
          <p:cNvSpPr txBox="1">
            <a:spLocks noChangeArrowheads="1"/>
          </p:cNvSpPr>
          <p:nvPr/>
        </p:nvSpPr>
        <p:spPr bwMode="auto">
          <a:xfrm rot="-1800000">
            <a:off x="6257181" y="1712884"/>
            <a:ext cx="554960" cy="707886"/>
          </a:xfrm>
          <a:prstGeom prst="rect">
            <a:avLst/>
          </a:prstGeom>
          <a:noFill/>
          <a:ln w="9525">
            <a:noFill/>
            <a:miter lim="800000"/>
            <a:headEnd/>
            <a:tailEnd/>
          </a:ln>
        </p:spPr>
        <p:txBody>
          <a:bodyPr wrap="none">
            <a:spAutoFit/>
          </a:bodyPr>
          <a:lstStyle/>
          <a:p>
            <a:r>
              <a:rPr lang="en-US" altLang="zh-TW" sz="4000" dirty="0">
                <a:solidFill>
                  <a:srgbClr val="C00000"/>
                </a:solidFill>
                <a:latin typeface="Times New Roman" panose="02020603050405020304" pitchFamily="18" charset="0"/>
                <a:ea typeface="新細明體" charset="-120"/>
                <a:cs typeface="Times New Roman" panose="02020603050405020304" pitchFamily="18" charset="0"/>
              </a:rPr>
              <a:t>X</a:t>
            </a:r>
          </a:p>
        </p:txBody>
      </p:sp>
      <p:cxnSp>
        <p:nvCxnSpPr>
          <p:cNvPr id="12" name="Straight Arrow Connector 185"/>
          <p:cNvCxnSpPr>
            <a:cxnSpLocks noChangeShapeType="1"/>
          </p:cNvCxnSpPr>
          <p:nvPr/>
        </p:nvCxnSpPr>
        <p:spPr bwMode="auto">
          <a:xfrm rot="10800000">
            <a:off x="2864200" y="2954240"/>
            <a:ext cx="1829276" cy="1587"/>
          </a:xfrm>
          <a:prstGeom prst="straightConnector1">
            <a:avLst/>
          </a:prstGeom>
          <a:noFill/>
          <a:ln w="114300">
            <a:solidFill>
              <a:srgbClr val="C00000"/>
            </a:solidFill>
            <a:prstDash val="sysDot"/>
            <a:round/>
            <a:headEnd/>
            <a:tailEnd type="triangle" w="sm" len="med"/>
          </a:ln>
        </p:spPr>
      </p:cxnSp>
      <p:sp>
        <p:nvSpPr>
          <p:cNvPr id="13" name="AutoShape 31"/>
          <p:cNvSpPr>
            <a:spLocks noChangeArrowheads="1"/>
          </p:cNvSpPr>
          <p:nvPr/>
        </p:nvSpPr>
        <p:spPr bwMode="auto">
          <a:xfrm>
            <a:off x="2063891" y="2649439"/>
            <a:ext cx="685979" cy="304800"/>
          </a:xfrm>
          <a:prstGeom prst="roundRect">
            <a:avLst>
              <a:gd name="adj" fmla="val 16667"/>
            </a:avLst>
          </a:prstGeom>
          <a:solidFill>
            <a:schemeClr val="accent1"/>
          </a:solidFill>
          <a:ln w="28575" algn="ctr">
            <a:noFill/>
            <a:round/>
            <a:headEnd/>
            <a:tailEnd/>
          </a:ln>
        </p:spPr>
        <p:txBody>
          <a:bodyPr anchor="ctr"/>
          <a:lstStyle/>
          <a:p>
            <a:pPr algn="ctr">
              <a:spcBef>
                <a:spcPct val="20000"/>
              </a:spcBef>
              <a:spcAft>
                <a:spcPct val="20000"/>
              </a:spcAft>
              <a:defRPr/>
            </a:pPr>
            <a:r>
              <a:rPr lang="en-US" sz="900" dirty="0">
                <a:solidFill>
                  <a:schemeClr val="bg1"/>
                </a:solidFill>
                <a:latin typeface="+mn-lt"/>
              </a:rPr>
              <a:t>Apps</a:t>
            </a:r>
          </a:p>
        </p:txBody>
      </p:sp>
      <p:sp>
        <p:nvSpPr>
          <p:cNvPr id="14" name="AutoShape 39"/>
          <p:cNvSpPr>
            <a:spLocks noChangeArrowheads="1"/>
          </p:cNvSpPr>
          <p:nvPr/>
        </p:nvSpPr>
        <p:spPr bwMode="auto">
          <a:xfrm>
            <a:off x="2063891" y="2954239"/>
            <a:ext cx="685979" cy="304800"/>
          </a:xfrm>
          <a:prstGeom prst="roundRect">
            <a:avLst>
              <a:gd name="adj" fmla="val 16667"/>
            </a:avLst>
          </a:prstGeom>
          <a:solidFill>
            <a:schemeClr val="accent1"/>
          </a:solidFill>
          <a:ln w="28575" algn="ctr">
            <a:noFill/>
            <a:round/>
            <a:headEnd/>
            <a:tailEnd/>
          </a:ln>
        </p:spPr>
        <p:txBody>
          <a:bodyPr anchor="ctr"/>
          <a:lstStyle/>
          <a:p>
            <a:pPr algn="ctr">
              <a:spcBef>
                <a:spcPct val="20000"/>
              </a:spcBef>
              <a:spcAft>
                <a:spcPct val="20000"/>
              </a:spcAft>
              <a:defRPr/>
            </a:pPr>
            <a:r>
              <a:rPr lang="en-US" sz="900" dirty="0">
                <a:solidFill>
                  <a:schemeClr val="bg1"/>
                </a:solidFill>
                <a:latin typeface="+mn-lt"/>
              </a:rPr>
              <a:t>Windows</a:t>
            </a:r>
          </a:p>
        </p:txBody>
      </p:sp>
      <p:sp>
        <p:nvSpPr>
          <p:cNvPr id="15" name="AutoShape 31"/>
          <p:cNvSpPr>
            <a:spLocks noChangeArrowheads="1"/>
          </p:cNvSpPr>
          <p:nvPr/>
        </p:nvSpPr>
        <p:spPr bwMode="auto">
          <a:xfrm>
            <a:off x="2063891" y="2344639"/>
            <a:ext cx="685979" cy="304800"/>
          </a:xfrm>
          <a:prstGeom prst="roundRect">
            <a:avLst>
              <a:gd name="adj" fmla="val 16667"/>
            </a:avLst>
          </a:prstGeom>
          <a:solidFill>
            <a:schemeClr val="accent1"/>
          </a:solidFill>
          <a:ln w="28575" algn="ctr">
            <a:noFill/>
            <a:round/>
            <a:headEnd/>
            <a:tailEnd/>
          </a:ln>
        </p:spPr>
        <p:txBody>
          <a:bodyPr anchor="ctr"/>
          <a:lstStyle/>
          <a:p>
            <a:pPr algn="ctr">
              <a:spcBef>
                <a:spcPct val="20000"/>
              </a:spcBef>
              <a:spcAft>
                <a:spcPct val="20000"/>
              </a:spcAft>
              <a:defRPr/>
            </a:pPr>
            <a:r>
              <a:rPr lang="en-US" sz="900" dirty="0">
                <a:solidFill>
                  <a:schemeClr val="bg1"/>
                </a:solidFill>
                <a:latin typeface="+mn-lt"/>
              </a:rPr>
              <a:t>Profile</a:t>
            </a:r>
          </a:p>
        </p:txBody>
      </p:sp>
      <p:sp>
        <p:nvSpPr>
          <p:cNvPr id="16" name="AutoShape 39"/>
          <p:cNvSpPr>
            <a:spLocks noChangeArrowheads="1"/>
          </p:cNvSpPr>
          <p:nvPr/>
        </p:nvSpPr>
        <p:spPr bwMode="auto">
          <a:xfrm>
            <a:off x="2063891" y="3259039"/>
            <a:ext cx="685979" cy="304800"/>
          </a:xfrm>
          <a:prstGeom prst="roundRect">
            <a:avLst>
              <a:gd name="adj" fmla="val 16667"/>
            </a:avLst>
          </a:prstGeom>
          <a:solidFill>
            <a:schemeClr val="accent1"/>
          </a:solidFill>
          <a:ln w="28575" algn="ctr">
            <a:noFill/>
            <a:round/>
            <a:headEnd/>
            <a:tailEnd/>
          </a:ln>
        </p:spPr>
        <p:txBody>
          <a:bodyPr anchor="ctr"/>
          <a:lstStyle/>
          <a:p>
            <a:pPr algn="ctr">
              <a:spcBef>
                <a:spcPct val="20000"/>
              </a:spcBef>
              <a:spcAft>
                <a:spcPct val="20000"/>
              </a:spcAft>
              <a:defRPr/>
            </a:pPr>
            <a:r>
              <a:rPr lang="en-US" sz="900" dirty="0">
                <a:solidFill>
                  <a:schemeClr val="bg1"/>
                </a:solidFill>
                <a:latin typeface="+mn-lt"/>
              </a:rPr>
              <a:t>Hardware</a:t>
            </a:r>
          </a:p>
        </p:txBody>
      </p:sp>
      <p:sp>
        <p:nvSpPr>
          <p:cNvPr id="17" name="TextBox 16"/>
          <p:cNvSpPr txBox="1"/>
          <p:nvPr/>
        </p:nvSpPr>
        <p:spPr>
          <a:xfrm>
            <a:off x="2807035" y="2192239"/>
            <a:ext cx="800308" cy="461962"/>
          </a:xfrm>
          <a:prstGeom prst="rect">
            <a:avLst/>
          </a:prstGeom>
          <a:noFill/>
        </p:spPr>
        <p:txBody>
          <a:bodyPr>
            <a:spAutoFit/>
          </a:bodyPr>
          <a:lstStyle/>
          <a:p>
            <a:pPr>
              <a:defRPr/>
            </a:pPr>
            <a:r>
              <a:rPr lang="en-US" sz="1200" b="1" dirty="0">
                <a:latin typeface="+mn-lt"/>
              </a:rPr>
              <a:t>Tightly</a:t>
            </a:r>
          </a:p>
          <a:p>
            <a:pPr>
              <a:defRPr/>
            </a:pPr>
            <a:r>
              <a:rPr lang="en-US" sz="1200" b="1" dirty="0">
                <a:latin typeface="+mn-lt"/>
              </a:rPr>
              <a:t>Coupled</a:t>
            </a:r>
          </a:p>
        </p:txBody>
      </p:sp>
      <p:grpSp>
        <p:nvGrpSpPr>
          <p:cNvPr id="18" name="Group 225"/>
          <p:cNvGrpSpPr>
            <a:grpSpLocks/>
          </p:cNvGrpSpPr>
          <p:nvPr/>
        </p:nvGrpSpPr>
        <p:grpSpPr bwMode="auto">
          <a:xfrm>
            <a:off x="3914604" y="2636739"/>
            <a:ext cx="721707" cy="622300"/>
            <a:chOff x="2880" y="1930"/>
            <a:chExt cx="714" cy="461"/>
          </a:xfrm>
        </p:grpSpPr>
        <p:sp>
          <p:nvSpPr>
            <p:cNvPr id="19" name="Freeform 226"/>
            <p:cNvSpPr>
              <a:spLocks/>
            </p:cNvSpPr>
            <p:nvPr/>
          </p:nvSpPr>
          <p:spPr bwMode="auto">
            <a:xfrm>
              <a:off x="2882" y="1935"/>
              <a:ext cx="709" cy="454"/>
            </a:xfrm>
            <a:custGeom>
              <a:avLst/>
              <a:gdLst>
                <a:gd name="T0" fmla="*/ 292025 w 300"/>
                <a:gd name="T1" fmla="*/ 100821 h 192"/>
                <a:gd name="T2" fmla="*/ 273374 w 300"/>
                <a:gd name="T3" fmla="*/ 60827 h 192"/>
                <a:gd name="T4" fmla="*/ 274267 w 300"/>
                <a:gd name="T5" fmla="*/ 53676 h 192"/>
                <a:gd name="T6" fmla="*/ 242209 w 300"/>
                <a:gd name="T7" fmla="*/ 21511 h 192"/>
                <a:gd name="T8" fmla="*/ 219922 w 300"/>
                <a:gd name="T9" fmla="*/ 30238 h 192"/>
                <a:gd name="T10" fmla="*/ 154888 w 300"/>
                <a:gd name="T11" fmla="*/ 0 h 192"/>
                <a:gd name="T12" fmla="*/ 88533 w 300"/>
                <a:gd name="T13" fmla="*/ 30238 h 192"/>
                <a:gd name="T14" fmla="*/ 69170 w 300"/>
                <a:gd name="T15" fmla="*/ 25199 h 192"/>
                <a:gd name="T16" fmla="*/ 28395 w 300"/>
                <a:gd name="T17" fmla="*/ 66591 h 192"/>
                <a:gd name="T18" fmla="*/ 29268 w 300"/>
                <a:gd name="T19" fmla="*/ 72373 h 192"/>
                <a:gd name="T20" fmla="*/ 26335 w 300"/>
                <a:gd name="T21" fmla="*/ 71500 h 192"/>
                <a:gd name="T22" fmla="*/ 0 w 300"/>
                <a:gd name="T23" fmla="*/ 98759 h 192"/>
                <a:gd name="T24" fmla="*/ 26335 w 300"/>
                <a:gd name="T25" fmla="*/ 125138 h 192"/>
                <a:gd name="T26" fmla="*/ 39903 w 300"/>
                <a:gd name="T27" fmla="*/ 121168 h 192"/>
                <a:gd name="T28" fmla="*/ 37806 w 300"/>
                <a:gd name="T29" fmla="*/ 136018 h 192"/>
                <a:gd name="T30" fmla="*/ 88533 w 300"/>
                <a:gd name="T31" fmla="*/ 187764 h 192"/>
                <a:gd name="T32" fmla="*/ 127686 w 300"/>
                <a:gd name="T33" fmla="*/ 169879 h 192"/>
                <a:gd name="T34" fmla="*/ 154888 w 300"/>
                <a:gd name="T35" fmla="*/ 173951 h 192"/>
                <a:gd name="T36" fmla="*/ 199347 w 300"/>
                <a:gd name="T37" fmla="*/ 161151 h 192"/>
                <a:gd name="T38" fmla="*/ 226854 w 300"/>
                <a:gd name="T39" fmla="*/ 173951 h 192"/>
                <a:gd name="T40" fmla="*/ 259801 w 300"/>
                <a:gd name="T41" fmla="*/ 149621 h 192"/>
                <a:gd name="T42" fmla="*/ 292025 w 300"/>
                <a:gd name="T43" fmla="*/ 100821 h 19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00"/>
                <a:gd name="T67" fmla="*/ 0 h 192"/>
                <a:gd name="T68" fmla="*/ 300 w 300"/>
                <a:gd name="T69" fmla="*/ 192 h 19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00" h="192">
                  <a:moveTo>
                    <a:pt x="300" y="103"/>
                  </a:moveTo>
                  <a:cubicBezTo>
                    <a:pt x="300" y="87"/>
                    <a:pt x="293" y="72"/>
                    <a:pt x="281" y="62"/>
                  </a:cubicBezTo>
                  <a:cubicBezTo>
                    <a:pt x="282" y="60"/>
                    <a:pt x="282" y="58"/>
                    <a:pt x="282" y="55"/>
                  </a:cubicBezTo>
                  <a:cubicBezTo>
                    <a:pt x="282" y="37"/>
                    <a:pt x="267" y="22"/>
                    <a:pt x="249" y="22"/>
                  </a:cubicBezTo>
                  <a:cubicBezTo>
                    <a:pt x="240" y="22"/>
                    <a:pt x="232" y="25"/>
                    <a:pt x="226" y="31"/>
                  </a:cubicBezTo>
                  <a:cubicBezTo>
                    <a:pt x="210" y="12"/>
                    <a:pt x="186" y="0"/>
                    <a:pt x="159" y="0"/>
                  </a:cubicBezTo>
                  <a:cubicBezTo>
                    <a:pt x="132" y="0"/>
                    <a:pt x="107" y="12"/>
                    <a:pt x="91" y="31"/>
                  </a:cubicBezTo>
                  <a:cubicBezTo>
                    <a:pt x="85" y="28"/>
                    <a:pt x="78" y="26"/>
                    <a:pt x="71" y="26"/>
                  </a:cubicBezTo>
                  <a:cubicBezTo>
                    <a:pt x="48" y="26"/>
                    <a:pt x="29" y="45"/>
                    <a:pt x="29" y="68"/>
                  </a:cubicBezTo>
                  <a:cubicBezTo>
                    <a:pt x="29" y="70"/>
                    <a:pt x="30" y="72"/>
                    <a:pt x="30" y="74"/>
                  </a:cubicBezTo>
                  <a:cubicBezTo>
                    <a:pt x="29" y="73"/>
                    <a:pt x="28" y="73"/>
                    <a:pt x="27" y="73"/>
                  </a:cubicBezTo>
                  <a:cubicBezTo>
                    <a:pt x="12" y="73"/>
                    <a:pt x="0" y="86"/>
                    <a:pt x="0" y="101"/>
                  </a:cubicBezTo>
                  <a:cubicBezTo>
                    <a:pt x="0" y="116"/>
                    <a:pt x="12" y="128"/>
                    <a:pt x="27" y="128"/>
                  </a:cubicBezTo>
                  <a:cubicBezTo>
                    <a:pt x="32" y="128"/>
                    <a:pt x="37" y="126"/>
                    <a:pt x="41" y="124"/>
                  </a:cubicBezTo>
                  <a:cubicBezTo>
                    <a:pt x="39" y="129"/>
                    <a:pt x="39" y="134"/>
                    <a:pt x="39" y="139"/>
                  </a:cubicBezTo>
                  <a:cubicBezTo>
                    <a:pt x="39" y="168"/>
                    <a:pt x="62" y="192"/>
                    <a:pt x="91" y="192"/>
                  </a:cubicBezTo>
                  <a:cubicBezTo>
                    <a:pt x="107" y="192"/>
                    <a:pt x="122" y="185"/>
                    <a:pt x="131" y="174"/>
                  </a:cubicBezTo>
                  <a:cubicBezTo>
                    <a:pt x="140" y="176"/>
                    <a:pt x="149" y="178"/>
                    <a:pt x="159" y="178"/>
                  </a:cubicBezTo>
                  <a:cubicBezTo>
                    <a:pt x="176" y="178"/>
                    <a:pt x="192" y="173"/>
                    <a:pt x="205" y="165"/>
                  </a:cubicBezTo>
                  <a:cubicBezTo>
                    <a:pt x="212" y="173"/>
                    <a:pt x="222" y="178"/>
                    <a:pt x="233" y="178"/>
                  </a:cubicBezTo>
                  <a:cubicBezTo>
                    <a:pt x="249" y="178"/>
                    <a:pt x="262" y="168"/>
                    <a:pt x="267" y="153"/>
                  </a:cubicBezTo>
                  <a:cubicBezTo>
                    <a:pt x="286" y="145"/>
                    <a:pt x="300" y="126"/>
                    <a:pt x="300" y="103"/>
                  </a:cubicBezTo>
                  <a:close/>
                </a:path>
              </a:pathLst>
            </a:custGeom>
            <a:solidFill>
              <a:srgbClr val="A6ACBE"/>
            </a:solidFill>
            <a:ln w="9525">
              <a:noFill/>
              <a:round/>
              <a:headEnd/>
              <a:tailEnd/>
            </a:ln>
          </p:spPr>
          <p:txBody>
            <a:bodyPr/>
            <a:lstStyle/>
            <a:p>
              <a:endParaRPr lang="zh-TW" altLang="en-US"/>
            </a:p>
          </p:txBody>
        </p:sp>
        <p:sp>
          <p:nvSpPr>
            <p:cNvPr id="20" name="Freeform 227"/>
            <p:cNvSpPr>
              <a:spLocks/>
            </p:cNvSpPr>
            <p:nvPr/>
          </p:nvSpPr>
          <p:spPr bwMode="auto">
            <a:xfrm>
              <a:off x="2882" y="1935"/>
              <a:ext cx="709" cy="454"/>
            </a:xfrm>
            <a:custGeom>
              <a:avLst/>
              <a:gdLst>
                <a:gd name="T0" fmla="*/ 292025 w 300"/>
                <a:gd name="T1" fmla="*/ 100821 h 192"/>
                <a:gd name="T2" fmla="*/ 273374 w 300"/>
                <a:gd name="T3" fmla="*/ 60827 h 192"/>
                <a:gd name="T4" fmla="*/ 274267 w 300"/>
                <a:gd name="T5" fmla="*/ 53676 h 192"/>
                <a:gd name="T6" fmla="*/ 242209 w 300"/>
                <a:gd name="T7" fmla="*/ 21511 h 192"/>
                <a:gd name="T8" fmla="*/ 219922 w 300"/>
                <a:gd name="T9" fmla="*/ 30238 h 192"/>
                <a:gd name="T10" fmla="*/ 154888 w 300"/>
                <a:gd name="T11" fmla="*/ 0 h 192"/>
                <a:gd name="T12" fmla="*/ 88533 w 300"/>
                <a:gd name="T13" fmla="*/ 30238 h 192"/>
                <a:gd name="T14" fmla="*/ 69170 w 300"/>
                <a:gd name="T15" fmla="*/ 25199 h 192"/>
                <a:gd name="T16" fmla="*/ 28395 w 300"/>
                <a:gd name="T17" fmla="*/ 66591 h 192"/>
                <a:gd name="T18" fmla="*/ 29268 w 300"/>
                <a:gd name="T19" fmla="*/ 71500 h 192"/>
                <a:gd name="T20" fmla="*/ 26335 w 300"/>
                <a:gd name="T21" fmla="*/ 71500 h 192"/>
                <a:gd name="T22" fmla="*/ 0 w 300"/>
                <a:gd name="T23" fmla="*/ 98759 h 192"/>
                <a:gd name="T24" fmla="*/ 26335 w 300"/>
                <a:gd name="T25" fmla="*/ 125138 h 192"/>
                <a:gd name="T26" fmla="*/ 39903 w 300"/>
                <a:gd name="T27" fmla="*/ 121168 h 192"/>
                <a:gd name="T28" fmla="*/ 37806 w 300"/>
                <a:gd name="T29" fmla="*/ 136018 h 192"/>
                <a:gd name="T30" fmla="*/ 88533 w 300"/>
                <a:gd name="T31" fmla="*/ 187764 h 192"/>
                <a:gd name="T32" fmla="*/ 127686 w 300"/>
                <a:gd name="T33" fmla="*/ 169879 h 192"/>
                <a:gd name="T34" fmla="*/ 154888 w 300"/>
                <a:gd name="T35" fmla="*/ 173951 h 192"/>
                <a:gd name="T36" fmla="*/ 199347 w 300"/>
                <a:gd name="T37" fmla="*/ 161151 h 192"/>
                <a:gd name="T38" fmla="*/ 226854 w 300"/>
                <a:gd name="T39" fmla="*/ 173951 h 192"/>
                <a:gd name="T40" fmla="*/ 259801 w 300"/>
                <a:gd name="T41" fmla="*/ 149621 h 192"/>
                <a:gd name="T42" fmla="*/ 292025 w 300"/>
                <a:gd name="T43" fmla="*/ 100821 h 19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00"/>
                <a:gd name="T67" fmla="*/ 0 h 192"/>
                <a:gd name="T68" fmla="*/ 300 w 300"/>
                <a:gd name="T69" fmla="*/ 192 h 19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00" h="192">
                  <a:moveTo>
                    <a:pt x="300" y="103"/>
                  </a:moveTo>
                  <a:cubicBezTo>
                    <a:pt x="300" y="87"/>
                    <a:pt x="293" y="72"/>
                    <a:pt x="281" y="62"/>
                  </a:cubicBezTo>
                  <a:cubicBezTo>
                    <a:pt x="282" y="60"/>
                    <a:pt x="282" y="58"/>
                    <a:pt x="282" y="55"/>
                  </a:cubicBezTo>
                  <a:cubicBezTo>
                    <a:pt x="282" y="37"/>
                    <a:pt x="267" y="22"/>
                    <a:pt x="249" y="22"/>
                  </a:cubicBezTo>
                  <a:cubicBezTo>
                    <a:pt x="240" y="22"/>
                    <a:pt x="232" y="25"/>
                    <a:pt x="226" y="31"/>
                  </a:cubicBezTo>
                  <a:cubicBezTo>
                    <a:pt x="210" y="12"/>
                    <a:pt x="186" y="0"/>
                    <a:pt x="159" y="0"/>
                  </a:cubicBezTo>
                  <a:cubicBezTo>
                    <a:pt x="132" y="0"/>
                    <a:pt x="107" y="12"/>
                    <a:pt x="91" y="31"/>
                  </a:cubicBezTo>
                  <a:cubicBezTo>
                    <a:pt x="85" y="28"/>
                    <a:pt x="78" y="26"/>
                    <a:pt x="71" y="26"/>
                  </a:cubicBezTo>
                  <a:cubicBezTo>
                    <a:pt x="48" y="26"/>
                    <a:pt x="29" y="45"/>
                    <a:pt x="29" y="68"/>
                  </a:cubicBezTo>
                  <a:cubicBezTo>
                    <a:pt x="29" y="70"/>
                    <a:pt x="30" y="72"/>
                    <a:pt x="30" y="73"/>
                  </a:cubicBezTo>
                  <a:cubicBezTo>
                    <a:pt x="29" y="73"/>
                    <a:pt x="28" y="73"/>
                    <a:pt x="27" y="73"/>
                  </a:cubicBezTo>
                  <a:cubicBezTo>
                    <a:pt x="12" y="73"/>
                    <a:pt x="0" y="86"/>
                    <a:pt x="0" y="101"/>
                  </a:cubicBezTo>
                  <a:cubicBezTo>
                    <a:pt x="0" y="116"/>
                    <a:pt x="12" y="128"/>
                    <a:pt x="27" y="128"/>
                  </a:cubicBezTo>
                  <a:cubicBezTo>
                    <a:pt x="32" y="128"/>
                    <a:pt x="37" y="126"/>
                    <a:pt x="41" y="124"/>
                  </a:cubicBezTo>
                  <a:cubicBezTo>
                    <a:pt x="39" y="129"/>
                    <a:pt x="39" y="134"/>
                    <a:pt x="39" y="139"/>
                  </a:cubicBezTo>
                  <a:cubicBezTo>
                    <a:pt x="39" y="168"/>
                    <a:pt x="62" y="192"/>
                    <a:pt x="91" y="192"/>
                  </a:cubicBezTo>
                  <a:cubicBezTo>
                    <a:pt x="107" y="192"/>
                    <a:pt x="122" y="185"/>
                    <a:pt x="131" y="174"/>
                  </a:cubicBezTo>
                  <a:cubicBezTo>
                    <a:pt x="140" y="176"/>
                    <a:pt x="149" y="178"/>
                    <a:pt x="159" y="178"/>
                  </a:cubicBezTo>
                  <a:cubicBezTo>
                    <a:pt x="176" y="178"/>
                    <a:pt x="192" y="173"/>
                    <a:pt x="205" y="165"/>
                  </a:cubicBezTo>
                  <a:cubicBezTo>
                    <a:pt x="212" y="173"/>
                    <a:pt x="222" y="178"/>
                    <a:pt x="233" y="178"/>
                  </a:cubicBezTo>
                  <a:cubicBezTo>
                    <a:pt x="249" y="178"/>
                    <a:pt x="262" y="168"/>
                    <a:pt x="267" y="153"/>
                  </a:cubicBezTo>
                  <a:cubicBezTo>
                    <a:pt x="286" y="145"/>
                    <a:pt x="300" y="126"/>
                    <a:pt x="300" y="103"/>
                  </a:cubicBezTo>
                  <a:close/>
                </a:path>
              </a:pathLst>
            </a:custGeom>
            <a:solidFill>
              <a:srgbClr val="A6ACBE"/>
            </a:solidFill>
            <a:ln w="9525">
              <a:noFill/>
              <a:round/>
              <a:headEnd/>
              <a:tailEnd/>
            </a:ln>
          </p:spPr>
          <p:txBody>
            <a:bodyPr/>
            <a:lstStyle/>
            <a:p>
              <a:endParaRPr lang="zh-TW" altLang="en-US"/>
            </a:p>
          </p:txBody>
        </p:sp>
        <p:sp>
          <p:nvSpPr>
            <p:cNvPr id="21" name="Freeform 228"/>
            <p:cNvSpPr>
              <a:spLocks noEditPoints="1"/>
            </p:cNvSpPr>
            <p:nvPr/>
          </p:nvSpPr>
          <p:spPr bwMode="auto">
            <a:xfrm>
              <a:off x="2880" y="1930"/>
              <a:ext cx="714" cy="461"/>
            </a:xfrm>
            <a:custGeom>
              <a:avLst/>
              <a:gdLst>
                <a:gd name="T0" fmla="*/ 276261 w 302"/>
                <a:gd name="T1" fmla="*/ 61441 h 195"/>
                <a:gd name="T2" fmla="*/ 277006 w 302"/>
                <a:gd name="T3" fmla="*/ 55694 h 195"/>
                <a:gd name="T4" fmla="*/ 220588 w 302"/>
                <a:gd name="T5" fmla="*/ 31461 h 195"/>
                <a:gd name="T6" fmla="*/ 222489 w 302"/>
                <a:gd name="T7" fmla="*/ 31461 h 195"/>
                <a:gd name="T8" fmla="*/ 88701 w 302"/>
                <a:gd name="T9" fmla="*/ 31461 h 195"/>
                <a:gd name="T10" fmla="*/ 70173 w 302"/>
                <a:gd name="T11" fmla="*/ 26357 h 195"/>
                <a:gd name="T12" fmla="*/ 28423 w 302"/>
                <a:gd name="T13" fmla="*/ 74377 h 195"/>
                <a:gd name="T14" fmla="*/ 30213 w 302"/>
                <a:gd name="T15" fmla="*/ 72287 h 195"/>
                <a:gd name="T16" fmla="*/ 0 w 302"/>
                <a:gd name="T17" fmla="*/ 100737 h 195"/>
                <a:gd name="T18" fmla="*/ 40833 w 302"/>
                <a:gd name="T19" fmla="*/ 125009 h 195"/>
                <a:gd name="T20" fmla="*/ 39301 w 302"/>
                <a:gd name="T21" fmla="*/ 123104 h 195"/>
                <a:gd name="T22" fmla="*/ 89983 w 302"/>
                <a:gd name="T23" fmla="*/ 190294 h 195"/>
                <a:gd name="T24" fmla="*/ 128912 w 302"/>
                <a:gd name="T25" fmla="*/ 172520 h 195"/>
                <a:gd name="T26" fmla="*/ 201863 w 302"/>
                <a:gd name="T27" fmla="*/ 163929 h 195"/>
                <a:gd name="T28" fmla="*/ 228241 w 302"/>
                <a:gd name="T29" fmla="*/ 176646 h 195"/>
                <a:gd name="T30" fmla="*/ 262667 w 302"/>
                <a:gd name="T31" fmla="*/ 153083 h 195"/>
                <a:gd name="T32" fmla="*/ 260539 w 302"/>
                <a:gd name="T33" fmla="*/ 151026 h 195"/>
                <a:gd name="T34" fmla="*/ 201863 w 302"/>
                <a:gd name="T35" fmla="*/ 161872 h 195"/>
                <a:gd name="T36" fmla="*/ 156151 w 302"/>
                <a:gd name="T37" fmla="*/ 173672 h 195"/>
                <a:gd name="T38" fmla="*/ 128002 w 302"/>
                <a:gd name="T39" fmla="*/ 170894 h 195"/>
                <a:gd name="T40" fmla="*/ 39960 w 302"/>
                <a:gd name="T41" fmla="*/ 137439 h 195"/>
                <a:gd name="T42" fmla="*/ 42119 w 302"/>
                <a:gd name="T43" fmla="*/ 122231 h 195"/>
                <a:gd name="T44" fmla="*/ 27250 w 302"/>
                <a:gd name="T45" fmla="*/ 125009 h 195"/>
                <a:gd name="T46" fmla="*/ 27250 w 302"/>
                <a:gd name="T47" fmla="*/ 75089 h 195"/>
                <a:gd name="T48" fmla="*/ 31463 w 302"/>
                <a:gd name="T49" fmla="*/ 75089 h 195"/>
                <a:gd name="T50" fmla="*/ 31463 w 302"/>
                <a:gd name="T51" fmla="*/ 68103 h 195"/>
                <a:gd name="T52" fmla="*/ 88701 w 302"/>
                <a:gd name="T53" fmla="*/ 33019 h 195"/>
                <a:gd name="T54" fmla="*/ 156151 w 302"/>
                <a:gd name="T55" fmla="*/ 2974 h 195"/>
                <a:gd name="T56" fmla="*/ 221829 w 302"/>
                <a:gd name="T57" fmla="*/ 33019 h 195"/>
                <a:gd name="T58" fmla="*/ 243982 w 302"/>
                <a:gd name="T59" fmla="*/ 25116 h 195"/>
                <a:gd name="T60" fmla="*/ 274204 w 302"/>
                <a:gd name="T61" fmla="*/ 62311 h 195"/>
                <a:gd name="T62" fmla="*/ 292002 w 302"/>
                <a:gd name="T63" fmla="*/ 102266 h 195"/>
                <a:gd name="T64" fmla="*/ 260539 w 302"/>
                <a:gd name="T65" fmla="*/ 151026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2"/>
                <a:gd name="T100" fmla="*/ 0 h 195"/>
                <a:gd name="T101" fmla="*/ 302 w 302"/>
                <a:gd name="T102" fmla="*/ 195 h 1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2" h="195">
                  <a:moveTo>
                    <a:pt x="302" y="105"/>
                  </a:moveTo>
                  <a:cubicBezTo>
                    <a:pt x="302" y="89"/>
                    <a:pt x="295" y="73"/>
                    <a:pt x="283" y="63"/>
                  </a:cubicBezTo>
                  <a:cubicBezTo>
                    <a:pt x="284" y="63"/>
                    <a:pt x="284" y="64"/>
                    <a:pt x="284" y="64"/>
                  </a:cubicBezTo>
                  <a:cubicBezTo>
                    <a:pt x="284" y="62"/>
                    <a:pt x="284" y="60"/>
                    <a:pt x="284" y="57"/>
                  </a:cubicBezTo>
                  <a:cubicBezTo>
                    <a:pt x="284" y="38"/>
                    <a:pt x="269" y="23"/>
                    <a:pt x="250" y="23"/>
                  </a:cubicBezTo>
                  <a:cubicBezTo>
                    <a:pt x="241" y="23"/>
                    <a:pt x="233" y="26"/>
                    <a:pt x="226" y="32"/>
                  </a:cubicBezTo>
                  <a:cubicBezTo>
                    <a:pt x="226" y="32"/>
                    <a:pt x="227" y="31"/>
                    <a:pt x="227" y="31"/>
                  </a:cubicBezTo>
                  <a:cubicBezTo>
                    <a:pt x="228" y="31"/>
                    <a:pt x="228" y="32"/>
                    <a:pt x="228" y="32"/>
                  </a:cubicBezTo>
                  <a:cubicBezTo>
                    <a:pt x="211" y="12"/>
                    <a:pt x="186" y="0"/>
                    <a:pt x="160" y="0"/>
                  </a:cubicBezTo>
                  <a:cubicBezTo>
                    <a:pt x="133" y="0"/>
                    <a:pt x="108" y="12"/>
                    <a:pt x="91" y="32"/>
                  </a:cubicBezTo>
                  <a:cubicBezTo>
                    <a:pt x="91" y="32"/>
                    <a:pt x="92" y="31"/>
                    <a:pt x="93" y="32"/>
                  </a:cubicBezTo>
                  <a:cubicBezTo>
                    <a:pt x="86" y="28"/>
                    <a:pt x="79" y="27"/>
                    <a:pt x="72" y="27"/>
                  </a:cubicBezTo>
                  <a:cubicBezTo>
                    <a:pt x="48" y="27"/>
                    <a:pt x="29" y="46"/>
                    <a:pt x="29" y="70"/>
                  </a:cubicBezTo>
                  <a:cubicBezTo>
                    <a:pt x="29" y="72"/>
                    <a:pt x="29" y="74"/>
                    <a:pt x="29" y="76"/>
                  </a:cubicBezTo>
                  <a:cubicBezTo>
                    <a:pt x="29" y="75"/>
                    <a:pt x="29" y="75"/>
                    <a:pt x="30" y="74"/>
                  </a:cubicBezTo>
                  <a:cubicBezTo>
                    <a:pt x="30" y="74"/>
                    <a:pt x="31" y="74"/>
                    <a:pt x="31" y="74"/>
                  </a:cubicBezTo>
                  <a:cubicBezTo>
                    <a:pt x="30" y="74"/>
                    <a:pt x="29" y="74"/>
                    <a:pt x="28" y="74"/>
                  </a:cubicBezTo>
                  <a:cubicBezTo>
                    <a:pt x="13" y="74"/>
                    <a:pt x="0" y="87"/>
                    <a:pt x="0" y="103"/>
                  </a:cubicBezTo>
                  <a:cubicBezTo>
                    <a:pt x="0" y="118"/>
                    <a:pt x="13" y="131"/>
                    <a:pt x="28" y="131"/>
                  </a:cubicBezTo>
                  <a:cubicBezTo>
                    <a:pt x="33" y="131"/>
                    <a:pt x="38" y="130"/>
                    <a:pt x="42" y="128"/>
                  </a:cubicBezTo>
                  <a:cubicBezTo>
                    <a:pt x="42" y="128"/>
                    <a:pt x="41" y="128"/>
                    <a:pt x="41" y="127"/>
                  </a:cubicBezTo>
                  <a:cubicBezTo>
                    <a:pt x="40" y="127"/>
                    <a:pt x="40" y="126"/>
                    <a:pt x="40" y="126"/>
                  </a:cubicBezTo>
                  <a:cubicBezTo>
                    <a:pt x="39" y="131"/>
                    <a:pt x="38" y="136"/>
                    <a:pt x="38" y="141"/>
                  </a:cubicBezTo>
                  <a:cubicBezTo>
                    <a:pt x="38" y="171"/>
                    <a:pt x="62" y="195"/>
                    <a:pt x="92" y="195"/>
                  </a:cubicBezTo>
                  <a:cubicBezTo>
                    <a:pt x="108" y="195"/>
                    <a:pt x="123" y="189"/>
                    <a:pt x="133" y="177"/>
                  </a:cubicBezTo>
                  <a:cubicBezTo>
                    <a:pt x="133" y="177"/>
                    <a:pt x="132" y="177"/>
                    <a:pt x="132" y="177"/>
                  </a:cubicBezTo>
                  <a:cubicBezTo>
                    <a:pt x="141" y="180"/>
                    <a:pt x="150" y="181"/>
                    <a:pt x="160" y="181"/>
                  </a:cubicBezTo>
                  <a:cubicBezTo>
                    <a:pt x="176" y="181"/>
                    <a:pt x="193" y="177"/>
                    <a:pt x="207" y="168"/>
                  </a:cubicBezTo>
                  <a:cubicBezTo>
                    <a:pt x="206" y="168"/>
                    <a:pt x="206" y="168"/>
                    <a:pt x="205" y="168"/>
                  </a:cubicBezTo>
                  <a:cubicBezTo>
                    <a:pt x="212" y="176"/>
                    <a:pt x="223" y="181"/>
                    <a:pt x="234" y="181"/>
                  </a:cubicBezTo>
                  <a:cubicBezTo>
                    <a:pt x="250" y="181"/>
                    <a:pt x="264" y="171"/>
                    <a:pt x="269" y="156"/>
                  </a:cubicBezTo>
                  <a:cubicBezTo>
                    <a:pt x="269" y="156"/>
                    <a:pt x="269" y="156"/>
                    <a:pt x="269" y="157"/>
                  </a:cubicBezTo>
                  <a:cubicBezTo>
                    <a:pt x="289" y="148"/>
                    <a:pt x="302" y="127"/>
                    <a:pt x="302" y="105"/>
                  </a:cubicBezTo>
                  <a:close/>
                  <a:moveTo>
                    <a:pt x="267" y="155"/>
                  </a:moveTo>
                  <a:cubicBezTo>
                    <a:pt x="262" y="169"/>
                    <a:pt x="249" y="178"/>
                    <a:pt x="234" y="178"/>
                  </a:cubicBezTo>
                  <a:cubicBezTo>
                    <a:pt x="224" y="178"/>
                    <a:pt x="214" y="174"/>
                    <a:pt x="207" y="166"/>
                  </a:cubicBezTo>
                  <a:cubicBezTo>
                    <a:pt x="207" y="165"/>
                    <a:pt x="206" y="165"/>
                    <a:pt x="206" y="165"/>
                  </a:cubicBezTo>
                  <a:cubicBezTo>
                    <a:pt x="192" y="174"/>
                    <a:pt x="176" y="178"/>
                    <a:pt x="160" y="178"/>
                  </a:cubicBezTo>
                  <a:cubicBezTo>
                    <a:pt x="150" y="178"/>
                    <a:pt x="141" y="177"/>
                    <a:pt x="133" y="174"/>
                  </a:cubicBezTo>
                  <a:cubicBezTo>
                    <a:pt x="132" y="174"/>
                    <a:pt x="132" y="174"/>
                    <a:pt x="131" y="175"/>
                  </a:cubicBezTo>
                  <a:cubicBezTo>
                    <a:pt x="121" y="186"/>
                    <a:pt x="107" y="192"/>
                    <a:pt x="92" y="192"/>
                  </a:cubicBezTo>
                  <a:cubicBezTo>
                    <a:pt x="64" y="192"/>
                    <a:pt x="41" y="169"/>
                    <a:pt x="41" y="141"/>
                  </a:cubicBezTo>
                  <a:cubicBezTo>
                    <a:pt x="41" y="136"/>
                    <a:pt x="42" y="131"/>
                    <a:pt x="43" y="127"/>
                  </a:cubicBezTo>
                  <a:cubicBezTo>
                    <a:pt x="43" y="126"/>
                    <a:pt x="43" y="125"/>
                    <a:pt x="43" y="125"/>
                  </a:cubicBezTo>
                  <a:cubicBezTo>
                    <a:pt x="42" y="125"/>
                    <a:pt x="42" y="125"/>
                    <a:pt x="41" y="125"/>
                  </a:cubicBezTo>
                  <a:cubicBezTo>
                    <a:pt x="37" y="127"/>
                    <a:pt x="33" y="128"/>
                    <a:pt x="28" y="128"/>
                  </a:cubicBezTo>
                  <a:cubicBezTo>
                    <a:pt x="14" y="128"/>
                    <a:pt x="3" y="117"/>
                    <a:pt x="3" y="103"/>
                  </a:cubicBezTo>
                  <a:cubicBezTo>
                    <a:pt x="3" y="88"/>
                    <a:pt x="14" y="77"/>
                    <a:pt x="28" y="77"/>
                  </a:cubicBezTo>
                  <a:cubicBezTo>
                    <a:pt x="29" y="77"/>
                    <a:pt x="30" y="77"/>
                    <a:pt x="31" y="77"/>
                  </a:cubicBezTo>
                  <a:cubicBezTo>
                    <a:pt x="31" y="77"/>
                    <a:pt x="32" y="77"/>
                    <a:pt x="32" y="77"/>
                  </a:cubicBezTo>
                  <a:cubicBezTo>
                    <a:pt x="32" y="76"/>
                    <a:pt x="32" y="76"/>
                    <a:pt x="32" y="75"/>
                  </a:cubicBezTo>
                  <a:cubicBezTo>
                    <a:pt x="32" y="73"/>
                    <a:pt x="32" y="72"/>
                    <a:pt x="32" y="70"/>
                  </a:cubicBezTo>
                  <a:cubicBezTo>
                    <a:pt x="32" y="48"/>
                    <a:pt x="50" y="30"/>
                    <a:pt x="72" y="30"/>
                  </a:cubicBezTo>
                  <a:cubicBezTo>
                    <a:pt x="79" y="30"/>
                    <a:pt x="86" y="31"/>
                    <a:pt x="91" y="34"/>
                  </a:cubicBezTo>
                  <a:cubicBezTo>
                    <a:pt x="92" y="35"/>
                    <a:pt x="93" y="35"/>
                    <a:pt x="93" y="34"/>
                  </a:cubicBezTo>
                  <a:cubicBezTo>
                    <a:pt x="110" y="15"/>
                    <a:pt x="134" y="3"/>
                    <a:pt x="160" y="3"/>
                  </a:cubicBezTo>
                  <a:cubicBezTo>
                    <a:pt x="185" y="3"/>
                    <a:pt x="209" y="15"/>
                    <a:pt x="226" y="34"/>
                  </a:cubicBezTo>
                  <a:cubicBezTo>
                    <a:pt x="226" y="34"/>
                    <a:pt x="227" y="34"/>
                    <a:pt x="227" y="34"/>
                  </a:cubicBezTo>
                  <a:cubicBezTo>
                    <a:pt x="227" y="34"/>
                    <a:pt x="228" y="34"/>
                    <a:pt x="228" y="34"/>
                  </a:cubicBezTo>
                  <a:cubicBezTo>
                    <a:pt x="234" y="29"/>
                    <a:pt x="242" y="26"/>
                    <a:pt x="250" y="26"/>
                  </a:cubicBezTo>
                  <a:cubicBezTo>
                    <a:pt x="267" y="26"/>
                    <a:pt x="281" y="40"/>
                    <a:pt x="281" y="57"/>
                  </a:cubicBezTo>
                  <a:cubicBezTo>
                    <a:pt x="281" y="59"/>
                    <a:pt x="281" y="61"/>
                    <a:pt x="281" y="64"/>
                  </a:cubicBezTo>
                  <a:cubicBezTo>
                    <a:pt x="281" y="64"/>
                    <a:pt x="281" y="65"/>
                    <a:pt x="281" y="65"/>
                  </a:cubicBezTo>
                  <a:cubicBezTo>
                    <a:pt x="293" y="75"/>
                    <a:pt x="299" y="90"/>
                    <a:pt x="299" y="105"/>
                  </a:cubicBezTo>
                  <a:cubicBezTo>
                    <a:pt x="299" y="126"/>
                    <a:pt x="287" y="145"/>
                    <a:pt x="267" y="154"/>
                  </a:cubicBezTo>
                  <a:cubicBezTo>
                    <a:pt x="267" y="154"/>
                    <a:pt x="267" y="154"/>
                    <a:pt x="267" y="155"/>
                  </a:cubicBezTo>
                  <a:close/>
                </a:path>
              </a:pathLst>
            </a:custGeom>
            <a:solidFill>
              <a:srgbClr val="231F20"/>
            </a:solidFill>
            <a:ln w="9525">
              <a:noFill/>
              <a:round/>
              <a:headEnd/>
              <a:tailEnd/>
            </a:ln>
          </p:spPr>
          <p:txBody>
            <a:bodyPr/>
            <a:lstStyle/>
            <a:p>
              <a:endParaRPr lang="zh-TW" altLang="en-US"/>
            </a:p>
          </p:txBody>
        </p:sp>
        <p:sp>
          <p:nvSpPr>
            <p:cNvPr id="22" name="Freeform 229"/>
            <p:cNvSpPr>
              <a:spLocks/>
            </p:cNvSpPr>
            <p:nvPr/>
          </p:nvSpPr>
          <p:spPr bwMode="auto">
            <a:xfrm>
              <a:off x="2894" y="1947"/>
              <a:ext cx="686" cy="430"/>
            </a:xfrm>
            <a:custGeom>
              <a:avLst/>
              <a:gdLst>
                <a:gd name="T0" fmla="*/ 88300 w 290"/>
                <a:gd name="T1" fmla="*/ 28356 h 182"/>
                <a:gd name="T2" fmla="*/ 85322 w 290"/>
                <a:gd name="T3" fmla="*/ 31281 h 182"/>
                <a:gd name="T4" fmla="*/ 82502 w 290"/>
                <a:gd name="T5" fmla="*/ 29887 h 182"/>
                <a:gd name="T6" fmla="*/ 64664 w 290"/>
                <a:gd name="T7" fmla="*/ 25018 h 182"/>
                <a:gd name="T8" fmla="*/ 29399 w 290"/>
                <a:gd name="T9" fmla="*/ 61258 h 182"/>
                <a:gd name="T10" fmla="*/ 29399 w 290"/>
                <a:gd name="T11" fmla="*/ 66125 h 182"/>
                <a:gd name="T12" fmla="*/ 30272 w 290"/>
                <a:gd name="T13" fmla="*/ 71853 h 182"/>
                <a:gd name="T14" fmla="*/ 21538 w 290"/>
                <a:gd name="T15" fmla="*/ 70612 h 182"/>
                <a:gd name="T16" fmla="*/ 0 w 290"/>
                <a:gd name="T17" fmla="*/ 93204 h 182"/>
                <a:gd name="T18" fmla="*/ 21538 w 290"/>
                <a:gd name="T19" fmla="*/ 114633 h 182"/>
                <a:gd name="T20" fmla="*/ 32443 w 290"/>
                <a:gd name="T21" fmla="*/ 111835 h 182"/>
                <a:gd name="T22" fmla="*/ 43109 w 290"/>
                <a:gd name="T23" fmla="*/ 106099 h 182"/>
                <a:gd name="T24" fmla="*/ 40150 w 290"/>
                <a:gd name="T25" fmla="*/ 117565 h 182"/>
                <a:gd name="T26" fmla="*/ 38229 w 290"/>
                <a:gd name="T27" fmla="*/ 130314 h 182"/>
                <a:gd name="T28" fmla="*/ 84063 w 290"/>
                <a:gd name="T29" fmla="*/ 176671 h 182"/>
                <a:gd name="T30" fmla="*/ 120521 w 290"/>
                <a:gd name="T31" fmla="*/ 160189 h 182"/>
                <a:gd name="T32" fmla="*/ 122652 w 290"/>
                <a:gd name="T33" fmla="*/ 158285 h 182"/>
                <a:gd name="T34" fmla="*/ 125616 w 290"/>
                <a:gd name="T35" fmla="*/ 158949 h 182"/>
                <a:gd name="T36" fmla="*/ 150887 w 290"/>
                <a:gd name="T37" fmla="*/ 163152 h 182"/>
                <a:gd name="T38" fmla="*/ 193968 w 290"/>
                <a:gd name="T39" fmla="*/ 150465 h 182"/>
                <a:gd name="T40" fmla="*/ 196951 w 290"/>
                <a:gd name="T41" fmla="*/ 148355 h 182"/>
                <a:gd name="T42" fmla="*/ 200269 w 290"/>
                <a:gd name="T43" fmla="*/ 152525 h 182"/>
                <a:gd name="T44" fmla="*/ 223378 w 290"/>
                <a:gd name="T45" fmla="*/ 163152 h 182"/>
                <a:gd name="T46" fmla="*/ 251963 w 290"/>
                <a:gd name="T47" fmla="*/ 142576 h 182"/>
                <a:gd name="T48" fmla="*/ 252808 w 290"/>
                <a:gd name="T49" fmla="*/ 140903 h 182"/>
                <a:gd name="T50" fmla="*/ 254939 w 290"/>
                <a:gd name="T51" fmla="*/ 139651 h 182"/>
                <a:gd name="T52" fmla="*/ 284337 w 290"/>
                <a:gd name="T53" fmla="*/ 95354 h 182"/>
                <a:gd name="T54" fmla="*/ 267753 w 290"/>
                <a:gd name="T55" fmla="*/ 59108 h 182"/>
                <a:gd name="T56" fmla="*/ 265622 w 290"/>
                <a:gd name="T57" fmla="*/ 57055 h 182"/>
                <a:gd name="T58" fmla="*/ 265622 w 290"/>
                <a:gd name="T59" fmla="*/ 54246 h 182"/>
                <a:gd name="T60" fmla="*/ 266494 w 290"/>
                <a:gd name="T61" fmla="*/ 48519 h 182"/>
                <a:gd name="T62" fmla="*/ 239158 w 290"/>
                <a:gd name="T63" fmla="*/ 21429 h 182"/>
                <a:gd name="T64" fmla="*/ 220431 w 290"/>
                <a:gd name="T65" fmla="*/ 29228 h 182"/>
                <a:gd name="T66" fmla="*/ 216738 w 290"/>
                <a:gd name="T67" fmla="*/ 32035 h 182"/>
                <a:gd name="T68" fmla="*/ 212726 w 290"/>
                <a:gd name="T69" fmla="*/ 28356 h 182"/>
                <a:gd name="T70" fmla="*/ 150887 w 290"/>
                <a:gd name="T71" fmla="*/ 0 h 182"/>
                <a:gd name="T72" fmla="*/ 88300 w 290"/>
                <a:gd name="T73" fmla="*/ 28356 h 1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182"/>
                <a:gd name="T113" fmla="*/ 290 w 290"/>
                <a:gd name="T114" fmla="*/ 182 h 18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182">
                  <a:moveTo>
                    <a:pt x="90" y="29"/>
                  </a:moveTo>
                  <a:cubicBezTo>
                    <a:pt x="87" y="32"/>
                    <a:pt x="87" y="32"/>
                    <a:pt x="87" y="32"/>
                  </a:cubicBezTo>
                  <a:cubicBezTo>
                    <a:pt x="84" y="31"/>
                    <a:pt x="84" y="31"/>
                    <a:pt x="84" y="31"/>
                  </a:cubicBezTo>
                  <a:cubicBezTo>
                    <a:pt x="78" y="28"/>
                    <a:pt x="72" y="26"/>
                    <a:pt x="66" y="26"/>
                  </a:cubicBezTo>
                  <a:cubicBezTo>
                    <a:pt x="46" y="26"/>
                    <a:pt x="30" y="43"/>
                    <a:pt x="30" y="63"/>
                  </a:cubicBezTo>
                  <a:cubicBezTo>
                    <a:pt x="30" y="64"/>
                    <a:pt x="30" y="66"/>
                    <a:pt x="30" y="68"/>
                  </a:cubicBezTo>
                  <a:cubicBezTo>
                    <a:pt x="31" y="74"/>
                    <a:pt x="31" y="74"/>
                    <a:pt x="31" y="74"/>
                  </a:cubicBezTo>
                  <a:cubicBezTo>
                    <a:pt x="22" y="73"/>
                    <a:pt x="22" y="73"/>
                    <a:pt x="22" y="73"/>
                  </a:cubicBezTo>
                  <a:cubicBezTo>
                    <a:pt x="10" y="73"/>
                    <a:pt x="0" y="83"/>
                    <a:pt x="0" y="96"/>
                  </a:cubicBezTo>
                  <a:cubicBezTo>
                    <a:pt x="0" y="108"/>
                    <a:pt x="10" y="118"/>
                    <a:pt x="22" y="118"/>
                  </a:cubicBezTo>
                  <a:cubicBezTo>
                    <a:pt x="26" y="118"/>
                    <a:pt x="30" y="117"/>
                    <a:pt x="33" y="115"/>
                  </a:cubicBezTo>
                  <a:cubicBezTo>
                    <a:pt x="44" y="109"/>
                    <a:pt x="44" y="109"/>
                    <a:pt x="44" y="109"/>
                  </a:cubicBezTo>
                  <a:cubicBezTo>
                    <a:pt x="41" y="121"/>
                    <a:pt x="41" y="121"/>
                    <a:pt x="41" y="121"/>
                  </a:cubicBezTo>
                  <a:cubicBezTo>
                    <a:pt x="39" y="125"/>
                    <a:pt x="39" y="130"/>
                    <a:pt x="39" y="134"/>
                  </a:cubicBezTo>
                  <a:cubicBezTo>
                    <a:pt x="39" y="161"/>
                    <a:pt x="60" y="182"/>
                    <a:pt x="86" y="182"/>
                  </a:cubicBezTo>
                  <a:cubicBezTo>
                    <a:pt x="100" y="182"/>
                    <a:pt x="113" y="176"/>
                    <a:pt x="123" y="165"/>
                  </a:cubicBezTo>
                  <a:cubicBezTo>
                    <a:pt x="125" y="163"/>
                    <a:pt x="125" y="163"/>
                    <a:pt x="125" y="163"/>
                  </a:cubicBezTo>
                  <a:cubicBezTo>
                    <a:pt x="128" y="164"/>
                    <a:pt x="128" y="164"/>
                    <a:pt x="128" y="164"/>
                  </a:cubicBezTo>
                  <a:cubicBezTo>
                    <a:pt x="136" y="167"/>
                    <a:pt x="145" y="168"/>
                    <a:pt x="154" y="168"/>
                  </a:cubicBezTo>
                  <a:cubicBezTo>
                    <a:pt x="169" y="168"/>
                    <a:pt x="184" y="164"/>
                    <a:pt x="198" y="155"/>
                  </a:cubicBezTo>
                  <a:cubicBezTo>
                    <a:pt x="201" y="153"/>
                    <a:pt x="201" y="153"/>
                    <a:pt x="201" y="153"/>
                  </a:cubicBezTo>
                  <a:cubicBezTo>
                    <a:pt x="204" y="157"/>
                    <a:pt x="204" y="157"/>
                    <a:pt x="204" y="157"/>
                  </a:cubicBezTo>
                  <a:cubicBezTo>
                    <a:pt x="210" y="164"/>
                    <a:pt x="219" y="168"/>
                    <a:pt x="228" y="168"/>
                  </a:cubicBezTo>
                  <a:cubicBezTo>
                    <a:pt x="241" y="168"/>
                    <a:pt x="253" y="159"/>
                    <a:pt x="257" y="147"/>
                  </a:cubicBezTo>
                  <a:cubicBezTo>
                    <a:pt x="258" y="145"/>
                    <a:pt x="258" y="145"/>
                    <a:pt x="258" y="145"/>
                  </a:cubicBezTo>
                  <a:cubicBezTo>
                    <a:pt x="260" y="144"/>
                    <a:pt x="260" y="144"/>
                    <a:pt x="260" y="144"/>
                  </a:cubicBezTo>
                  <a:cubicBezTo>
                    <a:pt x="278" y="136"/>
                    <a:pt x="290" y="118"/>
                    <a:pt x="290" y="98"/>
                  </a:cubicBezTo>
                  <a:cubicBezTo>
                    <a:pt x="290" y="84"/>
                    <a:pt x="284" y="70"/>
                    <a:pt x="273" y="61"/>
                  </a:cubicBezTo>
                  <a:cubicBezTo>
                    <a:pt x="271" y="59"/>
                    <a:pt x="271" y="59"/>
                    <a:pt x="271" y="59"/>
                  </a:cubicBezTo>
                  <a:cubicBezTo>
                    <a:pt x="271" y="56"/>
                    <a:pt x="271" y="56"/>
                    <a:pt x="271" y="56"/>
                  </a:cubicBezTo>
                  <a:cubicBezTo>
                    <a:pt x="272" y="54"/>
                    <a:pt x="272" y="52"/>
                    <a:pt x="272" y="50"/>
                  </a:cubicBezTo>
                  <a:cubicBezTo>
                    <a:pt x="272" y="35"/>
                    <a:pt x="259" y="22"/>
                    <a:pt x="244" y="22"/>
                  </a:cubicBezTo>
                  <a:cubicBezTo>
                    <a:pt x="237" y="22"/>
                    <a:pt x="230" y="25"/>
                    <a:pt x="225" y="30"/>
                  </a:cubicBezTo>
                  <a:cubicBezTo>
                    <a:pt x="221" y="33"/>
                    <a:pt x="221" y="33"/>
                    <a:pt x="221" y="33"/>
                  </a:cubicBezTo>
                  <a:cubicBezTo>
                    <a:pt x="217" y="29"/>
                    <a:pt x="217" y="29"/>
                    <a:pt x="217" y="29"/>
                  </a:cubicBezTo>
                  <a:cubicBezTo>
                    <a:pt x="201" y="11"/>
                    <a:pt x="178" y="0"/>
                    <a:pt x="154" y="0"/>
                  </a:cubicBezTo>
                  <a:cubicBezTo>
                    <a:pt x="129" y="0"/>
                    <a:pt x="106" y="11"/>
                    <a:pt x="90" y="29"/>
                  </a:cubicBezTo>
                  <a:close/>
                </a:path>
              </a:pathLst>
            </a:custGeom>
            <a:gradFill rotWithShape="1">
              <a:gsLst>
                <a:gs pos="0">
                  <a:srgbClr val="DEE0E7"/>
                </a:gs>
                <a:gs pos="100000">
                  <a:srgbClr val="A6ACBE"/>
                </a:gs>
              </a:gsLst>
              <a:lin ang="5400000" scaled="1"/>
            </a:gradFill>
            <a:ln w="9525">
              <a:noFill/>
              <a:round/>
              <a:headEnd/>
              <a:tailEnd/>
            </a:ln>
          </p:spPr>
          <p:txBody>
            <a:bodyPr/>
            <a:lstStyle/>
            <a:p>
              <a:endParaRPr lang="zh-TW" altLang="en-US"/>
            </a:p>
          </p:txBody>
        </p:sp>
      </p:grpSp>
      <p:sp>
        <p:nvSpPr>
          <p:cNvPr id="23" name="TextBox 22"/>
          <p:cNvSpPr txBox="1">
            <a:spLocks noChangeArrowheads="1"/>
          </p:cNvSpPr>
          <p:nvPr/>
        </p:nvSpPr>
        <p:spPr bwMode="auto">
          <a:xfrm>
            <a:off x="2260395" y="2277964"/>
            <a:ext cx="274434" cy="230832"/>
          </a:xfrm>
          <a:prstGeom prst="rect">
            <a:avLst/>
          </a:prstGeom>
          <a:noFill/>
          <a:ln w="9525">
            <a:noFill/>
            <a:miter lim="800000"/>
            <a:headEnd/>
            <a:tailEnd/>
          </a:ln>
        </p:spPr>
        <p:txBody>
          <a:bodyPr wrap="none">
            <a:spAutoFit/>
          </a:bodyPr>
          <a:lstStyle/>
          <a:p>
            <a:r>
              <a:rPr lang="en-US" altLang="zh-TW" sz="900" dirty="0">
                <a:solidFill>
                  <a:srgbClr val="C00000"/>
                </a:solidFill>
                <a:latin typeface="Arial Black" pitchFamily="34" charset="0"/>
                <a:ea typeface="新細明體" charset="-120"/>
              </a:rPr>
              <a:t>X</a:t>
            </a:r>
          </a:p>
        </p:txBody>
      </p:sp>
      <p:sp>
        <p:nvSpPr>
          <p:cNvPr id="24" name="Rounded Rectangle 23"/>
          <p:cNvSpPr/>
          <p:nvPr/>
        </p:nvSpPr>
        <p:spPr>
          <a:xfrm>
            <a:off x="4922136" y="2035076"/>
            <a:ext cx="800308" cy="1828800"/>
          </a:xfrm>
          <a:prstGeom prst="roundRect">
            <a:avLst>
              <a:gd name="adj" fmla="val 3308"/>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zh-TW">
              <a:solidFill>
                <a:srgbClr val="FFFFFF"/>
              </a:solidFill>
              <a:ea typeface="新細明體" charset="-120"/>
            </a:endParaRPr>
          </a:p>
        </p:txBody>
      </p:sp>
      <p:cxnSp>
        <p:nvCxnSpPr>
          <p:cNvPr id="25" name="Straight Connector 24"/>
          <p:cNvCxnSpPr/>
          <p:nvPr/>
        </p:nvCxnSpPr>
        <p:spPr>
          <a:xfrm rot="5400000">
            <a:off x="5570639" y="2298006"/>
            <a:ext cx="304800" cy="119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570639" y="2753619"/>
            <a:ext cx="304800" cy="119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570639" y="3207644"/>
            <a:ext cx="304800" cy="119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770331" y="3142556"/>
            <a:ext cx="304800" cy="119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770331" y="2674244"/>
            <a:ext cx="304800" cy="119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808431" y="2259906"/>
            <a:ext cx="228600" cy="119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 Box 39"/>
          <p:cNvSpPr txBox="1">
            <a:spLocks noChangeArrowheads="1"/>
          </p:cNvSpPr>
          <p:nvPr/>
        </p:nvSpPr>
        <p:spPr bwMode="auto">
          <a:xfrm>
            <a:off x="5372309" y="3054252"/>
            <a:ext cx="936795" cy="258532"/>
          </a:xfrm>
          <a:prstGeom prst="rect">
            <a:avLst/>
          </a:prstGeom>
          <a:noFill/>
          <a:ln w="9525" algn="ctr">
            <a:noFill/>
            <a:miter lim="800000"/>
            <a:headEnd/>
            <a:tailEnd/>
          </a:ln>
        </p:spPr>
        <p:txBody>
          <a:bodyPr wrap="none">
            <a:spAutoFit/>
          </a:bodyPr>
          <a:lstStyle/>
          <a:p>
            <a:pPr marL="180975" indent="-180975">
              <a:lnSpc>
                <a:spcPct val="90000"/>
              </a:lnSpc>
              <a:spcAft>
                <a:spcPct val="15000"/>
              </a:spcAft>
              <a:buClr>
                <a:srgbClr val="FE9800"/>
              </a:buClr>
              <a:defRPr/>
            </a:pPr>
            <a:r>
              <a:rPr lang="en-US" sz="1200" b="1" dirty="0">
                <a:solidFill>
                  <a:schemeClr val="accent1"/>
                </a:solidFill>
                <a:latin typeface="+mn-lt"/>
              </a:rPr>
              <a:t>6.	maintain</a:t>
            </a:r>
          </a:p>
        </p:txBody>
      </p:sp>
      <p:sp>
        <p:nvSpPr>
          <p:cNvPr id="32" name="Text Box 40"/>
          <p:cNvSpPr txBox="1">
            <a:spLocks noChangeArrowheads="1"/>
          </p:cNvSpPr>
          <p:nvPr/>
        </p:nvSpPr>
        <p:spPr bwMode="auto">
          <a:xfrm>
            <a:off x="4636311" y="3052664"/>
            <a:ext cx="782458" cy="258532"/>
          </a:xfrm>
          <a:prstGeom prst="rect">
            <a:avLst/>
          </a:prstGeom>
          <a:noFill/>
          <a:ln w="9525" algn="ctr">
            <a:noFill/>
            <a:miter lim="800000"/>
            <a:headEnd/>
            <a:tailEnd/>
          </a:ln>
        </p:spPr>
        <p:txBody>
          <a:bodyPr wrap="none">
            <a:spAutoFit/>
          </a:bodyPr>
          <a:lstStyle/>
          <a:p>
            <a:pPr marL="180975" indent="-180975">
              <a:lnSpc>
                <a:spcPct val="90000"/>
              </a:lnSpc>
              <a:spcAft>
                <a:spcPct val="15000"/>
              </a:spcAft>
              <a:buClr>
                <a:srgbClr val="FE9800"/>
              </a:buClr>
              <a:defRPr/>
            </a:pPr>
            <a:r>
              <a:rPr lang="en-US" sz="1200" b="1" dirty="0">
                <a:solidFill>
                  <a:schemeClr val="accent1"/>
                </a:solidFill>
                <a:latin typeface="+mn-lt"/>
              </a:rPr>
              <a:t>3.	secure</a:t>
            </a:r>
          </a:p>
        </p:txBody>
      </p:sp>
      <p:sp>
        <p:nvSpPr>
          <p:cNvPr id="33" name="Text Box 41"/>
          <p:cNvSpPr txBox="1">
            <a:spLocks noChangeArrowheads="1"/>
          </p:cNvSpPr>
          <p:nvPr/>
        </p:nvSpPr>
        <p:spPr bwMode="auto">
          <a:xfrm>
            <a:off x="4636311" y="2595464"/>
            <a:ext cx="755271" cy="258532"/>
          </a:xfrm>
          <a:prstGeom prst="rect">
            <a:avLst/>
          </a:prstGeom>
          <a:noFill/>
          <a:ln w="9525" algn="ctr">
            <a:noFill/>
            <a:miter lim="800000"/>
            <a:headEnd/>
            <a:tailEnd/>
          </a:ln>
        </p:spPr>
        <p:txBody>
          <a:bodyPr wrap="none">
            <a:spAutoFit/>
          </a:bodyPr>
          <a:lstStyle/>
          <a:p>
            <a:pPr marL="180975" indent="-180975">
              <a:lnSpc>
                <a:spcPct val="90000"/>
              </a:lnSpc>
              <a:spcAft>
                <a:spcPct val="15000"/>
              </a:spcAft>
              <a:buClr>
                <a:srgbClr val="FE9800"/>
              </a:buClr>
              <a:defRPr/>
            </a:pPr>
            <a:r>
              <a:rPr lang="en-US" sz="1200" b="1" dirty="0">
                <a:solidFill>
                  <a:schemeClr val="accent1"/>
                </a:solidFill>
                <a:latin typeface="+mn-lt"/>
              </a:rPr>
              <a:t>2.	image</a:t>
            </a:r>
          </a:p>
        </p:txBody>
      </p:sp>
      <p:sp>
        <p:nvSpPr>
          <p:cNvPr id="34" name="Text Box 42"/>
          <p:cNvSpPr txBox="1">
            <a:spLocks noChangeArrowheads="1"/>
          </p:cNvSpPr>
          <p:nvPr/>
        </p:nvSpPr>
        <p:spPr bwMode="auto">
          <a:xfrm>
            <a:off x="5372309" y="2595464"/>
            <a:ext cx="877163" cy="258532"/>
          </a:xfrm>
          <a:prstGeom prst="rect">
            <a:avLst/>
          </a:prstGeom>
          <a:noFill/>
          <a:ln w="9525" algn="ctr">
            <a:noFill/>
            <a:miter lim="800000"/>
            <a:headEnd/>
            <a:tailEnd/>
          </a:ln>
        </p:spPr>
        <p:txBody>
          <a:bodyPr wrap="none">
            <a:spAutoFit/>
          </a:bodyPr>
          <a:lstStyle/>
          <a:p>
            <a:pPr marL="180975" indent="-180975">
              <a:lnSpc>
                <a:spcPct val="90000"/>
              </a:lnSpc>
              <a:spcAft>
                <a:spcPct val="15000"/>
              </a:spcAft>
              <a:buClr>
                <a:srgbClr val="FE9800"/>
              </a:buClr>
              <a:defRPr/>
            </a:pPr>
            <a:r>
              <a:rPr lang="en-US" sz="1200" b="1" dirty="0">
                <a:solidFill>
                  <a:schemeClr val="accent1"/>
                </a:solidFill>
                <a:latin typeface="+mn-lt"/>
              </a:rPr>
              <a:t>7.	back-up</a:t>
            </a:r>
          </a:p>
        </p:txBody>
      </p:sp>
      <p:sp>
        <p:nvSpPr>
          <p:cNvPr id="35" name="Text Box 43"/>
          <p:cNvSpPr txBox="1">
            <a:spLocks noChangeArrowheads="1"/>
          </p:cNvSpPr>
          <p:nvPr/>
        </p:nvSpPr>
        <p:spPr bwMode="auto">
          <a:xfrm>
            <a:off x="5372309" y="2138265"/>
            <a:ext cx="717184" cy="258532"/>
          </a:xfrm>
          <a:prstGeom prst="rect">
            <a:avLst/>
          </a:prstGeom>
          <a:noFill/>
          <a:ln w="9525" algn="ctr">
            <a:noFill/>
            <a:miter lim="800000"/>
            <a:headEnd/>
            <a:tailEnd/>
          </a:ln>
        </p:spPr>
        <p:txBody>
          <a:bodyPr wrap="none">
            <a:spAutoFit/>
          </a:bodyPr>
          <a:lstStyle/>
          <a:p>
            <a:pPr marL="180975" indent="-180975">
              <a:lnSpc>
                <a:spcPct val="90000"/>
              </a:lnSpc>
              <a:spcAft>
                <a:spcPct val="15000"/>
              </a:spcAft>
              <a:buClr>
                <a:srgbClr val="FE9800"/>
              </a:buClr>
              <a:defRPr/>
            </a:pPr>
            <a:r>
              <a:rPr lang="en-US" sz="1200" b="1" dirty="0">
                <a:solidFill>
                  <a:schemeClr val="accent1"/>
                </a:solidFill>
                <a:latin typeface="+mn-lt"/>
              </a:rPr>
              <a:t>8.	retire</a:t>
            </a:r>
          </a:p>
        </p:txBody>
      </p:sp>
      <p:sp>
        <p:nvSpPr>
          <p:cNvPr id="36" name="Text Box 44"/>
          <p:cNvSpPr txBox="1">
            <a:spLocks noChangeArrowheads="1"/>
          </p:cNvSpPr>
          <p:nvPr/>
        </p:nvSpPr>
        <p:spPr bwMode="auto">
          <a:xfrm>
            <a:off x="4636311" y="2136677"/>
            <a:ext cx="863954" cy="258532"/>
          </a:xfrm>
          <a:prstGeom prst="rect">
            <a:avLst/>
          </a:prstGeom>
          <a:noFill/>
          <a:ln w="9525" algn="ctr">
            <a:noFill/>
            <a:miter lim="800000"/>
            <a:headEnd/>
            <a:tailEnd/>
          </a:ln>
        </p:spPr>
        <p:txBody>
          <a:bodyPr wrap="none">
            <a:spAutoFit/>
          </a:bodyPr>
          <a:lstStyle/>
          <a:p>
            <a:pPr marL="180975" indent="-180975">
              <a:lnSpc>
                <a:spcPct val="90000"/>
              </a:lnSpc>
              <a:spcAft>
                <a:spcPct val="15000"/>
              </a:spcAft>
              <a:buClr>
                <a:srgbClr val="FE9800"/>
              </a:buClr>
              <a:defRPr/>
            </a:pPr>
            <a:r>
              <a:rPr lang="en-US" sz="1200" b="1" dirty="0">
                <a:solidFill>
                  <a:schemeClr val="accent1"/>
                </a:solidFill>
                <a:latin typeface="+mn-lt"/>
              </a:rPr>
              <a:t>1.	procure</a:t>
            </a:r>
          </a:p>
        </p:txBody>
      </p:sp>
      <p:sp>
        <p:nvSpPr>
          <p:cNvPr id="37" name="Line 27"/>
          <p:cNvSpPr>
            <a:spLocks noChangeShapeType="1"/>
          </p:cNvSpPr>
          <p:nvPr/>
        </p:nvSpPr>
        <p:spPr bwMode="auto">
          <a:xfrm flipH="1">
            <a:off x="4922135" y="2522439"/>
            <a:ext cx="0" cy="76200"/>
          </a:xfrm>
          <a:prstGeom prst="line">
            <a:avLst/>
          </a:prstGeom>
          <a:noFill/>
          <a:ln w="38100">
            <a:solidFill>
              <a:schemeClr val="accent1"/>
            </a:solidFill>
            <a:round/>
            <a:headEnd/>
            <a:tailEnd type="triangle" w="med" len="med"/>
          </a:ln>
        </p:spPr>
        <p:txBody>
          <a:bodyPr/>
          <a:lstStyle/>
          <a:p>
            <a:pPr>
              <a:defRPr/>
            </a:pPr>
            <a:endParaRPr lang="en-US" dirty="0">
              <a:latin typeface="+mn-lt"/>
            </a:endParaRPr>
          </a:p>
        </p:txBody>
      </p:sp>
      <p:sp>
        <p:nvSpPr>
          <p:cNvPr id="38" name="Line 27"/>
          <p:cNvSpPr>
            <a:spLocks noChangeShapeType="1"/>
          </p:cNvSpPr>
          <p:nvPr/>
        </p:nvSpPr>
        <p:spPr bwMode="auto">
          <a:xfrm flipH="1">
            <a:off x="4922135" y="2990751"/>
            <a:ext cx="0" cy="76200"/>
          </a:xfrm>
          <a:prstGeom prst="line">
            <a:avLst/>
          </a:prstGeom>
          <a:noFill/>
          <a:ln w="38100">
            <a:solidFill>
              <a:schemeClr val="accent1"/>
            </a:solidFill>
            <a:round/>
            <a:headEnd/>
            <a:tailEnd type="triangle" w="med" len="med"/>
          </a:ln>
        </p:spPr>
        <p:txBody>
          <a:bodyPr/>
          <a:lstStyle/>
          <a:p>
            <a:pPr>
              <a:defRPr/>
            </a:pPr>
            <a:endParaRPr lang="en-US" dirty="0">
              <a:latin typeface="+mn-lt"/>
            </a:endParaRPr>
          </a:p>
        </p:txBody>
      </p:sp>
      <p:sp>
        <p:nvSpPr>
          <p:cNvPr id="39" name="Line 27"/>
          <p:cNvSpPr>
            <a:spLocks noChangeShapeType="1"/>
          </p:cNvSpPr>
          <p:nvPr/>
        </p:nvSpPr>
        <p:spPr bwMode="auto">
          <a:xfrm flipH="1" flipV="1">
            <a:off x="5722444" y="2838351"/>
            <a:ext cx="0" cy="76200"/>
          </a:xfrm>
          <a:prstGeom prst="line">
            <a:avLst/>
          </a:prstGeom>
          <a:noFill/>
          <a:ln w="38100">
            <a:solidFill>
              <a:schemeClr val="accent1"/>
            </a:solidFill>
            <a:round/>
            <a:headEnd/>
            <a:tailEnd type="triangle" w="med" len="med"/>
          </a:ln>
        </p:spPr>
        <p:txBody>
          <a:bodyPr/>
          <a:lstStyle/>
          <a:p>
            <a:pPr>
              <a:defRPr/>
            </a:pPr>
            <a:endParaRPr lang="en-US" dirty="0">
              <a:latin typeface="+mn-lt"/>
            </a:endParaRPr>
          </a:p>
        </p:txBody>
      </p:sp>
      <p:sp>
        <p:nvSpPr>
          <p:cNvPr id="40" name="Line 27"/>
          <p:cNvSpPr>
            <a:spLocks noChangeShapeType="1"/>
          </p:cNvSpPr>
          <p:nvPr/>
        </p:nvSpPr>
        <p:spPr bwMode="auto">
          <a:xfrm flipH="1" flipV="1">
            <a:off x="5722444" y="2377976"/>
            <a:ext cx="0" cy="76200"/>
          </a:xfrm>
          <a:prstGeom prst="line">
            <a:avLst/>
          </a:prstGeom>
          <a:noFill/>
          <a:ln w="38100">
            <a:solidFill>
              <a:schemeClr val="accent1"/>
            </a:solidFill>
            <a:round/>
            <a:headEnd/>
            <a:tailEnd type="triangle" w="med" len="med"/>
          </a:ln>
        </p:spPr>
        <p:txBody>
          <a:bodyPr/>
          <a:lstStyle/>
          <a:p>
            <a:pPr>
              <a:defRPr/>
            </a:pPr>
            <a:endParaRPr lang="en-US" dirty="0">
              <a:latin typeface="+mn-lt"/>
            </a:endParaRPr>
          </a:p>
        </p:txBody>
      </p:sp>
      <p:sp>
        <p:nvSpPr>
          <p:cNvPr id="41" name="TextBox 40"/>
          <p:cNvSpPr txBox="1"/>
          <p:nvPr/>
        </p:nvSpPr>
        <p:spPr>
          <a:xfrm>
            <a:off x="4716016" y="3903439"/>
            <a:ext cx="1580284" cy="461665"/>
          </a:xfrm>
          <a:prstGeom prst="rect">
            <a:avLst/>
          </a:prstGeom>
          <a:noFill/>
        </p:spPr>
        <p:txBody>
          <a:bodyPr wrap="square">
            <a:spAutoFit/>
          </a:bodyPr>
          <a:lstStyle/>
          <a:p>
            <a:pPr>
              <a:defRPr/>
            </a:pPr>
            <a:r>
              <a:rPr lang="en-US" sz="1200" b="1" dirty="0">
                <a:latin typeface="+mn-lt"/>
              </a:rPr>
              <a:t>Existing methods, </a:t>
            </a:r>
            <a:r>
              <a:rPr lang="en-US" sz="1200" b="1" dirty="0" smtClean="0">
                <a:latin typeface="+mn-lt"/>
              </a:rPr>
              <a:t>tools </a:t>
            </a:r>
            <a:r>
              <a:rPr lang="en-US" sz="1200" b="1" dirty="0">
                <a:latin typeface="+mn-lt"/>
              </a:rPr>
              <a:t>and processes </a:t>
            </a:r>
          </a:p>
        </p:txBody>
      </p:sp>
      <p:sp>
        <p:nvSpPr>
          <p:cNvPr id="42" name="TextBox 41"/>
          <p:cNvSpPr txBox="1"/>
          <p:nvPr/>
        </p:nvSpPr>
        <p:spPr>
          <a:xfrm>
            <a:off x="4789708" y="1619152"/>
            <a:ext cx="1078436" cy="415498"/>
          </a:xfrm>
          <a:prstGeom prst="rect">
            <a:avLst/>
          </a:prstGeom>
          <a:noFill/>
        </p:spPr>
        <p:txBody>
          <a:bodyPr wrap="square">
            <a:spAutoFit/>
          </a:bodyPr>
          <a:lstStyle/>
          <a:p>
            <a:pPr algn="ctr">
              <a:defRPr/>
            </a:pPr>
            <a:r>
              <a:rPr lang="en-US" sz="1050" b="1" dirty="0">
                <a:latin typeface="+mn-lt"/>
              </a:rPr>
              <a:t>Desktop Management</a:t>
            </a:r>
          </a:p>
        </p:txBody>
      </p:sp>
      <p:cxnSp>
        <p:nvCxnSpPr>
          <p:cNvPr id="43" name="Straight Connector 42"/>
          <p:cNvCxnSpPr/>
          <p:nvPr/>
        </p:nvCxnSpPr>
        <p:spPr>
          <a:xfrm rot="5400000">
            <a:off x="5608144" y="3640039"/>
            <a:ext cx="228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Box 40"/>
          <p:cNvSpPr txBox="1">
            <a:spLocks noChangeArrowheads="1"/>
          </p:cNvSpPr>
          <p:nvPr/>
        </p:nvSpPr>
        <p:spPr bwMode="auto">
          <a:xfrm>
            <a:off x="5372309" y="3511452"/>
            <a:ext cx="886909" cy="258532"/>
          </a:xfrm>
          <a:prstGeom prst="rect">
            <a:avLst/>
          </a:prstGeom>
          <a:noFill/>
          <a:ln w="9525" algn="ctr">
            <a:noFill/>
            <a:miter lim="800000"/>
            <a:headEnd/>
            <a:tailEnd/>
          </a:ln>
        </p:spPr>
        <p:txBody>
          <a:bodyPr wrap="none">
            <a:spAutoFit/>
          </a:bodyPr>
          <a:lstStyle/>
          <a:p>
            <a:pPr marL="180975" indent="-180975">
              <a:lnSpc>
                <a:spcPct val="90000"/>
              </a:lnSpc>
              <a:spcAft>
                <a:spcPct val="15000"/>
              </a:spcAft>
              <a:buClr>
                <a:srgbClr val="FE9800"/>
              </a:buClr>
              <a:defRPr/>
            </a:pPr>
            <a:r>
              <a:rPr lang="en-US" sz="1200" b="1" dirty="0">
                <a:solidFill>
                  <a:schemeClr val="accent1"/>
                </a:solidFill>
                <a:latin typeface="+mn-lt"/>
              </a:rPr>
              <a:t>5.	monitor</a:t>
            </a:r>
          </a:p>
        </p:txBody>
      </p:sp>
      <p:sp>
        <p:nvSpPr>
          <p:cNvPr id="45" name="Line 27"/>
          <p:cNvSpPr>
            <a:spLocks noChangeShapeType="1"/>
          </p:cNvSpPr>
          <p:nvPr/>
        </p:nvSpPr>
        <p:spPr bwMode="auto">
          <a:xfrm flipH="1" flipV="1">
            <a:off x="5722444" y="3287614"/>
            <a:ext cx="0" cy="76200"/>
          </a:xfrm>
          <a:prstGeom prst="line">
            <a:avLst/>
          </a:prstGeom>
          <a:noFill/>
          <a:ln w="38100">
            <a:solidFill>
              <a:schemeClr val="accent1"/>
            </a:solidFill>
            <a:round/>
            <a:headEnd/>
            <a:tailEnd type="triangle" w="med" len="med"/>
          </a:ln>
        </p:spPr>
        <p:txBody>
          <a:bodyPr/>
          <a:lstStyle/>
          <a:p>
            <a:pPr>
              <a:defRPr/>
            </a:pPr>
            <a:endParaRPr lang="en-US" dirty="0">
              <a:latin typeface="+mn-lt"/>
            </a:endParaRPr>
          </a:p>
        </p:txBody>
      </p:sp>
      <p:cxnSp>
        <p:nvCxnSpPr>
          <p:cNvPr id="46" name="Straight Connector 45"/>
          <p:cNvCxnSpPr>
            <a:stCxn id="48" idx="0"/>
          </p:cNvCxnSpPr>
          <p:nvPr/>
        </p:nvCxnSpPr>
        <p:spPr>
          <a:xfrm rot="16200000" flipH="1">
            <a:off x="4770529" y="3602733"/>
            <a:ext cx="30321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 Box 40"/>
          <p:cNvSpPr txBox="1">
            <a:spLocks noChangeArrowheads="1"/>
          </p:cNvSpPr>
          <p:nvPr/>
        </p:nvSpPr>
        <p:spPr bwMode="auto">
          <a:xfrm>
            <a:off x="4636311" y="3511452"/>
            <a:ext cx="804131" cy="258532"/>
          </a:xfrm>
          <a:prstGeom prst="rect">
            <a:avLst/>
          </a:prstGeom>
          <a:noFill/>
          <a:ln w="9525" algn="ctr">
            <a:noFill/>
            <a:miter lim="800000"/>
            <a:headEnd/>
            <a:tailEnd/>
          </a:ln>
        </p:spPr>
        <p:txBody>
          <a:bodyPr wrap="none">
            <a:spAutoFit/>
          </a:bodyPr>
          <a:lstStyle/>
          <a:p>
            <a:pPr marL="180975" indent="-180975">
              <a:lnSpc>
                <a:spcPct val="90000"/>
              </a:lnSpc>
              <a:spcAft>
                <a:spcPct val="15000"/>
              </a:spcAft>
              <a:buClr>
                <a:srgbClr val="FE9800"/>
              </a:buClr>
              <a:defRPr/>
            </a:pPr>
            <a:r>
              <a:rPr lang="en-US" sz="1200" b="1" dirty="0">
                <a:solidFill>
                  <a:schemeClr val="accent1"/>
                </a:solidFill>
                <a:latin typeface="+mn-lt"/>
              </a:rPr>
              <a:t>4.	deploy</a:t>
            </a:r>
          </a:p>
        </p:txBody>
      </p:sp>
      <p:sp>
        <p:nvSpPr>
          <p:cNvPr id="48" name="Line 27"/>
          <p:cNvSpPr>
            <a:spLocks noChangeShapeType="1"/>
          </p:cNvSpPr>
          <p:nvPr/>
        </p:nvSpPr>
        <p:spPr bwMode="auto">
          <a:xfrm flipH="1">
            <a:off x="4922135" y="3451126"/>
            <a:ext cx="0" cy="76200"/>
          </a:xfrm>
          <a:prstGeom prst="line">
            <a:avLst/>
          </a:prstGeom>
          <a:noFill/>
          <a:ln w="38100">
            <a:solidFill>
              <a:schemeClr val="accent1"/>
            </a:solidFill>
            <a:round/>
            <a:headEnd/>
            <a:tailEnd type="triangle" w="med" len="med"/>
          </a:ln>
        </p:spPr>
        <p:txBody>
          <a:bodyPr/>
          <a:lstStyle/>
          <a:p>
            <a:pPr>
              <a:defRPr/>
            </a:pPr>
            <a:endParaRPr lang="en-US" dirty="0">
              <a:latin typeface="+mn-lt"/>
            </a:endParaRPr>
          </a:p>
        </p:txBody>
      </p:sp>
      <p:sp>
        <p:nvSpPr>
          <p:cNvPr id="49" name="TextBox 48"/>
          <p:cNvSpPr txBox="1">
            <a:spLocks noChangeArrowheads="1"/>
          </p:cNvSpPr>
          <p:nvPr/>
        </p:nvSpPr>
        <p:spPr bwMode="auto">
          <a:xfrm>
            <a:off x="4923326" y="2268439"/>
            <a:ext cx="1586129" cy="1446550"/>
          </a:xfrm>
          <a:prstGeom prst="rect">
            <a:avLst/>
          </a:prstGeom>
          <a:noFill/>
          <a:ln w="9525">
            <a:noFill/>
            <a:miter lim="800000"/>
            <a:headEnd/>
            <a:tailEnd/>
          </a:ln>
        </p:spPr>
        <p:txBody>
          <a:bodyPr wrap="square">
            <a:spAutoFit/>
          </a:bodyPr>
          <a:lstStyle/>
          <a:p>
            <a:r>
              <a:rPr lang="en-US" altLang="zh-TW" sz="8800" dirty="0">
                <a:solidFill>
                  <a:srgbClr val="C00000"/>
                </a:solidFill>
                <a:latin typeface="Times New Roman" panose="02020603050405020304" pitchFamily="18" charset="0"/>
                <a:ea typeface="新細明體" charset="-120"/>
                <a:cs typeface="Times New Roman" panose="02020603050405020304" pitchFamily="18" charset="0"/>
              </a:rPr>
              <a:t>X</a:t>
            </a:r>
          </a:p>
        </p:txBody>
      </p:sp>
      <p:pic>
        <p:nvPicPr>
          <p:cNvPr id="50" name="Picture 3" descr="C:\Users\aaronc\AppData\Local\Microsoft\Windows\Temporary Internet Files\Content.IE5\VB63JS3L\MMj01726370000[1].gif"/>
          <p:cNvPicPr>
            <a:picLocks noChangeAspect="1" noChangeArrowheads="1" noCrop="1"/>
          </p:cNvPicPr>
          <p:nvPr/>
        </p:nvPicPr>
        <p:blipFill>
          <a:blip r:embed="rId3" cstate="print">
            <a:duotone>
              <a:prstClr val="black"/>
              <a:srgbClr val="FF0000">
                <a:tint val="45000"/>
                <a:satMod val="400000"/>
              </a:srgbClr>
            </a:duotone>
          </a:blip>
          <a:srcRect/>
          <a:stretch>
            <a:fillRect/>
          </a:stretch>
        </p:blipFill>
        <p:spPr bwMode="auto">
          <a:xfrm>
            <a:off x="6422736" y="2744700"/>
            <a:ext cx="328698" cy="438150"/>
          </a:xfrm>
          <a:prstGeom prst="rect">
            <a:avLst/>
          </a:prstGeom>
          <a:noFill/>
        </p:spPr>
      </p:pic>
      <p:sp>
        <p:nvSpPr>
          <p:cNvPr id="51" name="TextBox 50"/>
          <p:cNvSpPr txBox="1"/>
          <p:nvPr/>
        </p:nvSpPr>
        <p:spPr>
          <a:xfrm>
            <a:off x="2807035" y="3254277"/>
            <a:ext cx="800308" cy="461963"/>
          </a:xfrm>
          <a:prstGeom prst="rect">
            <a:avLst/>
          </a:prstGeom>
          <a:noFill/>
        </p:spPr>
        <p:txBody>
          <a:bodyPr>
            <a:spAutoFit/>
          </a:bodyPr>
          <a:lstStyle/>
          <a:p>
            <a:pPr>
              <a:defRPr/>
            </a:pPr>
            <a:r>
              <a:rPr lang="en-US" sz="1200" b="1" dirty="0">
                <a:latin typeface="+mn-lt"/>
              </a:rPr>
              <a:t>Locally Installed</a:t>
            </a:r>
          </a:p>
        </p:txBody>
      </p:sp>
      <p:sp>
        <p:nvSpPr>
          <p:cNvPr id="98" name="AutoShape 31"/>
          <p:cNvSpPr>
            <a:spLocks noChangeArrowheads="1"/>
          </p:cNvSpPr>
          <p:nvPr/>
        </p:nvSpPr>
        <p:spPr bwMode="auto">
          <a:xfrm>
            <a:off x="6979829" y="1373883"/>
            <a:ext cx="1423835" cy="490538"/>
          </a:xfrm>
          <a:prstGeom prst="roundRect">
            <a:avLst>
              <a:gd name="adj" fmla="val 16667"/>
            </a:avLst>
          </a:prstGeom>
          <a:solidFill>
            <a:schemeClr val="accent1"/>
          </a:solidFill>
          <a:ln w="28575" algn="ctr">
            <a:solidFill>
              <a:schemeClr val="bg1"/>
            </a:solidFill>
            <a:round/>
            <a:headEnd/>
            <a:tailEnd/>
          </a:ln>
        </p:spPr>
        <p:txBody>
          <a:bodyPr anchor="ctr"/>
          <a:lstStyle/>
          <a:p>
            <a:pPr algn="ctr">
              <a:spcBef>
                <a:spcPct val="20000"/>
              </a:spcBef>
              <a:spcAft>
                <a:spcPct val="20000"/>
              </a:spcAft>
              <a:defRPr/>
            </a:pPr>
            <a:r>
              <a:rPr lang="en-US" sz="1200" dirty="0">
                <a:solidFill>
                  <a:schemeClr val="bg1"/>
                </a:solidFill>
                <a:latin typeface="+mn-lt"/>
              </a:rPr>
              <a:t>User data </a:t>
            </a:r>
            <a:r>
              <a:rPr lang="en-US" sz="1200" dirty="0" smtClean="0">
                <a:solidFill>
                  <a:schemeClr val="bg1"/>
                </a:solidFill>
                <a:latin typeface="+mn-lt"/>
              </a:rPr>
              <a:t>and preferences</a:t>
            </a:r>
            <a:endParaRPr lang="en-US" sz="1200" dirty="0">
              <a:solidFill>
                <a:schemeClr val="bg1"/>
              </a:solidFill>
              <a:latin typeface="+mn-lt"/>
            </a:endParaRPr>
          </a:p>
        </p:txBody>
      </p:sp>
      <p:sp>
        <p:nvSpPr>
          <p:cNvPr id="2" name="Rectangle 1"/>
          <p:cNvSpPr/>
          <p:nvPr/>
        </p:nvSpPr>
        <p:spPr>
          <a:xfrm>
            <a:off x="-85062" y="233918"/>
            <a:ext cx="3412024" cy="369332"/>
          </a:xfrm>
          <a:prstGeom prst="rect">
            <a:avLst/>
          </a:prstGeom>
        </p:spPr>
        <p:txBody>
          <a:bodyPr wrap="none">
            <a:spAutoFit/>
          </a:bodyPr>
          <a:lstStyle/>
          <a:p>
            <a:r>
              <a:rPr lang="en-IN" b="1" dirty="0">
                <a:latin typeface="Times New Roman" panose="02020603050405020304" pitchFamily="18" charset="0"/>
                <a:ea typeface="Tahoma" panose="020B0604030504040204" pitchFamily="34" charset="0"/>
                <a:cs typeface="Times New Roman" panose="02020603050405020304" pitchFamily="18" charset="0"/>
              </a:rPr>
              <a:t>Traditional Desktop Deployment</a:t>
            </a:r>
          </a:p>
        </p:txBody>
      </p:sp>
    </p:spTree>
    <p:extLst>
      <p:ext uri="{BB962C8B-B14F-4D97-AF65-F5344CB8AC3E}">
        <p14:creationId xmlns:p14="http://schemas.microsoft.com/office/powerpoint/2010/main" val="29439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2" presetClass="entr" presetSubtype="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500"/>
                                  </p:stCondLst>
                                  <p:childTnLst>
                                    <p:set>
                                      <p:cBhvr>
                                        <p:cTn id="50" dur="1" fill="hold">
                                          <p:stCondLst>
                                            <p:cond delay="0"/>
                                          </p:stCondLst>
                                        </p:cTn>
                                        <p:tgtEl>
                                          <p:spTgt spid="50"/>
                                        </p:tgtEl>
                                        <p:attrNameLst>
                                          <p:attrName>style.visibility</p:attrName>
                                        </p:attrNameLst>
                                      </p:cBhvr>
                                      <p:to>
                                        <p:strVal val="visible"/>
                                      </p:to>
                                    </p:se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P spid="13" grpId="0" animBg="1"/>
      <p:bldP spid="14" grpId="0" animBg="1"/>
      <p:bldP spid="15" grpId="0" animBg="1"/>
      <p:bldP spid="16" grpId="0" animBg="1"/>
      <p:bldP spid="17" grpId="0"/>
      <p:bldP spid="23" grpId="0"/>
      <p:bldP spid="49" grpId="0"/>
      <p:bldP spid="51" grpId="0"/>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5</a:t>
            </a:fld>
            <a:endParaRPr lang="en-US" dirty="0"/>
          </a:p>
        </p:txBody>
      </p:sp>
      <p:pic>
        <p:nvPicPr>
          <p:cNvPr id="5" name="Picture 2" descr="X:\Desktop\WatITis Presentation\Fail Pics\Vir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25618"/>
            <a:ext cx="1825831" cy="17311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X:\Desktop\WatITis Presentation\Fail Pics\800px-Vp6_blown_capaci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2729" y="4144194"/>
            <a:ext cx="2298634" cy="1723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X:\Desktop\WatITis Presentation\Fail Pics\hard-drive-fail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56013"/>
            <a:ext cx="1781549" cy="17815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X:\Desktop\WatITis Presentation\Fail Pics\cutcaster-photo-801161277-Computer-fan-dus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5243" y="1676400"/>
            <a:ext cx="1992162" cy="16082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ile\Persona\bjkrane\Desktop\WatITis Presentation\Fail Pics\SoftwareUpdate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5506" y="2147165"/>
            <a:ext cx="1115221" cy="8110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200" y="217408"/>
            <a:ext cx="1251305"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Why VDI?</a:t>
            </a:r>
          </a:p>
        </p:txBody>
      </p:sp>
    </p:spTree>
    <p:extLst>
      <p:ext uri="{BB962C8B-B14F-4D97-AF65-F5344CB8AC3E}">
        <p14:creationId xmlns:p14="http://schemas.microsoft.com/office/powerpoint/2010/main" val="44231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37718" cy="5486400"/>
          </a:xfrm>
        </p:spPr>
        <p:txBody>
          <a:bodyPr>
            <a:normAutofit/>
          </a:bodyPr>
          <a:lstStyle/>
          <a:p>
            <a:pPr marL="0" indent="0">
              <a:lnSpc>
                <a:spcPct val="90000"/>
              </a:lnSpc>
              <a:buNone/>
            </a:pPr>
            <a:r>
              <a:rPr lang="en-GB" altLang="zh-TW" sz="1600" b="1" dirty="0" smtClean="0">
                <a:latin typeface="Times New Roman" panose="02020603050405020304" pitchFamily="18" charset="0"/>
                <a:cs typeface="Times New Roman" panose="02020603050405020304" pitchFamily="18" charset="0"/>
              </a:rPr>
              <a:t>Why VDI?</a:t>
            </a:r>
          </a:p>
          <a:p>
            <a:pPr marL="0" indent="0">
              <a:lnSpc>
                <a:spcPct val="90000"/>
              </a:lnSpc>
              <a:buNone/>
            </a:pPr>
            <a:r>
              <a:rPr lang="en-GB" altLang="zh-TW" sz="1600" dirty="0" smtClean="0">
                <a:latin typeface="Times New Roman" panose="02020603050405020304" pitchFamily="18" charset="0"/>
                <a:cs typeface="Times New Roman" panose="02020603050405020304" pitchFamily="18" charset="0"/>
              </a:rPr>
              <a:t>Traditional desktop infrastructure challenges have led to use of virtual desktop infrastructure</a:t>
            </a:r>
          </a:p>
          <a:p>
            <a:pPr marL="0" indent="0">
              <a:lnSpc>
                <a:spcPct val="90000"/>
              </a:lnSpc>
              <a:buNone/>
            </a:pPr>
            <a:endParaRPr lang="en-GB" altLang="zh-TW" sz="1600" b="1" dirty="0" smtClean="0">
              <a:latin typeface="Times New Roman" panose="02020603050405020304" pitchFamily="18" charset="0"/>
              <a:cs typeface="Times New Roman" panose="02020603050405020304" pitchFamily="18" charset="0"/>
            </a:endParaRPr>
          </a:p>
          <a:p>
            <a:pPr marL="0" indent="0">
              <a:lnSpc>
                <a:spcPct val="90000"/>
              </a:lnSpc>
              <a:buNone/>
            </a:pPr>
            <a:endParaRPr lang="en-GB" altLang="zh-TW" sz="1600" b="1" dirty="0" smtClean="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6</a:t>
            </a:fld>
            <a:endParaRPr lang="en-US" dirty="0"/>
          </a:p>
        </p:txBody>
      </p:sp>
      <p:pic>
        <p:nvPicPr>
          <p:cNvPr id="5" name="Picture 2" descr="http://www.thedrum.com/uploads/drum_basic_article/97117/main_images/p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2863501"/>
            <a:ext cx="1624236" cy="1313311"/>
          </a:xfrm>
          <a:prstGeom prst="rect">
            <a:avLst/>
          </a:prstGeom>
          <a:noFill/>
          <a:extLst>
            <a:ext uri="{909E8E84-426E-40DD-AFC4-6F175D3DCCD1}">
              <a14:hiddenFill xmlns:a14="http://schemas.microsoft.com/office/drawing/2010/main">
                <a:solidFill>
                  <a:srgbClr val="FFFFFF"/>
                </a:solidFill>
              </a14:hiddenFill>
            </a:ext>
          </a:extLst>
        </p:spPr>
      </p:pic>
      <p:sp>
        <p:nvSpPr>
          <p:cNvPr id="6" name="向右箭號 3"/>
          <p:cNvSpPr/>
          <p:nvPr/>
        </p:nvSpPr>
        <p:spPr>
          <a:xfrm rot="12580722">
            <a:off x="3286482" y="2716110"/>
            <a:ext cx="603162" cy="241271"/>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a:p>
        </p:txBody>
      </p:sp>
      <p:sp>
        <p:nvSpPr>
          <p:cNvPr id="7" name="向右箭號 5"/>
          <p:cNvSpPr/>
          <p:nvPr/>
        </p:nvSpPr>
        <p:spPr>
          <a:xfrm rot="8693978">
            <a:off x="3343176" y="4110330"/>
            <a:ext cx="588839" cy="19588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a:p>
        </p:txBody>
      </p:sp>
      <p:sp>
        <p:nvSpPr>
          <p:cNvPr id="8" name="向右箭號 6"/>
          <p:cNvSpPr/>
          <p:nvPr/>
        </p:nvSpPr>
        <p:spPr>
          <a:xfrm rot="2141406">
            <a:off x="5502129" y="4155775"/>
            <a:ext cx="571412" cy="20190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a:p>
        </p:txBody>
      </p:sp>
      <p:sp>
        <p:nvSpPr>
          <p:cNvPr id="9" name="向右箭號 7"/>
          <p:cNvSpPr/>
          <p:nvPr/>
        </p:nvSpPr>
        <p:spPr>
          <a:xfrm rot="19601550">
            <a:off x="5167427" y="2886881"/>
            <a:ext cx="540854" cy="21704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a:p>
        </p:txBody>
      </p:sp>
      <p:sp>
        <p:nvSpPr>
          <p:cNvPr id="10" name="Rectangle 9"/>
          <p:cNvSpPr/>
          <p:nvPr/>
        </p:nvSpPr>
        <p:spPr>
          <a:xfrm>
            <a:off x="155295" y="1659281"/>
            <a:ext cx="4572000" cy="830997"/>
          </a:xfrm>
          <a:prstGeom prst="rect">
            <a:avLst/>
          </a:prstGeom>
        </p:spPr>
        <p:txBody>
          <a:bodyPr>
            <a:spAutoFit/>
          </a:bodyPr>
          <a:lstStyle/>
          <a:p>
            <a:r>
              <a:rPr lang="en-GB" altLang="zh-TW" sz="1600" b="1" dirty="0" smtClean="0">
                <a:latin typeface="Times New Roman" panose="02020603050405020304" pitchFamily="18" charset="0"/>
                <a:cs typeface="Times New Roman" panose="02020603050405020304" pitchFamily="18" charset="0"/>
              </a:rPr>
              <a:t>Difficult to manage</a:t>
            </a:r>
          </a:p>
          <a:p>
            <a:pPr marL="342900" indent="-342900">
              <a:buFont typeface="Arial" pitchFamily="34" charset="0"/>
              <a:buChar char="•"/>
            </a:pPr>
            <a:r>
              <a:rPr lang="en-GB" altLang="zh-TW" sz="1600" dirty="0" smtClean="0">
                <a:solidFill>
                  <a:schemeClr val="accent3">
                    <a:lumMod val="75000"/>
                  </a:schemeClr>
                </a:solidFill>
                <a:latin typeface="Times New Roman" panose="02020603050405020304" pitchFamily="18" charset="0"/>
                <a:cs typeface="Times New Roman" panose="02020603050405020304" pitchFamily="18" charset="0"/>
              </a:rPr>
              <a:t>Variety of PC hardware and users’ need</a:t>
            </a:r>
          </a:p>
          <a:p>
            <a:pPr marL="342900" indent="-342900">
              <a:buFont typeface="Arial" pitchFamily="34" charset="0"/>
              <a:buChar char="•"/>
            </a:pPr>
            <a:r>
              <a:rPr lang="en-GB" altLang="zh-TW" sz="1600" dirty="0" smtClean="0">
                <a:solidFill>
                  <a:schemeClr val="accent3">
                    <a:lumMod val="75000"/>
                  </a:schemeClr>
                </a:solidFill>
                <a:latin typeface="Times New Roman" panose="02020603050405020304" pitchFamily="18" charset="0"/>
                <a:cs typeface="Times New Roman" panose="02020603050405020304" pitchFamily="18" charset="0"/>
              </a:rPr>
              <a:t>Broadly distributed PC hardware</a:t>
            </a:r>
            <a:endParaRPr lang="en-GB" altLang="zh-TW" sz="16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5712721" y="1690364"/>
            <a:ext cx="4491875" cy="584775"/>
          </a:xfrm>
          <a:prstGeom prst="rect">
            <a:avLst/>
          </a:prstGeom>
          <a:noFill/>
        </p:spPr>
        <p:txBody>
          <a:bodyPr wrap="square" rtlCol="0">
            <a:spAutoFit/>
          </a:bodyPr>
          <a:lstStyle/>
          <a:p>
            <a:r>
              <a:rPr lang="en-GB" altLang="zh-TW" sz="1600" b="1" dirty="0" smtClean="0">
                <a:latin typeface="Times New Roman" panose="02020603050405020304" pitchFamily="18" charset="0"/>
                <a:cs typeface="Times New Roman" panose="02020603050405020304" pitchFamily="18" charset="0"/>
              </a:rPr>
              <a:t>Inefficient resource utilization</a:t>
            </a:r>
          </a:p>
          <a:p>
            <a:pPr marL="285750" indent="-285750">
              <a:buFont typeface="Arial" pitchFamily="34" charset="0"/>
              <a:buChar char="•"/>
            </a:pPr>
            <a:r>
              <a:rPr lang="en-GB" altLang="zh-TW" sz="1600" dirty="0" smtClean="0">
                <a:solidFill>
                  <a:schemeClr val="accent3">
                    <a:lumMod val="75000"/>
                  </a:schemeClr>
                </a:solidFill>
                <a:latin typeface="Times New Roman" panose="02020603050405020304" pitchFamily="18" charset="0"/>
                <a:cs typeface="Times New Roman" panose="02020603050405020304" pitchFamily="18" charset="0"/>
              </a:rPr>
              <a:t>The distributed nature of PCs</a:t>
            </a:r>
            <a:endParaRPr lang="en-GB" altLang="zh-TW" sz="16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46710" y="4457571"/>
            <a:ext cx="4572000" cy="1077218"/>
          </a:xfrm>
          <a:prstGeom prst="rect">
            <a:avLst/>
          </a:prstGeom>
        </p:spPr>
        <p:txBody>
          <a:bodyPr>
            <a:spAutoFit/>
          </a:bodyPr>
          <a:lstStyle/>
          <a:p>
            <a:r>
              <a:rPr lang="en-GB" altLang="zh-TW" sz="1600" b="1" dirty="0" smtClean="0">
                <a:latin typeface="Times New Roman" panose="02020603050405020304" pitchFamily="18" charset="0"/>
                <a:cs typeface="Times New Roman" panose="02020603050405020304" pitchFamily="18" charset="0"/>
              </a:rPr>
              <a:t>High total cost of ownership</a:t>
            </a:r>
          </a:p>
          <a:p>
            <a:pPr marL="285750" indent="-285750">
              <a:buFont typeface="Arial" pitchFamily="34" charset="0"/>
              <a:buChar char="•"/>
            </a:pPr>
            <a:r>
              <a:rPr lang="en-GB" altLang="zh-TW" sz="1600" dirty="0" smtClean="0">
                <a:solidFill>
                  <a:schemeClr val="accent3">
                    <a:lumMod val="75000"/>
                  </a:schemeClr>
                </a:solidFill>
                <a:latin typeface="Times New Roman" panose="02020603050405020304" pitchFamily="18" charset="0"/>
                <a:cs typeface="Times New Roman" panose="02020603050405020304" pitchFamily="18" charset="0"/>
              </a:rPr>
              <a:t>High cost of PC management and support</a:t>
            </a:r>
          </a:p>
          <a:p>
            <a:pPr marL="285750" indent="-285750">
              <a:buFont typeface="Arial" pitchFamily="34" charset="0"/>
              <a:buChar char="•"/>
            </a:pPr>
            <a:r>
              <a:rPr lang="en-GB" altLang="zh-TW" sz="1600" dirty="0" smtClean="0">
                <a:solidFill>
                  <a:schemeClr val="accent3">
                    <a:lumMod val="75000"/>
                  </a:schemeClr>
                </a:solidFill>
                <a:latin typeface="Times New Roman" panose="02020603050405020304" pitchFamily="18" charset="0"/>
                <a:cs typeface="Times New Roman" panose="02020603050405020304" pitchFamily="18" charset="0"/>
              </a:rPr>
              <a:t>Lack of standardisation and the need for support personnel to troubleshoot issues</a:t>
            </a:r>
            <a:endParaRPr lang="en-GB" altLang="zh-TW" sz="16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4489222" y="4466285"/>
            <a:ext cx="4572000" cy="1323439"/>
          </a:xfrm>
          <a:prstGeom prst="rect">
            <a:avLst/>
          </a:prstGeom>
        </p:spPr>
        <p:txBody>
          <a:bodyPr>
            <a:spAutoFit/>
          </a:bodyPr>
          <a:lstStyle/>
          <a:p>
            <a:r>
              <a:rPr lang="en-GB" altLang="zh-TW" sz="1600" b="1" dirty="0" smtClean="0">
                <a:latin typeface="Times New Roman" panose="02020603050405020304" pitchFamily="18" charset="0"/>
                <a:cs typeface="Times New Roman" panose="02020603050405020304" pitchFamily="18" charset="0"/>
              </a:rPr>
              <a:t>Difficult to protect and secure data</a:t>
            </a:r>
          </a:p>
          <a:p>
            <a:pPr marL="285750" indent="-285750">
              <a:buFont typeface="Arial" pitchFamily="34" charset="0"/>
              <a:buChar char="•"/>
            </a:pPr>
            <a:r>
              <a:rPr lang="en-GB" altLang="zh-TW" sz="1600" dirty="0" smtClean="0">
                <a:solidFill>
                  <a:schemeClr val="accent3">
                    <a:lumMod val="75000"/>
                  </a:schemeClr>
                </a:solidFill>
                <a:latin typeface="Times New Roman" panose="02020603050405020304" pitchFamily="18" charset="0"/>
                <a:cs typeface="Times New Roman" panose="02020603050405020304" pitchFamily="18" charset="0"/>
              </a:rPr>
              <a:t>Data back-up and data restored when PCs are failed or files are lost</a:t>
            </a:r>
          </a:p>
          <a:p>
            <a:pPr marL="285750" indent="-285750">
              <a:buFont typeface="Arial" pitchFamily="34" charset="0"/>
              <a:buChar char="•"/>
            </a:pPr>
            <a:r>
              <a:rPr lang="en-GB" altLang="zh-TW" sz="1600" dirty="0" smtClean="0">
                <a:solidFill>
                  <a:schemeClr val="accent3">
                    <a:lumMod val="75000"/>
                  </a:schemeClr>
                </a:solidFill>
                <a:latin typeface="Times New Roman" panose="02020603050405020304" pitchFamily="18" charset="0"/>
                <a:cs typeface="Times New Roman" panose="02020603050405020304" pitchFamily="18" charset="0"/>
              </a:rPr>
              <a:t>The risk of PC theft threatens the security of important data</a:t>
            </a:r>
            <a:endParaRPr lang="en-GB" altLang="zh-TW" sz="1600"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622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b="1" dirty="0" smtClean="0">
                <a:latin typeface="Times New Roman" panose="02020603050405020304" pitchFamily="18" charset="0"/>
                <a:cs typeface="Times New Roman" panose="02020603050405020304" pitchFamily="18" charset="0"/>
              </a:rPr>
              <a:t>End users and IT expectations from personal computers</a:t>
            </a:r>
          </a:p>
          <a:p>
            <a:endParaRPr lang="en-GB"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08909771"/>
              </p:ext>
            </p:extLst>
          </p:nvPr>
        </p:nvGraphicFramePr>
        <p:xfrm>
          <a:off x="1295400" y="2057400"/>
          <a:ext cx="6705600" cy="2504440"/>
        </p:xfrm>
        <a:graphic>
          <a:graphicData uri="http://schemas.openxmlformats.org/drawingml/2006/table">
            <a:tbl>
              <a:tblPr firstRow="1" bandRow="1">
                <a:tableStyleId>{93296810-A885-4BE3-A3E7-6D5BEEA58F35}</a:tableStyleId>
              </a:tblPr>
              <a:tblGrid>
                <a:gridCol w="3089097">
                  <a:extLst>
                    <a:ext uri="{9D8B030D-6E8A-4147-A177-3AD203B41FA5}">
                      <a16:colId xmlns:a16="http://schemas.microsoft.com/office/drawing/2014/main" xmlns="" val="20000"/>
                    </a:ext>
                  </a:extLst>
                </a:gridCol>
                <a:gridCol w="3616503">
                  <a:extLst>
                    <a:ext uri="{9D8B030D-6E8A-4147-A177-3AD203B41FA5}">
                      <a16:colId xmlns:a16="http://schemas.microsoft.com/office/drawing/2014/main" xmlns="" val="20001"/>
                    </a:ext>
                  </a:extLst>
                </a:gridCol>
              </a:tblGrid>
              <a:tr h="370840">
                <a:tc>
                  <a:txBody>
                    <a:bodyPr/>
                    <a:lstStyle/>
                    <a:p>
                      <a:pPr algn="ctr"/>
                      <a:r>
                        <a:rPr lang="en-GB" sz="1600" noProof="0" dirty="0" smtClean="0">
                          <a:latin typeface="Times New Roman" panose="02020603050405020304" pitchFamily="18" charset="0"/>
                          <a:cs typeface="Times New Roman" panose="02020603050405020304" pitchFamily="18" charset="0"/>
                        </a:rPr>
                        <a:t>End Users</a:t>
                      </a:r>
                      <a:endParaRPr lang="en-GB" sz="1600" noProof="0" dirty="0">
                        <a:latin typeface="Times New Roman" panose="02020603050405020304" pitchFamily="18" charset="0"/>
                        <a:cs typeface="Times New Roman" panose="02020603050405020304" pitchFamily="18" charset="0"/>
                      </a:endParaRPr>
                    </a:p>
                  </a:txBody>
                  <a:tcPr/>
                </a:tc>
                <a:tc>
                  <a:txBody>
                    <a:bodyPr/>
                    <a:lstStyle/>
                    <a:p>
                      <a:pPr algn="ctr"/>
                      <a:r>
                        <a:rPr lang="en-GB" sz="1600" noProof="0" dirty="0" smtClean="0">
                          <a:latin typeface="Times New Roman" panose="02020603050405020304" pitchFamily="18" charset="0"/>
                          <a:cs typeface="Times New Roman" panose="02020603050405020304" pitchFamily="18" charset="0"/>
                        </a:rPr>
                        <a:t>IT Expectations</a:t>
                      </a:r>
                      <a:endParaRPr lang="en-GB" sz="1600"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GB" sz="1600" b="1" noProof="0" dirty="0" smtClean="0">
                          <a:latin typeface="Times New Roman" panose="02020603050405020304" pitchFamily="18" charset="0"/>
                          <a:cs typeface="Times New Roman" panose="02020603050405020304" pitchFamily="18" charset="0"/>
                        </a:rPr>
                        <a:t>Increased Mobility</a:t>
                      </a:r>
                    </a:p>
                    <a:p>
                      <a:pPr marL="285750" indent="-285750">
                        <a:buFont typeface="Arial" panose="020B0604020202020204" pitchFamily="34" charset="0"/>
                        <a:buChar char="•"/>
                      </a:pPr>
                      <a:r>
                        <a:rPr lang="en-GB" sz="1600" noProof="0" dirty="0" smtClean="0">
                          <a:latin typeface="Times New Roman" panose="02020603050405020304" pitchFamily="18" charset="0"/>
                          <a:cs typeface="Times New Roman" panose="02020603050405020304" pitchFamily="18" charset="0"/>
                        </a:rPr>
                        <a:t>Anywhere access</a:t>
                      </a:r>
                    </a:p>
                    <a:p>
                      <a:pPr marL="285750" indent="-285750">
                        <a:buFont typeface="Arial" panose="020B0604020202020204" pitchFamily="34" charset="0"/>
                        <a:buChar char="•"/>
                      </a:pPr>
                      <a:r>
                        <a:rPr lang="en-GB" sz="1600" noProof="0" dirty="0" smtClean="0">
                          <a:latin typeface="Times New Roman" panose="02020603050405020304" pitchFamily="18" charset="0"/>
                          <a:cs typeface="Times New Roman" panose="02020603050405020304" pitchFamily="18" charset="0"/>
                        </a:rPr>
                        <a:t>Device independence</a:t>
                      </a:r>
                    </a:p>
                    <a:p>
                      <a:pPr marL="285750" indent="-285750">
                        <a:buFont typeface="Arial" panose="020B0604020202020204" pitchFamily="34" charset="0"/>
                        <a:buChar char="•"/>
                      </a:pPr>
                      <a:r>
                        <a:rPr lang="en-GB" sz="1600" noProof="0" dirty="0" smtClean="0">
                          <a:latin typeface="Times New Roman" panose="02020603050405020304" pitchFamily="18" charset="0"/>
                          <a:cs typeface="Times New Roman" panose="02020603050405020304" pitchFamily="18" charset="0"/>
                        </a:rPr>
                        <a:t>Roam</a:t>
                      </a:r>
                      <a:r>
                        <a:rPr lang="en-GB" sz="1600" baseline="0" noProof="0" dirty="0" smtClean="0">
                          <a:latin typeface="Times New Roman" panose="02020603050405020304" pitchFamily="18" charset="0"/>
                          <a:cs typeface="Times New Roman" panose="02020603050405020304" pitchFamily="18" charset="0"/>
                        </a:rPr>
                        <a:t> across PCs</a:t>
                      </a:r>
                      <a:endParaRPr lang="en-GB" sz="1600" noProof="0" dirty="0" smtClean="0">
                        <a:latin typeface="Times New Roman" panose="02020603050405020304" pitchFamily="18" charset="0"/>
                        <a:cs typeface="Times New Roman" panose="02020603050405020304" pitchFamily="18" charset="0"/>
                      </a:endParaRPr>
                    </a:p>
                  </a:txBody>
                  <a:tcPr/>
                </a:tc>
                <a:tc>
                  <a:txBody>
                    <a:bodyPr/>
                    <a:lstStyle/>
                    <a:p>
                      <a:r>
                        <a:rPr lang="en-GB" sz="1600" b="1" noProof="0" dirty="0" smtClean="0">
                          <a:latin typeface="Times New Roman" panose="02020603050405020304" pitchFamily="18" charset="0"/>
                          <a:cs typeface="Times New Roman" panose="02020603050405020304" pitchFamily="18" charset="0"/>
                        </a:rPr>
                        <a:t>Security and Compliance</a:t>
                      </a:r>
                    </a:p>
                    <a:p>
                      <a:pPr marL="285750" indent="-285750">
                        <a:buFont typeface="Arial" panose="020B0604020202020204" pitchFamily="34" charset="0"/>
                        <a:buChar char="•"/>
                      </a:pPr>
                      <a:r>
                        <a:rPr lang="en-GB" sz="1600" noProof="0" dirty="0" smtClean="0">
                          <a:latin typeface="Times New Roman" panose="02020603050405020304" pitchFamily="18" charset="0"/>
                          <a:cs typeface="Times New Roman" panose="02020603050405020304" pitchFamily="18" charset="0"/>
                        </a:rPr>
                        <a:t>Stolen laptops and data loss</a:t>
                      </a:r>
                    </a:p>
                    <a:p>
                      <a:pPr marL="285750" indent="-285750">
                        <a:buFont typeface="Arial" panose="020B0604020202020204" pitchFamily="34" charset="0"/>
                        <a:buChar char="•"/>
                      </a:pPr>
                      <a:r>
                        <a:rPr lang="en-GB" sz="1600" noProof="0" dirty="0" smtClean="0">
                          <a:latin typeface="Times New Roman" panose="02020603050405020304" pitchFamily="18" charset="0"/>
                          <a:cs typeface="Times New Roman" panose="02020603050405020304" pitchFamily="18" charset="0"/>
                        </a:rPr>
                        <a:t>Stringent regulation</a:t>
                      </a:r>
                    </a:p>
                    <a:p>
                      <a:pPr marL="285750" indent="-285750">
                        <a:buFont typeface="Arial" panose="020B0604020202020204" pitchFamily="34" charset="0"/>
                        <a:buChar char="•"/>
                      </a:pPr>
                      <a:r>
                        <a:rPr lang="en-GB" sz="1600" noProof="0" dirty="0" smtClean="0">
                          <a:latin typeface="Times New Roman" panose="02020603050405020304" pitchFamily="18" charset="0"/>
                          <a:cs typeface="Times New Roman" panose="02020603050405020304" pitchFamily="18" charset="0"/>
                        </a:rPr>
                        <a:t>Protection of IT environment</a:t>
                      </a:r>
                      <a:endParaRPr lang="en-GB" sz="1600"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r>
                        <a:rPr lang="en-GB" sz="1600" b="1" noProof="0" dirty="0" smtClean="0">
                          <a:latin typeface="Times New Roman" panose="02020603050405020304" pitchFamily="18" charset="0"/>
                          <a:cs typeface="Times New Roman" panose="02020603050405020304" pitchFamily="18" charset="0"/>
                        </a:rPr>
                        <a:t>Utilisation</a:t>
                      </a:r>
                    </a:p>
                    <a:p>
                      <a:pPr marL="285750" indent="-285750">
                        <a:buFont typeface="Arial" panose="020B0604020202020204" pitchFamily="34" charset="0"/>
                        <a:buChar char="•"/>
                      </a:pPr>
                      <a:r>
                        <a:rPr lang="en-GB" sz="1600" baseline="0" noProof="0" dirty="0" smtClean="0">
                          <a:latin typeface="Times New Roman" panose="02020603050405020304" pitchFamily="18" charset="0"/>
                          <a:cs typeface="Times New Roman" panose="02020603050405020304" pitchFamily="18" charset="0"/>
                        </a:rPr>
                        <a:t>More workspace freedom</a:t>
                      </a:r>
                    </a:p>
                    <a:p>
                      <a:pPr marL="285750" indent="-285750">
                        <a:buFont typeface="Arial" panose="020B0604020202020204" pitchFamily="34" charset="0"/>
                        <a:buChar char="•"/>
                      </a:pPr>
                      <a:r>
                        <a:rPr lang="en-GB" sz="1600" baseline="0" noProof="0" dirty="0" smtClean="0">
                          <a:latin typeface="Times New Roman" panose="02020603050405020304" pitchFamily="18" charset="0"/>
                          <a:cs typeface="Times New Roman" panose="02020603050405020304" pitchFamily="18" charset="0"/>
                        </a:rPr>
                        <a:t>Flexible configurations</a:t>
                      </a:r>
                    </a:p>
                    <a:p>
                      <a:pPr marL="285750" indent="-285750">
                        <a:buFont typeface="Arial" panose="020B0604020202020204" pitchFamily="34" charset="0"/>
                        <a:buChar char="•"/>
                      </a:pPr>
                      <a:r>
                        <a:rPr lang="en-GB" sz="1600" baseline="0" noProof="0" dirty="0" smtClean="0">
                          <a:latin typeface="Times New Roman" panose="02020603050405020304" pitchFamily="18" charset="0"/>
                          <a:cs typeface="Times New Roman" panose="02020603050405020304" pitchFamily="18" charset="0"/>
                        </a:rPr>
                        <a:t>Access through own devices</a:t>
                      </a:r>
                    </a:p>
                  </a:txBody>
                  <a:tcPr/>
                </a:tc>
                <a:tc>
                  <a:txBody>
                    <a:bodyPr/>
                    <a:lstStyle/>
                    <a:p>
                      <a:r>
                        <a:rPr lang="en-GB" sz="1600" b="1" noProof="0" dirty="0" smtClean="0">
                          <a:latin typeface="Times New Roman" panose="02020603050405020304" pitchFamily="18" charset="0"/>
                          <a:cs typeface="Times New Roman" panose="02020603050405020304" pitchFamily="18" charset="0"/>
                        </a:rPr>
                        <a:t>Cost Reduction</a:t>
                      </a:r>
                    </a:p>
                    <a:p>
                      <a:pPr marL="285750" indent="-285750">
                        <a:buFont typeface="Arial" panose="020B0604020202020204" pitchFamily="34" charset="0"/>
                        <a:buChar char="•"/>
                      </a:pPr>
                      <a:r>
                        <a:rPr lang="en-GB" sz="1600" noProof="0" dirty="0" smtClean="0">
                          <a:latin typeface="Times New Roman" panose="02020603050405020304" pitchFamily="18" charset="0"/>
                          <a:cs typeface="Times New Roman" panose="02020603050405020304" pitchFamily="18" charset="0"/>
                        </a:rPr>
                        <a:t>Increased computing complexity</a:t>
                      </a:r>
                    </a:p>
                    <a:p>
                      <a:pPr marL="285750" indent="-285750">
                        <a:buFont typeface="Arial" panose="020B0604020202020204" pitchFamily="34" charset="0"/>
                        <a:buChar char="•"/>
                      </a:pPr>
                      <a:r>
                        <a:rPr lang="en-GB" sz="1600" noProof="0" dirty="0" smtClean="0">
                          <a:latin typeface="Times New Roman" panose="02020603050405020304" pitchFamily="18" charset="0"/>
                          <a:cs typeface="Times New Roman" panose="02020603050405020304" pitchFamily="18" charset="0"/>
                        </a:rPr>
                        <a:t>Escalating operational costs</a:t>
                      </a:r>
                    </a:p>
                    <a:p>
                      <a:pPr marL="285750" indent="-285750">
                        <a:buFont typeface="Arial" panose="020B0604020202020204" pitchFamily="34" charset="0"/>
                        <a:buChar char="•"/>
                      </a:pPr>
                      <a:r>
                        <a:rPr lang="en-GB" sz="1600" noProof="0" dirty="0" smtClean="0">
                          <a:latin typeface="Times New Roman" panose="02020603050405020304" pitchFamily="18" charset="0"/>
                          <a:cs typeface="Times New Roman" panose="02020603050405020304" pitchFamily="18" charset="0"/>
                        </a:rPr>
                        <a:t>Disaster recovery</a:t>
                      </a:r>
                      <a:endParaRPr lang="en-GB" sz="1600"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011334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6096000" cy="5486400"/>
          </a:xfrm>
        </p:spPr>
        <p:txBody>
          <a:bodyPr>
            <a:normAutofit fontScale="92500"/>
          </a:bodyPr>
          <a:lstStyle/>
          <a:p>
            <a:pPr marL="0" indent="0" algn="just">
              <a:buNone/>
            </a:pPr>
            <a:endParaRPr lang="en-IN" b="1" dirty="0" smtClean="0"/>
          </a:p>
          <a:p>
            <a:pPr marL="0" indent="0" algn="just">
              <a:buNone/>
            </a:pPr>
            <a:r>
              <a:rPr lang="en-GB" altLang="zh-TW" sz="1600" dirty="0" smtClean="0">
                <a:latin typeface="Times New Roman" panose="02020603050405020304" pitchFamily="18" charset="0"/>
                <a:cs typeface="Times New Roman" panose="02020603050405020304" pitchFamily="18" charset="0"/>
              </a:rPr>
              <a:t>Virtual Desktop Infrastructure (VDI) is a </a:t>
            </a:r>
            <a:r>
              <a:rPr lang="en-GB" altLang="zh-TW" sz="1600" i="1" dirty="0" smtClean="0">
                <a:latin typeface="Times New Roman" panose="02020603050405020304" pitchFamily="18" charset="0"/>
                <a:cs typeface="Times New Roman" panose="02020603050405020304" pitchFamily="18" charset="0"/>
              </a:rPr>
              <a:t>computing model </a:t>
            </a:r>
            <a:r>
              <a:rPr lang="en-GB" altLang="zh-TW" sz="1600" dirty="0" smtClean="0">
                <a:latin typeface="Times New Roman" panose="02020603050405020304" pitchFamily="18" charset="0"/>
                <a:cs typeface="Times New Roman" panose="02020603050405020304" pitchFamily="18" charset="0"/>
              </a:rPr>
              <a:t>that adds a layer of virtualization between the server and the desktop PCs.</a:t>
            </a:r>
          </a:p>
          <a:p>
            <a:pPr marL="0" indent="0" algn="just">
              <a:buNone/>
            </a:pPr>
            <a:r>
              <a:rPr lang="en-GB" sz="1600" dirty="0" smtClean="0">
                <a:latin typeface="Times New Roman" panose="02020603050405020304" pitchFamily="18" charset="0"/>
                <a:cs typeface="Times New Roman" panose="02020603050405020304" pitchFamily="18" charset="0"/>
              </a:rPr>
              <a:t>Virtual desktop infrastructure (VDI) is a virtualization technology that hosts a desktop operating system on </a:t>
            </a:r>
            <a:r>
              <a:rPr lang="en-IN" sz="1600" dirty="0" smtClean="0">
                <a:latin typeface="Times New Roman" panose="02020603050405020304" pitchFamily="18" charset="0"/>
                <a:cs typeface="Times New Roman" panose="02020603050405020304" pitchFamily="18" charset="0"/>
              </a:rPr>
              <a:t>a centralised server in a data centre. VDI is a variation on the client-server computing model, sometimes referred to as server-based computing. The term was coined by VMware.</a:t>
            </a:r>
            <a:endParaRPr lang="en-US" altLang="zh-TW" sz="1600" dirty="0" smtClean="0">
              <a:latin typeface="Times New Roman" panose="02020603050405020304" pitchFamily="18" charset="0"/>
              <a:cs typeface="Times New Roman" panose="02020603050405020304" pitchFamily="18" charset="0"/>
            </a:endParaRP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marL="0" indent="0">
              <a:buNone/>
            </a:pPr>
            <a:r>
              <a:rPr lang="en-IN" sz="1000" b="1" dirty="0">
                <a:latin typeface="Times New Roman" panose="02020603050405020304" pitchFamily="18" charset="0"/>
                <a:cs typeface="Times New Roman" panose="02020603050405020304" pitchFamily="18" charset="0"/>
              </a:rPr>
              <a:t>Source: http://searchvirtualdesktop.techtarget.com/definition/virtual-desktop-infrastructure-VDI</a:t>
            </a:r>
            <a:endParaRPr lang="en-IN"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8</a:t>
            </a:fld>
            <a:endParaRPr lang="en-US" dirty="0"/>
          </a:p>
        </p:txBody>
      </p:sp>
      <p:pic>
        <p:nvPicPr>
          <p:cNvPr id="5" name="Picture 2" descr="http://mythoughtsonit.com/wp-content/uploads/2012/10/vd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3033" y="2971800"/>
            <a:ext cx="3810000" cy="287185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228600"/>
            <a:ext cx="1539845"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What is VDI?</a:t>
            </a:r>
          </a:p>
        </p:txBody>
      </p:sp>
    </p:spTree>
    <p:extLst>
      <p:ext uri="{BB962C8B-B14F-4D97-AF65-F5344CB8AC3E}">
        <p14:creationId xmlns:p14="http://schemas.microsoft.com/office/powerpoint/2010/main" val="3289424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altLang="zh-TW" sz="1600" b="1" dirty="0">
                <a:latin typeface="Times New Roman" panose="02020603050405020304" pitchFamily="18" charset="0"/>
                <a:cs typeface="Times New Roman" panose="02020603050405020304" pitchFamily="18" charset="0"/>
              </a:rPr>
              <a:t>VDI is a desktop-centric </a:t>
            </a:r>
            <a:r>
              <a:rPr lang="en-US" altLang="zh-TW" sz="1600" b="1" dirty="0" smtClean="0">
                <a:latin typeface="Times New Roman" panose="02020603050405020304" pitchFamily="18" charset="0"/>
                <a:cs typeface="Times New Roman" panose="02020603050405020304" pitchFamily="18" charset="0"/>
              </a:rPr>
              <a:t>service</a:t>
            </a:r>
          </a:p>
          <a:p>
            <a:pPr marL="0" indent="0">
              <a:buNone/>
            </a:pPr>
            <a:r>
              <a:rPr lang="en-US" altLang="zh-TW" sz="1600" dirty="0" smtClean="0">
                <a:latin typeface="Times New Roman" panose="02020603050405020304" pitchFamily="18" charset="0"/>
                <a:cs typeface="Times New Roman" panose="02020603050405020304" pitchFamily="18" charset="0"/>
              </a:rPr>
              <a:t>Host </a:t>
            </a:r>
            <a:r>
              <a:rPr lang="en-US" altLang="zh-TW" sz="1600" dirty="0">
                <a:latin typeface="Times New Roman" panose="02020603050405020304" pitchFamily="18" charset="0"/>
                <a:cs typeface="Times New Roman" panose="02020603050405020304" pitchFamily="18" charset="0"/>
              </a:rPr>
              <a:t>users desktop environments on remote servers and/or blades, which are accessed over a network using a remote display protocol (RDP</a:t>
            </a:r>
            <a:r>
              <a:rPr lang="en-US" altLang="zh-TW" sz="1600" dirty="0" smtClean="0">
                <a:latin typeface="Times New Roman" panose="02020603050405020304" pitchFamily="18" charset="0"/>
                <a:cs typeface="Times New Roman" panose="02020603050405020304" pitchFamily="18" charset="0"/>
              </a:rPr>
              <a:t>).</a:t>
            </a:r>
            <a:endParaRPr lang="zh-TW" altLang="en-US" sz="16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9</a:t>
            </a:fld>
            <a:endParaRPr lang="en-US" dirty="0"/>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65"/>
          <a:stretch/>
        </p:blipFill>
        <p:spPr bwMode="auto">
          <a:xfrm>
            <a:off x="609600" y="2438400"/>
            <a:ext cx="8160135"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8251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27595</TotalTime>
  <Words>2208</Words>
  <Application>Microsoft Office PowerPoint</Application>
  <PresentationFormat>On-screen Show (4:3)</PresentationFormat>
  <Paragraphs>375</Paragraphs>
  <Slides>28</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 DELANEY</vt:lpstr>
      <vt:lpstr>Arial</vt:lpstr>
      <vt:lpstr>Arial Black</vt:lpstr>
      <vt:lpstr>Browallia New</vt:lpstr>
      <vt:lpstr>Calibri</vt:lpstr>
      <vt:lpstr>Constantia</vt:lpstr>
      <vt:lpstr>新細明體</vt:lpstr>
      <vt:lpstr>Tahoma</vt:lpstr>
      <vt:lpstr>Times New Roman</vt:lpstr>
      <vt:lpstr>Wingdings</vt:lpstr>
      <vt:lpstr>1_Office Theme</vt:lpstr>
      <vt:lpstr>PowerPoint Presentation</vt:lpstr>
      <vt:lpstr>PowerPoint Presentation</vt:lpstr>
      <vt:lpstr>Introduction to VDI and VM in Virtualization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Rahul Anand</dc:title>
  <dc:subject>InfoSec Essentials &amp; Key Trends</dc:subject>
  <dc:creator>Rahul Anand</dc:creator>
  <cp:keywords>Rahul Anand</cp:keywords>
  <cp:lastModifiedBy>iNurture</cp:lastModifiedBy>
  <cp:revision>1276</cp:revision>
  <dcterms:created xsi:type="dcterms:W3CDTF">2013-11-20T07:26:23Z</dcterms:created>
  <dcterms:modified xsi:type="dcterms:W3CDTF">2018-01-19T10:20:58Z</dcterms:modified>
  <cp:contentStatus>Confidential</cp:contentStatus>
</cp:coreProperties>
</file>