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0"/>
  </p:notesMasterIdLst>
  <p:sldIdLst>
    <p:sldId id="274" r:id="rId2"/>
    <p:sldId id="299" r:id="rId3"/>
    <p:sldId id="275" r:id="rId4"/>
    <p:sldId id="395" r:id="rId5"/>
    <p:sldId id="396" r:id="rId6"/>
    <p:sldId id="397" r:id="rId7"/>
    <p:sldId id="398" r:id="rId8"/>
    <p:sldId id="399" r:id="rId9"/>
    <p:sldId id="400" r:id="rId10"/>
    <p:sldId id="401" r:id="rId11"/>
    <p:sldId id="402" r:id="rId12"/>
    <p:sldId id="403" r:id="rId13"/>
    <p:sldId id="404" r:id="rId14"/>
    <p:sldId id="405" r:id="rId15"/>
    <p:sldId id="407" r:id="rId16"/>
    <p:sldId id="406" r:id="rId17"/>
    <p:sldId id="408" r:id="rId18"/>
    <p:sldId id="29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 initials="R" lastIdx="1" clrIdx="0">
    <p:extLst>
      <p:ext uri="{19B8F6BF-5375-455C-9EA6-DF929625EA0E}">
        <p15:presenceInfo xmlns:p15="http://schemas.microsoft.com/office/powerpoint/2012/main" userId="Ric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434" autoAdjust="0"/>
  </p:normalViewPr>
  <p:slideViewPr>
    <p:cSldViewPr>
      <p:cViewPr varScale="1">
        <p:scale>
          <a:sx n="74" d="100"/>
          <a:sy n="74" d="100"/>
        </p:scale>
        <p:origin x="1170" y="78"/>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0T15:57:23.264" idx="1">
    <p:pos x="4043" y="3072"/>
    <p:text>Unclear, please re-check and rephrase.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200" dirty="0" smtClean="0">
                <a:latin typeface="Times New Roman" panose="02020603050405020304" pitchFamily="18" charset="0"/>
                <a:cs typeface="Times New Roman" panose="02020603050405020304" pitchFamily="18" charset="0"/>
              </a:rPr>
              <a:t>Both types have a maximum size value that specifies how large the disk will appear to virtual machines that are hosted within Virtual Server. However, fixed-size VHDs will automatically take up physical disk space on the host computer's file system, whereas dynamically expanding disks will allocate space only as needed. Overall, the dynamic option is easier to manage (especially if you are limited by available physical disk space), but the fixed-size option can offer the best performance (by avoiding overhead and fragmentation related to growing files).</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5</a:t>
            </a:fld>
            <a:endParaRPr lang="en-US" dirty="0"/>
          </a:p>
        </p:txBody>
      </p:sp>
    </p:spTree>
    <p:extLst>
      <p:ext uri="{BB962C8B-B14F-4D97-AF65-F5344CB8AC3E}">
        <p14:creationId xmlns:p14="http://schemas.microsoft.com/office/powerpoint/2010/main" val="393639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One advantage of working with virtual machines is the ability to rollback a VM to its previous state. In Virtual Server, you can accomplish this by enabling undo disks. When you check this box, Virtual Server will automatically create a .</a:t>
            </a:r>
            <a:r>
              <a:rPr lang="en-GB" sz="1200" dirty="0" err="1" smtClean="0"/>
              <a:t>vhd</a:t>
            </a:r>
            <a:r>
              <a:rPr lang="en-GB" sz="1200" dirty="0" smtClean="0"/>
              <a:t> file for each of the VHDs that are attached to the VM. This will effectively make the .</a:t>
            </a:r>
            <a:r>
              <a:rPr lang="en-GB" sz="1200" dirty="0" err="1" smtClean="0"/>
              <a:t>vhd</a:t>
            </a:r>
            <a:r>
              <a:rPr lang="en-GB" sz="1200" dirty="0" smtClean="0"/>
              <a:t> files read-only and all write operations will be performed to the undo files. When you choose to power off a VM, you can keep the undo disks, commit the changes (which updates the base VHD files) or discard the changes (which effectively rolls a VM back to its state before undo disks were enabled).</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6</a:t>
            </a:fld>
            <a:endParaRPr lang="en-US" dirty="0"/>
          </a:p>
        </p:txBody>
      </p:sp>
    </p:spTree>
    <p:extLst>
      <p:ext uri="{BB962C8B-B14F-4D97-AF65-F5344CB8AC3E}">
        <p14:creationId xmlns:p14="http://schemas.microsoft.com/office/powerpoint/2010/main" val="165278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1" dirty="0" smtClean="0"/>
              <a:t>VMware ESX and </a:t>
            </a:r>
            <a:r>
              <a:rPr lang="en-GB" sz="1200" b="1" dirty="0" err="1" smtClean="0"/>
              <a:t>ESXi</a:t>
            </a:r>
            <a:r>
              <a:rPr lang="en-GB" sz="1200" b="1" dirty="0" smtClean="0"/>
              <a:t>: </a:t>
            </a:r>
            <a:r>
              <a:rPr lang="en-GB" sz="1200" dirty="0" smtClean="0"/>
              <a:t>These hypervisors offer advanced features and scalability, but require licensing, so the costs are higher. There are some lower-cost bundles that VMware offers and they can make hypervisor technology more affordable for small infrastructures. VMware is the leader in the Type-1 hypervisors. Their </a:t>
            </a:r>
            <a:r>
              <a:rPr lang="en-GB" sz="1200" dirty="0" err="1" smtClean="0"/>
              <a:t>vSphere</a:t>
            </a:r>
            <a:r>
              <a:rPr lang="en-GB" sz="1200" dirty="0" smtClean="0"/>
              <a:t>/</a:t>
            </a:r>
            <a:r>
              <a:rPr lang="en-GB" sz="1200" dirty="0" err="1" smtClean="0"/>
              <a:t>ESXi</a:t>
            </a:r>
            <a:r>
              <a:rPr lang="en-GB" sz="1200" dirty="0" smtClean="0"/>
              <a:t> product is available in a free edition and 5 commercial editions.</a:t>
            </a:r>
          </a:p>
          <a:p>
            <a:pPr algn="just"/>
            <a:r>
              <a:rPr lang="en-GB" sz="1200" b="1" dirty="0" smtClean="0"/>
              <a:t>Microsoft Hyper-V: </a:t>
            </a:r>
            <a:r>
              <a:rPr lang="en-GB" sz="1200" dirty="0" smtClean="0"/>
              <a:t>The Microsoft hypervisor, Hyper-V doesn’t offer many of the advanced features that VMware’s products provide. However, with </a:t>
            </a:r>
            <a:r>
              <a:rPr lang="en-GB" sz="1200" dirty="0" err="1" smtClean="0"/>
              <a:t>XenServer</a:t>
            </a:r>
            <a:r>
              <a:rPr lang="en-GB" sz="1200" dirty="0" smtClean="0"/>
              <a:t> and </a:t>
            </a:r>
            <a:r>
              <a:rPr lang="en-GB" sz="1200" dirty="0" err="1" smtClean="0"/>
              <a:t>vSphere</a:t>
            </a:r>
            <a:r>
              <a:rPr lang="en-GB" sz="1200" dirty="0" smtClean="0"/>
              <a:t>, Hyper-V is one of the top 3 Type-1 hypervisors. It was first released with Windows Server, but now Hyper-V has been greatly enhanced with Windows Server 2012 Hyper-V. Hyper-V is available in both, a free edition (with no GUI and no virtualization rights) and 4 commercial editions — Foundations (OEM only), Essentials, Standard, Datacentre and Hyper-V.</a:t>
            </a:r>
          </a:p>
          <a:p>
            <a:pPr algn="just"/>
            <a:r>
              <a:rPr lang="en-GB" sz="1200" b="1" dirty="0" smtClean="0"/>
              <a:t>Citrix </a:t>
            </a:r>
            <a:r>
              <a:rPr lang="en-GB" sz="1200" b="1" dirty="0" err="1" smtClean="0"/>
              <a:t>XenServer</a:t>
            </a:r>
            <a:r>
              <a:rPr lang="en-GB" sz="1200" b="1" dirty="0" smtClean="0"/>
              <a:t>: </a:t>
            </a:r>
            <a:r>
              <a:rPr lang="en-GB" sz="1200" dirty="0" smtClean="0"/>
              <a:t>It began as an open source project. The core hypervisor technology is free, but like VMware’s free </a:t>
            </a:r>
            <a:r>
              <a:rPr lang="en-GB" sz="1200" dirty="0" err="1" smtClean="0"/>
              <a:t>ESXi</a:t>
            </a:r>
            <a:r>
              <a:rPr lang="en-GB" sz="1200" dirty="0" smtClean="0"/>
              <a:t>, it has almost no advanced features. </a:t>
            </a:r>
            <a:r>
              <a:rPr lang="en-GB" sz="1200" dirty="0" err="1" smtClean="0"/>
              <a:t>Xen</a:t>
            </a:r>
            <a:r>
              <a:rPr lang="en-GB" sz="1200" dirty="0" smtClean="0"/>
              <a:t> is a type-1 bare-metal hypervisor. Just as Red Hat Enterprise Virtualization uses KVM, Citrix uses </a:t>
            </a:r>
            <a:r>
              <a:rPr lang="en-GB" sz="1200" dirty="0" err="1" smtClean="0"/>
              <a:t>Xen</a:t>
            </a:r>
            <a:r>
              <a:rPr lang="en-GB" sz="1200" dirty="0" smtClean="0"/>
              <a:t> in the commercial </a:t>
            </a:r>
            <a:r>
              <a:rPr lang="en-GB" sz="1200" dirty="0" err="1" smtClean="0"/>
              <a:t>XenServer</a:t>
            </a:r>
            <a:r>
              <a:rPr lang="en-GB" sz="1200" dirty="0" smtClean="0"/>
              <a:t>. Today, the </a:t>
            </a:r>
            <a:r>
              <a:rPr lang="en-GB" sz="1200" dirty="0" err="1" smtClean="0"/>
              <a:t>Xen</a:t>
            </a:r>
            <a:r>
              <a:rPr lang="en-GB" sz="1200" dirty="0" smtClean="0"/>
              <a:t> open source projects and community are at Xen.org. </a:t>
            </a:r>
            <a:r>
              <a:rPr lang="en-GB" sz="1200" dirty="0" err="1" smtClean="0"/>
              <a:t>XenServer</a:t>
            </a:r>
            <a:r>
              <a:rPr lang="en-GB" sz="1200" dirty="0" smtClean="0"/>
              <a:t> is a commercial type-1 hypervisor solution from Citrix, offered in 4 editions. Confusingly, Citrix has also branded their other proprietary solutions like </a:t>
            </a:r>
            <a:r>
              <a:rPr lang="en-GB" sz="1200" dirty="0" err="1" smtClean="0"/>
              <a:t>XenApp</a:t>
            </a:r>
            <a:r>
              <a:rPr lang="en-GB" sz="1200" dirty="0" smtClean="0"/>
              <a:t> and </a:t>
            </a:r>
            <a:r>
              <a:rPr lang="en-GB" sz="1200" dirty="0" err="1" smtClean="0"/>
              <a:t>XenDesktop</a:t>
            </a:r>
            <a:r>
              <a:rPr lang="en-GB" sz="1200" dirty="0" smtClean="0"/>
              <a:t> with the </a:t>
            </a:r>
            <a:r>
              <a:rPr lang="en-GB" sz="1200" dirty="0" err="1" smtClean="0"/>
              <a:t>Xen</a:t>
            </a:r>
            <a:r>
              <a:rPr lang="en-GB" sz="1200" dirty="0" smtClean="0"/>
              <a:t> name.</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15</a:t>
            </a:fld>
            <a:endParaRPr lang="en-US" dirty="0"/>
          </a:p>
        </p:txBody>
      </p:sp>
    </p:spTree>
    <p:extLst>
      <p:ext uri="{BB962C8B-B14F-4D97-AF65-F5344CB8AC3E}">
        <p14:creationId xmlns:p14="http://schemas.microsoft.com/office/powerpoint/2010/main" val="368519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1" dirty="0" smtClean="0"/>
              <a:t>Microsoft Virtual PC: </a:t>
            </a:r>
            <a:r>
              <a:rPr lang="en-GB" sz="1200" dirty="0" smtClean="0"/>
              <a:t>This is the latest Microsoft’s version of this hypervisor technology, Windows Virtual PC and runs only on Windows 7 and supports only Windows operating systems running on it.</a:t>
            </a:r>
          </a:p>
          <a:p>
            <a:pPr algn="just"/>
            <a:r>
              <a:rPr lang="en-GB" sz="1200" b="1" dirty="0" smtClean="0"/>
              <a:t>Oracle VM </a:t>
            </a:r>
            <a:r>
              <a:rPr lang="en-GB" sz="1200" b="1" dirty="0" err="1" smtClean="0"/>
              <a:t>VirtualBox</a:t>
            </a:r>
            <a:r>
              <a:rPr lang="en-GB" sz="1200" b="1" dirty="0" smtClean="0"/>
              <a:t>: </a:t>
            </a:r>
            <a:r>
              <a:rPr lang="en-GB" sz="1200" dirty="0" err="1" smtClean="0"/>
              <a:t>VirtualBox</a:t>
            </a:r>
            <a:r>
              <a:rPr lang="en-GB" sz="1200" dirty="0" smtClean="0"/>
              <a:t> hypervisor technology provides reasonable performance and features if you want to virtualize on a budget. Despite being a free, hosted product with a very small footprint, </a:t>
            </a:r>
            <a:r>
              <a:rPr lang="en-GB" sz="1200" dirty="0" err="1" smtClean="0"/>
              <a:t>VirtualBox</a:t>
            </a:r>
            <a:r>
              <a:rPr lang="en-GB" sz="1200" dirty="0" smtClean="0"/>
              <a:t> shares many features with VMware </a:t>
            </a:r>
            <a:r>
              <a:rPr lang="en-GB" sz="1200" dirty="0" err="1" smtClean="0"/>
              <a:t>vSphere</a:t>
            </a:r>
            <a:r>
              <a:rPr lang="en-GB" sz="1200" dirty="0" smtClean="0"/>
              <a:t> and Microsoft Hyper-V.</a:t>
            </a:r>
          </a:p>
          <a:p>
            <a:pPr algn="just"/>
            <a:r>
              <a:rPr lang="en-GB" sz="1200" b="1" dirty="0" smtClean="0"/>
              <a:t>Red Hat Enterprise Virtualization: </a:t>
            </a:r>
            <a:r>
              <a:rPr lang="en-GB" sz="1200" dirty="0" smtClean="0"/>
              <a:t>Red Hat’s Kernel-based Virtual Machine (KVM) has qualities of both a hosted and a bare-metal virtualization hypervisor. It can turn the Linux kernel itself into a hypervisor, so the VMs have direct access to the physical hardware.</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17</a:t>
            </a:fld>
            <a:endParaRPr lang="en-US" dirty="0"/>
          </a:p>
        </p:txBody>
      </p:sp>
    </p:spTree>
    <p:extLst>
      <p:ext uri="{BB962C8B-B14F-4D97-AF65-F5344CB8AC3E}">
        <p14:creationId xmlns:p14="http://schemas.microsoft.com/office/powerpoint/2010/main" val="2668694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1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Differencing Virtual Hard </a:t>
            </a:r>
            <a:r>
              <a:rPr lang="en-GB" dirty="0" smtClean="0"/>
              <a:t>Disk</a:t>
            </a:r>
            <a:endParaRPr lang="en-IN" dirty="0"/>
          </a:p>
        </p:txBody>
      </p:sp>
      <p:sp>
        <p:nvSpPr>
          <p:cNvPr id="3" name="Content Placeholder 2"/>
          <p:cNvSpPr>
            <a:spLocks noGrp="1"/>
          </p:cNvSpPr>
          <p:nvPr>
            <p:ph idx="1"/>
          </p:nvPr>
        </p:nvSpPr>
        <p:spPr>
          <a:xfrm>
            <a:off x="0" y="838200"/>
            <a:ext cx="9137718" cy="5486400"/>
          </a:xfrm>
        </p:spPr>
        <p:txBody>
          <a:bodyPr>
            <a:normAutofit/>
          </a:bodyPr>
          <a:lstStyle/>
          <a:p>
            <a:pPr algn="just"/>
            <a:r>
              <a:rPr lang="en-GB" sz="1400" dirty="0" smtClean="0">
                <a:latin typeface="Times New Roman" panose="02020603050405020304" pitchFamily="18" charset="0"/>
                <a:cs typeface="Times New Roman" panose="02020603050405020304" pitchFamily="18" charset="0"/>
              </a:rPr>
              <a:t>A </a:t>
            </a:r>
            <a:r>
              <a:rPr lang="en-GB" sz="1400" dirty="0" smtClean="0">
                <a:latin typeface="Times New Roman" panose="02020603050405020304" pitchFamily="18" charset="0"/>
                <a:cs typeface="Times New Roman" panose="02020603050405020304" pitchFamily="18" charset="0"/>
              </a:rPr>
              <a:t>differencing VHD is a file representing the current state of the virtual hard disk as a set of modified blocks in comparison to a parent virtual hard disk. Differencing VHDs can be associated with either a fixed sized or dynamically expanding VHD</a:t>
            </a:r>
            <a:r>
              <a:rPr lang="en-GB" sz="1400" dirty="0" smtClean="0">
                <a:latin typeface="Times New Roman" panose="02020603050405020304" pitchFamily="18" charset="0"/>
                <a:cs typeface="Times New Roman" panose="02020603050405020304" pitchFamily="18" charset="0"/>
              </a:rPr>
              <a:t>.</a:t>
            </a:r>
          </a:p>
          <a:p>
            <a:pPr algn="just"/>
            <a:r>
              <a:rPr lang="en-GB" sz="1400" dirty="0" smtClean="0">
                <a:latin typeface="Times New Roman" panose="02020603050405020304" pitchFamily="18" charset="0"/>
                <a:cs typeface="Times New Roman" panose="02020603050405020304" pitchFamily="18" charset="0"/>
              </a:rPr>
              <a:t> </a:t>
            </a:r>
            <a:r>
              <a:rPr lang="en-GB" sz="1400" dirty="0" smtClean="0">
                <a:latin typeface="Times New Roman" panose="02020603050405020304" pitchFamily="18" charset="0"/>
                <a:cs typeface="Times New Roman" panose="02020603050405020304" pitchFamily="18" charset="0"/>
              </a:rPr>
              <a:t>Differencing VHDs can also be associated with another differencing VHD but they cannot be associated with a physical disk. Differencing VHDs are used to prevent changes from being made in their parent VHD to which they are applied and are used to implement a number of additional features. </a:t>
            </a:r>
            <a:endParaRPr lang="en-GB" sz="1400" dirty="0" smtClean="0">
              <a:latin typeface="Times New Roman" panose="02020603050405020304" pitchFamily="18" charset="0"/>
              <a:cs typeface="Times New Roman" panose="02020603050405020304" pitchFamily="18" charset="0"/>
            </a:endParaRPr>
          </a:p>
          <a:p>
            <a:pPr algn="just"/>
            <a:r>
              <a:rPr lang="en-GB" sz="1400" dirty="0" smtClean="0">
                <a:latin typeface="Times New Roman" panose="02020603050405020304" pitchFamily="18" charset="0"/>
                <a:cs typeface="Times New Roman" panose="02020603050405020304" pitchFamily="18" charset="0"/>
              </a:rPr>
              <a:t>In </a:t>
            </a:r>
            <a:r>
              <a:rPr lang="en-GB" sz="1400" dirty="0" smtClean="0">
                <a:latin typeface="Times New Roman" panose="02020603050405020304" pitchFamily="18" charset="0"/>
                <a:cs typeface="Times New Roman" panose="02020603050405020304" pitchFamily="18" charset="0"/>
              </a:rPr>
              <a:t>Hyper-V, differencing VHDs are also created automatically whenever snapshots are taken of a virtual machine. Note that differencing VHDs used for snapshot purpose are named with an AVHD file extension to help users easily distinguish them from regular differencing VHDs. Differencing VHDs may also be used to deploy a </a:t>
            </a:r>
            <a:r>
              <a:rPr lang="en-GB" sz="1400" b="1" dirty="0" smtClean="0">
                <a:latin typeface="Times New Roman" panose="02020603050405020304" pitchFamily="18" charset="0"/>
                <a:cs typeface="Times New Roman" panose="02020603050405020304" pitchFamily="18" charset="0"/>
              </a:rPr>
              <a:t>“golden” </a:t>
            </a:r>
            <a:r>
              <a:rPr lang="en-GB" sz="1400" dirty="0" smtClean="0">
                <a:latin typeface="Times New Roman" panose="02020603050405020304" pitchFamily="18" charset="0"/>
                <a:cs typeface="Times New Roman" panose="02020603050405020304" pitchFamily="18" charset="0"/>
              </a:rPr>
              <a:t>or</a:t>
            </a:r>
            <a:r>
              <a:rPr lang="en-GB" sz="1400" b="1" dirty="0" smtClean="0">
                <a:latin typeface="Times New Roman" panose="02020603050405020304" pitchFamily="18" charset="0"/>
                <a:cs typeface="Times New Roman" panose="02020603050405020304" pitchFamily="18" charset="0"/>
              </a:rPr>
              <a:t> “master”</a:t>
            </a:r>
            <a:r>
              <a:rPr lang="en-GB" sz="1400" dirty="0" smtClean="0">
                <a:latin typeface="Times New Roman" panose="02020603050405020304" pitchFamily="18" charset="0"/>
                <a:cs typeface="Times New Roman" panose="02020603050405020304" pitchFamily="18" charset="0"/>
              </a:rPr>
              <a:t> image, because one can associate multiple differencing VHDs to one parent VHD. </a:t>
            </a:r>
            <a:endParaRPr lang="en-GB" sz="1400" dirty="0" smtClean="0">
              <a:latin typeface="Times New Roman" panose="02020603050405020304" pitchFamily="18" charset="0"/>
              <a:cs typeface="Times New Roman" panose="02020603050405020304" pitchFamily="18" charset="0"/>
            </a:endParaRPr>
          </a:p>
          <a:p>
            <a:pPr algn="just"/>
            <a:r>
              <a:rPr lang="en-GB" sz="1400" dirty="0" smtClean="0">
                <a:latin typeface="Times New Roman" panose="02020603050405020304" pitchFamily="18" charset="0"/>
                <a:cs typeface="Times New Roman" panose="02020603050405020304" pitchFamily="18" charset="0"/>
              </a:rPr>
              <a:t>Some </a:t>
            </a:r>
            <a:r>
              <a:rPr lang="en-GB" sz="1400" dirty="0" smtClean="0">
                <a:latin typeface="Times New Roman" panose="02020603050405020304" pitchFamily="18" charset="0"/>
                <a:cs typeface="Times New Roman" panose="02020603050405020304" pitchFamily="18" charset="0"/>
              </a:rPr>
              <a:t>disadvantages of differencing VHDs are increased caching needs and the inability to grow or shrink the VHD size. You can however compact differencing VHDs to reclaim physical space usage.</a:t>
            </a:r>
          </a:p>
          <a:p>
            <a:pPr marL="0" indent="0" algn="just">
              <a:buNone/>
            </a:pPr>
            <a:endParaRPr lang="en-IN" sz="1200" dirty="0"/>
          </a:p>
          <a:p>
            <a:pPr marL="0" indent="0" algn="just">
              <a:buNone/>
            </a:pPr>
            <a:endParaRPr lang="en-IN" sz="12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262" y="4288700"/>
            <a:ext cx="5402601" cy="2143114"/>
          </a:xfrm>
          <a:prstGeom prst="rect">
            <a:avLst/>
          </a:prstGeom>
        </p:spPr>
      </p:pic>
    </p:spTree>
    <p:extLst>
      <p:ext uri="{BB962C8B-B14F-4D97-AF65-F5344CB8AC3E}">
        <p14:creationId xmlns:p14="http://schemas.microsoft.com/office/powerpoint/2010/main" val="291332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Features of </a:t>
            </a:r>
            <a:r>
              <a:rPr lang="en-IN" sz="1600" dirty="0" smtClean="0">
                <a:latin typeface="Times New Roman" panose="02020603050405020304" pitchFamily="18" charset="0"/>
                <a:cs typeface="Times New Roman" panose="02020603050405020304" pitchFamily="18" charset="0"/>
              </a:rPr>
              <a:t>VHD</a:t>
            </a:r>
            <a:endParaRPr lang="en-IN"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909118" cy="5486400"/>
          </a:xfrm>
        </p:spPr>
        <p:txBody>
          <a:bodyPr/>
          <a:lstStyle/>
          <a:p>
            <a:pPr marL="0" indent="0" algn="just">
              <a:buNone/>
            </a:pPr>
            <a:r>
              <a:rPr lang="en-IN" sz="1600" dirty="0" smtClean="0">
                <a:latin typeface="Times New Roman" panose="02020603050405020304" pitchFamily="18" charset="0"/>
                <a:cs typeface="Times New Roman" panose="02020603050405020304" pitchFamily="18" charset="0"/>
              </a:rPr>
              <a:t>There </a:t>
            </a:r>
            <a:r>
              <a:rPr lang="en-IN" sz="1600" dirty="0">
                <a:latin typeface="Times New Roman" panose="02020603050405020304" pitchFamily="18" charset="0"/>
                <a:cs typeface="Times New Roman" panose="02020603050405020304" pitchFamily="18" charset="0"/>
              </a:rPr>
              <a:t>are following smart features, which are provided by </a:t>
            </a:r>
            <a:r>
              <a:rPr lang="en-IN" sz="1600" dirty="0" smtClean="0">
                <a:latin typeface="Times New Roman" panose="02020603050405020304" pitchFamily="18" charset="0"/>
                <a:cs typeface="Times New Roman" panose="02020603050405020304" pitchFamily="18" charset="0"/>
              </a:rPr>
              <a:t>virtual </a:t>
            </a:r>
            <a:r>
              <a:rPr lang="en-IN" sz="1600" dirty="0">
                <a:latin typeface="Times New Roman" panose="02020603050405020304" pitchFamily="18" charset="0"/>
                <a:cs typeface="Times New Roman" panose="02020603050405020304" pitchFamily="18" charset="0"/>
              </a:rPr>
              <a:t>hard </a:t>
            </a:r>
            <a:r>
              <a:rPr lang="en-IN" sz="1600" dirty="0" smtClean="0">
                <a:latin typeface="Times New Roman" panose="02020603050405020304" pitchFamily="18" charset="0"/>
                <a:cs typeface="Times New Roman" panose="02020603050405020304" pitchFamily="18" charset="0"/>
              </a:rPr>
              <a:t>disks </a:t>
            </a:r>
            <a:r>
              <a:rPr lang="en-IN" sz="1600" dirty="0">
                <a:latin typeface="Times New Roman" panose="02020603050405020304" pitchFamily="18" charset="0"/>
                <a:cs typeface="Times New Roman" panose="02020603050405020304" pitchFamily="18" charset="0"/>
              </a:rPr>
              <a:t>to make life simple and easy </a:t>
            </a:r>
            <a:r>
              <a:rPr lang="en-IN" sz="1600" dirty="0" smtClean="0">
                <a:latin typeface="Times New Roman" panose="02020603050405020304" pitchFamily="18" charset="0"/>
                <a:cs typeface="Times New Roman" panose="02020603050405020304" pitchFamily="18" charset="0"/>
              </a:rPr>
              <a:t>for enterprise </a:t>
            </a:r>
            <a:r>
              <a:rPr lang="en-IN" sz="1600" dirty="0">
                <a:latin typeface="Times New Roman" panose="02020603050405020304" pitchFamily="18" charset="0"/>
                <a:cs typeface="Times New Roman" panose="02020603050405020304" pitchFamily="18" charset="0"/>
              </a:rPr>
              <a:t>computer users </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Ease </a:t>
            </a:r>
            <a:r>
              <a:rPr lang="en-IN" sz="1600" b="1" dirty="0">
                <a:latin typeface="Times New Roman" panose="02020603050405020304" pitchFamily="18" charset="0"/>
                <a:cs typeface="Times New Roman" panose="02020603050405020304" pitchFamily="18" charset="0"/>
              </a:rPr>
              <a:t>in Sharing Files on Virtual Machine:</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0" indent="0" algn="just">
              <a:buNone/>
            </a:pPr>
            <a:r>
              <a:rPr lang="en-IN" sz="1600" dirty="0" smtClean="0">
                <a:latin typeface="Times New Roman" panose="02020603050405020304" pitchFamily="18" charset="0"/>
                <a:cs typeface="Times New Roman" panose="02020603050405020304" pitchFamily="18" charset="0"/>
              </a:rPr>
              <a:t>With </a:t>
            </a:r>
            <a:r>
              <a:rPr lang="en-IN" sz="1600" dirty="0">
                <a:latin typeface="Times New Roman" panose="02020603050405020304" pitchFamily="18" charset="0"/>
                <a:cs typeface="Times New Roman" panose="02020603050405020304" pitchFamily="18" charset="0"/>
              </a:rPr>
              <a:t>help of the server, users can easily share or distribute their file over a network, which will allow everyone to access that file within a network</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Ease </a:t>
            </a:r>
            <a:r>
              <a:rPr lang="en-IN" sz="1600" b="1" dirty="0">
                <a:latin typeface="Times New Roman" panose="02020603050405020304" pitchFamily="18" charset="0"/>
                <a:cs typeface="Times New Roman" panose="02020603050405020304" pitchFamily="18" charset="0"/>
              </a:rPr>
              <a:t>in Storing Backup File and its Recovery:</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Users </a:t>
            </a:r>
            <a:r>
              <a:rPr lang="en-IN" sz="1600" dirty="0">
                <a:latin typeface="Times New Roman" panose="02020603050405020304" pitchFamily="18" charset="0"/>
                <a:cs typeface="Times New Roman" panose="02020603050405020304" pitchFamily="18" charset="0"/>
              </a:rPr>
              <a:t>can create a backup file of their system and then save it on a virtual machine. This will enable users to safely keep the replica of their files on local machine itself.</a:t>
            </a:r>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11</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8284" b="7822"/>
          <a:stretch/>
        </p:blipFill>
        <p:spPr>
          <a:xfrm>
            <a:off x="5867400" y="4724400"/>
            <a:ext cx="2686386" cy="1447800"/>
          </a:xfrm>
          <a:prstGeom prst="rect">
            <a:avLst/>
          </a:prstGeom>
        </p:spPr>
      </p:pic>
    </p:spTree>
    <p:extLst>
      <p:ext uri="{BB962C8B-B14F-4D97-AF65-F5344CB8AC3E}">
        <p14:creationId xmlns:p14="http://schemas.microsoft.com/office/powerpoint/2010/main" val="2344610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838200"/>
            <a:ext cx="9144000" cy="5486400"/>
          </a:xfrm>
        </p:spPr>
        <p:txBody>
          <a:bodyPr>
            <a:normAutofit/>
          </a:bodyPr>
          <a:lstStyle/>
          <a:p>
            <a:pPr marL="0" indent="0">
              <a:buNone/>
            </a:pPr>
            <a:r>
              <a:rPr lang="en-IN" b="1" dirty="0" smtClean="0"/>
              <a:t>What is Hypervisor?</a:t>
            </a:r>
          </a:p>
          <a:p>
            <a:pPr marL="0" indent="0" algn="just">
              <a:buNone/>
            </a:pPr>
            <a:r>
              <a:rPr lang="en-IN" sz="1400" i="1" dirty="0" smtClean="0"/>
              <a:t>A </a:t>
            </a:r>
            <a:r>
              <a:rPr lang="en-IN" sz="1400" i="1" dirty="0"/>
              <a:t>hypervisor is a program that would enable you to host several different virtual machines on a single hardware. </a:t>
            </a:r>
            <a:r>
              <a:rPr lang="en-IN" sz="1400" dirty="0"/>
              <a:t>Each one of these virtual machines or operating systems you have will be able to run its own programs, as it will appear that the system has the host hardware's processor, memory and resources</a:t>
            </a:r>
            <a:r>
              <a:rPr lang="en-IN" sz="1400" dirty="0" smtClean="0"/>
              <a:t>.</a:t>
            </a:r>
          </a:p>
          <a:p>
            <a:pPr marL="0" indent="0" algn="just">
              <a:buNone/>
            </a:pPr>
            <a:r>
              <a:rPr lang="en-IN" sz="1400" dirty="0"/>
              <a:t> In reality, however, it is actually the hypervisor that is allocating those resources to the virtual machines.</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a:p>
          <a:p>
            <a:pPr marL="0" indent="0">
              <a:buNone/>
            </a:pPr>
            <a:r>
              <a:rPr lang="en-IN" sz="1000" b="1" dirty="0">
                <a:latin typeface="Times New Roman" panose="02020603050405020304" pitchFamily="18" charset="0"/>
                <a:cs typeface="Times New Roman" panose="02020603050405020304" pitchFamily="18" charset="0"/>
              </a:rPr>
              <a:t>Source: https://www.pluralsight.com/blog/it-ops/what-is-hypervisor</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12</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77" t="9036" r="74923" b="13856"/>
          <a:stretch/>
        </p:blipFill>
        <p:spPr>
          <a:xfrm>
            <a:off x="3810000" y="2514600"/>
            <a:ext cx="1981200" cy="2438400"/>
          </a:xfrm>
          <a:prstGeom prst="rect">
            <a:avLst/>
          </a:prstGeom>
        </p:spPr>
      </p:pic>
    </p:spTree>
    <p:extLst>
      <p:ext uri="{BB962C8B-B14F-4D97-AF65-F5344CB8AC3E}">
        <p14:creationId xmlns:p14="http://schemas.microsoft.com/office/powerpoint/2010/main" val="99790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What does a hypervisor do</a:t>
            </a:r>
            <a:r>
              <a:rPr lang="en-GB"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210" y="758282"/>
            <a:ext cx="9207190" cy="5817778"/>
          </a:xfrm>
        </p:spPr>
        <p:txBody>
          <a:bodyPr>
            <a:normAutofit fontScale="92500" lnSpcReduction="20000"/>
          </a:bodyPr>
          <a:lstStyle/>
          <a:p>
            <a:pPr marL="0" indent="0" algn="just">
              <a:buNone/>
            </a:pPr>
            <a:r>
              <a:rPr lang="en-GB" sz="1700" dirty="0" smtClean="0">
                <a:latin typeface="Times New Roman" panose="02020603050405020304" pitchFamily="18" charset="0"/>
                <a:cs typeface="Times New Roman" panose="02020603050405020304" pitchFamily="18" charset="0"/>
              </a:rPr>
              <a:t>A </a:t>
            </a:r>
            <a:r>
              <a:rPr lang="en-GB" sz="1700" dirty="0" smtClean="0">
                <a:latin typeface="Times New Roman" panose="02020603050405020304" pitchFamily="18" charset="0"/>
                <a:cs typeface="Times New Roman" panose="02020603050405020304" pitchFamily="18" charset="0"/>
              </a:rPr>
              <a:t>hypervisor is one of two main ways to virtualize a computing environment. By ‘virtualize’, we mean to divide the resources (CPU, RAM and others) of the physical computing environment (known as a host) into several smaller independent ‘virtual machines’ known as guests. </a:t>
            </a:r>
            <a:endParaRPr lang="en-GB" sz="1700" dirty="0" smtClean="0">
              <a:latin typeface="Times New Roman" panose="02020603050405020304" pitchFamily="18" charset="0"/>
              <a:cs typeface="Times New Roman" panose="02020603050405020304" pitchFamily="18" charset="0"/>
            </a:endParaRPr>
          </a:p>
          <a:p>
            <a:pPr marL="0" indent="0" algn="just">
              <a:buNone/>
            </a:pPr>
            <a:r>
              <a:rPr lang="en-GB" sz="1700" dirty="0" smtClean="0">
                <a:latin typeface="Times New Roman" panose="02020603050405020304" pitchFamily="18" charset="0"/>
                <a:cs typeface="Times New Roman" panose="02020603050405020304" pitchFamily="18" charset="0"/>
              </a:rPr>
              <a:t>Each </a:t>
            </a:r>
            <a:r>
              <a:rPr lang="en-GB" sz="1700" dirty="0" smtClean="0">
                <a:latin typeface="Times New Roman" panose="02020603050405020304" pitchFamily="18" charset="0"/>
                <a:cs typeface="Times New Roman" panose="02020603050405020304" pitchFamily="18" charset="0"/>
              </a:rPr>
              <a:t>guest can run its own operating system, to which it appears the virtual machine has its own CPU and RAM, that is, it appears as if it has its own physical machine even though it does not. To do this efficiently, it requires support from the underlying processor (a feature called VT-x on Intel, and AMD-V on AMD).</a:t>
            </a:r>
          </a:p>
          <a:p>
            <a:pPr marL="0" indent="0" algn="just">
              <a:buNone/>
            </a:pPr>
            <a:endParaRPr lang="en-GB" sz="1700" dirty="0" smtClean="0">
              <a:latin typeface="Times New Roman" panose="02020603050405020304" pitchFamily="18" charset="0"/>
              <a:cs typeface="Times New Roman" panose="02020603050405020304" pitchFamily="18" charset="0"/>
            </a:endParaRPr>
          </a:p>
          <a:p>
            <a:pPr marL="0" indent="0" algn="just">
              <a:buNone/>
            </a:pPr>
            <a:r>
              <a:rPr lang="en-GB" sz="1700" dirty="0" smtClean="0">
                <a:latin typeface="Times New Roman" panose="02020603050405020304" pitchFamily="18" charset="0"/>
                <a:cs typeface="Times New Roman" panose="02020603050405020304" pitchFamily="18" charset="0"/>
              </a:rPr>
              <a:t>One of the key functions a hypervisor provides is isolation, meaning that a guest cannot affect the operation of the host or any other guest, even if it crashes. </a:t>
            </a:r>
            <a:endParaRPr lang="en-GB" sz="1700" dirty="0" smtClean="0">
              <a:latin typeface="Times New Roman" panose="02020603050405020304" pitchFamily="18" charset="0"/>
              <a:cs typeface="Times New Roman" panose="02020603050405020304" pitchFamily="18" charset="0"/>
            </a:endParaRPr>
          </a:p>
          <a:p>
            <a:pPr marL="0" indent="0" algn="just">
              <a:buNone/>
            </a:pPr>
            <a:r>
              <a:rPr lang="en-GB" sz="1700" dirty="0" smtClean="0">
                <a:latin typeface="Times New Roman" panose="02020603050405020304" pitchFamily="18" charset="0"/>
                <a:cs typeface="Times New Roman" panose="02020603050405020304" pitchFamily="18" charset="0"/>
              </a:rPr>
              <a:t>As </a:t>
            </a:r>
            <a:r>
              <a:rPr lang="en-GB" sz="1700" dirty="0" smtClean="0">
                <a:latin typeface="Times New Roman" panose="02020603050405020304" pitchFamily="18" charset="0"/>
                <a:cs typeface="Times New Roman" panose="02020603050405020304" pitchFamily="18" charset="0"/>
              </a:rPr>
              <a:t>such, the hypervisor must carefully emulate the hardware of a physical machine, and (except under carefully controlled circumstances), prevent access by a guest to the real hardware; how the hypervisor does this is a key determinant of virtual machine performance. But because emulating real hardware can be slow, hypervisors often provide special drivers, so called ‘paravirtualized drivers’ or ‘PV drivers’, such that virtual disks and network cards can be represented to the guest as if they were a new piece of hardware, using an interface optimized for the hypervisor</a:t>
            </a:r>
            <a:r>
              <a:rPr lang="en-GB" sz="1700" dirty="0" smtClean="0">
                <a:latin typeface="Times New Roman" panose="02020603050405020304" pitchFamily="18" charset="0"/>
                <a:cs typeface="Times New Roman" panose="02020603050405020304" pitchFamily="18" charset="0"/>
              </a:rPr>
              <a:t>.</a:t>
            </a:r>
          </a:p>
          <a:p>
            <a:pPr marL="0" indent="0" algn="just">
              <a:buNone/>
            </a:pPr>
            <a:r>
              <a:rPr lang="en-GB" sz="1700" dirty="0" smtClean="0">
                <a:latin typeface="Times New Roman" panose="02020603050405020304" pitchFamily="18" charset="0"/>
                <a:cs typeface="Times New Roman" panose="02020603050405020304" pitchFamily="18" charset="0"/>
              </a:rPr>
              <a:t> </a:t>
            </a:r>
            <a:r>
              <a:rPr lang="en-GB" sz="1700" dirty="0" smtClean="0">
                <a:latin typeface="Times New Roman" panose="02020603050405020304" pitchFamily="18" charset="0"/>
                <a:cs typeface="Times New Roman" panose="02020603050405020304" pitchFamily="18" charset="0"/>
              </a:rPr>
              <a:t>These PV drivers are operating system and (often) hypervisor specific. Use of PV drivers can speed up performance by an order of magnitude and are also a key determinant to performance.</a:t>
            </a:r>
          </a:p>
          <a:p>
            <a:pPr marL="0" indent="0">
              <a:buNone/>
            </a:pPr>
            <a:endParaRPr lang="en-IN" dirty="0"/>
          </a:p>
          <a:p>
            <a:pPr marL="0" indent="0">
              <a:buNone/>
            </a:pPr>
            <a:r>
              <a:rPr lang="en-IN" sz="1100" b="1" dirty="0">
                <a:latin typeface="Times New Roman" panose="02020603050405020304" pitchFamily="18" charset="0"/>
                <a:cs typeface="Times New Roman" panose="02020603050405020304" pitchFamily="18" charset="0"/>
              </a:rPr>
              <a:t>Source: https://www.pluralsight.com/blog/it-ops/what-is-hypervisor</a:t>
            </a:r>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13</a:t>
            </a:fld>
            <a:endParaRPr lang="en-US" dirty="0"/>
          </a:p>
        </p:txBody>
      </p:sp>
    </p:spTree>
    <p:extLst>
      <p:ext uri="{BB962C8B-B14F-4D97-AF65-F5344CB8AC3E}">
        <p14:creationId xmlns:p14="http://schemas.microsoft.com/office/powerpoint/2010/main" val="2882386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28600" y="838200"/>
            <a:ext cx="8915400" cy="5486400"/>
          </a:xfrm>
        </p:spPr>
        <p:txBody>
          <a:bodyPr>
            <a:normAutofit lnSpcReduction="10000"/>
          </a:bodyPr>
          <a:lstStyle/>
          <a:p>
            <a:pPr marL="0" indent="0">
              <a:buNone/>
            </a:pPr>
            <a:r>
              <a:rPr lang="en-GB" sz="1600" b="1" dirty="0" smtClean="0">
                <a:latin typeface="Times New Roman" panose="02020603050405020304" pitchFamily="18" charset="0"/>
                <a:cs typeface="Times New Roman" panose="02020603050405020304" pitchFamily="18" charset="0"/>
              </a:rPr>
              <a:t>Different Types of Hypervisor Management Application</a:t>
            </a:r>
          </a:p>
          <a:p>
            <a:pPr marL="0" indent="0">
              <a:buNone/>
            </a:pPr>
            <a:r>
              <a:rPr lang="en-GB" sz="1600" dirty="0" smtClean="0">
                <a:latin typeface="Times New Roman" panose="02020603050405020304" pitchFamily="18" charset="0"/>
                <a:cs typeface="Times New Roman" panose="02020603050405020304" pitchFamily="18" charset="0"/>
              </a:rPr>
              <a:t>Hypervisors are often divided between Type 1 and Type 2 hypervisors.</a:t>
            </a: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r>
              <a:rPr lang="en-GB" sz="1600" b="1" dirty="0" smtClean="0">
                <a:latin typeface="Times New Roman" panose="02020603050405020304" pitchFamily="18" charset="0"/>
                <a:cs typeface="Times New Roman" panose="02020603050405020304" pitchFamily="18" charset="0"/>
              </a:rPr>
              <a:t>Type 1 Hypervisor</a:t>
            </a:r>
          </a:p>
          <a:p>
            <a:pPr marL="0" indent="0">
              <a:buNone/>
            </a:pPr>
            <a:endParaRPr lang="en-GB" sz="1600" b="1"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A Type 1 hypervisor (sometimes called a ‘Bare Metal’ hypervisor) runs directly on top of the physical hardware. Each guest operating system runs on top of the hypervisor. Xen is perhaps the canonical example.</a:t>
            </a:r>
            <a:endParaRPr lang="en-GB" sz="1600" b="1" dirty="0" smtClean="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14</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797" t="2221" r="4218" b="4445"/>
          <a:stretch/>
        </p:blipFill>
        <p:spPr>
          <a:xfrm>
            <a:off x="3397405" y="1752600"/>
            <a:ext cx="4953000" cy="3200400"/>
          </a:xfrm>
          <a:prstGeom prst="rect">
            <a:avLst/>
          </a:prstGeom>
        </p:spPr>
      </p:pic>
    </p:spTree>
    <p:extLst>
      <p:ext uri="{BB962C8B-B14F-4D97-AF65-F5344CB8AC3E}">
        <p14:creationId xmlns:p14="http://schemas.microsoft.com/office/powerpoint/2010/main" val="2016780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28599" y="838200"/>
            <a:ext cx="6746081" cy="5486400"/>
          </a:xfrm>
        </p:spPr>
        <p:txBody>
          <a:bodyPr>
            <a:normAutofit/>
          </a:bodyPr>
          <a:lstStyle/>
          <a:p>
            <a:pPr marL="0" indent="0">
              <a:buNone/>
            </a:pPr>
            <a:r>
              <a:rPr lang="en-GB" sz="1600" b="1" dirty="0" smtClean="0">
                <a:latin typeface="Times New Roman" panose="02020603050405020304" pitchFamily="18" charset="0"/>
                <a:cs typeface="Times New Roman" panose="02020603050405020304" pitchFamily="18" charset="0"/>
              </a:rPr>
              <a:t>Type 1 Hypervisor Examples</a:t>
            </a:r>
            <a:r>
              <a:rPr lang="en-GB" sz="1600" b="1" dirty="0" smtClean="0">
                <a:latin typeface="Times New Roman" panose="02020603050405020304" pitchFamily="18" charset="0"/>
                <a:cs typeface="Times New Roman" panose="02020603050405020304" pitchFamily="18" charset="0"/>
              </a:rPr>
              <a:t>:</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GB" sz="1600" b="1"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VMware ESX and </a:t>
            </a:r>
            <a:r>
              <a:rPr lang="en-GB" sz="1600" b="1" dirty="0" err="1" smtClean="0">
                <a:latin typeface="Times New Roman" panose="02020603050405020304" pitchFamily="18" charset="0"/>
                <a:cs typeface="Times New Roman" panose="02020603050405020304" pitchFamily="18" charset="0"/>
              </a:rPr>
              <a:t>ESXi</a:t>
            </a:r>
            <a:r>
              <a:rPr lang="en-GB" sz="1600" b="1" dirty="0" smtClean="0">
                <a:latin typeface="Times New Roman" panose="02020603050405020304" pitchFamily="18" charset="0"/>
                <a:cs typeface="Times New Roman" panose="02020603050405020304" pitchFamily="18" charset="0"/>
              </a:rPr>
              <a:t>:</a:t>
            </a: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smtClean="0">
              <a:latin typeface="Times New Roman" panose="02020603050405020304" pitchFamily="18" charset="0"/>
              <a:cs typeface="Times New Roman" panose="02020603050405020304" pitchFamily="18" charset="0"/>
            </a:endParaRPr>
          </a:p>
          <a:p>
            <a:pPr algn="just"/>
            <a:endParaRPr lang="en-GB" sz="1600" b="1"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Microsoft Hyper-V</a:t>
            </a: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smtClean="0">
              <a:latin typeface="Times New Roman" panose="02020603050405020304" pitchFamily="18" charset="0"/>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endParaRPr lang="en-GB" sz="1600" b="1"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Citrix </a:t>
            </a:r>
            <a:r>
              <a:rPr lang="en-GB" sz="1600" b="1" dirty="0" err="1" smtClean="0">
                <a:latin typeface="Times New Roman" panose="02020603050405020304" pitchFamily="18" charset="0"/>
                <a:cs typeface="Times New Roman" panose="02020603050405020304" pitchFamily="18" charset="0"/>
              </a:rPr>
              <a:t>XenServer</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705" y="1952511"/>
            <a:ext cx="1223962" cy="1223962"/>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30000" b="30000"/>
          <a:stretch/>
        </p:blipFill>
        <p:spPr>
          <a:xfrm>
            <a:off x="3022482" y="3581400"/>
            <a:ext cx="1905000" cy="762000"/>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4963" t="32609" r="12044" b="32608"/>
          <a:stretch/>
        </p:blipFill>
        <p:spPr>
          <a:xfrm>
            <a:off x="3288185" y="5181600"/>
            <a:ext cx="1905001" cy="609600"/>
          </a:xfrm>
          <a:prstGeom prst="rect">
            <a:avLst/>
          </a:prstGeom>
        </p:spPr>
      </p:pic>
    </p:spTree>
    <p:extLst>
      <p:ext uri="{BB962C8B-B14F-4D97-AF65-F5344CB8AC3E}">
        <p14:creationId xmlns:p14="http://schemas.microsoft.com/office/powerpoint/2010/main" val="404696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28600" y="838200"/>
            <a:ext cx="8915400" cy="5486400"/>
          </a:xfrm>
        </p:spPr>
        <p:txBody>
          <a:bodyPr>
            <a:normAutofit/>
          </a:bodyPr>
          <a:lstStyle/>
          <a:p>
            <a:pPr marL="0" indent="0">
              <a:buNone/>
            </a:pPr>
            <a:r>
              <a:rPr lang="en-GB" sz="1600" b="1" dirty="0" smtClean="0">
                <a:latin typeface="Times New Roman" panose="02020603050405020304" pitchFamily="18" charset="0"/>
                <a:cs typeface="Times New Roman" panose="02020603050405020304" pitchFamily="18" charset="0"/>
              </a:rPr>
              <a:t>Type 2 Hypervisor</a:t>
            </a: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GB" sz="1600" dirty="0" smtClean="0">
              <a:latin typeface="Times New Roman" panose="02020603050405020304" pitchFamily="18" charset="0"/>
              <a:cs typeface="Times New Roman" panose="02020603050405020304" pitchFamily="18" charset="0"/>
            </a:endParaRPr>
          </a:p>
          <a:p>
            <a:pPr marL="0" indent="0">
              <a:buNone/>
            </a:pPr>
            <a:endParaRPr lang="en-IN" sz="1600" b="1" dirty="0" smtClean="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smtClean="0">
              <a:latin typeface="Times New Roman" panose="02020603050405020304" pitchFamily="18" charset="0"/>
              <a:cs typeface="Times New Roman" panose="02020603050405020304" pitchFamily="18" charset="0"/>
            </a:endParaRPr>
          </a:p>
          <a:p>
            <a:pPr marL="0" indent="0">
              <a:buNone/>
            </a:pPr>
            <a:endParaRPr lang="en-GB" sz="1600" b="1"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A Type 2 hypervisor (sometimes called a ‘Hosted’ hypervisor) runs inside an operating system which in turn runs on the physical hardware. Each guest operating system then runs atop the hypervisor. Desktop virtualization systems often work in this manner.</a:t>
            </a:r>
            <a:endParaRPr 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16</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726" t="5122" r="2756" b="4629"/>
          <a:stretch/>
        </p:blipFill>
        <p:spPr>
          <a:xfrm>
            <a:off x="1828800" y="1600200"/>
            <a:ext cx="5715000" cy="2819400"/>
          </a:xfrm>
          <a:prstGeom prst="rect">
            <a:avLst/>
          </a:prstGeom>
        </p:spPr>
      </p:pic>
    </p:spTree>
    <p:extLst>
      <p:ext uri="{BB962C8B-B14F-4D97-AF65-F5344CB8AC3E}">
        <p14:creationId xmlns:p14="http://schemas.microsoft.com/office/powerpoint/2010/main" val="2405133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28600" y="838200"/>
            <a:ext cx="8839200" cy="5486400"/>
          </a:xfrm>
        </p:spPr>
        <p:txBody>
          <a:bodyPr>
            <a:normAutofit lnSpcReduction="10000"/>
          </a:bodyPr>
          <a:lstStyle/>
          <a:p>
            <a:pPr marL="0" indent="0" algn="just">
              <a:buNone/>
            </a:pPr>
            <a:r>
              <a:rPr lang="en-GB" sz="1600" b="1" dirty="0" smtClean="0">
                <a:latin typeface="Times New Roman" panose="02020603050405020304" pitchFamily="18" charset="0"/>
                <a:cs typeface="Times New Roman" panose="02020603050405020304" pitchFamily="18" charset="0"/>
              </a:rPr>
              <a:t>Examples of Type 2 hypervisor</a:t>
            </a:r>
          </a:p>
          <a:p>
            <a:pPr algn="just"/>
            <a:r>
              <a:rPr lang="en-GB" sz="1600" b="1" dirty="0" smtClean="0">
                <a:latin typeface="Times New Roman" panose="02020603050405020304" pitchFamily="18" charset="0"/>
                <a:cs typeface="Times New Roman" panose="02020603050405020304" pitchFamily="18" charset="0"/>
              </a:rPr>
              <a:t>VMware Workstation/Fusion/Player: </a:t>
            </a:r>
            <a:r>
              <a:rPr lang="en-GB" sz="1600" dirty="0" smtClean="0">
                <a:latin typeface="Times New Roman" panose="02020603050405020304" pitchFamily="18" charset="0"/>
                <a:cs typeface="Times New Roman" panose="02020603050405020304" pitchFamily="18" charset="0"/>
              </a:rPr>
              <a:t>VMware Player is a free virtualization hypervisor. It is intended to run only one virtual machine (VM) and does not allow creating VMs. VMware Workstation is a more robust hypervisor with some advanced features, such as, record-and-replay and VM snapshot support.</a:t>
            </a:r>
          </a:p>
          <a:p>
            <a:pPr marL="0" indent="0" algn="just">
              <a:buNone/>
            </a:pPr>
            <a:r>
              <a:rPr lang="en-GB" sz="1600" dirty="0" smtClean="0">
                <a:latin typeface="Times New Roman" panose="02020603050405020304" pitchFamily="18" charset="0"/>
                <a:cs typeface="Times New Roman" panose="02020603050405020304" pitchFamily="18" charset="0"/>
              </a:rPr>
              <a:t>VMware Workstation has three major use cases:</a:t>
            </a:r>
          </a:p>
          <a:p>
            <a:pPr algn="just">
              <a:buFont typeface="Wingdings" panose="05000000000000000000" pitchFamily="2" charset="2"/>
              <a:buChar char="§"/>
            </a:pPr>
            <a:r>
              <a:rPr lang="en-GB" sz="1600" dirty="0" smtClean="0">
                <a:latin typeface="Times New Roman" panose="02020603050405020304" pitchFamily="18" charset="0"/>
                <a:cs typeface="Times New Roman" panose="02020603050405020304" pitchFamily="18" charset="0"/>
              </a:rPr>
              <a:t>For running multiple different operating systems or versions of one OS on one desktop</a:t>
            </a:r>
          </a:p>
          <a:p>
            <a:pPr algn="just">
              <a:buFont typeface="Wingdings" panose="05000000000000000000" pitchFamily="2" charset="2"/>
              <a:buChar char="§"/>
            </a:pPr>
            <a:r>
              <a:rPr lang="en-GB" sz="1600" dirty="0" smtClean="0">
                <a:latin typeface="Times New Roman" panose="02020603050405020304" pitchFamily="18" charset="0"/>
                <a:cs typeface="Times New Roman" panose="02020603050405020304" pitchFamily="18" charset="0"/>
              </a:rPr>
              <a:t>For developers that need sandbox environments and snapshots</a:t>
            </a:r>
          </a:p>
          <a:p>
            <a:pPr algn="just">
              <a:buFont typeface="Wingdings" panose="05000000000000000000" pitchFamily="2" charset="2"/>
              <a:buChar char="§"/>
            </a:pPr>
            <a:r>
              <a:rPr lang="en-GB" sz="1600" dirty="0" smtClean="0">
                <a:latin typeface="Times New Roman" panose="02020603050405020304" pitchFamily="18" charset="0"/>
                <a:cs typeface="Times New Roman" panose="02020603050405020304" pitchFamily="18" charset="0"/>
              </a:rPr>
              <a:t>For labs and demonstration </a:t>
            </a:r>
            <a:r>
              <a:rPr lang="en-GB" sz="1600" dirty="0" smtClean="0">
                <a:latin typeface="Times New Roman" panose="02020603050405020304" pitchFamily="18" charset="0"/>
                <a:cs typeface="Times New Roman" panose="02020603050405020304" pitchFamily="18" charset="0"/>
              </a:rPr>
              <a:t>purposes</a:t>
            </a:r>
          </a:p>
          <a:p>
            <a:pPr algn="just">
              <a:buFont typeface="Wingdings" panose="05000000000000000000" pitchFamily="2" charset="2"/>
              <a:buChar char="§"/>
            </a:pPr>
            <a:endParaRPr lang="en-IN" sz="1200" dirty="0"/>
          </a:p>
          <a:p>
            <a:pPr marL="0" indent="0" algn="just">
              <a:buNone/>
            </a:pPr>
            <a:endParaRPr lang="en-GB" sz="1700" dirty="0" smtClean="0">
              <a:latin typeface="Times New Roman" panose="02020603050405020304" pitchFamily="18" charset="0"/>
              <a:cs typeface="Times New Roman" panose="02020603050405020304" pitchFamily="18" charset="0"/>
            </a:endParaRPr>
          </a:p>
          <a:p>
            <a:pPr algn="just"/>
            <a:r>
              <a:rPr lang="en-GB" sz="1700" b="1" dirty="0" smtClean="0">
                <a:latin typeface="Times New Roman" panose="02020603050405020304" pitchFamily="18" charset="0"/>
                <a:cs typeface="Times New Roman" panose="02020603050405020304" pitchFamily="18" charset="0"/>
              </a:rPr>
              <a:t>Microsoft Virtual </a:t>
            </a:r>
            <a:r>
              <a:rPr lang="en-GB" sz="1700" b="1" dirty="0" smtClean="0">
                <a:latin typeface="Times New Roman" panose="02020603050405020304" pitchFamily="18" charset="0"/>
                <a:cs typeface="Times New Roman" panose="02020603050405020304" pitchFamily="18" charset="0"/>
              </a:rPr>
              <a:t>PC</a:t>
            </a:r>
          </a:p>
          <a:p>
            <a:pPr algn="just"/>
            <a:r>
              <a:rPr lang="en-GB" sz="1700" b="1" dirty="0" smtClean="0">
                <a:latin typeface="Times New Roman" panose="02020603050405020304" pitchFamily="18" charset="0"/>
                <a:cs typeface="Times New Roman" panose="02020603050405020304" pitchFamily="18" charset="0"/>
              </a:rPr>
              <a:t>Oracle </a:t>
            </a:r>
            <a:r>
              <a:rPr lang="en-GB" sz="1700" b="1" dirty="0" smtClean="0">
                <a:latin typeface="Times New Roman" panose="02020603050405020304" pitchFamily="18" charset="0"/>
                <a:cs typeface="Times New Roman" panose="02020603050405020304" pitchFamily="18" charset="0"/>
              </a:rPr>
              <a:t>VM </a:t>
            </a:r>
            <a:endParaRPr lang="en-GB" sz="1700" b="1" dirty="0" smtClean="0">
              <a:latin typeface="Times New Roman" panose="02020603050405020304" pitchFamily="18" charset="0"/>
              <a:cs typeface="Times New Roman" panose="02020603050405020304" pitchFamily="18" charset="0"/>
            </a:endParaRPr>
          </a:p>
          <a:p>
            <a:pPr algn="just"/>
            <a:r>
              <a:rPr lang="en-GB" sz="1700" b="1" dirty="0" err="1" smtClean="0">
                <a:latin typeface="Times New Roman" panose="02020603050405020304" pitchFamily="18" charset="0"/>
                <a:cs typeface="Times New Roman" panose="02020603050405020304" pitchFamily="18" charset="0"/>
              </a:rPr>
              <a:t>VirtualBox</a:t>
            </a:r>
            <a:endParaRPr lang="en-GB" sz="1700" b="1" dirty="0">
              <a:latin typeface="Times New Roman" panose="02020603050405020304" pitchFamily="18" charset="0"/>
              <a:cs typeface="Times New Roman" panose="02020603050405020304" pitchFamily="18" charset="0"/>
            </a:endParaRPr>
          </a:p>
          <a:p>
            <a:pPr algn="just"/>
            <a:r>
              <a:rPr lang="en-GB" sz="1700" b="1" dirty="0" smtClean="0">
                <a:latin typeface="Times New Roman" panose="02020603050405020304" pitchFamily="18" charset="0"/>
                <a:cs typeface="Times New Roman" panose="02020603050405020304" pitchFamily="18" charset="0"/>
              </a:rPr>
              <a:t>Red </a:t>
            </a:r>
            <a:r>
              <a:rPr lang="en-GB" sz="1700" b="1" dirty="0" smtClean="0">
                <a:latin typeface="Times New Roman" panose="02020603050405020304" pitchFamily="18" charset="0"/>
                <a:cs typeface="Times New Roman" panose="02020603050405020304" pitchFamily="18" charset="0"/>
              </a:rPr>
              <a:t>Hat Enterprise </a:t>
            </a:r>
            <a:r>
              <a:rPr lang="en-GB" sz="1700" b="1" dirty="0" smtClean="0">
                <a:latin typeface="Times New Roman" panose="02020603050405020304" pitchFamily="18" charset="0"/>
                <a:cs typeface="Times New Roman" panose="02020603050405020304" pitchFamily="18" charset="0"/>
              </a:rPr>
              <a:t>Virtualization</a:t>
            </a:r>
            <a:endParaRPr lang="en-GB"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17</a:t>
            </a:fld>
            <a:endParaRPr lang="en-US" dirty="0"/>
          </a:p>
        </p:txBody>
      </p:sp>
    </p:spTree>
    <p:extLst>
      <p:ext uri="{BB962C8B-B14F-4D97-AF65-F5344CB8AC3E}">
        <p14:creationId xmlns:p14="http://schemas.microsoft.com/office/powerpoint/2010/main" val="3103095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50053" y="2895600"/>
            <a:ext cx="8272431" cy="954107"/>
          </a:xfrm>
          <a:prstGeom prst="rect">
            <a:avLst/>
          </a:prstGeom>
        </p:spPr>
        <p:txBody>
          <a:bodyPr wrap="square">
            <a:spAutoFit/>
          </a:bodyPr>
          <a:lstStyle/>
          <a:p>
            <a:r>
              <a:rPr lang="en-GB" sz="2800" b="1" dirty="0" smtClean="0">
                <a:solidFill>
                  <a:srgbClr val="FF9900"/>
                </a:solidFill>
                <a:latin typeface="AR DELANEY" pitchFamily="2" charset="0"/>
                <a:cs typeface="Browallia New" pitchFamily="34" charset="-34"/>
              </a:rPr>
              <a:t>Chapter 4: Introduction to Virtual Hard Disk and Hypervisor Management Application </a:t>
            </a:r>
            <a:endParaRPr lang="en-GB"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301370"/>
            <a:ext cx="3962400" cy="173714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r>
              <a:rPr lang="en-GB" sz="2600" dirty="0" smtClean="0">
                <a:solidFill>
                  <a:schemeClr val="bg1"/>
                </a:solidFill>
                <a:latin typeface="+mj-lt"/>
                <a:cs typeface="+mj-cs"/>
              </a:rPr>
              <a:t>Introduction to VHD and Hypervisor Management Application</a:t>
            </a:r>
            <a:endParaRPr lang="en-GB" sz="2600" b="1" kern="1200" dirty="0">
              <a:solidFill>
                <a:schemeClr val="bg1"/>
              </a:solidFill>
              <a:latin typeface="+mj-lt"/>
              <a:cs typeface="+mj-cs"/>
            </a:endParaRPr>
          </a:p>
        </p:txBody>
      </p:sp>
      <p:sp>
        <p:nvSpPr>
          <p:cNvPr id="12" name="Rectangle 11"/>
          <p:cNvSpPr/>
          <p:nvPr/>
        </p:nvSpPr>
        <p:spPr>
          <a:xfrm>
            <a:off x="3886200" y="2787313"/>
            <a:ext cx="4065409" cy="369332"/>
          </a:xfrm>
          <a:prstGeom prst="rect">
            <a:avLst/>
          </a:prstGeom>
        </p:spPr>
        <p:txBody>
          <a:bodyPr wrap="square">
            <a:spAutoFit/>
          </a:bodyPr>
          <a:lstStyle/>
          <a:p>
            <a:r>
              <a:rPr lang="en-US" b="1" dirty="0" smtClean="0"/>
              <a:t>          </a:t>
            </a:r>
            <a:r>
              <a:rPr lang="en-GB" b="1" dirty="0" smtClean="0"/>
              <a:t>What is VHD?</a:t>
            </a:r>
            <a:endParaRPr lang="en-GB" b="1" dirty="0"/>
          </a:p>
        </p:txBody>
      </p:sp>
      <p:sp>
        <p:nvSpPr>
          <p:cNvPr id="15" name="Rectangle 14"/>
          <p:cNvSpPr/>
          <p:nvPr/>
        </p:nvSpPr>
        <p:spPr>
          <a:xfrm>
            <a:off x="3886200" y="2413830"/>
            <a:ext cx="1740220" cy="369332"/>
          </a:xfrm>
          <a:prstGeom prst="rect">
            <a:avLst/>
          </a:prstGeom>
        </p:spPr>
        <p:txBody>
          <a:bodyPr wrap="none">
            <a:spAutoFit/>
          </a:bodyPr>
          <a:lstStyle/>
          <a:p>
            <a:r>
              <a:rPr lang="en-US" b="1" dirty="0" smtClean="0"/>
              <a:t>          </a:t>
            </a:r>
            <a:r>
              <a:rPr lang="en-GB" b="1" dirty="0" smtClean="0"/>
              <a:t>Why VHD?</a:t>
            </a:r>
            <a:endParaRPr lang="en-GB" b="1" dirty="0"/>
          </a:p>
        </p:txBody>
      </p:sp>
      <p:sp>
        <p:nvSpPr>
          <p:cNvPr id="16" name="Rectangle 15"/>
          <p:cNvSpPr/>
          <p:nvPr/>
        </p:nvSpPr>
        <p:spPr>
          <a:xfrm>
            <a:off x="3886200" y="3715350"/>
            <a:ext cx="4896597" cy="646331"/>
          </a:xfrm>
          <a:prstGeom prst="rect">
            <a:avLst/>
          </a:prstGeom>
        </p:spPr>
        <p:txBody>
          <a:bodyPr wrap="none">
            <a:spAutoFit/>
          </a:bodyPr>
          <a:lstStyle/>
          <a:p>
            <a:r>
              <a:rPr lang="en-US" b="1" dirty="0" smtClean="0"/>
              <a:t>          </a:t>
            </a:r>
            <a:r>
              <a:rPr lang="en-GB" b="1" dirty="0" smtClean="0"/>
              <a:t>Different Types of Hypervisor Management </a:t>
            </a:r>
          </a:p>
          <a:p>
            <a:r>
              <a:rPr lang="en-GB" b="1" dirty="0" smtClean="0"/>
              <a:t>          Application</a:t>
            </a:r>
            <a:endParaRPr lang="en-GB" b="1" dirty="0"/>
          </a:p>
        </p:txBody>
      </p:sp>
      <p:sp>
        <p:nvSpPr>
          <p:cNvPr id="8" name="Rectangle 7"/>
          <p:cNvSpPr/>
          <p:nvPr/>
        </p:nvSpPr>
        <p:spPr>
          <a:xfrm>
            <a:off x="3886199" y="3251331"/>
            <a:ext cx="4065409" cy="369332"/>
          </a:xfrm>
          <a:prstGeom prst="rect">
            <a:avLst/>
          </a:prstGeom>
        </p:spPr>
        <p:txBody>
          <a:bodyPr wrap="square">
            <a:spAutoFit/>
          </a:bodyPr>
          <a:lstStyle/>
          <a:p>
            <a:r>
              <a:rPr lang="en-US" b="1" dirty="0" smtClean="0"/>
              <a:t>          </a:t>
            </a:r>
            <a:r>
              <a:rPr lang="en-GB" b="1" dirty="0" smtClean="0"/>
              <a:t>What is Hypervisor?</a:t>
            </a:r>
            <a:endParaRPr lang="en-GB" b="1" dirty="0"/>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VHD?  </a:t>
            </a:r>
            <a:endParaRPr lang="en-IN" dirty="0"/>
          </a:p>
        </p:txBody>
      </p:sp>
      <p:sp>
        <p:nvSpPr>
          <p:cNvPr id="3" name="Content Placeholder 2"/>
          <p:cNvSpPr>
            <a:spLocks noGrp="1"/>
          </p:cNvSpPr>
          <p:nvPr>
            <p:ph idx="1"/>
          </p:nvPr>
        </p:nvSpPr>
        <p:spPr/>
        <p:txBody>
          <a:bodyPr>
            <a:normAutofit/>
          </a:bodyPr>
          <a:lstStyle/>
          <a:p>
            <a:pPr marL="0" indent="0" algn="just">
              <a:buNone/>
            </a:pPr>
            <a:r>
              <a:rPr lang="en-GB" sz="1400" dirty="0" smtClean="0"/>
              <a:t>A </a:t>
            </a:r>
            <a:r>
              <a:rPr lang="en-GB" sz="1400" dirty="0" smtClean="0"/>
              <a:t>Virtual Hard Disk (VHD) allows multiple operating systems to reside on a single host machine. This method enables developers to test software on different operating systems without the cost or hassle of installing a second hard disk or partitioning a single hard disk into multiple volumes. </a:t>
            </a:r>
          </a:p>
          <a:p>
            <a:pPr marL="0" indent="0" algn="just">
              <a:buNone/>
            </a:pPr>
            <a:endParaRPr lang="en-GB" sz="1400" dirty="0" smtClean="0"/>
          </a:p>
          <a:p>
            <a:pPr marL="0" indent="0" algn="just">
              <a:buNone/>
            </a:pPr>
            <a:r>
              <a:rPr lang="en-GB" sz="1400" dirty="0" smtClean="0"/>
              <a:t>One of the reason why virtual machines are so great is because virtual hard disks (VHDs) are so flexible. Compared to their physical counterparts, VHDs can be created in, added to and removed from a virtual machine (VM) quickly and easily. VHDs also support various configurations that can allow to use physical disk space efficiently. </a:t>
            </a:r>
          </a:p>
          <a:p>
            <a:pPr marL="0" indent="0" algn="just">
              <a:buNone/>
            </a:pPr>
            <a:endParaRPr lang="en-IN" sz="1400" dirty="0"/>
          </a:p>
          <a:p>
            <a:pPr marL="0" indent="0" algn="just">
              <a:buNone/>
            </a:pPr>
            <a:endParaRPr lang="en-IN" sz="1400" dirty="0"/>
          </a:p>
          <a:p>
            <a:pPr marL="0" indent="0">
              <a:buNone/>
            </a:pPr>
            <a:r>
              <a:rPr lang="en-IN" b="1" dirty="0" smtClean="0"/>
              <a:t>   </a:t>
            </a:r>
          </a:p>
          <a:p>
            <a:pPr marL="0" indent="0">
              <a:buNone/>
            </a:pPr>
            <a:endParaRPr lang="en-IN" b="1" dirty="0" smtClean="0"/>
          </a:p>
          <a:p>
            <a:pPr marL="0" indent="0">
              <a:buNone/>
            </a:pPr>
            <a:endParaRPr lang="en-IN" b="1" dirty="0"/>
          </a:p>
          <a:p>
            <a:pPr marL="0" indent="0">
              <a:buNone/>
            </a:pPr>
            <a:endParaRPr lang="en-IN" b="1" dirty="0" smtClean="0"/>
          </a:p>
          <a:p>
            <a:pPr marL="0" indent="0">
              <a:buNone/>
            </a:pPr>
            <a:r>
              <a:rPr lang="en-IN" sz="1000" b="1" dirty="0">
                <a:latin typeface="Times New Roman" panose="02020603050405020304" pitchFamily="18" charset="0"/>
                <a:cs typeface="Times New Roman" panose="02020603050405020304" pitchFamily="18" charset="0"/>
              </a:rPr>
              <a:t>Source: http://www.shaplus.com/guide/Computer_Internet/virtualpc-run-multiple-operating-systems.htm</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3657600"/>
            <a:ext cx="1981200" cy="1981200"/>
          </a:xfrm>
          <a:prstGeom prst="rect">
            <a:avLst/>
          </a:prstGeom>
        </p:spPr>
      </p:pic>
    </p:spTree>
    <p:extLst>
      <p:ext uri="{BB962C8B-B14F-4D97-AF65-F5344CB8AC3E}">
        <p14:creationId xmlns:p14="http://schemas.microsoft.com/office/powerpoint/2010/main" val="1623546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VHD?    </a:t>
            </a:r>
            <a:br>
              <a:rPr lang="en-GB" dirty="0"/>
            </a:br>
            <a:endParaRPr lang="en-IN" dirty="0"/>
          </a:p>
        </p:txBody>
      </p:sp>
      <p:sp>
        <p:nvSpPr>
          <p:cNvPr id="3" name="Content Placeholder 2"/>
          <p:cNvSpPr>
            <a:spLocks noGrp="1"/>
          </p:cNvSpPr>
          <p:nvPr>
            <p:ph idx="1"/>
          </p:nvPr>
        </p:nvSpPr>
        <p:spPr>
          <a:xfrm>
            <a:off x="1" y="838200"/>
            <a:ext cx="9144000" cy="5638800"/>
          </a:xfrm>
        </p:spPr>
        <p:txBody>
          <a:bodyPr>
            <a:normAutofit fontScale="77500" lnSpcReduction="20000"/>
          </a:bodyPr>
          <a:lstStyle/>
          <a:p>
            <a:pPr marL="0" indent="0" algn="just">
              <a:buNone/>
            </a:pPr>
            <a:r>
              <a:rPr lang="en-GB" sz="2100" dirty="0" smtClean="0">
                <a:latin typeface="Times New Roman" panose="02020603050405020304" pitchFamily="18" charset="0"/>
                <a:cs typeface="Times New Roman" panose="02020603050405020304" pitchFamily="18" charset="0"/>
              </a:rPr>
              <a:t>A </a:t>
            </a:r>
            <a:r>
              <a:rPr lang="en-GB" sz="2100" dirty="0" smtClean="0">
                <a:latin typeface="Times New Roman" panose="02020603050405020304" pitchFamily="18" charset="0"/>
                <a:cs typeface="Times New Roman" panose="02020603050405020304" pitchFamily="18" charset="0"/>
              </a:rPr>
              <a:t>virtual hard disk provides storage for a virtual machine. Within a virtual machine, the virtual hard disk is represented as a physical disk and is used by the virtual machine as if it were a physical disk</a:t>
            </a:r>
            <a:r>
              <a:rPr lang="en-GB" sz="2100" dirty="0" smtClean="0">
                <a:latin typeface="Times New Roman" panose="02020603050405020304" pitchFamily="18" charset="0"/>
                <a:cs typeface="Times New Roman" panose="02020603050405020304" pitchFamily="18" charset="0"/>
              </a:rPr>
              <a:t>.</a:t>
            </a:r>
          </a:p>
          <a:p>
            <a:pPr marL="0" indent="0" algn="just">
              <a:buNone/>
            </a:pPr>
            <a:endParaRPr lang="en-GB" sz="2100" dirty="0">
              <a:latin typeface="Times New Roman" panose="02020603050405020304" pitchFamily="18" charset="0"/>
              <a:cs typeface="Times New Roman" panose="02020603050405020304" pitchFamily="18" charset="0"/>
            </a:endParaRPr>
          </a:p>
          <a:p>
            <a:pPr marL="0" indent="0" algn="just">
              <a:buNone/>
            </a:pPr>
            <a:r>
              <a:rPr lang="en-GB" sz="2100" dirty="0" smtClean="0">
                <a:latin typeface="Times New Roman" panose="02020603050405020304" pitchFamily="18" charset="0"/>
                <a:cs typeface="Times New Roman" panose="02020603050405020304" pitchFamily="18" charset="0"/>
              </a:rPr>
              <a:t> </a:t>
            </a:r>
            <a:r>
              <a:rPr lang="en-GB" sz="2100" dirty="0" smtClean="0">
                <a:latin typeface="Times New Roman" panose="02020603050405020304" pitchFamily="18" charset="0"/>
                <a:cs typeface="Times New Roman" panose="02020603050405020304" pitchFamily="18" charset="0"/>
              </a:rPr>
              <a:t>Technically, the virtual hard disk is a file that resides on a physical disk that the host operating system can access. On the physical disk, the virtual hard disk file is stored as a </a:t>
            </a:r>
            <a:r>
              <a:rPr lang="en-GB" sz="2100" i="1" dirty="0" smtClean="0">
                <a:latin typeface="Times New Roman" panose="02020603050405020304" pitchFamily="18" charset="0"/>
                <a:cs typeface="Times New Roman" panose="02020603050405020304" pitchFamily="18" charset="0"/>
              </a:rPr>
              <a:t>.vhd </a:t>
            </a:r>
            <a:r>
              <a:rPr lang="en-GB" sz="2100" dirty="0" smtClean="0">
                <a:latin typeface="Times New Roman" panose="02020603050405020304" pitchFamily="18" charset="0"/>
                <a:cs typeface="Times New Roman" panose="02020603050405020304" pitchFamily="18" charset="0"/>
              </a:rPr>
              <a:t>file. As a general rule, you can store a </a:t>
            </a:r>
            <a:r>
              <a:rPr lang="en-GB" sz="2100" i="1" dirty="0" smtClean="0">
                <a:latin typeface="Times New Roman" panose="02020603050405020304" pitchFamily="18" charset="0"/>
                <a:cs typeface="Times New Roman" panose="02020603050405020304" pitchFamily="18" charset="0"/>
              </a:rPr>
              <a:t>.vhd </a:t>
            </a:r>
            <a:r>
              <a:rPr lang="en-GB" sz="2100" dirty="0" smtClean="0">
                <a:latin typeface="Times New Roman" panose="02020603050405020304" pitchFamily="18" charset="0"/>
                <a:cs typeface="Times New Roman" panose="02020603050405020304" pitchFamily="18" charset="0"/>
              </a:rPr>
              <a:t>file on any type of storage device as long as the host operating system can access the storage device.</a:t>
            </a:r>
          </a:p>
          <a:p>
            <a:pPr marL="0" indent="0" algn="just">
              <a:buNone/>
            </a:pPr>
            <a:endParaRPr lang="en-IN" sz="2100" dirty="0">
              <a:latin typeface="Times New Roman" panose="02020603050405020304" pitchFamily="18" charset="0"/>
              <a:cs typeface="Times New Roman" panose="02020603050405020304" pitchFamily="18" charset="0"/>
            </a:endParaRPr>
          </a:p>
          <a:p>
            <a:pPr marL="0" indent="0" algn="just">
              <a:buNone/>
            </a:pPr>
            <a:endParaRPr lang="en-GB" sz="2100" dirty="0" smtClean="0">
              <a:latin typeface="Times New Roman" panose="02020603050405020304" pitchFamily="18" charset="0"/>
              <a:cs typeface="Times New Roman" panose="02020603050405020304" pitchFamily="18" charset="0"/>
            </a:endParaRPr>
          </a:p>
          <a:p>
            <a:pPr marL="0" indent="0" algn="just">
              <a:buNone/>
            </a:pPr>
            <a:r>
              <a:rPr lang="en-GB" sz="2100" dirty="0" smtClean="0">
                <a:latin typeface="Times New Roman" panose="02020603050405020304" pitchFamily="18" charset="0"/>
                <a:cs typeface="Times New Roman" panose="02020603050405020304" pitchFamily="18" charset="0"/>
              </a:rPr>
              <a:t>Virtual hard disks are of two types:</a:t>
            </a:r>
          </a:p>
          <a:p>
            <a:pPr algn="just"/>
            <a:r>
              <a:rPr lang="en-GB" sz="2100" b="1" dirty="0" smtClean="0">
                <a:latin typeface="Times New Roman" panose="02020603050405020304" pitchFamily="18" charset="0"/>
                <a:cs typeface="Times New Roman" panose="02020603050405020304" pitchFamily="18" charset="0"/>
              </a:rPr>
              <a:t>Fixed size</a:t>
            </a:r>
          </a:p>
          <a:p>
            <a:pPr algn="just"/>
            <a:r>
              <a:rPr lang="en-GB" sz="2100" b="1" dirty="0" smtClean="0">
                <a:latin typeface="Times New Roman" panose="02020603050405020304" pitchFamily="18" charset="0"/>
                <a:cs typeface="Times New Roman" panose="02020603050405020304" pitchFamily="18" charset="0"/>
              </a:rPr>
              <a:t>Dynamically expanding</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IN" sz="1300" b="1" dirty="0">
                <a:latin typeface="Times New Roman" panose="02020603050405020304" pitchFamily="18" charset="0"/>
                <a:cs typeface="Times New Roman" panose="02020603050405020304" pitchFamily="18" charset="0"/>
              </a:rPr>
              <a:t>Source: https://technet.microsoft.com/en-us/library/cc708315(v=ws.10).aspx</a:t>
            </a:r>
            <a:endParaRPr lang="en-GB" sz="1300" b="1" dirty="0" smtClean="0">
              <a:latin typeface="Times New Roman" panose="02020603050405020304" pitchFamily="18" charset="0"/>
              <a:cs typeface="Times New Roman" panose="02020603050405020304" pitchFamily="18" charset="0"/>
            </a:endParaRPr>
          </a:p>
          <a:p>
            <a:pPr marL="0" indent="0" algn="just">
              <a:buNone/>
            </a:pPr>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5</a:t>
            </a:fld>
            <a:endParaRPr lang="en-US" dirty="0"/>
          </a:p>
        </p:txBody>
      </p:sp>
    </p:spTree>
    <p:extLst>
      <p:ext uri="{BB962C8B-B14F-4D97-AF65-F5344CB8AC3E}">
        <p14:creationId xmlns:p14="http://schemas.microsoft.com/office/powerpoint/2010/main" val="3722860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Linked Hard </a:t>
            </a:r>
            <a:r>
              <a:rPr lang="en-GB" sz="1800" dirty="0" smtClean="0">
                <a:latin typeface="Times New Roman" panose="02020603050405020304" pitchFamily="18" charset="0"/>
                <a:cs typeface="Times New Roman" panose="02020603050405020304" pitchFamily="18" charset="0"/>
              </a:rPr>
              <a:t>Disk</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4609850" cy="5486400"/>
          </a:xfrm>
        </p:spPr>
        <p:txBody>
          <a:bodyPr>
            <a:normAutofit fontScale="92500" lnSpcReduction="20000"/>
          </a:bodyPr>
          <a:lstStyle/>
          <a:p>
            <a:pPr marL="0" indent="0" algn="just">
              <a:buNone/>
            </a:pPr>
            <a:r>
              <a:rPr lang="en-GB" sz="1600" dirty="0" smtClean="0">
                <a:latin typeface="Times New Roman" panose="02020603050405020304" pitchFamily="18" charset="0"/>
                <a:cs typeface="Times New Roman" panose="02020603050405020304" pitchFamily="18" charset="0"/>
              </a:rPr>
              <a:t>Linked </a:t>
            </a:r>
            <a:r>
              <a:rPr lang="en-GB" sz="1600" dirty="0" smtClean="0">
                <a:latin typeface="Times New Roman" panose="02020603050405020304" pitchFamily="18" charset="0"/>
                <a:cs typeface="Times New Roman" panose="02020603050405020304" pitchFamily="18" charset="0"/>
              </a:rPr>
              <a:t>hard disks map to a single physical hard disk on the host computer. This type of hard disk is created primarily for converting a physical hard disk into a VHD. First, you create the linked VHD and then you convert it to a fixed-size or dynamically expanding VHD. Beware that if you make a linked hard disk accessible to a virtual machine, the VM can change data stored on the host's physical hard disk.  The figure shows the comparison of three different types of VHDs.</a:t>
            </a:r>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endParaRPr lang="en-GB" sz="1200" dirty="0" smtClean="0"/>
          </a:p>
          <a:p>
            <a:pPr marL="0" indent="0" algn="just">
              <a:buNone/>
            </a:pPr>
            <a:r>
              <a:rPr lang="en-IN" sz="1200" b="1" dirty="0" smtClean="0">
                <a:latin typeface="Times New Roman" panose="02020603050405020304" pitchFamily="18" charset="0"/>
                <a:cs typeface="Times New Roman" panose="02020603050405020304" pitchFamily="18" charset="0"/>
              </a:rPr>
              <a:t>Source</a:t>
            </a:r>
            <a:r>
              <a:rPr lang="en-IN" sz="1200" b="1" dirty="0">
                <a:latin typeface="Times New Roman" panose="02020603050405020304" pitchFamily="18" charset="0"/>
                <a:cs typeface="Times New Roman" panose="02020603050405020304" pitchFamily="18" charset="0"/>
              </a:rPr>
              <a:t>: http://searchservervirtualization.techtarget.com/tip/Understanding-VHD-virtual-hard-disk-options</a:t>
            </a:r>
          </a:p>
          <a:p>
            <a:pPr marL="0" indent="0" algn="just">
              <a:buNone/>
            </a:pPr>
            <a:endParaRPr lang="en-GB" sz="12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724" y="905346"/>
            <a:ext cx="4115276" cy="4434070"/>
          </a:xfrm>
          <a:prstGeom prst="rect">
            <a:avLst/>
          </a:prstGeom>
        </p:spPr>
      </p:pic>
      <p:sp>
        <p:nvSpPr>
          <p:cNvPr id="6" name="TextBox 5"/>
          <p:cNvSpPr txBox="1"/>
          <p:nvPr/>
        </p:nvSpPr>
        <p:spPr>
          <a:xfrm>
            <a:off x="5867401" y="4800600"/>
            <a:ext cx="3270318" cy="861774"/>
          </a:xfrm>
          <a:prstGeom prst="rect">
            <a:avLst/>
          </a:prstGeom>
          <a:noFill/>
        </p:spPr>
        <p:txBody>
          <a:bodyPr wrap="square" rtlCol="0">
            <a:spAutoFit/>
          </a:bodyPr>
          <a:lstStyle/>
          <a:p>
            <a:r>
              <a:rPr lang="en-IN" sz="1000" b="1" dirty="0" smtClean="0">
                <a:latin typeface="Times New Roman" panose="02020603050405020304" pitchFamily="18" charset="0"/>
                <a:cs typeface="Times New Roman" panose="02020603050405020304" pitchFamily="18" charset="0"/>
              </a:rPr>
              <a:t>                             </a:t>
            </a:r>
            <a:endParaRPr lang="en-IN" sz="1000" b="1" dirty="0" smtClean="0">
              <a:latin typeface="Times New Roman" panose="02020603050405020304" pitchFamily="18" charset="0"/>
              <a:cs typeface="Times New Roman" panose="02020603050405020304" pitchFamily="18" charset="0"/>
            </a:endParaRPr>
          </a:p>
          <a:p>
            <a:endParaRPr lang="en-IN" sz="1000" b="1" dirty="0">
              <a:latin typeface="Times New Roman" panose="02020603050405020304" pitchFamily="18" charset="0"/>
              <a:cs typeface="Times New Roman" panose="02020603050405020304" pitchFamily="18" charset="0"/>
            </a:endParaRPr>
          </a:p>
          <a:p>
            <a:endParaRPr lang="en-IN" sz="1000" b="1" dirty="0" smtClean="0">
              <a:latin typeface="Times New Roman" panose="02020603050405020304" pitchFamily="18" charset="0"/>
              <a:cs typeface="Times New Roman" panose="02020603050405020304" pitchFamily="18" charset="0"/>
            </a:endParaRPr>
          </a:p>
          <a:p>
            <a:r>
              <a:rPr lang="en-IN" sz="1000" b="1" dirty="0" smtClean="0">
                <a:latin typeface="Times New Roman" panose="02020603050405020304" pitchFamily="18" charset="0"/>
                <a:cs typeface="Times New Roman" panose="02020603050405020304" pitchFamily="18" charset="0"/>
              </a:rPr>
              <a:t>          </a:t>
            </a:r>
          </a:p>
          <a:p>
            <a:r>
              <a:rPr lang="en-IN" sz="1000" b="1" dirty="0" smtClean="0">
                <a:latin typeface="Times New Roman" panose="02020603050405020304" pitchFamily="18" charset="0"/>
                <a:cs typeface="Times New Roman" panose="02020603050405020304" pitchFamily="18" charset="0"/>
              </a:rPr>
              <a:t>Comparing the Three Different VHDs </a:t>
            </a:r>
          </a:p>
        </p:txBody>
      </p:sp>
    </p:spTree>
    <p:extLst>
      <p:ext uri="{BB962C8B-B14F-4D97-AF65-F5344CB8AC3E}">
        <p14:creationId xmlns:p14="http://schemas.microsoft.com/office/powerpoint/2010/main" val="371668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VHD Architecture in Virtualized </a:t>
            </a:r>
            <a:r>
              <a:rPr lang="en-GB" dirty="0" smtClean="0">
                <a:latin typeface="Times New Roman" panose="02020603050405020304" pitchFamily="18" charset="0"/>
                <a:cs typeface="Times New Roman" panose="02020603050405020304" pitchFamily="18" charset="0"/>
              </a:rPr>
              <a:t>Environment</a:t>
            </a:r>
            <a:endParaRPr lang="en-IN" dirty="0"/>
          </a:p>
        </p:txBody>
      </p:sp>
      <p:sp>
        <p:nvSpPr>
          <p:cNvPr id="3" name="Content Placeholder 2"/>
          <p:cNvSpPr>
            <a:spLocks noGrp="1"/>
          </p:cNvSpPr>
          <p:nvPr>
            <p:ph idx="1"/>
          </p:nvPr>
        </p:nvSpPr>
        <p:spPr>
          <a:xfrm>
            <a:off x="0" y="838200"/>
            <a:ext cx="9137718" cy="5486400"/>
          </a:xfrm>
        </p:spPr>
        <p:txBody>
          <a:bodyPr>
            <a:normAutofit fontScale="92500"/>
          </a:bodyPr>
          <a:lstStyle/>
          <a:p>
            <a:pPr algn="just"/>
            <a:r>
              <a:rPr lang="en-GB" sz="1600" dirty="0" smtClean="0">
                <a:latin typeface="Times New Roman" panose="02020603050405020304" pitchFamily="18" charset="0"/>
                <a:cs typeface="Times New Roman" panose="02020603050405020304" pitchFamily="18" charset="0"/>
              </a:rPr>
              <a:t>A </a:t>
            </a:r>
            <a:r>
              <a:rPr lang="en-GB" sz="1600" dirty="0" smtClean="0">
                <a:latin typeface="Times New Roman" panose="02020603050405020304" pitchFamily="18" charset="0"/>
                <a:cs typeface="Times New Roman" panose="02020603050405020304" pitchFamily="18" charset="0"/>
              </a:rPr>
              <a:t>virtual hard disk (VHD) is a file that encapsulates a hard disk image. VHDs can be used in new and interesting ways. VHDs first were created to be the storage media for virtual machines (VMs). Today, VHDs are used to ship trial versions of software, used in backup solutions, used for bug triage (for example, customers can convert a physical disk to virtual and share it) and even used to store multiple boot environments. VHDs are very flexible storage containers and are not tied to any single file system format. </a:t>
            </a:r>
          </a:p>
          <a:p>
            <a:pPr algn="just"/>
            <a:r>
              <a:rPr lang="en-GB" sz="1600" dirty="0" smtClean="0">
                <a:latin typeface="Times New Roman" panose="02020603050405020304" pitchFamily="18" charset="0"/>
                <a:cs typeface="Times New Roman" panose="02020603050405020304" pitchFamily="18" charset="0"/>
              </a:rPr>
              <a:t>Microsoft began using VHD technology in </a:t>
            </a:r>
            <a:r>
              <a:rPr lang="en-GB" sz="1600" b="1" dirty="0" smtClean="0">
                <a:latin typeface="Times New Roman" panose="02020603050405020304" pitchFamily="18" charset="0"/>
                <a:cs typeface="Times New Roman" panose="02020603050405020304" pitchFamily="18" charset="0"/>
              </a:rPr>
              <a:t>Microsoft Virtual PC</a:t>
            </a:r>
            <a:r>
              <a:rPr lang="en-GB" sz="1600" dirty="0" smtClean="0">
                <a:latin typeface="Times New Roman" panose="02020603050405020304" pitchFamily="18" charset="0"/>
                <a:cs typeface="Times New Roman" panose="02020603050405020304" pitchFamily="18" charset="0"/>
              </a:rPr>
              <a:t> around 2003, and then continued its use in Microsoft Virtual Server release in 2005. The next major release happened as </a:t>
            </a:r>
            <a:r>
              <a:rPr lang="en-GB" sz="1600" b="1" dirty="0" smtClean="0">
                <a:latin typeface="Times New Roman" panose="02020603050405020304" pitchFamily="18" charset="0"/>
                <a:cs typeface="Times New Roman" panose="02020603050405020304" pitchFamily="18" charset="0"/>
              </a:rPr>
              <a:t>part of Hyper-V in Windows Server 2008</a:t>
            </a:r>
            <a:r>
              <a:rPr lang="en-GB" sz="1600" dirty="0" smtClean="0">
                <a:latin typeface="Times New Roman" panose="02020603050405020304" pitchFamily="18" charset="0"/>
                <a:cs typeface="Times New Roman" panose="02020603050405020304" pitchFamily="18" charset="0"/>
              </a:rPr>
              <a:t>. Currently VHD support is made </a:t>
            </a:r>
            <a:r>
              <a:rPr lang="en-GB" sz="1600" i="1" dirty="0" smtClean="0">
                <a:latin typeface="Times New Roman" panose="02020603050405020304" pitchFamily="18" charset="0"/>
                <a:cs typeface="Times New Roman" panose="02020603050405020304" pitchFamily="18" charset="0"/>
              </a:rPr>
              <a:t>as part of</a:t>
            </a:r>
            <a:r>
              <a:rPr lang="en-GB" sz="1600" dirty="0" smtClean="0">
                <a:latin typeface="Times New Roman" panose="02020603050405020304" pitchFamily="18" charset="0"/>
                <a:cs typeface="Times New Roman" panose="02020603050405020304" pitchFamily="18" charset="0"/>
              </a:rPr>
              <a:t> </a:t>
            </a:r>
            <a:r>
              <a:rPr lang="en-GB" sz="1600" b="1" dirty="0" smtClean="0">
                <a:latin typeface="Times New Roman" panose="02020603050405020304" pitchFamily="18" charset="0"/>
                <a:cs typeface="Times New Roman" panose="02020603050405020304" pitchFamily="18" charset="0"/>
              </a:rPr>
              <a:t>Windows Server 2008 R2</a:t>
            </a:r>
            <a:r>
              <a:rPr lang="en-GB" sz="1600" dirty="0" smtClean="0">
                <a:latin typeface="Times New Roman" panose="02020603050405020304" pitchFamily="18" charset="0"/>
                <a:cs typeface="Times New Roman" panose="02020603050405020304" pitchFamily="18" charset="0"/>
              </a:rPr>
              <a:t> .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VHDs </a:t>
            </a:r>
            <a:r>
              <a:rPr lang="en-GB" sz="1600" dirty="0" smtClean="0">
                <a:latin typeface="Times New Roman" panose="02020603050405020304" pitchFamily="18" charset="0"/>
                <a:cs typeface="Times New Roman" panose="02020603050405020304" pitchFamily="18" charset="0"/>
              </a:rPr>
              <a:t>were limited to use by virtual machines running in Virtual PC/Virtual Server/Hyper-V and loopback mounting of VHDs in the parent partition sometimes referred to as the management operating system. The integration of VHD support into the operating system was drastically improved in Windows Server 2008 R2 which added native support. </a:t>
            </a:r>
          </a:p>
          <a:p>
            <a:pPr algn="just"/>
            <a:r>
              <a:rPr lang="en-GB" sz="1600" dirty="0" smtClean="0">
                <a:latin typeface="Times New Roman" panose="02020603050405020304" pitchFamily="18" charset="0"/>
                <a:cs typeface="Times New Roman" panose="02020603050405020304" pitchFamily="18" charset="0"/>
              </a:rPr>
              <a:t>There are three VHD formats each with different performance characteristics. The three formats of VHD are fixed, dynamic and differencing.</a:t>
            </a:r>
          </a:p>
          <a:p>
            <a:pPr marL="0" indent="0">
              <a:buNone/>
            </a:pPr>
            <a:endParaRPr lang="en-IN" dirty="0" smtClean="0"/>
          </a:p>
          <a:p>
            <a:pPr marL="0" indent="0">
              <a:buNone/>
            </a:pPr>
            <a:endParaRPr lang="en-IN" dirty="0" smtClean="0"/>
          </a:p>
          <a:p>
            <a:pPr marL="0" indent="0">
              <a:buNone/>
            </a:pPr>
            <a:r>
              <a:rPr lang="en-IN" sz="1100" b="1" dirty="0">
                <a:latin typeface="Times New Roman" panose="02020603050405020304" pitchFamily="18" charset="0"/>
                <a:cs typeface="Times New Roman" panose="02020603050405020304" pitchFamily="18" charset="0"/>
              </a:rPr>
              <a:t>Source: https://blogs.technet.microsoft.com/ranjanajain/2010/03/23/virtual-hard-disk-vhd-architecture-explained/</a:t>
            </a:r>
            <a:endParaRPr lang="en-IN" sz="11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7</a:t>
            </a:fld>
            <a:endParaRPr lang="en-US" dirty="0"/>
          </a:p>
        </p:txBody>
      </p:sp>
    </p:spTree>
    <p:extLst>
      <p:ext uri="{BB962C8B-B14F-4D97-AF65-F5344CB8AC3E}">
        <p14:creationId xmlns:p14="http://schemas.microsoft.com/office/powerpoint/2010/main" val="716081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Fixed Size Virtual Hard </a:t>
            </a:r>
            <a:r>
              <a:rPr lang="en-GB" sz="1800" dirty="0" smtClean="0">
                <a:latin typeface="Times New Roman" panose="02020603050405020304" pitchFamily="18" charset="0"/>
                <a:cs typeface="Times New Roman" panose="02020603050405020304" pitchFamily="18" charset="0"/>
              </a:rPr>
              <a:t>Disk</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686800" cy="6172200"/>
          </a:xfrm>
        </p:spPr>
        <p:txBody>
          <a:bodyPr>
            <a:normAutofit/>
          </a:bodyPr>
          <a:lstStyle/>
          <a:p>
            <a:pPr algn="just"/>
            <a:r>
              <a:rPr lang="en-GB" sz="1600" dirty="0" smtClean="0">
                <a:latin typeface="Times New Roman" panose="02020603050405020304" pitchFamily="18" charset="0"/>
                <a:cs typeface="Times New Roman" panose="02020603050405020304" pitchFamily="18" charset="0"/>
              </a:rPr>
              <a:t>A </a:t>
            </a:r>
            <a:r>
              <a:rPr lang="en-GB" sz="1600" dirty="0" smtClean="0">
                <a:latin typeface="Times New Roman" panose="02020603050405020304" pitchFamily="18" charset="0"/>
                <a:cs typeface="Times New Roman" panose="02020603050405020304" pitchFamily="18" charset="0"/>
              </a:rPr>
              <a:t>fixed sized VHD uses a file in which the space to store the file is </a:t>
            </a:r>
            <a:r>
              <a:rPr lang="en-GB" sz="1600" i="1" dirty="0" smtClean="0">
                <a:latin typeface="Times New Roman" panose="02020603050405020304" pitchFamily="18" charset="0"/>
                <a:cs typeface="Times New Roman" panose="02020603050405020304" pitchFamily="18" charset="0"/>
              </a:rPr>
              <a:t>allocated on the physical storage</a:t>
            </a:r>
            <a:r>
              <a:rPr lang="en-GB" sz="1600" dirty="0" smtClean="0">
                <a:latin typeface="Times New Roman" panose="02020603050405020304" pitchFamily="18" charset="0"/>
                <a:cs typeface="Times New Roman" panose="02020603050405020304" pitchFamily="18" charset="0"/>
              </a:rPr>
              <a:t> when the virtual hard disk is created.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file size is the same as the size specified for the virtual hard disk. As their name implies, fixed sized VHDs occupy the same space on the underlying physical storage device as their specified size. However, once a fixed sized VHD is created, the size can be increased when the disk is offline by editing the disk to expand it.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Reducing </a:t>
            </a:r>
            <a:r>
              <a:rPr lang="en-GB" sz="1600" dirty="0" smtClean="0">
                <a:latin typeface="Times New Roman" panose="02020603050405020304" pitchFamily="18" charset="0"/>
                <a:cs typeface="Times New Roman" panose="02020603050405020304" pitchFamily="18" charset="0"/>
              </a:rPr>
              <a:t>the size is not supported. Because the physical storage required for a fixed size VHD is allocated when the VHD is created, there is a better chance at optimal placement and organisation on-disk which yields the best performance.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disadvantage is that the space is committed even if it is not used</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000" b="1" dirty="0">
                <a:latin typeface="Times New Roman" panose="02020603050405020304" pitchFamily="18" charset="0"/>
                <a:cs typeface="Times New Roman" panose="02020603050405020304" pitchFamily="18" charset="0"/>
              </a:rPr>
              <a:t>Source: https://blogs.technet.microsoft.com/ranjanajain/2010/03/23/virtual-hard-disk-vhd-architecture-explained/</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200" dirty="0" smtClean="0"/>
          </a:p>
          <a:p>
            <a:pPr marL="0" indent="0" algn="just">
              <a:buNone/>
            </a:pPr>
            <a:endParaRPr lang="en-GB" sz="1200" dirty="0" smtClean="0"/>
          </a:p>
          <a:p>
            <a:pPr marL="0" indent="0" algn="just">
              <a:buNone/>
            </a:pPr>
            <a:endParaRPr lang="en-GB" sz="1200" dirty="0" smtClean="0"/>
          </a:p>
          <a:p>
            <a:pPr marL="0" indent="0" algn="just">
              <a:buNone/>
            </a:pPr>
            <a:endParaRPr lang="en-IN" sz="12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8</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706" t="2049" r="7484" b="10607"/>
          <a:stretch/>
        </p:blipFill>
        <p:spPr>
          <a:xfrm>
            <a:off x="5216768" y="4187461"/>
            <a:ext cx="3581400" cy="1832902"/>
          </a:xfrm>
          <a:prstGeom prst="rect">
            <a:avLst/>
          </a:prstGeom>
        </p:spPr>
      </p:pic>
    </p:spTree>
    <p:extLst>
      <p:ext uri="{BB962C8B-B14F-4D97-AF65-F5344CB8AC3E}">
        <p14:creationId xmlns:p14="http://schemas.microsoft.com/office/powerpoint/2010/main" val="431244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Dynamically Expanding Virtual Hard </a:t>
            </a:r>
            <a:r>
              <a:rPr lang="en-GB" sz="1800" dirty="0" smtClean="0">
                <a:latin typeface="Times New Roman" panose="02020603050405020304" pitchFamily="18" charset="0"/>
                <a:cs typeface="Times New Roman" panose="02020603050405020304" pitchFamily="18" charset="0"/>
              </a:rPr>
              <a:t>Disk</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210" y="838200"/>
            <a:ext cx="9048508" cy="6019800"/>
          </a:xfrm>
        </p:spPr>
        <p:txBody>
          <a:bodyPr>
            <a:normAutofit/>
          </a:bodyPr>
          <a:lstStyle/>
          <a:p>
            <a:pPr algn="just"/>
            <a:r>
              <a:rPr lang="en-GB" sz="1600" dirty="0" smtClean="0">
                <a:latin typeface="Times New Roman" panose="02020603050405020304" pitchFamily="18" charset="0"/>
                <a:cs typeface="Times New Roman" panose="02020603050405020304" pitchFamily="18" charset="0"/>
              </a:rPr>
              <a:t>A </a:t>
            </a:r>
            <a:r>
              <a:rPr lang="en-GB" sz="1600" dirty="0" smtClean="0">
                <a:latin typeface="Times New Roman" panose="02020603050405020304" pitchFamily="18" charset="0"/>
                <a:cs typeface="Times New Roman" panose="02020603050405020304" pitchFamily="18" charset="0"/>
              </a:rPr>
              <a:t>dynamically expanding VHD is a file that at any given time is as large as the actual data written to it plus the size of on-disk meta-data. Dynamically expanding disks are useful because they do not require all the storage needed to contain the maximum size of the disk to be reserved up front.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VHD file starts quite small (for example, 42KB is a typical physical size of an empty 20GB disk) and grows as new blocks in the disk are used.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There </a:t>
            </a:r>
            <a:r>
              <a:rPr lang="en-GB" sz="1600" dirty="0" smtClean="0">
                <a:latin typeface="Times New Roman" panose="02020603050405020304" pitchFamily="18" charset="0"/>
                <a:cs typeface="Times New Roman" panose="02020603050405020304" pitchFamily="18" charset="0"/>
              </a:rPr>
              <a:t>are a number of optimizations around dynamically expanding disks that improve performance; however, in general their read/write performance is slower than fixed disks.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One </a:t>
            </a:r>
            <a:r>
              <a:rPr lang="en-GB" sz="1600" dirty="0" smtClean="0">
                <a:latin typeface="Times New Roman" panose="02020603050405020304" pitchFamily="18" charset="0"/>
                <a:cs typeface="Times New Roman" panose="02020603050405020304" pitchFamily="18" charset="0"/>
              </a:rPr>
              <a:t>optimization is the selection of data block size which can be either</a:t>
            </a:r>
            <a:r>
              <a:rPr lang="en-GB" sz="1600" b="1" i="1" dirty="0" smtClean="0">
                <a:latin typeface="Times New Roman" panose="02020603050405020304" pitchFamily="18" charset="0"/>
                <a:cs typeface="Times New Roman" panose="02020603050405020304" pitchFamily="18" charset="0"/>
              </a:rPr>
              <a:t> 512KB or 2MB</a:t>
            </a:r>
            <a:r>
              <a:rPr lang="en-GB" sz="1600" dirty="0" smtClean="0">
                <a:latin typeface="Times New Roman" panose="02020603050405020304" pitchFamily="18" charset="0"/>
                <a:cs typeface="Times New Roman" panose="02020603050405020304" pitchFamily="18" charset="0"/>
              </a:rPr>
              <a:t>; another is skipping </a:t>
            </a:r>
            <a:r>
              <a:rPr lang="en-GB" sz="1600" i="1" dirty="0" smtClean="0">
                <a:latin typeface="Times New Roman" panose="02020603050405020304" pitchFamily="18" charset="0"/>
                <a:cs typeface="Times New Roman" panose="02020603050405020304" pitchFamily="18" charset="0"/>
              </a:rPr>
              <a:t>allocation of all-zero blocks</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GB" sz="1200" dirty="0" smtClean="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a:p>
            <a:pPr marL="0" indent="0" algn="just">
              <a:buNone/>
            </a:pPr>
            <a:r>
              <a:rPr lang="en-IN" sz="1200" b="1" dirty="0">
                <a:latin typeface="Times New Roman" panose="02020603050405020304" pitchFamily="18" charset="0"/>
                <a:cs typeface="Times New Roman" panose="02020603050405020304" pitchFamily="18" charset="0"/>
              </a:rPr>
              <a:t>Source: https://blogs.technet.microsoft.com/ranjanajain/2010/03/23/virtual-hard-disk-vhd-architecture-explained/</a:t>
            </a:r>
          </a:p>
          <a:p>
            <a:pPr marL="0" indent="0" algn="just">
              <a:buNone/>
            </a:pPr>
            <a:endParaRPr lang="en-IN" sz="1200" dirty="0" smtClean="0"/>
          </a:p>
          <a:p>
            <a:pPr marL="0" indent="0" algn="just">
              <a:buNone/>
            </a:pPr>
            <a:endParaRPr lang="en-IN" sz="1200" dirty="0"/>
          </a:p>
          <a:p>
            <a:pPr marL="0" indent="0" algn="just">
              <a:buNone/>
            </a:pPr>
            <a:endParaRPr lang="en-IN" sz="1200" dirty="0" smtClean="0"/>
          </a:p>
          <a:p>
            <a:pPr marL="0" indent="0" algn="just">
              <a:buNone/>
            </a:pPr>
            <a:endParaRPr lang="en-IN" sz="12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9</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61" r="14221" b="161"/>
          <a:stretch/>
        </p:blipFill>
        <p:spPr>
          <a:xfrm>
            <a:off x="4579345" y="3657600"/>
            <a:ext cx="4114800" cy="2415624"/>
          </a:xfrm>
          <a:prstGeom prst="rect">
            <a:avLst/>
          </a:prstGeom>
        </p:spPr>
      </p:pic>
    </p:spTree>
    <p:extLst>
      <p:ext uri="{BB962C8B-B14F-4D97-AF65-F5344CB8AC3E}">
        <p14:creationId xmlns:p14="http://schemas.microsoft.com/office/powerpoint/2010/main" val="1061328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28108</TotalTime>
  <Words>1546</Words>
  <Application>Microsoft Office PowerPoint</Application>
  <PresentationFormat>On-screen Show (4:3)</PresentationFormat>
  <Paragraphs>199</Paragraphs>
  <Slides>18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 DELANEY</vt:lpstr>
      <vt:lpstr>Arial</vt:lpstr>
      <vt:lpstr>Browallia New</vt:lpstr>
      <vt:lpstr>Calibri</vt:lpstr>
      <vt:lpstr>Constantia</vt:lpstr>
      <vt:lpstr>Tahoma</vt:lpstr>
      <vt:lpstr>Times New Roman</vt:lpstr>
      <vt:lpstr>Wingdings</vt:lpstr>
      <vt:lpstr>1_Office Theme</vt:lpstr>
      <vt:lpstr>PowerPoint Presentation</vt:lpstr>
      <vt:lpstr>PowerPoint Presentation</vt:lpstr>
      <vt:lpstr>Introduction to VHD and Hypervisor Management Application</vt:lpstr>
      <vt:lpstr>Why VHD?  </vt:lpstr>
      <vt:lpstr>What is VHD?     </vt:lpstr>
      <vt:lpstr>Linked Hard Disk</vt:lpstr>
      <vt:lpstr>VHD Architecture in Virtualized Environment</vt:lpstr>
      <vt:lpstr>Fixed Size Virtual Hard Disk</vt:lpstr>
      <vt:lpstr>Dynamically Expanding Virtual Hard Disk</vt:lpstr>
      <vt:lpstr>Differencing Virtual Hard Disk</vt:lpstr>
      <vt:lpstr>Features of VHD</vt:lpstr>
      <vt:lpstr>PowerPoint Presentation</vt:lpstr>
      <vt:lpstr>What does a hypervisor do?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1253</cp:revision>
  <dcterms:created xsi:type="dcterms:W3CDTF">2013-11-20T07:26:23Z</dcterms:created>
  <dcterms:modified xsi:type="dcterms:W3CDTF">2018-01-19T11:46:11Z</dcterms:modified>
  <cp:contentStatus>Confidential</cp:contentStatus>
</cp:coreProperties>
</file>