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9.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4"/>
  </p:notesMasterIdLst>
  <p:sldIdLst>
    <p:sldId id="274" r:id="rId2"/>
    <p:sldId id="299" r:id="rId3"/>
    <p:sldId id="275" r:id="rId4"/>
    <p:sldId id="395" r:id="rId5"/>
    <p:sldId id="448" r:id="rId6"/>
    <p:sldId id="427" r:id="rId7"/>
    <p:sldId id="409" r:id="rId8"/>
    <p:sldId id="410" r:id="rId9"/>
    <p:sldId id="411" r:id="rId10"/>
    <p:sldId id="412" r:id="rId11"/>
    <p:sldId id="413" r:id="rId12"/>
    <p:sldId id="417" r:id="rId13"/>
    <p:sldId id="414" r:id="rId14"/>
    <p:sldId id="415" r:id="rId15"/>
    <p:sldId id="416" r:id="rId16"/>
    <p:sldId id="419" r:id="rId17"/>
    <p:sldId id="420" r:id="rId18"/>
    <p:sldId id="421" r:id="rId19"/>
    <p:sldId id="423" r:id="rId20"/>
    <p:sldId id="424" r:id="rId21"/>
    <p:sldId id="425" r:id="rId22"/>
    <p:sldId id="426"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3" r:id="rId38"/>
    <p:sldId id="442" r:id="rId39"/>
    <p:sldId id="444" r:id="rId40"/>
    <p:sldId id="445" r:id="rId41"/>
    <p:sldId id="447"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 initials="R" lastIdx="4" clrIdx="0">
    <p:extLst>
      <p:ext uri="{19B8F6BF-5375-455C-9EA6-DF929625EA0E}">
        <p15:presenceInfo xmlns:p15="http://schemas.microsoft.com/office/powerpoint/2012/main" userId="Ric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4434" autoAdjust="0"/>
  </p:normalViewPr>
  <p:slideViewPr>
    <p:cSldViewPr>
      <p:cViewPr varScale="1">
        <p:scale>
          <a:sx n="70" d="100"/>
          <a:sy n="70" d="100"/>
        </p:scale>
        <p:origin x="612" y="72"/>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2T10:13:33.702" idx="1">
    <p:pos x="10" y="10"/>
    <p:text>In addition to what? Please specify in the notes section.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just"/>
            <a:r>
              <a:rPr lang="en-GB" b="1" noProof="0" dirty="0" smtClean="0"/>
              <a:t>Dedicated hardware means increased security.</a:t>
            </a:r>
          </a:p>
          <a:p>
            <a:pPr algn="just"/>
            <a:r>
              <a:rPr lang="en-GB" noProof="0" dirty="0" smtClean="0"/>
              <a:t>Much like a dedicated or collocated server, the security of your private cloud depends on a variety of factors. However, if you have the proper physical security, anti-virus software and firewall rules in place, you can be rest assured your data will be safe as if it were sitting right next to your desk. With a private cloud, you know where your servers are located and that the proper physical and network security is in place. You can meet and talk to those in charge of providing support for your hardware and come visit it if you like</a:t>
            </a:r>
            <a:r>
              <a:rPr lang="en-GB" noProof="0" dirty="0" smtClean="0"/>
              <a:t>.</a:t>
            </a:r>
          </a:p>
          <a:p>
            <a:pPr algn="just"/>
            <a:endParaRPr lang="en-GB" noProof="0" dirty="0" smtClean="0"/>
          </a:p>
          <a:p>
            <a:pPr algn="just"/>
            <a:r>
              <a:rPr lang="en-IN" b="1" dirty="0" smtClean="0"/>
              <a:t>The transition from physical to virtual servers leads to better flexibility.</a:t>
            </a:r>
          </a:p>
          <a:p>
            <a:pPr algn="just"/>
            <a:r>
              <a:rPr lang="en-IN" dirty="0" smtClean="0"/>
              <a:t>This is one of the most alluring benefits of cloud computing. The ability to spin up and tear down a server in a matter of minutes is incredibly powerful and useful. No longer is there any wasted effort in trying to size a server beforehand when you can create a server on the fly. Need more disk space? More RAM? More CPU? No problem. With private cloud computing, you can reallocate resources in moments without worrying about finding a physical server that will have the resources your new server needs</a:t>
            </a:r>
            <a:r>
              <a:rPr lang="en-IN" dirty="0" smtClean="0"/>
              <a:t>.</a:t>
            </a:r>
          </a:p>
          <a:p>
            <a:pPr algn="just"/>
            <a:endParaRPr lang="en-IN" dirty="0" smtClean="0"/>
          </a:p>
          <a:p>
            <a:pPr algn="just"/>
            <a:r>
              <a:rPr lang="en-IN" b="1" dirty="0" smtClean="0"/>
              <a:t>Utilise your hardware completely with better resource management.</a:t>
            </a:r>
          </a:p>
          <a:p>
            <a:pPr algn="just"/>
            <a:r>
              <a:rPr lang="en-IN" dirty="0" smtClean="0"/>
              <a:t>Virtualization significantly increases the value of your physical server hardware. Instead of having 5 servers that average 10% CPU utilisation, you can virtualize the 5 servers on one physical server, sharing the resources. This decreases rack space, power usage, and is easier to manage. This also allows you to create copies of your servers and have them up and running very quickly, now that they have been virtualized. If you have the proper resource management tools installed on your server, you can automatically allocate the appropriate resources to a server when it needs it or turn off unused servers during low usage; an extraordinarily powerful and efficient way to manage your servers</a:t>
            </a:r>
            <a:r>
              <a:rPr lang="en-IN" dirty="0" smtClean="0"/>
              <a:t>.</a:t>
            </a:r>
          </a:p>
          <a:p>
            <a:pPr algn="just"/>
            <a:endParaRPr lang="en-IN" dirty="0" smtClean="0"/>
          </a:p>
          <a:p>
            <a:pPr algn="just"/>
            <a:r>
              <a:rPr lang="en-IN" b="1" dirty="0" smtClean="0"/>
              <a:t>Virtual servers combined with a SAN allows for improved protection against disasters.</a:t>
            </a:r>
          </a:p>
          <a:p>
            <a:pPr algn="just"/>
            <a:r>
              <a:rPr lang="en-IN" dirty="0" smtClean="0"/>
              <a:t>When you connect a SAN to your private cloud, incredible redundancy can be achieved. Not only can you load balance between servers, automatically shifting server resources between servers on the fly, but in an N+1 environment (having at least 1 extra server than absolutely necessary), you can shut down one server without causing downtime. Imagine performing maintenance on your server like adding more RAM, replacing a hard drive, or upgrading software, without experiencing any downtime. When configured correctly you could power off one server and it would automatically shift the virtual servers over to an available server in your cloud. Taking your disaster protection up one level, you could have another SAN in another data centre and perform SAN to SAN replication for a hot site DR environment capable of full recovery in less than 1 hour</a:t>
            </a:r>
            <a:r>
              <a:rPr lang="en-IN" dirty="0" smtClean="0"/>
              <a:t>.</a:t>
            </a:r>
          </a:p>
          <a:p>
            <a:pPr algn="just"/>
            <a:endParaRPr lang="en-IN" dirty="0" smtClean="0"/>
          </a:p>
          <a:p>
            <a:pPr algn="just"/>
            <a:r>
              <a:rPr lang="en-IN" b="1" dirty="0" smtClean="0"/>
              <a:t>Switching to private cloud computing will save you time and money.</a:t>
            </a:r>
          </a:p>
          <a:p>
            <a:pPr algn="just"/>
            <a:r>
              <a:rPr lang="en-IN" dirty="0" smtClean="0"/>
              <a:t>The best part about a private cloud is that not only do you get all of the great benefits of virtualization and security, but it can be cheaper and less of a hassle then hosting your own servers or buying dedicated servers. If your company has more than 2 servers, it could benefit from virtualization. If your company has more than 10 servers, it could benefit from private cloud computing with a dedicated SAN and multiple physical host servers. The public cloud revolutionised Information Technology forever; the private cloud brings the benefits to the masses.</a:t>
            </a:r>
          </a:p>
          <a:p>
            <a:pPr algn="just"/>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26</a:t>
            </a:fld>
            <a:endParaRPr lang="en-US" dirty="0"/>
          </a:p>
        </p:txBody>
      </p:sp>
    </p:spTree>
    <p:extLst>
      <p:ext uri="{BB962C8B-B14F-4D97-AF65-F5344CB8AC3E}">
        <p14:creationId xmlns:p14="http://schemas.microsoft.com/office/powerpoint/2010/main" val="93826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Difference between Public and Private </a:t>
            </a:r>
            <a:r>
              <a:rPr lang="en-IN" b="1" dirty="0" smtClean="0"/>
              <a:t>Cloud</a:t>
            </a:r>
            <a:endParaRPr lang="en-IN" b="1" dirty="0" smtClean="0"/>
          </a:p>
          <a:p>
            <a:r>
              <a:rPr lang="en-IN" b="1" dirty="0" smtClean="0"/>
              <a:t>Parameters</a:t>
            </a:r>
            <a:r>
              <a:rPr lang="en-IN" b="1" baseline="0" dirty="0" smtClean="0"/>
              <a:t>                           Public Cloud                                     Private Cloud</a:t>
            </a:r>
            <a:endParaRPr lang="en-IN" b="1" dirty="0" smtClean="0"/>
          </a:p>
          <a:p>
            <a:endParaRPr lang="en-IN" dirty="0" smtClean="0"/>
          </a:p>
          <a:p>
            <a:r>
              <a:rPr lang="en-IN" b="1" dirty="0" smtClean="0"/>
              <a:t>Agility </a:t>
            </a:r>
            <a:r>
              <a:rPr lang="en-IN" b="0" dirty="0" smtClean="0"/>
              <a:t>                                  New Server in minutes                    New Server in 6-20 weeks                    </a:t>
            </a:r>
          </a:p>
          <a:p>
            <a:r>
              <a:rPr lang="en-IN" b="1" dirty="0" smtClean="0"/>
              <a:t>Capacity   </a:t>
            </a:r>
            <a:r>
              <a:rPr lang="en-IN" b="0" dirty="0" smtClean="0"/>
              <a:t>                             Elastic                                              Fixed</a:t>
            </a:r>
          </a:p>
          <a:p>
            <a:r>
              <a:rPr lang="en-IN" b="1" dirty="0" smtClean="0"/>
              <a:t>Cost </a:t>
            </a:r>
            <a:r>
              <a:rPr lang="en-IN" b="0" dirty="0" smtClean="0"/>
              <a:t>                                      Lower                                              Higher</a:t>
            </a:r>
          </a:p>
          <a:p>
            <a:r>
              <a:rPr lang="en-IN" b="1" dirty="0" smtClean="0"/>
              <a:t>Expense</a:t>
            </a:r>
            <a:r>
              <a:rPr lang="en-IN" b="0" dirty="0" smtClean="0"/>
              <a:t>                                Variable                                           Fixed</a:t>
            </a:r>
          </a:p>
          <a:p>
            <a:r>
              <a:rPr lang="en-IN" b="1" dirty="0" smtClean="0"/>
              <a:t>Global  </a:t>
            </a:r>
            <a:r>
              <a:rPr lang="en-IN" b="0" dirty="0" smtClean="0"/>
              <a:t>                                 Go global in minutes                      Reach limited by footprint</a:t>
            </a:r>
          </a:p>
          <a:p>
            <a:r>
              <a:rPr lang="en-IN" b="1" dirty="0" smtClean="0"/>
              <a:t>IT   </a:t>
            </a:r>
            <a:r>
              <a:rPr lang="en-IN" b="0" dirty="0" smtClean="0"/>
              <a:t>                                        Higher value                                   Undifferentiated work</a:t>
            </a:r>
            <a:endParaRPr lang="en-IN" b="0"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27</a:t>
            </a:fld>
            <a:endParaRPr lang="en-US" dirty="0"/>
          </a:p>
        </p:txBody>
      </p:sp>
    </p:spTree>
    <p:extLst>
      <p:ext uri="{BB962C8B-B14F-4D97-AF65-F5344CB8AC3E}">
        <p14:creationId xmlns:p14="http://schemas.microsoft.com/office/powerpoint/2010/main" val="536534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0" i="0" u="none" kern="1200" dirty="0" smtClean="0">
                <a:solidFill>
                  <a:schemeClr val="tx1"/>
                </a:solidFill>
                <a:effectLst/>
                <a:latin typeface="+mn-lt"/>
                <a:ea typeface="+mn-ea"/>
                <a:cs typeface="+mn-cs"/>
              </a:rPr>
              <a:t>Hybrid cloud is particularly valuable for dynamic or highly changeable workloads. For example, a transactional order entry system that experiences significant demand spikes around the holiday season is a good hybrid cloud candidate. The application could run in private cloud, but use cloud</a:t>
            </a:r>
            <a:r>
              <a:rPr lang="en-IN" sz="1200" b="0" i="0" u="none" kern="1200" baseline="0" dirty="0" smtClean="0">
                <a:solidFill>
                  <a:schemeClr val="tx1"/>
                </a:solidFill>
                <a:effectLst/>
                <a:latin typeface="+mn-lt"/>
                <a:ea typeface="+mn-ea"/>
                <a:cs typeface="+mn-cs"/>
              </a:rPr>
              <a:t> busting</a:t>
            </a:r>
            <a:r>
              <a:rPr lang="en-IN" sz="1200" b="0" i="0" u="none" kern="1200" dirty="0" smtClean="0">
                <a:solidFill>
                  <a:schemeClr val="tx1"/>
                </a:solidFill>
                <a:effectLst/>
                <a:latin typeface="+mn-lt"/>
                <a:ea typeface="+mn-ea"/>
                <a:cs typeface="+mn-cs"/>
              </a:rPr>
              <a:t> to access additional computing resources from a public cloud when computing demands spike. To connect private and public cloud resources, this model requires a hybrid cloud environment</a:t>
            </a:r>
            <a:r>
              <a:rPr lang="en-IN" sz="1200" b="0" i="0" u="none" kern="1200" dirty="0" smtClean="0">
                <a:solidFill>
                  <a:schemeClr val="tx1"/>
                </a:solidFill>
                <a:effectLst/>
                <a:latin typeface="+mn-lt"/>
                <a:ea typeface="+mn-ea"/>
                <a:cs typeface="+mn-cs"/>
              </a:rPr>
              <a:t>.</a:t>
            </a:r>
          </a:p>
          <a:p>
            <a:pPr algn="just"/>
            <a:endParaRPr lang="en-IN" sz="1200" b="0" i="0" u="none" kern="1200" dirty="0" smtClean="0">
              <a:solidFill>
                <a:schemeClr val="tx1"/>
              </a:solidFill>
              <a:effectLst/>
              <a:latin typeface="+mn-lt"/>
              <a:ea typeface="+mn-ea"/>
              <a:cs typeface="+mn-cs"/>
            </a:endParaRPr>
          </a:p>
          <a:p>
            <a:pPr algn="just"/>
            <a:r>
              <a:rPr lang="en-IN" sz="1200" b="0" i="0" u="none" kern="1200" dirty="0" smtClean="0">
                <a:solidFill>
                  <a:schemeClr val="tx1"/>
                </a:solidFill>
                <a:effectLst/>
                <a:latin typeface="+mn-lt"/>
                <a:ea typeface="+mn-ea"/>
                <a:cs typeface="+mn-cs"/>
              </a:rPr>
              <a:t>Another hybrid cloud use case is big data</a:t>
            </a:r>
            <a:r>
              <a:rPr lang="en-IN" sz="1200" b="0" i="0" u="none" kern="1200" baseline="0" dirty="0" smtClean="0">
                <a:solidFill>
                  <a:schemeClr val="tx1"/>
                </a:solidFill>
                <a:effectLst/>
                <a:latin typeface="+mn-lt"/>
                <a:ea typeface="+mn-ea"/>
                <a:cs typeface="+mn-cs"/>
              </a:rPr>
              <a:t> </a:t>
            </a:r>
            <a:r>
              <a:rPr lang="en-IN" sz="1200" b="0" i="0" u="none" kern="1200" dirty="0" smtClean="0">
                <a:solidFill>
                  <a:schemeClr val="tx1"/>
                </a:solidFill>
                <a:effectLst/>
                <a:latin typeface="+mn-lt"/>
                <a:ea typeface="+mn-ea"/>
                <a:cs typeface="+mn-cs"/>
              </a:rPr>
              <a:t>processing. A company, for example, could use hybrid cloud storage to retain its accumulated business, sales, test and other data, and then run analytical queries in the public cloud, which can scale to support demanding distributed computing tasks.</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28</a:t>
            </a:fld>
            <a:endParaRPr lang="en-US" dirty="0"/>
          </a:p>
        </p:txBody>
      </p:sp>
    </p:spTree>
    <p:extLst>
      <p:ext uri="{BB962C8B-B14F-4D97-AF65-F5344CB8AC3E}">
        <p14:creationId xmlns:p14="http://schemas.microsoft.com/office/powerpoint/2010/main" val="115762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dirty="0" smtClean="0"/>
              <a:t>The NIST cloud computing reference architecture focuses on the requirements of “what” cloud services provide, not a “how to” design solution and implementation. The reference architecture is intended to facilitate the understanding of the operational intricacies in cloud computing. It does not represent the system architecture of a specific cloud computing system; instead it is a tool for describing, discussing, and developing a system-specific architecture using a common framework of reference. </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31</a:t>
            </a:fld>
            <a:endParaRPr lang="en-US" dirty="0"/>
          </a:p>
        </p:txBody>
      </p:sp>
    </p:spTree>
    <p:extLst>
      <p:ext uri="{BB962C8B-B14F-4D97-AF65-F5344CB8AC3E}">
        <p14:creationId xmlns:p14="http://schemas.microsoft.com/office/powerpoint/2010/main" val="3243795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32</a:t>
            </a:fld>
            <a:endParaRPr lang="en-US" dirty="0"/>
          </a:p>
        </p:txBody>
      </p:sp>
    </p:spTree>
    <p:extLst>
      <p:ext uri="{BB962C8B-B14F-4D97-AF65-F5344CB8AC3E}">
        <p14:creationId xmlns:p14="http://schemas.microsoft.com/office/powerpoint/2010/main" val="82871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smtClean="0">
              <a:solidFill>
                <a:schemeClr val="tx1"/>
              </a:solidFill>
              <a:latin typeface="+mn-lt"/>
              <a:ea typeface="+mn-ea"/>
              <a:cs typeface="+mn-cs"/>
            </a:endParaRPr>
          </a:p>
          <a:p>
            <a:endParaRPr lang="en-IN" dirty="0" smtClean="0"/>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33</a:t>
            </a:fld>
            <a:endParaRPr lang="en-US" dirty="0"/>
          </a:p>
        </p:txBody>
      </p:sp>
    </p:spTree>
    <p:extLst>
      <p:ext uri="{BB962C8B-B14F-4D97-AF65-F5344CB8AC3E}">
        <p14:creationId xmlns:p14="http://schemas.microsoft.com/office/powerpoint/2010/main" val="1726957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A cloud provider arranges service level agreements (SLAs) with a cloud carrier and may request dedicated and encrypted connections to ensure the cloud services are consumed at a consistent level according to the contractual obligations with the cloud consumers. In this case, the provider may specify its requirements on capability, flexibility and functionality in SLA2 in order to provide essential requirements in SLA1. </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35</a:t>
            </a:fld>
            <a:endParaRPr lang="en-US" dirty="0"/>
          </a:p>
        </p:txBody>
      </p:sp>
    </p:spTree>
    <p:extLst>
      <p:ext uri="{BB962C8B-B14F-4D97-AF65-F5344CB8AC3E}">
        <p14:creationId xmlns:p14="http://schemas.microsoft.com/office/powerpoint/2010/main" val="1516679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IN" sz="1200" b="1" i="0" u="none" strike="noStrike" kern="1200" baseline="0" dirty="0" smtClean="0">
                <a:solidFill>
                  <a:schemeClr val="tx1"/>
                </a:solidFill>
                <a:latin typeface="+mn-lt"/>
                <a:ea typeface="+mn-ea"/>
                <a:cs typeface="+mn-cs"/>
              </a:rPr>
              <a:t>Cloud Consumer </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The cloud consumer is the principal stakeholder for the cloud computing service. A cloud consumer represents a person or organisation that maintains a business relationship with, and uses the service from a cloud provider. A cloud consumer browses the service catalogue from a cloud provider, requests the appropriate service, sets up service contracts with the cloud provider and uses the service. The cloud consumer may be billed for the service provisioned and needs to arrange payments accordingly. </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Cloud Provider </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A cloud provider is a person, an organisation; it is the entity responsible for making a service available to interested parties. A Cloud Provider acquires and manages the computing infrastructure required for providing the services, runs the cloud software that provides the service.</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Cloud Auditor </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A cloud auditor is a party that can perform an independent examination of cloud service controls with the intent to express an opinion thereon. Audits are performed to verify conformance to standards through review of objective evidence. A cloud auditor can evaluate the services provided by a cloud provider in terms of security controls, privacy impact, performance and others. </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Cloud Broker </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As cloud computing evolves, the integration of cloud services can be too complex for cloud consumers to manage. A cloud consumer may request cloud services from a cloud broker, instead of contacting a cloud provider directly. A cloud broker is an entity that manages the use, performance and delivery of cloud services and negotiates relationships between cloud providers and cloud consumers. </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Cloud Carrier </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A cloud carrier acts as an intermediary that provides connectivity and transport of cloud services between cloud consumers and cloud providers. Cloud carriers provide access to consumers through network, telecommunication and other access devices. </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36</a:t>
            </a:fld>
            <a:endParaRPr lang="en-US" dirty="0"/>
          </a:p>
        </p:txBody>
      </p:sp>
    </p:spTree>
    <p:extLst>
      <p:ext uri="{BB962C8B-B14F-4D97-AF65-F5344CB8AC3E}">
        <p14:creationId xmlns:p14="http://schemas.microsoft.com/office/powerpoint/2010/main" val="725031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In cloud computing, these virtualized resources are hosted by a service provider or IT department and are delivered to users over a network or the Internet. These resources include virtual machines and components, such as servers, memory, network switches, firewalls, load balancers and storage.</a:t>
            </a:r>
          </a:p>
          <a:p>
            <a:pPr algn="just"/>
            <a:endParaRPr lang="en-IN" sz="1200" b="1"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Cloud Infrastructure Components</a:t>
            </a:r>
          </a:p>
          <a:p>
            <a:pPr algn="just"/>
            <a:endParaRPr lang="en-IN" sz="1200" b="0" i="0" u="none" kern="1200" dirty="0" smtClean="0">
              <a:solidFill>
                <a:schemeClr val="tx1"/>
              </a:solidFill>
              <a:effectLst/>
              <a:latin typeface="+mn-lt"/>
              <a:ea typeface="+mn-ea"/>
              <a:cs typeface="+mn-cs"/>
            </a:endParaRPr>
          </a:p>
          <a:p>
            <a:pPr algn="just"/>
            <a:r>
              <a:rPr lang="en-IN" sz="1200" u="none" kern="1200" dirty="0" smtClean="0">
                <a:solidFill>
                  <a:schemeClr val="tx1"/>
                </a:solidFill>
                <a:effectLst/>
                <a:latin typeface="+mn-lt"/>
                <a:ea typeface="+mn-ea"/>
                <a:cs typeface="+mn-cs"/>
              </a:rPr>
              <a:t>In a cloud computing architecture, cloud infrastructure refers to the back-end components -- the hardware elements found within most enterprise data centres. These include multisocket, multicore servers, persistent storage</a:t>
            </a:r>
            <a:r>
              <a:rPr lang="en-IN" sz="1200" u="none" kern="1200" baseline="0" dirty="0" smtClean="0">
                <a:solidFill>
                  <a:schemeClr val="tx1"/>
                </a:solidFill>
                <a:effectLst/>
                <a:latin typeface="+mn-lt"/>
                <a:ea typeface="+mn-ea"/>
                <a:cs typeface="+mn-cs"/>
              </a:rPr>
              <a:t> </a:t>
            </a:r>
            <a:r>
              <a:rPr lang="en-IN" sz="1200" u="none" kern="1200" dirty="0" smtClean="0">
                <a:solidFill>
                  <a:schemeClr val="tx1"/>
                </a:solidFill>
                <a:effectLst/>
                <a:latin typeface="+mn-lt"/>
                <a:ea typeface="+mn-ea"/>
                <a:cs typeface="+mn-cs"/>
              </a:rPr>
              <a:t>and local area network equipment, such as switches and routers -- but on much greater scale.</a:t>
            </a:r>
          </a:p>
          <a:p>
            <a:pPr algn="just"/>
            <a:r>
              <a:rPr lang="en-IN" sz="1200" u="none" kern="1200" dirty="0" smtClean="0">
                <a:solidFill>
                  <a:schemeClr val="tx1"/>
                </a:solidFill>
                <a:effectLst/>
                <a:latin typeface="+mn-lt"/>
                <a:ea typeface="+mn-ea"/>
                <a:cs typeface="+mn-cs"/>
              </a:rPr>
              <a:t>Major public cloud providers, such as, Amazon Web Services (AWS) or Google Cloud Platform, offer services based on shared, multi-tenant servers. This model requires massive compute capacity to handle both unpredictable changes in user demand and to optimally balance demand across fewer servers. As a result, cloud infrastructure typically consists of high-density systems with shared power.</a:t>
            </a:r>
          </a:p>
          <a:p>
            <a:pPr algn="just"/>
            <a:endParaRPr lang="en-IN" sz="1200" u="none" kern="1200" dirty="0" smtClean="0">
              <a:solidFill>
                <a:schemeClr val="tx1"/>
              </a:solidFill>
              <a:effectLst/>
              <a:latin typeface="+mn-lt"/>
              <a:ea typeface="+mn-ea"/>
              <a:cs typeface="+mn-cs"/>
            </a:endParaRPr>
          </a:p>
          <a:p>
            <a:r>
              <a:rPr lang="en-IN" sz="1200" b="1" i="0" u="none" kern="1200" dirty="0" smtClean="0">
                <a:solidFill>
                  <a:schemeClr val="tx1"/>
                </a:solidFill>
                <a:effectLst/>
                <a:latin typeface="+mn-lt"/>
                <a:ea typeface="+mn-ea"/>
                <a:cs typeface="+mn-cs"/>
              </a:rPr>
              <a:t>Cloud Infrastructure as a Service</a:t>
            </a:r>
          </a:p>
          <a:p>
            <a:r>
              <a:rPr lang="en-IN" sz="1200" b="0" i="0" u="none" kern="1200" dirty="0" smtClean="0">
                <a:solidFill>
                  <a:schemeClr val="tx1"/>
                </a:solidFill>
                <a:effectLst/>
                <a:latin typeface="+mn-lt"/>
                <a:ea typeface="+mn-ea"/>
                <a:cs typeface="+mn-cs"/>
              </a:rPr>
              <a:t>While cloud infrastructure is the hardware and software components required for cloud computing; Infrastructure as a Service (IaaS) is a cloud model that gives organisations the ability to rent those IT infrastructure components -- including compute, storage and networking -- over the internet from a public cloud provider. This public cloud service model is often referred to as IaaS.</a:t>
            </a:r>
          </a:p>
          <a:p>
            <a:pPr algn="just"/>
            <a:endParaRPr lang="en-IN" sz="1200" u="non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37</a:t>
            </a:fld>
            <a:endParaRPr lang="en-US" dirty="0"/>
          </a:p>
        </p:txBody>
      </p:sp>
    </p:spTree>
    <p:extLst>
      <p:ext uri="{BB962C8B-B14F-4D97-AF65-F5344CB8AC3E}">
        <p14:creationId xmlns:p14="http://schemas.microsoft.com/office/powerpoint/2010/main" val="2256609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lgn="just"/>
            <a:r>
              <a:rPr lang="en-GB" sz="1200" b="1" kern="1200" dirty="0" smtClean="0">
                <a:solidFill>
                  <a:schemeClr val="tx1"/>
                </a:solidFill>
                <a:effectLst/>
                <a:latin typeface="+mn-lt"/>
                <a:ea typeface="+mn-ea"/>
                <a:cs typeface="+mn-cs"/>
              </a:rPr>
              <a:t>Merits of Cloud Computing</a:t>
            </a:r>
          </a:p>
          <a:p>
            <a:pPr lvl="0" algn="just"/>
            <a:endParaRPr lang="en-IN" sz="1200" b="1"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Lower Costs</a:t>
            </a:r>
            <a:r>
              <a:rPr lang="en-GB" sz="1200" kern="1200" dirty="0" smtClean="0">
                <a:solidFill>
                  <a:schemeClr val="tx1"/>
                </a:solidFill>
                <a:effectLst/>
                <a:latin typeface="+mn-lt"/>
                <a:ea typeface="+mn-ea"/>
                <a:cs typeface="+mn-cs"/>
              </a:rPr>
              <a:t>: Cloud networks provide greater resource utilisation and efficiency, resulting in cost reduction. Cloud computing allows users to pay less for the use of applications on the cloud. It also reduces the up-front investment. Ownership and operational cost is also reduced</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Ease of Utilisation</a:t>
            </a:r>
            <a:r>
              <a:rPr lang="en-GB" sz="1200" kern="1200" dirty="0" smtClean="0">
                <a:solidFill>
                  <a:schemeClr val="tx1"/>
                </a:solidFill>
                <a:effectLst/>
                <a:latin typeface="+mn-lt"/>
                <a:ea typeface="+mn-ea"/>
                <a:cs typeface="+mn-cs"/>
              </a:rPr>
              <a:t>: Based on the type of cloud service selected, a user does not need hardware or software licenses to implement services</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Quality of </a:t>
            </a:r>
            <a:r>
              <a:rPr lang="en-GB" sz="1200" b="1" kern="1200" dirty="0" smtClean="0">
                <a:solidFill>
                  <a:schemeClr val="tx1"/>
                </a:solidFill>
                <a:effectLst/>
                <a:latin typeface="+mn-lt"/>
                <a:ea typeface="+mn-ea"/>
                <a:cs typeface="+mn-cs"/>
              </a:rPr>
              <a:t>Service</a:t>
            </a:r>
            <a:r>
              <a:rPr lang="en-GB" sz="1200" kern="1200" dirty="0" smtClean="0">
                <a:solidFill>
                  <a:schemeClr val="tx1"/>
                </a:solidFill>
                <a:effectLst/>
                <a:latin typeface="+mn-lt"/>
                <a:ea typeface="+mn-ea"/>
                <a:cs typeface="+mn-cs"/>
              </a:rPr>
              <a:t>: A user can get quality of service from cloud service providers</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Reliability</a:t>
            </a:r>
            <a:r>
              <a:rPr lang="en-GB" sz="1200" kern="1200" dirty="0" smtClean="0">
                <a:solidFill>
                  <a:schemeClr val="tx1"/>
                </a:solidFill>
                <a:effectLst/>
                <a:latin typeface="+mn-lt"/>
                <a:ea typeface="+mn-ea"/>
                <a:cs typeface="+mn-cs"/>
              </a:rPr>
              <a:t>: The ability of a cloud computing system in load balancing and backup data during failures makes them highly reliable.</a:t>
            </a:r>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Availability</a:t>
            </a:r>
            <a:r>
              <a:rPr lang="en-GB" sz="1200" kern="1200" dirty="0" smtClean="0">
                <a:solidFill>
                  <a:schemeClr val="tx1"/>
                </a:solidFill>
                <a:effectLst/>
                <a:latin typeface="+mn-lt"/>
                <a:ea typeface="+mn-ea"/>
                <a:cs typeface="+mn-cs"/>
              </a:rPr>
              <a:t>: A cloud provides consistent service for users</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Outsourced IT Management</a:t>
            </a:r>
            <a:r>
              <a:rPr lang="en-GB" sz="1200" kern="1200" dirty="0" smtClean="0">
                <a:solidFill>
                  <a:schemeClr val="tx1"/>
                </a:solidFill>
                <a:effectLst/>
                <a:latin typeface="+mn-lt"/>
                <a:ea typeface="+mn-ea"/>
                <a:cs typeface="+mn-cs"/>
              </a:rPr>
              <a:t>: In cloud computing, someone else manages your computing infrastructure when you manage your business. This helps reduce IT staffing costs</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Simplified Maintenance and Upgrade</a:t>
            </a:r>
            <a:r>
              <a:rPr lang="en-GB" sz="1200" kern="1200" dirty="0" smtClean="0">
                <a:solidFill>
                  <a:schemeClr val="tx1"/>
                </a:solidFill>
                <a:effectLst/>
                <a:latin typeface="+mn-lt"/>
                <a:ea typeface="+mn-ea"/>
                <a:cs typeface="+mn-cs"/>
              </a:rPr>
              <a:t>: In cloud computing, users always have access to the latest software versions and since the system is centralised, users can easily apply patches and upgrades</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Low Barrier to Entry</a:t>
            </a:r>
            <a:r>
              <a:rPr lang="en-GB" sz="1200" kern="1200" dirty="0" smtClean="0">
                <a:solidFill>
                  <a:schemeClr val="tx1"/>
                </a:solidFill>
                <a:effectLst/>
                <a:latin typeface="+mn-lt"/>
                <a:ea typeface="+mn-ea"/>
                <a:cs typeface="+mn-cs"/>
              </a:rPr>
              <a:t>: In cloud computing, anyone can be a giant at any time due to lower capital expenditure</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Flexibility: </a:t>
            </a:r>
            <a:r>
              <a:rPr lang="en-GB" sz="1200" kern="1200" dirty="0" smtClean="0">
                <a:solidFill>
                  <a:schemeClr val="tx1"/>
                </a:solidFill>
                <a:effectLst/>
                <a:latin typeface="+mn-lt"/>
                <a:ea typeface="+mn-ea"/>
                <a:cs typeface="+mn-cs"/>
              </a:rPr>
              <a:t>A</a:t>
            </a:r>
            <a:r>
              <a:rPr lang="en-GB"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cloud also offers flexibility so that a user can work on the same project from anywhere in the world</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Return on Investment</a:t>
            </a:r>
            <a:r>
              <a:rPr lang="en-GB" sz="1200" kern="1200" dirty="0" smtClean="0">
                <a:solidFill>
                  <a:schemeClr val="tx1"/>
                </a:solidFill>
                <a:effectLst/>
                <a:latin typeface="+mn-lt"/>
                <a:ea typeface="+mn-ea"/>
                <a:cs typeface="+mn-cs"/>
              </a:rPr>
              <a:t>: A cloud offers increased return on investment of existing assets</a:t>
            </a:r>
            <a:r>
              <a:rPr lang="en-GB" sz="1200" kern="1200" dirty="0" smtClean="0">
                <a:solidFill>
                  <a:schemeClr val="tx1"/>
                </a:solidFill>
                <a:effectLst/>
                <a:latin typeface="+mn-lt"/>
                <a:ea typeface="+mn-ea"/>
                <a:cs typeface="+mn-cs"/>
              </a:rPr>
              <a:t>.</a:t>
            </a:r>
          </a:p>
          <a:p>
            <a:pPr lvl="0" algn="just"/>
            <a:endParaRPr lang="en-IN" sz="1200" kern="1200" dirty="0" smtClean="0">
              <a:solidFill>
                <a:schemeClr val="tx1"/>
              </a:solidFill>
              <a:effectLst/>
              <a:latin typeface="+mn-lt"/>
              <a:ea typeface="+mn-ea"/>
              <a:cs typeface="+mn-cs"/>
            </a:endParaRPr>
          </a:p>
          <a:p>
            <a:pPr lvl="0" algn="just"/>
            <a:r>
              <a:rPr lang="en-GB" sz="1200" b="1" kern="1200" dirty="0" smtClean="0">
                <a:solidFill>
                  <a:schemeClr val="tx1"/>
                </a:solidFill>
                <a:effectLst/>
                <a:latin typeface="+mn-lt"/>
                <a:ea typeface="+mn-ea"/>
                <a:cs typeface="+mn-cs"/>
              </a:rPr>
              <a:t>Environment-friendly Computing</a:t>
            </a:r>
            <a:r>
              <a:rPr lang="en-GB" sz="1200" kern="1200" dirty="0" smtClean="0">
                <a:solidFill>
                  <a:schemeClr val="tx1"/>
                </a:solidFill>
                <a:effectLst/>
                <a:latin typeface="+mn-lt"/>
                <a:ea typeface="+mn-ea"/>
                <a:cs typeface="+mn-cs"/>
              </a:rPr>
              <a:t>: Cloud computing only uses server space required by the application; this reduces security issues as well as carbon footprints.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38</a:t>
            </a:fld>
            <a:endParaRPr lang="en-US" dirty="0"/>
          </a:p>
        </p:txBody>
      </p:sp>
    </p:spTree>
    <p:extLst>
      <p:ext uri="{BB962C8B-B14F-4D97-AF65-F5344CB8AC3E}">
        <p14:creationId xmlns:p14="http://schemas.microsoft.com/office/powerpoint/2010/main" val="39812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fontAlgn="base"/>
            <a:r>
              <a:rPr lang="en-IN" sz="1200" b="0" i="0" kern="1200" dirty="0" smtClean="0">
                <a:solidFill>
                  <a:schemeClr val="tx1"/>
                </a:solidFill>
                <a:effectLst/>
                <a:latin typeface="+mn-lt"/>
                <a:ea typeface="+mn-ea"/>
                <a:cs typeface="+mn-cs"/>
              </a:rPr>
              <a:t>When we think of cloud computing, we think of situations, products and ideas that started in the 21st century. This is not exactly the whole truth. Cloud concepts have existed for many years</a:t>
            </a:r>
            <a:r>
              <a:rPr lang="en-IN" sz="1200" b="0" i="0" kern="1200" dirty="0" smtClean="0">
                <a:solidFill>
                  <a:schemeClr val="tx1"/>
                </a:solidFill>
                <a:effectLst/>
                <a:latin typeface="+mn-lt"/>
                <a:ea typeface="+mn-ea"/>
                <a:cs typeface="+mn-cs"/>
              </a:rPr>
              <a:t>.</a:t>
            </a:r>
            <a:r>
              <a:rPr lang="en-IN" sz="1200" b="0" i="0" kern="1200" baseline="0" dirty="0" smtClean="0">
                <a:solidFill>
                  <a:schemeClr val="tx1"/>
                </a:solidFill>
                <a:effectLst/>
                <a:latin typeface="+mn-lt"/>
                <a:ea typeface="+mn-ea"/>
                <a:cs typeface="+mn-cs"/>
              </a:rPr>
              <a:t> Following will brief about the history of cloud computing</a:t>
            </a:r>
            <a:r>
              <a:rPr lang="en-IN" sz="1200" b="0" i="0" kern="1200" dirty="0" smtClean="0">
                <a:solidFill>
                  <a:schemeClr val="tx1"/>
                </a:solidFill>
                <a:effectLst/>
                <a:latin typeface="+mn-lt"/>
                <a:ea typeface="+mn-ea"/>
                <a:cs typeface="+mn-cs"/>
              </a:rPr>
              <a:t>.</a:t>
            </a:r>
            <a:endParaRPr lang="en-IN" sz="1200" b="1" i="0" kern="1200" dirty="0" smtClean="0">
              <a:solidFill>
                <a:schemeClr val="tx1"/>
              </a:solidFill>
              <a:effectLst/>
              <a:latin typeface="+mn-lt"/>
              <a:ea typeface="+mn-ea"/>
              <a:cs typeface="+mn-cs"/>
            </a:endParaRPr>
          </a:p>
          <a:p>
            <a:pPr algn="just" fontAlgn="base"/>
            <a:endParaRPr lang="en-IN" sz="1200" b="1" i="0" kern="1200" dirty="0" smtClean="0">
              <a:solidFill>
                <a:schemeClr val="tx1"/>
              </a:solidFill>
              <a:effectLst/>
              <a:latin typeface="+mn-lt"/>
              <a:ea typeface="+mn-ea"/>
              <a:cs typeface="+mn-cs"/>
            </a:endParaRPr>
          </a:p>
          <a:p>
            <a:pPr algn="just" fontAlgn="base"/>
            <a:endParaRPr lang="en-IN" sz="1200" b="1" i="0" kern="1200" dirty="0" smtClean="0">
              <a:solidFill>
                <a:schemeClr val="tx1"/>
              </a:solidFill>
              <a:effectLst/>
              <a:latin typeface="+mn-lt"/>
              <a:ea typeface="+mn-ea"/>
              <a:cs typeface="+mn-cs"/>
            </a:endParaRPr>
          </a:p>
          <a:p>
            <a:pPr algn="just" fontAlgn="base"/>
            <a:r>
              <a:rPr lang="en-IN" sz="1200" b="1" i="0" kern="1200" dirty="0" smtClean="0">
                <a:solidFill>
                  <a:schemeClr val="tx1"/>
                </a:solidFill>
                <a:effectLst/>
                <a:latin typeface="+mn-lt"/>
                <a:ea typeface="+mn-ea"/>
                <a:cs typeface="+mn-cs"/>
              </a:rPr>
              <a:t>It was a gradual evolution that started in the 1950s with mainframe computing.</a:t>
            </a:r>
            <a:endParaRPr lang="en-IN" sz="1200" b="0" i="0" kern="1200" dirty="0" smtClean="0">
              <a:solidFill>
                <a:schemeClr val="tx1"/>
              </a:solidFill>
              <a:effectLst/>
              <a:latin typeface="+mn-lt"/>
              <a:ea typeface="+mn-ea"/>
              <a:cs typeface="+mn-cs"/>
            </a:endParaRPr>
          </a:p>
          <a:p>
            <a:pPr algn="just" fontAlgn="base"/>
            <a:r>
              <a:rPr lang="en-IN" sz="1200" b="0" i="0" kern="1200" dirty="0" smtClean="0">
                <a:solidFill>
                  <a:schemeClr val="tx1"/>
                </a:solidFill>
                <a:effectLst/>
                <a:latin typeface="+mn-lt"/>
                <a:ea typeface="+mn-ea"/>
                <a:cs typeface="+mn-cs"/>
              </a:rPr>
              <a:t>Multiple users were capable of accessing a central computer through dumb terminals, whose only function was to provide access to the mainframe. Because of the costs to buy and maintain mainframe computers, it was not practical for an organisation to buy and maintain one for every employee. Nor did the typical user need the large (at the time) storage capacity and processing power that a mainframe provided. Providing shared access to a single resource was the solution that made economical sense for this sophisticated piece of technology.</a:t>
            </a:r>
          </a:p>
          <a:p>
            <a:pPr algn="just" fontAlgn="base"/>
            <a:endParaRPr lang="en-IN" sz="1200" b="0" i="0" kern="1200" dirty="0" smtClean="0">
              <a:solidFill>
                <a:schemeClr val="tx1"/>
              </a:solidFill>
              <a:effectLst/>
              <a:latin typeface="+mn-lt"/>
              <a:ea typeface="+mn-ea"/>
              <a:cs typeface="+mn-cs"/>
            </a:endParaRPr>
          </a:p>
          <a:p>
            <a:pPr algn="just" fontAlgn="base"/>
            <a:endParaRPr lang="en-IN" sz="1200" b="0" i="0" kern="1200" dirty="0" smtClean="0">
              <a:solidFill>
                <a:schemeClr val="tx1"/>
              </a:solidFill>
              <a:effectLst/>
              <a:latin typeface="+mn-lt"/>
              <a:ea typeface="+mn-ea"/>
              <a:cs typeface="+mn-cs"/>
            </a:endParaRPr>
          </a:p>
          <a:p>
            <a:pPr algn="just" fontAlgn="base"/>
            <a:r>
              <a:rPr lang="en-IN" sz="1200" b="1" i="0" kern="1200" dirty="0" smtClean="0">
                <a:solidFill>
                  <a:schemeClr val="tx1"/>
                </a:solidFill>
                <a:effectLst/>
                <a:latin typeface="+mn-lt"/>
                <a:ea typeface="+mn-ea"/>
                <a:cs typeface="+mn-cs"/>
              </a:rPr>
              <a:t>Around 1970, the concept of virtual machines (VMs) was created.</a:t>
            </a:r>
            <a:endParaRPr lang="en-IN" sz="1200" b="0" i="0" kern="1200" dirty="0" smtClean="0">
              <a:solidFill>
                <a:schemeClr val="tx1"/>
              </a:solidFill>
              <a:effectLst/>
              <a:latin typeface="+mn-lt"/>
              <a:ea typeface="+mn-ea"/>
              <a:cs typeface="+mn-cs"/>
            </a:endParaRPr>
          </a:p>
          <a:p>
            <a:pPr algn="just" fontAlgn="base"/>
            <a:r>
              <a:rPr lang="en-IN" sz="1200" b="0" i="0" kern="1200" dirty="0" smtClean="0">
                <a:solidFill>
                  <a:schemeClr val="tx1"/>
                </a:solidFill>
                <a:effectLst/>
                <a:latin typeface="+mn-lt"/>
                <a:ea typeface="+mn-ea"/>
                <a:cs typeface="+mn-cs"/>
              </a:rPr>
              <a:t>Using virtualization software, such as, VMware, it became possible to execute one or more operating systems simultaneously in an isolated environment. Complete computers (virtual) could be executed inside one physical hardware which in turn can run a completely different operating system.</a:t>
            </a:r>
          </a:p>
          <a:p>
            <a:pPr algn="just" fontAlgn="base"/>
            <a:r>
              <a:rPr lang="en-IN" sz="1200" b="0" i="0" kern="1200" dirty="0" smtClean="0">
                <a:solidFill>
                  <a:schemeClr val="tx1"/>
                </a:solidFill>
                <a:effectLst/>
                <a:latin typeface="+mn-lt"/>
                <a:ea typeface="+mn-ea"/>
                <a:cs typeface="+mn-cs"/>
              </a:rPr>
              <a:t>The VM operating system took the 1950s’ shared access mainframe to the next level, permitting multiple distinct computing environments to reside on one physical environment. Virtualization came to drive the technology and was an important catalyst in the communication and information evolution.</a:t>
            </a:r>
          </a:p>
          <a:p>
            <a:pPr algn="just" fontAlgn="base"/>
            <a:endParaRPr lang="en-IN" sz="1200" b="0" i="0" kern="1200" dirty="0" smtClean="0">
              <a:solidFill>
                <a:schemeClr val="tx1"/>
              </a:solidFill>
              <a:effectLst/>
              <a:latin typeface="+mn-lt"/>
              <a:ea typeface="+mn-ea"/>
              <a:cs typeface="+mn-cs"/>
            </a:endParaRPr>
          </a:p>
          <a:p>
            <a:pPr algn="just" fontAlgn="base"/>
            <a:endParaRPr lang="en-IN" sz="1200" b="0" i="0" kern="1200" dirty="0" smtClean="0">
              <a:solidFill>
                <a:schemeClr val="tx1"/>
              </a:solidFill>
              <a:effectLst/>
              <a:latin typeface="+mn-lt"/>
              <a:ea typeface="+mn-ea"/>
              <a:cs typeface="+mn-cs"/>
            </a:endParaRPr>
          </a:p>
          <a:p>
            <a:pPr algn="just" fontAlgn="base"/>
            <a:r>
              <a:rPr lang="en-IN" sz="1200" b="1" i="0" kern="1200" dirty="0" smtClean="0">
                <a:solidFill>
                  <a:schemeClr val="tx1"/>
                </a:solidFill>
                <a:effectLst/>
                <a:latin typeface="+mn-lt"/>
                <a:ea typeface="+mn-ea"/>
                <a:cs typeface="+mn-cs"/>
              </a:rPr>
              <a:t>In the 1990s, telecommunications companies started offering virtualized private network connections.</a:t>
            </a:r>
            <a:endParaRPr lang="en-IN" sz="1200" b="0" i="0" kern="1200" dirty="0" smtClean="0">
              <a:solidFill>
                <a:schemeClr val="tx1"/>
              </a:solidFill>
              <a:effectLst/>
              <a:latin typeface="+mn-lt"/>
              <a:ea typeface="+mn-ea"/>
              <a:cs typeface="+mn-cs"/>
            </a:endParaRPr>
          </a:p>
          <a:p>
            <a:pPr algn="just" fontAlgn="base"/>
            <a:r>
              <a:rPr lang="en-IN" sz="1200" b="0" i="0" kern="1200" dirty="0" smtClean="0">
                <a:solidFill>
                  <a:schemeClr val="tx1"/>
                </a:solidFill>
                <a:effectLst/>
                <a:latin typeface="+mn-lt"/>
                <a:ea typeface="+mn-ea"/>
                <a:cs typeface="+mn-cs"/>
              </a:rPr>
              <a:t>Historically, telecommunications companies only offered single dedicated point–to-point data connections. The newly offered virtualized private network connections had the same service quality as their dedicated services at a reduced cost. Instead of building out physical infrastructure to allow for more users to have their own connections, telecommunications companies were now able to provide users with shared access to the same physical infrastructure.</a:t>
            </a:r>
          </a:p>
          <a:p>
            <a:pPr algn="just" fontAlgn="base"/>
            <a:r>
              <a:rPr lang="en-IN" sz="1200" b="0" i="0" kern="1200" dirty="0" smtClean="0">
                <a:solidFill>
                  <a:schemeClr val="tx1"/>
                </a:solidFill>
                <a:effectLst/>
                <a:latin typeface="+mn-lt"/>
                <a:ea typeface="+mn-ea"/>
                <a:cs typeface="+mn-cs"/>
              </a:rPr>
              <a:t>The following list briefly explains the evolution of cloud computing</a:t>
            </a:r>
            <a:r>
              <a:rPr lang="en-IN" sz="1200" b="0" i="0" kern="1200" dirty="0" smtClean="0">
                <a:solidFill>
                  <a:schemeClr val="tx1"/>
                </a:solidFill>
                <a:effectLst/>
                <a:latin typeface="+mn-lt"/>
                <a:ea typeface="+mn-ea"/>
                <a:cs typeface="+mn-cs"/>
              </a:rPr>
              <a:t>:</a:t>
            </a:r>
          </a:p>
          <a:p>
            <a:pPr algn="just" fontAlgn="base"/>
            <a:endParaRPr lang="en-IN" sz="1200" b="0" i="0" kern="1200" dirty="0" smtClean="0">
              <a:solidFill>
                <a:schemeClr val="tx1"/>
              </a:solidFill>
              <a:effectLst/>
              <a:latin typeface="+mn-lt"/>
              <a:ea typeface="+mn-ea"/>
              <a:cs typeface="+mn-cs"/>
            </a:endParaRPr>
          </a:p>
          <a:p>
            <a:pPr algn="l" fontAlgn="base"/>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Grid Computing: </a:t>
            </a:r>
            <a:r>
              <a:rPr lang="en-IN" sz="1200" b="0" i="0" kern="1200" dirty="0" smtClean="0">
                <a:solidFill>
                  <a:schemeClr val="tx1"/>
                </a:solidFill>
                <a:effectLst/>
                <a:latin typeface="+mn-lt"/>
                <a:ea typeface="+mn-ea"/>
                <a:cs typeface="+mn-cs"/>
              </a:rPr>
              <a:t>Solving large problems with parallel computing</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Utility Computing: </a:t>
            </a:r>
            <a:r>
              <a:rPr lang="en-IN" sz="1200" b="0" i="0" kern="1200" dirty="0" smtClean="0">
                <a:solidFill>
                  <a:schemeClr val="tx1"/>
                </a:solidFill>
                <a:effectLst/>
                <a:latin typeface="+mn-lt"/>
                <a:ea typeface="+mn-ea"/>
                <a:cs typeface="+mn-cs"/>
              </a:rPr>
              <a:t>Offering computing resources as a metered service</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SaaS: </a:t>
            </a:r>
            <a:r>
              <a:rPr lang="en-IN" sz="1200" b="0" i="0" kern="1200" dirty="0" smtClean="0">
                <a:solidFill>
                  <a:schemeClr val="tx1"/>
                </a:solidFill>
                <a:effectLst/>
                <a:latin typeface="+mn-lt"/>
                <a:ea typeface="+mn-ea"/>
                <a:cs typeface="+mn-cs"/>
              </a:rPr>
              <a:t>Network-based subscriptions to applications</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Cloud Computing: </a:t>
            </a:r>
            <a:r>
              <a:rPr lang="en-IN" sz="1200" b="0" i="0" kern="1200" dirty="0" smtClean="0">
                <a:solidFill>
                  <a:schemeClr val="tx1"/>
                </a:solidFill>
                <a:effectLst/>
                <a:latin typeface="+mn-lt"/>
                <a:ea typeface="+mn-ea"/>
                <a:cs typeface="+mn-cs"/>
              </a:rPr>
              <a:t>Anytime, anywhere access to IT resources delivered dynamically as a service</a:t>
            </a:r>
          </a:p>
          <a:p>
            <a:pPr fontAlgn="base"/>
            <a:endParaRPr lang="en-IN"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a:t>
            </a:fld>
            <a:endParaRPr lang="en-US" dirty="0"/>
          </a:p>
        </p:txBody>
      </p:sp>
    </p:spTree>
    <p:extLst>
      <p:ext uri="{BB962C8B-B14F-4D97-AF65-F5344CB8AC3E}">
        <p14:creationId xmlns:p14="http://schemas.microsoft.com/office/powerpoint/2010/main" val="617808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39</a:t>
            </a:fld>
            <a:endParaRPr lang="en-US" dirty="0"/>
          </a:p>
        </p:txBody>
      </p:sp>
    </p:spTree>
    <p:extLst>
      <p:ext uri="{BB962C8B-B14F-4D97-AF65-F5344CB8AC3E}">
        <p14:creationId xmlns:p14="http://schemas.microsoft.com/office/powerpoint/2010/main" val="275115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lgn="just"/>
            <a:r>
              <a:rPr lang="en-IN" sz="1200" b="1" i="0" kern="1200" dirty="0" smtClean="0">
                <a:solidFill>
                  <a:schemeClr val="tx1"/>
                </a:solidFill>
                <a:effectLst/>
                <a:latin typeface="+mn-lt"/>
                <a:ea typeface="+mn-ea"/>
                <a:cs typeface="+mn-cs"/>
              </a:rPr>
              <a:t>Software as a Service (SaaS)</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As companies grow and gather more data, SaaS technology has entered the market as a way to store, organise and maintain that data. Marketing automation tools, customer relationship management (CRM)</a:t>
            </a:r>
            <a:r>
              <a:rPr lang="en-IN" sz="1200" b="0" i="0" kern="1200" baseline="0" dirty="0" smtClean="0">
                <a:solidFill>
                  <a:schemeClr val="tx1"/>
                </a:solidFill>
                <a:effectLst/>
                <a:latin typeface="+mn-lt"/>
                <a:ea typeface="+mn-ea"/>
                <a:cs typeface="+mn-cs"/>
              </a:rPr>
              <a:t> and others</a:t>
            </a:r>
            <a:r>
              <a:rPr lang="en-IN" sz="1200" b="0" i="0" kern="1200" dirty="0" smtClean="0">
                <a:solidFill>
                  <a:schemeClr val="tx1"/>
                </a:solidFill>
                <a:effectLst/>
                <a:latin typeface="+mn-lt"/>
                <a:ea typeface="+mn-ea"/>
                <a:cs typeface="+mn-cs"/>
              </a:rPr>
              <a:t> have helped lines of business to more efficiently do their jobs. Often referred to as "software on demand," SaaS solutions are centrally hosted in the cloud and can be accessed from anywhere, any time. </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Big Data Analytics</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Speaking of gathering more data, Big Data is a disruptive trend that is wreaking havoc on the business world. Companies, such as, Amazon and Facebook are Big Data powerhouses, collecting information on consumer buying trends, likes, dislikes and analysing the data to predict future purchases and grow their businesses. Companies today are trying to collect and understand big data to make decisions on sales, marketing, R&amp;D and more. When it comes to storing, managing and analysing this data, the cloud is a very powerful tool.</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Software-Defined Wide Area Networking (SD-WAN)</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One of the major issues related to cloud solutions is that companies make investments without considering the underlying network and bandwidth needed to operate a solution. SD-WAN has emerged to resolve the issue of bogged down networking due to cloud applications. SD-WAN integrates with your existing network solution to speed up your connectivity, addressing a major issue that is underrated.</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Private/Public/Hybrid Cloud</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Though the word "cloud" is rather ambiguous, the important thing to remember is that the cloud is essentially someone else's computer. Companies can host data in 3 different types of cloud environments: Public, private and hybrid. Choosing which cloud solution is right for your business is ultimately up to need specific to your company. Typically, larger companies with larger budgets for building and maintaining of an on-site data centre will choose a private or hybrid cloud solution, due to its protection of private information. Smaller to mid-sized businesses might choose a public cloud, as it is a simpler, more cost-effective solution to hosting data.</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 Infrastructure as a Service (IaaS)</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There is a lot that goes into building and maintaining infrastructure. There's the hardware costs, the cost of the space, the electricity to power it, and the overhead to build and maintain it. Building out a data centre can easily cost a company millions of dollars. For this reason, companies are opting forego capital expenditures in favour of operational expenditures and host data in service provider run data centres. This allows companies to avoid costly infrastructure investments and easily access their data via the cloud.</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Test and Development</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The flexibility of the cloud allows for environments to be built up, tested and torn down quickly. There is no need to wait months for the provisioning of a new environment, the cloud can be spun up in a matter of minutes. The accessibility of the cloud means that your business is more efficient and time to market for new developments can be cut down.</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Virtual Desktops (VDI) / Desktop as a Service (DaaS)</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With the mobile workforce growing in prevalence, employees are increasingly bringing their own devices. Virtual desktops and DaaS have emerged as a way for IT departments to standardise security and content access across devices. VDI and DaaS help to curb the effects of a disaster because they are hosted in the cloud and can be easily accessed from any device. </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Email</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Falling along the category of SaaS, email is a technology that has been around for quite some time. Accessed via the Internet, common clients ( such as,</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Microsoft's Outlook) are ingrained in core business processes. Whether its marketing, sales or IT, email has a use case in every line of business, and its accessibility via the cloud is crucial.</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Disaster Recovery as a Service (DRaaS)</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Quickly become one of the core use cases for cloud computing, disaster recovery is critical to every business. With downtime causing companies to lose time and money, DR works to ensure your business can quickly recover and get back online in the event of a disaster. By having a standby site in the cloud for DR purposes, failover is quick and easy and does not require you to build and maintain your own infrastructure.</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Backup as a Service (BaaS)</a:t>
            </a: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 One of the easiest ways to begin your shift to the cloud is to invest in a backup solution. IT professionals know that having just one copy of your data onsite opens you up to vulnerabilities in the event of a disaster. Following the 3-2-1 rule — having 3 copies of your data on 2 different media and 1 offsite — is the best way to ensure your data is safe and secure. The cloud is where that offsite piece comes in. Restoring backups from the cloud is fast and can help companies avoid catastrophic data loss. </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40</a:t>
            </a:fld>
            <a:endParaRPr lang="en-US" dirty="0"/>
          </a:p>
        </p:txBody>
      </p:sp>
    </p:spTree>
    <p:extLst>
      <p:ext uri="{BB962C8B-B14F-4D97-AF65-F5344CB8AC3E}">
        <p14:creationId xmlns:p14="http://schemas.microsoft.com/office/powerpoint/2010/main" val="2065291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just"/>
            <a:r>
              <a:rPr lang="en-GB" sz="1200" b="1" i="0" u="none" kern="1200" noProof="0" dirty="0" smtClean="0">
                <a:solidFill>
                  <a:schemeClr val="tx1"/>
                </a:solidFill>
                <a:effectLst/>
                <a:latin typeface="Times New Roman" panose="02020603050405020304" pitchFamily="18" charset="0"/>
                <a:ea typeface="+mn-ea"/>
                <a:cs typeface="Times New Roman" panose="02020603050405020304" pitchFamily="18" charset="0"/>
              </a:rPr>
              <a:t>Amazon Web Services</a:t>
            </a:r>
            <a:r>
              <a:rPr lang="en-GB" sz="1200" b="1" i="0" u="none" kern="1200" baseline="0" noProof="0" dirty="0" smtClean="0">
                <a:solidFill>
                  <a:schemeClr val="tx1"/>
                </a:solidFill>
                <a:effectLst/>
                <a:latin typeface="Times New Roman" panose="02020603050405020304" pitchFamily="18" charset="0"/>
                <a:ea typeface="+mn-ea"/>
                <a:cs typeface="Times New Roman" panose="02020603050405020304" pitchFamily="18" charset="0"/>
              </a:rPr>
              <a:t> (AWS)</a:t>
            </a:r>
            <a:endParaRPr lang="en-GB" sz="1200" b="1" i="0" u="none"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GB" sz="1200" b="1" i="0" u="none"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GB" sz="1200" b="1" i="0" u="none" kern="1200" noProof="0" dirty="0" smtClean="0">
                <a:solidFill>
                  <a:schemeClr val="tx1"/>
                </a:solidFill>
                <a:effectLst/>
                <a:latin typeface="Times New Roman" panose="02020603050405020304" pitchFamily="18" charset="0"/>
                <a:ea typeface="+mn-ea"/>
                <a:cs typeface="Times New Roman" panose="02020603050405020304" pitchFamily="18" charset="0"/>
              </a:rPr>
              <a:t>AWS</a:t>
            </a:r>
            <a:r>
              <a:rPr lang="en-GB" sz="1200" b="0" i="0" u="none" kern="1200" noProof="0" dirty="0" smtClean="0">
                <a:solidFill>
                  <a:schemeClr val="tx1"/>
                </a:solidFill>
                <a:effectLst/>
                <a:latin typeface="Times New Roman" panose="02020603050405020304" pitchFamily="18" charset="0"/>
                <a:ea typeface="+mn-ea"/>
                <a:cs typeface="Times New Roman" panose="02020603050405020304" pitchFamily="18" charset="0"/>
              </a:rPr>
              <a:t> was launched in 2006 from the internal infrastructure that Amazon.com built to handle its online retail operations. AWS was one of the first companies to introduce a pay-as-you-go cloud computing model that scales to provide users with compute, storage or throughput as needed.</a:t>
            </a:r>
          </a:p>
          <a:p>
            <a:pPr algn="just"/>
            <a:r>
              <a:rPr lang="en-GB" sz="1200" b="0" i="0" u="none" kern="1200" noProof="0" dirty="0" smtClean="0">
                <a:solidFill>
                  <a:schemeClr val="tx1"/>
                </a:solidFill>
                <a:effectLst/>
                <a:latin typeface="Times New Roman" panose="02020603050405020304" pitchFamily="18" charset="0"/>
                <a:ea typeface="+mn-ea"/>
                <a:cs typeface="Times New Roman" panose="02020603050405020304" pitchFamily="18" charset="0"/>
              </a:rPr>
              <a:t>Amazon Web Services provides services from dozens of data centres spread across availability zones (AZs) in regions across the world. An AZ represents a location that typically contains multiple physical data centres, while a region is a collection of AZs in geographic proximity connected by low-latency network links. An AWS customer can spin up virtual machines (VMs) and replicate data in different AZs to achieve a highly reliable infrastructure that is resistant to failures of individual servers or an entire data centre.</a:t>
            </a:r>
          </a:p>
          <a:p>
            <a:pPr algn="just"/>
            <a:endParaRPr lang="en-GB" noProof="0" dirty="0" smtClean="0">
              <a:latin typeface="Times New Roman" panose="02020603050405020304" pitchFamily="18" charset="0"/>
              <a:cs typeface="Times New Roman" panose="02020603050405020304" pitchFamily="18" charset="0"/>
            </a:endParaRPr>
          </a:p>
          <a:p>
            <a:pPr algn="just"/>
            <a:endParaRPr lang="en-GB" noProof="0" dirty="0" smtClean="0">
              <a:latin typeface="Times New Roman" panose="02020603050405020304" pitchFamily="18" charset="0"/>
              <a:cs typeface="Times New Roman" panose="02020603050405020304" pitchFamily="18" charset="0"/>
            </a:endParaRPr>
          </a:p>
          <a:p>
            <a:pPr algn="just"/>
            <a:r>
              <a:rPr lang="en-GB" b="1" noProof="0" dirty="0" smtClean="0">
                <a:latin typeface="Times New Roman" panose="02020603050405020304" pitchFamily="18" charset="0"/>
                <a:cs typeface="Times New Roman" panose="02020603050405020304" pitchFamily="18" charset="0"/>
              </a:rPr>
              <a:t>Azure</a:t>
            </a:r>
          </a:p>
          <a:p>
            <a:pPr algn="just"/>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Microsoft Azure, formerly known as Windows Azure, is Microsoft's public cloud computing platform. It provides a range of cloud services, including those for compute, analytics, storage and networking. Users can pick and choose from these services to develop and scale new applications, or run existing applications, in the public cloud. </a:t>
            </a:r>
          </a:p>
          <a:p>
            <a:pPr algn="just"/>
            <a:endPar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Google Cloud </a:t>
            </a: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Google Cloud Platform</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offered by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Google</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is a suite of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cloud computing</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services that runs on the same infrastructure that Google uses internally for its end-user products, such as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Google Search</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and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YouTube.</a:t>
            </a:r>
            <a:r>
              <a:rPr lang="en-GB" sz="1200" b="0" i="0" u="none" strike="noStrike" kern="1200" baseline="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Alongside a set of management tools, it provides a series of modular cloud services including computing,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data storage</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data analytics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and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machine learning</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a:t>
            </a:r>
          </a:p>
          <a:p>
            <a:pPr algn="just"/>
            <a:endPar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IBM Cloud </a:t>
            </a: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IBM cloud computing</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is a set of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cloud computing</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services for business offered by the information technology company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IBM</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IBM cloud includes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infrastructure as a service</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(IaaS),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software as a service</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(SaaS) and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platform as a service</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(PaaS) offered through public, private and hybrid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cloud delivery models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in addition to the components that make up those clouds.</a:t>
            </a:r>
          </a:p>
          <a:p>
            <a:pPr algn="just"/>
            <a:endPar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Oracle</a:t>
            </a:r>
            <a:r>
              <a:rPr lang="en-GB" sz="1200" b="1" i="0" kern="1200" baseline="0" noProof="0" dirty="0" smtClean="0">
                <a:solidFill>
                  <a:schemeClr val="tx1"/>
                </a:solidFill>
                <a:effectLst/>
                <a:latin typeface="Times New Roman" panose="02020603050405020304" pitchFamily="18" charset="0"/>
                <a:ea typeface="+mn-ea"/>
                <a:cs typeface="Times New Roman" panose="02020603050405020304" pitchFamily="18" charset="0"/>
              </a:rPr>
              <a:t> Cloud</a:t>
            </a: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Oracle Cloud</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is a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cloud computing</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service offered by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Oracle Corporation</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providing servers, storage, network, applications and services through a global network of Oracle Corporation managed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data centres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The company allows these services to be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provisioned</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on demand over the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Internet</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a:t>
            </a:r>
          </a:p>
          <a:p>
            <a:pPr algn="just"/>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Oracle Cloud provides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Infrastructure as a Service (IaaS)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Platform as a Service (PaaS)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Software as a Service (SaaS)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and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Data as a Service (DaaS)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These services are used to build, deploy, integrate and extend applications in the cloud.</a:t>
            </a:r>
          </a:p>
          <a:p>
            <a:pPr algn="just"/>
            <a:endPar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GB" b="1" noProof="0" dirty="0" smtClean="0">
                <a:latin typeface="Times New Roman" panose="02020603050405020304" pitchFamily="18" charset="0"/>
                <a:cs typeface="Times New Roman" panose="02020603050405020304" pitchFamily="18" charset="0"/>
              </a:rPr>
              <a:t>Digital Ocean</a:t>
            </a:r>
          </a:p>
          <a:p>
            <a:pPr algn="just"/>
            <a:r>
              <a:rPr lang="en-GB" sz="1200" b="1" i="0" kern="1200" noProof="0" dirty="0" smtClean="0">
                <a:solidFill>
                  <a:schemeClr val="tx1"/>
                </a:solidFill>
                <a:effectLst/>
                <a:latin typeface="Times New Roman" panose="02020603050405020304" pitchFamily="18" charset="0"/>
                <a:ea typeface="+mn-ea"/>
                <a:cs typeface="Times New Roman" panose="02020603050405020304" pitchFamily="18" charset="0"/>
              </a:rPr>
              <a:t>DigitalOcean, Inc.</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is an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American</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cloud</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infrastructure provider</a:t>
            </a:r>
            <a:r>
              <a:rPr lang="en-GB" sz="1200" b="0" i="0" u="none" strike="noStrike" kern="1200" baseline="3000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headquartered in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New York City</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with </a:t>
            </a:r>
            <a:r>
              <a:rPr lang="en-GB" sz="1200" b="0" i="0" u="none" strike="noStrike" kern="1200" noProof="0" dirty="0" smtClean="0">
                <a:solidFill>
                  <a:schemeClr val="tx1"/>
                </a:solidFill>
                <a:effectLst/>
                <a:latin typeface="Times New Roman" panose="02020603050405020304" pitchFamily="18" charset="0"/>
                <a:ea typeface="+mn-ea"/>
                <a:cs typeface="Times New Roman" panose="02020603050405020304" pitchFamily="18" charset="0"/>
              </a:rPr>
              <a:t>data centres</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 worldwide.</a:t>
            </a:r>
            <a:r>
              <a:rPr lang="en-GB" sz="1200" b="0" i="0" u="none" strike="noStrike" kern="1200" baseline="30000" noProof="0" dirty="0" smtClean="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noProof="0" dirty="0" smtClean="0">
                <a:solidFill>
                  <a:schemeClr val="tx1"/>
                </a:solidFill>
                <a:effectLst/>
                <a:latin typeface="Times New Roman" panose="02020603050405020304" pitchFamily="18" charset="0"/>
                <a:ea typeface="+mn-ea"/>
                <a:cs typeface="Times New Roman" panose="02020603050405020304" pitchFamily="18" charset="0"/>
              </a:rPr>
              <a:t>DigitalOcean provides developers cloud services that help to deploy and scale applications that run simultaneously on multiple computers.</a:t>
            </a:r>
            <a:endParaRPr lang="en-GB" b="1" noProof="0" dirty="0" smtClean="0">
              <a:latin typeface="Times New Roman" panose="02020603050405020304" pitchFamily="18" charset="0"/>
              <a:cs typeface="Times New Roman" panose="02020603050405020304" pitchFamily="18" charset="0"/>
            </a:endParaRPr>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41</a:t>
            </a:fld>
            <a:endParaRPr lang="en-US" dirty="0"/>
          </a:p>
        </p:txBody>
      </p:sp>
    </p:spTree>
    <p:extLst>
      <p:ext uri="{BB962C8B-B14F-4D97-AF65-F5344CB8AC3E}">
        <p14:creationId xmlns:p14="http://schemas.microsoft.com/office/powerpoint/2010/main" val="67177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r>
              <a:rPr lang="en-IN" sz="1200" b="1" i="0" u="none" strike="noStrike" kern="1200" baseline="0" dirty="0" smtClean="0">
                <a:solidFill>
                  <a:schemeClr val="tx1"/>
                </a:solidFill>
                <a:latin typeface="+mn-lt"/>
                <a:ea typeface="+mn-ea"/>
                <a:cs typeface="+mn-cs"/>
              </a:rPr>
              <a:t>In phase </a:t>
            </a:r>
            <a:r>
              <a:rPr lang="en-IN" sz="1200" b="1" i="0" u="none" strike="noStrike" kern="1200" baseline="0" dirty="0" smtClean="0">
                <a:solidFill>
                  <a:schemeClr val="tx1"/>
                </a:solidFill>
                <a:latin typeface="+mn-lt"/>
                <a:ea typeface="+mn-ea"/>
                <a:cs typeface="+mn-cs"/>
              </a:rPr>
              <a:t>1</a:t>
            </a:r>
            <a:r>
              <a:rPr lang="en-IN" sz="1200" b="0" i="0" u="none" strike="noStrike" kern="1200" baseline="0" dirty="0" smtClean="0">
                <a:solidFill>
                  <a:schemeClr val="tx1"/>
                </a:solidFill>
                <a:latin typeface="+mn-lt"/>
                <a:ea typeface="+mn-ea"/>
                <a:cs typeface="+mn-cs"/>
              </a:rPr>
              <a:t>: Many </a:t>
            </a:r>
            <a:r>
              <a:rPr lang="en-IN" sz="1200" b="0" i="0" u="none" strike="noStrike" kern="1200" baseline="0" dirty="0" smtClean="0">
                <a:solidFill>
                  <a:schemeClr val="tx1"/>
                </a:solidFill>
                <a:latin typeface="+mn-lt"/>
                <a:ea typeface="+mn-ea"/>
                <a:cs typeface="+mn-cs"/>
              </a:rPr>
              <a:t>users shared powerful mainframes using dummy terminals</a:t>
            </a:r>
            <a:r>
              <a:rPr lang="en-IN" sz="1200" b="0" i="0" u="none" strike="noStrike" kern="1200" baseline="0" dirty="0" smtClean="0">
                <a:solidFill>
                  <a:schemeClr val="tx1"/>
                </a:solidFill>
                <a:latin typeface="+mn-lt"/>
                <a:ea typeface="+mn-ea"/>
                <a:cs typeface="+mn-cs"/>
              </a:rPr>
              <a:t>.</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In phase </a:t>
            </a:r>
            <a:r>
              <a:rPr lang="en-IN" sz="1200" b="1" i="0" u="none" strike="noStrike" kern="1200" baseline="0" dirty="0" smtClean="0">
                <a:solidFill>
                  <a:schemeClr val="tx1"/>
                </a:solidFill>
                <a:latin typeface="+mn-lt"/>
                <a:ea typeface="+mn-ea"/>
                <a:cs typeface="+mn-cs"/>
              </a:rPr>
              <a:t>2</a:t>
            </a:r>
            <a:r>
              <a:rPr lang="en-IN" sz="1200" b="0" i="0" u="none" strike="noStrike" kern="1200" baseline="0" dirty="0" smtClean="0">
                <a:solidFill>
                  <a:schemeClr val="tx1"/>
                </a:solidFill>
                <a:latin typeface="+mn-lt"/>
                <a:ea typeface="+mn-ea"/>
                <a:cs typeface="+mn-cs"/>
              </a:rPr>
              <a:t>: Stand-alone </a:t>
            </a:r>
            <a:r>
              <a:rPr lang="en-IN" sz="1200" b="0" i="0" u="none" strike="noStrike" kern="1200" baseline="0" dirty="0" smtClean="0">
                <a:solidFill>
                  <a:schemeClr val="tx1"/>
                </a:solidFill>
                <a:latin typeface="+mn-lt"/>
                <a:ea typeface="+mn-ea"/>
                <a:cs typeface="+mn-cs"/>
              </a:rPr>
              <a:t>PCs became powerful enough to meet the majority </a:t>
            </a:r>
            <a:r>
              <a:rPr lang="en-IN" sz="1200" b="0" i="0" u="none" strike="noStrike" kern="1200" baseline="0" dirty="0" smtClean="0">
                <a:solidFill>
                  <a:schemeClr val="tx1"/>
                </a:solidFill>
                <a:latin typeface="+mn-lt"/>
                <a:ea typeface="+mn-ea"/>
                <a:cs typeface="+mn-cs"/>
              </a:rPr>
              <a:t>of users</a:t>
            </a:r>
            <a:r>
              <a:rPr lang="en-IN" sz="1200" b="0" i="0" u="none" strike="noStrike" kern="1200" baseline="0" dirty="0" smtClean="0">
                <a:solidFill>
                  <a:schemeClr val="tx1"/>
                </a:solidFill>
                <a:latin typeface="+mn-lt"/>
                <a:ea typeface="+mn-ea"/>
                <a:cs typeface="+mn-cs"/>
              </a:rPr>
              <a:t>’ needs</a:t>
            </a:r>
            <a:r>
              <a:rPr lang="en-IN" sz="1200" b="0" i="0" u="none" strike="noStrike" kern="1200" baseline="0" dirty="0" smtClean="0">
                <a:solidFill>
                  <a:schemeClr val="tx1"/>
                </a:solidFill>
                <a:latin typeface="+mn-lt"/>
                <a:ea typeface="+mn-ea"/>
                <a:cs typeface="+mn-cs"/>
              </a:rPr>
              <a:t>.</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 In phase </a:t>
            </a:r>
            <a:r>
              <a:rPr lang="en-IN" sz="1200" b="1" i="0" u="none" strike="noStrike" kern="1200" baseline="0" dirty="0" smtClean="0">
                <a:solidFill>
                  <a:schemeClr val="tx1"/>
                </a:solidFill>
                <a:latin typeface="+mn-lt"/>
                <a:ea typeface="+mn-ea"/>
                <a:cs typeface="+mn-cs"/>
              </a:rPr>
              <a:t>3</a:t>
            </a:r>
            <a:r>
              <a:rPr lang="en-IN" sz="1200" b="0" i="0" u="none" strike="noStrike" kern="1200" baseline="0" dirty="0" smtClean="0">
                <a:solidFill>
                  <a:schemeClr val="tx1"/>
                </a:solidFill>
                <a:latin typeface="+mn-lt"/>
                <a:ea typeface="+mn-ea"/>
                <a:cs typeface="+mn-cs"/>
              </a:rPr>
              <a:t>: PCs</a:t>
            </a:r>
            <a:r>
              <a:rPr lang="en-IN" sz="1200" b="0" i="0" u="none" strike="noStrike" kern="1200" baseline="0" dirty="0" smtClean="0">
                <a:solidFill>
                  <a:schemeClr val="tx1"/>
                </a:solidFill>
                <a:latin typeface="+mn-lt"/>
                <a:ea typeface="+mn-ea"/>
                <a:cs typeface="+mn-cs"/>
              </a:rPr>
              <a:t>, laptops, and servers were connected together </a:t>
            </a:r>
            <a:r>
              <a:rPr lang="en-IN" sz="1200" b="0" i="0" u="none" strike="noStrike" kern="1200" baseline="0" dirty="0" smtClean="0">
                <a:solidFill>
                  <a:schemeClr val="tx1"/>
                </a:solidFill>
                <a:latin typeface="+mn-lt"/>
                <a:ea typeface="+mn-ea"/>
                <a:cs typeface="+mn-cs"/>
              </a:rPr>
              <a:t>through local </a:t>
            </a:r>
            <a:r>
              <a:rPr lang="en-IN" sz="1200" b="0" i="0" u="none" strike="noStrike" kern="1200" baseline="0" dirty="0" smtClean="0">
                <a:solidFill>
                  <a:schemeClr val="tx1"/>
                </a:solidFill>
                <a:latin typeface="+mn-lt"/>
                <a:ea typeface="+mn-ea"/>
                <a:cs typeface="+mn-cs"/>
              </a:rPr>
              <a:t>networks to share resources and increase performance</a:t>
            </a:r>
            <a:r>
              <a:rPr lang="en-IN" sz="1200" b="0" i="0" u="none" strike="noStrike" kern="1200" baseline="0" dirty="0" smtClean="0">
                <a:solidFill>
                  <a:schemeClr val="tx1"/>
                </a:solidFill>
                <a:latin typeface="+mn-lt"/>
                <a:ea typeface="+mn-ea"/>
                <a:cs typeface="+mn-cs"/>
              </a:rPr>
              <a:t>.</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 In phase </a:t>
            </a:r>
            <a:r>
              <a:rPr lang="en-IN" sz="1200" b="1" i="0" u="none" strike="noStrike" kern="1200" baseline="0" dirty="0" smtClean="0">
                <a:solidFill>
                  <a:schemeClr val="tx1"/>
                </a:solidFill>
                <a:latin typeface="+mn-lt"/>
                <a:ea typeface="+mn-ea"/>
                <a:cs typeface="+mn-cs"/>
              </a:rPr>
              <a:t>4</a:t>
            </a:r>
            <a:r>
              <a:rPr lang="en-IN" sz="1200" b="0" i="0" u="none" strike="noStrike" kern="1200" baseline="0" dirty="0" smtClean="0">
                <a:solidFill>
                  <a:schemeClr val="tx1"/>
                </a:solidFill>
                <a:latin typeface="+mn-lt"/>
                <a:ea typeface="+mn-ea"/>
                <a:cs typeface="+mn-cs"/>
              </a:rPr>
              <a:t>: Local </a:t>
            </a:r>
            <a:r>
              <a:rPr lang="en-IN" sz="1200" b="0" i="0" u="none" strike="noStrike" kern="1200" baseline="0" dirty="0" smtClean="0">
                <a:solidFill>
                  <a:schemeClr val="tx1"/>
                </a:solidFill>
                <a:latin typeface="+mn-lt"/>
                <a:ea typeface="+mn-ea"/>
                <a:cs typeface="+mn-cs"/>
              </a:rPr>
              <a:t>networks were connected to other local networks forming a global network, such </a:t>
            </a:r>
            <a:r>
              <a:rPr lang="en-IN" sz="1200" b="0" i="0" u="none" strike="noStrike" kern="1200" baseline="0" dirty="0" smtClean="0">
                <a:solidFill>
                  <a:schemeClr val="tx1"/>
                </a:solidFill>
                <a:latin typeface="+mn-lt"/>
                <a:ea typeface="+mn-ea"/>
                <a:cs typeface="+mn-cs"/>
              </a:rPr>
              <a:t>as, the </a:t>
            </a:r>
            <a:r>
              <a:rPr lang="en-IN" sz="1200" b="0" i="0" u="none" strike="noStrike" kern="1200" baseline="0" dirty="0" smtClean="0">
                <a:solidFill>
                  <a:schemeClr val="tx1"/>
                </a:solidFill>
                <a:latin typeface="+mn-lt"/>
                <a:ea typeface="+mn-ea"/>
                <a:cs typeface="+mn-cs"/>
              </a:rPr>
              <a:t>Internet to utilise remote applications and resources</a:t>
            </a:r>
            <a:r>
              <a:rPr lang="en-IN" sz="1200" b="0" i="0" u="none" strike="noStrike" kern="1200" baseline="0" dirty="0" smtClean="0">
                <a:solidFill>
                  <a:schemeClr val="tx1"/>
                </a:solidFill>
                <a:latin typeface="+mn-lt"/>
                <a:ea typeface="+mn-ea"/>
                <a:cs typeface="+mn-cs"/>
              </a:rPr>
              <a:t>.</a:t>
            </a:r>
          </a:p>
          <a:p>
            <a:pPr algn="just"/>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 </a:t>
            </a:r>
            <a:r>
              <a:rPr lang="en-IN" sz="1200" b="1" i="0" u="none" strike="noStrike" kern="1200" baseline="0" dirty="0" smtClean="0">
                <a:solidFill>
                  <a:schemeClr val="tx1"/>
                </a:solidFill>
                <a:latin typeface="+mn-lt"/>
                <a:ea typeface="+mn-ea"/>
                <a:cs typeface="+mn-cs"/>
              </a:rPr>
              <a:t>In phase </a:t>
            </a:r>
            <a:r>
              <a:rPr lang="en-IN" sz="1200" b="1" i="0" u="none" strike="noStrike" kern="1200" baseline="0" dirty="0" smtClean="0">
                <a:solidFill>
                  <a:schemeClr val="tx1"/>
                </a:solidFill>
                <a:latin typeface="+mn-lt"/>
                <a:ea typeface="+mn-ea"/>
                <a:cs typeface="+mn-cs"/>
              </a:rPr>
              <a:t>5</a:t>
            </a:r>
            <a:r>
              <a:rPr lang="en-IN" sz="1200" b="0" i="0" u="none" strike="noStrike" kern="1200" baseline="0" dirty="0" smtClean="0">
                <a:solidFill>
                  <a:schemeClr val="tx1"/>
                </a:solidFill>
                <a:latin typeface="+mn-lt"/>
                <a:ea typeface="+mn-ea"/>
                <a:cs typeface="+mn-cs"/>
              </a:rPr>
              <a:t>: Grid </a:t>
            </a:r>
            <a:r>
              <a:rPr lang="en-IN" sz="1200" b="0" i="0" u="none" strike="noStrike" kern="1200" baseline="0" dirty="0" smtClean="0">
                <a:solidFill>
                  <a:schemeClr val="tx1"/>
                </a:solidFill>
                <a:latin typeface="+mn-lt"/>
                <a:ea typeface="+mn-ea"/>
                <a:cs typeface="+mn-cs"/>
              </a:rPr>
              <a:t>computing provided shared computing power and storage through a distributed computing system</a:t>
            </a:r>
            <a:r>
              <a:rPr lang="en-IN" sz="1200" b="0" i="0" u="none" strike="noStrike" kern="1200" baseline="0" dirty="0" smtClean="0">
                <a:solidFill>
                  <a:schemeClr val="tx1"/>
                </a:solidFill>
                <a:latin typeface="+mn-lt"/>
                <a:ea typeface="+mn-ea"/>
                <a:cs typeface="+mn-cs"/>
              </a:rPr>
              <a:t>.</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 In phase </a:t>
            </a:r>
            <a:r>
              <a:rPr lang="en-IN" sz="1200" b="1" i="0" u="none" strike="noStrike" kern="1200" baseline="0" dirty="0" smtClean="0">
                <a:solidFill>
                  <a:schemeClr val="tx1"/>
                </a:solidFill>
                <a:latin typeface="+mn-lt"/>
                <a:ea typeface="+mn-ea"/>
                <a:cs typeface="+mn-cs"/>
              </a:rPr>
              <a:t>6</a:t>
            </a:r>
            <a:r>
              <a:rPr lang="en-IN" sz="1200" b="0" i="0" u="none" strike="noStrike" kern="1200" baseline="0" dirty="0" smtClean="0">
                <a:solidFill>
                  <a:schemeClr val="tx1"/>
                </a:solidFill>
                <a:latin typeface="+mn-lt"/>
                <a:ea typeface="+mn-ea"/>
                <a:cs typeface="+mn-cs"/>
              </a:rPr>
              <a:t>: Cloud </a:t>
            </a:r>
            <a:r>
              <a:rPr lang="en-IN" sz="1200" b="0" i="0" u="none" strike="noStrike" kern="1200" baseline="0" dirty="0" smtClean="0">
                <a:solidFill>
                  <a:schemeClr val="tx1"/>
                </a:solidFill>
                <a:latin typeface="+mn-lt"/>
                <a:ea typeface="+mn-ea"/>
                <a:cs typeface="+mn-cs"/>
              </a:rPr>
              <a:t>computing further provides shared resources on the Internet in a scalable and simple way.</a:t>
            </a:r>
          </a:p>
          <a:p>
            <a:pPr algn="just"/>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Comparing these six computing paradigms, it looks like cloud </a:t>
            </a:r>
            <a:r>
              <a:rPr lang="en-IN" sz="1200" b="0" i="0" u="none" strike="noStrike" kern="1200" baseline="0" dirty="0" smtClean="0">
                <a:solidFill>
                  <a:schemeClr val="tx1"/>
                </a:solidFill>
                <a:latin typeface="+mn-lt"/>
                <a:ea typeface="+mn-ea"/>
                <a:cs typeface="+mn-cs"/>
              </a:rPr>
              <a:t>computing is </a:t>
            </a:r>
            <a:r>
              <a:rPr lang="en-IN" sz="1200" b="0" i="0" u="none" strike="noStrike" kern="1200" baseline="0" dirty="0" smtClean="0">
                <a:solidFill>
                  <a:schemeClr val="tx1"/>
                </a:solidFill>
                <a:latin typeface="+mn-lt"/>
                <a:ea typeface="+mn-ea"/>
                <a:cs typeface="+mn-cs"/>
              </a:rPr>
              <a:t>a return to the original mainframe computing paradigm. However, these </a:t>
            </a:r>
            <a:r>
              <a:rPr lang="en-IN" sz="1200" b="0" i="0" u="none" strike="noStrike" kern="1200" baseline="0" dirty="0" smtClean="0">
                <a:solidFill>
                  <a:schemeClr val="tx1"/>
                </a:solidFill>
                <a:latin typeface="+mn-lt"/>
                <a:ea typeface="+mn-ea"/>
                <a:cs typeface="+mn-cs"/>
              </a:rPr>
              <a:t>two paradigms </a:t>
            </a:r>
            <a:r>
              <a:rPr lang="en-IN" sz="1200" b="0" i="0" u="none" strike="noStrike" kern="1200" baseline="0" dirty="0" smtClean="0">
                <a:solidFill>
                  <a:schemeClr val="tx1"/>
                </a:solidFill>
                <a:latin typeface="+mn-lt"/>
                <a:ea typeface="+mn-ea"/>
                <a:cs typeface="+mn-cs"/>
              </a:rPr>
              <a:t>have several important differences. Mainframe computing offers </a:t>
            </a:r>
            <a:r>
              <a:rPr lang="en-IN" sz="1200" b="0" i="0" u="none" strike="noStrike" kern="1200" baseline="0" dirty="0" smtClean="0">
                <a:solidFill>
                  <a:schemeClr val="tx1"/>
                </a:solidFill>
                <a:latin typeface="+mn-lt"/>
                <a:ea typeface="+mn-ea"/>
                <a:cs typeface="+mn-cs"/>
              </a:rPr>
              <a:t>finite computing </a:t>
            </a:r>
            <a:r>
              <a:rPr lang="en-IN" sz="1200" b="0" i="0" u="none" strike="noStrike" kern="1200" baseline="0" dirty="0" smtClean="0">
                <a:solidFill>
                  <a:schemeClr val="tx1"/>
                </a:solidFill>
                <a:latin typeface="+mn-lt"/>
                <a:ea typeface="+mn-ea"/>
                <a:cs typeface="+mn-cs"/>
              </a:rPr>
              <a:t>power, while cloud computing provides almost infinite power and </a:t>
            </a:r>
            <a:r>
              <a:rPr lang="en-IN" sz="1200" b="0" i="0" u="none" strike="noStrike" kern="1200" baseline="0" dirty="0" smtClean="0">
                <a:solidFill>
                  <a:schemeClr val="tx1"/>
                </a:solidFill>
                <a:latin typeface="+mn-lt"/>
                <a:ea typeface="+mn-ea"/>
                <a:cs typeface="+mn-cs"/>
              </a:rPr>
              <a:t>capacity. In </a:t>
            </a:r>
            <a:r>
              <a:rPr lang="en-IN" sz="1200" b="0" i="0" u="none" strike="noStrike" kern="1200" baseline="0" dirty="0" smtClean="0">
                <a:solidFill>
                  <a:schemeClr val="tx1"/>
                </a:solidFill>
                <a:latin typeface="+mn-lt"/>
                <a:ea typeface="+mn-ea"/>
                <a:cs typeface="+mn-cs"/>
              </a:rPr>
              <a:t>addition, in mainframe computing dummy terminals act as user </a:t>
            </a:r>
            <a:r>
              <a:rPr lang="en-IN" sz="1200" b="0" i="0" u="none" strike="noStrike" kern="1200" baseline="0" dirty="0" smtClean="0">
                <a:solidFill>
                  <a:schemeClr val="tx1"/>
                </a:solidFill>
                <a:latin typeface="+mn-lt"/>
                <a:ea typeface="+mn-ea"/>
                <a:cs typeface="+mn-cs"/>
              </a:rPr>
              <a:t>interface devices</a:t>
            </a:r>
            <a:r>
              <a:rPr lang="en-IN" sz="1200" b="0" i="0" u="none" strike="noStrike" kern="1200" baseline="0" dirty="0" smtClean="0">
                <a:solidFill>
                  <a:schemeClr val="tx1"/>
                </a:solidFill>
                <a:latin typeface="+mn-lt"/>
                <a:ea typeface="+mn-ea"/>
                <a:cs typeface="+mn-cs"/>
              </a:rPr>
              <a:t>, while in cloud computing powerful PCs can provide local computing power</a:t>
            </a:r>
          </a:p>
          <a:p>
            <a:pPr algn="just"/>
            <a:r>
              <a:rPr lang="en-IN" sz="1200" b="0" i="0" u="none" strike="noStrike" kern="1200" baseline="0" dirty="0" smtClean="0">
                <a:solidFill>
                  <a:schemeClr val="tx1"/>
                </a:solidFill>
                <a:latin typeface="+mn-lt"/>
                <a:ea typeface="+mn-ea"/>
                <a:cs typeface="+mn-cs"/>
              </a:rPr>
              <a:t>and cashing support.</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5</a:t>
            </a:fld>
            <a:endParaRPr lang="en-US" dirty="0"/>
          </a:p>
        </p:txBody>
      </p:sp>
    </p:spTree>
    <p:extLst>
      <p:ext uri="{BB962C8B-B14F-4D97-AF65-F5344CB8AC3E}">
        <p14:creationId xmlns:p14="http://schemas.microsoft.com/office/powerpoint/2010/main" val="1765503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smtClean="0">
                <a:latin typeface="Times New Roman" panose="02020603050405020304" pitchFamily="18" charset="0"/>
                <a:cs typeface="Times New Roman" panose="02020603050405020304" pitchFamily="18" charset="0"/>
              </a:rPr>
              <a:t>Cloud computing is a process that necessitates accessing of services, such as, storage, applications and servers through the Internet</a:t>
            </a:r>
            <a:r>
              <a:rPr lang="en-GB" b="0"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This enables an organisation to store and access data or programs virtually in a cloud, rather than on local hard drives or servers.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smtClean="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smtClean="0">
                <a:latin typeface="Times New Roman" panose="02020603050405020304" pitchFamily="18" charset="0"/>
                <a:cs typeface="Times New Roman" panose="02020603050405020304" pitchFamily="18" charset="0"/>
              </a:rPr>
              <a:t>Cloud computing has its roots as far back in 1950s when mainframe computers came into existence</a:t>
            </a:r>
            <a:r>
              <a:rPr lang="en-GB" b="0"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In 1970s, IBM came out with an operating system (OS) named VM. This allowed for simultaneous operation of more than one OS. Guest Operating Systems could be run on every VM, with their own memory and other infrastructure, making it possible to share these resources. This caused the concept of virtualization in computing to gain popularity.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smtClean="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smtClean="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6</a:t>
            </a:fld>
            <a:endParaRPr lang="en-US" dirty="0"/>
          </a:p>
        </p:txBody>
      </p:sp>
    </p:spTree>
    <p:extLst>
      <p:ext uri="{BB962C8B-B14F-4D97-AF65-F5344CB8AC3E}">
        <p14:creationId xmlns:p14="http://schemas.microsoft.com/office/powerpoint/2010/main" val="341837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7</a:t>
            </a:fld>
            <a:endParaRPr lang="en-US" dirty="0"/>
          </a:p>
        </p:txBody>
      </p:sp>
    </p:spTree>
    <p:extLst>
      <p:ext uri="{BB962C8B-B14F-4D97-AF65-F5344CB8AC3E}">
        <p14:creationId xmlns:p14="http://schemas.microsoft.com/office/powerpoint/2010/main" val="181778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GB" sz="1200" dirty="0" err="1" smtClean="0">
                <a:latin typeface="Times New Roman" panose="02020603050405020304" pitchFamily="18" charset="0"/>
                <a:cs typeface="Times New Roman" panose="02020603050405020304" pitchFamily="18" charset="0"/>
              </a:rPr>
              <a:t>SaaS</a:t>
            </a:r>
            <a:r>
              <a:rPr lang="en-GB" sz="1200" dirty="0" smtClean="0">
                <a:latin typeface="Times New Roman" panose="02020603050405020304" pitchFamily="18" charset="0"/>
                <a:cs typeface="Times New Roman" panose="02020603050405020304" pitchFamily="18" charset="0"/>
              </a:rPr>
              <a:t> has become a common delivery model for many business applications, including office software, messaging software, payroll processing software, DBMS software, management software, customer relationship management (CRM), Management Information Systems (MIS), enterprise resource planning (ERP) and others.</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9</a:t>
            </a:fld>
            <a:endParaRPr lang="en-US" dirty="0"/>
          </a:p>
        </p:txBody>
      </p:sp>
    </p:spTree>
    <p:extLst>
      <p:ext uri="{BB962C8B-B14F-4D97-AF65-F5344CB8AC3E}">
        <p14:creationId xmlns:p14="http://schemas.microsoft.com/office/powerpoint/2010/main" val="159450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457200" indent="-457200" algn="just">
              <a:buFont typeface="+mj-lt"/>
              <a:buAutoNum type="arabicPeriod"/>
            </a:pPr>
            <a:r>
              <a:rPr lang="en-IN" b="1" dirty="0" smtClean="0"/>
              <a:t>On-demand Self-service:</a:t>
            </a:r>
            <a:r>
              <a:rPr lang="en-IN" dirty="0" smtClean="0"/>
              <a:t> A consumer can unilaterally provision computing capabilities, such as server time and network storage, as needed automatically without requiring human interaction with each service provider.</a:t>
            </a:r>
          </a:p>
          <a:p>
            <a:pPr marL="457200" indent="-457200" algn="just">
              <a:buFont typeface="+mj-lt"/>
              <a:buAutoNum type="arabicPeriod"/>
            </a:pPr>
            <a:r>
              <a:rPr lang="en-IN" b="1" dirty="0" smtClean="0"/>
              <a:t>Broad Network Access:</a:t>
            </a:r>
            <a:r>
              <a:rPr lang="en-IN" dirty="0" smtClean="0"/>
              <a:t> Capabilities are available over the network and accessed through standard mechanisms that promote use by heterogeneous thin or thick client platforms (for</a:t>
            </a:r>
            <a:r>
              <a:rPr lang="en-IN" baseline="0" dirty="0" smtClean="0"/>
              <a:t> example</a:t>
            </a:r>
            <a:r>
              <a:rPr lang="en-IN" dirty="0" smtClean="0"/>
              <a:t>, </a:t>
            </a:r>
            <a:r>
              <a:rPr lang="en-IN" b="1" dirty="0" smtClean="0"/>
              <a:t>mobile</a:t>
            </a:r>
            <a:r>
              <a:rPr lang="en-IN" dirty="0" smtClean="0"/>
              <a:t> phones, tablets, laptops and workstations).</a:t>
            </a:r>
          </a:p>
          <a:p>
            <a:pPr marL="457200" indent="-457200" algn="just">
              <a:buFont typeface="+mj-lt"/>
              <a:buAutoNum type="arabicPeriod"/>
            </a:pPr>
            <a:r>
              <a:rPr lang="en-IN" b="1" dirty="0" smtClean="0"/>
              <a:t>Resource Pooling:</a:t>
            </a:r>
            <a:r>
              <a:rPr lang="en-IN" dirty="0" smtClean="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for example, country, state or datacentre). Examples of resources include storage, processing, memory and network bandwidth.</a:t>
            </a:r>
          </a:p>
          <a:p>
            <a:pPr marL="457200" indent="-457200" algn="just">
              <a:buFont typeface="+mj-lt"/>
              <a:buAutoNum type="arabicPeriod"/>
            </a:pPr>
            <a:r>
              <a:rPr lang="en-IN" b="1" dirty="0" smtClean="0"/>
              <a:t>Rapid Elasticity:</a:t>
            </a:r>
            <a:r>
              <a:rPr lang="en-IN" dirty="0" smtClean="0"/>
              <a:t> 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p>
          <a:p>
            <a:pPr marL="457200" indent="-457200" algn="just">
              <a:buFont typeface="+mj-lt"/>
              <a:buAutoNum type="arabicPeriod"/>
            </a:pPr>
            <a:r>
              <a:rPr lang="en-IN" b="1" dirty="0" smtClean="0"/>
              <a:t>Measured Service:</a:t>
            </a:r>
            <a:r>
              <a:rPr lang="en-IN" dirty="0" smtClean="0"/>
              <a:t> Cloud systems automatically control and optimise resource use by leveraging a metering capability at some level of abstraction appropriate to the type of service (for</a:t>
            </a:r>
            <a:r>
              <a:rPr lang="en-IN" baseline="0" dirty="0" smtClean="0"/>
              <a:t> example</a:t>
            </a:r>
            <a:r>
              <a:rPr lang="en-IN" dirty="0" smtClean="0"/>
              <a:t>, storage, processing, bandwidth and active user accounts). Resource usage can be monitored, controlled and reported, providing transparency for provider and consumer.</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12</a:t>
            </a:fld>
            <a:endParaRPr lang="en-US" dirty="0"/>
          </a:p>
        </p:txBody>
      </p:sp>
    </p:spTree>
    <p:extLst>
      <p:ext uri="{BB962C8B-B14F-4D97-AF65-F5344CB8AC3E}">
        <p14:creationId xmlns:p14="http://schemas.microsoft.com/office/powerpoint/2010/main" val="427325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Flexibility</a:t>
            </a:r>
          </a:p>
          <a:p>
            <a:endParaRPr lang="en-IN" dirty="0" smtClean="0"/>
          </a:p>
          <a:p>
            <a:r>
              <a:rPr lang="en-IN" sz="1200" b="0" i="0" kern="1200" dirty="0" smtClean="0">
                <a:solidFill>
                  <a:schemeClr val="tx1"/>
                </a:solidFill>
                <a:effectLst/>
                <a:latin typeface="+mn-lt"/>
                <a:ea typeface="+mn-ea"/>
                <a:cs typeface="+mn-cs"/>
              </a:rPr>
              <a:t>Cloud computing allows your employees to be more flexible — both in and out of the workplace. Employees can access files using web-enabled devices, such as, smartphones, laptops and notebooks. The ability to simultaneously share documents and other files over the Internet can also help support both internal and external collaboration. Many employers are now implementing “bring your own device (BYOD)” policies. In this way, cloud computing enables the use of mobile technology.</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14</a:t>
            </a:fld>
            <a:endParaRPr lang="en-US" dirty="0"/>
          </a:p>
        </p:txBody>
      </p:sp>
    </p:spTree>
    <p:extLst>
      <p:ext uri="{BB962C8B-B14F-4D97-AF65-F5344CB8AC3E}">
        <p14:creationId xmlns:p14="http://schemas.microsoft.com/office/powerpoint/2010/main" val="228055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25</a:t>
            </a:fld>
            <a:endParaRPr lang="en-US" dirty="0"/>
          </a:p>
        </p:txBody>
      </p:sp>
    </p:spTree>
    <p:extLst>
      <p:ext uri="{BB962C8B-B14F-4D97-AF65-F5344CB8AC3E}">
        <p14:creationId xmlns:p14="http://schemas.microsoft.com/office/powerpoint/2010/main" val="3617736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a:t>
            </a:r>
            <a:r>
              <a:rPr lang="en-IN" dirty="0" smtClean="0">
                <a:latin typeface="Times New Roman" panose="02020603050405020304" pitchFamily="18" charset="0"/>
                <a:cs typeface="Times New Roman" panose="02020603050405020304" pitchFamily="18" charset="0"/>
              </a:rPr>
              <a:t>Computing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838200"/>
            <a:ext cx="9213918" cy="5486400"/>
          </a:xfrm>
        </p:spPr>
        <p:txBody>
          <a:bodyPr>
            <a:normAutofit fontScale="85000" lnSpcReduction="20000"/>
          </a:bodyPr>
          <a:lstStyle/>
          <a:p>
            <a:pPr marL="0" indent="0" algn="just">
              <a:buNone/>
            </a:pPr>
            <a:r>
              <a:rPr lang="en-GB" sz="1900" b="1" dirty="0" smtClean="0">
                <a:latin typeface="Times New Roman" panose="02020603050405020304" pitchFamily="18" charset="0"/>
                <a:cs typeface="Times New Roman" panose="02020603050405020304" pitchFamily="18" charset="0"/>
              </a:rPr>
              <a:t>Cloud </a:t>
            </a:r>
            <a:r>
              <a:rPr lang="en-GB" sz="1900" b="1" dirty="0" smtClean="0">
                <a:latin typeface="Times New Roman" panose="02020603050405020304" pitchFamily="18" charset="0"/>
                <a:cs typeface="Times New Roman" panose="02020603050405020304" pitchFamily="18" charset="0"/>
              </a:rPr>
              <a:t>Computing NIST Definition </a:t>
            </a:r>
          </a:p>
          <a:p>
            <a:pPr marL="0" indent="0" algn="just">
              <a:buNone/>
            </a:pPr>
            <a:r>
              <a:rPr lang="en-GB" sz="1900" i="1" dirty="0" smtClean="0">
                <a:latin typeface="Times New Roman" panose="02020603050405020304" pitchFamily="18" charset="0"/>
                <a:cs typeface="Times New Roman" panose="02020603050405020304" pitchFamily="18" charset="0"/>
              </a:rPr>
              <a:t>Cloud computing is a model for enabling ubiquitous, convenient, on-demand network access to a shared pool of configurable computing resources (for example, networks, servers, storage, applications and services) that can be rapidly provisioned and released with minimal management effort or service provider interaction</a:t>
            </a:r>
            <a:r>
              <a:rPr lang="en-GB" sz="1900" i="1" dirty="0" smtClean="0">
                <a:latin typeface="Times New Roman" panose="02020603050405020304" pitchFamily="18" charset="0"/>
                <a:cs typeface="Times New Roman" panose="02020603050405020304" pitchFamily="18" charset="0"/>
              </a:rPr>
              <a:t>.“</a:t>
            </a:r>
          </a:p>
          <a:p>
            <a:pPr marL="0" indent="0" algn="just">
              <a:buNone/>
            </a:pPr>
            <a:endParaRPr lang="en-IN" sz="1600" b="1" i="1" dirty="0">
              <a:latin typeface="Times New Roman" panose="02020603050405020304" pitchFamily="18" charset="0"/>
              <a:cs typeface="Times New Roman" panose="02020603050405020304" pitchFamily="18" charset="0"/>
            </a:endParaRPr>
          </a:p>
          <a:p>
            <a:pPr marL="0" indent="0" algn="just">
              <a:buNone/>
            </a:pPr>
            <a:endParaRPr lang="en-IN" sz="1600" b="1" i="1" dirty="0" smtClean="0">
              <a:latin typeface="Times New Roman" panose="02020603050405020304" pitchFamily="18" charset="0"/>
              <a:cs typeface="Times New Roman" panose="02020603050405020304" pitchFamily="18" charset="0"/>
            </a:endParaRPr>
          </a:p>
          <a:p>
            <a:pPr marL="0" indent="0" algn="just">
              <a:buNone/>
            </a:pPr>
            <a:endParaRPr lang="en-GB" sz="1600" b="1" i="1" dirty="0" smtClean="0">
              <a:latin typeface="Times New Roman" panose="02020603050405020304" pitchFamily="18" charset="0"/>
              <a:cs typeface="Times New Roman" panose="02020603050405020304" pitchFamily="18" charset="0"/>
            </a:endParaRPr>
          </a:p>
          <a:p>
            <a:pPr marL="0" indent="0" algn="just">
              <a:buNone/>
            </a:pPr>
            <a:r>
              <a:rPr lang="en-GB" sz="1900" dirty="0" smtClean="0">
                <a:latin typeface="Times New Roman" panose="02020603050405020304" pitchFamily="18" charset="0"/>
                <a:cs typeface="Times New Roman" panose="02020603050405020304" pitchFamily="18" charset="0"/>
              </a:rPr>
              <a:t>The NIST definition lists five essential characteristics of cloud computing:</a:t>
            </a:r>
          </a:p>
          <a:p>
            <a:pPr algn="just"/>
            <a:r>
              <a:rPr lang="en-GB" sz="1900" dirty="0" smtClean="0">
                <a:latin typeface="Times New Roman" panose="02020603050405020304" pitchFamily="18" charset="0"/>
                <a:cs typeface="Times New Roman" panose="02020603050405020304" pitchFamily="18" charset="0"/>
              </a:rPr>
              <a:t>On-demand self-service</a:t>
            </a:r>
          </a:p>
          <a:p>
            <a:pPr algn="just"/>
            <a:r>
              <a:rPr lang="en-GB" sz="1900" dirty="0" smtClean="0">
                <a:latin typeface="Times New Roman" panose="02020603050405020304" pitchFamily="18" charset="0"/>
                <a:cs typeface="Times New Roman" panose="02020603050405020304" pitchFamily="18" charset="0"/>
              </a:rPr>
              <a:t>Broad network access</a:t>
            </a:r>
          </a:p>
          <a:p>
            <a:pPr algn="just"/>
            <a:r>
              <a:rPr lang="en-GB" sz="1900" dirty="0" smtClean="0">
                <a:latin typeface="Times New Roman" panose="02020603050405020304" pitchFamily="18" charset="0"/>
                <a:cs typeface="Times New Roman" panose="02020603050405020304" pitchFamily="18" charset="0"/>
              </a:rPr>
              <a:t>Resource pooling</a:t>
            </a:r>
          </a:p>
          <a:p>
            <a:pPr algn="just"/>
            <a:r>
              <a:rPr lang="en-GB" sz="1900" dirty="0" smtClean="0">
                <a:latin typeface="Times New Roman" panose="02020603050405020304" pitchFamily="18" charset="0"/>
                <a:cs typeface="Times New Roman" panose="02020603050405020304" pitchFamily="18" charset="0"/>
              </a:rPr>
              <a:t>Rapid elasticity or expansion</a:t>
            </a:r>
          </a:p>
          <a:p>
            <a:pPr algn="just"/>
            <a:r>
              <a:rPr lang="en-GB" sz="1900" dirty="0" smtClean="0">
                <a:latin typeface="Times New Roman" panose="02020603050405020304" pitchFamily="18" charset="0"/>
                <a:cs typeface="Times New Roman" panose="02020603050405020304" pitchFamily="18" charset="0"/>
              </a:rPr>
              <a:t>Measured </a:t>
            </a:r>
            <a:r>
              <a:rPr lang="en-GB" sz="1900" dirty="0" smtClean="0">
                <a:latin typeface="Times New Roman" panose="02020603050405020304" pitchFamily="18" charset="0"/>
                <a:cs typeface="Times New Roman" panose="02020603050405020304" pitchFamily="18" charset="0"/>
              </a:rPr>
              <a:t>service</a:t>
            </a:r>
          </a:p>
          <a:p>
            <a:pPr algn="just"/>
            <a:endParaRPr lang="en-IN" sz="1600" dirty="0">
              <a:latin typeface="Times New Roman" panose="02020603050405020304" pitchFamily="18" charset="0"/>
              <a:cs typeface="Times New Roman" panose="02020603050405020304" pitchFamily="18" charset="0"/>
            </a:endParaRPr>
          </a:p>
          <a:p>
            <a:pPr algn="just"/>
            <a:endParaRPr lang="en-GB" sz="1600" dirty="0" smtClean="0">
              <a:latin typeface="Times New Roman" panose="02020603050405020304" pitchFamily="18" charset="0"/>
              <a:cs typeface="Times New Roman" panose="02020603050405020304" pitchFamily="18" charset="0"/>
            </a:endParaRPr>
          </a:p>
          <a:p>
            <a:pPr marL="0" indent="0">
              <a:buNone/>
            </a:pPr>
            <a:endParaRPr lang="en-IN" sz="1600" b="1" i="1" dirty="0" smtClean="0">
              <a:latin typeface="Times New Roman" panose="02020603050405020304" pitchFamily="18" charset="0"/>
              <a:cs typeface="Times New Roman" panose="02020603050405020304" pitchFamily="18" charset="0"/>
            </a:endParaRPr>
          </a:p>
          <a:p>
            <a:pPr marL="0" indent="0">
              <a:buNone/>
            </a:pPr>
            <a:r>
              <a:rPr lang="en-IN" sz="1600" b="1" dirty="0" smtClean="0">
                <a:latin typeface="Times New Roman" panose="02020603050405020304" pitchFamily="18" charset="0"/>
                <a:cs typeface="Times New Roman" panose="02020603050405020304" pitchFamily="18" charset="0"/>
              </a:rPr>
              <a:t>Source</a:t>
            </a:r>
            <a:r>
              <a:rPr lang="en-IN" sz="1600" b="1" dirty="0">
                <a:latin typeface="Times New Roman" panose="02020603050405020304" pitchFamily="18" charset="0"/>
                <a:cs typeface="Times New Roman" panose="02020603050405020304" pitchFamily="18" charset="0"/>
              </a:rPr>
              <a:t>: https://www.nist.gov/news-events/news/2011/10/final-version-nist-cloud-computing-definition-published</a:t>
            </a:r>
            <a:endParaRPr lang="en-IN" sz="1600" b="1" dirty="0" smtClean="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604" y="2590800"/>
            <a:ext cx="2935114" cy="3055186"/>
          </a:xfrm>
          <a:prstGeom prst="rect">
            <a:avLst/>
          </a:prstGeom>
        </p:spPr>
      </p:pic>
    </p:spTree>
    <p:extLst>
      <p:ext uri="{BB962C8B-B14F-4D97-AF65-F5344CB8AC3E}">
        <p14:creationId xmlns:p14="http://schemas.microsoft.com/office/powerpoint/2010/main" val="2425460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Why Cloud Computing</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838200"/>
            <a:ext cx="9144000" cy="5737860"/>
          </a:xfrm>
        </p:spPr>
        <p:txBody>
          <a:bodyPr>
            <a:normAutofit/>
          </a:bodyPr>
          <a:lstStyle/>
          <a:p>
            <a:pPr marL="0" indent="0" algn="just">
              <a:buNone/>
            </a:pPr>
            <a:r>
              <a:rPr lang="en-GB" sz="1600" dirty="0" smtClean="0">
                <a:latin typeface="Times New Roman" panose="02020603050405020304" pitchFamily="18" charset="0"/>
                <a:cs typeface="Times New Roman" panose="02020603050405020304" pitchFamily="18" charset="0"/>
              </a:rPr>
              <a:t>Cloud </a:t>
            </a:r>
            <a:r>
              <a:rPr lang="en-GB" sz="1600" dirty="0" smtClean="0">
                <a:latin typeface="Times New Roman" panose="02020603050405020304" pitchFamily="18" charset="0"/>
                <a:cs typeface="Times New Roman" panose="02020603050405020304" pitchFamily="18" charset="0"/>
              </a:rPr>
              <a:t>computing is computing based on the Internet. Where in the past, people would run applications or programs from software downloaded on a physical computer or server in their building; cloud computing allows people access to the same kinds of applications through the Internet.</a:t>
            </a:r>
          </a:p>
          <a:p>
            <a:pPr marL="0" indent="0" algn="just">
              <a:buNone/>
            </a:pPr>
            <a:r>
              <a:rPr lang="en-GB" sz="1600" dirty="0" smtClean="0">
                <a:latin typeface="Times New Roman" panose="02020603050405020304" pitchFamily="18" charset="0"/>
                <a:cs typeface="Times New Roman" panose="02020603050405020304" pitchFamily="18" charset="0"/>
              </a:rPr>
              <a:t>For instance, when </a:t>
            </a:r>
            <a:r>
              <a:rPr lang="en-GB" sz="1600" dirty="0" smtClean="0">
                <a:latin typeface="Times New Roman" panose="02020603050405020304" pitchFamily="18" charset="0"/>
                <a:cs typeface="Times New Roman" panose="02020603050405020304" pitchFamily="18" charset="0"/>
              </a:rPr>
              <a:t>you update your Facebook status, you are using cloud computing. Checking your bank balance on your phone? You are in the cloud again. Chances are you rely on cloud computing to solve the challenges faced by small businesses, whether </a:t>
            </a:r>
            <a:r>
              <a:rPr lang="en-GB" sz="1600" dirty="0" smtClean="0">
                <a:latin typeface="Times New Roman" panose="02020603050405020304" pitchFamily="18" charset="0"/>
                <a:cs typeface="Times New Roman" panose="02020603050405020304" pitchFamily="18" charset="0"/>
              </a:rPr>
              <a:t>you are </a:t>
            </a:r>
            <a:r>
              <a:rPr lang="en-GB" sz="1600" dirty="0" smtClean="0">
                <a:latin typeface="Times New Roman" panose="02020603050405020304" pitchFamily="18" charset="0"/>
                <a:cs typeface="Times New Roman" panose="02020603050405020304" pitchFamily="18" charset="0"/>
              </a:rPr>
              <a:t>firing off emails on the move or using a bunch of apps to help you manage your workload.</a:t>
            </a:r>
            <a:endParaRPr 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174" y="3021395"/>
            <a:ext cx="4484687" cy="3163112"/>
          </a:xfrm>
          <a:prstGeom prst="rect">
            <a:avLst/>
          </a:prstGeom>
        </p:spPr>
      </p:pic>
      <p:sp>
        <p:nvSpPr>
          <p:cNvPr id="6" name="TextBox 5"/>
          <p:cNvSpPr txBox="1"/>
          <p:nvPr/>
        </p:nvSpPr>
        <p:spPr>
          <a:xfrm>
            <a:off x="-10510" y="6269680"/>
            <a:ext cx="6396303"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https://www.salesforce.com/uk/blog/2015/11/why-move-to-the-cloud-10-benefits-of-cloud-computing.html</a:t>
            </a:r>
            <a:endParaRPr lang="en-GB"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750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Five Essential Characteristics of Cloud </a:t>
            </a:r>
            <a:r>
              <a:rPr lang="en-IN" dirty="0" smtClean="0">
                <a:latin typeface="Times New Roman" panose="02020603050405020304" pitchFamily="18" charset="0"/>
                <a:cs typeface="Times New Roman" panose="02020603050405020304" pitchFamily="18" charset="0"/>
              </a:rPr>
              <a:t>computing</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51" y="1066800"/>
            <a:ext cx="8001000" cy="3962400"/>
          </a:xfrm>
          <a:prstGeom prst="rect">
            <a:avLst/>
          </a:prstGeom>
        </p:spPr>
      </p:pic>
      <p:sp>
        <p:nvSpPr>
          <p:cNvPr id="3" name="TextBox 2"/>
          <p:cNvSpPr txBox="1"/>
          <p:nvPr/>
        </p:nvSpPr>
        <p:spPr>
          <a:xfrm>
            <a:off x="-76200" y="6295495"/>
            <a:ext cx="4820550"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https://www.nist.gov/sites/default/files/documents/itl/cloud/cloud-def-v15.pdf</a:t>
            </a:r>
            <a:endParaRPr lang="en-GB"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89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Benefits of Cloud Computing </a:t>
            </a:r>
          </a:p>
        </p:txBody>
      </p:sp>
      <p:sp>
        <p:nvSpPr>
          <p:cNvPr id="3" name="Content Placeholder 2"/>
          <p:cNvSpPr>
            <a:spLocks noGrp="1"/>
          </p:cNvSpPr>
          <p:nvPr>
            <p:ph idx="1"/>
          </p:nvPr>
        </p:nvSpPr>
        <p:spPr/>
        <p:txBody>
          <a:bodyPr/>
          <a:lstStyle/>
          <a:p>
            <a:pPr marL="0" indent="0">
              <a:buNone/>
            </a:pPr>
            <a:endParaRPr lang="en-IN" sz="2400" b="1" dirty="0" smtClean="0"/>
          </a:p>
          <a:p>
            <a:r>
              <a:rPr lang="en-IN" sz="1600" dirty="0" smtClean="0">
                <a:latin typeface="Times New Roman" panose="02020603050405020304" pitchFamily="18" charset="0"/>
                <a:cs typeface="Times New Roman" panose="02020603050405020304" pitchFamily="18" charset="0"/>
              </a:rPr>
              <a:t>Flexibility</a:t>
            </a:r>
          </a:p>
          <a:p>
            <a:r>
              <a:rPr lang="en-IN" sz="1600" dirty="0" smtClean="0">
                <a:latin typeface="Times New Roman" panose="02020603050405020304" pitchFamily="18" charset="0"/>
                <a:cs typeface="Times New Roman" panose="02020603050405020304" pitchFamily="18" charset="0"/>
              </a:rPr>
              <a:t>Disaster Recovery</a:t>
            </a:r>
          </a:p>
          <a:p>
            <a:r>
              <a:rPr lang="en-IN" sz="1600" dirty="0" smtClean="0">
                <a:latin typeface="Times New Roman" panose="02020603050405020304" pitchFamily="18" charset="0"/>
                <a:cs typeface="Times New Roman" panose="02020603050405020304" pitchFamily="18" charset="0"/>
              </a:rPr>
              <a:t>Automatic Software Updates</a:t>
            </a:r>
          </a:p>
          <a:p>
            <a:r>
              <a:rPr lang="en-IN" sz="1600" dirty="0" smtClean="0">
                <a:latin typeface="Times New Roman" panose="02020603050405020304" pitchFamily="18" charset="0"/>
                <a:cs typeface="Times New Roman" panose="02020603050405020304" pitchFamily="18" charset="0"/>
              </a:rPr>
              <a:t>More Cost Efficiency </a:t>
            </a:r>
          </a:p>
          <a:p>
            <a:r>
              <a:rPr lang="en-IN" sz="1600" dirty="0" smtClean="0">
                <a:latin typeface="Times New Roman" panose="02020603050405020304" pitchFamily="18" charset="0"/>
                <a:cs typeface="Times New Roman" panose="02020603050405020304" pitchFamily="18" charset="0"/>
              </a:rPr>
              <a:t>Increased Collaboration</a:t>
            </a:r>
          </a:p>
          <a:p>
            <a:r>
              <a:rPr lang="en-IN" sz="1600" dirty="0" smtClean="0">
                <a:latin typeface="Times New Roman" panose="02020603050405020304" pitchFamily="18" charset="0"/>
                <a:cs typeface="Times New Roman" panose="02020603050405020304" pitchFamily="18" charset="0"/>
              </a:rPr>
              <a:t>Work from anywhere</a:t>
            </a:r>
          </a:p>
          <a:p>
            <a:r>
              <a:rPr lang="en-IN" sz="1600" dirty="0" smtClean="0">
                <a:latin typeface="Times New Roman" panose="02020603050405020304" pitchFamily="18" charset="0"/>
                <a:cs typeface="Times New Roman" panose="02020603050405020304" pitchFamily="18" charset="0"/>
              </a:rPr>
              <a:t>Security</a:t>
            </a:r>
          </a:p>
          <a:p>
            <a:r>
              <a:rPr lang="en-IN" sz="1600" dirty="0" smtClean="0">
                <a:latin typeface="Times New Roman" panose="02020603050405020304" pitchFamily="18" charset="0"/>
                <a:cs typeface="Times New Roman" panose="02020603050405020304" pitchFamily="18" charset="0"/>
              </a:rPr>
              <a:t>Competitiveness</a:t>
            </a:r>
          </a:p>
          <a:p>
            <a:r>
              <a:rPr lang="en-IN" sz="1600" dirty="0" smtClean="0">
                <a:latin typeface="Times New Roman" panose="02020603050405020304" pitchFamily="18" charset="0"/>
                <a:cs typeface="Times New Roman" panose="02020603050405020304" pitchFamily="18" charset="0"/>
              </a:rPr>
              <a:t>Environmental Friendly </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465" y="1381855"/>
            <a:ext cx="5035935" cy="3386138"/>
          </a:xfrm>
          <a:prstGeom prst="rect">
            <a:avLst/>
          </a:prstGeom>
        </p:spPr>
      </p:pic>
    </p:spTree>
    <p:extLst>
      <p:ext uri="{BB962C8B-B14F-4D97-AF65-F5344CB8AC3E}">
        <p14:creationId xmlns:p14="http://schemas.microsoft.com/office/powerpoint/2010/main" val="196087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Flexibility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38200"/>
            <a:ext cx="9144000" cy="5486400"/>
          </a:xfrm>
        </p:spPr>
        <p:txBody>
          <a:bodyPr>
            <a:normAutofit fontScale="92500"/>
          </a:bodyPr>
          <a:lstStyle/>
          <a:p>
            <a:pPr algn="just"/>
            <a:r>
              <a:rPr lang="en-GB" dirty="0" smtClean="0"/>
              <a:t>Cloud-based </a:t>
            </a:r>
            <a:r>
              <a:rPr lang="en-GB" dirty="0" smtClean="0"/>
              <a:t>services are ideal for businesses with growing or fluctuating bandwidth demands</a:t>
            </a:r>
            <a:r>
              <a:rPr lang="en-GB" dirty="0" smtClean="0"/>
              <a:t>.</a:t>
            </a:r>
          </a:p>
          <a:p>
            <a:pPr algn="just"/>
            <a:r>
              <a:rPr lang="en-GB" dirty="0" smtClean="0"/>
              <a:t> </a:t>
            </a:r>
            <a:r>
              <a:rPr lang="en-GB" dirty="0" smtClean="0"/>
              <a:t>If </a:t>
            </a:r>
            <a:r>
              <a:rPr lang="en-GB" dirty="0" smtClean="0"/>
              <a:t>the </a:t>
            </a:r>
            <a:r>
              <a:rPr lang="en-GB" dirty="0" smtClean="0"/>
              <a:t>needs </a:t>
            </a:r>
            <a:r>
              <a:rPr lang="en-GB" dirty="0" smtClean="0"/>
              <a:t>increase, </a:t>
            </a:r>
            <a:r>
              <a:rPr lang="en-GB" dirty="0" smtClean="0"/>
              <a:t>it</a:t>
            </a:r>
            <a:r>
              <a:rPr lang="en-GB" dirty="0"/>
              <a:t> </a:t>
            </a:r>
            <a:r>
              <a:rPr lang="en-GB" dirty="0" smtClean="0"/>
              <a:t>is</a:t>
            </a:r>
            <a:r>
              <a:rPr lang="en-GB" dirty="0" smtClean="0"/>
              <a:t> </a:t>
            </a:r>
            <a:r>
              <a:rPr lang="en-GB" dirty="0" smtClean="0"/>
              <a:t>easy to scale </a:t>
            </a:r>
            <a:r>
              <a:rPr lang="en-GB" dirty="0" smtClean="0"/>
              <a:t>up </a:t>
            </a:r>
            <a:r>
              <a:rPr lang="en-GB" dirty="0" smtClean="0"/>
              <a:t>cloud capacity, drawing on the service’s remote servers. Likewise, if </a:t>
            </a:r>
            <a:r>
              <a:rPr lang="en-GB" dirty="0" smtClean="0"/>
              <a:t>the </a:t>
            </a:r>
            <a:r>
              <a:rPr lang="en-GB" dirty="0" smtClean="0"/>
              <a:t>need </a:t>
            </a:r>
            <a:r>
              <a:rPr lang="en-GB" dirty="0" smtClean="0"/>
              <a:t>to </a:t>
            </a:r>
            <a:r>
              <a:rPr lang="en-GB" dirty="0" smtClean="0"/>
              <a:t>be scaled </a:t>
            </a:r>
            <a:r>
              <a:rPr lang="en-GB" dirty="0" smtClean="0"/>
              <a:t>down again, the flexibility is baked into the service. </a:t>
            </a:r>
            <a:endParaRPr lang="en-GB" dirty="0" smtClean="0"/>
          </a:p>
          <a:p>
            <a:pPr algn="just"/>
            <a:r>
              <a:rPr lang="en-GB" dirty="0" smtClean="0"/>
              <a:t>This </a:t>
            </a:r>
            <a:r>
              <a:rPr lang="en-GB" dirty="0" smtClean="0"/>
              <a:t>level of agility can give businesses using cloud computing a real advantage over </a:t>
            </a:r>
            <a:r>
              <a:rPr lang="en-GB" dirty="0" smtClean="0"/>
              <a:t>competitors.   </a:t>
            </a:r>
          </a:p>
          <a:p>
            <a:pPr marL="0" indent="0" algn="just">
              <a:buNone/>
            </a:pPr>
            <a:endParaRPr lang="en-IN" b="1" dirty="0"/>
          </a:p>
          <a:p>
            <a:pPr marL="0" indent="0" algn="just">
              <a:buNone/>
            </a:pPr>
            <a:endParaRPr lang="en-IN" b="1" dirty="0" smtClean="0"/>
          </a:p>
          <a:p>
            <a:pPr marL="0" indent="0" algn="just">
              <a:buNone/>
            </a:pPr>
            <a:endParaRPr lang="en-IN" b="1" dirty="0"/>
          </a:p>
          <a:p>
            <a:pPr marL="0" indent="0" algn="just">
              <a:buNone/>
            </a:pPr>
            <a:endParaRPr lang="en-IN" b="1" dirty="0" smtClean="0"/>
          </a:p>
          <a:p>
            <a:pPr marL="0" indent="0" algn="just">
              <a:buNone/>
            </a:pPr>
            <a:endParaRPr lang="en-IN" b="1" dirty="0" smtClean="0"/>
          </a:p>
          <a:p>
            <a:pPr marL="0" indent="0" algn="just">
              <a:buNone/>
            </a:pPr>
            <a:endParaRPr lang="en-IN" b="1" dirty="0"/>
          </a:p>
          <a:p>
            <a:pPr marL="0" indent="0" algn="just">
              <a:buNone/>
            </a:pPr>
            <a:endParaRPr lang="en-IN" b="1" dirty="0" smtClean="0"/>
          </a:p>
          <a:p>
            <a:pPr marL="0" indent="0">
              <a:buNone/>
            </a:pPr>
            <a:r>
              <a:rPr lang="en-IN" sz="1000" b="1" dirty="0">
                <a:latin typeface="Times New Roman" panose="02020603050405020304" pitchFamily="18" charset="0"/>
                <a:cs typeface="Times New Roman" panose="02020603050405020304" pitchFamily="18" charset="0"/>
              </a:rPr>
              <a:t>Source: https://www.salesforce.com/uk/blog/2015/11/why-move-to-the-cloud-10-benefits-of-cloud-computing.html</a:t>
            </a:r>
          </a:p>
          <a:p>
            <a:pPr marL="0" indent="0" algn="just">
              <a:buNone/>
            </a:pPr>
            <a:endParaRPr lang="en-GB"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212" y="3352800"/>
            <a:ext cx="2124075" cy="2152650"/>
          </a:xfrm>
          <a:prstGeom prst="rect">
            <a:avLst/>
          </a:prstGeom>
        </p:spPr>
      </p:pic>
    </p:spTree>
    <p:extLst>
      <p:ext uri="{BB962C8B-B14F-4D97-AF65-F5344CB8AC3E}">
        <p14:creationId xmlns:p14="http://schemas.microsoft.com/office/powerpoint/2010/main" val="1070572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Disaster </a:t>
            </a:r>
            <a:r>
              <a:rPr lang="en-IN" dirty="0" smtClean="0">
                <a:latin typeface="Times New Roman" panose="02020603050405020304" pitchFamily="18" charset="0"/>
                <a:cs typeface="Times New Roman" panose="02020603050405020304" pitchFamily="18" charset="0"/>
              </a:rPr>
              <a:t>Recovery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210" y="838200"/>
            <a:ext cx="7225990" cy="5486400"/>
          </a:xfrm>
        </p:spPr>
        <p:txBody>
          <a:bodyPr/>
          <a:lstStyle/>
          <a:p>
            <a:pPr algn="just"/>
            <a:r>
              <a:rPr lang="en-GB" dirty="0" smtClean="0"/>
              <a:t>Cloud </a:t>
            </a:r>
            <a:r>
              <a:rPr lang="en-GB" dirty="0" smtClean="0"/>
              <a:t>disaster recovery (cloud DR) is a backup and restore strategy that involves storing and maintaining copies of electronic records in a cloud computing environment as a security measure. </a:t>
            </a:r>
            <a:endParaRPr lang="en-GB" dirty="0" smtClean="0"/>
          </a:p>
          <a:p>
            <a:pPr algn="just"/>
            <a:endParaRPr lang="en-GB" dirty="0" smtClean="0"/>
          </a:p>
          <a:p>
            <a:pPr algn="just"/>
            <a:r>
              <a:rPr lang="en-GB" dirty="0" smtClean="0"/>
              <a:t>The </a:t>
            </a:r>
            <a:r>
              <a:rPr lang="en-GB" dirty="0" smtClean="0"/>
              <a:t>goal of cloud DR is to provide an organisation with a way to recover data and/or implement failover in the event of a man-made or natural catastrophe.</a:t>
            </a:r>
            <a:endParaRPr lang="en-GB"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15</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744" t="20513" r="10256" b="13846"/>
          <a:stretch/>
        </p:blipFill>
        <p:spPr>
          <a:xfrm>
            <a:off x="7048274" y="4709633"/>
            <a:ext cx="2095726" cy="1719570"/>
          </a:xfrm>
          <a:prstGeom prst="rect">
            <a:avLst/>
          </a:prstGeom>
        </p:spPr>
      </p:pic>
      <p:sp>
        <p:nvSpPr>
          <p:cNvPr id="5" name="TextBox 4"/>
          <p:cNvSpPr txBox="1"/>
          <p:nvPr/>
        </p:nvSpPr>
        <p:spPr>
          <a:xfrm>
            <a:off x="0" y="6263425"/>
            <a:ext cx="5942652" cy="246221"/>
          </a:xfrm>
          <a:prstGeom prst="rect">
            <a:avLst/>
          </a:prstGeom>
          <a:noFill/>
        </p:spPr>
        <p:txBody>
          <a:bodyPr wrap="none" rtlCol="0">
            <a:spAutoFit/>
          </a:bodyPr>
          <a:lstStyle/>
          <a:p>
            <a:r>
              <a:rPr lang="en-GB" sz="1000" b="1" dirty="0">
                <a:latin typeface="Times New Roman" panose="02020603050405020304" pitchFamily="18" charset="0"/>
                <a:cs typeface="Times New Roman" panose="02020603050405020304" pitchFamily="18" charset="0"/>
              </a:rPr>
              <a:t>https://www.salesforce.com/uk/blog/2015/11/why-move-to-the-cloud-10-benefits-of-cloud-computing.html</a:t>
            </a:r>
          </a:p>
        </p:txBody>
      </p:sp>
    </p:spTree>
    <p:extLst>
      <p:ext uri="{BB962C8B-B14F-4D97-AF65-F5344CB8AC3E}">
        <p14:creationId xmlns:p14="http://schemas.microsoft.com/office/powerpoint/2010/main" val="4127656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Automatic Software </a:t>
            </a:r>
            <a:r>
              <a:rPr lang="en-IN" dirty="0" smtClean="0">
                <a:latin typeface="Times New Roman" panose="02020603050405020304" pitchFamily="18" charset="0"/>
                <a:cs typeface="Times New Roman" panose="02020603050405020304" pitchFamily="18" charset="0"/>
              </a:rPr>
              <a:t>Updates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38200"/>
            <a:ext cx="6934200" cy="5486400"/>
          </a:xfrm>
        </p:spPr>
        <p:txBody>
          <a:bodyPr>
            <a:normAutofit fontScale="70000" lnSpcReduction="20000"/>
          </a:bodyPr>
          <a:lstStyle/>
          <a:p>
            <a:pPr marL="0" indent="0">
              <a:buNone/>
            </a:pPr>
            <a:endParaRPr lang="en-IN" b="1" dirty="0"/>
          </a:p>
          <a:p>
            <a:pPr marL="0" indent="0">
              <a:buNone/>
            </a:pPr>
            <a:endParaRPr lang="en-GB" b="1" dirty="0" smtClean="0"/>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endParaRPr lang="en-GB" sz="2100" dirty="0" smtClean="0">
              <a:latin typeface="Times New Roman" panose="02020603050405020304" pitchFamily="18" charset="0"/>
              <a:cs typeface="Times New Roman" panose="02020603050405020304" pitchFamily="18" charset="0"/>
            </a:endParaRPr>
          </a:p>
          <a:p>
            <a:pPr marL="0" indent="0" algn="just">
              <a:buNone/>
            </a:pPr>
            <a:r>
              <a:rPr lang="en-GB" sz="2100" dirty="0" smtClean="0">
                <a:latin typeface="Times New Roman" panose="02020603050405020304" pitchFamily="18" charset="0"/>
                <a:cs typeface="Times New Roman" panose="02020603050405020304" pitchFamily="18" charset="0"/>
              </a:rPr>
              <a:t>Cloud </a:t>
            </a:r>
            <a:r>
              <a:rPr lang="en-GB" sz="2100" dirty="0" smtClean="0">
                <a:latin typeface="Times New Roman" panose="02020603050405020304" pitchFamily="18" charset="0"/>
                <a:cs typeface="Times New Roman" panose="02020603050405020304" pitchFamily="18" charset="0"/>
              </a:rPr>
              <a:t>suppliers do all the server maintenance required with cloud computing, including security updates. </a:t>
            </a:r>
            <a:r>
              <a:rPr lang="en-GB" sz="2100" dirty="0" smtClean="0">
                <a:latin typeface="Times New Roman" panose="02020603050405020304" pitchFamily="18" charset="0"/>
                <a:cs typeface="Times New Roman" panose="02020603050405020304" pitchFamily="18" charset="0"/>
              </a:rPr>
              <a:t>This </a:t>
            </a:r>
            <a:r>
              <a:rPr lang="en-GB" sz="2100" dirty="0" smtClean="0">
                <a:latin typeface="Times New Roman" panose="02020603050405020304" pitchFamily="18" charset="0"/>
                <a:cs typeface="Times New Roman" panose="02020603050405020304" pitchFamily="18" charset="0"/>
              </a:rPr>
              <a:t>frees up </a:t>
            </a:r>
            <a:r>
              <a:rPr lang="en-GB" sz="2100" dirty="0" smtClean="0">
                <a:latin typeface="Times New Roman" panose="02020603050405020304" pitchFamily="18" charset="0"/>
                <a:cs typeface="Times New Roman" panose="02020603050405020304" pitchFamily="18" charset="0"/>
              </a:rPr>
              <a:t>employees, </a:t>
            </a:r>
            <a:r>
              <a:rPr lang="en-GB" sz="2100" dirty="0" smtClean="0">
                <a:latin typeface="Times New Roman" panose="02020603050405020304" pitchFamily="18" charset="0"/>
                <a:cs typeface="Times New Roman" panose="02020603050405020304" pitchFamily="18" charset="0"/>
              </a:rPr>
              <a:t>IT staff and </a:t>
            </a:r>
            <a:r>
              <a:rPr lang="en-GB" sz="2100" dirty="0" smtClean="0">
                <a:latin typeface="Times New Roman" panose="02020603050405020304" pitchFamily="18" charset="0"/>
                <a:cs typeface="Times New Roman" panose="02020603050405020304" pitchFamily="18" charset="0"/>
              </a:rPr>
              <a:t>resources </a:t>
            </a:r>
            <a:r>
              <a:rPr lang="en-GB" sz="2100" dirty="0" smtClean="0">
                <a:latin typeface="Times New Roman" panose="02020603050405020304" pitchFamily="18" charset="0"/>
                <a:cs typeface="Times New Roman" panose="02020603050405020304" pitchFamily="18" charset="0"/>
              </a:rPr>
              <a:t>for other tasks</a:t>
            </a:r>
            <a:r>
              <a:rPr lang="en-GB" sz="2100" dirty="0" smtClean="0">
                <a:latin typeface="Times New Roman" panose="02020603050405020304" pitchFamily="18" charset="0"/>
                <a:cs typeface="Times New Roman" panose="02020603050405020304" pitchFamily="18" charset="0"/>
              </a:rPr>
              <a:t>.    </a:t>
            </a: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Source: https://www.salesforce.com/uk/blog/2015/11/why-move-to-the-cloud-10-benefits-of-cloud-computing.html</a:t>
            </a:r>
          </a:p>
          <a:p>
            <a:pPr marL="0" indent="0" algn="just">
              <a:buNone/>
            </a:pPr>
            <a:endParaRPr lang="en-GB" sz="1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16</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8757" t="1" r="20103" b="2424"/>
          <a:stretch/>
        </p:blipFill>
        <p:spPr>
          <a:xfrm>
            <a:off x="7428964" y="3048000"/>
            <a:ext cx="1540861" cy="1640271"/>
          </a:xfrm>
          <a:prstGeom prst="rect">
            <a:avLst/>
          </a:prstGeom>
        </p:spPr>
      </p:pic>
    </p:spTree>
    <p:extLst>
      <p:ext uri="{BB962C8B-B14F-4D97-AF65-F5344CB8AC3E}">
        <p14:creationId xmlns:p14="http://schemas.microsoft.com/office/powerpoint/2010/main" val="313168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More Cost </a:t>
            </a:r>
            <a:r>
              <a:rPr lang="en-IN" dirty="0" smtClean="0">
                <a:latin typeface="Times New Roman" panose="02020603050405020304" pitchFamily="18" charset="0"/>
                <a:cs typeface="Times New Roman" panose="02020603050405020304" pitchFamily="18" charset="0"/>
              </a:rPr>
              <a:t>Efficiency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38200"/>
            <a:ext cx="9137718" cy="5486400"/>
          </a:xfrm>
        </p:spPr>
        <p:txBody>
          <a:bodyPr/>
          <a:lstStyle/>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sz="1600" dirty="0" smtClean="0">
                <a:latin typeface="Times New Roman" panose="02020603050405020304" pitchFamily="18" charset="0"/>
                <a:cs typeface="Times New Roman" panose="02020603050405020304" pitchFamily="18" charset="0"/>
              </a:rPr>
              <a:t>Cloud </a:t>
            </a:r>
            <a:r>
              <a:rPr lang="en-IN" sz="1600" dirty="0">
                <a:latin typeface="Times New Roman" panose="02020603050405020304" pitchFamily="18" charset="0"/>
                <a:cs typeface="Times New Roman" panose="02020603050405020304" pitchFamily="18" charset="0"/>
              </a:rPr>
              <a:t>computing cuts out the high cost of hardware. </a:t>
            </a:r>
            <a:r>
              <a:rPr lang="en-IN" sz="1600" dirty="0" smtClean="0">
                <a:latin typeface="Times New Roman" panose="02020603050405020304" pitchFamily="18" charset="0"/>
                <a:cs typeface="Times New Roman" panose="02020603050405020304" pitchFamily="18" charset="0"/>
              </a:rPr>
              <a:t>User simply </a:t>
            </a:r>
            <a:r>
              <a:rPr lang="en-IN" sz="1600" dirty="0">
                <a:latin typeface="Times New Roman" panose="02020603050405020304" pitchFamily="18" charset="0"/>
                <a:cs typeface="Times New Roman" panose="02020603050405020304" pitchFamily="18" charset="0"/>
              </a:rPr>
              <a:t>pay as you go and enjoy a subscription-based </a:t>
            </a:r>
            <a:r>
              <a:rPr lang="en-IN" sz="1600" dirty="0" smtClean="0">
                <a:latin typeface="Times New Roman" panose="02020603050405020304" pitchFamily="18" charset="0"/>
                <a:cs typeface="Times New Roman" panose="02020603050405020304" pitchFamily="18" charset="0"/>
              </a:rPr>
              <a:t>model. Most </a:t>
            </a:r>
            <a:r>
              <a:rPr lang="en-IN" sz="1600" dirty="0">
                <a:latin typeface="Times New Roman" panose="02020603050405020304" pitchFamily="18" charset="0"/>
                <a:cs typeface="Times New Roman" panose="02020603050405020304" pitchFamily="18" charset="0"/>
              </a:rPr>
              <a:t>cloud services are paid on a subscription basis, so capital expenditure is reduced. </a:t>
            </a:r>
            <a:endParaRPr lang="en-IN" sz="1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93" y="3886200"/>
            <a:ext cx="2143125" cy="2143125"/>
          </a:xfrm>
          <a:prstGeom prst="rect">
            <a:avLst/>
          </a:prstGeom>
        </p:spPr>
      </p:pic>
    </p:spTree>
    <p:extLst>
      <p:ext uri="{BB962C8B-B14F-4D97-AF65-F5344CB8AC3E}">
        <p14:creationId xmlns:p14="http://schemas.microsoft.com/office/powerpoint/2010/main" val="3791689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Increased </a:t>
            </a:r>
            <a:r>
              <a:rPr lang="en-IN" dirty="0" smtClean="0"/>
              <a:t>Collaboration</a:t>
            </a:r>
            <a:endParaRPr lang="en-IN" dirty="0"/>
          </a:p>
        </p:txBody>
      </p:sp>
      <p:sp>
        <p:nvSpPr>
          <p:cNvPr id="3" name="Content Placeholder 2"/>
          <p:cNvSpPr>
            <a:spLocks noGrp="1"/>
          </p:cNvSpPr>
          <p:nvPr>
            <p:ph idx="1"/>
          </p:nvPr>
        </p:nvSpPr>
        <p:spPr>
          <a:xfrm>
            <a:off x="228600" y="838200"/>
            <a:ext cx="8725126" cy="5486400"/>
          </a:xfrm>
        </p:spPr>
        <p:txBody>
          <a:bodyPr>
            <a:normAutofit/>
          </a:bodyPr>
          <a:lstStyle/>
          <a:p>
            <a:pPr marL="0" indent="0">
              <a:buNone/>
            </a:pPr>
            <a:endParaRPr lang="en-GB" b="1" dirty="0" smtClean="0"/>
          </a:p>
          <a:p>
            <a:pPr algn="just"/>
            <a:r>
              <a:rPr lang="en-GB" dirty="0" smtClean="0"/>
              <a:t>When the project teams can access, edit and share documents anytime, from anywhere, </a:t>
            </a:r>
            <a:r>
              <a:rPr lang="en-GB" dirty="0" smtClean="0"/>
              <a:t>they are </a:t>
            </a:r>
            <a:r>
              <a:rPr lang="en-GB" dirty="0" smtClean="0"/>
              <a:t>able to do more together and do it </a:t>
            </a:r>
            <a:r>
              <a:rPr lang="en-GB" dirty="0" smtClean="0"/>
              <a:t>better</a:t>
            </a:r>
          </a:p>
          <a:p>
            <a:pPr algn="just"/>
            <a:endParaRPr lang="en-GB" dirty="0" smtClean="0"/>
          </a:p>
          <a:p>
            <a:pPr algn="just"/>
            <a:r>
              <a:rPr lang="en-GB" dirty="0" smtClean="0"/>
              <a:t>Cloud-based </a:t>
            </a:r>
            <a:r>
              <a:rPr lang="en-GB" dirty="0" smtClean="0"/>
              <a:t>workflow and file sharing apps help them make updates in real time and </a:t>
            </a:r>
            <a:r>
              <a:rPr lang="en-GB" dirty="0" smtClean="0"/>
              <a:t>gives </a:t>
            </a:r>
            <a:r>
              <a:rPr lang="en-GB" dirty="0" smtClean="0"/>
              <a:t>them full visibility of their </a:t>
            </a:r>
            <a:r>
              <a:rPr lang="en-GB" dirty="0" smtClean="0"/>
              <a:t>collaborations     </a:t>
            </a:r>
          </a:p>
          <a:p>
            <a:pPr algn="just"/>
            <a:endParaRPr lang="en-IN" b="1" dirty="0"/>
          </a:p>
          <a:p>
            <a:pPr algn="just"/>
            <a:endParaRPr lang="en-IN" b="1" dirty="0" smtClean="0"/>
          </a:p>
          <a:p>
            <a:pPr algn="just"/>
            <a:endParaRPr lang="en-IN" b="1" dirty="0"/>
          </a:p>
          <a:p>
            <a:pPr algn="just"/>
            <a:endParaRPr lang="en-IN" b="1" dirty="0" smtClean="0"/>
          </a:p>
          <a:p>
            <a:pPr algn="just"/>
            <a:endParaRPr lang="en-IN" b="1" dirty="0"/>
          </a:p>
          <a:p>
            <a:pPr algn="just"/>
            <a:endParaRPr lang="en-IN" b="1" dirty="0" smtClean="0"/>
          </a:p>
          <a:p>
            <a:pPr marL="0" indent="0" algn="just">
              <a:buNone/>
            </a:pPr>
            <a:r>
              <a:rPr lang="en-IN" sz="1000" b="1" dirty="0">
                <a:latin typeface="Times New Roman" panose="02020603050405020304" pitchFamily="18" charset="0"/>
                <a:cs typeface="Times New Roman" panose="02020603050405020304" pitchFamily="18" charset="0"/>
              </a:rPr>
              <a:t>Source: https://www.salesforce.com/uk/blog/2015/11/why-move-to-the-cloud-10-benefits-of-cloud-computing.html</a:t>
            </a:r>
            <a:endParaRPr lang="en-GB"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18</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203" y="3821430"/>
            <a:ext cx="1752600" cy="1752600"/>
          </a:xfrm>
          <a:prstGeom prst="rect">
            <a:avLst/>
          </a:prstGeom>
        </p:spPr>
      </p:pic>
    </p:spTree>
    <p:extLst>
      <p:ext uri="{BB962C8B-B14F-4D97-AF65-F5344CB8AC3E}">
        <p14:creationId xmlns:p14="http://schemas.microsoft.com/office/powerpoint/2010/main" val="4147066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 from </a:t>
            </a:r>
            <a:r>
              <a:rPr lang="en-IN" dirty="0" smtClean="0">
                <a:latin typeface="Times New Roman" panose="02020603050405020304" pitchFamily="18" charset="0"/>
                <a:cs typeface="Times New Roman" panose="02020603050405020304" pitchFamily="18" charset="0"/>
              </a:rPr>
              <a:t>Anywhere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839200" cy="5486400"/>
          </a:xfrm>
        </p:spPr>
        <p:txBody>
          <a:bodyPr/>
          <a:lstStyle/>
          <a:p>
            <a:pPr marL="0" indent="0">
              <a:buNone/>
            </a:pPr>
            <a:endParaRPr lang="en-IN" b="1" dirty="0" smtClean="0"/>
          </a:p>
          <a:p>
            <a:pPr marL="0" indent="0">
              <a:buNone/>
            </a:pPr>
            <a:endParaRPr lang="en-IN" b="1" dirty="0"/>
          </a:p>
          <a:p>
            <a:pPr marL="0" indent="0">
              <a:buNone/>
            </a:pPr>
            <a:endParaRPr lang="en-IN" b="1" dirty="0" smtClean="0"/>
          </a:p>
          <a:p>
            <a:pPr algn="just"/>
            <a:r>
              <a:rPr lang="en-GB" sz="1600" dirty="0" smtClean="0">
                <a:latin typeface="Times New Roman" panose="02020603050405020304" pitchFamily="18" charset="0"/>
                <a:cs typeface="Times New Roman" panose="02020603050405020304" pitchFamily="18" charset="0"/>
              </a:rPr>
              <a:t>With cloud computing, if </a:t>
            </a:r>
            <a:r>
              <a:rPr lang="en-GB" sz="1600" dirty="0" smtClean="0">
                <a:latin typeface="Times New Roman" panose="02020603050405020304" pitchFamily="18" charset="0"/>
                <a:cs typeface="Times New Roman" panose="02020603050405020304" pitchFamily="18" charset="0"/>
              </a:rPr>
              <a:t>user</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have got an internet </a:t>
            </a:r>
            <a:r>
              <a:rPr lang="en-GB" sz="1600" dirty="0" smtClean="0">
                <a:latin typeface="Times New Roman" panose="02020603050405020304" pitchFamily="18" charset="0"/>
                <a:cs typeface="Times New Roman" panose="02020603050405020304" pitchFamily="18" charset="0"/>
              </a:rPr>
              <a:t>connection, he/she </a:t>
            </a:r>
            <a:r>
              <a:rPr lang="en-GB" sz="1600" dirty="0" smtClean="0">
                <a:latin typeface="Times New Roman" panose="02020603050405020304" pitchFamily="18" charset="0"/>
                <a:cs typeface="Times New Roman" panose="02020603050405020304" pitchFamily="18" charset="0"/>
              </a:rPr>
              <a:t>can be at work from anywhere</a:t>
            </a:r>
            <a:r>
              <a:rPr lang="en-GB" sz="1600" dirty="0" smtClean="0">
                <a:latin typeface="Times New Roman" panose="02020603050405020304" pitchFamily="18" charset="0"/>
                <a:cs typeface="Times New Roman" panose="02020603050405020304" pitchFamily="18" charset="0"/>
              </a:rPr>
              <a:t>.</a:t>
            </a:r>
          </a:p>
          <a:p>
            <a:pPr algn="just"/>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And with most serious cloud services offering mobile apps, </a:t>
            </a:r>
            <a:r>
              <a:rPr lang="en-GB" sz="1600" dirty="0" smtClean="0">
                <a:latin typeface="Times New Roman" panose="02020603050405020304" pitchFamily="18" charset="0"/>
                <a:cs typeface="Times New Roman" panose="02020603050405020304" pitchFamily="18" charset="0"/>
              </a:rPr>
              <a:t>users’</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are not restricted by which device </a:t>
            </a:r>
            <a:r>
              <a:rPr lang="en-GB" sz="1600" dirty="0" smtClean="0">
                <a:latin typeface="Times New Roman" panose="02020603050405020304" pitchFamily="18" charset="0"/>
                <a:cs typeface="Times New Roman" panose="02020603050405020304" pitchFamily="18" charset="0"/>
              </a:rPr>
              <a:t>they</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have got to hand.</a:t>
            </a:r>
            <a:endParaRPr lang="en-GB" sz="1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200400"/>
            <a:ext cx="3213867" cy="2452688"/>
          </a:xfrm>
          <a:prstGeom prst="rect">
            <a:avLst/>
          </a:prstGeom>
        </p:spPr>
      </p:pic>
    </p:spTree>
    <p:extLst>
      <p:ext uri="{BB962C8B-B14F-4D97-AF65-F5344CB8AC3E}">
        <p14:creationId xmlns:p14="http://schemas.microsoft.com/office/powerpoint/2010/main" val="198336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50053" y="2895600"/>
            <a:ext cx="8272431"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a:t>
            </a:r>
            <a:r>
              <a:rPr lang="en-IN" sz="2800" b="1" dirty="0" smtClean="0">
                <a:solidFill>
                  <a:srgbClr val="FF9900"/>
                </a:solidFill>
                <a:latin typeface="AR DELANEY" pitchFamily="2" charset="0"/>
                <a:cs typeface="Browallia New" pitchFamily="34" charset="-34"/>
              </a:rPr>
              <a:t>5: Introduction to Cloud Computing</a:t>
            </a:r>
            <a:endParaRPr lang="en-IN"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Increased </a:t>
            </a:r>
            <a:r>
              <a:rPr lang="en-IN" dirty="0" smtClean="0">
                <a:latin typeface="Times New Roman" panose="02020603050405020304" pitchFamily="18" charset="0"/>
                <a:cs typeface="Times New Roman" panose="02020603050405020304" pitchFamily="18" charset="0"/>
              </a:rPr>
              <a:t>Security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838200"/>
            <a:ext cx="8983776" cy="5486400"/>
          </a:xfrm>
        </p:spPr>
        <p:txBody>
          <a:bodyPr/>
          <a:lstStyle/>
          <a:p>
            <a:pPr algn="just"/>
            <a:endParaRPr lang="en-IN" b="1" dirty="0" smtClean="0"/>
          </a:p>
          <a:p>
            <a:pPr algn="just"/>
            <a:r>
              <a:rPr lang="en-IN" b="1" dirty="0" smtClean="0"/>
              <a:t>cloud </a:t>
            </a:r>
            <a:r>
              <a:rPr lang="en-IN" b="1" dirty="0"/>
              <a:t>security</a:t>
            </a:r>
            <a:r>
              <a:rPr lang="en-IN" dirty="0"/>
              <a:t> </a:t>
            </a:r>
            <a:r>
              <a:rPr lang="en-IN" dirty="0" smtClean="0"/>
              <a:t>is  </a:t>
            </a:r>
            <a:r>
              <a:rPr lang="en-IN" dirty="0"/>
              <a:t>a broad set of policies, technologies, and controls deployed to protect data, applications, and the associated infrastructure of cloud computing. It is a sub-domain of computer security, network </a:t>
            </a:r>
            <a:r>
              <a:rPr lang="en-IN" dirty="0" smtClean="0"/>
              <a:t>security</a:t>
            </a:r>
            <a:endParaRPr lang="en-GB" b="1" dirty="0"/>
          </a:p>
          <a:p>
            <a:pPr marL="0" indent="0" algn="just">
              <a:buNone/>
            </a:pPr>
            <a:endParaRPr lang="en-IN" b="1" dirty="0" smtClean="0"/>
          </a:p>
          <a:p>
            <a:pPr algn="just"/>
            <a:r>
              <a:rPr lang="en-GB" dirty="0" smtClean="0"/>
              <a:t>According to Alert Logic’s State of Cloud Security Report, on-premise server users actually suffer more security incidents than those of cloud service providers</a:t>
            </a:r>
            <a:r>
              <a:rPr lang="en-GB" dirty="0" smtClean="0"/>
              <a:t>.</a:t>
            </a:r>
          </a:p>
          <a:p>
            <a:pPr algn="just"/>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676" y="3810000"/>
            <a:ext cx="2143125" cy="2143125"/>
          </a:xfrm>
          <a:prstGeom prst="rect">
            <a:avLst/>
          </a:prstGeom>
        </p:spPr>
      </p:pic>
      <p:sp>
        <p:nvSpPr>
          <p:cNvPr id="6" name="TextBox 5"/>
          <p:cNvSpPr txBox="1"/>
          <p:nvPr/>
        </p:nvSpPr>
        <p:spPr>
          <a:xfrm>
            <a:off x="12879" y="6201489"/>
            <a:ext cx="5942652" cy="246221"/>
          </a:xfrm>
          <a:prstGeom prst="rect">
            <a:avLst/>
          </a:prstGeom>
          <a:noFill/>
        </p:spPr>
        <p:txBody>
          <a:bodyPr wrap="none" rtlCol="0">
            <a:spAutoFit/>
          </a:bodyPr>
          <a:lstStyle/>
          <a:p>
            <a:r>
              <a:rPr lang="en-GB" sz="1000" b="1" dirty="0">
                <a:latin typeface="Times New Roman" panose="02020603050405020304" pitchFamily="18" charset="0"/>
                <a:cs typeface="Times New Roman" panose="02020603050405020304" pitchFamily="18" charset="0"/>
              </a:rPr>
              <a:t>https://www.salesforce.com/uk/blog/2015/11/why-move-to-the-cloud-10-benefits-of-cloud-computing.html</a:t>
            </a:r>
          </a:p>
        </p:txBody>
      </p:sp>
    </p:spTree>
    <p:extLst>
      <p:ext uri="{BB962C8B-B14F-4D97-AF65-F5344CB8AC3E}">
        <p14:creationId xmlns:p14="http://schemas.microsoft.com/office/powerpoint/2010/main" val="4226486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Competitiveness </a:t>
            </a:r>
          </a:p>
        </p:txBody>
      </p:sp>
      <p:sp>
        <p:nvSpPr>
          <p:cNvPr id="3" name="Content Placeholder 2"/>
          <p:cNvSpPr>
            <a:spLocks noGrp="1"/>
          </p:cNvSpPr>
          <p:nvPr>
            <p:ph idx="1"/>
          </p:nvPr>
        </p:nvSpPr>
        <p:spPr>
          <a:xfrm>
            <a:off x="228599" y="838200"/>
            <a:ext cx="8915401" cy="5486400"/>
          </a:xfrm>
        </p:spPr>
        <p:txBody>
          <a:bodyPr>
            <a:normAutofit/>
          </a:bodyPr>
          <a:lstStyle/>
          <a:p>
            <a:pPr marL="0" indent="0">
              <a:buNone/>
            </a:pPr>
            <a:endParaRPr lang="en-IN" b="1" dirty="0" smtClean="0"/>
          </a:p>
          <a:p>
            <a:pPr marL="0" indent="0">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Wish there was a simple step </a:t>
            </a:r>
            <a:r>
              <a:rPr lang="en-GB" sz="1600" dirty="0" smtClean="0">
                <a:latin typeface="Times New Roman" panose="02020603050405020304" pitchFamily="18" charset="0"/>
                <a:cs typeface="Times New Roman" panose="02020603050405020304" pitchFamily="18" charset="0"/>
              </a:rPr>
              <a:t>for user that</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could take to become more competitive? Moving to the cloud gives access to enterprise-class technology, for everyone. It also allows smaller businesses to </a:t>
            </a:r>
            <a:r>
              <a:rPr lang="en-GB" sz="1600" dirty="0" smtClean="0">
                <a:latin typeface="Times New Roman" panose="02020603050405020304" pitchFamily="18" charset="0"/>
                <a:cs typeface="Times New Roman" panose="02020603050405020304" pitchFamily="18" charset="0"/>
              </a:rPr>
              <a:t>act </a:t>
            </a:r>
            <a:r>
              <a:rPr lang="en-GB" sz="1600" dirty="0" smtClean="0">
                <a:latin typeface="Times New Roman" panose="02020603050405020304" pitchFamily="18" charset="0"/>
                <a:cs typeface="Times New Roman" panose="02020603050405020304" pitchFamily="18" charset="0"/>
              </a:rPr>
              <a:t>faster than </a:t>
            </a:r>
            <a:r>
              <a:rPr lang="en-GB" sz="1600" dirty="0" smtClean="0">
                <a:latin typeface="Times New Roman" panose="02020603050405020304" pitchFamily="18" charset="0"/>
                <a:cs typeface="Times New Roman" panose="02020603050405020304" pitchFamily="18" charset="0"/>
              </a:rPr>
              <a:t>big and </a:t>
            </a:r>
            <a:r>
              <a:rPr lang="en-GB" sz="1600" dirty="0" smtClean="0">
                <a:latin typeface="Times New Roman" panose="02020603050405020304" pitchFamily="18" charset="0"/>
                <a:cs typeface="Times New Roman" panose="02020603050405020304" pitchFamily="18" charset="0"/>
              </a:rPr>
              <a:t>established competitors</a:t>
            </a:r>
            <a:r>
              <a:rPr lang="en-GB" sz="1600" dirty="0" smtClean="0">
                <a:latin typeface="Times New Roman" panose="02020603050405020304" pitchFamily="18" charset="0"/>
                <a:cs typeface="Times New Roman" panose="02020603050405020304" pitchFamily="18" charset="0"/>
              </a:rPr>
              <a:t>.     </a:t>
            </a: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buNone/>
            </a:pPr>
            <a:r>
              <a:rPr lang="en-GB" sz="1000" b="1" dirty="0">
                <a:latin typeface="Times New Roman" panose="02020603050405020304" pitchFamily="18" charset="0"/>
                <a:cs typeface="Times New Roman" panose="02020603050405020304" pitchFamily="18" charset="0"/>
              </a:rPr>
              <a:t>Source: https://www.salesforce.com/uk/blog/2015/11/why-move-to-the-cloud-10-benefits-of-cloud-computing.html </a:t>
            </a:r>
            <a:endParaRPr lang="en-GB"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334" y="3935730"/>
            <a:ext cx="1676400" cy="1676400"/>
          </a:xfrm>
          <a:prstGeom prst="rect">
            <a:avLst/>
          </a:prstGeom>
        </p:spPr>
      </p:pic>
    </p:spTree>
    <p:extLst>
      <p:ext uri="{BB962C8B-B14F-4D97-AF65-F5344CB8AC3E}">
        <p14:creationId xmlns:p14="http://schemas.microsoft.com/office/powerpoint/2010/main" val="456095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Environment Friendly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38200"/>
            <a:ext cx="8991600" cy="5486400"/>
          </a:xfrm>
        </p:spPr>
        <p:txBody>
          <a:bodyPr>
            <a:normAutofit lnSpcReduction="10000"/>
          </a:bodyPr>
          <a:lstStyle/>
          <a:p>
            <a:pPr marL="0" indent="0">
              <a:buNone/>
            </a:pPr>
            <a:endParaRPr lang="en-IN" b="1" dirty="0" smtClean="0"/>
          </a:p>
          <a:p>
            <a:pPr marL="0" indent="0">
              <a:buNone/>
            </a:pPr>
            <a:endParaRPr lang="en-GB" b="1" dirty="0" smtClean="0"/>
          </a:p>
          <a:p>
            <a:pPr marL="0" indent="0" algn="just">
              <a:buNone/>
            </a:pPr>
            <a:r>
              <a:rPr lang="en-GB" sz="1600" dirty="0" smtClean="0">
                <a:latin typeface="Times New Roman" panose="02020603050405020304" pitchFamily="18" charset="0"/>
                <a:cs typeface="Times New Roman" panose="02020603050405020304" pitchFamily="18" charset="0"/>
              </a:rPr>
              <a:t>The environment gets a little love too. When your cloud needs fluctuate, your server capacity scales up and down to fit. So you only use the energy you need and you don’t leave oversized carbon footprints</a:t>
            </a:r>
            <a:r>
              <a:rPr lang="en-GB" sz="1600" dirty="0" smtClean="0">
                <a:latin typeface="Times New Roman" panose="02020603050405020304" pitchFamily="18" charset="0"/>
                <a:cs typeface="Times New Roman" panose="02020603050405020304" pitchFamily="18" charset="0"/>
              </a:rPr>
              <a:t>.    </a:t>
            </a: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Source: https://www.salesforce.com/uk/blog/2015/11/why-move-to-the-cloud-10-benefits-of-cloud-computing.html</a:t>
            </a:r>
            <a:endParaRPr lang="en-GB" sz="1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410" y="3048000"/>
            <a:ext cx="2219325" cy="2057400"/>
          </a:xfrm>
          <a:prstGeom prst="rect">
            <a:avLst/>
          </a:prstGeom>
        </p:spPr>
      </p:pic>
    </p:spTree>
    <p:extLst>
      <p:ext uri="{BB962C8B-B14F-4D97-AF65-F5344CB8AC3E}">
        <p14:creationId xmlns:p14="http://schemas.microsoft.com/office/powerpoint/2010/main" val="3826610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Deployment Models   </a:t>
            </a:r>
          </a:p>
        </p:txBody>
      </p:sp>
      <p:sp>
        <p:nvSpPr>
          <p:cNvPr id="3" name="Content Placeholder 2"/>
          <p:cNvSpPr>
            <a:spLocks noGrp="1"/>
          </p:cNvSpPr>
          <p:nvPr>
            <p:ph idx="1"/>
          </p:nvPr>
        </p:nvSpPr>
        <p:spPr>
          <a:xfrm>
            <a:off x="89210" y="838200"/>
            <a:ext cx="9048508" cy="5486400"/>
          </a:xfrm>
        </p:spPr>
        <p:txBody>
          <a:bodyPr/>
          <a:lstStyle/>
          <a:p>
            <a:pPr marL="0" indent="0" algn="just">
              <a:buNone/>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cloud deployment model specifies the location and management of a cloud’s infrastructure. Based on the deployment, we can broadly classify cloud computing users into four </a:t>
            </a:r>
            <a:r>
              <a:rPr lang="en-GB" sz="1600" dirty="0" smtClean="0">
                <a:latin typeface="Times New Roman" panose="02020603050405020304" pitchFamily="18" charset="0"/>
                <a:cs typeface="Times New Roman" panose="02020603050405020304" pitchFamily="18" charset="0"/>
              </a:rPr>
              <a:t>categories, namely, </a:t>
            </a:r>
            <a:r>
              <a:rPr lang="en-GB" sz="1600" b="1" dirty="0" smtClean="0">
                <a:latin typeface="Times New Roman" panose="02020603050405020304" pitchFamily="18" charset="0"/>
                <a:cs typeface="Times New Roman" panose="02020603050405020304" pitchFamily="18" charset="0"/>
              </a:rPr>
              <a:t>public </a:t>
            </a:r>
            <a:r>
              <a:rPr lang="en-GB" sz="1600" b="1" dirty="0">
                <a:latin typeface="Times New Roman" panose="02020603050405020304" pitchFamily="18" charset="0"/>
                <a:cs typeface="Times New Roman" panose="02020603050405020304" pitchFamily="18" charset="0"/>
              </a:rPr>
              <a:t>cloud, private cloud, hybrid cloud</a:t>
            </a:r>
            <a:r>
              <a:rPr lang="en-GB" sz="1600" dirty="0">
                <a:latin typeface="Times New Roman" panose="02020603050405020304" pitchFamily="18" charset="0"/>
                <a:cs typeface="Times New Roman" panose="02020603050405020304" pitchFamily="18" charset="0"/>
              </a:rPr>
              <a:t> and </a:t>
            </a:r>
            <a:r>
              <a:rPr lang="en-GB" sz="1600" b="1" dirty="0">
                <a:latin typeface="Times New Roman" panose="02020603050405020304" pitchFamily="18" charset="0"/>
                <a:cs typeface="Times New Roman" panose="02020603050405020304" pitchFamily="18" charset="0"/>
              </a:rPr>
              <a:t>community cloud</a:t>
            </a:r>
            <a:r>
              <a:rPr lang="en-GB"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23</a:t>
            </a:fld>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286000"/>
            <a:ext cx="7010400" cy="3048000"/>
          </a:xfrm>
          <a:prstGeom prst="rect">
            <a:avLst/>
          </a:prstGeom>
          <a:noFill/>
        </p:spPr>
      </p:pic>
    </p:spTree>
    <p:extLst>
      <p:ext uri="{BB962C8B-B14F-4D97-AF65-F5344CB8AC3E}">
        <p14:creationId xmlns:p14="http://schemas.microsoft.com/office/powerpoint/2010/main" val="2055187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Public Cloud </a:t>
            </a:r>
          </a:p>
        </p:txBody>
      </p:sp>
      <p:sp>
        <p:nvSpPr>
          <p:cNvPr id="3" name="Content Placeholder 2"/>
          <p:cNvSpPr>
            <a:spLocks noGrp="1"/>
          </p:cNvSpPr>
          <p:nvPr>
            <p:ph idx="1"/>
          </p:nvPr>
        </p:nvSpPr>
        <p:spPr>
          <a:xfrm>
            <a:off x="0" y="838200"/>
            <a:ext cx="9144000" cy="5737860"/>
          </a:xfrm>
        </p:spPr>
        <p:txBody>
          <a:bodyPr>
            <a:normAutofit fontScale="70000" lnSpcReduction="20000"/>
          </a:bodyPr>
          <a:lstStyle/>
          <a:p>
            <a:pPr marL="0" indent="0" algn="just">
              <a:buNone/>
            </a:pPr>
            <a:r>
              <a:rPr lang="en-IN" sz="2100" dirty="0" smtClean="0">
                <a:latin typeface="Times New Roman" panose="02020603050405020304" pitchFamily="18" charset="0"/>
                <a:cs typeface="Times New Roman" panose="02020603050405020304" pitchFamily="18" charset="0"/>
              </a:rPr>
              <a:t>A </a:t>
            </a:r>
            <a:r>
              <a:rPr lang="en-GB" sz="2100" dirty="0" smtClean="0">
                <a:latin typeface="Times New Roman" panose="02020603050405020304" pitchFamily="18" charset="0"/>
                <a:cs typeface="Times New Roman" panose="02020603050405020304" pitchFamily="18" charset="0"/>
              </a:rPr>
              <a:t>public cloud is one based on the standard cloud computing model, in which a service provider makes resources, such as, virtual machines (VMs), applications or storage, available to the general public over the Internet. Public cloud services may be free or offered on a pay-per-usage model.</a:t>
            </a:r>
          </a:p>
          <a:p>
            <a:pPr marL="0" indent="0" algn="just">
              <a:buNone/>
            </a:pPr>
            <a:endParaRPr lang="en-IN" sz="2100" dirty="0" smtClean="0">
              <a:latin typeface="Times New Roman" panose="02020603050405020304" pitchFamily="18" charset="0"/>
              <a:cs typeface="Times New Roman" panose="02020603050405020304" pitchFamily="18" charset="0"/>
            </a:endParaRPr>
          </a:p>
          <a:p>
            <a:pPr marL="0" indent="0" algn="just">
              <a:buNone/>
            </a:pPr>
            <a:endParaRPr lang="en-GB" sz="2100" dirty="0" smtClean="0">
              <a:latin typeface="Times New Roman" panose="02020603050405020304" pitchFamily="18" charset="0"/>
              <a:cs typeface="Times New Roman" panose="02020603050405020304" pitchFamily="18" charset="0"/>
            </a:endParaRPr>
          </a:p>
          <a:p>
            <a:pPr marL="0" indent="0" algn="just">
              <a:buNone/>
            </a:pPr>
            <a:r>
              <a:rPr lang="en-GB" sz="2100" b="1" dirty="0" smtClean="0">
                <a:latin typeface="Times New Roman" panose="02020603050405020304" pitchFamily="18" charset="0"/>
                <a:cs typeface="Times New Roman" panose="02020603050405020304" pitchFamily="18" charset="0"/>
              </a:rPr>
              <a:t>Benefits of Using a Public Cloud </a:t>
            </a:r>
          </a:p>
          <a:p>
            <a:pPr algn="just"/>
            <a:r>
              <a:rPr lang="en-GB" sz="2100" dirty="0" smtClean="0">
                <a:latin typeface="Times New Roman" panose="02020603050405020304" pitchFamily="18" charset="0"/>
                <a:cs typeface="Times New Roman" panose="02020603050405020304" pitchFamily="18" charset="0"/>
              </a:rPr>
              <a:t>It reduces the need for organisations to invest in and maintain their own on-premise IT resources.</a:t>
            </a:r>
          </a:p>
          <a:p>
            <a:pPr algn="just"/>
            <a:r>
              <a:rPr lang="en-GB" sz="2100" dirty="0" smtClean="0">
                <a:latin typeface="Times New Roman" panose="02020603050405020304" pitchFamily="18" charset="0"/>
                <a:cs typeface="Times New Roman" panose="02020603050405020304" pitchFamily="18" charset="0"/>
              </a:rPr>
              <a:t>It enables scalability to meet workload and user demands.</a:t>
            </a:r>
          </a:p>
          <a:p>
            <a:pPr algn="just"/>
            <a:r>
              <a:rPr lang="en-GB" sz="2100" dirty="0" smtClean="0">
                <a:latin typeface="Times New Roman" panose="02020603050405020304" pitchFamily="18" charset="0"/>
                <a:cs typeface="Times New Roman" panose="02020603050405020304" pitchFamily="18" charset="0"/>
              </a:rPr>
              <a:t>There are fewer wasted resources because customers only pay for the resources they use.</a:t>
            </a:r>
          </a:p>
          <a:p>
            <a:pPr marL="0" indent="0" algn="just">
              <a:buNone/>
            </a:pPr>
            <a:endParaRPr lang="en-IN" sz="2100" dirty="0" smtClean="0">
              <a:latin typeface="Times New Roman" panose="02020603050405020304" pitchFamily="18" charset="0"/>
              <a:cs typeface="Times New Roman" panose="02020603050405020304" pitchFamily="18" charset="0"/>
            </a:endParaRPr>
          </a:p>
          <a:p>
            <a:pPr marL="0" indent="0" algn="just">
              <a:buNone/>
            </a:pPr>
            <a:endParaRPr lang="en-GB" sz="2100" dirty="0" smtClean="0">
              <a:latin typeface="Times New Roman" panose="02020603050405020304" pitchFamily="18" charset="0"/>
              <a:cs typeface="Times New Roman" panose="02020603050405020304" pitchFamily="18" charset="0"/>
            </a:endParaRPr>
          </a:p>
          <a:p>
            <a:pPr marL="0" indent="0" algn="just">
              <a:buNone/>
            </a:pPr>
            <a:r>
              <a:rPr lang="en-GB" sz="2100" dirty="0" smtClean="0">
                <a:latin typeface="Times New Roman" panose="02020603050405020304" pitchFamily="18" charset="0"/>
                <a:cs typeface="Times New Roman" panose="02020603050405020304" pitchFamily="18" charset="0"/>
              </a:rPr>
              <a:t> </a:t>
            </a:r>
            <a:r>
              <a:rPr lang="en-GB" sz="2100" b="1" dirty="0" smtClean="0">
                <a:latin typeface="Times New Roman" panose="02020603050405020304" pitchFamily="18" charset="0"/>
                <a:cs typeface="Times New Roman" panose="02020603050405020304" pitchFamily="18" charset="0"/>
              </a:rPr>
              <a:t>Examples of Public Clouds include: </a:t>
            </a:r>
            <a:r>
              <a:rPr lang="en-GB" sz="2100" dirty="0" smtClean="0">
                <a:latin typeface="Times New Roman" panose="02020603050405020304" pitchFamily="18" charset="0"/>
                <a:cs typeface="Times New Roman" panose="02020603050405020304" pitchFamily="18" charset="0"/>
              </a:rPr>
              <a:t>Amazon Elastic Compute Cloud (EC2), IBM’s Blue Cloud, Sun Cloud, Google AppEngine and Windows Azure Services Platform</a:t>
            </a:r>
          </a:p>
          <a:p>
            <a:pPr algn="just"/>
            <a:r>
              <a:rPr lang="en-GB" sz="2100" dirty="0" smtClean="0">
                <a:latin typeface="Times New Roman" panose="02020603050405020304" pitchFamily="18" charset="0"/>
                <a:cs typeface="Times New Roman" panose="02020603050405020304" pitchFamily="18" charset="0"/>
              </a:rPr>
              <a:t>For users, these types of clouds will provide the best economies of scale, are inexpensive to set-up because hardware, application and bandwidth costs are covered by the provider.  It’s a pay-per-usage model and the only costs incurred are based on the capacity that is used.</a:t>
            </a:r>
          </a:p>
          <a:p>
            <a:pPr algn="just"/>
            <a:r>
              <a:rPr lang="en-GB" sz="2100" dirty="0" smtClean="0">
                <a:latin typeface="Times New Roman" panose="02020603050405020304" pitchFamily="18" charset="0"/>
                <a:cs typeface="Times New Roman" panose="02020603050405020304" pitchFamily="18" charset="0"/>
              </a:rPr>
              <a:t>There are some limitations, however; the public cloud may not be the right fit for every organisation. The model can limit configuration, security and SLA specificity, making it less-than-ideal for services using sensitive data that is subject to compliance regulations.</a:t>
            </a:r>
            <a:r>
              <a:rPr lang="en-IN" sz="2100" dirty="0">
                <a:latin typeface="Times New Roman" panose="02020603050405020304" pitchFamily="18" charset="0"/>
                <a:cs typeface="Times New Roman" panose="02020603050405020304" pitchFamily="18" charset="0"/>
              </a:rPr>
              <a:t> </a:t>
            </a: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24</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2271" r="76832" b="27839"/>
          <a:stretch/>
        </p:blipFill>
        <p:spPr>
          <a:xfrm>
            <a:off x="7762346" y="2819400"/>
            <a:ext cx="1381654" cy="1066800"/>
          </a:xfrm>
          <a:prstGeom prst="rect">
            <a:avLst/>
          </a:prstGeom>
        </p:spPr>
      </p:pic>
    </p:spTree>
    <p:extLst>
      <p:ext uri="{BB962C8B-B14F-4D97-AF65-F5344CB8AC3E}">
        <p14:creationId xmlns:p14="http://schemas.microsoft.com/office/powerpoint/2010/main" val="644776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Cloud      </a:t>
            </a:r>
          </a:p>
        </p:txBody>
      </p:sp>
      <p:sp>
        <p:nvSpPr>
          <p:cNvPr id="3" name="Content Placeholder 2"/>
          <p:cNvSpPr>
            <a:spLocks noGrp="1"/>
          </p:cNvSpPr>
          <p:nvPr>
            <p:ph idx="1"/>
          </p:nvPr>
        </p:nvSpPr>
        <p:spPr>
          <a:xfrm>
            <a:off x="0" y="838200"/>
            <a:ext cx="9144000" cy="5737860"/>
          </a:xfrm>
        </p:spPr>
        <p:txBody>
          <a:bodyPr>
            <a:normAutofit lnSpcReduction="10000"/>
          </a:bodyPr>
          <a:lstStyle/>
          <a:p>
            <a:pPr marL="0" indent="0" algn="just">
              <a:buNone/>
            </a:pPr>
            <a:r>
              <a:rPr lang="en-GB" sz="1600" dirty="0" smtClean="0">
                <a:latin typeface="Times New Roman" panose="02020603050405020304" pitchFamily="18" charset="0"/>
                <a:cs typeface="Times New Roman" panose="02020603050405020304" pitchFamily="18" charset="0"/>
              </a:rPr>
              <a:t>Private cloud is a type of cloud computing that delivers similar advantages to public cloud, including scalability and self-service, but through a proprietary architecture. Unlike public clouds, which deliver services to multiple organisations, a private cloud is dedicated to the needs and goals of a single organisation.</a:t>
            </a:r>
          </a:p>
          <a:p>
            <a:pPr algn="just"/>
            <a:r>
              <a:rPr lang="en-GB" sz="1600" dirty="0" smtClean="0">
                <a:latin typeface="Times New Roman" panose="02020603050405020304" pitchFamily="18" charset="0"/>
                <a:cs typeface="Times New Roman" panose="02020603050405020304" pitchFamily="18" charset="0"/>
              </a:rPr>
              <a:t>Private clouds are </a:t>
            </a:r>
            <a:r>
              <a:rPr lang="en-GB" sz="1600" dirty="0" err="1" smtClean="0">
                <a:latin typeface="Times New Roman" panose="02020603050405020304" pitchFamily="18" charset="0"/>
                <a:cs typeface="Times New Roman" panose="02020603050405020304" pitchFamily="18" charset="0"/>
              </a:rPr>
              <a:t>datacenter</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architectures owned by a single company that provides flexibility, scalability, provisioning, automation and monitoring.  The goal of a private cloud is not sell “as-a-service” offerings to external customers but instead to gain the benefits of cloud architecture without giving up the control of maintaining your own data centre.</a:t>
            </a:r>
          </a:p>
          <a:p>
            <a:pPr algn="just"/>
            <a:r>
              <a:rPr lang="en-GB" sz="1600" dirty="0" smtClean="0">
                <a:latin typeface="Times New Roman" panose="02020603050405020304" pitchFamily="18" charset="0"/>
                <a:cs typeface="Times New Roman" panose="02020603050405020304" pitchFamily="18" charset="0"/>
              </a:rPr>
              <a:t>Private clouds can be expensive with typically modest economies of scale. This is usually not an option for the average small-to-medium sized businesses and is most typically put to use by large enterprises. Private clouds are driven by concerns around security and compliance and keeping assets within the firewall.</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Examples of Private Clouds </a:t>
            </a:r>
            <a:r>
              <a:rPr lang="en-GB" sz="1600" dirty="0" smtClean="0">
                <a:latin typeface="Times New Roman" panose="02020603050405020304" pitchFamily="18" charset="0"/>
                <a:cs typeface="Times New Roman" panose="02020603050405020304" pitchFamily="18" charset="0"/>
              </a:rPr>
              <a:t>are VMware Vsphere/Vcenter, OpenStack, Citrix CloudStack, Eucalyptus, Microsoft System Center </a:t>
            </a:r>
          </a:p>
          <a:p>
            <a:pPr marL="0" indent="0" algn="just">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25</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137" t="32271" r="48012" b="25623"/>
          <a:stretch/>
        </p:blipFill>
        <p:spPr>
          <a:xfrm>
            <a:off x="7133440" y="4114800"/>
            <a:ext cx="1636295" cy="1295400"/>
          </a:xfrm>
          <a:prstGeom prst="rect">
            <a:avLst/>
          </a:prstGeom>
        </p:spPr>
      </p:pic>
    </p:spTree>
    <p:extLst>
      <p:ext uri="{BB962C8B-B14F-4D97-AF65-F5344CB8AC3E}">
        <p14:creationId xmlns:p14="http://schemas.microsoft.com/office/powerpoint/2010/main" val="1584646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Benefits of Private Cloud      </a:t>
            </a:r>
          </a:p>
        </p:txBody>
      </p:sp>
      <p:sp>
        <p:nvSpPr>
          <p:cNvPr id="3" name="Content Placeholder 2"/>
          <p:cNvSpPr>
            <a:spLocks noGrp="1"/>
          </p:cNvSpPr>
          <p:nvPr>
            <p:ph idx="1"/>
          </p:nvPr>
        </p:nvSpPr>
        <p:spPr>
          <a:xfrm>
            <a:off x="228600" y="838200"/>
            <a:ext cx="8686800" cy="5486400"/>
          </a:xfrm>
        </p:spPr>
        <p:txBody>
          <a:bodyPr>
            <a:normAutofit/>
          </a:bodyPr>
          <a:lstStyle/>
          <a:p>
            <a:pPr marL="0" indent="0">
              <a:buNone/>
            </a:pPr>
            <a:endParaRPr lang="en-GB" b="1" dirty="0" smtClean="0"/>
          </a:p>
          <a:p>
            <a:pPr algn="just"/>
            <a:r>
              <a:rPr lang="en-GB" sz="1600" dirty="0" smtClean="0">
                <a:latin typeface="Times New Roman" panose="02020603050405020304" pitchFamily="18" charset="0"/>
                <a:cs typeface="Times New Roman" panose="02020603050405020304" pitchFamily="18" charset="0"/>
              </a:rPr>
              <a:t>Dedicated hardware means increased security</a:t>
            </a:r>
            <a:r>
              <a:rPr lang="en-GB" sz="1600" dirty="0" smtClean="0">
                <a:latin typeface="Times New Roman" panose="02020603050405020304" pitchFamily="18" charset="0"/>
                <a:cs typeface="Times New Roman" panose="02020603050405020304" pitchFamily="18" charset="0"/>
              </a:rPr>
              <a: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transition from physical to virtual servers leads to better flexibility</a:t>
            </a:r>
            <a:r>
              <a:rPr lang="en-GB" sz="1600" dirty="0" smtClean="0">
                <a:latin typeface="Times New Roman" panose="02020603050405020304" pitchFamily="18" charset="0"/>
                <a:cs typeface="Times New Roman" panose="02020603050405020304" pitchFamily="18" charset="0"/>
              </a:rPr>
              <a: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Utilise your hardware complexly with better resource management</a:t>
            </a:r>
            <a:r>
              <a:rPr lang="en-GB" sz="1600" dirty="0" smtClean="0">
                <a:latin typeface="Times New Roman" panose="02020603050405020304" pitchFamily="18" charset="0"/>
                <a:cs typeface="Times New Roman" panose="02020603050405020304" pitchFamily="18" charset="0"/>
              </a:rPr>
              <a: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Virtual servers combined with a SAN allows for improved protection against disasters</a:t>
            </a:r>
            <a:r>
              <a:rPr lang="en-GB" sz="1600" dirty="0" smtClean="0">
                <a:latin typeface="Times New Roman" panose="02020603050405020304" pitchFamily="18" charset="0"/>
                <a:cs typeface="Times New Roman" panose="02020603050405020304" pitchFamily="18" charset="0"/>
              </a:rPr>
              <a: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Switching to private cloud computing will save you time and money.</a:t>
            </a:r>
          </a:p>
          <a:p>
            <a:pPr marL="0" indent="0">
              <a:buNone/>
            </a:pPr>
            <a:endParaRPr lang="en-IN" dirty="0" smtClean="0"/>
          </a:p>
          <a:p>
            <a:pPr marL="0" indent="0">
              <a:buNone/>
            </a:pPr>
            <a:endParaRPr lang="en-IN" dirty="0"/>
          </a:p>
          <a:p>
            <a:pPr marL="0" indent="0">
              <a:buNone/>
            </a:pPr>
            <a:endParaRPr lang="en-IN" dirty="0" smtClean="0"/>
          </a:p>
          <a:p>
            <a:pPr marL="0" indent="0">
              <a:buNone/>
            </a:pPr>
            <a:r>
              <a:rPr lang="en-IN" sz="1100" b="1" dirty="0">
                <a:latin typeface="Times New Roman" panose="02020603050405020304" pitchFamily="18" charset="0"/>
                <a:cs typeface="Times New Roman" panose="02020603050405020304" pitchFamily="18" charset="0"/>
              </a:rPr>
              <a:t>Source: http://www.onlinetech.com/resources/references/top-5-reasons-why-your-company-should-transition-to-private-cloud-computing</a:t>
            </a:r>
            <a:endParaRPr lang="en-IN" sz="11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26</a:t>
            </a:fld>
            <a:endParaRPr lang="en-US" dirty="0"/>
          </a:p>
        </p:txBody>
      </p:sp>
    </p:spTree>
    <p:extLst>
      <p:ext uri="{BB962C8B-B14F-4D97-AF65-F5344CB8AC3E}">
        <p14:creationId xmlns:p14="http://schemas.microsoft.com/office/powerpoint/2010/main" val="2794140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Difference between Public and Hybrid </a:t>
            </a:r>
            <a:r>
              <a:rPr lang="en-IN" dirty="0" smtClean="0">
                <a:latin typeface="Times New Roman" panose="02020603050405020304" pitchFamily="18" charset="0"/>
                <a:cs typeface="Times New Roman" panose="02020603050405020304" pitchFamily="18" charset="0"/>
              </a:rPr>
              <a:t>Cloud</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27</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52" b="2745"/>
          <a:stretch/>
        </p:blipFill>
        <p:spPr>
          <a:xfrm>
            <a:off x="692535" y="919088"/>
            <a:ext cx="8077200" cy="4861620"/>
          </a:xfrm>
          <a:prstGeom prst="rect">
            <a:avLst/>
          </a:prstGeom>
        </p:spPr>
      </p:pic>
      <p:sp>
        <p:nvSpPr>
          <p:cNvPr id="6" name="TextBox 5"/>
          <p:cNvSpPr txBox="1"/>
          <p:nvPr/>
        </p:nvSpPr>
        <p:spPr>
          <a:xfrm>
            <a:off x="1447800" y="6169033"/>
            <a:ext cx="8388735" cy="246221"/>
          </a:xfrm>
          <a:prstGeom prst="rect">
            <a:avLst/>
          </a:prstGeom>
          <a:noFill/>
        </p:spPr>
        <p:txBody>
          <a:bodyPr wrap="square" rtlCol="0">
            <a:spAutoFit/>
          </a:bodyPr>
          <a:lstStyle/>
          <a:p>
            <a:r>
              <a:rPr lang="en-IN" sz="1000" b="1" dirty="0" smtClean="0"/>
              <a:t>Source: http</a:t>
            </a:r>
            <a:r>
              <a:rPr lang="en-IN" sz="1000" b="1" dirty="0"/>
              <a:t>://</a:t>
            </a:r>
            <a:r>
              <a:rPr lang="en-IN" sz="1000" b="1" dirty="0">
                <a:latin typeface="Times New Roman" panose="02020603050405020304" pitchFamily="18" charset="0"/>
                <a:cs typeface="Times New Roman" panose="02020603050405020304" pitchFamily="18" charset="0"/>
              </a:rPr>
              <a:t>www.fiber-optic-transceiver-module.com/will-hybrid-cloud-replace-the-public-private-clouds.html</a:t>
            </a:r>
          </a:p>
        </p:txBody>
      </p:sp>
    </p:spTree>
    <p:extLst>
      <p:ext uri="{BB962C8B-B14F-4D97-AF65-F5344CB8AC3E}">
        <p14:creationId xmlns:p14="http://schemas.microsoft.com/office/powerpoint/2010/main" val="1893055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Cloud   </a:t>
            </a:r>
          </a:p>
        </p:txBody>
      </p:sp>
      <p:sp>
        <p:nvSpPr>
          <p:cNvPr id="3" name="Content Placeholder 2"/>
          <p:cNvSpPr>
            <a:spLocks noGrp="1"/>
          </p:cNvSpPr>
          <p:nvPr>
            <p:ph idx="1"/>
          </p:nvPr>
        </p:nvSpPr>
        <p:spPr>
          <a:xfrm>
            <a:off x="1" y="838200"/>
            <a:ext cx="9049160" cy="5737860"/>
          </a:xfrm>
        </p:spPr>
        <p:txBody>
          <a:bodyPr>
            <a:normAutofit fontScale="92500" lnSpcReduction="20000"/>
          </a:bodyPr>
          <a:lstStyle/>
          <a:p>
            <a:pPr algn="just"/>
            <a:r>
              <a:rPr lang="en-GB" sz="1600" dirty="0" smtClean="0">
                <a:latin typeface="Times New Roman" panose="02020603050405020304" pitchFamily="18" charset="0"/>
                <a:cs typeface="Times New Roman" panose="02020603050405020304" pitchFamily="18" charset="0"/>
              </a:rPr>
              <a:t>Hybrid </a:t>
            </a:r>
            <a:r>
              <a:rPr lang="en-GB" sz="1600" dirty="0" smtClean="0">
                <a:latin typeface="Times New Roman" panose="02020603050405020304" pitchFamily="18" charset="0"/>
                <a:cs typeface="Times New Roman" panose="02020603050405020304" pitchFamily="18" charset="0"/>
              </a:rPr>
              <a:t>cloud is a cloud computing environment which uses a mix of on-premises, private cloud and third-party, public cloud services with orchestration between the two platforms.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By </a:t>
            </a:r>
            <a:r>
              <a:rPr lang="en-GB" sz="1600" dirty="0" smtClean="0">
                <a:latin typeface="Times New Roman" panose="02020603050405020304" pitchFamily="18" charset="0"/>
                <a:cs typeface="Times New Roman" panose="02020603050405020304" pitchFamily="18" charset="0"/>
              </a:rPr>
              <a:t>allowing workloads to move between private and public clouds as computing needs and costs change, hybrid cloud gives businesses greater flexibility and more data deployment options.</a:t>
            </a:r>
          </a:p>
          <a:p>
            <a:pPr algn="just"/>
            <a:endParaRPr lang="en-GB" sz="1600" b="1"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For example, an enterprise can deploy an on-premises private cloud to host sensitive or critical workloads, but use a third-party public cloud provider, such as Google Compute Engine, to host less-critical resources, such as test and development workloads.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To </a:t>
            </a:r>
            <a:r>
              <a:rPr lang="en-GB" sz="1600" dirty="0" smtClean="0">
                <a:latin typeface="Times New Roman" panose="02020603050405020304" pitchFamily="18" charset="0"/>
                <a:cs typeface="Times New Roman" panose="02020603050405020304" pitchFamily="18" charset="0"/>
              </a:rPr>
              <a:t>hold customer-facing archival and backup data, a hybrid cloud could also use Amazon Simple Storage Service (Amazon S3). A software layer, such as Eucalyptus, can facilitate private cloud connections to public clouds, such as, Amazon Web </a:t>
            </a:r>
            <a:r>
              <a:rPr lang="en-GB" sz="1600" dirty="0" smtClean="0">
                <a:latin typeface="Times New Roman" panose="02020603050405020304" pitchFamily="18" charset="0"/>
                <a:cs typeface="Times New Roman" panose="02020603050405020304" pitchFamily="18" charset="0"/>
              </a:rPr>
              <a:t>Services </a:t>
            </a:r>
            <a:r>
              <a:rPr lang="en-GB" sz="1600" dirty="0" smtClean="0">
                <a:latin typeface="Times New Roman" panose="02020603050405020304" pitchFamily="18" charset="0"/>
                <a:cs typeface="Times New Roman" panose="02020603050405020304" pitchFamily="18" charset="0"/>
              </a:rPr>
              <a:t>(AWS</a:t>
            </a:r>
            <a:r>
              <a:rPr lang="en-GB" sz="1600" dirty="0" smtClean="0">
                <a:latin typeface="Times New Roman" panose="02020603050405020304" pitchFamily="18" charset="0"/>
                <a:cs typeface="Times New Roman" panose="02020603050405020304" pitchFamily="18" charset="0"/>
              </a:rPr>
              <a:t>).   </a:t>
            </a:r>
          </a:p>
          <a:p>
            <a:pPr marL="0" indent="0" algn="just">
              <a:buNone/>
            </a:pPr>
            <a:endParaRPr lang="en-IN" sz="1200" b="1" dirty="0"/>
          </a:p>
          <a:p>
            <a:pPr marL="0" indent="0" algn="just">
              <a:buNone/>
            </a:pPr>
            <a:endParaRPr lang="en-IN" sz="1200" b="1" dirty="0" smtClean="0"/>
          </a:p>
          <a:p>
            <a:pPr marL="0" indent="0" algn="just">
              <a:buNone/>
            </a:pPr>
            <a:endParaRPr lang="en-IN" sz="1200" b="1" dirty="0"/>
          </a:p>
          <a:p>
            <a:pPr marL="0" indent="0" algn="just">
              <a:buNone/>
            </a:pPr>
            <a:endParaRPr lang="en-IN" sz="1200" b="1" dirty="0" smtClean="0"/>
          </a:p>
          <a:p>
            <a:pPr marL="0" indent="0" algn="just">
              <a:buNone/>
            </a:pPr>
            <a:endParaRPr lang="en-IN" sz="1200" b="1" dirty="0"/>
          </a:p>
          <a:p>
            <a:pPr marL="0" indent="0" algn="just">
              <a:buNone/>
            </a:pPr>
            <a:endParaRPr lang="en-IN" sz="1200" b="1" dirty="0" smtClean="0"/>
          </a:p>
          <a:p>
            <a:pPr marL="0" indent="0" algn="just">
              <a:buNone/>
            </a:pPr>
            <a:endParaRPr lang="en-IN" sz="1200" b="1" dirty="0"/>
          </a:p>
          <a:p>
            <a:pPr marL="0" indent="0" algn="just">
              <a:buNone/>
            </a:pPr>
            <a:endParaRPr lang="en-IN" sz="1200" b="1" dirty="0" smtClean="0"/>
          </a:p>
          <a:p>
            <a:pPr marL="0" indent="0">
              <a:buNone/>
            </a:pPr>
            <a:endParaRPr lang="en-IN" sz="1200" b="1" dirty="0"/>
          </a:p>
          <a:p>
            <a:pPr marL="0" indent="0">
              <a:buNone/>
            </a:pPr>
            <a:r>
              <a:rPr lang="en-IN" sz="1200" b="1" dirty="0"/>
              <a:t>Source: http://searchcloudcomputing.techtarget.com/definition/hybrid-cloud</a:t>
            </a:r>
            <a:endParaRPr lang="en-GB" sz="1200"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28</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9814" t="2900" b="65513"/>
          <a:stretch/>
        </p:blipFill>
        <p:spPr>
          <a:xfrm>
            <a:off x="5410200" y="3886200"/>
            <a:ext cx="3181761" cy="2232660"/>
          </a:xfrm>
          <a:prstGeom prst="rect">
            <a:avLst/>
          </a:prstGeom>
        </p:spPr>
      </p:pic>
    </p:spTree>
    <p:extLst>
      <p:ext uri="{BB962C8B-B14F-4D97-AF65-F5344CB8AC3E}">
        <p14:creationId xmlns:p14="http://schemas.microsoft.com/office/powerpoint/2010/main" val="1767422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Community Cloud    </a:t>
            </a:r>
          </a:p>
        </p:txBody>
      </p:sp>
      <p:sp>
        <p:nvSpPr>
          <p:cNvPr id="3" name="Content Placeholder 2"/>
          <p:cNvSpPr>
            <a:spLocks noGrp="1"/>
          </p:cNvSpPr>
          <p:nvPr>
            <p:ph idx="1"/>
          </p:nvPr>
        </p:nvSpPr>
        <p:spPr>
          <a:xfrm>
            <a:off x="0" y="838200"/>
            <a:ext cx="9137718" cy="5737860"/>
          </a:xfrm>
        </p:spPr>
        <p:txBody>
          <a:bodyPr>
            <a:normAutofit/>
          </a:bodyPr>
          <a:lstStyle/>
          <a:p>
            <a:pPr marL="0" indent="0" algn="just">
              <a:buNone/>
            </a:pPr>
            <a:r>
              <a:rPr lang="en-GB" sz="1600" dirty="0" smtClean="0">
                <a:latin typeface="Times New Roman" panose="02020603050405020304" pitchFamily="18" charset="0"/>
                <a:cs typeface="Times New Roman" panose="02020603050405020304" pitchFamily="18" charset="0"/>
              </a:rPr>
              <a:t>A </a:t>
            </a:r>
            <a:r>
              <a:rPr lang="en-GB" sz="1600" dirty="0" smtClean="0">
                <a:latin typeface="Times New Roman" panose="02020603050405020304" pitchFamily="18" charset="0"/>
                <a:cs typeface="Times New Roman" panose="02020603050405020304" pitchFamily="18" charset="0"/>
              </a:rPr>
              <a:t>community cloud is a cloud service model that provides a cloud computing solution to a limited number of individuals or organisations that is governed, managed and secured commonly by all the participating organisations or a third party managed service provider.</a:t>
            </a:r>
          </a:p>
          <a:p>
            <a:pPr marL="0" indent="0" algn="just">
              <a:buNone/>
            </a:pPr>
            <a:endParaRPr lang="en-GB" sz="1600" b="1"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Community clouds are a hybrid form of private clouds built and operated specifically for a targeted group. These communities have similar cloud requirements and their ultimate goal is to work together to achieve their business objectives.</a:t>
            </a:r>
          </a:p>
          <a:p>
            <a:pPr algn="just"/>
            <a:r>
              <a:rPr lang="en-GB" sz="1600" dirty="0" smtClean="0">
                <a:latin typeface="Times New Roman" panose="02020603050405020304" pitchFamily="18" charset="0"/>
                <a:cs typeface="Times New Roman" panose="02020603050405020304" pitchFamily="18" charset="0"/>
              </a:rPr>
              <a:t>Community clouds are often designed for businesses and organisations working on joint projects, applications or research, which requires a central cloud computing facility for building, managing and executing such projects, regardless of the solution rented.</a:t>
            </a:r>
          </a:p>
          <a:p>
            <a:pPr marL="0" indent="0">
              <a:buNone/>
            </a:pPr>
            <a:endParaRPr lang="en-IN" b="1" dirty="0" smtClean="0"/>
          </a:p>
          <a:p>
            <a:pPr marL="0" indent="0">
              <a:buNone/>
            </a:pPr>
            <a:endParaRPr lang="en-IN" b="1" dirty="0" smtClean="0"/>
          </a:p>
          <a:p>
            <a:pPr marL="0" indent="0">
              <a:buNone/>
            </a:pPr>
            <a:endParaRPr lang="en-IN" b="1" dirty="0"/>
          </a:p>
          <a:p>
            <a:pPr marL="0" indent="0">
              <a:buNone/>
            </a:pPr>
            <a:endParaRPr lang="en-IN" b="1" dirty="0" smtClean="0"/>
          </a:p>
          <a:p>
            <a:pPr marL="0" indent="0">
              <a:buNone/>
            </a:pPr>
            <a:endParaRPr lang="en-IN" sz="1000" b="1" dirty="0">
              <a:latin typeface="Times New Roman" panose="02020603050405020304" pitchFamily="18" charset="0"/>
              <a:cs typeface="Times New Roman" panose="02020603050405020304" pitchFamily="18" charset="0"/>
            </a:endParaRPr>
          </a:p>
          <a:p>
            <a:pPr marL="0" indent="0">
              <a:buNone/>
            </a:pPr>
            <a:r>
              <a:rPr lang="en-IN" sz="1000" b="1" dirty="0" smtClean="0">
                <a:latin typeface="Times New Roman" panose="02020603050405020304" pitchFamily="18" charset="0"/>
                <a:cs typeface="Times New Roman" panose="02020603050405020304" pitchFamily="18" charset="0"/>
              </a:rPr>
              <a:t>Source</a:t>
            </a:r>
            <a:r>
              <a:rPr lang="en-IN" sz="1000" b="1" dirty="0">
                <a:latin typeface="Times New Roman" panose="02020603050405020304" pitchFamily="18" charset="0"/>
                <a:cs typeface="Times New Roman" panose="02020603050405020304" pitchFamily="18" charset="0"/>
              </a:rPr>
              <a:t>: https://www.techopedia.com/definition/26559/community-cloud</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29</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963" t="32271" r="20186" b="27839"/>
          <a:stretch/>
        </p:blipFill>
        <p:spPr>
          <a:xfrm>
            <a:off x="6515870" y="4572000"/>
            <a:ext cx="2264751" cy="1698563"/>
          </a:xfrm>
          <a:prstGeom prst="rect">
            <a:avLst/>
          </a:prstGeom>
        </p:spPr>
      </p:pic>
    </p:spTree>
    <p:extLst>
      <p:ext uri="{BB962C8B-B14F-4D97-AF65-F5344CB8AC3E}">
        <p14:creationId xmlns:p14="http://schemas.microsoft.com/office/powerpoint/2010/main" val="341460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783162"/>
            <a:ext cx="3200400" cy="106671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r>
              <a:rPr lang="en-US" sz="2600" dirty="0" smtClean="0">
                <a:solidFill>
                  <a:schemeClr val="bg1"/>
                </a:solidFill>
                <a:latin typeface="+mj-lt"/>
                <a:cs typeface="+mj-cs"/>
              </a:rPr>
              <a:t>Introduction to Cloud Computing </a:t>
            </a:r>
            <a:endParaRPr lang="en-US" sz="2600" b="1" kern="1200" dirty="0">
              <a:solidFill>
                <a:schemeClr val="bg1"/>
              </a:solidFill>
              <a:latin typeface="+mj-lt"/>
              <a:ea typeface="+mj-ea"/>
              <a:cs typeface="+mj-cs"/>
            </a:endParaRPr>
          </a:p>
        </p:txBody>
      </p:sp>
      <p:sp>
        <p:nvSpPr>
          <p:cNvPr id="12" name="Rectangle 11"/>
          <p:cNvSpPr/>
          <p:nvPr/>
        </p:nvSpPr>
        <p:spPr>
          <a:xfrm>
            <a:off x="3886200" y="2787313"/>
            <a:ext cx="4065409" cy="369332"/>
          </a:xfrm>
          <a:prstGeom prst="rect">
            <a:avLst/>
          </a:prstGeom>
        </p:spPr>
        <p:txBody>
          <a:bodyPr wrap="square">
            <a:spAutoFit/>
          </a:bodyPr>
          <a:lstStyle/>
          <a:p>
            <a:r>
              <a:rPr lang="en-US" b="1" dirty="0" smtClean="0"/>
              <a:t>          Cloud Deployment Models</a:t>
            </a:r>
            <a:endParaRPr lang="en-US" b="1" dirty="0"/>
          </a:p>
        </p:txBody>
      </p:sp>
      <p:sp>
        <p:nvSpPr>
          <p:cNvPr id="15" name="Rectangle 14"/>
          <p:cNvSpPr/>
          <p:nvPr/>
        </p:nvSpPr>
        <p:spPr>
          <a:xfrm>
            <a:off x="3886200" y="2413830"/>
            <a:ext cx="4715715" cy="369332"/>
          </a:xfrm>
          <a:prstGeom prst="rect">
            <a:avLst/>
          </a:prstGeom>
        </p:spPr>
        <p:txBody>
          <a:bodyPr wrap="none">
            <a:spAutoFit/>
          </a:bodyPr>
          <a:lstStyle/>
          <a:p>
            <a:r>
              <a:rPr lang="en-US" b="1" dirty="0" smtClean="0"/>
              <a:t>          History and Evolution of Cloud Computing</a:t>
            </a:r>
            <a:endParaRPr lang="en-US" b="1" dirty="0"/>
          </a:p>
        </p:txBody>
      </p:sp>
      <p:sp>
        <p:nvSpPr>
          <p:cNvPr id="16" name="Rectangle 15"/>
          <p:cNvSpPr/>
          <p:nvPr/>
        </p:nvSpPr>
        <p:spPr>
          <a:xfrm>
            <a:off x="3886200" y="3715350"/>
            <a:ext cx="3731919" cy="369332"/>
          </a:xfrm>
          <a:prstGeom prst="rect">
            <a:avLst/>
          </a:prstGeom>
        </p:spPr>
        <p:txBody>
          <a:bodyPr wrap="none">
            <a:spAutoFit/>
          </a:bodyPr>
          <a:lstStyle/>
          <a:p>
            <a:r>
              <a:rPr lang="en-US" b="1" dirty="0" smtClean="0"/>
              <a:t>          Cloud Computing Infrastructure</a:t>
            </a:r>
          </a:p>
        </p:txBody>
      </p:sp>
      <p:sp>
        <p:nvSpPr>
          <p:cNvPr id="8" name="Rectangle 7"/>
          <p:cNvSpPr/>
          <p:nvPr/>
        </p:nvSpPr>
        <p:spPr>
          <a:xfrm>
            <a:off x="3886199" y="3251331"/>
            <a:ext cx="4065409" cy="369332"/>
          </a:xfrm>
          <a:prstGeom prst="rect">
            <a:avLst/>
          </a:prstGeom>
        </p:spPr>
        <p:txBody>
          <a:bodyPr wrap="square">
            <a:spAutoFit/>
          </a:bodyPr>
          <a:lstStyle/>
          <a:p>
            <a:r>
              <a:rPr lang="en-US" b="1" dirty="0" smtClean="0"/>
              <a:t>          Cloud Computing Architecture</a:t>
            </a:r>
            <a:endParaRPr lang="en-US" b="1" dirty="0"/>
          </a:p>
        </p:txBody>
      </p:sp>
      <p:sp>
        <p:nvSpPr>
          <p:cNvPr id="7" name="Rectangle 6"/>
          <p:cNvSpPr/>
          <p:nvPr/>
        </p:nvSpPr>
        <p:spPr>
          <a:xfrm>
            <a:off x="3911958" y="4179369"/>
            <a:ext cx="3398687" cy="369332"/>
          </a:xfrm>
          <a:prstGeom prst="rect">
            <a:avLst/>
          </a:prstGeom>
        </p:spPr>
        <p:txBody>
          <a:bodyPr wrap="none">
            <a:spAutoFit/>
          </a:bodyPr>
          <a:lstStyle/>
          <a:p>
            <a:r>
              <a:rPr lang="en-US" b="1" dirty="0" smtClean="0"/>
              <a:t>          Merits of Cloud Computing </a:t>
            </a:r>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Gartner’s Magic Quadrant of Cloud Infrastructure </a:t>
            </a:r>
            <a:r>
              <a:rPr lang="en-IN" dirty="0" smtClean="0">
                <a:latin typeface="Times New Roman" panose="02020603050405020304" pitchFamily="18" charset="0"/>
                <a:cs typeface="Times New Roman" panose="02020603050405020304" pitchFamily="18" charset="0"/>
              </a:rPr>
              <a:t>Worldwide 2017</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30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23765"/>
            <a:ext cx="6705600" cy="5070089"/>
          </a:xfrm>
          <a:prstGeom prst="rect">
            <a:avLst/>
          </a:prstGeom>
        </p:spPr>
      </p:pic>
      <p:sp>
        <p:nvSpPr>
          <p:cNvPr id="9" name="TextBox 8"/>
          <p:cNvSpPr txBox="1"/>
          <p:nvPr/>
        </p:nvSpPr>
        <p:spPr>
          <a:xfrm>
            <a:off x="2514600" y="6302188"/>
            <a:ext cx="5715000" cy="246221"/>
          </a:xfrm>
          <a:prstGeom prst="rect">
            <a:avLst/>
          </a:prstGeom>
          <a:noFill/>
        </p:spPr>
        <p:txBody>
          <a:bodyPr wrap="square" rtlCol="0">
            <a:spAutoFit/>
          </a:bodyPr>
          <a:lstStyle/>
          <a:p>
            <a:r>
              <a:rPr lang="en-IN" sz="1000" b="1" dirty="0" smtClean="0">
                <a:latin typeface="Times New Roman" panose="02020603050405020304" pitchFamily="18" charset="0"/>
                <a:cs typeface="Times New Roman" panose="02020603050405020304" pitchFamily="18" charset="0"/>
              </a:rPr>
              <a:t>Source: https</a:t>
            </a:r>
            <a:r>
              <a:rPr lang="en-IN" sz="1000" b="1" dirty="0">
                <a:latin typeface="Times New Roman" panose="02020603050405020304" pitchFamily="18" charset="0"/>
                <a:cs typeface="Times New Roman" panose="02020603050405020304" pitchFamily="18" charset="0"/>
              </a:rPr>
              <a:t>://regmedia.co.uk/2017/06/18/gartner_iaas_mq_june_2017.png</a:t>
            </a:r>
          </a:p>
        </p:txBody>
      </p:sp>
    </p:spTree>
    <p:extLst>
      <p:ext uri="{BB962C8B-B14F-4D97-AF65-F5344CB8AC3E}">
        <p14:creationId xmlns:p14="http://schemas.microsoft.com/office/powerpoint/2010/main" val="3255286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Computing </a:t>
            </a:r>
            <a:r>
              <a:rPr lang="en-IN" dirty="0" smtClean="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909118" cy="5486400"/>
          </a:xfrm>
        </p:spPr>
        <p:txBody>
          <a:bodyPr>
            <a:normAutofit/>
          </a:bodyPr>
          <a:lstStyle/>
          <a:p>
            <a:pPr marL="0" indent="0" algn="just">
              <a:buNone/>
            </a:pPr>
            <a:r>
              <a:rPr lang="en-IN" sz="1600" dirty="0" smtClean="0">
                <a:latin typeface="Times New Roman" panose="02020603050405020304" pitchFamily="18" charset="0"/>
                <a:cs typeface="Times New Roman" panose="02020603050405020304" pitchFamily="18" charset="0"/>
              </a:rPr>
              <a:t>The overview </a:t>
            </a:r>
            <a:r>
              <a:rPr lang="en-IN" sz="1600" dirty="0">
                <a:latin typeface="Times New Roman" panose="02020603050405020304" pitchFamily="18" charset="0"/>
                <a:cs typeface="Times New Roman" panose="02020603050405020304" pitchFamily="18" charset="0"/>
              </a:rPr>
              <a:t>of the </a:t>
            </a:r>
            <a:r>
              <a:rPr lang="en-IN" sz="1600" dirty="0" smtClean="0">
                <a:latin typeface="Times New Roman" panose="02020603050405020304" pitchFamily="18" charset="0"/>
                <a:cs typeface="Times New Roman" panose="02020603050405020304" pitchFamily="18" charset="0"/>
              </a:rPr>
              <a:t>reference architecture shown in </a:t>
            </a:r>
            <a:r>
              <a:rPr lang="en-IN" sz="1600" dirty="0" smtClean="0">
                <a:latin typeface="Times New Roman" panose="02020603050405020304" pitchFamily="18" charset="0"/>
                <a:cs typeface="Times New Roman" panose="02020603050405020304" pitchFamily="18" charset="0"/>
              </a:rPr>
              <a:t>the below figure describes </a:t>
            </a:r>
            <a:r>
              <a:rPr lang="en-IN" sz="1600" dirty="0">
                <a:latin typeface="Times New Roman" panose="02020603050405020304" pitchFamily="18" charset="0"/>
                <a:cs typeface="Times New Roman" panose="02020603050405020304" pitchFamily="18" charset="0"/>
              </a:rPr>
              <a:t>five major actors with their roles </a:t>
            </a:r>
            <a:r>
              <a:rPr lang="en-IN" sz="1600" dirty="0" smtClean="0">
                <a:latin typeface="Times New Roman" panose="02020603050405020304" pitchFamily="18" charset="0"/>
                <a:cs typeface="Times New Roman" panose="02020603050405020304" pitchFamily="18" charset="0"/>
              </a:rPr>
              <a:t>and </a:t>
            </a:r>
            <a:r>
              <a:rPr lang="en-IN" sz="1600" dirty="0">
                <a:latin typeface="Times New Roman" panose="02020603050405020304" pitchFamily="18" charset="0"/>
                <a:cs typeface="Times New Roman" panose="02020603050405020304" pitchFamily="18" charset="0"/>
              </a:rPr>
              <a:t>responsibilities using the newly developed Cloud Computing Taxonomy. The five major participating actors are the </a:t>
            </a:r>
            <a:r>
              <a:rPr lang="en-IN" sz="1600" i="1" dirty="0">
                <a:latin typeface="Times New Roman" panose="02020603050405020304" pitchFamily="18" charset="0"/>
                <a:cs typeface="Times New Roman" panose="02020603050405020304" pitchFamily="18" charset="0"/>
              </a:rPr>
              <a:t>Cloud Consumer, Cloud Provider, Cloud Broker, Cloud Auditor and Cloud Carrier</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31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938883"/>
            <a:ext cx="7117783" cy="4139496"/>
          </a:xfrm>
          <a:prstGeom prst="rect">
            <a:avLst/>
          </a:prstGeom>
        </p:spPr>
      </p:pic>
      <p:sp>
        <p:nvSpPr>
          <p:cNvPr id="6" name="TextBox 5"/>
          <p:cNvSpPr txBox="1"/>
          <p:nvPr/>
        </p:nvSpPr>
        <p:spPr>
          <a:xfrm>
            <a:off x="3121289" y="6138793"/>
            <a:ext cx="3263371" cy="246221"/>
          </a:xfrm>
          <a:prstGeom prst="rect">
            <a:avLst/>
          </a:prstGeom>
          <a:noFill/>
        </p:spPr>
        <p:txBody>
          <a:bodyPr wrap="square" rtlCol="0">
            <a:spAutoFit/>
          </a:bodyPr>
          <a:lstStyle/>
          <a:p>
            <a:r>
              <a:rPr lang="en-IN" sz="1000" b="1" dirty="0">
                <a:latin typeface="Times New Roman" panose="02020603050405020304" pitchFamily="18" charset="0"/>
                <a:cs typeface="Times New Roman" panose="02020603050405020304" pitchFamily="18" charset="0"/>
              </a:rPr>
              <a:t>Source: </a:t>
            </a:r>
            <a:r>
              <a:rPr lang="en-IN" sz="1000" b="1" dirty="0" smtClean="0">
                <a:latin typeface="Times New Roman" panose="02020603050405020304" pitchFamily="18" charset="0"/>
                <a:cs typeface="Times New Roman" panose="02020603050405020304" pitchFamily="18" charset="0"/>
              </a:rPr>
              <a:t>NIST </a:t>
            </a:r>
            <a:r>
              <a:rPr lang="en-IN" sz="1000" b="1" dirty="0">
                <a:latin typeface="Times New Roman" panose="02020603050405020304" pitchFamily="18" charset="0"/>
                <a:cs typeface="Times New Roman" panose="02020603050405020304" pitchFamily="18" charset="0"/>
              </a:rPr>
              <a:t>cloud computing reference architecture </a:t>
            </a:r>
          </a:p>
        </p:txBody>
      </p:sp>
    </p:spTree>
    <p:extLst>
      <p:ext uri="{BB962C8B-B14F-4D97-AF65-F5344CB8AC3E}">
        <p14:creationId xmlns:p14="http://schemas.microsoft.com/office/powerpoint/2010/main" val="3744280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Actors in Cloud Computing  </a:t>
            </a: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40604095"/>
              </p:ext>
            </p:extLst>
          </p:nvPr>
        </p:nvGraphicFramePr>
        <p:xfrm>
          <a:off x="602866" y="1828800"/>
          <a:ext cx="8312534" cy="3688080"/>
        </p:xfrm>
        <a:graphic>
          <a:graphicData uri="http://schemas.openxmlformats.org/drawingml/2006/table">
            <a:tbl>
              <a:tblPr firstRow="1" bandRow="1">
                <a:tableStyleId>{93296810-A885-4BE3-A3E7-6D5BEEA58F35}</a:tableStyleId>
              </a:tblPr>
              <a:tblGrid>
                <a:gridCol w="1828799">
                  <a:extLst>
                    <a:ext uri="{9D8B030D-6E8A-4147-A177-3AD203B41FA5}">
                      <a16:colId xmlns:a16="http://schemas.microsoft.com/office/drawing/2014/main" xmlns="" val="20000"/>
                    </a:ext>
                  </a:extLst>
                </a:gridCol>
                <a:gridCol w="6483735">
                  <a:extLst>
                    <a:ext uri="{9D8B030D-6E8A-4147-A177-3AD203B41FA5}">
                      <a16:colId xmlns:a16="http://schemas.microsoft.com/office/drawing/2014/main" xmlns="" val="20001"/>
                    </a:ext>
                  </a:extLst>
                </a:gridCol>
              </a:tblGrid>
              <a:tr h="152400">
                <a:tc>
                  <a:txBody>
                    <a:bodyPr/>
                    <a:lstStyle/>
                    <a:p>
                      <a:pPr algn="ctr"/>
                      <a:r>
                        <a:rPr lang="en-IN" sz="1400" b="1" i="0" u="none" strike="noStrike" baseline="0" dirty="0" smtClean="0">
                          <a:solidFill>
                            <a:srgbClr val="000000"/>
                          </a:solidFill>
                          <a:latin typeface="Times New Roman" panose="02020603050405020304" pitchFamily="18" charset="0"/>
                        </a:rPr>
                        <a:t>Actor </a:t>
                      </a:r>
                      <a:r>
                        <a:rPr lang="en-IN" sz="1400" b="0" i="0" u="none" strike="noStrike" baseline="0" dirty="0" smtClean="0">
                          <a:solidFill>
                            <a:srgbClr val="000000"/>
                          </a:solidFill>
                          <a:latin typeface="Times New Roman" panose="02020603050405020304" pitchFamily="18" charset="0"/>
                        </a:rPr>
                        <a:t>	</a:t>
                      </a:r>
                    </a:p>
                  </a:txBody>
                  <a:tcPr/>
                </a:tc>
                <a:tc>
                  <a:txBody>
                    <a:bodyPr/>
                    <a:lstStyle/>
                    <a:p>
                      <a:pPr algn="ctr"/>
                      <a:r>
                        <a:rPr lang="en-IN" sz="1400" b="1" i="0" u="none" strike="noStrike" baseline="0" dirty="0" smtClean="0">
                          <a:solidFill>
                            <a:srgbClr val="000000"/>
                          </a:solidFill>
                          <a:latin typeface="Times New Roman" panose="02020603050405020304" pitchFamily="18" charset="0"/>
                        </a:rPr>
                        <a:t>Definition </a:t>
                      </a:r>
                      <a:r>
                        <a:rPr lang="en-IN" sz="1400" b="0" i="0" u="none" strike="noStrike" baseline="0" dirty="0" smtClean="0">
                          <a:solidFill>
                            <a:srgbClr val="000000"/>
                          </a:solidFill>
                          <a:latin typeface="Times New Roman" panose="02020603050405020304" pitchFamily="18" charset="0"/>
                        </a:rPr>
                        <a:t>	</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kern="1200" baseline="0" dirty="0" smtClean="0">
                          <a:solidFill>
                            <a:schemeClr val="dk1"/>
                          </a:solidFill>
                          <a:latin typeface="+mn-lt"/>
                          <a:ea typeface="+mn-ea"/>
                          <a:cs typeface="+mn-cs"/>
                        </a:rPr>
                        <a:t>Cloud Consumer </a:t>
                      </a:r>
                      <a:endParaRPr lang="en-IN" sz="1600" b="0" i="0" u="none" strike="noStrike" kern="1200" baseline="0" dirty="0" smtClean="0">
                        <a:solidFill>
                          <a:schemeClr val="dk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A person or organisation that maintains a business relationship with, and uses service from </a:t>
                      </a:r>
                      <a:r>
                        <a:rPr lang="en-IN" sz="1600" b="0" i="1" u="none" strike="noStrike" kern="1200" baseline="0" dirty="0" smtClean="0">
                          <a:solidFill>
                            <a:schemeClr val="dk1"/>
                          </a:solidFill>
                          <a:latin typeface="+mn-lt"/>
                          <a:ea typeface="+mn-ea"/>
                          <a:cs typeface="+mn-cs"/>
                        </a:rPr>
                        <a:t>Cloud Providers</a:t>
                      </a:r>
                      <a:r>
                        <a:rPr lang="en-IN" sz="1600" b="0" i="0" u="none" strike="noStrike" kern="1200" baseline="0" dirty="0" smtClean="0">
                          <a:solidFill>
                            <a:schemeClr val="dk1"/>
                          </a:solidFill>
                          <a:latin typeface="+mn-lt"/>
                          <a:ea typeface="+mn-ea"/>
                          <a:cs typeface="+mn-cs"/>
                        </a:rPr>
                        <a:t>.	</a:t>
                      </a:r>
                    </a:p>
                  </a:txBody>
                  <a:tcPr/>
                </a:tc>
                <a:extLst>
                  <a:ext uri="{0D108BD9-81ED-4DB2-BD59-A6C34878D82A}">
                    <a16:rowId xmlns:a16="http://schemas.microsoft.com/office/drawing/2014/main" xmlns="" val="10001"/>
                  </a:ext>
                </a:extLst>
              </a:tr>
              <a:tr h="370840">
                <a:tc>
                  <a:txBody>
                    <a:bodyPr/>
                    <a:lstStyle/>
                    <a:p>
                      <a:pPr algn="l"/>
                      <a:r>
                        <a:rPr lang="en-IN" sz="1600" b="1" i="0" u="none" strike="noStrike" kern="1200" baseline="0" dirty="0" smtClean="0">
                          <a:solidFill>
                            <a:schemeClr val="dk1"/>
                          </a:solidFill>
                          <a:latin typeface="+mn-lt"/>
                          <a:ea typeface="+mn-ea"/>
                          <a:cs typeface="+mn-cs"/>
                        </a:rPr>
                        <a:t>Cloud Provider </a:t>
                      </a:r>
                      <a:r>
                        <a:rPr lang="en-IN" sz="1600" b="0" i="0" u="none" strike="noStrike" kern="1200" baseline="0" dirty="0" smtClean="0">
                          <a:solidFill>
                            <a:schemeClr val="dk1"/>
                          </a:solidFill>
                          <a:latin typeface="+mn-lt"/>
                          <a:ea typeface="+mn-ea"/>
                          <a:cs typeface="+mn-cs"/>
                        </a:rPr>
                        <a:t>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A person, organisation, or entity responsible for making a service available to interested parties</a:t>
                      </a:r>
                      <a:r>
                        <a:rPr lang="en-IN" sz="1600" b="0" i="1" u="none" strike="noStrike" kern="1200" baseline="0" dirty="0" smtClean="0">
                          <a:solidFill>
                            <a:schemeClr val="dk1"/>
                          </a:solidFill>
                          <a:latin typeface="+mn-lt"/>
                          <a:ea typeface="+mn-ea"/>
                          <a:cs typeface="+mn-cs"/>
                        </a:rPr>
                        <a:t>.</a:t>
                      </a:r>
                      <a:endParaRPr lang="en-IN" sz="1600" b="0" i="0" u="none" strike="noStrike" kern="1200" baseline="0" dirty="0" smtClean="0">
                        <a:solidFill>
                          <a:schemeClr val="dk1"/>
                        </a:solidFill>
                        <a:latin typeface="+mn-lt"/>
                        <a:ea typeface="+mn-ea"/>
                        <a:cs typeface="+mn-cs"/>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kern="1200" baseline="0" dirty="0" smtClean="0">
                          <a:solidFill>
                            <a:schemeClr val="dk1"/>
                          </a:solidFill>
                          <a:latin typeface="+mn-lt"/>
                          <a:ea typeface="+mn-ea"/>
                          <a:cs typeface="+mn-cs"/>
                        </a:rPr>
                        <a:t>Cloud Auditor </a:t>
                      </a:r>
                      <a:r>
                        <a:rPr lang="en-IN" sz="1600" b="0" i="0" u="none" strike="noStrike" kern="1200" baseline="0" dirty="0" smtClean="0">
                          <a:solidFill>
                            <a:schemeClr val="dk1"/>
                          </a:solidFill>
                          <a:latin typeface="+mn-lt"/>
                          <a:ea typeface="+mn-ea"/>
                          <a:cs typeface="+mn-cs"/>
                        </a:rPr>
                        <a:t>	</a:t>
                      </a:r>
                    </a:p>
                    <a:p>
                      <a:pPr algn="l"/>
                      <a:endParaRPr lang="en-IN" sz="16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A party that can conduct independent assessment of cloud services, information system operations, performance and security of the cloud implementation.</a:t>
                      </a:r>
                    </a:p>
                  </a:txBody>
                  <a:tcPr/>
                </a:tc>
                <a:extLst>
                  <a:ext uri="{0D108BD9-81ED-4DB2-BD59-A6C34878D82A}">
                    <a16:rowId xmlns:a16="http://schemas.microsoft.com/office/drawing/2014/main" xmlns="" val="10003"/>
                  </a:ext>
                </a:extLst>
              </a:tr>
              <a:tr h="370840">
                <a:tc>
                  <a:txBody>
                    <a:bodyPr/>
                    <a:lstStyle/>
                    <a:p>
                      <a:pPr algn="l"/>
                      <a:r>
                        <a:rPr lang="en-IN" sz="1600" b="1" i="0" u="none" strike="noStrike" kern="1200" baseline="0" dirty="0" smtClean="0">
                          <a:solidFill>
                            <a:schemeClr val="dk1"/>
                          </a:solidFill>
                          <a:latin typeface="+mn-lt"/>
                          <a:ea typeface="+mn-ea"/>
                          <a:cs typeface="+mn-cs"/>
                        </a:rPr>
                        <a:t>Cloud Broker </a:t>
                      </a:r>
                      <a:r>
                        <a:rPr lang="en-IN" sz="1600" b="0" i="0" u="none" strike="noStrike" kern="1200" baseline="0" dirty="0" smtClean="0">
                          <a:solidFill>
                            <a:schemeClr val="dk1"/>
                          </a:solidFill>
                          <a:latin typeface="+mn-lt"/>
                          <a:ea typeface="+mn-ea"/>
                          <a:cs typeface="+mn-cs"/>
                        </a:rPr>
                        <a:t>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An entity that manages the use, performance and delivery of cloud services, and negotiates relationships between </a:t>
                      </a:r>
                      <a:r>
                        <a:rPr lang="en-IN" sz="1600" b="0" i="1" u="none" strike="noStrike" kern="1200" baseline="0" dirty="0" smtClean="0">
                          <a:solidFill>
                            <a:schemeClr val="dk1"/>
                          </a:solidFill>
                          <a:latin typeface="+mn-lt"/>
                          <a:ea typeface="+mn-ea"/>
                          <a:cs typeface="+mn-cs"/>
                        </a:rPr>
                        <a:t>Cloud Providers </a:t>
                      </a:r>
                      <a:r>
                        <a:rPr lang="en-IN" sz="1600" b="0" i="0" u="none" strike="noStrike" kern="1200" baseline="0" dirty="0" smtClean="0">
                          <a:solidFill>
                            <a:schemeClr val="dk1"/>
                          </a:solidFill>
                          <a:latin typeface="+mn-lt"/>
                          <a:ea typeface="+mn-ea"/>
                          <a:cs typeface="+mn-cs"/>
                        </a:rPr>
                        <a:t>and </a:t>
                      </a:r>
                      <a:r>
                        <a:rPr lang="en-IN" sz="1600" b="0" i="1" u="none" strike="noStrike" kern="1200" baseline="0" dirty="0" smtClean="0">
                          <a:solidFill>
                            <a:schemeClr val="dk1"/>
                          </a:solidFill>
                          <a:latin typeface="+mn-lt"/>
                          <a:ea typeface="+mn-ea"/>
                          <a:cs typeface="+mn-cs"/>
                        </a:rPr>
                        <a:t>Cloud Consumers. </a:t>
                      </a:r>
                      <a:r>
                        <a:rPr lang="en-IN" sz="1600" b="0" i="0" u="none" strike="noStrike" kern="1200" baseline="0" dirty="0" smtClean="0">
                          <a:solidFill>
                            <a:schemeClr val="dk1"/>
                          </a:solidFill>
                          <a:latin typeface="+mn-lt"/>
                          <a:ea typeface="+mn-ea"/>
                          <a:cs typeface="+mn-cs"/>
                        </a:rPr>
                        <a:t>	</a:t>
                      </a:r>
                    </a:p>
                  </a:txBody>
                  <a:tcPr/>
                </a:tc>
                <a:extLst>
                  <a:ext uri="{0D108BD9-81ED-4DB2-BD59-A6C34878D82A}">
                    <a16:rowId xmlns:a16="http://schemas.microsoft.com/office/drawing/2014/main" xmlns="" val="10004"/>
                  </a:ext>
                </a:extLst>
              </a:tr>
              <a:tr h="370840">
                <a:tc>
                  <a:txBody>
                    <a:bodyPr/>
                    <a:lstStyle/>
                    <a:p>
                      <a:pPr algn="l"/>
                      <a:r>
                        <a:rPr lang="en-IN" sz="1600" b="1" i="0" u="none" strike="noStrike" kern="1200" baseline="0" dirty="0" smtClean="0">
                          <a:solidFill>
                            <a:schemeClr val="dk1"/>
                          </a:solidFill>
                          <a:latin typeface="+mn-lt"/>
                          <a:ea typeface="+mn-ea"/>
                          <a:cs typeface="+mn-cs"/>
                        </a:rPr>
                        <a:t>Cloud Carrier </a:t>
                      </a:r>
                      <a:r>
                        <a:rPr lang="en-IN" sz="1600" b="0" i="0" u="none" strike="noStrike" kern="1200" baseline="0" dirty="0" smtClean="0">
                          <a:solidFill>
                            <a:schemeClr val="dk1"/>
                          </a:solidFill>
                          <a:latin typeface="+mn-lt"/>
                          <a:ea typeface="+mn-ea"/>
                          <a:cs typeface="+mn-cs"/>
                        </a:rPr>
                        <a:t>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An intermediary that provides connectivity and transport of cloud services from </a:t>
                      </a:r>
                      <a:r>
                        <a:rPr lang="en-IN" sz="1600" b="0" i="1" u="none" strike="noStrike" kern="1200" baseline="0" dirty="0" smtClean="0">
                          <a:solidFill>
                            <a:schemeClr val="dk1"/>
                          </a:solidFill>
                          <a:latin typeface="+mn-lt"/>
                          <a:ea typeface="+mn-ea"/>
                          <a:cs typeface="+mn-cs"/>
                        </a:rPr>
                        <a:t>Cloud Providers </a:t>
                      </a:r>
                      <a:r>
                        <a:rPr lang="en-IN" sz="1600" b="0" i="0" u="none" strike="noStrike" kern="1200" baseline="0" dirty="0" smtClean="0">
                          <a:solidFill>
                            <a:schemeClr val="dk1"/>
                          </a:solidFill>
                          <a:latin typeface="+mn-lt"/>
                          <a:ea typeface="+mn-ea"/>
                          <a:cs typeface="+mn-cs"/>
                        </a:rPr>
                        <a:t>to </a:t>
                      </a:r>
                      <a:r>
                        <a:rPr lang="en-IN" sz="1600" b="0" i="1" u="none" strike="noStrike" kern="1200" baseline="0" dirty="0" smtClean="0">
                          <a:solidFill>
                            <a:schemeClr val="dk1"/>
                          </a:solidFill>
                          <a:latin typeface="+mn-lt"/>
                          <a:ea typeface="+mn-ea"/>
                          <a:cs typeface="+mn-cs"/>
                        </a:rPr>
                        <a:t>Cloud Consumers</a:t>
                      </a:r>
                      <a:r>
                        <a:rPr lang="en-IN" sz="1600" b="0" i="0" u="none" strike="noStrike" kern="1200" baseline="0" dirty="0" smtClean="0">
                          <a:solidFill>
                            <a:schemeClr val="dk1"/>
                          </a:solidFill>
                          <a:latin typeface="+mn-lt"/>
                          <a:ea typeface="+mn-ea"/>
                          <a:cs typeface="+mn-cs"/>
                        </a:rPr>
                        <a:t>.</a:t>
                      </a:r>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1371600" y="5791200"/>
            <a:ext cx="5445722"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https://www.nist.gov/sites/default/files/documents/itl/cloud/NIST_SP-500-291_Jul5A.pdf</a:t>
            </a:r>
            <a:endParaRPr lang="en-GB" sz="1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85800" y="1295400"/>
            <a:ext cx="4051109" cy="338554"/>
          </a:xfrm>
          <a:prstGeom prst="rect">
            <a:avLst/>
          </a:prstGeom>
          <a:noFill/>
        </p:spPr>
        <p:txBody>
          <a:bodyPr wrap="none" rtlCol="0">
            <a:spAutoFit/>
          </a:bodyPr>
          <a:lstStyle/>
          <a:p>
            <a:r>
              <a:rPr lang="en-IN" sz="1600" dirty="0" smtClean="0">
                <a:latin typeface="Times New Roman" panose="02020603050405020304" pitchFamily="18" charset="0"/>
                <a:cs typeface="Times New Roman" panose="02020603050405020304" pitchFamily="18" charset="0"/>
              </a:rPr>
              <a:t>Table Showing the Actors in Cloud Computing</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675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Interactions Between the Actors in Cloud </a:t>
            </a:r>
            <a:r>
              <a:rPr lang="en-IN" dirty="0" smtClean="0"/>
              <a:t>Computing</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33</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605" t="9916" r="2351" b="13257"/>
          <a:stretch/>
        </p:blipFill>
        <p:spPr>
          <a:xfrm>
            <a:off x="1533745" y="1229032"/>
            <a:ext cx="6336195" cy="3886199"/>
          </a:xfrm>
          <a:prstGeom prst="rect">
            <a:avLst/>
          </a:prstGeom>
        </p:spPr>
      </p:pic>
      <p:sp>
        <p:nvSpPr>
          <p:cNvPr id="6" name="TextBox 5"/>
          <p:cNvSpPr txBox="1"/>
          <p:nvPr/>
        </p:nvSpPr>
        <p:spPr>
          <a:xfrm>
            <a:off x="3065818" y="5566317"/>
            <a:ext cx="3272050"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NIST Cloud Computing Reference Architecture</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631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a:t>
            </a:r>
            <a:r>
              <a:rPr lang="en-IN" dirty="0" smtClean="0"/>
              <a:t>Case 1</a:t>
            </a:r>
            <a:endParaRPr lang="en-IN" dirty="0"/>
          </a:p>
        </p:txBody>
      </p:sp>
      <p:sp>
        <p:nvSpPr>
          <p:cNvPr id="3" name="Content Placeholder 2"/>
          <p:cNvSpPr>
            <a:spLocks noGrp="1"/>
          </p:cNvSpPr>
          <p:nvPr>
            <p:ph idx="1"/>
          </p:nvPr>
        </p:nvSpPr>
        <p:spPr>
          <a:xfrm>
            <a:off x="0" y="838200"/>
            <a:ext cx="9137718" cy="5486400"/>
          </a:xfrm>
        </p:spPr>
        <p:txBody>
          <a:bodyPr/>
          <a:lstStyle/>
          <a:p>
            <a:pPr marL="0" indent="0" algn="just">
              <a:buNone/>
            </a:pPr>
            <a:r>
              <a:rPr lang="en-GB" sz="1600" dirty="0" smtClean="0">
                <a:latin typeface="Times New Roman" panose="02020603050405020304" pitchFamily="18" charset="0"/>
                <a:cs typeface="Times New Roman" panose="02020603050405020304" pitchFamily="18" charset="0"/>
              </a:rPr>
              <a:t>A cloud consumer may request service from a cloud broker instead of contacting a cloud provider directly. The cloud broker may create a new service by combining multiple services or by enhancing an existing service. In this example, the actual cloud providers are invisible to the cloud consumer and the cloud consumer interacts directly with the cloud broker.</a:t>
            </a: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34</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25" t="4530" r="1848" b="27021"/>
          <a:stretch/>
        </p:blipFill>
        <p:spPr>
          <a:xfrm>
            <a:off x="1943099" y="2971799"/>
            <a:ext cx="5257800" cy="1219201"/>
          </a:xfrm>
          <a:prstGeom prst="rect">
            <a:avLst/>
          </a:prstGeom>
        </p:spPr>
      </p:pic>
      <p:sp>
        <p:nvSpPr>
          <p:cNvPr id="6" name="TextBox 5"/>
          <p:cNvSpPr txBox="1"/>
          <p:nvPr/>
        </p:nvSpPr>
        <p:spPr>
          <a:xfrm>
            <a:off x="3065818" y="4880519"/>
            <a:ext cx="3272050"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NIST Cloud Computing Reference Architecture</a:t>
            </a:r>
            <a:endParaRPr lang="en-IN" sz="1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33054" y="5479448"/>
            <a:ext cx="5445722"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https://www.nist.gov/sites/default/files/documents/itl/cloud/NIST_SP-500-291_Jul5A.pdf</a:t>
            </a:r>
            <a:endParaRPr lang="en-GB"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307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a:t>
            </a:r>
            <a:r>
              <a:rPr lang="en-IN" dirty="0" smtClean="0"/>
              <a:t>Case </a:t>
            </a:r>
            <a:r>
              <a:rPr lang="en-IN" dirty="0"/>
              <a:t>2  </a:t>
            </a:r>
          </a:p>
        </p:txBody>
      </p:sp>
      <p:sp>
        <p:nvSpPr>
          <p:cNvPr id="3" name="Content Placeholder 2"/>
          <p:cNvSpPr>
            <a:spLocks noGrp="1"/>
          </p:cNvSpPr>
          <p:nvPr>
            <p:ph idx="1"/>
          </p:nvPr>
        </p:nvSpPr>
        <p:spPr>
          <a:xfrm>
            <a:off x="0" y="838200"/>
            <a:ext cx="9144000" cy="5486400"/>
          </a:xfrm>
        </p:spPr>
        <p:txBody>
          <a:bodyPr/>
          <a:lstStyle/>
          <a:p>
            <a:pPr marL="0" indent="0" algn="just">
              <a:buNone/>
            </a:pPr>
            <a:r>
              <a:rPr lang="en-GB" sz="1600" dirty="0" smtClean="0">
                <a:latin typeface="Times New Roman" panose="02020603050405020304" pitchFamily="18" charset="0"/>
                <a:cs typeface="Times New Roman" panose="02020603050405020304" pitchFamily="18" charset="0"/>
              </a:rPr>
              <a:t>Cloud carriers provide connectivity and transport of cloud services from cloud providers to cloud consumers. As illustrated in the figure below, a cloud provider participates in and arranges for two unique service level agreements (SLAs), one with a cloud carrier (for example, SLA2) and one with a cloud consumer (for example, SLA1). </a:t>
            </a:r>
          </a:p>
          <a:p>
            <a:pPr marL="0" indent="0">
              <a:buNone/>
            </a:pPr>
            <a:r>
              <a:rPr lang="en-IN" b="1" dirty="0" smtClean="0"/>
              <a:t>  </a:t>
            </a: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36464"/>
            <a:ext cx="6781800" cy="1981200"/>
          </a:xfrm>
          <a:prstGeom prst="rect">
            <a:avLst/>
          </a:prstGeom>
        </p:spPr>
      </p:pic>
      <p:sp>
        <p:nvSpPr>
          <p:cNvPr id="7" name="TextBox 6"/>
          <p:cNvSpPr txBox="1"/>
          <p:nvPr/>
        </p:nvSpPr>
        <p:spPr>
          <a:xfrm>
            <a:off x="3070556" y="4669124"/>
            <a:ext cx="3272050"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NIST Cloud Computing Reference Architecture</a:t>
            </a:r>
            <a:endParaRPr lang="en-IN" sz="1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33054" y="5479448"/>
            <a:ext cx="5445722"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https://www.nist.gov/sites/default/files/documents/itl/cloud/NIST_SP-500-291_Jul5A.pdf</a:t>
            </a:r>
            <a:endParaRPr lang="en-GB"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456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a:t>
            </a:r>
            <a:r>
              <a:rPr lang="en-IN" dirty="0" smtClean="0"/>
              <a:t>Case 3</a:t>
            </a:r>
            <a:endParaRPr lang="en-IN" dirty="0"/>
          </a:p>
        </p:txBody>
      </p:sp>
      <p:sp>
        <p:nvSpPr>
          <p:cNvPr id="3" name="Content Placeholder 2"/>
          <p:cNvSpPr>
            <a:spLocks noGrp="1"/>
          </p:cNvSpPr>
          <p:nvPr>
            <p:ph idx="1"/>
          </p:nvPr>
        </p:nvSpPr>
        <p:spPr/>
        <p:txBody>
          <a:bodyPr/>
          <a:lstStyle/>
          <a:p>
            <a:pPr marL="0" indent="0" algn="just">
              <a:buNone/>
            </a:pPr>
            <a:r>
              <a:rPr lang="en-GB" dirty="0" smtClean="0"/>
              <a:t>For a cloud service, a cloud auditor conducts independent assessments of the operation and security of the cloud service implementation. The audit may involve interactions with both the Cloud Consumer and the Cloud Provider. </a:t>
            </a:r>
          </a:p>
          <a:p>
            <a:pPr marL="0" indent="0" algn="just">
              <a:buNone/>
            </a:pPr>
            <a:endParaRPr lang="en-IN" dirty="0"/>
          </a:p>
          <a:p>
            <a:pPr marL="0" indent="0" algn="just">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36</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2413" t="46659" r="11129" b="23278"/>
          <a:stretch/>
        </p:blipFill>
        <p:spPr>
          <a:xfrm>
            <a:off x="2209800" y="2819400"/>
            <a:ext cx="5160435" cy="1752600"/>
          </a:xfrm>
          <a:prstGeom prst="rect">
            <a:avLst/>
          </a:prstGeom>
        </p:spPr>
      </p:pic>
      <p:sp>
        <p:nvSpPr>
          <p:cNvPr id="6" name="TextBox 5"/>
          <p:cNvSpPr txBox="1"/>
          <p:nvPr/>
        </p:nvSpPr>
        <p:spPr>
          <a:xfrm>
            <a:off x="3283835" y="4651918"/>
            <a:ext cx="3012363" cy="246221"/>
          </a:xfrm>
          <a:prstGeom prst="rect">
            <a:avLst/>
          </a:prstGeom>
          <a:noFill/>
        </p:spPr>
        <p:txBody>
          <a:bodyPr wrap="none" rtlCol="0">
            <a:spAutoFit/>
          </a:bodyPr>
          <a:lstStyle/>
          <a:p>
            <a:r>
              <a:rPr lang="en-IN" sz="1000" dirty="0" smtClean="0"/>
              <a:t>Source: NIST Cloud Computing Reference Architecture</a:t>
            </a:r>
            <a:endParaRPr lang="en-IN" sz="1000" dirty="0"/>
          </a:p>
        </p:txBody>
      </p:sp>
      <p:sp>
        <p:nvSpPr>
          <p:cNvPr id="7" name="TextBox 6"/>
          <p:cNvSpPr txBox="1"/>
          <p:nvPr/>
        </p:nvSpPr>
        <p:spPr>
          <a:xfrm>
            <a:off x="1733054" y="5479448"/>
            <a:ext cx="5445722"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https://www.nist.gov/sites/default/files/documents/itl/cloud/NIST_SP-500-291_Jul5A.pdf</a:t>
            </a:r>
            <a:endParaRPr lang="en-GB"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867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Computing </a:t>
            </a:r>
            <a:r>
              <a:rPr lang="en-IN" dirty="0" smtClean="0">
                <a:latin typeface="Times New Roman" panose="02020603050405020304" pitchFamily="18" charset="0"/>
                <a:cs typeface="Times New Roman" panose="02020603050405020304" pitchFamily="18" charset="0"/>
              </a:rPr>
              <a:t>Infrastructure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38200"/>
            <a:ext cx="9137718" cy="5486400"/>
          </a:xfrm>
        </p:spPr>
        <p:txBody>
          <a:bodyPr/>
          <a:lstStyle/>
          <a:p>
            <a:pPr marL="0" indent="0" algn="just">
              <a:buNone/>
            </a:pPr>
            <a:r>
              <a:rPr lang="en-GB" sz="1600" dirty="0" smtClean="0">
                <a:latin typeface="Times New Roman" panose="02020603050405020304" pitchFamily="18" charset="0"/>
                <a:cs typeface="Times New Roman" panose="02020603050405020304" pitchFamily="18" charset="0"/>
              </a:rPr>
              <a:t>Cloud infrastructure refers to the hardware and software components, such as servers, storage, a network and virtualization software that are needed to support the computing requirements of a cloud computing model.</a:t>
            </a:r>
          </a:p>
          <a:p>
            <a:pPr marL="0" indent="0" algn="just">
              <a:buNone/>
            </a:pPr>
            <a:r>
              <a:rPr lang="en-GB" sz="1600" dirty="0" smtClean="0">
                <a:latin typeface="Times New Roman" panose="02020603050405020304" pitchFamily="18" charset="0"/>
                <a:cs typeface="Times New Roman" panose="02020603050405020304" pitchFamily="18" charset="0"/>
              </a:rPr>
              <a:t>Cloud infrastructure also includes an abstraction layer that virtualizes resources and logically presents them to users through application program interfaces and API-enabled command-line or graphical interfaces.</a:t>
            </a:r>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37</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000" t="23611" r="12001" b="9723"/>
          <a:stretch/>
        </p:blipFill>
        <p:spPr>
          <a:xfrm>
            <a:off x="2209800" y="2667000"/>
            <a:ext cx="5486400" cy="3505200"/>
          </a:xfrm>
          <a:prstGeom prst="rect">
            <a:avLst/>
          </a:prstGeom>
        </p:spPr>
      </p:pic>
      <p:sp>
        <p:nvSpPr>
          <p:cNvPr id="6" name="TextBox 5"/>
          <p:cNvSpPr txBox="1"/>
          <p:nvPr/>
        </p:nvSpPr>
        <p:spPr>
          <a:xfrm>
            <a:off x="2640508" y="6201489"/>
            <a:ext cx="4788490"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http://searchcloudcomputing.techtarget.com/definition/cloud-infrastructure</a:t>
            </a:r>
          </a:p>
        </p:txBody>
      </p:sp>
    </p:spTree>
    <p:extLst>
      <p:ext uri="{BB962C8B-B14F-4D97-AF65-F5344CB8AC3E}">
        <p14:creationId xmlns:p14="http://schemas.microsoft.com/office/powerpoint/2010/main" val="337464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Merits of Cloud Computing      </a:t>
            </a:r>
          </a:p>
        </p:txBody>
      </p:sp>
      <p:sp>
        <p:nvSpPr>
          <p:cNvPr id="3" name="Content Placeholder 2"/>
          <p:cNvSpPr>
            <a:spLocks noGrp="1"/>
          </p:cNvSpPr>
          <p:nvPr>
            <p:ph idx="1"/>
          </p:nvPr>
        </p:nvSpPr>
        <p:spPr/>
        <p:txBody>
          <a:bodyPr/>
          <a:lstStyle/>
          <a:p>
            <a:pPr marL="0" indent="0" algn="just">
              <a:buNone/>
            </a:pPr>
            <a:r>
              <a:rPr lang="en-GB" sz="1600" dirty="0" smtClean="0">
                <a:latin typeface="Times New Roman" panose="02020603050405020304" pitchFamily="18" charset="0"/>
                <a:cs typeface="Times New Roman" panose="02020603050405020304" pitchFamily="18" charset="0"/>
              </a:rPr>
              <a:t>Cloud </a:t>
            </a:r>
            <a:r>
              <a:rPr lang="en-GB" sz="1600" dirty="0">
                <a:latin typeface="Times New Roman" panose="02020603050405020304" pitchFamily="18" charset="0"/>
                <a:cs typeface="Times New Roman" panose="02020603050405020304" pitchFamily="18" charset="0"/>
              </a:rPr>
              <a:t>computing provides many benefits to its customers. Users can use applications on the cloud at any time and from anywhere. </a:t>
            </a: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Some </a:t>
            </a:r>
            <a:r>
              <a:rPr lang="en-GB" sz="1600" b="1" dirty="0">
                <a:latin typeface="Times New Roman" panose="02020603050405020304" pitchFamily="18" charset="0"/>
                <a:cs typeface="Times New Roman" panose="02020603050405020304" pitchFamily="18" charset="0"/>
              </a:rPr>
              <a:t>of the major benefits of cloud computing are </a:t>
            </a:r>
            <a:r>
              <a:rPr lang="en-GB" sz="1600" b="1" dirty="0" smtClean="0">
                <a:latin typeface="Times New Roman" panose="02020603050405020304" pitchFamily="18" charset="0"/>
                <a:cs typeface="Times New Roman" panose="02020603050405020304" pitchFamily="18" charset="0"/>
              </a:rPr>
              <a:t>as follows:</a:t>
            </a:r>
          </a:p>
          <a:p>
            <a:pPr algn="just"/>
            <a:r>
              <a:rPr lang="en-GB" sz="1600" dirty="0" smtClean="0">
                <a:latin typeface="Times New Roman" panose="02020603050405020304" pitchFamily="18" charset="0"/>
                <a:cs typeface="Times New Roman" panose="02020603050405020304" pitchFamily="18" charset="0"/>
              </a:rPr>
              <a:t>Lower cost</a:t>
            </a:r>
          </a:p>
          <a:p>
            <a:pPr algn="just"/>
            <a:r>
              <a:rPr lang="en-GB" sz="1600" dirty="0" smtClean="0">
                <a:latin typeface="Times New Roman" panose="02020603050405020304" pitchFamily="18" charset="0"/>
                <a:cs typeface="Times New Roman" panose="02020603050405020304" pitchFamily="18" charset="0"/>
              </a:rPr>
              <a:t>Ease of utilisation</a:t>
            </a:r>
          </a:p>
          <a:p>
            <a:pPr algn="just"/>
            <a:r>
              <a:rPr lang="en-GB" sz="1600" dirty="0" smtClean="0">
                <a:latin typeface="Times New Roman" panose="02020603050405020304" pitchFamily="18" charset="0"/>
                <a:cs typeface="Times New Roman" panose="02020603050405020304" pitchFamily="18" charset="0"/>
              </a:rPr>
              <a:t>Quality of service</a:t>
            </a:r>
          </a:p>
          <a:p>
            <a:pPr algn="just"/>
            <a:r>
              <a:rPr lang="en-GB" sz="1600" dirty="0" smtClean="0">
                <a:latin typeface="Times New Roman" panose="02020603050405020304" pitchFamily="18" charset="0"/>
                <a:cs typeface="Times New Roman" panose="02020603050405020304" pitchFamily="18" charset="0"/>
              </a:rPr>
              <a:t>Reliability</a:t>
            </a:r>
          </a:p>
          <a:p>
            <a:pPr algn="just"/>
            <a:r>
              <a:rPr lang="en-GB" sz="1600" dirty="0" smtClean="0">
                <a:latin typeface="Times New Roman" panose="02020603050405020304" pitchFamily="18" charset="0"/>
                <a:cs typeface="Times New Roman" panose="02020603050405020304" pitchFamily="18" charset="0"/>
              </a:rPr>
              <a:t>Availability</a:t>
            </a:r>
          </a:p>
          <a:p>
            <a:pPr algn="just"/>
            <a:r>
              <a:rPr lang="en-GB" sz="1600" dirty="0" smtClean="0">
                <a:latin typeface="Times New Roman" panose="02020603050405020304" pitchFamily="18" charset="0"/>
                <a:cs typeface="Times New Roman" panose="02020603050405020304" pitchFamily="18" charset="0"/>
              </a:rPr>
              <a:t>Outsourced IT management</a:t>
            </a:r>
          </a:p>
          <a:p>
            <a:pPr algn="just"/>
            <a:r>
              <a:rPr lang="en-GB" sz="1600" dirty="0" smtClean="0">
                <a:latin typeface="Times New Roman" panose="02020603050405020304" pitchFamily="18" charset="0"/>
                <a:cs typeface="Times New Roman" panose="02020603050405020304" pitchFamily="18" charset="0"/>
              </a:rPr>
              <a:t>Simplified maintenance and upgrade</a:t>
            </a:r>
          </a:p>
          <a:p>
            <a:pPr algn="just"/>
            <a:r>
              <a:rPr lang="en-GB" sz="1600" dirty="0" smtClean="0">
                <a:latin typeface="Times New Roman" panose="02020603050405020304" pitchFamily="18" charset="0"/>
                <a:cs typeface="Times New Roman" panose="02020603050405020304" pitchFamily="18" charset="0"/>
              </a:rPr>
              <a:t>Low barrier to entry</a:t>
            </a:r>
          </a:p>
          <a:p>
            <a:pPr algn="just"/>
            <a:r>
              <a:rPr lang="en-GB" sz="1600" dirty="0" smtClean="0">
                <a:latin typeface="Times New Roman" panose="02020603050405020304" pitchFamily="18" charset="0"/>
                <a:cs typeface="Times New Roman" panose="02020603050405020304" pitchFamily="18" charset="0"/>
              </a:rPr>
              <a:t>Flexibility</a:t>
            </a:r>
          </a:p>
          <a:p>
            <a:pPr algn="just"/>
            <a:r>
              <a:rPr lang="en-GB" sz="1600" dirty="0" smtClean="0">
                <a:latin typeface="Times New Roman" panose="02020603050405020304" pitchFamily="18" charset="0"/>
                <a:cs typeface="Times New Roman" panose="02020603050405020304" pitchFamily="18" charset="0"/>
              </a:rPr>
              <a:t>Return on Investment (ROI)</a:t>
            </a:r>
          </a:p>
          <a:p>
            <a:pPr algn="just"/>
            <a:r>
              <a:rPr lang="en-GB" sz="1600" dirty="0" smtClean="0">
                <a:latin typeface="Times New Roman" panose="02020603050405020304" pitchFamily="18" charset="0"/>
                <a:cs typeface="Times New Roman" panose="02020603050405020304" pitchFamily="18" charset="0"/>
              </a:rPr>
              <a:t>Environment-friendly computing</a:t>
            </a:r>
          </a:p>
          <a:p>
            <a:pPr marL="0" indent="0" algn="just">
              <a:buNone/>
            </a:pPr>
            <a:endParaRPr lang="en-IN" dirty="0"/>
          </a:p>
          <a:p>
            <a:pPr marL="0" indent="0">
              <a:buNone/>
            </a:pPr>
            <a:endParaRPr lang="en-IN" b="1" dirty="0" smtClean="0"/>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38</a:t>
            </a:fld>
            <a:endParaRPr lang="en-US"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12477" t="8572" r="12661" b="14286"/>
          <a:stretch/>
        </p:blipFill>
        <p:spPr>
          <a:xfrm>
            <a:off x="5822507" y="3581400"/>
            <a:ext cx="3092893" cy="2133600"/>
          </a:xfrm>
          <a:prstGeom prst="rect">
            <a:avLst/>
          </a:prstGeom>
        </p:spPr>
      </p:pic>
    </p:spTree>
    <p:extLst>
      <p:ext uri="{BB962C8B-B14F-4D97-AF65-F5344CB8AC3E}">
        <p14:creationId xmlns:p14="http://schemas.microsoft.com/office/powerpoint/2010/main" val="1875379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Market </a:t>
            </a:r>
            <a:r>
              <a:rPr lang="en-IN" dirty="0" smtClean="0">
                <a:latin typeface="Times New Roman" panose="02020603050405020304" pitchFamily="18" charset="0"/>
                <a:cs typeface="Times New Roman" panose="02020603050405020304" pitchFamily="18" charset="0"/>
              </a:rPr>
              <a:t>Share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39</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667" t="5947" b="6534"/>
          <a:stretch/>
        </p:blipFill>
        <p:spPr>
          <a:xfrm>
            <a:off x="2590800" y="1066800"/>
            <a:ext cx="4772708" cy="4077387"/>
          </a:xfrm>
          <a:prstGeom prst="rect">
            <a:avLst/>
          </a:prstGeom>
        </p:spPr>
      </p:pic>
      <p:sp>
        <p:nvSpPr>
          <p:cNvPr id="6" name="TextBox 5"/>
          <p:cNvSpPr txBox="1"/>
          <p:nvPr/>
        </p:nvSpPr>
        <p:spPr>
          <a:xfrm>
            <a:off x="3962400" y="5365062"/>
            <a:ext cx="4648200" cy="246221"/>
          </a:xfrm>
          <a:prstGeom prst="rect">
            <a:avLst/>
          </a:prstGeom>
          <a:noFill/>
        </p:spPr>
        <p:txBody>
          <a:bodyPr wrap="square" rtlCol="0">
            <a:spAutoFit/>
          </a:bodyPr>
          <a:lstStyle/>
          <a:p>
            <a:r>
              <a:rPr lang="en-IN" sz="1000" b="1" dirty="0" smtClean="0">
                <a:latin typeface="Times New Roman" panose="02020603050405020304" pitchFamily="18" charset="0"/>
                <a:cs typeface="Times New Roman" panose="02020603050405020304" pitchFamily="18" charset="0"/>
              </a:rPr>
              <a:t>Source: Synergy Research Group</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50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10" y="228600"/>
            <a:ext cx="6616390" cy="529682"/>
          </a:xfrm>
        </p:spPr>
        <p:txBody>
          <a:bodyPr>
            <a:normAutofit fontScale="90000"/>
          </a:bodyPr>
          <a:lstStyle/>
          <a:p>
            <a:r>
              <a:rPr lang="en-IN" sz="2200" dirty="0">
                <a:latin typeface="Times New Roman" panose="02020603050405020304" pitchFamily="18" charset="0"/>
                <a:cs typeface="Times New Roman" panose="02020603050405020304" pitchFamily="18" charset="0"/>
              </a:rPr>
              <a:t>History </a:t>
            </a:r>
            <a:r>
              <a:rPr lang="en-IN" sz="2200" dirty="0" smtClean="0">
                <a:latin typeface="Times New Roman" panose="02020603050405020304" pitchFamily="18" charset="0"/>
                <a:cs typeface="Times New Roman" panose="02020603050405020304" pitchFamily="18" charset="0"/>
              </a:rPr>
              <a:t>of Cloud Computing</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lgn="just">
              <a:buNone/>
            </a:pPr>
            <a:endParaRPr lang="en-IN" sz="1400" dirty="0"/>
          </a:p>
          <a:p>
            <a:pPr marL="0" indent="0">
              <a:buNone/>
            </a:pPr>
            <a:r>
              <a:rPr lang="en-IN" b="1" dirty="0" smtClean="0"/>
              <a:t>   </a:t>
            </a: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a:t>
            </a:fld>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630" r="1542" b="3869"/>
          <a:stretch/>
        </p:blipFill>
        <p:spPr>
          <a:xfrm>
            <a:off x="469106" y="838200"/>
            <a:ext cx="8205788" cy="4419600"/>
          </a:xfrm>
          <a:prstGeom prst="rect">
            <a:avLst/>
          </a:prstGeom>
        </p:spPr>
      </p:pic>
      <p:sp>
        <p:nvSpPr>
          <p:cNvPr id="9" name="TextBox 8"/>
          <p:cNvSpPr txBox="1"/>
          <p:nvPr/>
        </p:nvSpPr>
        <p:spPr>
          <a:xfrm>
            <a:off x="3397405" y="5319521"/>
            <a:ext cx="2188420"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http://slideplayer.com/slide/5272594/</a:t>
            </a:r>
          </a:p>
        </p:txBody>
      </p:sp>
    </p:spTree>
    <p:extLst>
      <p:ext uri="{BB962C8B-B14F-4D97-AF65-F5344CB8AC3E}">
        <p14:creationId xmlns:p14="http://schemas.microsoft.com/office/powerpoint/2010/main" val="1623546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 C</a:t>
            </a:r>
            <a:r>
              <a:rPr lang="en-IN" dirty="0" smtClean="0">
                <a:latin typeface="Times New Roman" panose="02020603050405020304" pitchFamily="18" charset="0"/>
                <a:cs typeface="Times New Roman" panose="02020603050405020304" pitchFamily="18" charset="0"/>
              </a:rPr>
              <a:t>ases </a:t>
            </a:r>
            <a:r>
              <a:rPr lang="en-IN" dirty="0">
                <a:latin typeface="Times New Roman" panose="02020603050405020304" pitchFamily="18" charset="0"/>
                <a:cs typeface="Times New Roman" panose="02020603050405020304" pitchFamily="18" charset="0"/>
              </a:rPr>
              <a:t>of Cloud Computing </a:t>
            </a:r>
          </a:p>
        </p:txBody>
      </p:sp>
      <p:sp>
        <p:nvSpPr>
          <p:cNvPr id="3" name="Content Placeholder 2"/>
          <p:cNvSpPr>
            <a:spLocks noGrp="1"/>
          </p:cNvSpPr>
          <p:nvPr>
            <p:ph idx="1"/>
          </p:nvPr>
        </p:nvSpPr>
        <p:spPr>
          <a:xfrm>
            <a:off x="228600" y="838200"/>
            <a:ext cx="8686800" cy="5737860"/>
          </a:xfrm>
        </p:spPr>
        <p:txBody>
          <a:bodyPr>
            <a:normAutofit/>
          </a:bodyPr>
          <a:lstStyle/>
          <a:p>
            <a:pPr marL="0" indent="0" algn="just">
              <a:buNone/>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shift to the cloud has brought about several solutions that make doing business </a:t>
            </a:r>
            <a:r>
              <a:rPr lang="en-IN" sz="1600" dirty="0" smtClean="0">
                <a:latin typeface="Times New Roman" panose="02020603050405020304" pitchFamily="18" charset="0"/>
                <a:cs typeface="Times New Roman" panose="02020603050405020304" pitchFamily="18" charset="0"/>
              </a:rPr>
              <a:t>easier. There </a:t>
            </a:r>
            <a:r>
              <a:rPr lang="en-IN" sz="1600" dirty="0">
                <a:latin typeface="Times New Roman" panose="02020603050405020304" pitchFamily="18" charset="0"/>
                <a:cs typeface="Times New Roman" panose="02020603050405020304" pitchFamily="18" charset="0"/>
              </a:rPr>
              <a:t>are several use cases that have undeniable benefits and should not be </a:t>
            </a:r>
            <a:r>
              <a:rPr lang="en-IN" sz="1600" dirty="0" smtClean="0">
                <a:latin typeface="Times New Roman" panose="02020603050405020304" pitchFamily="18" charset="0"/>
                <a:cs typeface="Times New Roman" panose="02020603050405020304" pitchFamily="18" charset="0"/>
              </a:rPr>
              <a:t>ignored. Following are some of the use cases of cloud computing:</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Software as a Service (SaaS)</a:t>
            </a:r>
          </a:p>
          <a:p>
            <a:r>
              <a:rPr lang="en-IN" sz="1600" dirty="0" smtClean="0">
                <a:latin typeface="Times New Roman" panose="02020603050405020304" pitchFamily="18" charset="0"/>
                <a:cs typeface="Times New Roman" panose="02020603050405020304" pitchFamily="18" charset="0"/>
              </a:rPr>
              <a:t>Big data analytics</a:t>
            </a:r>
          </a:p>
          <a:p>
            <a:r>
              <a:rPr lang="en-IN" sz="1600" dirty="0" smtClean="0">
                <a:latin typeface="Times New Roman" panose="02020603050405020304" pitchFamily="18" charset="0"/>
                <a:cs typeface="Times New Roman" panose="02020603050405020304" pitchFamily="18" charset="0"/>
              </a:rPr>
              <a:t>Software-defined wide area networking (SD-WAN)</a:t>
            </a:r>
          </a:p>
          <a:p>
            <a:r>
              <a:rPr lang="en-IN" sz="1600" dirty="0" smtClean="0">
                <a:latin typeface="Times New Roman" panose="02020603050405020304" pitchFamily="18" charset="0"/>
                <a:cs typeface="Times New Roman" panose="02020603050405020304" pitchFamily="18" charset="0"/>
              </a:rPr>
              <a:t>Private/public/hybrid cloud </a:t>
            </a:r>
          </a:p>
          <a:p>
            <a:r>
              <a:rPr lang="en-IN" sz="1600" dirty="0" smtClean="0">
                <a:latin typeface="Times New Roman" panose="02020603050405020304" pitchFamily="18" charset="0"/>
                <a:cs typeface="Times New Roman" panose="02020603050405020304" pitchFamily="18" charset="0"/>
              </a:rPr>
              <a:t>Infrastructure as a Service (IaaS)</a:t>
            </a:r>
          </a:p>
          <a:p>
            <a:r>
              <a:rPr lang="en-IN" sz="1600" dirty="0" smtClean="0">
                <a:latin typeface="Times New Roman" panose="02020603050405020304" pitchFamily="18" charset="0"/>
                <a:cs typeface="Times New Roman" panose="02020603050405020304" pitchFamily="18" charset="0"/>
              </a:rPr>
              <a:t>Test and development</a:t>
            </a:r>
          </a:p>
          <a:p>
            <a:r>
              <a:rPr lang="en-IN" sz="1600" dirty="0" smtClean="0">
                <a:latin typeface="Times New Roman" panose="02020603050405020304" pitchFamily="18" charset="0"/>
                <a:cs typeface="Times New Roman" panose="02020603050405020304" pitchFamily="18" charset="0"/>
              </a:rPr>
              <a:t>Virtual desktops (VDI)/Desktop as a Service</a:t>
            </a:r>
          </a:p>
          <a:p>
            <a:r>
              <a:rPr lang="en-IN" sz="1600" dirty="0" smtClean="0">
                <a:latin typeface="Times New Roman" panose="02020603050405020304" pitchFamily="18" charset="0"/>
                <a:cs typeface="Times New Roman" panose="02020603050405020304" pitchFamily="18" charset="0"/>
              </a:rPr>
              <a:t>Email</a:t>
            </a:r>
          </a:p>
          <a:p>
            <a:r>
              <a:rPr lang="en-IN" sz="1600" dirty="0" smtClean="0">
                <a:latin typeface="Times New Roman" panose="02020603050405020304" pitchFamily="18" charset="0"/>
                <a:cs typeface="Times New Roman" panose="02020603050405020304" pitchFamily="18" charset="0"/>
              </a:rPr>
              <a:t>Disaster as a Service (DRaaS)</a:t>
            </a:r>
          </a:p>
          <a:p>
            <a:r>
              <a:rPr lang="en-IN" sz="1600" dirty="0" smtClean="0">
                <a:latin typeface="Times New Roman" panose="02020603050405020304" pitchFamily="18" charset="0"/>
                <a:cs typeface="Times New Roman" panose="02020603050405020304" pitchFamily="18" charset="0"/>
              </a:rPr>
              <a:t>Backup as a Service (BaaS) </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000" b="1" dirty="0" smtClean="0">
              <a:latin typeface="Times New Roman" panose="02020603050405020304" pitchFamily="18" charset="0"/>
              <a:cs typeface="Times New Roman" panose="02020603050405020304" pitchFamily="18" charset="0"/>
            </a:endParaRPr>
          </a:p>
          <a:p>
            <a:pPr marL="0" indent="0">
              <a:buNone/>
            </a:pPr>
            <a:r>
              <a:rPr lang="en-IN" sz="1000" b="1" dirty="0" smtClean="0">
                <a:latin typeface="Times New Roman" panose="02020603050405020304" pitchFamily="18" charset="0"/>
                <a:cs typeface="Times New Roman" panose="02020603050405020304" pitchFamily="18" charset="0"/>
              </a:rPr>
              <a:t>Source</a:t>
            </a:r>
            <a:r>
              <a:rPr lang="en-IN" sz="1000" b="1" dirty="0">
                <a:latin typeface="Times New Roman" panose="02020603050405020304" pitchFamily="18" charset="0"/>
                <a:cs typeface="Times New Roman" panose="02020603050405020304" pitchFamily="18" charset="0"/>
              </a:rPr>
              <a:t>: http://blog.newcloudnetworks.com/the-top-10-use-cases-for-cloud-computing</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40</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813" r="10314"/>
          <a:stretch/>
        </p:blipFill>
        <p:spPr>
          <a:xfrm>
            <a:off x="5791200" y="3276600"/>
            <a:ext cx="2846525" cy="2652323"/>
          </a:xfrm>
          <a:prstGeom prst="rect">
            <a:avLst/>
          </a:prstGeom>
        </p:spPr>
      </p:pic>
    </p:spTree>
    <p:extLst>
      <p:ext uri="{BB962C8B-B14F-4D97-AF65-F5344CB8AC3E}">
        <p14:creationId xmlns:p14="http://schemas.microsoft.com/office/powerpoint/2010/main" val="3412007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Cloud </a:t>
            </a:r>
            <a:r>
              <a:rPr lang="en-IN" dirty="0" smtClean="0"/>
              <a:t>Adoption</a:t>
            </a: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41</a:t>
            </a:fld>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001" t="15854" r="4166" b="15854"/>
          <a:stretch/>
        </p:blipFill>
        <p:spPr>
          <a:xfrm>
            <a:off x="647699" y="1612082"/>
            <a:ext cx="7848600" cy="3048000"/>
          </a:xfrm>
          <a:prstGeom prst="rect">
            <a:avLst/>
          </a:prstGeom>
        </p:spPr>
      </p:pic>
      <p:sp>
        <p:nvSpPr>
          <p:cNvPr id="6" name="TextBox 5"/>
          <p:cNvSpPr txBox="1"/>
          <p:nvPr/>
        </p:nvSpPr>
        <p:spPr>
          <a:xfrm>
            <a:off x="3179630" y="4953000"/>
            <a:ext cx="2956259"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RightScale 2017 State of the Cloud Report</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317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Six Computing </a:t>
            </a:r>
            <a:r>
              <a:rPr lang="en-IN" dirty="0" smtClean="0">
                <a:latin typeface="Times New Roman" panose="02020603050405020304" pitchFamily="18" charset="0"/>
                <a:cs typeface="Times New Roman" panose="02020603050405020304" pitchFamily="18" charset="0"/>
              </a:rPr>
              <a:t>Paradigms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5</a:t>
            </a:fld>
            <a:endParaRPr lang="en-US" dirty="0"/>
          </a:p>
        </p:txBody>
      </p:sp>
      <p:pic>
        <p:nvPicPr>
          <p:cNvPr id="5" name="Picture 4"/>
          <p:cNvPicPr>
            <a:picLocks noChangeAspect="1"/>
          </p:cNvPicPr>
          <p:nvPr/>
        </p:nvPicPr>
        <p:blipFill>
          <a:blip r:embed="rId3"/>
          <a:stretch>
            <a:fillRect/>
          </a:stretch>
        </p:blipFill>
        <p:spPr>
          <a:xfrm>
            <a:off x="1066800" y="914400"/>
            <a:ext cx="6934200" cy="4841645"/>
          </a:xfrm>
          <a:prstGeom prst="rect">
            <a:avLst/>
          </a:prstGeom>
        </p:spPr>
      </p:pic>
      <p:sp>
        <p:nvSpPr>
          <p:cNvPr id="6" name="TextBox 5"/>
          <p:cNvSpPr txBox="1"/>
          <p:nvPr/>
        </p:nvSpPr>
        <p:spPr>
          <a:xfrm>
            <a:off x="2895600" y="5912163"/>
            <a:ext cx="3972562"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HandBook of Cloud Computing by B. Furht and A Escalante</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37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Evolution of Cloud </a:t>
            </a:r>
            <a:r>
              <a:rPr lang="en-IN" dirty="0" smtClean="0"/>
              <a:t>Computing</a:t>
            </a:r>
            <a:endParaRPr lang="en-IN" dirty="0"/>
          </a:p>
        </p:txBody>
      </p:sp>
      <p:sp>
        <p:nvSpPr>
          <p:cNvPr id="3" name="Content Placeholder 2"/>
          <p:cNvSpPr>
            <a:spLocks noGrp="1"/>
          </p:cNvSpPr>
          <p:nvPr>
            <p:ph idx="1"/>
          </p:nvPr>
        </p:nvSpPr>
        <p:spPr>
          <a:xfrm>
            <a:off x="0" y="838200"/>
            <a:ext cx="9137718" cy="5737860"/>
          </a:xfrm>
        </p:spPr>
        <p:txBody>
          <a:bodyPr>
            <a:normAutofit/>
          </a:bodyPr>
          <a:lstStyle/>
          <a:p>
            <a:pPr algn="just"/>
            <a:r>
              <a:rPr lang="en-GB" dirty="0" smtClean="0">
                <a:latin typeface="Times New Roman" panose="02020603050405020304" pitchFamily="18" charset="0"/>
                <a:cs typeface="Times New Roman" panose="02020603050405020304" pitchFamily="18" charset="0"/>
              </a:rPr>
              <a:t>Cloud computing is a process that necessitates accessing of services, such as, storage, applications and servers through the Internet.</a:t>
            </a:r>
          </a:p>
          <a:p>
            <a:pPr algn="just"/>
            <a:r>
              <a:rPr lang="en-GB" dirty="0" smtClean="0">
                <a:latin typeface="Times New Roman" panose="02020603050405020304" pitchFamily="18" charset="0"/>
                <a:cs typeface="Times New Roman" panose="02020603050405020304" pitchFamily="18" charset="0"/>
              </a:rPr>
              <a:t>Cloud </a:t>
            </a:r>
            <a:r>
              <a:rPr lang="en-GB" dirty="0" smtClean="0">
                <a:latin typeface="Times New Roman" panose="02020603050405020304" pitchFamily="18" charset="0"/>
                <a:cs typeface="Times New Roman" panose="02020603050405020304" pitchFamily="18" charset="0"/>
              </a:rPr>
              <a:t>computing has its roots as far back in 1950s when mainframe computers came into existence.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The </a:t>
            </a:r>
            <a:r>
              <a:rPr lang="en-GB" dirty="0" smtClean="0">
                <a:latin typeface="Times New Roman" panose="02020603050405020304" pitchFamily="18" charset="0"/>
                <a:cs typeface="Times New Roman" panose="02020603050405020304" pitchFamily="18" charset="0"/>
              </a:rPr>
              <a:t>1990s witnessed telecom operators begin offering virtualized private network connections, whose quality of service was as good as those of point-to-point (dedicated) services at a lesser cost.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This </a:t>
            </a:r>
            <a:r>
              <a:rPr lang="en-GB" dirty="0" smtClean="0">
                <a:latin typeface="Times New Roman" panose="02020603050405020304" pitchFamily="18" charset="0"/>
                <a:cs typeface="Times New Roman" panose="02020603050405020304" pitchFamily="18" charset="0"/>
              </a:rPr>
              <a:t>paved way for telecom companies' to offer many users shared access to a single physical infrastructure.</a:t>
            </a:r>
          </a:p>
          <a:p>
            <a:pPr algn="just"/>
            <a:r>
              <a:rPr lang="en-GB" dirty="0">
                <a:latin typeface="Times New Roman" panose="02020603050405020304" pitchFamily="18" charset="0"/>
                <a:cs typeface="Times New Roman" panose="02020603050405020304" pitchFamily="18" charset="0"/>
              </a:rPr>
              <a:t>G</a:t>
            </a:r>
            <a:r>
              <a:rPr lang="en-GB" dirty="0" smtClean="0">
                <a:latin typeface="Times New Roman" panose="02020603050405020304" pitchFamily="18" charset="0"/>
                <a:cs typeface="Times New Roman" panose="02020603050405020304" pitchFamily="18" charset="0"/>
              </a:rPr>
              <a:t>rid computing allowed </a:t>
            </a:r>
            <a:r>
              <a:rPr lang="en-GB" dirty="0" smtClean="0">
                <a:latin typeface="Times New Roman" panose="02020603050405020304" pitchFamily="18" charset="0"/>
                <a:cs typeface="Times New Roman" panose="02020603050405020304" pitchFamily="18" charset="0"/>
              </a:rPr>
              <a:t>major issues to be addressed via parallel </a:t>
            </a:r>
            <a:r>
              <a:rPr lang="en-GB" dirty="0" smtClean="0">
                <a:latin typeface="Times New Roman" panose="02020603050405020304" pitchFamily="18" charset="0"/>
                <a:cs typeface="Times New Roman" panose="02020603050405020304" pitchFamily="18" charset="0"/>
              </a:rPr>
              <a:t>computing.</a:t>
            </a:r>
          </a:p>
          <a:p>
            <a:pPr algn="just"/>
            <a:r>
              <a:rPr lang="en-GB" dirty="0">
                <a:latin typeface="Times New Roman" panose="02020603050405020304" pitchFamily="18" charset="0"/>
                <a:cs typeface="Times New Roman" panose="02020603050405020304" pitchFamily="18" charset="0"/>
              </a:rPr>
              <a:t>U</a:t>
            </a:r>
            <a:r>
              <a:rPr lang="en-GB" dirty="0" smtClean="0">
                <a:latin typeface="Times New Roman" panose="02020603050405020304" pitchFamily="18" charset="0"/>
                <a:cs typeface="Times New Roman" panose="02020603050405020304" pitchFamily="18" charset="0"/>
              </a:rPr>
              <a:t>tility </a:t>
            </a:r>
            <a:r>
              <a:rPr lang="en-GB" dirty="0" smtClean="0">
                <a:latin typeface="Times New Roman" panose="02020603050405020304" pitchFamily="18" charset="0"/>
                <a:cs typeface="Times New Roman" panose="02020603050405020304" pitchFamily="18" charset="0"/>
              </a:rPr>
              <a:t>computing facilitated computing resources to be offered as a metered </a:t>
            </a:r>
            <a:r>
              <a:rPr lang="en-GB" dirty="0" smtClean="0">
                <a:latin typeface="Times New Roman" panose="02020603050405020304" pitchFamily="18" charset="0"/>
                <a:cs typeface="Times New Roman" panose="02020603050405020304" pitchFamily="18" charset="0"/>
              </a:rPr>
              <a:t>service</a:t>
            </a:r>
          </a:p>
          <a:p>
            <a:pPr algn="just"/>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SaaS allowed subscriptions, which were network-based, to applications. Cloud computing, therefore, owes its emergence to all these </a:t>
            </a:r>
            <a:r>
              <a:rPr lang="en-GB" dirty="0" smtClean="0">
                <a:latin typeface="Times New Roman" panose="02020603050405020304" pitchFamily="18" charset="0"/>
                <a:cs typeface="Times New Roman" panose="02020603050405020304" pitchFamily="18" charset="0"/>
              </a:rPr>
              <a:t>factors.     </a:t>
            </a:r>
          </a:p>
          <a:p>
            <a:pPr marL="0" indent="0" algn="just">
              <a:buNone/>
            </a:pPr>
            <a:r>
              <a:rPr lang="en-GB" dirty="0" smtClean="0">
                <a:latin typeface="Times New Roman" panose="02020603050405020304" pitchFamily="18" charset="0"/>
                <a:cs typeface="Times New Roman" panose="02020603050405020304" pitchFamily="18" charset="0"/>
              </a:rPr>
              <a:t>                                                               </a:t>
            </a:r>
            <a:r>
              <a:rPr lang="en-GB" sz="1200" b="1" dirty="0" smtClean="0">
                <a:latin typeface="Times New Roman" panose="02020603050405020304" pitchFamily="18" charset="0"/>
                <a:cs typeface="Times New Roman" panose="02020603050405020304" pitchFamily="18" charset="0"/>
              </a:rPr>
              <a:t>Source: https</a:t>
            </a:r>
            <a:r>
              <a:rPr lang="en-GB" sz="1200" b="1" dirty="0">
                <a:latin typeface="Times New Roman" panose="02020603050405020304" pitchFamily="18" charset="0"/>
                <a:cs typeface="Times New Roman" panose="02020603050405020304" pitchFamily="18" charset="0"/>
              </a:rPr>
              <a:t>://dzone.com/articles/cloud-computing-1</a:t>
            </a:r>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6</a:t>
            </a:fld>
            <a:endParaRPr lang="en-US" dirty="0"/>
          </a:p>
        </p:txBody>
      </p:sp>
    </p:spTree>
    <p:extLst>
      <p:ext uri="{BB962C8B-B14F-4D97-AF65-F5344CB8AC3E}">
        <p14:creationId xmlns:p14="http://schemas.microsoft.com/office/powerpoint/2010/main" val="440094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Grid Computing </a:t>
            </a:r>
          </a:p>
        </p:txBody>
      </p:sp>
      <p:sp>
        <p:nvSpPr>
          <p:cNvPr id="3" name="Content Placeholder 2"/>
          <p:cNvSpPr>
            <a:spLocks noGrp="1"/>
          </p:cNvSpPr>
          <p:nvPr>
            <p:ph idx="1"/>
          </p:nvPr>
        </p:nvSpPr>
        <p:spPr>
          <a:xfrm>
            <a:off x="228599" y="838200"/>
            <a:ext cx="8909119" cy="5486400"/>
          </a:xfrm>
        </p:spPr>
        <p:txBody>
          <a:bodyPr/>
          <a:lstStyle/>
          <a:p>
            <a:pPr marL="0" indent="0" algn="just">
              <a:buNone/>
            </a:pPr>
            <a:r>
              <a:rPr lang="en-GB" sz="1600" b="1" i="1" dirty="0" smtClean="0">
                <a:latin typeface="Times New Roman" panose="02020603050405020304" pitchFamily="18" charset="0"/>
                <a:cs typeface="Times New Roman" panose="02020603050405020304" pitchFamily="18" charset="0"/>
              </a:rPr>
              <a:t>Grid computing</a:t>
            </a:r>
            <a:r>
              <a:rPr lang="en-GB" sz="1600" i="1" dirty="0" smtClean="0">
                <a:latin typeface="Times New Roman" panose="02020603050405020304" pitchFamily="18" charset="0"/>
                <a:cs typeface="Times New Roman" panose="02020603050405020304" pitchFamily="18" charset="0"/>
              </a:rPr>
              <a:t> is the collection of computer resources from multiple locations to reach a common goal. </a:t>
            </a:r>
            <a:r>
              <a:rPr lang="en-GB" sz="1600" dirty="0" smtClean="0">
                <a:latin typeface="Times New Roman" panose="02020603050405020304" pitchFamily="18" charset="0"/>
                <a:cs typeface="Times New Roman" panose="02020603050405020304" pitchFamily="18" charset="0"/>
              </a:rPr>
              <a:t>The </a:t>
            </a:r>
            <a:r>
              <a:rPr lang="en-GB" sz="1600" b="1" dirty="0" smtClean="0">
                <a:latin typeface="Times New Roman" panose="02020603050405020304" pitchFamily="18" charset="0"/>
                <a:cs typeface="Times New Roman" panose="02020603050405020304" pitchFamily="18" charset="0"/>
              </a:rPr>
              <a:t>grid</a:t>
            </a:r>
            <a:r>
              <a:rPr lang="en-GB" sz="1600" dirty="0" smtClean="0">
                <a:latin typeface="Times New Roman" panose="02020603050405020304" pitchFamily="18" charset="0"/>
                <a:cs typeface="Times New Roman" panose="02020603050405020304" pitchFamily="18" charset="0"/>
              </a:rPr>
              <a:t> can be thought of as a distributed system with non-interactive workloads that involve a large number of files. Grid computing is distinguished from conventional high-performance computing systems, such as, cluster computing in that grid computers have each node set to perform a different task/application. </a:t>
            </a: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Why Grid Computing?</a:t>
            </a:r>
          </a:p>
          <a:p>
            <a:pPr algn="just"/>
            <a:r>
              <a:rPr lang="en-GB" sz="1600" dirty="0" smtClean="0">
                <a:latin typeface="Times New Roman" panose="02020603050405020304" pitchFamily="18" charset="0"/>
                <a:cs typeface="Times New Roman" panose="02020603050405020304" pitchFamily="18" charset="0"/>
              </a:rPr>
              <a:t>40% Mainframes are idle</a:t>
            </a:r>
          </a:p>
          <a:p>
            <a:pPr algn="just"/>
            <a:r>
              <a:rPr lang="en-GB" sz="1600" dirty="0" smtClean="0">
                <a:latin typeface="Times New Roman" panose="02020603050405020304" pitchFamily="18" charset="0"/>
                <a:cs typeface="Times New Roman" panose="02020603050405020304" pitchFamily="18" charset="0"/>
              </a:rPr>
              <a:t>90% UNIX servers are idle</a:t>
            </a:r>
          </a:p>
          <a:p>
            <a:pPr algn="just"/>
            <a:r>
              <a:rPr lang="en-GB" sz="1600" dirty="0" smtClean="0">
                <a:latin typeface="Times New Roman" panose="02020603050405020304" pitchFamily="18" charset="0"/>
                <a:cs typeface="Times New Roman" panose="02020603050405020304" pitchFamily="18" charset="0"/>
              </a:rPr>
              <a:t>0-15% Mainframes are idle in peak hour</a:t>
            </a:r>
          </a:p>
          <a:p>
            <a:pPr algn="just"/>
            <a:r>
              <a:rPr lang="en-GB" sz="1600" dirty="0" smtClean="0">
                <a:latin typeface="Times New Roman" panose="02020603050405020304" pitchFamily="18" charset="0"/>
                <a:cs typeface="Times New Roman" panose="02020603050405020304" pitchFamily="18" charset="0"/>
              </a:rPr>
              <a:t>70% PC servers are idle in peak hour</a:t>
            </a:r>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2000" b="10000"/>
          <a:stretch/>
        </p:blipFill>
        <p:spPr>
          <a:xfrm>
            <a:off x="5748272" y="2678430"/>
            <a:ext cx="3223847" cy="2514600"/>
          </a:xfrm>
          <a:prstGeom prst="rect">
            <a:avLst/>
          </a:prstGeom>
        </p:spPr>
      </p:pic>
      <p:sp>
        <p:nvSpPr>
          <p:cNvPr id="6" name="TextBox 5"/>
          <p:cNvSpPr txBox="1"/>
          <p:nvPr/>
        </p:nvSpPr>
        <p:spPr>
          <a:xfrm>
            <a:off x="191813" y="6078379"/>
            <a:ext cx="2751074"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“Grid Computing” Dr Daron G Green</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304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Utility Computing </a:t>
            </a:r>
          </a:p>
        </p:txBody>
      </p:sp>
      <p:sp>
        <p:nvSpPr>
          <p:cNvPr id="3" name="Content Placeholder 2"/>
          <p:cNvSpPr>
            <a:spLocks noGrp="1"/>
          </p:cNvSpPr>
          <p:nvPr>
            <p:ph idx="1"/>
          </p:nvPr>
        </p:nvSpPr>
        <p:spPr>
          <a:xfrm>
            <a:off x="228600" y="838200"/>
            <a:ext cx="8886580" cy="5486400"/>
          </a:xfrm>
        </p:spPr>
        <p:txBody>
          <a:bodyPr>
            <a:normAutofit/>
          </a:bodyPr>
          <a:lstStyle/>
          <a:p>
            <a:pPr marL="0" indent="0" algn="just">
              <a:buNone/>
            </a:pPr>
            <a:r>
              <a:rPr lang="en-IN" sz="1600" b="1" i="1" dirty="0" smtClean="0">
                <a:latin typeface="Times New Roman" panose="02020603050405020304" pitchFamily="18" charset="0"/>
                <a:cs typeface="Times New Roman" panose="02020603050405020304" pitchFamily="18" charset="0"/>
              </a:rPr>
              <a:t>Utility </a:t>
            </a:r>
            <a:r>
              <a:rPr lang="en-IN" sz="1600" b="1" i="1" dirty="0" smtClean="0">
                <a:latin typeface="Times New Roman" panose="02020603050405020304" pitchFamily="18" charset="0"/>
                <a:cs typeface="Times New Roman" panose="02020603050405020304" pitchFamily="18" charset="0"/>
              </a:rPr>
              <a:t>computing</a:t>
            </a:r>
            <a:r>
              <a:rPr lang="en-IN" sz="1600" i="1" dirty="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is </a:t>
            </a:r>
            <a:r>
              <a:rPr lang="en-IN" sz="1600" i="1" dirty="0">
                <a:latin typeface="Times New Roman" panose="02020603050405020304" pitchFamily="18" charset="0"/>
                <a:cs typeface="Times New Roman" panose="02020603050405020304" pitchFamily="18" charset="0"/>
              </a:rPr>
              <a:t>a service provisioning model in which a service provider makes computing resources and infrastructure management available to the customer as needed, and charges them for specific usage rather than a flat rate</a:t>
            </a:r>
            <a:r>
              <a:rPr lang="en-IN" sz="1600" i="1" dirty="0" smtClean="0">
                <a:latin typeface="Times New Roman" panose="02020603050405020304" pitchFamily="18" charset="0"/>
                <a:cs typeface="Times New Roman" panose="02020603050405020304" pitchFamily="18" charset="0"/>
              </a:rPr>
              <a:t>.</a:t>
            </a:r>
          </a:p>
          <a:p>
            <a:pPr marL="0" indent="0" algn="just">
              <a:buNone/>
            </a:pPr>
            <a:r>
              <a:rPr lang="en-IN" sz="1600" dirty="0" smtClean="0">
                <a:latin typeface="Times New Roman" panose="02020603050405020304" pitchFamily="18" charset="0"/>
                <a:cs typeface="Times New Roman" panose="02020603050405020304" pitchFamily="18" charset="0"/>
              </a:rPr>
              <a:t>IBM</a:t>
            </a:r>
            <a:r>
              <a:rPr lang="en-IN" sz="1600" dirty="0">
                <a:latin typeface="Times New Roman" panose="02020603050405020304" pitchFamily="18" charset="0"/>
                <a:cs typeface="Times New Roman" panose="02020603050405020304" pitchFamily="18" charset="0"/>
              </a:rPr>
              <a:t>, HP and Microsoft were early leaders in the new field of utility computing, with their business units and researchers working on the architecture, payment and development challenges of the new computing model. Google, Amazon and others started to take the lead in 2008, as they established their own utility services for computing, storage and applications</a:t>
            </a:r>
            <a:r>
              <a:rPr lang="en-IN" sz="1600" dirty="0" smtClean="0">
                <a:latin typeface="Times New Roman" panose="02020603050405020304" pitchFamily="18" charset="0"/>
                <a:cs typeface="Times New Roman" panose="02020603050405020304" pitchFamily="18" charset="0"/>
              </a:rPr>
              <a:t>.</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600" b="1" dirty="0" smtClean="0">
                <a:latin typeface="Times New Roman" panose="02020603050405020304" pitchFamily="18" charset="0"/>
                <a:cs typeface="Times New Roman" panose="02020603050405020304" pitchFamily="18" charset="0"/>
              </a:rPr>
              <a:t>Why Utility Computing?</a:t>
            </a:r>
          </a:p>
          <a:p>
            <a:pPr marL="0" indent="0" algn="just">
              <a:buNone/>
            </a:pPr>
            <a:r>
              <a:rPr lang="en-IN" sz="1600" dirty="0">
                <a:latin typeface="Times New Roman" panose="02020603050405020304" pitchFamily="18" charset="0"/>
                <a:cs typeface="Times New Roman" panose="02020603050405020304" pitchFamily="18" charset="0"/>
              </a:rPr>
              <a:t>Utility computing helps eliminate data redundancy, as huge volumes of data are distributed across multiple servers or backend systems. The client however, can access the data anytime and from </a:t>
            </a:r>
            <a:r>
              <a:rPr lang="en-IN" sz="1600" dirty="0" smtClean="0">
                <a:latin typeface="Times New Roman" panose="02020603050405020304" pitchFamily="18" charset="0"/>
                <a:cs typeface="Times New Roman" panose="02020603050405020304" pitchFamily="18" charset="0"/>
              </a:rPr>
              <a:t>anywhere.    </a:t>
            </a:r>
          </a:p>
          <a:p>
            <a:pPr marL="0" indent="0" algn="just">
              <a:buNone/>
            </a:pPr>
            <a:endParaRPr lang="en-IN" sz="1000" b="1" dirty="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http://searchdatacenter.techtarget.com/definition/utility-computing</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8</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8535" t="18310" r="13634" b="14085"/>
          <a:stretch/>
        </p:blipFill>
        <p:spPr>
          <a:xfrm>
            <a:off x="5903349" y="3276600"/>
            <a:ext cx="3108378" cy="1676400"/>
          </a:xfrm>
          <a:prstGeom prst="rect">
            <a:avLst/>
          </a:prstGeom>
        </p:spPr>
      </p:pic>
    </p:spTree>
    <p:extLst>
      <p:ext uri="{BB962C8B-B14F-4D97-AF65-F5344CB8AC3E}">
        <p14:creationId xmlns:p14="http://schemas.microsoft.com/office/powerpoint/2010/main" val="395666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as a </a:t>
            </a:r>
            <a:r>
              <a:rPr lang="en-IN" dirty="0" smtClean="0">
                <a:latin typeface="Times New Roman" panose="02020603050405020304" pitchFamily="18" charset="0"/>
                <a:cs typeface="Times New Roman" panose="02020603050405020304" pitchFamily="18" charset="0"/>
              </a:rPr>
              <a:t>service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38200"/>
            <a:ext cx="9067800" cy="5737860"/>
          </a:xfrm>
        </p:spPr>
        <p:txBody>
          <a:bodyPr>
            <a:normAutofit fontScale="92500" lnSpcReduction="20000"/>
          </a:bodyPr>
          <a:lstStyle/>
          <a:p>
            <a:pPr marL="0" indent="0" algn="just">
              <a:buNone/>
            </a:pPr>
            <a:r>
              <a:rPr lang="en-GB" sz="1700" b="1" i="1" dirty="0" smtClean="0">
                <a:latin typeface="Times New Roman" panose="02020603050405020304" pitchFamily="18" charset="0"/>
                <a:cs typeface="Times New Roman" panose="02020603050405020304" pitchFamily="18" charset="0"/>
              </a:rPr>
              <a:t>Software as a service (</a:t>
            </a:r>
            <a:r>
              <a:rPr lang="en-GB" sz="1700" i="1" dirty="0" smtClean="0">
                <a:latin typeface="Times New Roman" panose="02020603050405020304" pitchFamily="18" charset="0"/>
                <a:cs typeface="Times New Roman" panose="02020603050405020304" pitchFamily="18" charset="0"/>
              </a:rPr>
              <a:t>SaaS) is a software licensing and delivery model in which software is licensed on a subscription basis and is centrally hosted</a:t>
            </a:r>
            <a:r>
              <a:rPr lang="en-GB" sz="1700" i="1" dirty="0" smtClean="0">
                <a:latin typeface="Times New Roman" panose="02020603050405020304" pitchFamily="18" charset="0"/>
                <a:cs typeface="Times New Roman" panose="02020603050405020304" pitchFamily="18" charset="0"/>
              </a:rPr>
              <a:t>.</a:t>
            </a:r>
          </a:p>
          <a:p>
            <a:pPr marL="0" indent="0" algn="just">
              <a:buNone/>
            </a:pPr>
            <a:r>
              <a:rPr lang="en-GB" sz="1700" i="1" dirty="0" smtClean="0">
                <a:latin typeface="Times New Roman" panose="02020603050405020304" pitchFamily="18" charset="0"/>
                <a:cs typeface="Times New Roman" panose="02020603050405020304" pitchFamily="18" charset="0"/>
              </a:rPr>
              <a:t> </a:t>
            </a:r>
            <a:r>
              <a:rPr lang="en-GB" sz="1700" dirty="0" smtClean="0">
                <a:latin typeface="Times New Roman" panose="02020603050405020304" pitchFamily="18" charset="0"/>
                <a:cs typeface="Times New Roman" panose="02020603050405020304" pitchFamily="18" charset="0"/>
              </a:rPr>
              <a:t>It is sometimes referred to as "on-demand software“. It is typically accessed by users using a thin client via a web browser. </a:t>
            </a:r>
          </a:p>
          <a:p>
            <a:pPr marL="0" indent="0" algn="just">
              <a:buNone/>
            </a:pPr>
            <a:endParaRPr lang="en-IN" sz="1700" dirty="0" smtClean="0">
              <a:latin typeface="Times New Roman" panose="02020603050405020304" pitchFamily="18" charset="0"/>
              <a:cs typeface="Times New Roman" panose="02020603050405020304" pitchFamily="18" charset="0"/>
            </a:endParaRPr>
          </a:p>
          <a:p>
            <a:pPr marL="0" indent="0" algn="just">
              <a:buNone/>
            </a:pPr>
            <a:endParaRPr lang="en-IN" sz="1700" dirty="0">
              <a:latin typeface="Times New Roman" panose="02020603050405020304" pitchFamily="18" charset="0"/>
              <a:cs typeface="Times New Roman" panose="02020603050405020304" pitchFamily="18" charset="0"/>
            </a:endParaRPr>
          </a:p>
          <a:p>
            <a:pPr marL="0" indent="0" algn="just">
              <a:buNone/>
            </a:pPr>
            <a:endParaRPr lang="en-IN" sz="1700" dirty="0" smtClean="0">
              <a:latin typeface="Times New Roman" panose="02020603050405020304" pitchFamily="18" charset="0"/>
              <a:cs typeface="Times New Roman" panose="02020603050405020304" pitchFamily="18" charset="0"/>
            </a:endParaRPr>
          </a:p>
          <a:p>
            <a:pPr marL="0" indent="0" algn="just">
              <a:buNone/>
            </a:pPr>
            <a:endParaRPr lang="en-IN" sz="1700" dirty="0" smtClean="0">
              <a:latin typeface="Times New Roman" panose="02020603050405020304" pitchFamily="18" charset="0"/>
              <a:cs typeface="Times New Roman" panose="02020603050405020304" pitchFamily="18" charset="0"/>
            </a:endParaRPr>
          </a:p>
          <a:p>
            <a:pPr marL="0" indent="0" algn="just">
              <a:buNone/>
            </a:pPr>
            <a:endParaRPr lang="en-IN" sz="1700" dirty="0" smtClean="0">
              <a:latin typeface="Times New Roman" panose="02020603050405020304" pitchFamily="18" charset="0"/>
              <a:cs typeface="Times New Roman" panose="02020603050405020304" pitchFamily="18" charset="0"/>
            </a:endParaRPr>
          </a:p>
          <a:p>
            <a:pPr marL="0" indent="0" algn="just">
              <a:buNone/>
            </a:pPr>
            <a:endParaRPr lang="en-IN" sz="1700" dirty="0">
              <a:latin typeface="Times New Roman" panose="02020603050405020304" pitchFamily="18" charset="0"/>
              <a:cs typeface="Times New Roman" panose="02020603050405020304" pitchFamily="18" charset="0"/>
            </a:endParaRPr>
          </a:p>
          <a:p>
            <a:pPr marL="0" indent="0" algn="just">
              <a:buNone/>
            </a:pPr>
            <a:endParaRPr lang="en-GB" sz="1700" dirty="0" smtClean="0">
              <a:latin typeface="Times New Roman" panose="02020603050405020304" pitchFamily="18" charset="0"/>
              <a:cs typeface="Times New Roman" panose="02020603050405020304" pitchFamily="18" charset="0"/>
            </a:endParaRPr>
          </a:p>
          <a:p>
            <a:pPr marL="0" indent="0" algn="just">
              <a:buNone/>
            </a:pPr>
            <a:r>
              <a:rPr lang="en-GB" sz="1700" b="1" dirty="0" smtClean="0">
                <a:latin typeface="Times New Roman" panose="02020603050405020304" pitchFamily="18" charset="0"/>
                <a:cs typeface="Times New Roman" panose="02020603050405020304" pitchFamily="18" charset="0"/>
              </a:rPr>
              <a:t>Why Software as a service?</a:t>
            </a:r>
          </a:p>
          <a:p>
            <a:pPr marL="0" indent="0" algn="just" fontAlgn="base">
              <a:buNone/>
            </a:pPr>
            <a:r>
              <a:rPr lang="en-GB" sz="1700" dirty="0" smtClean="0">
                <a:latin typeface="Times New Roman" panose="02020603050405020304" pitchFamily="18" charset="0"/>
                <a:cs typeface="Times New Roman" panose="02020603050405020304" pitchFamily="18" charset="0"/>
              </a:rPr>
              <a:t>Software as a service is an alternative to the standard software installation in the business environment (traditional model) where a user has to build the server, install the application and configure it.</a:t>
            </a:r>
          </a:p>
          <a:p>
            <a:pPr marL="0" indent="0" algn="just" fontAlgn="base">
              <a:buNone/>
            </a:pPr>
            <a:r>
              <a:rPr lang="en-GB" sz="1700" dirty="0" smtClean="0">
                <a:latin typeface="Times New Roman" panose="02020603050405020304" pitchFamily="18" charset="0"/>
                <a:cs typeface="Times New Roman" panose="02020603050405020304" pitchFamily="18" charset="0"/>
              </a:rPr>
              <a:t>In SaaS, a user does not pay for the software itself. Instead, it works like a rental. They have the authorization to use it for a period of time and pay for the software that they are using</a:t>
            </a:r>
            <a:r>
              <a:rPr lang="en-GB" sz="1700" dirty="0" smtClean="0">
                <a:latin typeface="Times New Roman" panose="02020603050405020304" pitchFamily="18" charset="0"/>
                <a:cs typeface="Times New Roman" panose="02020603050405020304" pitchFamily="18" charset="0"/>
              </a:rPr>
              <a:t>.</a:t>
            </a:r>
          </a:p>
          <a:p>
            <a:pPr marL="0" indent="0" algn="just" fontAlgn="base">
              <a:buNone/>
            </a:pPr>
            <a:endParaRPr lang="en-GB" sz="1600" dirty="0" smtClean="0">
              <a:latin typeface="Times New Roman" panose="02020603050405020304" pitchFamily="18" charset="0"/>
              <a:cs typeface="Times New Roman" panose="02020603050405020304" pitchFamily="18" charset="0"/>
            </a:endParaRPr>
          </a:p>
          <a:p>
            <a:pPr marL="0" indent="0" algn="just" fontAlgn="base">
              <a:buNone/>
            </a:pPr>
            <a:r>
              <a:rPr lang="en-IN" sz="1100" b="1" dirty="0">
                <a:latin typeface="Times New Roman" panose="02020603050405020304" pitchFamily="18" charset="0"/>
                <a:cs typeface="Times New Roman" panose="02020603050405020304" pitchFamily="18" charset="0"/>
              </a:rPr>
              <a:t>Source: https://www.maximumcomputer.com/glossary/software-as-a-service-saas/</a:t>
            </a:r>
            <a:endParaRPr lang="en-GB" sz="1100" b="1" dirty="0" smtClean="0">
              <a:latin typeface="Times New Roman" panose="02020603050405020304" pitchFamily="18" charset="0"/>
              <a:cs typeface="Times New Roman" panose="02020603050405020304" pitchFamily="18" charset="0"/>
            </a:endParaRPr>
          </a:p>
          <a:p>
            <a:pPr marL="0" indent="0">
              <a:buNone/>
            </a:pPr>
            <a:endParaRPr lang="en-IN" sz="14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9</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811"/>
          <a:stretch/>
        </p:blipFill>
        <p:spPr>
          <a:xfrm>
            <a:off x="4038600" y="2286000"/>
            <a:ext cx="2971800" cy="2099542"/>
          </a:xfrm>
          <a:prstGeom prst="rect">
            <a:avLst/>
          </a:prstGeom>
        </p:spPr>
      </p:pic>
    </p:spTree>
    <p:extLst>
      <p:ext uri="{BB962C8B-B14F-4D97-AF65-F5344CB8AC3E}">
        <p14:creationId xmlns:p14="http://schemas.microsoft.com/office/powerpoint/2010/main" val="3582709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31640</TotalTime>
  <Words>4196</Words>
  <Application>Microsoft Office PowerPoint</Application>
  <PresentationFormat>On-screen Show (4:3)</PresentationFormat>
  <Paragraphs>571</Paragraphs>
  <Slides>42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 DELANEY</vt:lpstr>
      <vt:lpstr>Arial</vt:lpstr>
      <vt:lpstr>Browallia New</vt:lpstr>
      <vt:lpstr>Calibri</vt:lpstr>
      <vt:lpstr>Constantia</vt:lpstr>
      <vt:lpstr>Tahoma</vt:lpstr>
      <vt:lpstr>Times New Roman</vt:lpstr>
      <vt:lpstr>Wingdings</vt:lpstr>
      <vt:lpstr>1_Office Theme</vt:lpstr>
      <vt:lpstr>PowerPoint Presentation</vt:lpstr>
      <vt:lpstr>PowerPoint Presentation</vt:lpstr>
      <vt:lpstr>Introduction to Cloud Computing </vt:lpstr>
      <vt:lpstr>History of Cloud Computing </vt:lpstr>
      <vt:lpstr>Six Computing Paradigms</vt:lpstr>
      <vt:lpstr>Evolution of Cloud Computing</vt:lpstr>
      <vt:lpstr>Grid Computing </vt:lpstr>
      <vt:lpstr>Utility Computing </vt:lpstr>
      <vt:lpstr>Software as a service</vt:lpstr>
      <vt:lpstr>Cloud Computing</vt:lpstr>
      <vt:lpstr>Why Cloud Computing?</vt:lpstr>
      <vt:lpstr>Five Essential Characteristics of Cloud computing</vt:lpstr>
      <vt:lpstr>Benefits of Cloud Computing </vt:lpstr>
      <vt:lpstr>Flexibility</vt:lpstr>
      <vt:lpstr>Disaster Recovery</vt:lpstr>
      <vt:lpstr>Automatic Software Updates</vt:lpstr>
      <vt:lpstr>More Cost Efficiency</vt:lpstr>
      <vt:lpstr>Increased Collaboration</vt:lpstr>
      <vt:lpstr>Work from Anywhere</vt:lpstr>
      <vt:lpstr>Increased Security</vt:lpstr>
      <vt:lpstr>Competitiveness </vt:lpstr>
      <vt:lpstr>Environment Friendly</vt:lpstr>
      <vt:lpstr>Cloud Deployment Models   </vt:lpstr>
      <vt:lpstr>Public Cloud </vt:lpstr>
      <vt:lpstr>Private Cloud      </vt:lpstr>
      <vt:lpstr>Benefits of Private Cloud      </vt:lpstr>
      <vt:lpstr>Difference between Public and Hybrid Cloud</vt:lpstr>
      <vt:lpstr>Hybrid Cloud   </vt:lpstr>
      <vt:lpstr>Community Cloud    </vt:lpstr>
      <vt:lpstr>Gartner’s Magic Quadrant of Cloud Infrastructure Worldwide 2017</vt:lpstr>
      <vt:lpstr>Cloud Computing Architecture</vt:lpstr>
      <vt:lpstr>Actors in Cloud Computing  </vt:lpstr>
      <vt:lpstr>Interactions Between the Actors in Cloud Computing</vt:lpstr>
      <vt:lpstr>Use Case 1</vt:lpstr>
      <vt:lpstr>Use Case 2  </vt:lpstr>
      <vt:lpstr>Use Case 3</vt:lpstr>
      <vt:lpstr>Cloud Computing Infrastructure</vt:lpstr>
      <vt:lpstr>Merits of Cloud Computing      </vt:lpstr>
      <vt:lpstr>Cloud Market Share</vt:lpstr>
      <vt:lpstr>Use Cases of Cloud Computing </vt:lpstr>
      <vt:lpstr>Public Cloud Adoption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1459</cp:revision>
  <dcterms:created xsi:type="dcterms:W3CDTF">2013-11-20T07:26:23Z</dcterms:created>
  <dcterms:modified xsi:type="dcterms:W3CDTF">2018-01-23T06:45:00Z</dcterms:modified>
  <cp:contentStatus>Confidential</cp:contentStatus>
</cp:coreProperties>
</file>