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9.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27"/>
  </p:notesMasterIdLst>
  <p:sldIdLst>
    <p:sldId id="274" r:id="rId2"/>
    <p:sldId id="299" r:id="rId3"/>
    <p:sldId id="275" r:id="rId4"/>
    <p:sldId id="449" r:id="rId5"/>
    <p:sldId id="450" r:id="rId6"/>
    <p:sldId id="451" r:id="rId7"/>
    <p:sldId id="452" r:id="rId8"/>
    <p:sldId id="453" r:id="rId9"/>
    <p:sldId id="454" r:id="rId10"/>
    <p:sldId id="455" r:id="rId11"/>
    <p:sldId id="456" r:id="rId12"/>
    <p:sldId id="457" r:id="rId13"/>
    <p:sldId id="458" r:id="rId14"/>
    <p:sldId id="459" r:id="rId15"/>
    <p:sldId id="460" r:id="rId16"/>
    <p:sldId id="461" r:id="rId17"/>
    <p:sldId id="462" r:id="rId18"/>
    <p:sldId id="463" r:id="rId19"/>
    <p:sldId id="469" r:id="rId20"/>
    <p:sldId id="464" r:id="rId21"/>
    <p:sldId id="465" r:id="rId22"/>
    <p:sldId id="466" r:id="rId23"/>
    <p:sldId id="467" r:id="rId24"/>
    <p:sldId id="468" r:id="rId25"/>
    <p:sldId id="29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0305" autoAdjust="0"/>
  </p:normalViewPr>
  <p:slideViewPr>
    <p:cSldViewPr>
      <p:cViewPr varScale="1">
        <p:scale>
          <a:sx n="67" d="100"/>
          <a:sy n="67" d="100"/>
        </p:scale>
        <p:origin x="774" y="72"/>
      </p:cViewPr>
      <p:guideLst>
        <p:guide orient="horz" pos="2160"/>
        <p:guide pos="2880"/>
      </p:guideLst>
    </p:cSldViewPr>
  </p:slideViewPr>
  <p:outlineViewPr>
    <p:cViewPr>
      <p:scale>
        <a:sx n="33" d="100"/>
        <a:sy n="33" d="100"/>
      </p:scale>
      <p:origin x="42" y="7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00526-B946-410C-9265-9DADB3642C05}" type="datetimeFigureOut">
              <a:rPr lang="en-US" smtClean="0"/>
              <a:pPr/>
              <a:t>12/27/2017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11CA36-94E6-4003-A65E-C2AFD91D1F9C}" type="slidenum">
              <a:rPr lang="en-US" smtClean="0"/>
              <a:pPr/>
              <a:t>‹#›</a:t>
            </a:fld>
            <a:endParaRPr lang="en-US" dirty="0"/>
          </a:p>
        </p:txBody>
      </p:sp>
    </p:spTree>
    <p:extLst>
      <p:ext uri="{BB962C8B-B14F-4D97-AF65-F5344CB8AC3E}">
        <p14:creationId xmlns:p14="http://schemas.microsoft.com/office/powerpoint/2010/main" val="296290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a:t>
            </a:fld>
            <a:endParaRPr lang="en-US" dirty="0"/>
          </a:p>
        </p:txBody>
      </p:sp>
    </p:spTree>
    <p:extLst>
      <p:ext uri="{BB962C8B-B14F-4D97-AF65-F5344CB8AC3E}">
        <p14:creationId xmlns:p14="http://schemas.microsoft.com/office/powerpoint/2010/main" val="33722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8</a:t>
            </a:fld>
            <a:endParaRPr lang="en-US" dirty="0"/>
          </a:p>
        </p:txBody>
      </p:sp>
    </p:spTree>
    <p:extLst>
      <p:ext uri="{BB962C8B-B14F-4D97-AF65-F5344CB8AC3E}">
        <p14:creationId xmlns:p14="http://schemas.microsoft.com/office/powerpoint/2010/main" val="314910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10</a:t>
            </a:fld>
            <a:endParaRPr lang="en-US" dirty="0"/>
          </a:p>
        </p:txBody>
      </p:sp>
    </p:spTree>
    <p:extLst>
      <p:ext uri="{BB962C8B-B14F-4D97-AF65-F5344CB8AC3E}">
        <p14:creationId xmlns:p14="http://schemas.microsoft.com/office/powerpoint/2010/main" val="136788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IN" dirty="0" smtClean="0"/>
              <a:t>Key attributes of </a:t>
            </a:r>
            <a:r>
              <a:rPr lang="en-IN" dirty="0" err="1" smtClean="0"/>
              <a:t>PaaS</a:t>
            </a:r>
            <a:r>
              <a:rPr lang="en-IN" dirty="0" smtClean="0"/>
              <a:t> </a:t>
            </a:r>
          </a:p>
          <a:p>
            <a:pPr marL="228600" indent="-228600">
              <a:buAutoNum type="arabicPeriod"/>
            </a:pPr>
            <a:r>
              <a:rPr lang="en-IN" b="1" dirty="0" smtClean="0"/>
              <a:t>Multi-tenant architecture </a:t>
            </a:r>
          </a:p>
          <a:p>
            <a:pPr marL="0" indent="0">
              <a:buNone/>
            </a:pPr>
            <a:r>
              <a:rPr lang="en-IN" dirty="0" smtClean="0"/>
              <a:t>Multi-tenant architecture is one of the key elements of </a:t>
            </a:r>
            <a:r>
              <a:rPr lang="en-IN" dirty="0" err="1" smtClean="0"/>
              <a:t>PaaS</a:t>
            </a:r>
            <a:r>
              <a:rPr lang="en-IN" dirty="0" smtClean="0"/>
              <a:t> model. A multi-tenant platform is one that uses common resources and a single instance of both the object code of an application as well as the underlying database to support multiple customers simultaneously. Although the technology stack in a multi-tenant deployment is shared, customers’ user experience should be comparable to that of a customer using an application developed and managed by dedicated resources. The complexity of this delivery model presents a challenge to develop and deliver reliable, scalable, and secure applications where customer interactions and data are logically isolated from one another. However, multi-tenant deployment of an application leverages the economies of scale through the use of a limited set of computing resources, and lower associated deployment, upgrade, support and maintenance costs across a large number of customers. The multi-tenant architecture offers providers enhanced ability to mine aggregated data and, in turn, respond faster to usage trends as well as to develop additional enhancements for users1 . </a:t>
            </a:r>
          </a:p>
          <a:p>
            <a:pPr marL="0" indent="0">
              <a:buNone/>
            </a:pPr>
            <a:endParaRPr lang="en-IN" dirty="0" smtClean="0"/>
          </a:p>
          <a:p>
            <a:pPr marL="0" indent="0">
              <a:buNone/>
            </a:pPr>
            <a:endParaRPr lang="en-IN" dirty="0" smtClean="0"/>
          </a:p>
          <a:p>
            <a:pPr marL="0" indent="0">
              <a:buNone/>
            </a:pPr>
            <a:r>
              <a:rPr lang="en-IN" b="1" dirty="0" smtClean="0"/>
              <a:t>2. Customizable/Programmable User Interface </a:t>
            </a:r>
          </a:p>
          <a:p>
            <a:pPr marL="0" indent="0">
              <a:buNone/>
            </a:pPr>
            <a:r>
              <a:rPr lang="en-IN" dirty="0" smtClean="0"/>
              <a:t>The </a:t>
            </a:r>
            <a:r>
              <a:rPr lang="en-IN" dirty="0" err="1" smtClean="0"/>
              <a:t>PaaS</a:t>
            </a:r>
            <a:r>
              <a:rPr lang="en-IN" dirty="0" smtClean="0"/>
              <a:t> offering should provide the ability to construct highly-flexible user interfaces via a simple “drag &amp; drop” methodology which permits the creation and configuration of UI components on the fly. In order to jump start the construction of user interfaces/ displays, pre-defined standard UI components should be available that can be assembled in building-block fashion with minimal coding. For further customization of the UI which may be necessary to accommodate specific user requirements, there should be the option to easily leverage/invoke a tag library of other complementary, more sophisticated, re-usable UI components (i.e. grids, tree-like hierarchies, </a:t>
            </a:r>
            <a:r>
              <a:rPr lang="en-IN" dirty="0" err="1" smtClean="0"/>
              <a:t>etc</a:t>
            </a:r>
            <a:r>
              <a:rPr lang="en-IN" dirty="0" smtClean="0"/>
              <a:t>) through simple HTML code without the need of writing complex code. Furthermore given the growing set of internet-enabled web devices, additional flexibility to use other web technologies such as CSS, AJAX and Adobe Flex to specify the appearance of the application’s interface should be available to the UI designer. The </a:t>
            </a:r>
            <a:r>
              <a:rPr lang="en-IN" dirty="0" err="1" smtClean="0"/>
              <a:t>PaaS</a:t>
            </a:r>
            <a:r>
              <a:rPr lang="en-IN" dirty="0" smtClean="0"/>
              <a:t> offering must afford UI designers/developers complete fine-grained control to shape the presentation of data to a specific context – for example: displaying the data in one format when viewed on a hand-held device and in another format when viewed in a desktop web browser. This “drag &amp; drop” paradigm of constructing user interfaces, an essential capability of a robust </a:t>
            </a:r>
            <a:r>
              <a:rPr lang="en-IN" dirty="0" err="1" smtClean="0"/>
              <a:t>PaaS</a:t>
            </a:r>
            <a:r>
              <a:rPr lang="en-IN" dirty="0" smtClean="0"/>
              <a:t> offering provides UI designers/developers with better control over the appearance of the application’s interface and permits the creation of new and sophisticated presentation layers quickly and easily without requiring much custom coding.</a:t>
            </a:r>
          </a:p>
          <a:p>
            <a:pPr marL="0" indent="0">
              <a:buNone/>
            </a:pPr>
            <a:endParaRPr lang="en-IN" dirty="0" smtClean="0"/>
          </a:p>
          <a:p>
            <a:pPr marL="0" indent="0">
              <a:buNone/>
            </a:pPr>
            <a:r>
              <a:rPr lang="en-IN" b="1" dirty="0" smtClean="0"/>
              <a:t>3. Unlimited Database Customizations</a:t>
            </a:r>
          </a:p>
          <a:p>
            <a:pPr marL="0" indent="0">
              <a:buNone/>
            </a:pPr>
            <a:r>
              <a:rPr lang="en-IN" dirty="0" smtClean="0"/>
              <a:t>Data persistence is core to many applications and facilitating the creation, configuration and deployment of persistent objects without requiring programming expertise is a key characteristic of a powerful “cloud platform”. Thus, the </a:t>
            </a:r>
            <a:r>
              <a:rPr lang="en-IN" dirty="0" err="1" smtClean="0"/>
              <a:t>PaaS</a:t>
            </a:r>
            <a:r>
              <a:rPr lang="en-IN" dirty="0" smtClean="0"/>
              <a:t> offering must support the construction of objects, the definition of relationships between the objects and the configuration of advanced data </a:t>
            </a:r>
            <a:r>
              <a:rPr lang="en-IN" dirty="0" err="1" smtClean="0"/>
              <a:t>behavior</a:t>
            </a:r>
            <a:r>
              <a:rPr lang="en-IN" dirty="0" smtClean="0"/>
              <a:t> all from within the comfort of the web browser via a “point and click’ declarative paradigm. As opposed to a relational database where tables are used to store data, objects constitute the fundamental building blocks for “cloud-based” applications. Through a declarative web interface that provides complete visual control at the meta-data level, application designers/developers should be able to define objects along with the fields/attributes that determine what kind of data is stored within each object record. Specifying relationships between objects, a key requirement of any sophisticated business application, must be possible through the declarative web-based interface as well. Besides supporting the definition of 1) objects, 2) the fields that constitute the object and 3) the relationships between the objects, the ability to incorporate validation rules, permissions at the object/field level as well as the ability to specify auditing </a:t>
            </a:r>
            <a:r>
              <a:rPr lang="en-IN" dirty="0" err="1" smtClean="0"/>
              <a:t>behavior</a:t>
            </a:r>
            <a:r>
              <a:rPr lang="en-IN" dirty="0" smtClean="0"/>
              <a:t> must all be possible via a declarative web-based paradigm.</a:t>
            </a:r>
          </a:p>
          <a:p>
            <a:pPr marL="0" indent="0">
              <a:buNone/>
            </a:pPr>
            <a:endParaRPr lang="en-IN" dirty="0" smtClean="0"/>
          </a:p>
          <a:p>
            <a:pPr marL="0" indent="0">
              <a:buNone/>
            </a:pPr>
            <a:r>
              <a:rPr lang="en-IN" b="1" dirty="0" smtClean="0"/>
              <a:t>4. Robust Workflow engine/capabilities</a:t>
            </a:r>
          </a:p>
          <a:p>
            <a:pPr marL="0" indent="0">
              <a:buNone/>
            </a:pPr>
            <a:r>
              <a:rPr lang="en-IN" dirty="0" smtClean="0"/>
              <a:t>Successful business process execution via process automation is the primary objective of any business application. A “cloud-platform” must offer a business-logic engine that supports the definition of workflow processes and the specification of business rules to engender process automation. A workflow process defines the different statuses a business object flows through during its life cycle. Workflow actions drive the object through different statuses within the context of a workflow process and can be triggered either through human intervention (i.e. assuming that the user has the required permission to execute/invoke the action) or an event (i.e. the creation of a specific object record). Using a combination of workflow processes, statuses, actions, events and the rules that govern actions, the application designer should be able to model almost any kind of business process using point-and-click tools within the web browser. In addition to providing a declarative fashion to model sophisticated business conditions and application </a:t>
            </a:r>
            <a:r>
              <a:rPr lang="en-IN" dirty="0" err="1" smtClean="0"/>
              <a:t>behavior</a:t>
            </a:r>
            <a:r>
              <a:rPr lang="en-IN" dirty="0" smtClean="0"/>
              <a:t>, the </a:t>
            </a:r>
            <a:r>
              <a:rPr lang="en-IN" dirty="0" err="1" smtClean="0"/>
              <a:t>PaaS</a:t>
            </a:r>
            <a:r>
              <a:rPr lang="en-IN" dirty="0" smtClean="0"/>
              <a:t> offering must offer the ability to programmatically define powerful trigger conditions using a scripting language such as JavaScript.</a:t>
            </a:r>
          </a:p>
          <a:p>
            <a:pPr marL="0" indent="0">
              <a:buNone/>
            </a:pPr>
            <a:endParaRPr lang="en-IN" b="1" dirty="0" smtClean="0"/>
          </a:p>
          <a:p>
            <a:pPr marL="0" indent="0">
              <a:buNone/>
            </a:pPr>
            <a:r>
              <a:rPr lang="en-IN" b="1" dirty="0" smtClean="0"/>
              <a:t>5. Granular control over security/sharing (permissions model)</a:t>
            </a:r>
          </a:p>
          <a:p>
            <a:pPr marL="0" indent="0">
              <a:buNone/>
            </a:pPr>
            <a:r>
              <a:rPr lang="en-IN" dirty="0" smtClean="0"/>
              <a:t>Granular secure access to appropriate data is one of the </a:t>
            </a:r>
            <a:r>
              <a:rPr lang="en-IN" dirty="0" err="1" smtClean="0"/>
              <a:t>counterstone</a:t>
            </a:r>
            <a:r>
              <a:rPr lang="en-IN" dirty="0" smtClean="0"/>
              <a:t> of the </a:t>
            </a:r>
            <a:r>
              <a:rPr lang="en-IN" dirty="0" err="1" smtClean="0"/>
              <a:t>PaaS</a:t>
            </a:r>
            <a:r>
              <a:rPr lang="en-IN" dirty="0" smtClean="0"/>
              <a:t> model. Just within the </a:t>
            </a:r>
            <a:r>
              <a:rPr lang="en-IN" dirty="0" err="1" smtClean="0"/>
              <a:t>PaaS</a:t>
            </a:r>
            <a:r>
              <a:rPr lang="en-IN" dirty="0" smtClean="0"/>
              <a:t> model, secure access models might span multiple logical domains. For example, the application permission model defines access within a specific application such as basic user, user group, managers, or an administrator, to access to specific areas within the application such as standard and premium features, or areas with sensitive and non-sensitive dat. Cross-application and cross-company permission models control access and enable collaboration between the different applications accessible to a single company or legal entity. Additionally, these models manage access control of the organization that manages the platform itself. Further levels of access granularity are achieved by allowing users, or virtual entities to access specific components within PAAS based on their source. For example, it is possible to control what data is accessible depending on where the party is accessing it from2 . Some of the challenges of the granular security model include managing the complexity of the data and access segmentation, auditing the anomalies of the data access and data utilization. These models lie outside and above the standard security components such as firewalls, secure access protocols, authentication models and are not specific to the PAAS model as such. </a:t>
            </a:r>
          </a:p>
          <a:p>
            <a:pPr marL="0" indent="0">
              <a:buNone/>
            </a:pPr>
            <a:endParaRPr lang="en-IN" b="1" dirty="0" smtClean="0"/>
          </a:p>
          <a:p>
            <a:pPr marL="0" indent="0">
              <a:buNone/>
            </a:pPr>
            <a:r>
              <a:rPr lang="en-IN" b="1" dirty="0" smtClean="0"/>
              <a:t>6. Flexible “services-enabled” integration model</a:t>
            </a:r>
          </a:p>
          <a:p>
            <a:pPr marL="0" indent="0">
              <a:buNone/>
            </a:pPr>
            <a:r>
              <a:rPr lang="en-IN" dirty="0" smtClean="0"/>
              <a:t>Platform-As-A-Service facilitates the rapid construction of applications in the cloud by providing the necessary foundational elements such as data persistence and workflow capabilities that are core/essential to the creation of any business application. However given the complex IT environments that permeate most enterprises today, the </a:t>
            </a:r>
            <a:r>
              <a:rPr lang="en-IN" dirty="0" err="1" smtClean="0"/>
              <a:t>PaaS</a:t>
            </a:r>
            <a:r>
              <a:rPr lang="en-IN" dirty="0" smtClean="0"/>
              <a:t> offering should leverage Service Oriented Architecture (SOA) principles to enable seamless integration of “cloud” application data and functionality residing in the “</a:t>
            </a:r>
            <a:r>
              <a:rPr lang="en-IN" dirty="0" err="1" smtClean="0"/>
              <a:t>cloudplatform</a:t>
            </a:r>
            <a:r>
              <a:rPr lang="en-IN" dirty="0" smtClean="0"/>
              <a:t>” with other on-premise/on-demand systems and applications. At a minimum, the </a:t>
            </a:r>
            <a:r>
              <a:rPr lang="en-IN" dirty="0" err="1" smtClean="0"/>
              <a:t>PaaS</a:t>
            </a:r>
            <a:r>
              <a:rPr lang="en-IN" dirty="0" smtClean="0"/>
              <a:t> offering must support a flexible integration model enabled via both SOAP and REST API calls. The respective web-services based API’s should provide standard CRUD (create, read, update, delete) methods as well as search, binary file upload/download methods for working with file and image fields, methods for working with relationships, and a method for retrieving a full XML representation of an object definition and all of its components. The API’s must adhere to the same permissions and access control restrictions that have been specified via the security model. </a:t>
            </a:r>
          </a:p>
          <a:p>
            <a:pPr marL="0" indent="0">
              <a:buNone/>
            </a:pPr>
            <a:endParaRPr lang="en-IN" b="1" dirty="0" smtClean="0"/>
          </a:p>
          <a:p>
            <a:pPr marL="0" indent="0">
              <a:buNone/>
            </a:pPr>
            <a:r>
              <a:rPr lang="en-IN" b="1" dirty="0" smtClean="0"/>
              <a:t>7. Analytics layer</a:t>
            </a:r>
          </a:p>
          <a:p>
            <a:pPr marL="0" indent="0">
              <a:buNone/>
            </a:pPr>
            <a:r>
              <a:rPr lang="en-IN" dirty="0" smtClean="0"/>
              <a:t>One of exciting elements of </a:t>
            </a:r>
            <a:r>
              <a:rPr lang="en-IN" dirty="0" err="1" smtClean="0"/>
              <a:t>PaaS</a:t>
            </a:r>
            <a:r>
              <a:rPr lang="en-IN" dirty="0" smtClean="0"/>
              <a:t> is having access to the aggregated model. This affords a much richer opportunity for data analytics across the companies utilizing a single application, across applications, and across the companies using multiple applications. The ability to harness this opportunity provides access into utilization trends, feedback about the usage, insights into application interoperability, allows for better planning on the resource expansions, and offers additional avenues for innovation. However, it is important to keep in mind that the custodial data itself is typically the property of the client companies, and only the aggregated trend/utilization data might have the ability to be used for analysis. Privacy is often cited as a top concern when it comes to protecting strategic business know-how and preventing the exposure of proprietary data and the identities of users within a specific </a:t>
            </a:r>
            <a:r>
              <a:rPr lang="en-IN" dirty="0" err="1" smtClean="0"/>
              <a:t>PaaS</a:t>
            </a:r>
            <a:r>
              <a:rPr lang="en-IN" dirty="0" smtClean="0"/>
              <a:t> application company.</a:t>
            </a:r>
          </a:p>
          <a:p>
            <a:pPr marL="0" indent="0">
              <a:buNone/>
            </a:pPr>
            <a:endParaRPr lang="en-IN" b="1" dirty="0" smtClean="0"/>
          </a:p>
          <a:p>
            <a:pPr marL="0" indent="0">
              <a:buNone/>
            </a:pPr>
            <a:r>
              <a:rPr lang="en-IN" b="1" dirty="0" smtClean="0"/>
              <a:t>8. Integrated content library</a:t>
            </a:r>
          </a:p>
          <a:p>
            <a:pPr marL="0" indent="0">
              <a:buNone/>
            </a:pPr>
            <a:r>
              <a:rPr lang="en-IN" dirty="0" err="1" smtClean="0"/>
              <a:t>PaaS</a:t>
            </a:r>
            <a:r>
              <a:rPr lang="en-IN" dirty="0" smtClean="0"/>
              <a:t> makes it possible to leverage a wide array of common content and application elements that facilitate information sharing, collaboration, training, online business, sales, lead tracking, access control, audits, integrated logging, share communication library, centralized security model, automated sign-up wizards, and a notification system among others4 . Common tagging and search functionality across all the application components and data could potentially be enabled as well5 . By itself, a single standalone application not deployed on </a:t>
            </a:r>
            <a:r>
              <a:rPr lang="en-IN" dirty="0" err="1" smtClean="0"/>
              <a:t>PaaS</a:t>
            </a:r>
            <a:r>
              <a:rPr lang="en-IN" dirty="0" smtClean="0"/>
              <a:t> generally lacks these powerful integrated components. A company seeking to use these services might tap into multiple separate applications and as a result lose the ability to integrate the data centrally, increase security risk by having to log in and maintain separate identities and data across multiple vendors. </a:t>
            </a:r>
            <a:endParaRPr lang="en-IN" b="1"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12</a:t>
            </a:fld>
            <a:endParaRPr lang="en-US" dirty="0"/>
          </a:p>
        </p:txBody>
      </p:sp>
    </p:spTree>
    <p:extLst>
      <p:ext uri="{BB962C8B-B14F-4D97-AF65-F5344CB8AC3E}">
        <p14:creationId xmlns:p14="http://schemas.microsoft.com/office/powerpoint/2010/main" val="98498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IN" sz="1800" b="1" dirty="0" smtClean="0"/>
              <a:t>Security</a:t>
            </a:r>
          </a:p>
          <a:p>
            <a:endParaRPr lang="en-IN" dirty="0" smtClean="0"/>
          </a:p>
          <a:p>
            <a:r>
              <a:rPr lang="en-IN" sz="1200" b="0" i="0" kern="1200" dirty="0" smtClean="0">
                <a:solidFill>
                  <a:schemeClr val="tx1"/>
                </a:solidFill>
                <a:effectLst/>
                <a:latin typeface="+mn-lt"/>
                <a:ea typeface="+mn-ea"/>
                <a:cs typeface="+mn-cs"/>
              </a:rPr>
              <a:t>Security is the first thing that leaps to mind when you start thinking about putting data online. </a:t>
            </a:r>
          </a:p>
          <a:p>
            <a:pPr fontAlgn="base"/>
            <a:r>
              <a:rPr lang="en-IN" sz="1200" b="0" i="0" kern="1200" dirty="0" smtClean="0">
                <a:solidFill>
                  <a:schemeClr val="tx1"/>
                </a:solidFill>
                <a:effectLst/>
                <a:latin typeface="+mn-lt"/>
                <a:ea typeface="+mn-ea"/>
                <a:cs typeface="+mn-cs"/>
              </a:rPr>
              <a:t>Before you export all of your company accounting data into the latest and greatest online accounting package, you need to take a few things into consideration:</a:t>
            </a:r>
          </a:p>
          <a:p>
            <a:pPr fontAlgn="base"/>
            <a:endParaRPr lang="en-IN" sz="1200" b="0" i="0" kern="1200" dirty="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IN" sz="800" b="1" i="0" kern="1200" dirty="0" smtClean="0">
                <a:solidFill>
                  <a:schemeClr val="tx1"/>
                </a:solidFill>
                <a:effectLst/>
                <a:latin typeface="+mn-lt"/>
                <a:ea typeface="+mn-ea"/>
                <a:cs typeface="+mn-cs"/>
              </a:rPr>
              <a:t>Transport Layer Security:</a:t>
            </a:r>
            <a:r>
              <a:rPr lang="en-IN" sz="800" b="1"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Traditional forms of encryption for internet traffic are under attack and are no longer completely reliable</a:t>
            </a:r>
          </a:p>
          <a:p>
            <a:pPr marL="171450" indent="-171450" fontAlgn="base">
              <a:buFont typeface="Arial" panose="020B0604020202020204" pitchFamily="34" charset="0"/>
              <a:buChar char="•"/>
            </a:pPr>
            <a:r>
              <a:rPr lang="en-IN" sz="1200" b="1" i="0" kern="1200" dirty="0" smtClean="0">
                <a:solidFill>
                  <a:schemeClr val="tx1"/>
                </a:solidFill>
                <a:effectLst/>
                <a:latin typeface="+mn-lt"/>
                <a:ea typeface="+mn-ea"/>
                <a:cs typeface="+mn-cs"/>
              </a:rPr>
              <a:t>Software Auditing: </a:t>
            </a:r>
            <a:r>
              <a:rPr lang="en-IN" sz="1200" b="0" i="0" kern="1200" dirty="0" smtClean="0">
                <a:solidFill>
                  <a:schemeClr val="tx1"/>
                </a:solidFill>
                <a:effectLst/>
                <a:latin typeface="+mn-lt"/>
                <a:ea typeface="+mn-ea"/>
                <a:cs typeface="+mn-cs"/>
              </a:rPr>
              <a:t>All software used to provide access to the service needs to be audited and maintained against vulnerabilities. This includes web server software, middleware application layer software such as PHP or .NET, all libraries used, database software, the actual code for the service, JavaScript code (because we all love Web 2.0), administrative service software, operating system etc.</a:t>
            </a:r>
          </a:p>
          <a:p>
            <a:pPr marL="171450" indent="-171450" fontAlgn="base">
              <a:buFont typeface="Arial" panose="020B0604020202020204" pitchFamily="34" charset="0"/>
              <a:buChar char="•"/>
            </a:pPr>
            <a:r>
              <a:rPr lang="en-IN" sz="1200" b="1" i="0" kern="1200" dirty="0" smtClean="0">
                <a:solidFill>
                  <a:schemeClr val="tx1"/>
                </a:solidFill>
                <a:effectLst/>
                <a:latin typeface="+mn-lt"/>
                <a:ea typeface="+mn-ea"/>
                <a:cs typeface="+mn-cs"/>
              </a:rPr>
              <a:t>Data Storage Security:</a:t>
            </a:r>
            <a:r>
              <a:rPr lang="en-IN" sz="1200" b="1"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We need to know that our data is actually stored in a secure way, that is not accessible to other users of the service or to any Joe Soap that walks into a hosting facility, and that also has protection from hardware failures etc.</a:t>
            </a:r>
          </a:p>
          <a:p>
            <a:pPr marL="171450" indent="-171450" fontAlgn="base">
              <a:buFont typeface="Arial" panose="020B0604020202020204" pitchFamily="34" charset="0"/>
              <a:buChar char="•"/>
            </a:pPr>
            <a:r>
              <a:rPr lang="en-IN" sz="1200" b="1" i="0" kern="1200" dirty="0" smtClean="0">
                <a:solidFill>
                  <a:schemeClr val="tx1"/>
                </a:solidFill>
                <a:effectLst/>
                <a:latin typeface="+mn-lt"/>
                <a:ea typeface="+mn-ea"/>
                <a:cs typeface="+mn-cs"/>
              </a:rPr>
              <a:t>Personnel Security:</a:t>
            </a:r>
            <a:r>
              <a:rPr lang="en-IN" sz="1200" b="1"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What level of auditing of personnel is performed by the provider? How much access do they have to actual data? What access controls, </a:t>
            </a:r>
            <a:r>
              <a:rPr lang="en-IN" sz="1200" b="0" i="0" kern="1200" dirty="0" err="1" smtClean="0">
                <a:solidFill>
                  <a:schemeClr val="tx1"/>
                </a:solidFill>
                <a:effectLst/>
                <a:latin typeface="+mn-lt"/>
                <a:ea typeface="+mn-ea"/>
                <a:cs typeface="+mn-cs"/>
              </a:rPr>
              <a:t>deprovisioning</a:t>
            </a:r>
            <a:r>
              <a:rPr lang="en-IN" sz="1200" b="0" i="0" kern="1200" dirty="0" smtClean="0">
                <a:solidFill>
                  <a:schemeClr val="tx1"/>
                </a:solidFill>
                <a:effectLst/>
                <a:latin typeface="+mn-lt"/>
                <a:ea typeface="+mn-ea"/>
                <a:cs typeface="+mn-cs"/>
              </a:rPr>
              <a:t> methods, and account management facilities are in place?</a:t>
            </a:r>
          </a:p>
          <a:p>
            <a:pPr marL="171450" indent="-171450" fontAlgn="base">
              <a:buFont typeface="Arial" panose="020B0604020202020204" pitchFamily="34" charset="0"/>
              <a:buChar char="•"/>
            </a:pPr>
            <a:r>
              <a:rPr lang="en-IN" sz="1200" b="1" i="0" kern="1200" dirty="0" smtClean="0">
                <a:solidFill>
                  <a:schemeClr val="tx1"/>
                </a:solidFill>
                <a:effectLst/>
                <a:latin typeface="+mn-lt"/>
                <a:ea typeface="+mn-ea"/>
                <a:cs typeface="+mn-cs"/>
              </a:rPr>
              <a:t>Decommissioning Strategy:</a:t>
            </a:r>
            <a:r>
              <a:rPr lang="en-IN" sz="1200" b="1"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What happens when hardware containing sensitive data is removed from service? Can you be sure that your data is properly wiped from hard disks when they fail? What happens to your data when you decide to discontinue a service or migrate to an alternate service?</a:t>
            </a:r>
          </a:p>
          <a:p>
            <a:endParaRPr lang="en-IN" dirty="0" smtClean="0"/>
          </a:p>
          <a:p>
            <a:endParaRPr lang="en-IN" dirty="0" smtClean="0"/>
          </a:p>
          <a:p>
            <a:r>
              <a:rPr lang="en-IN" b="1" dirty="0" smtClean="0"/>
              <a:t>Legislation </a:t>
            </a:r>
          </a:p>
          <a:p>
            <a:endParaRPr lang="en-IN" b="1" dirty="0" smtClean="0"/>
          </a:p>
          <a:p>
            <a:r>
              <a:rPr lang="en-IN" sz="1200" b="0" i="0" kern="1200" dirty="0" smtClean="0">
                <a:solidFill>
                  <a:schemeClr val="tx1"/>
                </a:solidFill>
                <a:effectLst/>
                <a:latin typeface="+mn-lt"/>
                <a:ea typeface="+mn-ea"/>
                <a:cs typeface="+mn-cs"/>
              </a:rPr>
              <a:t>Legal practices are increasingly using cloud computing as an alternative to 'traditional' IT provision. Cloud computing has a number of advantages, but it also carries risks which your firm should navigate carefully. </a:t>
            </a:r>
          </a:p>
          <a:p>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Usually very tied up with the security problems, is a problem with regard to legislation. This is such a difficult area that many companies just pretend it isn’t an issue, however you need to consider not only your own country’s legislation with regard to the storage of data and the export of information, but also the laws regarding the same for the country of your provider.</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So if you</a:t>
            </a:r>
            <a:r>
              <a:rPr lang="en-IN" sz="1200" b="0" i="0" kern="1200" baseline="0" dirty="0" smtClean="0">
                <a:solidFill>
                  <a:schemeClr val="tx1"/>
                </a:solidFill>
                <a:effectLst/>
                <a:latin typeface="+mn-lt"/>
                <a:ea typeface="+mn-ea"/>
                <a:cs typeface="+mn-cs"/>
              </a:rPr>
              <a:t> are doing</a:t>
            </a:r>
            <a:r>
              <a:rPr lang="en-IN" sz="1200" b="0" i="0" kern="1200" dirty="0" smtClean="0">
                <a:solidFill>
                  <a:schemeClr val="tx1"/>
                </a:solidFill>
                <a:effectLst/>
                <a:latin typeface="+mn-lt"/>
                <a:ea typeface="+mn-ea"/>
                <a:cs typeface="+mn-cs"/>
              </a:rPr>
              <a:t> business in India, and you decide to make use of a cloud-based service in the US, all of your data is immediately subject to US law.</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This has very big implications</a:t>
            </a:r>
            <a:r>
              <a:rPr lang="en-IN" sz="1200" b="0" i="0" kern="1200" baseline="0" dirty="0" smtClean="0">
                <a:solidFill>
                  <a:schemeClr val="tx1"/>
                </a:solidFill>
                <a:effectLst/>
                <a:latin typeface="+mn-lt"/>
                <a:ea typeface="+mn-ea"/>
                <a:cs typeface="+mn-cs"/>
              </a:rPr>
              <a:t> and</a:t>
            </a:r>
            <a:r>
              <a:rPr lang="en-IN" sz="1200" b="0" i="0" kern="1200" dirty="0" smtClean="0">
                <a:solidFill>
                  <a:schemeClr val="tx1"/>
                </a:solidFill>
                <a:effectLst/>
                <a:latin typeface="+mn-lt"/>
                <a:ea typeface="+mn-ea"/>
                <a:cs typeface="+mn-cs"/>
              </a:rPr>
              <a:t> adds another layer of complexity, which is usually a compliance issue with regard to </a:t>
            </a:r>
            <a:r>
              <a:rPr lang="en-IN" sz="1200" b="0" i="0" u="none" strike="noStrike" kern="1200" dirty="0" smtClean="0">
                <a:solidFill>
                  <a:schemeClr val="tx1"/>
                </a:solidFill>
                <a:effectLst/>
                <a:latin typeface="+mn-lt"/>
                <a:ea typeface="+mn-ea"/>
                <a:cs typeface="+mn-cs"/>
              </a:rPr>
              <a:t>data protection</a:t>
            </a:r>
            <a:r>
              <a:rPr lang="en-IN" sz="1200" b="0" i="0" kern="1200" dirty="0" smtClean="0">
                <a:solidFill>
                  <a:schemeClr val="tx1"/>
                </a:solidFill>
                <a:effectLst/>
                <a:latin typeface="+mn-lt"/>
                <a:ea typeface="+mn-ea"/>
                <a:cs typeface="+mn-cs"/>
              </a:rPr>
              <a:t>. If your business is storing credit-card information, or personal user data such as health information, you need to ensure that that data is stored in a way that meets your own country’s legal requirements, but the requirements of your provider which might be located in a different country may not be the same. This means that you have to ensure that the legal requirements, or at least actual practices by your provider, actually match your own legal needs.</a:t>
            </a:r>
          </a:p>
          <a:p>
            <a:pPr fontAlgn="base"/>
            <a:r>
              <a:rPr lang="en-IN" sz="1200" b="0" i="0" kern="1200" dirty="0" smtClean="0">
                <a:solidFill>
                  <a:schemeClr val="tx1"/>
                </a:solidFill>
                <a:effectLst/>
                <a:latin typeface="+mn-lt"/>
                <a:ea typeface="+mn-ea"/>
                <a:cs typeface="+mn-cs"/>
              </a:rPr>
              <a:t>Finally, there are issues around intellectual property and data ownership. While it should seem obvious that the data is owned by the customer making use of a service, the way in which data is store and accessed usually falls to the service provider.</a:t>
            </a:r>
          </a:p>
          <a:p>
            <a:pPr fontAlgn="base"/>
            <a:endParaRPr lang="en-IN" sz="1200" b="0" i="0" kern="1200" dirty="0" smtClean="0">
              <a:solidFill>
                <a:schemeClr val="tx1"/>
              </a:solidFill>
              <a:effectLst/>
              <a:latin typeface="+mn-lt"/>
              <a:ea typeface="+mn-ea"/>
              <a:cs typeface="+mn-cs"/>
            </a:endParaRPr>
          </a:p>
          <a:p>
            <a:pPr fontAlgn="base"/>
            <a:r>
              <a:rPr lang="en-IN" sz="1200" b="1" i="0" kern="1200" dirty="0" smtClean="0">
                <a:solidFill>
                  <a:schemeClr val="tx1"/>
                </a:solidFill>
                <a:effectLst/>
                <a:latin typeface="+mn-lt"/>
                <a:ea typeface="+mn-ea"/>
                <a:cs typeface="+mn-cs"/>
              </a:rPr>
              <a:t>Integration</a:t>
            </a:r>
          </a:p>
          <a:p>
            <a:pPr fontAlgn="base"/>
            <a:endParaRPr lang="en-IN" sz="1200" b="1" i="0" kern="1200" dirty="0" smtClean="0">
              <a:solidFill>
                <a:schemeClr val="tx1"/>
              </a:solidFill>
              <a:effectLst/>
              <a:latin typeface="+mn-lt"/>
              <a:ea typeface="+mn-ea"/>
              <a:cs typeface="+mn-cs"/>
            </a:endParaRPr>
          </a:p>
          <a:p>
            <a:pPr fontAlgn="base"/>
            <a:endParaRPr lang="en-IN" sz="1200" b="1" i="0" kern="1200" dirty="0" smtClean="0">
              <a:solidFill>
                <a:schemeClr val="tx1"/>
              </a:solidFill>
              <a:effectLst/>
              <a:latin typeface="+mn-lt"/>
              <a:ea typeface="+mn-ea"/>
              <a:cs typeface="+mn-cs"/>
            </a:endParaRPr>
          </a:p>
          <a:p>
            <a:pPr algn="just" fontAlgn="base"/>
            <a:r>
              <a:rPr lang="en-IN" sz="1200" b="0" i="0" kern="1200" dirty="0" smtClean="0">
                <a:solidFill>
                  <a:schemeClr val="tx1"/>
                </a:solidFill>
                <a:effectLst/>
                <a:latin typeface="+mn-lt"/>
                <a:ea typeface="+mn-ea"/>
                <a:cs typeface="+mn-cs"/>
              </a:rPr>
              <a:t>While cloud vendors will be quick to tell you how much money you will save using their services, exporting different facilities out onto the internet has a different associated cost that is very hard to measure, and this is the cost of integration.</a:t>
            </a:r>
          </a:p>
          <a:p>
            <a:pPr algn="just" fontAlgn="base"/>
            <a:r>
              <a:rPr lang="en-IN" sz="1200" b="0" i="0" kern="1200" dirty="0" smtClean="0">
                <a:solidFill>
                  <a:schemeClr val="tx1"/>
                </a:solidFill>
                <a:effectLst/>
                <a:latin typeface="+mn-lt"/>
                <a:ea typeface="+mn-ea"/>
                <a:cs typeface="+mn-cs"/>
              </a:rPr>
              <a:t>Firstly, you need to consider that it is unlikely that you will be able to move every bit of your IT infrastructure into the cloud in one go. That means that existing facilities need to be integrated with online facilities so that you can keep the same, or at least very similar, business processes to those that you already have in place.</a:t>
            </a:r>
          </a:p>
          <a:p>
            <a:pPr algn="just" fontAlgn="base"/>
            <a:r>
              <a:rPr lang="en-IN" sz="1200" b="0" i="0" kern="1200" dirty="0" smtClean="0">
                <a:solidFill>
                  <a:schemeClr val="tx1"/>
                </a:solidFill>
                <a:effectLst/>
                <a:latin typeface="+mn-lt"/>
                <a:ea typeface="+mn-ea"/>
                <a:cs typeface="+mn-cs"/>
              </a:rPr>
              <a:t>Since every business is different in terms of the software and services that they make use of, and how these pieces of infrastructure are tied together, it is unlikely that a vendor will meet your exact needs. Usually, this either requires a change to your business processes or to your current infrastructure, potentially requiring some custom development to make things work smoothly.</a:t>
            </a:r>
          </a:p>
          <a:p>
            <a:pPr algn="just" fontAlgn="base"/>
            <a:r>
              <a:rPr lang="en-IN" sz="1200" b="0" i="0" kern="1200" dirty="0" smtClean="0">
                <a:solidFill>
                  <a:schemeClr val="tx1"/>
                </a:solidFill>
                <a:effectLst/>
                <a:latin typeface="+mn-lt"/>
                <a:ea typeface="+mn-ea"/>
                <a:cs typeface="+mn-cs"/>
              </a:rPr>
              <a:t>Perhaps the most commonly highlighted problem is that of Identity Management.</a:t>
            </a:r>
          </a:p>
          <a:p>
            <a:pPr algn="just" fontAlgn="base"/>
            <a:r>
              <a:rPr lang="en-IN" sz="1200" b="0" i="0" kern="1200" dirty="0" smtClean="0">
                <a:solidFill>
                  <a:schemeClr val="tx1"/>
                </a:solidFill>
                <a:effectLst/>
                <a:latin typeface="+mn-lt"/>
                <a:ea typeface="+mn-ea"/>
                <a:cs typeface="+mn-cs"/>
              </a:rPr>
              <a:t>In the good old days if an employee left your company, simply revoking their account would be sufficient to prevent them from accessing facilities that they were not authorised to access. By moving different components of you IT infrastructure out into the cloud, you create something of an identity management crisis.</a:t>
            </a:r>
          </a:p>
          <a:p>
            <a:pPr algn="just" fontAlgn="base"/>
            <a:r>
              <a:rPr lang="en-IN" sz="1200" b="0" i="0" kern="1200" dirty="0" smtClean="0">
                <a:solidFill>
                  <a:schemeClr val="tx1"/>
                </a:solidFill>
                <a:effectLst/>
                <a:latin typeface="+mn-lt"/>
                <a:ea typeface="+mn-ea"/>
                <a:cs typeface="+mn-cs"/>
              </a:rPr>
              <a:t>The problem here is that firstly, cloud vendors tend to be specific about the services they offer. That means that you might end up using a variety of different vendors for different services. This means that you have different accounts for your users hosted in a variety of different places. A user could end up with multiple passwords that need to be managed and different access rights depending on the services that they have connected to. This creates an administrative nightmare. If an employee leaves, there is no way to quickly check that access to all services has been removed.</a:t>
            </a:r>
          </a:p>
          <a:p>
            <a:pPr algn="just" fontAlgn="base"/>
            <a:r>
              <a:rPr lang="en-IN" sz="1200" b="0" i="0" kern="1200" dirty="0" smtClean="0">
                <a:solidFill>
                  <a:schemeClr val="tx1"/>
                </a:solidFill>
                <a:effectLst/>
                <a:latin typeface="+mn-lt"/>
                <a:ea typeface="+mn-ea"/>
                <a:cs typeface="+mn-cs"/>
              </a:rPr>
              <a:t>There are movements to try to get a handle on this, such as </a:t>
            </a:r>
            <a:r>
              <a:rPr lang="en-IN" sz="1200" b="0" i="0" u="none" strike="noStrike" kern="1200" dirty="0" smtClean="0">
                <a:solidFill>
                  <a:schemeClr val="tx1"/>
                </a:solidFill>
                <a:effectLst/>
                <a:latin typeface="+mn-lt"/>
                <a:ea typeface="+mn-ea"/>
                <a:cs typeface="+mn-cs"/>
              </a:rPr>
              <a:t>Federation</a:t>
            </a:r>
            <a:r>
              <a:rPr lang="en-IN" sz="1200" b="0" i="0" kern="1200" dirty="0" smtClean="0">
                <a:solidFill>
                  <a:schemeClr val="tx1"/>
                </a:solidFill>
                <a:effectLst/>
                <a:latin typeface="+mn-lt"/>
                <a:ea typeface="+mn-ea"/>
                <a:cs typeface="+mn-cs"/>
              </a:rPr>
              <a:t>, but all of them are immature and pretty costly to implement, not to mention that you need to make sure that your cloud vendor is using the same technologies as you’re interested in using. As your infrastructure becomes increasingly distributed, the cost of integrating different components that allow your business to function smoothly increases as well.</a:t>
            </a:r>
          </a:p>
          <a:p>
            <a:pPr algn="just" fontAlgn="base"/>
            <a:endParaRPr lang="en-IN" sz="1200" b="0" i="0" kern="1200" dirty="0" smtClean="0">
              <a:solidFill>
                <a:schemeClr val="tx1"/>
              </a:solidFill>
              <a:effectLst/>
              <a:latin typeface="+mn-lt"/>
              <a:ea typeface="+mn-ea"/>
              <a:cs typeface="+mn-cs"/>
            </a:endParaRPr>
          </a:p>
          <a:p>
            <a:pPr algn="just" fontAlgn="base"/>
            <a:endParaRPr lang="en-IN" sz="1200" b="0" i="0" kern="1200" dirty="0" smtClean="0">
              <a:solidFill>
                <a:schemeClr val="tx1"/>
              </a:solidFill>
              <a:effectLst/>
              <a:latin typeface="+mn-lt"/>
              <a:ea typeface="+mn-ea"/>
              <a:cs typeface="+mn-cs"/>
            </a:endParaRPr>
          </a:p>
          <a:p>
            <a:pPr algn="just" fontAlgn="base"/>
            <a:r>
              <a:rPr lang="en-IN" sz="1200" b="1" i="0" kern="1200" dirty="0" smtClean="0">
                <a:solidFill>
                  <a:schemeClr val="tx1"/>
                </a:solidFill>
                <a:effectLst/>
                <a:latin typeface="+mn-lt"/>
                <a:ea typeface="+mn-ea"/>
                <a:cs typeface="+mn-cs"/>
              </a:rPr>
              <a:t>Availability</a:t>
            </a:r>
          </a:p>
          <a:p>
            <a:pPr algn="just" fontAlgn="base"/>
            <a:endParaRPr lang="en-IN" sz="1200" b="0" i="0" kern="1200" dirty="0" smtClean="0">
              <a:solidFill>
                <a:schemeClr val="tx1"/>
              </a:solidFill>
              <a:effectLst/>
              <a:latin typeface="+mn-lt"/>
              <a:ea typeface="+mn-ea"/>
              <a:cs typeface="+mn-cs"/>
            </a:endParaRPr>
          </a:p>
          <a:p>
            <a:pPr algn="just" fontAlgn="base"/>
            <a:r>
              <a:rPr lang="en-IN" sz="1200" b="0" i="0" kern="1200" dirty="0" smtClean="0">
                <a:solidFill>
                  <a:schemeClr val="tx1"/>
                </a:solidFill>
                <a:effectLst/>
                <a:latin typeface="+mn-lt"/>
                <a:ea typeface="+mn-ea"/>
                <a:cs typeface="+mn-cs"/>
              </a:rPr>
              <a:t>Once upon a time</a:t>
            </a:r>
            <a:r>
              <a:rPr lang="en-IN" sz="1200" b="0" i="0" kern="1200" baseline="0" dirty="0" smtClean="0">
                <a:solidFill>
                  <a:schemeClr val="tx1"/>
                </a:solidFill>
                <a:effectLst/>
                <a:latin typeface="+mn-lt"/>
                <a:ea typeface="+mn-ea"/>
                <a:cs typeface="+mn-cs"/>
              </a:rPr>
              <a:t> in IT, employees</a:t>
            </a:r>
            <a:r>
              <a:rPr lang="en-IN" sz="1200" b="0" i="0" kern="1200" dirty="0" smtClean="0">
                <a:solidFill>
                  <a:schemeClr val="tx1"/>
                </a:solidFill>
                <a:effectLst/>
                <a:latin typeface="+mn-lt"/>
                <a:ea typeface="+mn-ea"/>
                <a:cs typeface="+mn-cs"/>
              </a:rPr>
              <a:t> just had to make sure that LAN (Local Area Network) connectivity was operational, and then all of the users could get on with their work. By moving services out onto the cloud, they</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become increasingly dependent on a chain of third parties in order to access business critical data.</a:t>
            </a:r>
          </a:p>
          <a:p>
            <a:pPr algn="just" fontAlgn="base"/>
            <a:r>
              <a:rPr lang="en-IN" sz="1200" b="0" i="0" kern="1200" dirty="0" smtClean="0">
                <a:solidFill>
                  <a:schemeClr val="tx1"/>
                </a:solidFill>
                <a:effectLst/>
                <a:latin typeface="+mn-lt"/>
                <a:ea typeface="+mn-ea"/>
                <a:cs typeface="+mn-cs"/>
              </a:rPr>
              <a:t>Inside the business, users will still need the LAN to function with the same resilience that it always had, but now they will also need to be sure that there is guaranteed uptime not only for each of the services that use on the Cloud, but for your ISP (Internet Service Provider) as well.</a:t>
            </a:r>
          </a:p>
          <a:p>
            <a:pPr algn="just" fontAlgn="base"/>
            <a:r>
              <a:rPr lang="en-IN" sz="1200" b="0" i="0" kern="1200" dirty="0" smtClean="0">
                <a:solidFill>
                  <a:schemeClr val="tx1"/>
                </a:solidFill>
                <a:effectLst/>
                <a:latin typeface="+mn-lt"/>
                <a:ea typeface="+mn-ea"/>
                <a:cs typeface="+mn-cs"/>
              </a:rPr>
              <a:t>While certainly it is possible that having services out on the cloud actually increase availability, since an ISP failure can easily be overcome by using an alternate ISP during an outage. By using cloud services, user can suddenly access business facilities via the mobile phone, tablet or laptop computer. Realistically, however, when the internet fails within most enterprise-sized businesses, results</a:t>
            </a:r>
            <a:r>
              <a:rPr lang="en-IN" sz="1200" b="0" i="0" kern="1200" baseline="0" dirty="0" smtClean="0">
                <a:solidFill>
                  <a:schemeClr val="tx1"/>
                </a:solidFill>
                <a:effectLst/>
                <a:latin typeface="+mn-lt"/>
                <a:ea typeface="+mn-ea"/>
                <a:cs typeface="+mn-cs"/>
              </a:rPr>
              <a:t> in down-time of the business</a:t>
            </a:r>
            <a:endParaRPr lang="en-IN" sz="1200" b="0" i="0" kern="1200" dirty="0" smtClean="0">
              <a:solidFill>
                <a:schemeClr val="tx1"/>
              </a:solidFill>
              <a:effectLst/>
              <a:latin typeface="+mn-lt"/>
              <a:ea typeface="+mn-ea"/>
              <a:cs typeface="+mn-cs"/>
            </a:endParaRPr>
          </a:p>
          <a:p>
            <a:pPr fontAlgn="base"/>
            <a:endParaRPr lang="en-IN" sz="1200" b="1" i="0" kern="1200" dirty="0" smtClean="0">
              <a:solidFill>
                <a:schemeClr val="tx1"/>
              </a:solidFill>
              <a:effectLst/>
              <a:latin typeface="+mn-lt"/>
              <a:ea typeface="+mn-ea"/>
              <a:cs typeface="+mn-cs"/>
            </a:endParaRPr>
          </a:p>
          <a:p>
            <a:pPr fontAlgn="base"/>
            <a:endParaRPr lang="en-IN" sz="1200" b="0" i="0" kern="1200" dirty="0" smtClean="0">
              <a:solidFill>
                <a:schemeClr val="tx1"/>
              </a:solidFill>
              <a:effectLst/>
              <a:latin typeface="+mn-lt"/>
              <a:ea typeface="+mn-ea"/>
              <a:cs typeface="+mn-cs"/>
            </a:endParaRPr>
          </a:p>
          <a:p>
            <a:pPr fontAlgn="base"/>
            <a:endParaRPr lang="en-IN" sz="1200" b="0" i="0" kern="1200" dirty="0" smtClean="0">
              <a:solidFill>
                <a:schemeClr val="tx1"/>
              </a:solidFill>
              <a:effectLst/>
              <a:latin typeface="+mn-lt"/>
              <a:ea typeface="+mn-ea"/>
              <a:cs typeface="+mn-cs"/>
            </a:endParaRPr>
          </a:p>
          <a:p>
            <a:endParaRPr lang="en-IN" b="1"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20</a:t>
            </a:fld>
            <a:endParaRPr lang="en-US" dirty="0"/>
          </a:p>
        </p:txBody>
      </p:sp>
    </p:spTree>
    <p:extLst>
      <p:ext uri="{BB962C8B-B14F-4D97-AF65-F5344CB8AC3E}">
        <p14:creationId xmlns:p14="http://schemas.microsoft.com/office/powerpoint/2010/main" val="384491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just"/>
            <a:r>
              <a:rPr lang="en-IN" sz="1200" b="1" i="0" kern="1200" dirty="0" smtClean="0">
                <a:solidFill>
                  <a:schemeClr val="tx1"/>
                </a:solidFill>
                <a:effectLst/>
                <a:latin typeface="+mn-lt"/>
                <a:ea typeface="+mn-ea"/>
                <a:cs typeface="+mn-cs"/>
              </a:rPr>
              <a:t>Session Riding:</a:t>
            </a:r>
            <a:r>
              <a:rPr lang="en-IN" sz="1200" b="0" i="0" kern="1200" dirty="0" smtClean="0">
                <a:solidFill>
                  <a:schemeClr val="tx1"/>
                </a:solidFill>
                <a:effectLst/>
                <a:latin typeface="+mn-lt"/>
                <a:ea typeface="+mn-ea"/>
                <a:cs typeface="+mn-cs"/>
              </a:rPr>
              <a:t> Session riding happens when an attacker steals a user’s cookie to use the application in the name of the user. An attacker might also use CSRF attacks in order to trick the user into sending authenticated requests to arbitrary web sites to achieve various things.</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Virtual Machine Escape: </a:t>
            </a:r>
            <a:r>
              <a:rPr lang="en-IN" sz="1200" b="0" i="0" kern="1200" dirty="0" smtClean="0">
                <a:solidFill>
                  <a:schemeClr val="tx1"/>
                </a:solidFill>
                <a:effectLst/>
                <a:latin typeface="+mn-lt"/>
                <a:ea typeface="+mn-ea"/>
                <a:cs typeface="+mn-cs"/>
              </a:rPr>
              <a:t>In virtualized environments, the physical servers run multiple virtual machines on top of hypervisors. An attacker can exploit a hypervisor remotely by using a vulnerability present in the hypervisor itself – such vulnerabilities are quite rare, but they do exist. Additionally, a virtual machine can escape from the virtualized sandbox environment and gain access to the hypervisor and consequentially all the virtual machines running on it.</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Reliability and Availability of Service:</a:t>
            </a:r>
            <a:r>
              <a:rPr lang="en-IN" sz="1200" b="0" i="0" kern="1200" dirty="0" smtClean="0">
                <a:solidFill>
                  <a:schemeClr val="tx1"/>
                </a:solidFill>
                <a:effectLst/>
                <a:latin typeface="+mn-lt"/>
                <a:ea typeface="+mn-ea"/>
                <a:cs typeface="+mn-cs"/>
              </a:rPr>
              <a:t> We expect our cloud services and applications to always be available when we need them, which is one of the reasons for moving to the cloud. But this isn’t always the case, especially in bad weather with a lot of lightning where power outages are common. The CSPs have uninterrupted power supplies, but even those can sometimes fail, so we can’t rely on cloud services to be up and running 100% of the time. We have to take a little downtime into consideration, but that’s the same when running our own private cloud.</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Insecure Cryptography:</a:t>
            </a:r>
            <a:r>
              <a:rPr lang="en-IN" sz="1200" b="0" i="0" kern="1200" dirty="0" smtClean="0">
                <a:solidFill>
                  <a:schemeClr val="tx1"/>
                </a:solidFill>
                <a:effectLst/>
                <a:latin typeface="+mn-lt"/>
                <a:ea typeface="+mn-ea"/>
                <a:cs typeface="+mn-cs"/>
              </a:rPr>
              <a:t> Cryptography algorithms usually require random number generators, which use unpredictable sources of information to generate actual random numbers, which is required to obtain a large entropy pool. If the random number generators are providing only a small entropy pool, the numbers can be brute forced. In client computers, the primary source of randomization is user mouse movement and key presses, but servers are mostly running without user interaction, which consequentially means lower number of randomization sources. Therefore the virtual machines must rely on the sources they have available, which could result in easily guessable numbers that don’t provide much entropy in cryptographic algorithms.</a:t>
            </a:r>
          </a:p>
          <a:p>
            <a:pPr algn="just"/>
            <a:endParaRPr lang="en-IN" sz="1200" b="0" i="0" kern="1200" dirty="0" smtClean="0">
              <a:solidFill>
                <a:schemeClr val="tx1"/>
              </a:solidFill>
              <a:effectLst/>
              <a:latin typeface="+mn-lt"/>
              <a:ea typeface="+mn-ea"/>
              <a:cs typeface="+mn-cs"/>
            </a:endParaRPr>
          </a:p>
          <a:p>
            <a:pPr algn="just" rtl="0"/>
            <a:r>
              <a:rPr lang="en-IN" sz="1200" b="1" i="0" kern="1200" dirty="0" smtClean="0">
                <a:solidFill>
                  <a:schemeClr val="tx1"/>
                </a:solidFill>
                <a:effectLst/>
                <a:latin typeface="+mn-lt"/>
                <a:ea typeface="+mn-ea"/>
                <a:cs typeface="+mn-cs"/>
              </a:rPr>
              <a:t>Data Protection and Portability:</a:t>
            </a:r>
            <a:r>
              <a:rPr lang="en-IN" sz="1200" b="0" i="0" kern="1200" dirty="0" smtClean="0">
                <a:solidFill>
                  <a:schemeClr val="tx1"/>
                </a:solidFill>
                <a:effectLst/>
                <a:latin typeface="+mn-lt"/>
                <a:ea typeface="+mn-ea"/>
                <a:cs typeface="+mn-cs"/>
              </a:rPr>
              <a:t> When choosing to switch the cloud service provider for a cheaper one, we have to address the problem of data movement and deletion. The old CSP has to delete all the data we stored in its data </a:t>
            </a:r>
            <a:r>
              <a:rPr lang="en-IN" sz="1200" b="0" i="0" kern="1200" dirty="0" err="1" smtClean="0">
                <a:solidFill>
                  <a:schemeClr val="tx1"/>
                </a:solidFill>
                <a:effectLst/>
                <a:latin typeface="+mn-lt"/>
                <a:ea typeface="+mn-ea"/>
                <a:cs typeface="+mn-cs"/>
              </a:rPr>
              <a:t>center</a:t>
            </a:r>
            <a:r>
              <a:rPr lang="en-IN" sz="1200" b="0" i="0" kern="1200" dirty="0" smtClean="0">
                <a:solidFill>
                  <a:schemeClr val="tx1"/>
                </a:solidFill>
                <a:effectLst/>
                <a:latin typeface="+mn-lt"/>
                <a:ea typeface="+mn-ea"/>
                <a:cs typeface="+mn-cs"/>
              </a:rPr>
              <a:t> to not leave the data lying around.</a:t>
            </a:r>
          </a:p>
          <a:p>
            <a:pPr algn="just" rtl="0"/>
            <a:r>
              <a:rPr lang="en-IN" sz="1200" b="0" i="0" kern="1200" dirty="0" smtClean="0">
                <a:solidFill>
                  <a:schemeClr val="tx1"/>
                </a:solidFill>
                <a:effectLst/>
                <a:latin typeface="+mn-lt"/>
                <a:ea typeface="+mn-ea"/>
                <a:cs typeface="+mn-cs"/>
              </a:rPr>
              <a:t>Alternatively, the CSP that goes out of the business needs to provide the data to the customers, so they can move to an alternate CSP after which the data needs to be deleted. What if the CSP goes out of business without providing the data? In such cases, it’s better to use a widely used CSP which has been around for a while, but in any case data backup is still in order.</a:t>
            </a:r>
          </a:p>
          <a:p>
            <a:pPr algn="just"/>
            <a:endParaRPr lang="en-IN" dirty="0" smtClean="0"/>
          </a:p>
          <a:p>
            <a:pPr algn="just"/>
            <a:r>
              <a:rPr lang="en-IN" sz="1200" b="1" i="0" kern="1200" dirty="0" smtClean="0">
                <a:solidFill>
                  <a:schemeClr val="tx1"/>
                </a:solidFill>
                <a:effectLst/>
                <a:latin typeface="+mn-lt"/>
                <a:ea typeface="+mn-ea"/>
                <a:cs typeface="+mn-cs"/>
              </a:rPr>
              <a:t>CSP Lock-in:</a:t>
            </a:r>
            <a:r>
              <a:rPr lang="en-IN" sz="1200" b="0" i="0" kern="1200" dirty="0" smtClean="0">
                <a:solidFill>
                  <a:schemeClr val="tx1"/>
                </a:solidFill>
                <a:effectLst/>
                <a:latin typeface="+mn-lt"/>
                <a:ea typeface="+mn-ea"/>
                <a:cs typeface="+mn-cs"/>
              </a:rPr>
              <a:t> We have to choose a cloud provider that will allow us to easily move to another provider when needed. We don’t want to choose a CSP that will force us to use his own services, because sometimes we would like to use one CSP for one thing and the other CSP for something else.</a:t>
            </a:r>
          </a:p>
          <a:p>
            <a:pPr algn="just"/>
            <a:endParaRPr lang="en-IN" sz="1200" b="0" i="0" kern="1200" dirty="0" smtClean="0">
              <a:solidFill>
                <a:schemeClr val="tx1"/>
              </a:solidFill>
              <a:effectLst/>
              <a:latin typeface="+mn-lt"/>
              <a:ea typeface="+mn-ea"/>
              <a:cs typeface="+mn-cs"/>
            </a:endParaRPr>
          </a:p>
          <a:p>
            <a:pPr algn="just"/>
            <a:r>
              <a:rPr lang="en-IN" sz="1200" b="1" i="0" kern="1200" dirty="0" smtClean="0">
                <a:solidFill>
                  <a:schemeClr val="tx1"/>
                </a:solidFill>
                <a:effectLst/>
                <a:latin typeface="+mn-lt"/>
                <a:ea typeface="+mn-ea"/>
                <a:cs typeface="+mn-cs"/>
              </a:rPr>
              <a:t>Internet Dependency: </a:t>
            </a:r>
            <a:r>
              <a:rPr lang="en-IN" sz="1200" b="0" i="0" kern="1200" dirty="0" smtClean="0">
                <a:solidFill>
                  <a:schemeClr val="tx1"/>
                </a:solidFill>
                <a:effectLst/>
                <a:latin typeface="+mn-lt"/>
                <a:ea typeface="+mn-ea"/>
                <a:cs typeface="+mn-cs"/>
              </a:rPr>
              <a:t>By using the cloud services, we’re dependent upon the Internet connection, so if the Internet temporarily fails due to a lightning strike or ISP maintenance, the clients won’t be able to connect to the cloud services. Therefore, the business will slowly lose money, because the users won’t be able to use the service that’s required for the business operation. Not to mention the services that need to be available 24/7, like applications in a hospital, where human lives are at stake.</a:t>
            </a:r>
          </a:p>
          <a:p>
            <a:endParaRPr lang="en-IN" sz="1200" b="0" i="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21</a:t>
            </a:fld>
            <a:endParaRPr lang="en-US" dirty="0"/>
          </a:p>
        </p:txBody>
      </p:sp>
    </p:spTree>
    <p:extLst>
      <p:ext uri="{BB962C8B-B14F-4D97-AF65-F5344CB8AC3E}">
        <p14:creationId xmlns:p14="http://schemas.microsoft.com/office/powerpoint/2010/main" val="56403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cap="all" dirty="0" smtClean="0">
                <a:solidFill>
                  <a:schemeClr val="tx1"/>
                </a:solidFill>
                <a:effectLst/>
                <a:latin typeface="+mn-lt"/>
                <a:ea typeface="+mn-ea"/>
                <a:cs typeface="+mn-cs"/>
              </a:rPr>
              <a:t>SECURITY AND PRIVACY</a:t>
            </a:r>
          </a:p>
          <a:p>
            <a:r>
              <a:rPr lang="en-IN" sz="1200" b="0" i="0" kern="1200" dirty="0" smtClean="0">
                <a:solidFill>
                  <a:schemeClr val="tx1"/>
                </a:solidFill>
                <a:effectLst/>
                <a:latin typeface="+mn-lt"/>
                <a:ea typeface="+mn-ea"/>
                <a:cs typeface="+mn-cs"/>
              </a:rPr>
              <a:t>The main challenge to cloud computing is how it addresses the </a:t>
            </a:r>
            <a:r>
              <a:rPr lang="en-IN" sz="1200" b="0" i="0" u="none" strike="noStrike" kern="1200" dirty="0" smtClean="0">
                <a:solidFill>
                  <a:schemeClr val="tx1"/>
                </a:solidFill>
                <a:effectLst/>
                <a:latin typeface="+mn-lt"/>
                <a:ea typeface="+mn-ea"/>
                <a:cs typeface="+mn-cs"/>
              </a:rPr>
              <a:t>security and privacy</a:t>
            </a:r>
            <a:r>
              <a:rPr lang="en-IN" sz="1200" b="0" i="0" kern="1200" dirty="0" smtClean="0">
                <a:solidFill>
                  <a:schemeClr val="tx1"/>
                </a:solidFill>
                <a:effectLst/>
                <a:latin typeface="+mn-lt"/>
                <a:ea typeface="+mn-ea"/>
                <a:cs typeface="+mn-cs"/>
              </a:rPr>
              <a:t> concerns of businesses thinking of adopting it. The fact that the valuable enterprise data will reside outside the corporate firewall raises serious concerns. Hacking and various attacks to cloud infrastructure would affect multiple clients even if only one site is attacked. These risks can be mitigated by using security applications, encrypted file systems, data loss software, and buying security hardware to track unusual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across servers.</a:t>
            </a:r>
          </a:p>
          <a:p>
            <a:r>
              <a:rPr lang="en-IN" sz="1200" b="0" i="0" kern="1200" dirty="0" smtClean="0">
                <a:solidFill>
                  <a:schemeClr val="tx1"/>
                </a:solidFill>
                <a:effectLst/>
                <a:latin typeface="+mn-lt"/>
                <a:ea typeface="+mn-ea"/>
                <a:cs typeface="+mn-cs"/>
              </a:rPr>
              <a:t>It is difficult to assess the costs involved due to the on-demand nature of the services. Budgeting and assessment of the cost will be very difficult unless the provider has some good and comparable benchmarks to offer. The service-level agreements (SLAs) of the provider are not adequate to guarantee the availability and scalability. Businesses will be reluctant to switch to cloud without a strong service quality guarantee.</a:t>
            </a:r>
          </a:p>
          <a:p>
            <a:endParaRPr lang="en-IN" dirty="0" smtClean="0"/>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cap="all" dirty="0" smtClean="0">
                <a:solidFill>
                  <a:schemeClr val="tx1"/>
                </a:solidFill>
                <a:effectLst/>
                <a:latin typeface="+mn-lt"/>
                <a:ea typeface="+mn-ea"/>
                <a:cs typeface="+mn-cs"/>
              </a:rPr>
              <a:t>INTEROPERABILITY AND PORTABILITY</a:t>
            </a:r>
          </a:p>
          <a:p>
            <a:r>
              <a:rPr lang="en-IN" sz="1200" b="0" i="0" kern="1200" dirty="0" smtClean="0">
                <a:solidFill>
                  <a:schemeClr val="tx1"/>
                </a:solidFill>
                <a:effectLst/>
                <a:latin typeface="+mn-lt"/>
                <a:ea typeface="+mn-ea"/>
                <a:cs typeface="+mn-cs"/>
              </a:rPr>
              <a:t>Businesses should have the leverage of migrating in and out of the cloud and switching providers whenever they want, and there should be no lock-in period. Cloud computing services should have the capability to integrate smoothly with the on-premise IT.</a:t>
            </a:r>
          </a:p>
          <a:p>
            <a:endParaRPr lang="en-I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cap="all" dirty="0" smtClean="0">
                <a:solidFill>
                  <a:schemeClr val="tx1"/>
                </a:solidFill>
                <a:effectLst/>
                <a:latin typeface="+mn-lt"/>
                <a:ea typeface="+mn-ea"/>
                <a:cs typeface="+mn-cs"/>
              </a:rPr>
              <a:t>RELIABILITY AND AVAILABILITY</a:t>
            </a:r>
          </a:p>
          <a:p>
            <a:r>
              <a:rPr lang="en-IN" sz="1200" b="0" i="0" kern="1200" dirty="0" smtClean="0">
                <a:solidFill>
                  <a:schemeClr val="tx1"/>
                </a:solidFill>
                <a:effectLst/>
                <a:latin typeface="+mn-lt"/>
                <a:ea typeface="+mn-ea"/>
                <a:cs typeface="+mn-cs"/>
              </a:rPr>
              <a:t>Cloud providers still lack round-the-clock service; this results in frequent outages. It is important to monitor the service being provided using internal or third-party tools. It is vital to have plans to supervise usage, SLAs, performance, robustness, and business dependency of these services.</a:t>
            </a:r>
          </a:p>
          <a:p>
            <a:endParaRPr lang="en-I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cap="all" dirty="0" smtClean="0">
                <a:solidFill>
                  <a:schemeClr val="tx1"/>
                </a:solidFill>
                <a:effectLst/>
                <a:latin typeface="+mn-lt"/>
                <a:ea typeface="+mn-ea"/>
                <a:cs typeface="+mn-cs"/>
              </a:rPr>
              <a:t>PERFORMANCE AND BANDWIDTH COST</a:t>
            </a:r>
          </a:p>
          <a:p>
            <a:r>
              <a:rPr lang="en-IN" sz="1200" b="0" i="0" kern="1200" dirty="0" smtClean="0">
                <a:solidFill>
                  <a:schemeClr val="tx1"/>
                </a:solidFill>
                <a:effectLst/>
                <a:latin typeface="+mn-lt"/>
                <a:ea typeface="+mn-ea"/>
                <a:cs typeface="+mn-cs"/>
              </a:rPr>
              <a:t>Businesses can save money on hardware but they have to spend more for the bandwidth. This can be a low cost for smaller applications but can be significantly high for the data-intensive applications. Delivering intensive and complex data over the network requires sufficient bandwidth. Because of this, many businesses are waiting for a reduced cost before switching to the cloud.</a:t>
            </a:r>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22</a:t>
            </a:fld>
            <a:endParaRPr lang="en-US" dirty="0"/>
          </a:p>
        </p:txBody>
      </p:sp>
    </p:spTree>
    <p:extLst>
      <p:ext uri="{BB962C8B-B14F-4D97-AF65-F5344CB8AC3E}">
        <p14:creationId xmlns:p14="http://schemas.microsoft.com/office/powerpoint/2010/main" val="1207976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23</a:t>
            </a:fld>
            <a:endParaRPr lang="en-US" dirty="0"/>
          </a:p>
        </p:txBody>
      </p:sp>
    </p:spTree>
    <p:extLst>
      <p:ext uri="{BB962C8B-B14F-4D97-AF65-F5344CB8AC3E}">
        <p14:creationId xmlns:p14="http://schemas.microsoft.com/office/powerpoint/2010/main" val="4045458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lgn="just"/>
            <a:r>
              <a:rPr lang="en-IN" b="1" dirty="0" err="1" smtClean="0"/>
              <a:t>IaaS</a:t>
            </a:r>
            <a:r>
              <a:rPr lang="en-IN" b="1" dirty="0" smtClean="0"/>
              <a:t> and </a:t>
            </a:r>
            <a:r>
              <a:rPr lang="en-IN" b="1" dirty="0" err="1" smtClean="0"/>
              <a:t>PaaS</a:t>
            </a:r>
            <a:r>
              <a:rPr lang="en-IN" b="1" dirty="0" smtClean="0"/>
              <a:t> delivery models</a:t>
            </a:r>
          </a:p>
          <a:p>
            <a:pPr algn="just"/>
            <a:r>
              <a:rPr lang="en-IN" sz="1200" b="0" i="0" kern="1200" dirty="0" smtClean="0">
                <a:solidFill>
                  <a:schemeClr val="tx1"/>
                </a:solidFill>
                <a:effectLst/>
                <a:latin typeface="+mn-lt"/>
                <a:ea typeface="+mn-ea"/>
                <a:cs typeface="+mn-cs"/>
              </a:rPr>
              <a:t>When it comes to </a:t>
            </a:r>
            <a:r>
              <a:rPr lang="en-IN" sz="1200" b="0" i="0" kern="1200" dirty="0" err="1" smtClean="0">
                <a:solidFill>
                  <a:schemeClr val="tx1"/>
                </a:solidFill>
                <a:effectLst/>
                <a:latin typeface="+mn-lt"/>
                <a:ea typeface="+mn-ea"/>
                <a:cs typeface="+mn-cs"/>
              </a:rPr>
              <a:t>IaaS</a:t>
            </a:r>
            <a:r>
              <a:rPr lang="en-IN" sz="1200" b="0" i="0" kern="1200" dirty="0" smtClean="0">
                <a:solidFill>
                  <a:schemeClr val="tx1"/>
                </a:solidFill>
                <a:effectLst/>
                <a:latin typeface="+mn-lt"/>
                <a:ea typeface="+mn-ea"/>
                <a:cs typeface="+mn-cs"/>
              </a:rPr>
              <a:t>, using an existing infrastructure on a pay-per-use scheme seems to be an obvious choice for companies saving on the cost of investing to acquire, manage and maintain an IT infrastructure. There are also instances where organizations turn to </a:t>
            </a:r>
            <a:r>
              <a:rPr lang="en-IN" sz="1200" b="0" i="0" kern="1200" dirty="0" err="1" smtClean="0">
                <a:solidFill>
                  <a:schemeClr val="tx1"/>
                </a:solidFill>
                <a:effectLst/>
                <a:latin typeface="+mn-lt"/>
                <a:ea typeface="+mn-ea"/>
                <a:cs typeface="+mn-cs"/>
              </a:rPr>
              <a:t>PaaS</a:t>
            </a:r>
            <a:r>
              <a:rPr lang="en-IN" sz="1200" b="0" i="0" kern="1200" dirty="0" smtClean="0">
                <a:solidFill>
                  <a:schemeClr val="tx1"/>
                </a:solidFill>
                <a:effectLst/>
                <a:latin typeface="+mn-lt"/>
                <a:ea typeface="+mn-ea"/>
                <a:cs typeface="+mn-cs"/>
              </a:rPr>
              <a:t> for the same reasons while also seeking to increase the speed of development on a ready-to-use platform to deploy applications.</a:t>
            </a:r>
          </a:p>
          <a:p>
            <a:pPr algn="just"/>
            <a:endParaRPr lang="en-IN" b="1" dirty="0" smtClean="0"/>
          </a:p>
          <a:p>
            <a:pPr algn="just"/>
            <a:r>
              <a:rPr lang="en-IN" b="1" dirty="0" smtClean="0"/>
              <a:t>Public, private and hybrid cloud deployment models</a:t>
            </a:r>
          </a:p>
          <a:p>
            <a:pPr algn="just" fontAlgn="base"/>
            <a:r>
              <a:rPr lang="en-IN" sz="1200" b="0" i="0" kern="1200" dirty="0" smtClean="0">
                <a:solidFill>
                  <a:schemeClr val="tx1"/>
                </a:solidFill>
                <a:effectLst/>
                <a:latin typeface="+mn-lt"/>
                <a:ea typeface="+mn-ea"/>
                <a:cs typeface="+mn-cs"/>
              </a:rPr>
              <a:t>Among the many incentives for using cloud, there are two situations where organizations are looking into ways to assess some of the applications they intend to deploy into their environment through the use of a cloud (specifically a public cloud). While in the case of test and development it may be limited in time, adopting a hybrid cloud approach allows for testing application workloads, therefore providing the comfort of an environment without the initial investment that might have been rendered useless should the workload testing fail.</a:t>
            </a:r>
          </a:p>
          <a:p>
            <a:pPr algn="just" fontAlgn="base"/>
            <a:r>
              <a:rPr lang="en-IN" sz="1200" b="0" i="0" kern="1200" dirty="0" smtClean="0">
                <a:solidFill>
                  <a:schemeClr val="tx1"/>
                </a:solidFill>
                <a:effectLst/>
                <a:latin typeface="+mn-lt"/>
                <a:ea typeface="+mn-ea"/>
                <a:cs typeface="+mn-cs"/>
              </a:rPr>
              <a:t>Another use of hybrid cloud is also the ability to expand during periods of limited peak usage, which is often preferable to hosting a large infrastructure that might seldom be of use. An organization would seek to have the additional capacity and availability of an environment when needed on a pay-as you-go basis.</a:t>
            </a:r>
          </a:p>
          <a:p>
            <a:pPr algn="just"/>
            <a:endParaRPr lang="en-IN" b="1" dirty="0" smtClean="0"/>
          </a:p>
          <a:p>
            <a:pPr algn="just"/>
            <a:r>
              <a:rPr lang="en-IN" b="1" dirty="0" smtClean="0"/>
              <a:t>Test and development</a:t>
            </a:r>
          </a:p>
          <a:p>
            <a:pPr algn="just" fontAlgn="base"/>
            <a:r>
              <a:rPr lang="en-IN" sz="1200" b="0" i="0" kern="1200" dirty="0" smtClean="0">
                <a:solidFill>
                  <a:schemeClr val="tx1"/>
                </a:solidFill>
                <a:effectLst/>
                <a:latin typeface="+mn-lt"/>
                <a:ea typeface="+mn-ea"/>
                <a:cs typeface="+mn-cs"/>
              </a:rPr>
              <a:t>Probably the best scenario for the use of a cloud is a test and development environment. This entails securing a budget, setting up your environment through physical assets, significant manpower and time. Then comes the installation and configuration of your platform. All this can often extend the time it takes for a project to be completed and stretch your milestones.</a:t>
            </a:r>
          </a:p>
          <a:p>
            <a:pPr algn="just" fontAlgn="base"/>
            <a:r>
              <a:rPr lang="en-IN" sz="1200" b="0" i="0" kern="1200" dirty="0" smtClean="0">
                <a:solidFill>
                  <a:schemeClr val="tx1"/>
                </a:solidFill>
                <a:effectLst/>
                <a:latin typeface="+mn-lt"/>
                <a:ea typeface="+mn-ea"/>
                <a:cs typeface="+mn-cs"/>
              </a:rPr>
              <a:t>With cloud computing, there are now readily available environments tailored for your needs at your fingertips. This often combines, but is not limited to, automated provisioning of physical and virtualized resources.</a:t>
            </a:r>
          </a:p>
          <a:p>
            <a:pPr algn="just"/>
            <a:endParaRPr lang="en-IN" b="1" dirty="0" smtClean="0"/>
          </a:p>
          <a:p>
            <a:pPr algn="just"/>
            <a:r>
              <a:rPr lang="en-IN" b="1" dirty="0" smtClean="0"/>
              <a:t>Big data analytics</a:t>
            </a:r>
          </a:p>
          <a:p>
            <a:pPr algn="just" fontAlgn="base"/>
            <a:r>
              <a:rPr lang="en-IN" sz="1200" b="0" i="0" kern="1200" dirty="0" smtClean="0">
                <a:solidFill>
                  <a:schemeClr val="tx1"/>
                </a:solidFill>
                <a:effectLst/>
                <a:latin typeface="+mn-lt"/>
                <a:ea typeface="+mn-ea"/>
                <a:cs typeface="+mn-cs"/>
              </a:rPr>
              <a:t>One of the aspects offered by leveraging cloud computing is the ability to tap into vast quantities of both structured and unstructured data to harness the benefit of extracting business value.</a:t>
            </a:r>
          </a:p>
          <a:p>
            <a:pPr algn="just" fontAlgn="base"/>
            <a:r>
              <a:rPr lang="en-IN" sz="1200" b="0" i="0" kern="1200" dirty="0" smtClean="0">
                <a:solidFill>
                  <a:schemeClr val="tx1"/>
                </a:solidFill>
                <a:effectLst/>
                <a:latin typeface="+mn-lt"/>
                <a:ea typeface="+mn-ea"/>
                <a:cs typeface="+mn-cs"/>
              </a:rPr>
              <a:t>Retailers and suppliers are now extracting information derived from consumers’ buying patterns to target their advertising and marketing campaigns to a particular segment of the population. Social networking platforms are now providing the basis for analytics on </a:t>
            </a:r>
            <a:r>
              <a:rPr lang="en-IN" sz="1200" b="0" i="0" kern="1200" dirty="0" err="1" smtClean="0">
                <a:solidFill>
                  <a:schemeClr val="tx1"/>
                </a:solidFill>
                <a:effectLst/>
                <a:latin typeface="+mn-lt"/>
                <a:ea typeface="+mn-ea"/>
                <a:cs typeface="+mn-cs"/>
              </a:rPr>
              <a:t>behavioral</a:t>
            </a:r>
            <a:r>
              <a:rPr lang="en-IN" sz="1200" b="0" i="0" kern="1200" dirty="0" smtClean="0">
                <a:solidFill>
                  <a:schemeClr val="tx1"/>
                </a:solidFill>
                <a:effectLst/>
                <a:latin typeface="+mn-lt"/>
                <a:ea typeface="+mn-ea"/>
                <a:cs typeface="+mn-cs"/>
              </a:rPr>
              <a:t> patterns that organizations are using to derive meaningful information.</a:t>
            </a:r>
          </a:p>
          <a:p>
            <a:pPr algn="just"/>
            <a:endParaRPr lang="en-IN" b="1" dirty="0" smtClean="0"/>
          </a:p>
          <a:p>
            <a:pPr algn="just"/>
            <a:r>
              <a:rPr lang="en-IN" b="1" dirty="0" smtClean="0"/>
              <a:t>File storage</a:t>
            </a:r>
          </a:p>
          <a:p>
            <a:pPr fontAlgn="base"/>
            <a:r>
              <a:rPr lang="en-IN" sz="1200" b="0" i="0" kern="1200" dirty="0" smtClean="0">
                <a:solidFill>
                  <a:schemeClr val="tx1"/>
                </a:solidFill>
                <a:effectLst/>
                <a:latin typeface="+mn-lt"/>
                <a:ea typeface="+mn-ea"/>
                <a:cs typeface="+mn-cs"/>
              </a:rPr>
              <a:t>Cloud can offer you the possibility of storing your files and accessing, storing and retrieving them from any web-enabled interface. The web services interfaces are usually simple. At any time and place you have high availability, speed, scalability and security for your environment. In this scenario, organizations are only paying for the amount of storage they are actually consuming, and do so without the worries of overseeing the daily maintenance of the storage infrastructure.</a:t>
            </a:r>
          </a:p>
          <a:p>
            <a:pPr fontAlgn="base"/>
            <a:r>
              <a:rPr lang="en-IN" sz="1200" b="0" i="0" kern="1200" dirty="0" smtClean="0">
                <a:solidFill>
                  <a:schemeClr val="tx1"/>
                </a:solidFill>
                <a:effectLst/>
                <a:latin typeface="+mn-lt"/>
                <a:ea typeface="+mn-ea"/>
                <a:cs typeface="+mn-cs"/>
              </a:rPr>
              <a:t>There is also the possibility to store the data either on or off premises depending on the regulatory compliance requirements. Data is stored in virtualized pools of storage hosted by a third party based on the customer specification requirements.</a:t>
            </a:r>
          </a:p>
          <a:p>
            <a:pPr algn="just"/>
            <a:endParaRPr lang="en-IN" b="1" dirty="0" smtClean="0"/>
          </a:p>
          <a:p>
            <a:pPr algn="just"/>
            <a:r>
              <a:rPr lang="en-IN" b="1" dirty="0" smtClean="0"/>
              <a:t>Disaster recovery</a:t>
            </a:r>
          </a:p>
          <a:p>
            <a:pPr algn="just"/>
            <a:r>
              <a:rPr lang="en-IN" sz="1200" b="0" i="0" kern="1200" dirty="0" smtClean="0">
                <a:solidFill>
                  <a:schemeClr val="tx1"/>
                </a:solidFill>
                <a:effectLst/>
                <a:latin typeface="+mn-lt"/>
                <a:ea typeface="+mn-ea"/>
                <a:cs typeface="+mn-cs"/>
              </a:rPr>
              <a:t>This is yet another benefit derived from using cloud based on the cost effectiveness of a disaster recovery (DR) solution that provides for a faster recovery from a mesh of different physical locations at a much lower cost that the traditional DR site with fixed assets, rigid procedures and a much higher cost.</a:t>
            </a:r>
          </a:p>
          <a:p>
            <a:pPr algn="just"/>
            <a:endParaRPr lang="en-IN" b="1" dirty="0" smtClean="0"/>
          </a:p>
          <a:p>
            <a:pPr algn="just"/>
            <a:r>
              <a:rPr lang="en-IN" b="1" dirty="0" smtClean="0"/>
              <a:t>Backup</a:t>
            </a:r>
          </a:p>
          <a:p>
            <a:pPr fontAlgn="base"/>
            <a:r>
              <a:rPr lang="en-IN" sz="1200" b="0" i="0" kern="1200" dirty="0" smtClean="0">
                <a:solidFill>
                  <a:schemeClr val="tx1"/>
                </a:solidFill>
                <a:effectLst/>
                <a:latin typeface="+mn-lt"/>
                <a:ea typeface="+mn-ea"/>
                <a:cs typeface="+mn-cs"/>
              </a:rPr>
              <a:t>Backing up data has always been a complex and time-consuming operation. This included maintaining a set of tapes or drives, manually collecting them and dispatching them to a backup facility with all the inherent problems that might happen in between the originating and the backup site. This way of ensuring a backup is performed is not immune to problems such as running out of backup media , and there is also time to load the backup devices for a restore operation, which takes time and is prone to malfunctions and human errors.</a:t>
            </a:r>
          </a:p>
          <a:p>
            <a:pPr fontAlgn="base"/>
            <a:r>
              <a:rPr lang="en-IN" sz="1200" b="0" i="0" kern="1200" dirty="0" smtClean="0">
                <a:solidFill>
                  <a:schemeClr val="tx1"/>
                </a:solidFill>
                <a:effectLst/>
                <a:latin typeface="+mn-lt"/>
                <a:ea typeface="+mn-ea"/>
                <a:cs typeface="+mn-cs"/>
              </a:rPr>
              <a:t>Cloud-based backup, while not being the panacea, is certainly a far cry from what it used to be. You can now automatically dispatch data to any location across the wire with the assurance that neither security, availability nor capacity are issues.</a:t>
            </a:r>
          </a:p>
          <a:p>
            <a:pPr algn="just"/>
            <a:endParaRPr lang="en-IN" b="1" dirty="0" smtClean="0"/>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24</a:t>
            </a:fld>
            <a:endParaRPr lang="en-US" dirty="0"/>
          </a:p>
        </p:txBody>
      </p:sp>
    </p:spTree>
    <p:extLst>
      <p:ext uri="{BB962C8B-B14F-4D97-AF65-F5344CB8AC3E}">
        <p14:creationId xmlns:p14="http://schemas.microsoft.com/office/powerpoint/2010/main" val="1367226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00727" y="6416675"/>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Rectangle 7"/>
          <p:cNvSpPr/>
          <p:nvPr userDrawn="1"/>
        </p:nvSpPr>
        <p:spPr>
          <a:xfrm>
            <a:off x="-11152" y="0"/>
            <a:ext cx="91551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FINAL LOGO_CURVED without BG.png"/>
          <p:cNvPicPr>
            <a:picLocks noChangeAspect="1"/>
          </p:cNvPicPr>
          <p:nvPr userDrawn="1"/>
        </p:nvPicPr>
        <p:blipFill>
          <a:blip r:embed="rId2" cstate="print"/>
          <a:stretch>
            <a:fillRect/>
          </a:stretch>
        </p:blipFill>
        <p:spPr>
          <a:xfrm>
            <a:off x="5240883" y="228600"/>
            <a:ext cx="3197263" cy="550869"/>
          </a:xfrm>
          <a:prstGeom prst="rect">
            <a:avLst/>
          </a:prstGeom>
        </p:spPr>
      </p:pic>
      <p:cxnSp>
        <p:nvCxnSpPr>
          <p:cNvPr id="11" name="Straight Connector 10"/>
          <p:cNvCxnSpPr/>
          <p:nvPr userDrawn="1"/>
        </p:nvCxnSpPr>
        <p:spPr>
          <a:xfrm>
            <a:off x="0" y="1065212"/>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019800"/>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151" y="0"/>
            <a:ext cx="44958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ctrTitle" hasCustomPrompt="1"/>
          </p:nvPr>
        </p:nvSpPr>
        <p:spPr>
          <a:xfrm>
            <a:off x="4800600" y="1444625"/>
            <a:ext cx="3810000" cy="1603375"/>
          </a:xfrm>
        </p:spPr>
        <p:txBody>
          <a:bodyPr/>
          <a:lstStyle>
            <a:lvl1pPr algn="ctr">
              <a:defRPr baseline="0"/>
            </a:lvl1pPr>
          </a:lstStyle>
          <a:p>
            <a:r>
              <a:rPr lang="en-US" dirty="0"/>
              <a:t>Introduction and launch page</a:t>
            </a:r>
          </a:p>
        </p:txBody>
      </p:sp>
      <p:sp>
        <p:nvSpPr>
          <p:cNvPr id="3" name="Subtitle 2"/>
          <p:cNvSpPr>
            <a:spLocks noGrp="1"/>
          </p:cNvSpPr>
          <p:nvPr>
            <p:ph type="subTitle" idx="1" hasCustomPrompt="1"/>
          </p:nvPr>
        </p:nvSpPr>
        <p:spPr>
          <a:xfrm>
            <a:off x="304800" y="4038600"/>
            <a:ext cx="3886200" cy="1447800"/>
          </a:xfrm>
        </p:spPr>
        <p:txBody>
          <a:bodyPr anchor="ctr" anchorCtr="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2</a:t>
            </a:r>
            <a:endParaRPr lang="en-US" sz="2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defRPr sz="1800"/>
            </a:lvl1pPr>
            <a:lvl2pPr>
              <a:defRPr sz="1600" baseline="0"/>
            </a:lvl2pPr>
            <a:lvl3pPr>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Routing</a:t>
            </a:r>
          </a:p>
          <a:p>
            <a:pPr lvl="1"/>
            <a:r>
              <a:rPr lang="en-US" dirty="0"/>
              <a:t>2 types of routing</a:t>
            </a:r>
          </a:p>
          <a:p>
            <a:pPr lvl="2"/>
            <a:r>
              <a:rPr lang="en-US" dirty="0"/>
              <a:t>Static Routing</a:t>
            </a:r>
          </a:p>
          <a:p>
            <a:pPr lvl="2"/>
            <a:r>
              <a:rPr lang="en-US" dirty="0"/>
              <a:t>Dynamic routing</a:t>
            </a:r>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Will show the shortest route to reach the destination.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Static 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buNone/>
              <a:defRPr sz="1800"/>
            </a:lvl1pPr>
            <a:lvl2pPr>
              <a:buNone/>
              <a:defRPr sz="1600" baseline="0"/>
            </a:lvl2pPr>
            <a:lvl3pPr>
              <a:buNone/>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Static Routing</a:t>
            </a:r>
          </a:p>
          <a:p>
            <a:pPr lvl="0"/>
            <a:endParaRPr lang="en-US" dirty="0"/>
          </a:p>
          <a:p>
            <a:pPr lvl="1"/>
            <a:r>
              <a:rPr lang="en-US" dirty="0"/>
              <a:t>R1(</a:t>
            </a:r>
            <a:r>
              <a:rPr lang="en-US" dirty="0" err="1"/>
              <a:t>config</a:t>
            </a:r>
            <a:r>
              <a:rPr lang="en-US" dirty="0"/>
              <a:t>)#ip route 12.0.0.0 255.0.0.0 10.1.1.2</a:t>
            </a:r>
          </a:p>
          <a:p>
            <a:pPr lvl="1"/>
            <a:endParaRPr lang="en-US" dirty="0"/>
          </a:p>
          <a:p>
            <a:pPr lvl="1"/>
            <a:r>
              <a:rPr lang="en-US" dirty="0"/>
              <a:t>In R1 type 12.0.0.0 network on company B address &amp; next hop </a:t>
            </a:r>
            <a:r>
              <a:rPr lang="en-US" dirty="0" err="1"/>
              <a:t>ip</a:t>
            </a:r>
            <a:r>
              <a:rPr lang="en-US" dirty="0"/>
              <a:t> of company A.</a:t>
            </a:r>
          </a:p>
          <a:p>
            <a:pPr lvl="1"/>
            <a:endParaRPr lang="en-US" dirty="0"/>
          </a:p>
          <a:p>
            <a:pPr lvl="1"/>
            <a:r>
              <a:rPr lang="en-US" dirty="0"/>
              <a:t>R2(</a:t>
            </a:r>
            <a:r>
              <a:rPr lang="en-US" dirty="0" err="1"/>
              <a:t>config</a:t>
            </a:r>
            <a:r>
              <a:rPr lang="en-US" dirty="0"/>
              <a:t>)#</a:t>
            </a:r>
            <a:r>
              <a:rPr lang="en-US" dirty="0" err="1"/>
              <a:t>ip</a:t>
            </a:r>
            <a:r>
              <a:rPr lang="en-US" dirty="0"/>
              <a:t> route 10.0.0.0 255.0.0.0 12.1.1.1</a:t>
            </a:r>
          </a:p>
          <a:p>
            <a:pPr lvl="1"/>
            <a:endParaRPr lang="en-US" dirty="0"/>
          </a:p>
          <a:p>
            <a:pPr lvl="1"/>
            <a:r>
              <a:rPr lang="en-US" dirty="0"/>
              <a:t>In R2 type 10.0.0.0 network on company A address &amp; next hop </a:t>
            </a:r>
            <a:r>
              <a:rPr lang="en-US" dirty="0" err="1"/>
              <a:t>ip</a:t>
            </a:r>
            <a:r>
              <a:rPr lang="en-US" dirty="0"/>
              <a:t> of company B.</a:t>
            </a:r>
          </a:p>
          <a:p>
            <a:pPr lvl="2"/>
            <a:endParaRPr lang="en-US" dirty="0"/>
          </a:p>
          <a:p>
            <a:pPr lvl="2"/>
            <a:endParaRPr lang="en-US" dirty="0"/>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Font typeface="Arial" pitchFamily="34" charset="0"/>
              <a:buChar char="•"/>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 Manual entry on Routing Table</a:t>
            </a:r>
          </a:p>
          <a:p>
            <a:pPr lvl="0"/>
            <a:r>
              <a:rPr lang="en-US" dirty="0"/>
              <a:t> In Company A Router type company B network address.</a:t>
            </a:r>
          </a:p>
          <a:p>
            <a:pPr lvl="0"/>
            <a:r>
              <a:rPr lang="en-US" dirty="0"/>
              <a:t> In company B Router type  company A network address.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677108"/>
          </a:xfrm>
          <a:prstGeom prst="rect">
            <a:avLst/>
          </a:prstGeom>
          <a:noFill/>
        </p:spPr>
        <p:txBody>
          <a:bodyPr wrap="square" rtlCol="0">
            <a:spAutoFit/>
          </a:bodyPr>
          <a:lstStyle/>
          <a:p>
            <a:pPr>
              <a:buFont typeface="Arial" pitchFamily="34" charset="0"/>
              <a:buChar char="•"/>
            </a:pPr>
            <a:r>
              <a:rPr lang="en-US" sz="2000" baseline="0" dirty="0"/>
              <a:t> </a:t>
            </a:r>
          </a:p>
          <a:p>
            <a:endParaRPr lang="en-US" baseline="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838199"/>
            <a:ext cx="5486400" cy="388937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D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hasCustomPrompt="1"/>
          </p:nvPr>
        </p:nvSpPr>
        <p:spPr>
          <a:xfrm>
            <a:off x="1295400" y="3040959"/>
            <a:ext cx="6616390" cy="758283"/>
          </a:xfrm>
        </p:spPr>
        <p:txBody>
          <a:bodyPr/>
          <a:lstStyle>
            <a:lvl1pPr algn="ctr">
              <a:defRPr>
                <a:solidFill>
                  <a:schemeClr val="bg1"/>
                </a:solidFill>
              </a:defRPr>
            </a:lvl1pPr>
          </a:lstStyle>
          <a:p>
            <a:r>
              <a:rPr lang="en-US" dirty="0"/>
              <a:t>Thank you</a:t>
            </a:r>
          </a:p>
        </p:txBody>
      </p:sp>
      <p:sp>
        <p:nvSpPr>
          <p:cNvPr id="3" name="Footer Placeholder 2"/>
          <p:cNvSpPr>
            <a:spLocks noGrp="1"/>
          </p:cNvSpPr>
          <p:nvPr>
            <p:ph type="ftr" sz="quarter" idx="10"/>
          </p:nvPr>
        </p:nvSpPr>
        <p:spPr/>
        <p:txBody>
          <a:bodyPr/>
          <a:lstStyle/>
          <a:p>
            <a:r>
              <a:rPr lang="en-US" dirty="0"/>
              <a:t>Enter the Name of Presentation</a:t>
            </a:r>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1E7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p:nvPr>
        </p:nvSpPr>
        <p:spPr>
          <a:xfrm>
            <a:off x="1295400" y="3040959"/>
            <a:ext cx="6616390" cy="758283"/>
          </a:xfrm>
        </p:spPr>
        <p:txBody>
          <a:bodyPr>
            <a:normAutofit/>
          </a:bodyPr>
          <a:lstStyle>
            <a:lvl1pPr algn="ctr">
              <a:defRPr sz="2400" b="1" baseline="0">
                <a:solidFill>
                  <a:schemeClr val="bg1"/>
                </a:solidFill>
                <a:latin typeface="Constantia" pitchFamily="18" charset="0"/>
              </a:defRPr>
            </a:lvl1pPr>
          </a:lstStyle>
          <a:p>
            <a:endParaRPr lang="en-US" dirty="0"/>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onstantia" pitchFamily="18" charset="0"/>
              </a:defRPr>
            </a:lvl1pPr>
          </a:lstStyle>
          <a:p>
            <a:endParaRPr lang="en-US" dirty="0"/>
          </a:p>
        </p:txBody>
      </p:sp>
      <p:sp>
        <p:nvSpPr>
          <p:cNvPr id="3" name="Content Placeholder 2"/>
          <p:cNvSpPr>
            <a:spLocks noGrp="1"/>
          </p:cNvSpPr>
          <p:nvPr>
            <p:ph idx="1"/>
          </p:nvPr>
        </p:nvSpPr>
        <p:spPr/>
        <p:txBody>
          <a:bodyPr/>
          <a:lstStyle>
            <a:lvl1pPr>
              <a:defRPr baseline="0">
                <a:latin typeface="Constantia" pitchFamily="18" charset="0"/>
              </a:defRPr>
            </a:lvl1pPr>
            <a:lvl2pPr>
              <a:buFont typeface="Arial" pitchFamily="34" charset="0"/>
              <a:buChar char="•"/>
              <a:defRPr baseline="0">
                <a:solidFill>
                  <a:schemeClr val="tx1"/>
                </a:solidFill>
                <a:latin typeface="Constantia" pitchFamily="18" charset="0"/>
              </a:defRPr>
            </a:lvl2pPr>
            <a:lvl3pPr>
              <a:defRPr>
                <a:latin typeface="Constantia" pitchFamily="18" charset="0"/>
              </a:defRPr>
            </a:lvl3pPr>
            <a:lvl4pPr>
              <a:defRPr baseline="0">
                <a:latin typeface="Constantia" pitchFamily="18" charset="0"/>
              </a:defRPr>
            </a:lvl4pPr>
            <a:lvl5pPr>
              <a:buSzPct val="80000"/>
              <a:buFont typeface="Wingdings" pitchFamily="2" charset="2"/>
              <a:buChar char="v"/>
              <a:defRPr>
                <a:latin typeface="Constant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1"/>
            <a:endParaRPr lang="en-US" dirty="0"/>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in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590800"/>
            <a:ext cx="7772400" cy="1362075"/>
          </a:xfrm>
        </p:spPr>
        <p:txBody>
          <a:bodyPr anchor="t">
            <a:normAutofit/>
          </a:bodyPr>
          <a:lstStyle>
            <a:lvl1pPr algn="l">
              <a:defRPr sz="2400" b="1" cap="all"/>
            </a:lvl1pPr>
          </a:lstStyle>
          <a:p>
            <a:r>
              <a:rPr lang="en-US" dirty="0"/>
              <a:t>Why we need routing</a:t>
            </a:r>
          </a:p>
        </p:txBody>
      </p:sp>
      <p:sp>
        <p:nvSpPr>
          <p:cNvPr id="3" name="Text Placeholder 2"/>
          <p:cNvSpPr>
            <a:spLocks noGrp="1"/>
          </p:cNvSpPr>
          <p:nvPr>
            <p:ph type="body" idx="1"/>
          </p:nvPr>
        </p:nvSpPr>
        <p:spPr>
          <a:xfrm>
            <a:off x="685800" y="4876800"/>
            <a:ext cx="7467600" cy="381000"/>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Content Placeholder 2"/>
          <p:cNvSpPr>
            <a:spLocks noGrp="1"/>
          </p:cNvSpPr>
          <p:nvPr>
            <p:ph sz="half" idx="1" hasCustomPrompt="1"/>
          </p:nvPr>
        </p:nvSpPr>
        <p:spPr>
          <a:xfrm>
            <a:off x="289935" y="914400"/>
            <a:ext cx="4038600" cy="5410200"/>
          </a:xfrm>
        </p:spPr>
        <p:txBody>
          <a:bodyPr>
            <a:normAutofit/>
          </a:bodyPr>
          <a:lstStyle>
            <a:lvl1pPr>
              <a:defRPr sz="1800" baseline="0"/>
            </a:lvl1pPr>
            <a:lvl2pPr>
              <a:defRPr sz="1600" baseline="0"/>
            </a:lvl2pPr>
            <a:lvl3pPr>
              <a:buNone/>
              <a:defRPr sz="1400"/>
            </a:lvl3pPr>
            <a:lvl4pPr>
              <a:buNone/>
              <a:defRPr sz="1200"/>
            </a:lvl4pPr>
            <a:lvl5pPr>
              <a:buNone/>
              <a:defRPr sz="1200"/>
            </a:lvl5pPr>
            <a:lvl6pPr>
              <a:defRPr sz="1800"/>
            </a:lvl6pPr>
            <a:lvl7pPr>
              <a:defRPr sz="1800"/>
            </a:lvl7pPr>
            <a:lvl8pPr>
              <a:defRPr sz="1800"/>
            </a:lvl8pPr>
            <a:lvl9pPr>
              <a:defRPr sz="1800"/>
            </a:lvl9pPr>
          </a:lstStyle>
          <a:p>
            <a:pPr lvl="0"/>
            <a:r>
              <a:rPr lang="en-US" dirty="0"/>
              <a:t>Company A</a:t>
            </a:r>
          </a:p>
          <a:p>
            <a:pPr lvl="1"/>
            <a:r>
              <a:rPr lang="en-US" dirty="0"/>
              <a:t>In Company A all the PCs connected to Network</a:t>
            </a:r>
          </a:p>
          <a:p>
            <a:pPr lvl="1"/>
            <a:r>
              <a:rPr lang="en-US" dirty="0"/>
              <a:t>Connect Router with the network</a:t>
            </a:r>
          </a:p>
          <a:p>
            <a:pPr lvl="1"/>
            <a:r>
              <a:rPr lang="en-US" dirty="0"/>
              <a:t>Change the router name as a R1</a:t>
            </a:r>
          </a:p>
          <a:p>
            <a:pPr lvl="2"/>
            <a:endParaRPr lang="en-US" dirty="0"/>
          </a:p>
        </p:txBody>
      </p:sp>
      <p:sp>
        <p:nvSpPr>
          <p:cNvPr id="4" name="Content Placeholder 3"/>
          <p:cNvSpPr>
            <a:spLocks noGrp="1"/>
          </p:cNvSpPr>
          <p:nvPr>
            <p:ph sz="half" idx="2" hasCustomPrompt="1"/>
          </p:nvPr>
        </p:nvSpPr>
        <p:spPr>
          <a:xfrm>
            <a:off x="4770861" y="914400"/>
            <a:ext cx="4038600" cy="54102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Company B</a:t>
            </a:r>
          </a:p>
          <a:p>
            <a:pPr lvl="1"/>
            <a:r>
              <a:rPr lang="en-US" dirty="0"/>
              <a:t>In Company B all the PCs connected to Network</a:t>
            </a:r>
          </a:p>
          <a:p>
            <a:pPr lvl="1"/>
            <a:r>
              <a:rPr lang="en-US" dirty="0"/>
              <a:t>Connect Router with the network</a:t>
            </a:r>
          </a:p>
          <a:p>
            <a:pPr lvl="1"/>
            <a:r>
              <a:rPr lang="en-US" dirty="0"/>
              <a:t>Change the router name as a R2</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Text Placeholder 2"/>
          <p:cNvSpPr>
            <a:spLocks noGrp="1"/>
          </p:cNvSpPr>
          <p:nvPr>
            <p:ph type="body" idx="1" hasCustomPrompt="1"/>
          </p:nvPr>
        </p:nvSpPr>
        <p:spPr>
          <a:xfrm>
            <a:off x="457200" y="838200"/>
            <a:ext cx="4040188"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A</a:t>
            </a:r>
          </a:p>
        </p:txBody>
      </p:sp>
      <p:sp>
        <p:nvSpPr>
          <p:cNvPr id="4" name="Content Placeholder 3"/>
          <p:cNvSpPr>
            <a:spLocks noGrp="1"/>
          </p:cNvSpPr>
          <p:nvPr>
            <p:ph sz="half" idx="2" hasCustomPrompt="1"/>
          </p:nvPr>
        </p:nvSpPr>
        <p:spPr>
          <a:xfrm>
            <a:off x="457200" y="1477962"/>
            <a:ext cx="4040188" cy="4922837"/>
          </a:xfrm>
        </p:spPr>
        <p:txBody>
          <a:bodyPr>
            <a:normAutofit/>
          </a:bodyPr>
          <a:lstStyle>
            <a:lvl1pPr>
              <a:buFont typeface="Arial" pitchFamily="34" charset="0"/>
              <a:buChar char="•"/>
              <a:defRPr sz="1800" baseline="0"/>
            </a:lvl1pPr>
            <a:lvl2pPr>
              <a:buFont typeface="Wingdings" pitchFamily="2" charset="2"/>
              <a:buNone/>
              <a:defRPr sz="1600" baseline="0"/>
            </a:lvl2pPr>
            <a:lvl3pPr>
              <a:buNone/>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12.1.1.10</a:t>
            </a:r>
          </a:p>
          <a:p>
            <a:pPr lvl="1"/>
            <a:endParaRPr lang="en-US" dirty="0"/>
          </a:p>
          <a:p>
            <a:pPr lvl="1"/>
            <a:r>
              <a:rPr lang="en-US" dirty="0"/>
              <a:t>Showing Destination unreachable.</a:t>
            </a:r>
          </a:p>
          <a:p>
            <a:pPr lvl="2"/>
            <a:endParaRPr lang="en-US" dirty="0"/>
          </a:p>
          <a:p>
            <a:pPr lvl="2"/>
            <a:endParaRPr lang="en-US" dirty="0"/>
          </a:p>
        </p:txBody>
      </p:sp>
      <p:sp>
        <p:nvSpPr>
          <p:cNvPr id="5" name="Text Placeholder 4"/>
          <p:cNvSpPr>
            <a:spLocks noGrp="1"/>
          </p:cNvSpPr>
          <p:nvPr>
            <p:ph type="body" sz="quarter" idx="3" hasCustomPrompt="1"/>
          </p:nvPr>
        </p:nvSpPr>
        <p:spPr>
          <a:xfrm>
            <a:off x="4645025" y="838200"/>
            <a:ext cx="4041775"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B</a:t>
            </a:r>
          </a:p>
        </p:txBody>
      </p:sp>
      <p:sp>
        <p:nvSpPr>
          <p:cNvPr id="6" name="Content Placeholder 5"/>
          <p:cNvSpPr>
            <a:spLocks noGrp="1"/>
          </p:cNvSpPr>
          <p:nvPr>
            <p:ph sz="quarter" idx="4" hasCustomPrompt="1"/>
          </p:nvPr>
        </p:nvSpPr>
        <p:spPr>
          <a:xfrm>
            <a:off x="4645025" y="1477962"/>
            <a:ext cx="4041775" cy="4922837"/>
          </a:xfrm>
        </p:spPr>
        <p:txBody>
          <a:bodyPr>
            <a:normAutofit/>
          </a:bodyPr>
          <a:lstStyle>
            <a:lvl1pPr>
              <a:buNone/>
              <a:defRPr sz="1800"/>
            </a:lvl1pPr>
            <a:lvl2pPr marL="742950" marR="0" indent="-285750" algn="l" defTabSz="914400" rtl="0" eaLnBrk="1" fontAlgn="auto" latinLnBrk="0" hangingPunct="1">
              <a:lnSpc>
                <a:spcPct val="125000"/>
              </a:lnSpc>
              <a:spcBef>
                <a:spcPts val="0"/>
              </a:spcBef>
              <a:spcAft>
                <a:spcPts val="600"/>
              </a:spcAft>
              <a:buClrTx/>
              <a:buSzPct val="90000"/>
              <a:buFont typeface="Wingdings" pitchFamily="2" charset="2"/>
              <a:buNone/>
              <a:tabLst/>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10.1.1.10</a:t>
            </a:r>
          </a:p>
          <a:p>
            <a:pPr lvl="1"/>
            <a:endParaRPr lang="en-US" dirty="0"/>
          </a:p>
          <a:p>
            <a:pPr marL="742950" marR="0" lvl="1" indent="-285750" algn="l" defTabSz="914400" rtl="0" eaLnBrk="1" fontAlgn="auto" latinLnBrk="0" hangingPunct="1">
              <a:lnSpc>
                <a:spcPct val="125000"/>
              </a:lnSpc>
              <a:spcBef>
                <a:spcPts val="0"/>
              </a:spcBef>
              <a:spcAft>
                <a:spcPts val="600"/>
              </a:spcAft>
              <a:buClrTx/>
              <a:buSzPct val="90000"/>
              <a:buFont typeface="Wingdings" pitchFamily="2" charset="2"/>
              <a:buNone/>
              <a:tabLst/>
              <a:defRPr/>
            </a:pPr>
            <a:r>
              <a:rPr lang="en-US" dirty="0"/>
              <a:t>Showing Destination unreachable.</a:t>
            </a:r>
          </a:p>
          <a:p>
            <a:pPr lvl="1"/>
            <a:endParaRPr lang="en-US" dirty="0"/>
          </a:p>
        </p:txBody>
      </p:sp>
      <p:sp>
        <p:nvSpPr>
          <p:cNvPr id="9" name="Slide Number Placeholder 8"/>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1</a:t>
            </a:r>
            <a:endParaRPr 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984885"/>
          </a:xfrm>
          <a:prstGeom prst="rect">
            <a:avLst/>
          </a:prstGeom>
          <a:noFill/>
        </p:spPr>
        <p:txBody>
          <a:bodyPr wrap="square" rtlCol="0">
            <a:spAutoFit/>
          </a:bodyPr>
          <a:lstStyle/>
          <a:p>
            <a:r>
              <a:rPr lang="en-US" sz="2000" dirty="0"/>
              <a:t>To</a:t>
            </a:r>
            <a:r>
              <a:rPr lang="en-US" sz="2000" baseline="0" dirty="0"/>
              <a:t> check the routing table in Company A </a:t>
            </a:r>
            <a:r>
              <a:rPr lang="en-US" baseline="0" dirty="0"/>
              <a:t> &amp; Company  B Router </a:t>
            </a:r>
          </a:p>
          <a:p>
            <a:endParaRPr lang="en-US" baseline="0" dirty="0"/>
          </a:p>
          <a:p>
            <a:r>
              <a:rPr lang="en-US" sz="2000" baseline="0" dirty="0"/>
              <a:t>R1#show ip route</a:t>
            </a:r>
            <a:endParaRPr lang="en-US" sz="2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533400" y="1600200"/>
            <a:ext cx="7848600" cy="3477875"/>
          </a:xfrm>
          <a:prstGeom prst="rect">
            <a:avLst/>
          </a:prstGeom>
          <a:noFill/>
        </p:spPr>
        <p:txBody>
          <a:bodyPr wrap="square" rtlCol="0">
            <a:spAutoFit/>
          </a:bodyPr>
          <a:lstStyle/>
          <a:p>
            <a:pPr>
              <a:buFont typeface="Arial" pitchFamily="34" charset="0"/>
              <a:buChar char="•"/>
            </a:pPr>
            <a:r>
              <a:rPr lang="en-US" sz="2000" dirty="0"/>
              <a:t> Company</a:t>
            </a:r>
            <a:r>
              <a:rPr lang="en-US" sz="2000" baseline="0" dirty="0"/>
              <a:t> A Router  Routing  table</a:t>
            </a:r>
          </a:p>
          <a:p>
            <a:pPr>
              <a:buFont typeface="Arial" pitchFamily="34" charset="0"/>
              <a:buNone/>
            </a:pPr>
            <a:r>
              <a:rPr lang="en-US" sz="2000" baseline="0" dirty="0"/>
              <a:t>  </a:t>
            </a:r>
          </a:p>
          <a:p>
            <a:pPr>
              <a:buFont typeface="Arial" pitchFamily="34" charset="0"/>
              <a:buNone/>
            </a:pPr>
            <a:r>
              <a:rPr lang="en-US" sz="2000" baseline="0" dirty="0"/>
              <a:t>       C    10.0.0.0 /8 directly connected to fastethernet 0/0</a:t>
            </a:r>
          </a:p>
          <a:p>
            <a:r>
              <a:rPr lang="en-US" sz="2000" dirty="0"/>
              <a:t>       C   </a:t>
            </a:r>
            <a:r>
              <a:rPr lang="en-US" sz="2000" baseline="0" dirty="0"/>
              <a:t> 11.0.0.0/8 directly connected to serial 0/0</a:t>
            </a:r>
          </a:p>
          <a:p>
            <a:endParaRPr lang="en-US" sz="2000" baseline="0" dirty="0"/>
          </a:p>
          <a:p>
            <a:endParaRPr lang="en-US" sz="2000" baseline="0" dirty="0"/>
          </a:p>
          <a:p>
            <a:pPr>
              <a:buFont typeface="Arial" pitchFamily="34" charset="0"/>
              <a:buChar char="•"/>
            </a:pPr>
            <a:r>
              <a:rPr lang="en-US" sz="2000" baseline="0" dirty="0"/>
              <a:t>Company B Router Routing table</a:t>
            </a:r>
          </a:p>
          <a:p>
            <a:r>
              <a:rPr lang="en-US" sz="2000" baseline="0" dirty="0"/>
              <a:t>  </a:t>
            </a:r>
          </a:p>
          <a:p>
            <a:r>
              <a:rPr lang="en-US" sz="2000" baseline="0" dirty="0"/>
              <a:t>        C    11.0.0.0/8 directly connected to serial 0/0</a:t>
            </a:r>
          </a:p>
          <a:p>
            <a:r>
              <a:rPr lang="en-US" sz="2000" baseline="0" dirty="0"/>
              <a:t>        C    12.0.0.0/8 directly connected to fastethernet 0/0 </a:t>
            </a:r>
            <a:endParaRPr lang="en-US" sz="2000" dirty="0"/>
          </a:p>
          <a:p>
            <a:r>
              <a:rPr lang="en-US" sz="2000"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ctangle 28"/>
          <p:cNvSpPr/>
          <p:nvPr userDrawn="1"/>
        </p:nvSpPr>
        <p:spPr>
          <a:xfrm>
            <a:off x="0" y="6553200"/>
            <a:ext cx="9067800" cy="3048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26"/>
          <p:cNvGrpSpPr/>
          <p:nvPr userDrawn="1"/>
        </p:nvGrpSpPr>
        <p:grpSpPr>
          <a:xfrm>
            <a:off x="-19050" y="0"/>
            <a:ext cx="9180513" cy="813524"/>
            <a:chOff x="-19050" y="3529876"/>
            <a:chExt cx="9180513" cy="813524"/>
          </a:xfrm>
        </p:grpSpPr>
        <p:sp>
          <p:nvSpPr>
            <p:cNvPr id="20" name="Rectangle 19"/>
            <p:cNvSpPr/>
            <p:nvPr userDrawn="1"/>
          </p:nvSpPr>
          <p:spPr>
            <a:xfrm>
              <a:off x="0" y="3529876"/>
              <a:ext cx="9144000" cy="7620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Freeform 20"/>
            <p:cNvSpPr>
              <a:spLocks/>
            </p:cNvSpPr>
            <p:nvPr userDrawn="1"/>
          </p:nvSpPr>
          <p:spPr bwMode="auto">
            <a:xfrm>
              <a:off x="4381500" y="3529876"/>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FFC000"/>
                </a:gs>
                <a:gs pos="80000">
                  <a:srgbClr val="FF9900"/>
                </a:gs>
              </a:gsLst>
              <a:lin ang="5400000" scaled="1"/>
            </a:gradFill>
            <a:ln w="9525" cap="flat" cmpd="sng" algn="ctr">
              <a:noFill/>
              <a:prstDash val="solid"/>
              <a:round/>
              <a:headEnd type="none" w="med" len="med"/>
              <a:tailEnd type="none" w="med" len="med"/>
            </a:ln>
            <a:effectLst/>
          </p:spPr>
          <p:txBody>
            <a:bodyPr/>
            <a:lstStyle/>
            <a:p>
              <a:pPr>
                <a:defRPr/>
              </a:pPr>
              <a:endParaRPr lang="en-US" dirty="0">
                <a:latin typeface="+mn-lt"/>
              </a:endParaRPr>
            </a:p>
          </p:txBody>
        </p:sp>
        <p:grpSp>
          <p:nvGrpSpPr>
            <p:cNvPr id="7" name="Group 1"/>
            <p:cNvGrpSpPr>
              <a:grpSpLocks/>
            </p:cNvGrpSpPr>
            <p:nvPr userDrawn="1"/>
          </p:nvGrpSpPr>
          <p:grpSpPr bwMode="auto">
            <a:xfrm>
              <a:off x="-19050" y="3680136"/>
              <a:ext cx="9180513" cy="663264"/>
              <a:chOff x="-19045" y="155530"/>
              <a:chExt cx="9180548" cy="664825"/>
            </a:xfrm>
          </p:grpSpPr>
          <p:sp>
            <p:nvSpPr>
              <p:cNvPr id="23" name="Freeform 22"/>
              <p:cNvSpPr>
                <a:spLocks/>
              </p:cNvSpPr>
              <p:nvPr/>
            </p:nvSpPr>
            <p:spPr bwMode="auto">
              <a:xfrm rot="21435692">
                <a:off x="-19045" y="15553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sp>
            <p:nvSpPr>
              <p:cNvPr id="24" name="Freeform 23"/>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grpSp>
        <p:pic>
          <p:nvPicPr>
            <p:cNvPr id="26" name="Picture 2" descr="D:\works\Inurture_Logo.png"/>
            <p:cNvPicPr>
              <a:picLocks noChangeAspect="1" noChangeArrowheads="1"/>
            </p:cNvPicPr>
            <p:nvPr userDrawn="1"/>
          </p:nvPicPr>
          <p:blipFill>
            <a:blip r:embed="rId18" cstate="print"/>
            <a:srcRect/>
            <a:stretch>
              <a:fillRect/>
            </a:stretch>
          </p:blipFill>
          <p:spPr bwMode="auto">
            <a:xfrm>
              <a:off x="6701118" y="3709170"/>
              <a:ext cx="2362200" cy="406927"/>
            </a:xfrm>
            <a:prstGeom prst="rect">
              <a:avLst/>
            </a:prstGeom>
            <a:noFill/>
          </p:spPr>
        </p:pic>
      </p:grpSp>
      <p:grpSp>
        <p:nvGrpSpPr>
          <p:cNvPr id="8" name="Group 14"/>
          <p:cNvGrpSpPr/>
          <p:nvPr userDrawn="1"/>
        </p:nvGrpSpPr>
        <p:grpSpPr>
          <a:xfrm>
            <a:off x="1524000" y="2743200"/>
            <a:ext cx="6096000" cy="1524000"/>
            <a:chOff x="1219200" y="3276600"/>
            <a:chExt cx="6096000" cy="1524000"/>
          </a:xfrm>
        </p:grpSpPr>
        <p:pic>
          <p:nvPicPr>
            <p:cNvPr id="13" name="Picture 12" descr="FINAL LOGO_CURVED without BG.png"/>
            <p:cNvPicPr>
              <a:picLocks noChangeAspect="1"/>
            </p:cNvPicPr>
            <p:nvPr userDrawn="1"/>
          </p:nvPicPr>
          <p:blipFill>
            <a:blip r:embed="rId19" cstate="print"/>
            <a:stretch>
              <a:fillRect/>
            </a:stretch>
          </p:blipFill>
          <p:spPr>
            <a:xfrm>
              <a:off x="1524000" y="3505200"/>
              <a:ext cx="5633089" cy="970547"/>
            </a:xfrm>
            <a:prstGeom prst="rect">
              <a:avLst/>
            </a:prstGeom>
          </p:spPr>
        </p:pic>
        <p:sp>
          <p:nvSpPr>
            <p:cNvPr id="14" name="Rectangle 13"/>
            <p:cNvSpPr/>
            <p:nvPr userDrawn="1"/>
          </p:nvSpPr>
          <p:spPr>
            <a:xfrm>
              <a:off x="1219200" y="3276600"/>
              <a:ext cx="6096000" cy="1524000"/>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ounded Rectangle 8"/>
          <p:cNvSpPr/>
          <p:nvPr userDrawn="1"/>
        </p:nvSpPr>
        <p:spPr>
          <a:xfrm>
            <a:off x="8793480" y="6553200"/>
            <a:ext cx="338042" cy="323336"/>
          </a:xfrm>
          <a:prstGeom prst="roundRect">
            <a:avLst/>
          </a:prstGeom>
          <a:solidFill>
            <a:schemeClr val="accent6">
              <a:lumMod val="5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9210" y="-1"/>
            <a:ext cx="6616390" cy="75828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28600" y="838200"/>
            <a:ext cx="86868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01898" y="6553200"/>
            <a:ext cx="2895600" cy="290936"/>
          </a:xfrm>
          <a:prstGeom prst="rect">
            <a:avLst/>
          </a:prstGeom>
        </p:spPr>
        <p:txBody>
          <a:bodyPr vert="horz" lIns="91440" tIns="45720" rIns="91440" bIns="45720" rtlCol="0" anchor="ctr"/>
          <a:lstStyle>
            <a:lvl1pPr algn="ctr">
              <a:defRPr sz="1200">
                <a:solidFill>
                  <a:schemeClr val="tx1"/>
                </a:solidFill>
              </a:defRPr>
            </a:lvl1pPr>
          </a:lstStyle>
          <a:p>
            <a:r>
              <a:rPr lang="en-US" dirty="0"/>
              <a:t>Routing Overview</a:t>
            </a:r>
          </a:p>
        </p:txBody>
      </p:sp>
      <p:sp>
        <p:nvSpPr>
          <p:cNvPr id="6" name="Slide Number Placeholder 5"/>
          <p:cNvSpPr>
            <a:spLocks noGrp="1"/>
          </p:cNvSpPr>
          <p:nvPr>
            <p:ph type="sldNum" sz="quarter" idx="4"/>
          </p:nvPr>
        </p:nvSpPr>
        <p:spPr>
          <a:xfrm>
            <a:off x="8769735" y="6576060"/>
            <a:ext cx="367983" cy="287168"/>
          </a:xfrm>
          <a:prstGeom prst="rect">
            <a:avLst/>
          </a:prstGeom>
        </p:spPr>
        <p:txBody>
          <a:bodyPr vert="horz" lIns="91440" tIns="45720" rIns="91440" bIns="45720" rtlCol="0" anchor="ctr"/>
          <a:lstStyle>
            <a:lvl1pPr algn="ctr">
              <a:defRPr sz="1100">
                <a:solidFill>
                  <a:schemeClr val="bg1"/>
                </a:solidFill>
              </a:defRPr>
            </a:lvl1pPr>
          </a:lstStyle>
          <a:p>
            <a:fld id="{6237BB6C-CC30-4470-9E73-6CFFC49406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400" rtl="0" eaLnBrk="1" latinLnBrk="0" hangingPunct="1">
        <a:spcBef>
          <a:spcPct val="0"/>
        </a:spcBef>
        <a:buNone/>
        <a:defRPr sz="20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lnSpc>
          <a:spcPct val="125000"/>
        </a:lnSpc>
        <a:spcBef>
          <a:spcPts val="0"/>
        </a:spcBef>
        <a:spcAft>
          <a:spcPts val="600"/>
        </a:spcAft>
        <a:buFont typeface="Arial" pitchFamily="34" charset="0"/>
        <a:buChar char="•"/>
        <a:defRPr sz="1800" kern="1200">
          <a:solidFill>
            <a:schemeClr val="tx1"/>
          </a:solidFill>
          <a:latin typeface="Tahoma" pitchFamily="34" charset="0"/>
          <a:ea typeface="+mn-ea"/>
          <a:cs typeface="Tahoma" pitchFamily="34" charset="0"/>
        </a:defRPr>
      </a:lvl1pPr>
      <a:lvl2pPr marL="742950" indent="-285750" algn="l" defTabSz="914400" rtl="0" eaLnBrk="1" latinLnBrk="0" hangingPunct="1">
        <a:lnSpc>
          <a:spcPct val="125000"/>
        </a:lnSpc>
        <a:spcBef>
          <a:spcPts val="0"/>
        </a:spcBef>
        <a:spcAft>
          <a:spcPts val="600"/>
        </a:spcAft>
        <a:buSzPct val="90000"/>
        <a:buFont typeface="Wingdings" pitchFamily="2" charset="2"/>
        <a:buChar char="§"/>
        <a:defRPr sz="1600" kern="1200">
          <a:solidFill>
            <a:schemeClr val="tx1"/>
          </a:solidFill>
          <a:latin typeface="Tahoma" pitchFamily="34" charset="0"/>
          <a:ea typeface="+mn-ea"/>
          <a:cs typeface="Tahoma" pitchFamily="34" charset="0"/>
        </a:defRPr>
      </a:lvl2pPr>
      <a:lvl3pPr marL="1143000" indent="-228600" algn="l" defTabSz="914400" rtl="0" eaLnBrk="1" latinLnBrk="0" hangingPunct="1">
        <a:lnSpc>
          <a:spcPct val="125000"/>
        </a:lnSpc>
        <a:spcBef>
          <a:spcPts val="0"/>
        </a:spcBef>
        <a:spcAft>
          <a:spcPts val="600"/>
        </a:spcAft>
        <a:buSzPct val="80000"/>
        <a:buFont typeface="Wingdings" pitchFamily="2" charset="2"/>
        <a:buChar char="ü"/>
        <a:defRPr sz="1400" kern="1200">
          <a:solidFill>
            <a:schemeClr val="tx1"/>
          </a:solidFill>
          <a:latin typeface="Tahoma" pitchFamily="34" charset="0"/>
          <a:ea typeface="+mn-ea"/>
          <a:cs typeface="Tahoma" pitchFamily="34" charset="0"/>
        </a:defRPr>
      </a:lvl3pPr>
      <a:lvl4pPr marL="16002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4pPr>
      <a:lvl5pPr marL="20574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5309C35-FEBC-458C-9CA9-419ECF0CD12C}"/>
              </a:ext>
            </a:extLst>
          </p:cNvPr>
          <p:cNvSpPr>
            <a:spLocks noGrp="1"/>
          </p:cNvSpPr>
          <p:nvPr>
            <p:ph type="sldNum" sz="quarter" idx="12"/>
          </p:nvPr>
        </p:nvSpPr>
        <p:spPr/>
        <p:txBody>
          <a:bodyPr/>
          <a:lstStyle/>
          <a:p>
            <a:fld id="{6237BB6C-CC30-4470-9E73-6CFFC494060D}" type="slidenum">
              <a:rPr lang="en-US" smtClean="0"/>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2" y="1140760"/>
            <a:ext cx="9170350" cy="3930150"/>
          </a:xfrm>
          <a:prstGeom prst="rect">
            <a:avLst/>
          </a:prstGeom>
        </p:spPr>
      </p:pic>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152400" y="5379681"/>
            <a:ext cx="8305800"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Basics of Virtualization and Cloud Technology</a:t>
            </a:r>
          </a:p>
        </p:txBody>
      </p:sp>
    </p:spTree>
    <p:extLst>
      <p:ext uri="{BB962C8B-B14F-4D97-AF65-F5344CB8AC3E}">
        <p14:creationId xmlns:p14="http://schemas.microsoft.com/office/powerpoint/2010/main" val="308910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IaaS</a:t>
            </a:r>
            <a:r>
              <a:rPr lang="en-IN" dirty="0"/>
              <a:t> Vendors</a:t>
            </a:r>
          </a:p>
        </p:txBody>
      </p:sp>
      <p:sp>
        <p:nvSpPr>
          <p:cNvPr id="3" name="Content Placeholder 2"/>
          <p:cNvSpPr>
            <a:spLocks noGrp="1"/>
          </p:cNvSpPr>
          <p:nvPr>
            <p:ph idx="1"/>
          </p:nvPr>
        </p:nvSpPr>
        <p:spPr>
          <a:xfrm>
            <a:off x="228600" y="838200"/>
            <a:ext cx="8909118" cy="5486400"/>
          </a:xfrm>
        </p:spPr>
        <p:txBody>
          <a:bodyPr>
            <a:normAutofit fontScale="92500" lnSpcReduction="20000"/>
          </a:bodyPr>
          <a:lstStyle/>
          <a:p>
            <a:pPr marL="0" indent="0" fontAlgn="base">
              <a:buNone/>
            </a:pPr>
            <a:r>
              <a:rPr lang="en-IN" dirty="0" smtClean="0"/>
              <a:t>Leading </a:t>
            </a:r>
            <a:r>
              <a:rPr lang="en-IN" dirty="0" err="1"/>
              <a:t>IaaS</a:t>
            </a:r>
            <a:r>
              <a:rPr lang="en-IN" dirty="0"/>
              <a:t> vendors </a:t>
            </a:r>
            <a:r>
              <a:rPr lang="en-IN" dirty="0" smtClean="0"/>
              <a:t>include:</a:t>
            </a:r>
          </a:p>
          <a:p>
            <a:pPr fontAlgn="base">
              <a:lnSpc>
                <a:spcPct val="110000"/>
              </a:lnSpc>
            </a:pPr>
            <a:r>
              <a:rPr lang="en-IN" b="1" dirty="0" smtClean="0"/>
              <a:t>Rackspace</a:t>
            </a:r>
            <a:r>
              <a:rPr lang="en-IN" b="1" dirty="0"/>
              <a:t> </a:t>
            </a:r>
            <a:endParaRPr lang="en-IN" b="1" dirty="0" smtClean="0"/>
          </a:p>
          <a:p>
            <a:pPr fontAlgn="base">
              <a:lnSpc>
                <a:spcPct val="110000"/>
              </a:lnSpc>
            </a:pPr>
            <a:r>
              <a:rPr lang="en-IN" b="1" dirty="0" smtClean="0"/>
              <a:t>Verizon</a:t>
            </a:r>
            <a:endParaRPr lang="en-IN" b="1" dirty="0"/>
          </a:p>
          <a:p>
            <a:pPr fontAlgn="base">
              <a:lnSpc>
                <a:spcPct val="110000"/>
              </a:lnSpc>
            </a:pPr>
            <a:r>
              <a:rPr lang="en-IN" b="1" dirty="0" smtClean="0"/>
              <a:t>Amazon AWS</a:t>
            </a:r>
          </a:p>
          <a:p>
            <a:pPr fontAlgn="base">
              <a:lnSpc>
                <a:spcPct val="110000"/>
              </a:lnSpc>
            </a:pPr>
            <a:r>
              <a:rPr lang="en-IN" b="1" dirty="0" err="1" smtClean="0"/>
              <a:t>Savvis</a:t>
            </a:r>
            <a:endParaRPr lang="en-IN" b="1" dirty="0"/>
          </a:p>
          <a:p>
            <a:pPr fontAlgn="base">
              <a:lnSpc>
                <a:spcPct val="110000"/>
              </a:lnSpc>
            </a:pPr>
            <a:r>
              <a:rPr lang="en-IN" b="1" dirty="0"/>
              <a:t> </a:t>
            </a:r>
            <a:r>
              <a:rPr lang="en-IN" b="1" dirty="0" err="1" smtClean="0"/>
              <a:t>GoGrid</a:t>
            </a:r>
            <a:endParaRPr lang="en-IN" b="1" dirty="0" smtClean="0"/>
          </a:p>
          <a:p>
            <a:pPr fontAlgn="base">
              <a:lnSpc>
                <a:spcPct val="110000"/>
              </a:lnSpc>
            </a:pPr>
            <a:r>
              <a:rPr lang="en-IN" b="1" dirty="0" smtClean="0"/>
              <a:t>VMware </a:t>
            </a:r>
            <a:r>
              <a:rPr lang="en-IN" b="1" dirty="0" err="1" smtClean="0"/>
              <a:t>vCloud</a:t>
            </a:r>
            <a:endParaRPr lang="en-IN" b="1" dirty="0" smtClean="0"/>
          </a:p>
          <a:p>
            <a:pPr fontAlgn="base">
              <a:lnSpc>
                <a:spcPct val="110000"/>
              </a:lnSpc>
            </a:pPr>
            <a:r>
              <a:rPr lang="en-IN" b="1" dirty="0" err="1" smtClean="0"/>
              <a:t>Flexiscale</a:t>
            </a:r>
            <a:endParaRPr lang="en-IN" b="1" dirty="0" smtClean="0"/>
          </a:p>
          <a:p>
            <a:pPr fontAlgn="base">
              <a:lnSpc>
                <a:spcPct val="110000"/>
              </a:lnSpc>
            </a:pPr>
            <a:r>
              <a:rPr lang="en-IN" b="1" dirty="0" err="1" smtClean="0"/>
              <a:t>Joyent</a:t>
            </a:r>
            <a:r>
              <a:rPr lang="en-IN" b="1" dirty="0" smtClean="0"/>
              <a:t> </a:t>
            </a:r>
            <a:r>
              <a:rPr lang="en-IN" b="1" dirty="0" err="1" smtClean="0"/>
              <a:t>IaaS</a:t>
            </a:r>
            <a:endParaRPr lang="en-IN" b="1" dirty="0" smtClean="0"/>
          </a:p>
          <a:p>
            <a:pPr fontAlgn="base">
              <a:lnSpc>
                <a:spcPct val="110000"/>
              </a:lnSpc>
            </a:pPr>
            <a:r>
              <a:rPr lang="en-IN" b="1" dirty="0" err="1" smtClean="0"/>
              <a:t>Rightscale</a:t>
            </a:r>
            <a:endParaRPr lang="en-IN" b="1" dirty="0" smtClean="0"/>
          </a:p>
          <a:p>
            <a:pPr fontAlgn="base">
              <a:lnSpc>
                <a:spcPct val="110000"/>
              </a:lnSpc>
            </a:pPr>
            <a:r>
              <a:rPr lang="en-IN" b="1" dirty="0" smtClean="0"/>
              <a:t>Eucalyptus</a:t>
            </a:r>
          </a:p>
          <a:p>
            <a:pPr fontAlgn="base">
              <a:lnSpc>
                <a:spcPct val="110000"/>
              </a:lnSpc>
            </a:pPr>
            <a:r>
              <a:rPr lang="en-IN" b="1" dirty="0" err="1" smtClean="0"/>
              <a:t>BlueLock's</a:t>
            </a:r>
            <a:r>
              <a:rPr lang="en-IN" b="1" dirty="0" smtClean="0"/>
              <a:t> </a:t>
            </a:r>
            <a:r>
              <a:rPr lang="en-IN" b="1" dirty="0" err="1" smtClean="0"/>
              <a:t>IaaS</a:t>
            </a:r>
            <a:endParaRPr lang="en-IN" b="1" dirty="0" smtClean="0"/>
          </a:p>
          <a:p>
            <a:pPr fontAlgn="base">
              <a:lnSpc>
                <a:spcPct val="110000"/>
              </a:lnSpc>
            </a:pPr>
            <a:r>
              <a:rPr lang="en-IN" b="1" dirty="0" err="1" smtClean="0"/>
              <a:t>Enomaly</a:t>
            </a:r>
            <a:endParaRPr lang="en-IN" b="1" dirty="0" smtClean="0"/>
          </a:p>
          <a:p>
            <a:pPr fontAlgn="base">
              <a:lnSpc>
                <a:spcPct val="110000"/>
              </a:lnSpc>
            </a:pPr>
            <a:r>
              <a:rPr lang="en-IN" b="1" dirty="0" err="1" smtClean="0"/>
              <a:t>SoftLayer</a:t>
            </a:r>
            <a:endParaRPr lang="en-IN" b="1" dirty="0" smtClean="0"/>
          </a:p>
          <a:p>
            <a:pPr fontAlgn="base">
              <a:lnSpc>
                <a:spcPct val="110000"/>
              </a:lnSpc>
            </a:pPr>
            <a:r>
              <a:rPr lang="en-IN" b="1" dirty="0" smtClean="0"/>
              <a:t>IBM Cloudburst</a:t>
            </a:r>
          </a:p>
          <a:p>
            <a:pPr fontAlgn="base">
              <a:lnSpc>
                <a:spcPct val="110000"/>
              </a:lnSpc>
            </a:pPr>
            <a:r>
              <a:rPr lang="en-IN" b="1" dirty="0" smtClean="0"/>
              <a:t>Oracle </a:t>
            </a:r>
            <a:r>
              <a:rPr lang="en-IN" b="1" dirty="0"/>
              <a:t>Cloud Services</a:t>
            </a:r>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10</a:t>
            </a:fld>
            <a:endParaRPr lang="en-US" dirty="0"/>
          </a:p>
        </p:txBody>
      </p:sp>
    </p:spTree>
    <p:extLst>
      <p:ext uri="{BB962C8B-B14F-4D97-AF65-F5344CB8AC3E}">
        <p14:creationId xmlns:p14="http://schemas.microsoft.com/office/powerpoint/2010/main" val="1727853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Platform-as-a-Service (</a:t>
            </a:r>
            <a:r>
              <a:rPr lang="en-IN" dirty="0" err="1"/>
              <a:t>PaaS</a:t>
            </a:r>
            <a:r>
              <a:rPr lang="en-IN" dirty="0" smtClean="0"/>
              <a:t>)</a:t>
            </a:r>
            <a:endParaRPr lang="en-IN" dirty="0"/>
          </a:p>
        </p:txBody>
      </p:sp>
      <p:sp>
        <p:nvSpPr>
          <p:cNvPr id="3" name="Content Placeholder 2"/>
          <p:cNvSpPr>
            <a:spLocks noGrp="1"/>
          </p:cNvSpPr>
          <p:nvPr>
            <p:ph idx="1"/>
          </p:nvPr>
        </p:nvSpPr>
        <p:spPr>
          <a:xfrm>
            <a:off x="228600" y="838200"/>
            <a:ext cx="5867400" cy="5486400"/>
          </a:xfrm>
        </p:spPr>
        <p:txBody>
          <a:bodyPr/>
          <a:lstStyle/>
          <a:p>
            <a:pPr marL="0" indent="0" algn="just">
              <a:buNone/>
            </a:pPr>
            <a:r>
              <a:rPr lang="en-IN" dirty="0"/>
              <a:t>Platform as a service (</a:t>
            </a:r>
            <a:r>
              <a:rPr lang="en-IN" dirty="0" err="1"/>
              <a:t>PaaS</a:t>
            </a:r>
            <a:r>
              <a:rPr lang="en-IN" dirty="0"/>
              <a:t>) is a cloud computing model in which a third-party provider delivers hardware and software </a:t>
            </a:r>
            <a:r>
              <a:rPr lang="en-IN" dirty="0" smtClean="0"/>
              <a:t>tools usually </a:t>
            </a:r>
            <a:r>
              <a:rPr lang="en-IN" dirty="0"/>
              <a:t>those needed for application development </a:t>
            </a:r>
            <a:r>
              <a:rPr lang="en-IN" dirty="0" smtClean="0"/>
              <a:t>to </a:t>
            </a:r>
            <a:r>
              <a:rPr lang="en-IN" dirty="0"/>
              <a:t>users over the internet. A </a:t>
            </a:r>
            <a:r>
              <a:rPr lang="en-IN" dirty="0" err="1"/>
              <a:t>PaaS</a:t>
            </a:r>
            <a:r>
              <a:rPr lang="en-IN" dirty="0"/>
              <a:t> provider hosts the hardware and software on its own infrastructure. As a result, </a:t>
            </a:r>
            <a:r>
              <a:rPr lang="en-IN" dirty="0" err="1"/>
              <a:t>PaaS</a:t>
            </a:r>
            <a:r>
              <a:rPr lang="en-IN" dirty="0"/>
              <a:t> frees users from having to install in-house hardware and software to develop or run a new application.  </a:t>
            </a: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11</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333" r="35000"/>
          <a:stretch/>
        </p:blipFill>
        <p:spPr>
          <a:xfrm>
            <a:off x="6213387" y="1143000"/>
            <a:ext cx="2895600" cy="4389120"/>
          </a:xfrm>
          <a:prstGeom prst="rect">
            <a:avLst/>
          </a:prstGeom>
        </p:spPr>
      </p:pic>
    </p:spTree>
    <p:extLst>
      <p:ext uri="{BB962C8B-B14F-4D97-AF65-F5344CB8AC3E}">
        <p14:creationId xmlns:p14="http://schemas.microsoft.com/office/powerpoint/2010/main" val="1640266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a:t>
            </a:r>
            <a:r>
              <a:rPr lang="en-IN" dirty="0" err="1" smtClean="0"/>
              <a:t>PaaS</a:t>
            </a:r>
            <a:endParaRPr lang="en-IN"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800" y="758282"/>
            <a:ext cx="6096000" cy="5566318"/>
          </a:xfrm>
        </p:spPr>
      </p:pic>
      <p:sp>
        <p:nvSpPr>
          <p:cNvPr id="4" name="Slide Number Placeholder 3"/>
          <p:cNvSpPr>
            <a:spLocks noGrp="1"/>
          </p:cNvSpPr>
          <p:nvPr>
            <p:ph type="sldNum" sz="quarter" idx="12"/>
          </p:nvPr>
        </p:nvSpPr>
        <p:spPr/>
        <p:txBody>
          <a:bodyPr/>
          <a:lstStyle/>
          <a:p>
            <a:fld id="{6237BB6C-CC30-4470-9E73-6CFFC494060D}" type="slidenum">
              <a:rPr lang="en-US" smtClean="0"/>
              <a:pPr/>
              <a:t>12</a:t>
            </a:fld>
            <a:endParaRPr lang="en-US" dirty="0"/>
          </a:p>
        </p:txBody>
      </p:sp>
      <p:sp>
        <p:nvSpPr>
          <p:cNvPr id="6" name="TextBox 5"/>
          <p:cNvSpPr txBox="1"/>
          <p:nvPr/>
        </p:nvSpPr>
        <p:spPr>
          <a:xfrm>
            <a:off x="3093299" y="6324600"/>
            <a:ext cx="3567002" cy="246221"/>
          </a:xfrm>
          <a:prstGeom prst="rect">
            <a:avLst/>
          </a:prstGeom>
          <a:noFill/>
        </p:spPr>
        <p:txBody>
          <a:bodyPr wrap="none" rtlCol="0">
            <a:spAutoFit/>
          </a:bodyPr>
          <a:lstStyle/>
          <a:p>
            <a:r>
              <a:rPr lang="en-IN" sz="1000" dirty="0"/>
              <a:t>Source: https://ronnie05.files.wordpress.com/2013/05/paas.png</a:t>
            </a:r>
          </a:p>
        </p:txBody>
      </p:sp>
    </p:spTree>
    <p:extLst>
      <p:ext uri="{BB962C8B-B14F-4D97-AF65-F5344CB8AC3E}">
        <p14:creationId xmlns:p14="http://schemas.microsoft.com/office/powerpoint/2010/main" val="1107002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a:t>
            </a:r>
            <a:r>
              <a:rPr lang="en-IN" dirty="0" err="1" smtClean="0"/>
              <a:t>PaaS</a:t>
            </a:r>
            <a:r>
              <a:rPr lang="en-IN" dirty="0" smtClean="0"/>
              <a:t> contd..</a:t>
            </a:r>
            <a:endParaRPr lang="en-IN" dirty="0"/>
          </a:p>
        </p:txBody>
      </p:sp>
      <p:sp>
        <p:nvSpPr>
          <p:cNvPr id="3" name="Content Placeholder 2"/>
          <p:cNvSpPr>
            <a:spLocks noGrp="1"/>
          </p:cNvSpPr>
          <p:nvPr>
            <p:ph idx="1"/>
          </p:nvPr>
        </p:nvSpPr>
        <p:spPr/>
        <p:txBody>
          <a:bodyPr/>
          <a:lstStyle/>
          <a:p>
            <a:pPr algn="just"/>
            <a:r>
              <a:rPr lang="en-IN" dirty="0"/>
              <a:t>Services to develop, test, deploy, host and maintain applications in the same integrated development environment. All the varying services needed to fulfil the application development process </a:t>
            </a:r>
            <a:endParaRPr lang="en-IN" dirty="0" smtClean="0"/>
          </a:p>
          <a:p>
            <a:pPr algn="just"/>
            <a:r>
              <a:rPr lang="en-IN" dirty="0" smtClean="0"/>
              <a:t>Web </a:t>
            </a:r>
            <a:r>
              <a:rPr lang="en-IN" dirty="0"/>
              <a:t>based user interface creation tools help to create, modify, test and deploy different UI </a:t>
            </a:r>
            <a:r>
              <a:rPr lang="en-IN" dirty="0" smtClean="0"/>
              <a:t>scenarios</a:t>
            </a:r>
          </a:p>
          <a:p>
            <a:pPr algn="just"/>
            <a:r>
              <a:rPr lang="en-IN" dirty="0" smtClean="0"/>
              <a:t> Multi-tenant </a:t>
            </a:r>
            <a:r>
              <a:rPr lang="en-IN" dirty="0"/>
              <a:t>architecture where multiple concurrent users utilize the same development application </a:t>
            </a:r>
            <a:endParaRPr lang="en-IN" dirty="0" smtClean="0"/>
          </a:p>
          <a:p>
            <a:pPr algn="just"/>
            <a:r>
              <a:rPr lang="en-IN" dirty="0" smtClean="0"/>
              <a:t>Built </a:t>
            </a:r>
            <a:r>
              <a:rPr lang="en-IN" dirty="0"/>
              <a:t>in scalability of deployed software including load balancing and </a:t>
            </a:r>
            <a:r>
              <a:rPr lang="en-IN" dirty="0" smtClean="0"/>
              <a:t>failover</a:t>
            </a:r>
          </a:p>
          <a:p>
            <a:pPr algn="just"/>
            <a:r>
              <a:rPr lang="en-IN" dirty="0" smtClean="0"/>
              <a:t> </a:t>
            </a:r>
            <a:r>
              <a:rPr lang="en-IN" dirty="0"/>
              <a:t>Integration with web services and databases via common </a:t>
            </a:r>
            <a:r>
              <a:rPr lang="en-IN" dirty="0" smtClean="0"/>
              <a:t>standards</a:t>
            </a:r>
          </a:p>
          <a:p>
            <a:pPr algn="just"/>
            <a:r>
              <a:rPr lang="en-IN" dirty="0" smtClean="0"/>
              <a:t> Support </a:t>
            </a:r>
            <a:r>
              <a:rPr lang="en-IN" dirty="0"/>
              <a:t>for development team collaboration – some </a:t>
            </a:r>
            <a:r>
              <a:rPr lang="en-IN" dirty="0" err="1"/>
              <a:t>PaaS</a:t>
            </a:r>
            <a:r>
              <a:rPr lang="en-IN" dirty="0"/>
              <a:t> solutions include project planning and communication tools </a:t>
            </a:r>
            <a:endParaRPr lang="en-IN" dirty="0" smtClean="0"/>
          </a:p>
          <a:p>
            <a:pPr algn="just"/>
            <a:r>
              <a:rPr lang="en-IN" dirty="0" smtClean="0"/>
              <a:t>Tools </a:t>
            </a:r>
            <a:r>
              <a:rPr lang="en-IN" dirty="0"/>
              <a:t>to handle billing and subscription management</a:t>
            </a:r>
          </a:p>
        </p:txBody>
      </p:sp>
      <p:sp>
        <p:nvSpPr>
          <p:cNvPr id="4" name="Slide Number Placeholder 3"/>
          <p:cNvSpPr>
            <a:spLocks noGrp="1"/>
          </p:cNvSpPr>
          <p:nvPr>
            <p:ph type="sldNum" sz="quarter" idx="12"/>
          </p:nvPr>
        </p:nvSpPr>
        <p:spPr/>
        <p:txBody>
          <a:bodyPr/>
          <a:lstStyle/>
          <a:p>
            <a:fld id="{6237BB6C-CC30-4470-9E73-6CFFC494060D}" type="slidenum">
              <a:rPr lang="en-US" smtClean="0"/>
              <a:pPr/>
              <a:t>13</a:t>
            </a:fld>
            <a:endParaRPr lang="en-US" dirty="0"/>
          </a:p>
        </p:txBody>
      </p:sp>
    </p:spTree>
    <p:extLst>
      <p:ext uri="{BB962C8B-B14F-4D97-AF65-F5344CB8AC3E}">
        <p14:creationId xmlns:p14="http://schemas.microsoft.com/office/powerpoint/2010/main" val="1326645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Where </a:t>
            </a:r>
            <a:r>
              <a:rPr lang="en-IN" dirty="0" err="1"/>
              <a:t>PaaS</a:t>
            </a:r>
            <a:r>
              <a:rPr lang="en-IN" dirty="0"/>
              <a:t> Makes Sense</a:t>
            </a:r>
          </a:p>
        </p:txBody>
      </p:sp>
      <p:sp>
        <p:nvSpPr>
          <p:cNvPr id="3" name="Content Placeholder 2"/>
          <p:cNvSpPr>
            <a:spLocks noGrp="1"/>
          </p:cNvSpPr>
          <p:nvPr>
            <p:ph idx="1"/>
          </p:nvPr>
        </p:nvSpPr>
        <p:spPr/>
        <p:txBody>
          <a:bodyPr>
            <a:normAutofit lnSpcReduction="10000"/>
          </a:bodyPr>
          <a:lstStyle/>
          <a:p>
            <a:pPr marL="0" indent="0" algn="just">
              <a:buNone/>
            </a:pPr>
            <a:r>
              <a:rPr lang="en-IN" dirty="0" err="1" smtClean="0"/>
              <a:t>PaaS</a:t>
            </a:r>
            <a:r>
              <a:rPr lang="en-IN" dirty="0" smtClean="0"/>
              <a:t> </a:t>
            </a:r>
            <a:r>
              <a:rPr lang="en-IN" dirty="0"/>
              <a:t>is especially useful in any situation where multiple developers will be working on a development project or where other external parties need to interact with the development process. As the case study below illustrates, it is proving invaluable for those who have an existing data source – for example sales information from a customer relationship management tool, and want to create applications which leverage that data. Finally </a:t>
            </a:r>
            <a:r>
              <a:rPr lang="en-IN" dirty="0" err="1"/>
              <a:t>PaaS</a:t>
            </a:r>
            <a:r>
              <a:rPr lang="en-IN" dirty="0"/>
              <a:t> is useful where developers wish to automate testing and deployment services. </a:t>
            </a:r>
            <a:endParaRPr lang="en-IN" dirty="0" smtClean="0"/>
          </a:p>
          <a:p>
            <a:pPr marL="0" indent="0" algn="just">
              <a:buNone/>
            </a:pPr>
            <a:endParaRPr lang="en-IN" dirty="0"/>
          </a:p>
          <a:p>
            <a:pPr marL="0" indent="0" algn="just">
              <a:buNone/>
            </a:pPr>
            <a:r>
              <a:rPr lang="en-IN" dirty="0" smtClean="0"/>
              <a:t>The </a:t>
            </a:r>
            <a:r>
              <a:rPr lang="en-IN" dirty="0"/>
              <a:t>popularity of agile software development, a group of software development methodologies based on iterative and incremental development, will also increase the uptake of </a:t>
            </a:r>
            <a:r>
              <a:rPr lang="en-IN" dirty="0" err="1"/>
              <a:t>PaaS</a:t>
            </a:r>
            <a:r>
              <a:rPr lang="en-IN" dirty="0"/>
              <a:t> as it eases the difficulties around rapid development and iteration of software. </a:t>
            </a:r>
          </a:p>
          <a:p>
            <a:pPr marL="0" indent="0" algn="just">
              <a:buNone/>
            </a:pPr>
            <a:endParaRPr lang="en-IN" dirty="0" smtClean="0"/>
          </a:p>
          <a:p>
            <a:pPr marL="0" indent="0" algn="just">
              <a:buNone/>
            </a:pPr>
            <a:r>
              <a:rPr lang="en-IN" dirty="0" smtClean="0"/>
              <a:t>Some examples of </a:t>
            </a:r>
            <a:r>
              <a:rPr lang="en-IN" dirty="0" err="1" smtClean="0"/>
              <a:t>PaaS</a:t>
            </a:r>
            <a:r>
              <a:rPr lang="en-IN" dirty="0" smtClean="0"/>
              <a:t> include Google App Engine, Microsoft Azure Services, and the Force.com platform.</a:t>
            </a: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14</a:t>
            </a:fld>
            <a:endParaRPr lang="en-US" dirty="0"/>
          </a:p>
        </p:txBody>
      </p:sp>
    </p:spTree>
    <p:extLst>
      <p:ext uri="{BB962C8B-B14F-4D97-AF65-F5344CB8AC3E}">
        <p14:creationId xmlns:p14="http://schemas.microsoft.com/office/powerpoint/2010/main" val="1281262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Where </a:t>
            </a:r>
            <a:r>
              <a:rPr lang="en-IN" dirty="0" err="1"/>
              <a:t>PaaS</a:t>
            </a:r>
            <a:r>
              <a:rPr lang="en-IN" dirty="0"/>
              <a:t> May Not be the Best Option</a:t>
            </a:r>
          </a:p>
        </p:txBody>
      </p:sp>
      <p:sp>
        <p:nvSpPr>
          <p:cNvPr id="3" name="Content Placeholder 2"/>
          <p:cNvSpPr>
            <a:spLocks noGrp="1"/>
          </p:cNvSpPr>
          <p:nvPr>
            <p:ph idx="1"/>
          </p:nvPr>
        </p:nvSpPr>
        <p:spPr/>
        <p:txBody>
          <a:bodyPr/>
          <a:lstStyle/>
          <a:p>
            <a:pPr algn="just"/>
            <a:r>
              <a:rPr lang="en-IN" dirty="0"/>
              <a:t>Where the application needs to be highly portable in terms of where it is hosted </a:t>
            </a:r>
            <a:endParaRPr lang="en-IN" dirty="0" smtClean="0"/>
          </a:p>
          <a:p>
            <a:pPr algn="just"/>
            <a:r>
              <a:rPr lang="en-IN" dirty="0" smtClean="0"/>
              <a:t>Where </a:t>
            </a:r>
            <a:r>
              <a:rPr lang="en-IN" dirty="0"/>
              <a:t>proprietary languages or approaches would impact on the development process </a:t>
            </a:r>
            <a:endParaRPr lang="en-IN" dirty="0" smtClean="0"/>
          </a:p>
          <a:p>
            <a:pPr algn="just"/>
            <a:r>
              <a:rPr lang="en-IN" dirty="0" smtClean="0"/>
              <a:t>Where </a:t>
            </a:r>
            <a:r>
              <a:rPr lang="en-IN" dirty="0"/>
              <a:t>a proprietary language would hinder later moves to another provider – concerns are raised about vendor </a:t>
            </a:r>
            <a:r>
              <a:rPr lang="en-IN" dirty="0" smtClean="0"/>
              <a:t>lock-in</a:t>
            </a:r>
          </a:p>
          <a:p>
            <a:pPr algn="just"/>
            <a:r>
              <a:rPr lang="en-IN" dirty="0" smtClean="0"/>
              <a:t> Where </a:t>
            </a:r>
            <a:r>
              <a:rPr lang="en-IN" dirty="0"/>
              <a:t>application performance requires customization of the underlying hardware and software</a:t>
            </a:r>
          </a:p>
        </p:txBody>
      </p:sp>
      <p:sp>
        <p:nvSpPr>
          <p:cNvPr id="4" name="Slide Number Placeholder 3"/>
          <p:cNvSpPr>
            <a:spLocks noGrp="1"/>
          </p:cNvSpPr>
          <p:nvPr>
            <p:ph type="sldNum" sz="quarter" idx="12"/>
          </p:nvPr>
        </p:nvSpPr>
        <p:spPr/>
        <p:txBody>
          <a:bodyPr/>
          <a:lstStyle/>
          <a:p>
            <a:fld id="{6237BB6C-CC30-4470-9E73-6CFFC494060D}" type="slidenum">
              <a:rPr lang="en-US" smtClean="0"/>
              <a:pPr/>
              <a:t>15</a:t>
            </a:fld>
            <a:endParaRPr lang="en-US" dirty="0"/>
          </a:p>
        </p:txBody>
      </p:sp>
    </p:spTree>
    <p:extLst>
      <p:ext uri="{BB962C8B-B14F-4D97-AF65-F5344CB8AC3E}">
        <p14:creationId xmlns:p14="http://schemas.microsoft.com/office/powerpoint/2010/main" val="1033522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as a Service</a:t>
            </a:r>
            <a:endParaRPr lang="en-IN" dirty="0"/>
          </a:p>
        </p:txBody>
      </p:sp>
      <p:sp>
        <p:nvSpPr>
          <p:cNvPr id="3" name="Content Placeholder 2"/>
          <p:cNvSpPr>
            <a:spLocks noGrp="1"/>
          </p:cNvSpPr>
          <p:nvPr>
            <p:ph idx="1"/>
          </p:nvPr>
        </p:nvSpPr>
        <p:spPr>
          <a:xfrm>
            <a:off x="228600" y="838200"/>
            <a:ext cx="6013518" cy="5486400"/>
          </a:xfrm>
        </p:spPr>
        <p:txBody>
          <a:bodyPr/>
          <a:lstStyle/>
          <a:p>
            <a:pPr marL="0" indent="0" algn="just">
              <a:buNone/>
            </a:pPr>
            <a:r>
              <a:rPr lang="en-IN" dirty="0"/>
              <a:t>Software as a service (</a:t>
            </a:r>
            <a:r>
              <a:rPr lang="en-IN" dirty="0" err="1"/>
              <a:t>SaaS</a:t>
            </a:r>
            <a:r>
              <a:rPr lang="en-IN" dirty="0"/>
              <a:t>) is a software distribution model in which a third-party provider hosts applications and makes them available to customers over the </a:t>
            </a:r>
            <a:r>
              <a:rPr lang="en-IN" dirty="0" smtClean="0"/>
              <a:t>Internet.</a:t>
            </a:r>
          </a:p>
          <a:p>
            <a:pPr marL="0" indent="0">
              <a:buNone/>
            </a:pPr>
            <a:endParaRPr lang="en-IN" dirty="0"/>
          </a:p>
          <a:p>
            <a:pPr marL="0" indent="0">
              <a:buNone/>
            </a:pPr>
            <a:r>
              <a:rPr lang="en-IN" b="1" dirty="0"/>
              <a:t>Characteristics of </a:t>
            </a:r>
            <a:r>
              <a:rPr lang="en-IN" b="1" dirty="0" err="1"/>
              <a:t>SaaS</a:t>
            </a:r>
            <a:r>
              <a:rPr lang="en-IN" b="1" dirty="0"/>
              <a:t> </a:t>
            </a:r>
            <a:endParaRPr lang="en-IN" b="1" dirty="0" smtClean="0"/>
          </a:p>
          <a:p>
            <a:pPr algn="just"/>
            <a:r>
              <a:rPr lang="en-IN" dirty="0" smtClean="0"/>
              <a:t>Web </a:t>
            </a:r>
            <a:r>
              <a:rPr lang="en-IN" dirty="0"/>
              <a:t>access to commercial software </a:t>
            </a:r>
            <a:endParaRPr lang="en-IN" dirty="0" smtClean="0"/>
          </a:p>
          <a:p>
            <a:pPr algn="just"/>
            <a:r>
              <a:rPr lang="en-IN" dirty="0" smtClean="0"/>
              <a:t>Software </a:t>
            </a:r>
            <a:r>
              <a:rPr lang="en-IN" dirty="0"/>
              <a:t>is managed from a central location </a:t>
            </a:r>
            <a:endParaRPr lang="en-IN" dirty="0" smtClean="0"/>
          </a:p>
          <a:p>
            <a:pPr algn="just"/>
            <a:r>
              <a:rPr lang="en-IN" dirty="0" smtClean="0"/>
              <a:t>Software </a:t>
            </a:r>
            <a:r>
              <a:rPr lang="en-IN" dirty="0"/>
              <a:t>delivered in a “one to many” model </a:t>
            </a:r>
            <a:endParaRPr lang="en-IN" dirty="0" smtClean="0"/>
          </a:p>
          <a:p>
            <a:pPr algn="just"/>
            <a:r>
              <a:rPr lang="en-IN" dirty="0" smtClean="0"/>
              <a:t>Users </a:t>
            </a:r>
            <a:r>
              <a:rPr lang="en-IN" dirty="0"/>
              <a:t>not required to handle software upgrades and patches </a:t>
            </a:r>
            <a:endParaRPr lang="en-IN" dirty="0" smtClean="0"/>
          </a:p>
          <a:p>
            <a:pPr algn="just"/>
            <a:r>
              <a:rPr lang="en-IN" dirty="0" smtClean="0"/>
              <a:t>Application </a:t>
            </a:r>
            <a:r>
              <a:rPr lang="en-IN" dirty="0"/>
              <a:t>Programming Interfaces (APIs) allow for integration between different pieces of software</a:t>
            </a:r>
          </a:p>
        </p:txBody>
      </p:sp>
      <p:sp>
        <p:nvSpPr>
          <p:cNvPr id="4" name="Slide Number Placeholder 3"/>
          <p:cNvSpPr>
            <a:spLocks noGrp="1"/>
          </p:cNvSpPr>
          <p:nvPr>
            <p:ph type="sldNum" sz="quarter" idx="12"/>
          </p:nvPr>
        </p:nvSpPr>
        <p:spPr/>
        <p:txBody>
          <a:bodyPr/>
          <a:lstStyle/>
          <a:p>
            <a:fld id="{6237BB6C-CC30-4470-9E73-6CFFC494060D}" type="slidenum">
              <a:rPr lang="en-US" smtClean="0"/>
              <a:pPr/>
              <a:t>16</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7499" r="834" b="1522"/>
          <a:stretch/>
        </p:blipFill>
        <p:spPr>
          <a:xfrm>
            <a:off x="6242118" y="1066800"/>
            <a:ext cx="2895600" cy="4322298"/>
          </a:xfrm>
          <a:prstGeom prst="rect">
            <a:avLst/>
          </a:prstGeom>
        </p:spPr>
      </p:pic>
    </p:spTree>
    <p:extLst>
      <p:ext uri="{BB962C8B-B14F-4D97-AF65-F5344CB8AC3E}">
        <p14:creationId xmlns:p14="http://schemas.microsoft.com/office/powerpoint/2010/main" val="2187291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Where </a:t>
            </a:r>
            <a:r>
              <a:rPr lang="en-IN" dirty="0" err="1"/>
              <a:t>SaaS</a:t>
            </a:r>
            <a:r>
              <a:rPr lang="en-IN" dirty="0"/>
              <a:t> Makes Sense</a:t>
            </a:r>
          </a:p>
        </p:txBody>
      </p:sp>
      <p:sp>
        <p:nvSpPr>
          <p:cNvPr id="3" name="Content Placeholder 2"/>
          <p:cNvSpPr>
            <a:spLocks noGrp="1"/>
          </p:cNvSpPr>
          <p:nvPr>
            <p:ph idx="1"/>
          </p:nvPr>
        </p:nvSpPr>
        <p:spPr/>
        <p:txBody>
          <a:bodyPr/>
          <a:lstStyle/>
          <a:p>
            <a:pPr algn="just"/>
            <a:r>
              <a:rPr lang="en-IN" dirty="0"/>
              <a:t>Applications where there is significant interplay between the organization and the outside world. For example, email newsletter campaign </a:t>
            </a:r>
            <a:r>
              <a:rPr lang="en-IN" dirty="0" smtClean="0"/>
              <a:t>software</a:t>
            </a:r>
          </a:p>
          <a:p>
            <a:pPr algn="just"/>
            <a:r>
              <a:rPr lang="en-IN" dirty="0" smtClean="0"/>
              <a:t> Applications </a:t>
            </a:r>
            <a:r>
              <a:rPr lang="en-IN" dirty="0"/>
              <a:t>that have a significant need for web or mobile access. An example would be mobile sales management software </a:t>
            </a:r>
            <a:endParaRPr lang="en-IN" dirty="0" smtClean="0"/>
          </a:p>
          <a:p>
            <a:pPr algn="just"/>
            <a:r>
              <a:rPr lang="en-IN" dirty="0" smtClean="0"/>
              <a:t>Software </a:t>
            </a:r>
            <a:r>
              <a:rPr lang="en-IN" dirty="0"/>
              <a:t>that is only to be used for a short term need. An example would be collaboration software for a specific project </a:t>
            </a:r>
            <a:endParaRPr lang="en-IN" dirty="0" smtClean="0"/>
          </a:p>
          <a:p>
            <a:pPr algn="just"/>
            <a:r>
              <a:rPr lang="en-IN" dirty="0" smtClean="0"/>
              <a:t>Software </a:t>
            </a:r>
            <a:r>
              <a:rPr lang="en-IN" dirty="0"/>
              <a:t>where demand spikes significantly, for example tax or billing software used once a </a:t>
            </a:r>
            <a:r>
              <a:rPr lang="en-IN" dirty="0" smtClean="0"/>
              <a:t>month</a:t>
            </a:r>
          </a:p>
          <a:p>
            <a:pPr algn="just"/>
            <a:endParaRPr lang="en-IN" dirty="0"/>
          </a:p>
          <a:p>
            <a:pPr marL="0" indent="0" algn="just">
              <a:buNone/>
            </a:pPr>
            <a:r>
              <a:rPr lang="en-IN" b="1" dirty="0" err="1"/>
              <a:t>SaaS</a:t>
            </a:r>
            <a:r>
              <a:rPr lang="en-IN" b="1" dirty="0"/>
              <a:t> Examples:</a:t>
            </a:r>
            <a:r>
              <a:rPr lang="en-IN" dirty="0"/>
              <a:t> Google Apps, Salesforce, Workday, Concur, Citrix </a:t>
            </a:r>
            <a:r>
              <a:rPr lang="en-IN" dirty="0" err="1"/>
              <a:t>GoToMeeting</a:t>
            </a:r>
            <a:r>
              <a:rPr lang="en-IN" dirty="0"/>
              <a:t>, Cisco WebEx</a:t>
            </a:r>
          </a:p>
        </p:txBody>
      </p:sp>
      <p:sp>
        <p:nvSpPr>
          <p:cNvPr id="4" name="Slide Number Placeholder 3"/>
          <p:cNvSpPr>
            <a:spLocks noGrp="1"/>
          </p:cNvSpPr>
          <p:nvPr>
            <p:ph type="sldNum" sz="quarter" idx="12"/>
          </p:nvPr>
        </p:nvSpPr>
        <p:spPr/>
        <p:txBody>
          <a:bodyPr/>
          <a:lstStyle/>
          <a:p>
            <a:fld id="{6237BB6C-CC30-4470-9E73-6CFFC494060D}" type="slidenum">
              <a:rPr lang="en-US" smtClean="0"/>
              <a:pPr/>
              <a:t>17</a:t>
            </a:fld>
            <a:endParaRPr lang="en-US" dirty="0"/>
          </a:p>
        </p:txBody>
      </p:sp>
    </p:spTree>
    <p:extLst>
      <p:ext uri="{BB962C8B-B14F-4D97-AF65-F5344CB8AC3E}">
        <p14:creationId xmlns:p14="http://schemas.microsoft.com/office/powerpoint/2010/main" val="3665980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Where </a:t>
            </a:r>
            <a:r>
              <a:rPr lang="en-IN" dirty="0" err="1"/>
              <a:t>SaaS</a:t>
            </a:r>
            <a:r>
              <a:rPr lang="en-IN" dirty="0"/>
              <a:t> May Not be the Best Option</a:t>
            </a:r>
          </a:p>
        </p:txBody>
      </p:sp>
      <p:sp>
        <p:nvSpPr>
          <p:cNvPr id="3" name="Content Placeholder 2"/>
          <p:cNvSpPr>
            <a:spLocks noGrp="1"/>
          </p:cNvSpPr>
          <p:nvPr>
            <p:ph idx="1"/>
          </p:nvPr>
        </p:nvSpPr>
        <p:spPr/>
        <p:txBody>
          <a:bodyPr/>
          <a:lstStyle/>
          <a:p>
            <a:pPr algn="just"/>
            <a:r>
              <a:rPr lang="en-IN" dirty="0"/>
              <a:t>Applications where extremely fast processing of real time data is required </a:t>
            </a:r>
            <a:endParaRPr lang="en-IN" dirty="0" smtClean="0"/>
          </a:p>
          <a:p>
            <a:pPr algn="just"/>
            <a:r>
              <a:rPr lang="en-IN" dirty="0" smtClean="0"/>
              <a:t>Applications </a:t>
            </a:r>
            <a:r>
              <a:rPr lang="en-IN" dirty="0"/>
              <a:t>where legislation or other regulation does not permit data being hosted externally </a:t>
            </a:r>
            <a:endParaRPr lang="en-IN" dirty="0" smtClean="0"/>
          </a:p>
          <a:p>
            <a:pPr algn="just"/>
            <a:r>
              <a:rPr lang="en-IN" dirty="0" smtClean="0"/>
              <a:t>Applications </a:t>
            </a:r>
            <a:r>
              <a:rPr lang="en-IN" dirty="0"/>
              <a:t>where an existing on-premise solution </a:t>
            </a:r>
            <a:r>
              <a:rPr lang="en-IN" dirty="0" smtClean="0"/>
              <a:t>fulfils </a:t>
            </a:r>
            <a:r>
              <a:rPr lang="en-IN" dirty="0"/>
              <a:t>all of the organization’s </a:t>
            </a:r>
            <a:r>
              <a:rPr lang="en-IN" dirty="0" smtClean="0"/>
              <a:t>needs</a:t>
            </a:r>
          </a:p>
          <a:p>
            <a:pPr marL="0" indent="0" algn="just">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18</a:t>
            </a:fld>
            <a:endParaRPr lang="en-US" dirty="0"/>
          </a:p>
        </p:txBody>
      </p:sp>
    </p:spTree>
    <p:extLst>
      <p:ext uri="{BB962C8B-B14F-4D97-AF65-F5344CB8AC3E}">
        <p14:creationId xmlns:p14="http://schemas.microsoft.com/office/powerpoint/2010/main" val="3820312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of Cloud Computing Delivery Models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8223249"/>
              </p:ext>
            </p:extLst>
          </p:nvPr>
        </p:nvGraphicFramePr>
        <p:xfrm>
          <a:off x="89210" y="1524000"/>
          <a:ext cx="8686803" cy="3845560"/>
        </p:xfrm>
        <a:graphic>
          <a:graphicData uri="http://schemas.openxmlformats.org/drawingml/2006/table">
            <a:tbl>
              <a:tblPr firstRow="1" bandRow="1">
                <a:tableStyleId>{93296810-A885-4BE3-A3E7-6D5BEEA58F35}</a:tableStyleId>
              </a:tblPr>
              <a:tblGrid>
                <a:gridCol w="1053790"/>
                <a:gridCol w="2209800"/>
                <a:gridCol w="2286000"/>
                <a:gridCol w="3137213"/>
              </a:tblGrid>
              <a:tr h="370840">
                <a:tc>
                  <a:txBody>
                    <a:bodyPr/>
                    <a:lstStyle/>
                    <a:p>
                      <a:r>
                        <a:rPr lang="en-IN" dirty="0" smtClean="0"/>
                        <a:t>Category</a:t>
                      </a:r>
                      <a:endParaRPr lang="en-IN" dirty="0"/>
                    </a:p>
                  </a:txBody>
                  <a:tcPr/>
                </a:tc>
                <a:tc>
                  <a:txBody>
                    <a:bodyPr/>
                    <a:lstStyle/>
                    <a:p>
                      <a:r>
                        <a:rPr lang="en-IN" dirty="0" smtClean="0"/>
                        <a:t>Characteristics</a:t>
                      </a:r>
                      <a:endParaRPr lang="en-IN" dirty="0"/>
                    </a:p>
                  </a:txBody>
                  <a:tcPr/>
                </a:tc>
                <a:tc>
                  <a:txBody>
                    <a:bodyPr/>
                    <a:lstStyle/>
                    <a:p>
                      <a:r>
                        <a:rPr lang="en-IN" dirty="0" smtClean="0"/>
                        <a:t>Vendor and Products</a:t>
                      </a:r>
                      <a:endParaRPr lang="en-IN" dirty="0"/>
                    </a:p>
                  </a:txBody>
                  <a:tcPr/>
                </a:tc>
                <a:tc>
                  <a:txBody>
                    <a:bodyPr/>
                    <a:lstStyle/>
                    <a:p>
                      <a:r>
                        <a:rPr lang="en-IN" dirty="0" smtClean="0"/>
                        <a:t>Advantages</a:t>
                      </a:r>
                      <a:endParaRPr lang="en-IN" dirty="0"/>
                    </a:p>
                  </a:txBody>
                  <a:tcPr/>
                </a:tc>
              </a:tr>
              <a:tr h="370840">
                <a:tc>
                  <a:txBody>
                    <a:bodyPr/>
                    <a:lstStyle/>
                    <a:p>
                      <a:pPr algn="l"/>
                      <a:r>
                        <a:rPr lang="en-IN" sz="1400" dirty="0" err="1" smtClean="0"/>
                        <a:t>IaaS</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Consumers are provided</a:t>
                      </a:r>
                    </a:p>
                    <a:p>
                      <a:pPr algn="just"/>
                      <a:r>
                        <a:rPr lang="en-IN" sz="1400" b="0" i="0" u="none" strike="noStrike" kern="1200" baseline="0" dirty="0" smtClean="0">
                          <a:solidFill>
                            <a:schemeClr val="dk1"/>
                          </a:solidFill>
                          <a:latin typeface="+mn-lt"/>
                          <a:ea typeface="+mn-ea"/>
                          <a:cs typeface="+mn-cs"/>
                        </a:rPr>
                        <a:t>with virtualized</a:t>
                      </a:r>
                    </a:p>
                    <a:p>
                      <a:pPr algn="just"/>
                      <a:r>
                        <a:rPr lang="en-IN" sz="1400" b="0" i="0" u="none" strike="noStrike" kern="1200" baseline="0" dirty="0" smtClean="0">
                          <a:solidFill>
                            <a:schemeClr val="dk1"/>
                          </a:solidFill>
                          <a:latin typeface="+mn-lt"/>
                          <a:ea typeface="+mn-ea"/>
                          <a:cs typeface="+mn-cs"/>
                        </a:rPr>
                        <a:t>hardware and storage</a:t>
                      </a:r>
                    </a:p>
                    <a:p>
                      <a:pPr algn="just"/>
                      <a:r>
                        <a:rPr lang="en-IN" sz="1400" b="0" i="0" u="none" strike="noStrike" kern="1200" baseline="0" dirty="0" smtClean="0">
                          <a:solidFill>
                            <a:schemeClr val="dk1"/>
                          </a:solidFill>
                          <a:latin typeface="+mn-lt"/>
                          <a:ea typeface="+mn-ea"/>
                          <a:cs typeface="+mn-cs"/>
                        </a:rPr>
                        <a:t>on top of which</a:t>
                      </a:r>
                    </a:p>
                    <a:p>
                      <a:pPr algn="just"/>
                      <a:r>
                        <a:rPr lang="en-IN" sz="1400" b="0" i="0" u="none" strike="noStrike" kern="1200" baseline="0" dirty="0" smtClean="0">
                          <a:solidFill>
                            <a:schemeClr val="dk1"/>
                          </a:solidFill>
                          <a:latin typeface="+mn-lt"/>
                          <a:ea typeface="+mn-ea"/>
                          <a:cs typeface="+mn-cs"/>
                        </a:rPr>
                        <a:t>they can build their</a:t>
                      </a:r>
                    </a:p>
                    <a:p>
                      <a:pPr algn="just"/>
                      <a:r>
                        <a:rPr lang="en-IN" sz="1400" b="0" i="0" u="none" strike="noStrike" kern="1200" baseline="0" dirty="0" smtClean="0">
                          <a:solidFill>
                            <a:schemeClr val="dk1"/>
                          </a:solidFill>
                          <a:latin typeface="+mn-lt"/>
                          <a:ea typeface="+mn-ea"/>
                          <a:cs typeface="+mn-cs"/>
                        </a:rPr>
                        <a:t>infrastructure</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Amazon Web Services</a:t>
                      </a:r>
                    </a:p>
                    <a:p>
                      <a:pPr algn="just"/>
                      <a:r>
                        <a:rPr lang="en-IN" sz="1400" b="0" i="0" u="none" strike="noStrike" kern="1200" baseline="0" dirty="0" smtClean="0">
                          <a:solidFill>
                            <a:schemeClr val="dk1"/>
                          </a:solidFill>
                          <a:latin typeface="+mn-lt"/>
                          <a:ea typeface="+mn-ea"/>
                          <a:cs typeface="+mn-cs"/>
                        </a:rPr>
                        <a:t>(AWS), Google Compute</a:t>
                      </a:r>
                    </a:p>
                    <a:p>
                      <a:pPr algn="just"/>
                      <a:r>
                        <a:rPr lang="en-IN" sz="1400" b="0" i="0" u="none" strike="noStrike" kern="1200" baseline="0" dirty="0" smtClean="0">
                          <a:solidFill>
                            <a:schemeClr val="dk1"/>
                          </a:solidFill>
                          <a:latin typeface="+mn-lt"/>
                          <a:ea typeface="+mn-ea"/>
                          <a:cs typeface="+mn-cs"/>
                        </a:rPr>
                        <a:t>Engine (GCE),</a:t>
                      </a:r>
                    </a:p>
                    <a:p>
                      <a:pPr algn="just"/>
                      <a:r>
                        <a:rPr lang="en-IN" sz="1400" b="0" i="0" u="none" strike="noStrike" kern="1200" baseline="0" dirty="0" smtClean="0">
                          <a:solidFill>
                            <a:schemeClr val="dk1"/>
                          </a:solidFill>
                          <a:latin typeface="+mn-lt"/>
                          <a:ea typeface="+mn-ea"/>
                          <a:cs typeface="+mn-cs"/>
                        </a:rPr>
                        <a:t>Microsoft Azure,</a:t>
                      </a:r>
                    </a:p>
                    <a:p>
                      <a:pPr algn="just"/>
                      <a:r>
                        <a:rPr lang="en-IN" sz="1400" b="0" i="0" u="none" strike="noStrike" kern="1200" baseline="0" dirty="0" err="1" smtClean="0">
                          <a:solidFill>
                            <a:schemeClr val="dk1"/>
                          </a:solidFill>
                          <a:latin typeface="+mn-lt"/>
                          <a:ea typeface="+mn-ea"/>
                          <a:cs typeface="+mn-cs"/>
                        </a:rPr>
                        <a:t>Rackspace</a:t>
                      </a:r>
                      <a:r>
                        <a:rPr lang="en-IN" sz="1400" b="0" i="0" u="none" strike="noStrike" kern="1200" baseline="0" dirty="0" smtClean="0">
                          <a:solidFill>
                            <a:schemeClr val="dk1"/>
                          </a:solidFill>
                          <a:latin typeface="+mn-lt"/>
                          <a:ea typeface="+mn-ea"/>
                          <a:cs typeface="+mn-cs"/>
                        </a:rPr>
                        <a:t>, Cisco</a:t>
                      </a:r>
                    </a:p>
                    <a:p>
                      <a:pPr algn="just"/>
                      <a:r>
                        <a:rPr lang="en-IN" sz="1400" b="0" i="0" u="none" strike="noStrike" kern="1200" baseline="0" dirty="0" err="1" smtClean="0">
                          <a:solidFill>
                            <a:schemeClr val="dk1"/>
                          </a:solidFill>
                          <a:latin typeface="+mn-lt"/>
                          <a:ea typeface="+mn-ea"/>
                          <a:cs typeface="+mn-cs"/>
                        </a:rPr>
                        <a:t>Metapod</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scalability, Pay per use,</a:t>
                      </a:r>
                    </a:p>
                    <a:p>
                      <a:pPr algn="just"/>
                      <a:r>
                        <a:rPr lang="en-IN" sz="1400" b="0" i="0" u="none" strike="noStrike" kern="1200" baseline="0" dirty="0" smtClean="0">
                          <a:solidFill>
                            <a:schemeClr val="dk1"/>
                          </a:solidFill>
                          <a:latin typeface="+mn-lt"/>
                          <a:ea typeface="+mn-ea"/>
                          <a:cs typeface="+mn-cs"/>
                        </a:rPr>
                        <a:t>no investment in physical</a:t>
                      </a:r>
                    </a:p>
                    <a:p>
                      <a:pPr algn="just"/>
                      <a:r>
                        <a:rPr lang="en-IN" sz="1400" b="0" i="0" u="none" strike="noStrike" kern="1200" baseline="0" dirty="0" smtClean="0">
                          <a:solidFill>
                            <a:schemeClr val="dk1"/>
                          </a:solidFill>
                          <a:latin typeface="+mn-lt"/>
                          <a:ea typeface="+mn-ea"/>
                          <a:cs typeface="+mn-cs"/>
                        </a:rPr>
                        <a:t>infrastructure, location</a:t>
                      </a:r>
                    </a:p>
                    <a:p>
                      <a:pPr algn="just"/>
                      <a:r>
                        <a:rPr lang="en-IN" sz="1400" b="0" i="0" u="none" strike="noStrike" kern="1200" baseline="0" dirty="0" smtClean="0">
                          <a:solidFill>
                            <a:schemeClr val="dk1"/>
                          </a:solidFill>
                          <a:latin typeface="+mn-lt"/>
                          <a:ea typeface="+mn-ea"/>
                          <a:cs typeface="+mn-cs"/>
                        </a:rPr>
                        <a:t>independence</a:t>
                      </a:r>
                      <a:endParaRPr lang="en-IN" sz="1400" dirty="0"/>
                    </a:p>
                  </a:txBody>
                  <a:tcPr/>
                </a:tc>
              </a:tr>
              <a:tr h="370840">
                <a:tc>
                  <a:txBody>
                    <a:bodyPr/>
                    <a:lstStyle/>
                    <a:p>
                      <a:pPr algn="l"/>
                      <a:r>
                        <a:rPr lang="en-IN" sz="1400" dirty="0" err="1" smtClean="0"/>
                        <a:t>PaaS</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Consumers are provided</a:t>
                      </a:r>
                    </a:p>
                    <a:p>
                      <a:pPr algn="just"/>
                      <a:r>
                        <a:rPr lang="en-IN" sz="1400" b="0" i="0" u="none" strike="noStrike" kern="1200" baseline="0" dirty="0" smtClean="0">
                          <a:solidFill>
                            <a:schemeClr val="dk1"/>
                          </a:solidFill>
                          <a:latin typeface="+mn-lt"/>
                          <a:ea typeface="+mn-ea"/>
                          <a:cs typeface="+mn-cs"/>
                        </a:rPr>
                        <a:t>with a platform</a:t>
                      </a:r>
                    </a:p>
                    <a:p>
                      <a:pPr algn="just"/>
                      <a:r>
                        <a:rPr lang="en-IN" sz="1400" b="0" i="0" u="none" strike="noStrike" kern="1200" baseline="0" dirty="0" smtClean="0">
                          <a:solidFill>
                            <a:schemeClr val="dk1"/>
                          </a:solidFill>
                          <a:latin typeface="+mn-lt"/>
                          <a:ea typeface="+mn-ea"/>
                          <a:cs typeface="+mn-cs"/>
                        </a:rPr>
                        <a:t>for developing applications</a:t>
                      </a:r>
                    </a:p>
                    <a:p>
                      <a:pPr algn="just"/>
                      <a:r>
                        <a:rPr lang="en-IN" sz="1400" b="0" i="0" u="none" strike="noStrike" kern="1200" baseline="0" dirty="0" smtClean="0">
                          <a:solidFill>
                            <a:schemeClr val="dk1"/>
                          </a:solidFill>
                          <a:latin typeface="+mn-lt"/>
                          <a:ea typeface="+mn-ea"/>
                          <a:cs typeface="+mn-cs"/>
                        </a:rPr>
                        <a:t>hosted in the</a:t>
                      </a:r>
                    </a:p>
                    <a:p>
                      <a:pPr algn="just"/>
                      <a:r>
                        <a:rPr lang="en-IN" sz="1400" b="0" i="0" u="none" strike="noStrike" kern="1200" baseline="0" dirty="0" smtClean="0">
                          <a:solidFill>
                            <a:schemeClr val="dk1"/>
                          </a:solidFill>
                          <a:latin typeface="+mn-lt"/>
                          <a:ea typeface="+mn-ea"/>
                          <a:cs typeface="+mn-cs"/>
                        </a:rPr>
                        <a:t>cloud</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AWS Elastic Beanstalk,</a:t>
                      </a:r>
                    </a:p>
                    <a:p>
                      <a:pPr algn="just"/>
                      <a:r>
                        <a:rPr lang="en-IN" sz="1400" b="0" i="0" u="none" strike="noStrike" kern="1200" baseline="0" dirty="0" smtClean="0">
                          <a:solidFill>
                            <a:schemeClr val="dk1"/>
                          </a:solidFill>
                          <a:latin typeface="+mn-lt"/>
                          <a:ea typeface="+mn-ea"/>
                          <a:cs typeface="+mn-cs"/>
                        </a:rPr>
                        <a:t>Google App Engine</a:t>
                      </a:r>
                    </a:p>
                    <a:p>
                      <a:pPr algn="just"/>
                      <a:r>
                        <a:rPr lang="en-IN" sz="1400" b="0" i="0" u="none" strike="noStrike" kern="1200" baseline="0" dirty="0" smtClean="0">
                          <a:solidFill>
                            <a:schemeClr val="dk1"/>
                          </a:solidFill>
                          <a:latin typeface="+mn-lt"/>
                          <a:ea typeface="+mn-ea"/>
                          <a:cs typeface="+mn-cs"/>
                        </a:rPr>
                        <a:t>(GAE), Windows</a:t>
                      </a:r>
                    </a:p>
                    <a:p>
                      <a:pPr algn="just"/>
                      <a:r>
                        <a:rPr lang="en-IN" sz="1400" b="0" i="0" u="none" strike="noStrike" kern="1200" baseline="0" dirty="0" smtClean="0">
                          <a:solidFill>
                            <a:schemeClr val="dk1"/>
                          </a:solidFill>
                          <a:latin typeface="+mn-lt"/>
                          <a:ea typeface="+mn-ea"/>
                          <a:cs typeface="+mn-cs"/>
                        </a:rPr>
                        <a:t>Azure, Apache </a:t>
                      </a:r>
                      <a:r>
                        <a:rPr lang="en-IN" sz="1400" b="0" i="0" u="none" strike="noStrike" kern="1200" baseline="0" dirty="0" err="1" smtClean="0">
                          <a:solidFill>
                            <a:schemeClr val="dk1"/>
                          </a:solidFill>
                          <a:latin typeface="+mn-lt"/>
                          <a:ea typeface="+mn-ea"/>
                          <a:cs typeface="+mn-cs"/>
                        </a:rPr>
                        <a:t>Stratos</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server software, storage,</a:t>
                      </a:r>
                    </a:p>
                    <a:p>
                      <a:pPr algn="just"/>
                      <a:r>
                        <a:rPr lang="en-IN" sz="1400" b="0" i="0" u="none" strike="noStrike" kern="1200" baseline="0" dirty="0" smtClean="0">
                          <a:solidFill>
                            <a:schemeClr val="dk1"/>
                          </a:solidFill>
                          <a:latin typeface="+mn-lt"/>
                          <a:ea typeface="+mn-ea"/>
                          <a:cs typeface="+mn-cs"/>
                        </a:rPr>
                        <a:t>tools for design</a:t>
                      </a:r>
                    </a:p>
                    <a:p>
                      <a:pPr algn="just"/>
                      <a:r>
                        <a:rPr lang="en-IN" sz="1400" b="0" i="0" u="none" strike="noStrike" kern="1200" baseline="0" dirty="0" smtClean="0">
                          <a:solidFill>
                            <a:schemeClr val="dk1"/>
                          </a:solidFill>
                          <a:latin typeface="+mn-lt"/>
                          <a:ea typeface="+mn-ea"/>
                          <a:cs typeface="+mn-cs"/>
                        </a:rPr>
                        <a:t>and development,</a:t>
                      </a:r>
                    </a:p>
                    <a:p>
                      <a:pPr algn="just"/>
                      <a:r>
                        <a:rPr lang="en-IN" sz="1400" b="0" i="0" u="none" strike="noStrike" kern="1200" baseline="0" dirty="0" smtClean="0">
                          <a:solidFill>
                            <a:schemeClr val="dk1"/>
                          </a:solidFill>
                          <a:latin typeface="+mn-lt"/>
                          <a:ea typeface="+mn-ea"/>
                          <a:cs typeface="+mn-cs"/>
                        </a:rPr>
                        <a:t>server-side scripting</a:t>
                      </a:r>
                    </a:p>
                    <a:p>
                      <a:pPr algn="just"/>
                      <a:r>
                        <a:rPr lang="en-IN" sz="1400" b="0" i="0" u="none" strike="noStrike" kern="1200" baseline="0" dirty="0" smtClean="0">
                          <a:solidFill>
                            <a:schemeClr val="dk1"/>
                          </a:solidFill>
                          <a:latin typeface="+mn-lt"/>
                          <a:ea typeface="+mn-ea"/>
                          <a:cs typeface="+mn-cs"/>
                        </a:rPr>
                        <a:t>environment</a:t>
                      </a:r>
                      <a:endParaRPr lang="en-IN" sz="1400" dirty="0"/>
                    </a:p>
                  </a:txBody>
                  <a:tcPr/>
                </a:tc>
              </a:tr>
              <a:tr h="370840">
                <a:tc>
                  <a:txBody>
                    <a:bodyPr/>
                    <a:lstStyle/>
                    <a:p>
                      <a:pPr algn="l"/>
                      <a:r>
                        <a:rPr lang="en-IN" sz="1400" dirty="0" err="1" smtClean="0"/>
                        <a:t>SaaS</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Consumers are provided</a:t>
                      </a:r>
                    </a:p>
                    <a:p>
                      <a:pPr algn="just"/>
                      <a:r>
                        <a:rPr lang="en-IN" sz="1400" b="0" i="0" u="none" strike="noStrike" kern="1200" baseline="0" dirty="0" smtClean="0">
                          <a:solidFill>
                            <a:schemeClr val="dk1"/>
                          </a:solidFill>
                          <a:latin typeface="+mn-lt"/>
                          <a:ea typeface="+mn-ea"/>
                          <a:cs typeface="+mn-cs"/>
                        </a:rPr>
                        <a:t>with applications</a:t>
                      </a:r>
                    </a:p>
                    <a:p>
                      <a:pPr algn="just"/>
                      <a:r>
                        <a:rPr lang="en-IN" sz="1400" b="0" i="0" u="none" strike="noStrike" kern="1200" baseline="0" dirty="0" smtClean="0">
                          <a:solidFill>
                            <a:schemeClr val="dk1"/>
                          </a:solidFill>
                          <a:latin typeface="+mn-lt"/>
                          <a:ea typeface="+mn-ea"/>
                          <a:cs typeface="+mn-cs"/>
                        </a:rPr>
                        <a:t>that are accessible</a:t>
                      </a:r>
                    </a:p>
                    <a:p>
                      <a:pPr algn="just"/>
                      <a:r>
                        <a:rPr lang="en-IN" sz="1400" b="0" i="0" u="none" strike="noStrike" kern="1200" baseline="0" dirty="0" smtClean="0">
                          <a:solidFill>
                            <a:schemeClr val="dk1"/>
                          </a:solidFill>
                          <a:latin typeface="+mn-lt"/>
                          <a:ea typeface="+mn-ea"/>
                          <a:cs typeface="+mn-cs"/>
                        </a:rPr>
                        <a:t>anywhere and anytime</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Salesforce, Google</a:t>
                      </a:r>
                    </a:p>
                    <a:p>
                      <a:pPr algn="just"/>
                      <a:r>
                        <a:rPr lang="en-IN" sz="1400" b="0" i="0" u="none" strike="noStrike" kern="1200" baseline="0" dirty="0" smtClean="0">
                          <a:solidFill>
                            <a:schemeClr val="dk1"/>
                          </a:solidFill>
                          <a:latin typeface="+mn-lt"/>
                          <a:ea typeface="+mn-ea"/>
                          <a:cs typeface="+mn-cs"/>
                        </a:rPr>
                        <a:t>Apps, Citrix </a:t>
                      </a:r>
                      <a:r>
                        <a:rPr lang="en-IN" sz="1400" b="0" i="0" u="none" strike="noStrike" kern="1200" baseline="0" dirty="0" err="1" smtClean="0">
                          <a:solidFill>
                            <a:schemeClr val="dk1"/>
                          </a:solidFill>
                          <a:latin typeface="+mn-lt"/>
                          <a:ea typeface="+mn-ea"/>
                          <a:cs typeface="+mn-cs"/>
                        </a:rPr>
                        <a:t>GoTo</a:t>
                      </a:r>
                      <a:endParaRPr lang="en-IN" sz="1400" b="0" i="0" u="none" strike="noStrike" kern="1200" baseline="0" dirty="0" smtClean="0">
                        <a:solidFill>
                          <a:schemeClr val="dk1"/>
                        </a:solidFill>
                        <a:latin typeface="+mn-lt"/>
                        <a:ea typeface="+mn-ea"/>
                        <a:cs typeface="+mn-cs"/>
                      </a:endParaRPr>
                    </a:p>
                    <a:p>
                      <a:pPr algn="just"/>
                      <a:r>
                        <a:rPr lang="en-IN" sz="1400" b="0" i="0" u="none" strike="noStrike" kern="1200" baseline="0" dirty="0" smtClean="0">
                          <a:solidFill>
                            <a:schemeClr val="dk1"/>
                          </a:solidFill>
                          <a:latin typeface="+mn-lt"/>
                          <a:ea typeface="+mn-ea"/>
                          <a:cs typeface="+mn-cs"/>
                        </a:rPr>
                        <a:t>Meeting, Cisco WebEx</a:t>
                      </a:r>
                      <a:endParaRPr lang="en-IN" sz="1400" dirty="0"/>
                    </a:p>
                  </a:txBody>
                  <a:tcPr/>
                </a:tc>
                <a:tc>
                  <a:txBody>
                    <a:bodyPr/>
                    <a:lstStyle/>
                    <a:p>
                      <a:pPr algn="just"/>
                      <a:r>
                        <a:rPr lang="en-IN" sz="1400" b="0" i="0" u="none" strike="noStrike" kern="1200" baseline="0" dirty="0" smtClean="0">
                          <a:solidFill>
                            <a:schemeClr val="dk1"/>
                          </a:solidFill>
                          <a:latin typeface="+mn-lt"/>
                          <a:ea typeface="+mn-ea"/>
                          <a:cs typeface="+mn-cs"/>
                        </a:rPr>
                        <a:t>compatibility, automatic</a:t>
                      </a:r>
                    </a:p>
                    <a:p>
                      <a:pPr algn="just"/>
                      <a:r>
                        <a:rPr lang="en-IN" sz="1400" b="0" i="0" u="none" strike="noStrike" kern="1200" baseline="0" dirty="0" smtClean="0">
                          <a:solidFill>
                            <a:schemeClr val="dk1"/>
                          </a:solidFill>
                          <a:latin typeface="+mn-lt"/>
                          <a:ea typeface="+mn-ea"/>
                          <a:cs typeface="+mn-cs"/>
                        </a:rPr>
                        <a:t>updates and</a:t>
                      </a:r>
                    </a:p>
                    <a:p>
                      <a:pPr algn="just"/>
                      <a:r>
                        <a:rPr lang="en-IN" sz="1400" b="0" i="0" u="none" strike="noStrike" kern="1200" baseline="0" dirty="0" smtClean="0">
                          <a:solidFill>
                            <a:schemeClr val="dk1"/>
                          </a:solidFill>
                          <a:latin typeface="+mn-lt"/>
                          <a:ea typeface="+mn-ea"/>
                          <a:cs typeface="+mn-cs"/>
                        </a:rPr>
                        <a:t>patch management,</a:t>
                      </a:r>
                    </a:p>
                    <a:p>
                      <a:pPr algn="just"/>
                      <a:r>
                        <a:rPr lang="en-IN" sz="1400" b="0" i="0" u="none" strike="noStrike" kern="1200" baseline="0" dirty="0" smtClean="0">
                          <a:solidFill>
                            <a:schemeClr val="dk1"/>
                          </a:solidFill>
                          <a:latin typeface="+mn-lt"/>
                          <a:ea typeface="+mn-ea"/>
                          <a:cs typeface="+mn-cs"/>
                        </a:rPr>
                        <a:t>easier administration</a:t>
                      </a:r>
                      <a:endParaRPr lang="en-IN" sz="1400" dirty="0"/>
                    </a:p>
                  </a:txBody>
                  <a:tcPr/>
                </a:tc>
              </a:tr>
            </a:tbl>
          </a:graphicData>
        </a:graphic>
      </p:graphicFrame>
      <p:sp>
        <p:nvSpPr>
          <p:cNvPr id="4" name="Slide Number Placeholder 3"/>
          <p:cNvSpPr>
            <a:spLocks noGrp="1"/>
          </p:cNvSpPr>
          <p:nvPr>
            <p:ph type="sldNum" sz="quarter" idx="12"/>
          </p:nvPr>
        </p:nvSpPr>
        <p:spPr/>
        <p:txBody>
          <a:bodyPr/>
          <a:lstStyle/>
          <a:p>
            <a:fld id="{6237BB6C-CC30-4470-9E73-6CFFC494060D}" type="slidenum">
              <a:rPr lang="en-US" smtClean="0"/>
              <a:pPr/>
              <a:t>19</a:t>
            </a:fld>
            <a:endParaRPr lang="en-US" dirty="0"/>
          </a:p>
        </p:txBody>
      </p:sp>
      <p:sp>
        <p:nvSpPr>
          <p:cNvPr id="6" name="TextBox 5"/>
          <p:cNvSpPr txBox="1"/>
          <p:nvPr/>
        </p:nvSpPr>
        <p:spPr>
          <a:xfrm>
            <a:off x="89210" y="990600"/>
            <a:ext cx="5971250" cy="369332"/>
          </a:xfrm>
          <a:prstGeom prst="rect">
            <a:avLst/>
          </a:prstGeom>
          <a:noFill/>
        </p:spPr>
        <p:txBody>
          <a:bodyPr wrap="none" rtlCol="0">
            <a:spAutoFit/>
          </a:bodyPr>
          <a:lstStyle/>
          <a:p>
            <a:r>
              <a:rPr lang="en-IN" dirty="0" smtClean="0"/>
              <a:t>Table: Comparison between cloud computing delivery models</a:t>
            </a:r>
            <a:endParaRPr lang="en-IN" dirty="0"/>
          </a:p>
        </p:txBody>
      </p:sp>
    </p:spTree>
    <p:extLst>
      <p:ext uri="{BB962C8B-B14F-4D97-AF65-F5344CB8AC3E}">
        <p14:creationId xmlns:p14="http://schemas.microsoft.com/office/powerpoint/2010/main" val="89439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5309C35-FEBC-458C-9CA9-419ECF0CD12C}"/>
              </a:ext>
            </a:extLst>
          </p:cNvPr>
          <p:cNvSpPr>
            <a:spLocks noGrp="1"/>
          </p:cNvSpPr>
          <p:nvPr>
            <p:ph type="sldNum" sz="quarter" idx="12"/>
          </p:nvPr>
        </p:nvSpPr>
        <p:spPr/>
        <p:txBody>
          <a:bodyPr/>
          <a:lstStyle/>
          <a:p>
            <a:fld id="{6237BB6C-CC30-4470-9E73-6CFFC494060D}" type="slidenum">
              <a:rPr lang="en-US" smtClean="0"/>
              <a:pPr/>
              <a:t>2</a:t>
            </a:fld>
            <a:endParaRPr lang="en-US" dirty="0"/>
          </a:p>
        </p:txBody>
      </p:sp>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50053" y="2895600"/>
            <a:ext cx="8941547"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Chapter </a:t>
            </a:r>
            <a:r>
              <a:rPr lang="en-IN" sz="2800" b="1" dirty="0" smtClean="0">
                <a:solidFill>
                  <a:srgbClr val="FF9900"/>
                </a:solidFill>
                <a:latin typeface="AR DELANEY" pitchFamily="2" charset="0"/>
                <a:cs typeface="Browallia New" pitchFamily="34" charset="-34"/>
              </a:rPr>
              <a:t>5: Cloud Delivery Models and its Challenges </a:t>
            </a:r>
            <a:endParaRPr lang="en-IN" sz="2800" b="1" dirty="0">
              <a:solidFill>
                <a:srgbClr val="FF9900"/>
              </a:solidFill>
              <a:latin typeface="AR DELANEY" pitchFamily="2" charset="0"/>
              <a:cs typeface="Browallia New" pitchFamily="34" charset="-34"/>
            </a:endParaRPr>
          </a:p>
        </p:txBody>
      </p:sp>
    </p:spTree>
    <p:extLst>
      <p:ext uri="{BB962C8B-B14F-4D97-AF65-F5344CB8AC3E}">
        <p14:creationId xmlns:p14="http://schemas.microsoft.com/office/powerpoint/2010/main" val="63298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Obstacles for Cloud Technology</a:t>
            </a:r>
            <a:endParaRPr lang="en-IN" dirty="0"/>
          </a:p>
        </p:txBody>
      </p:sp>
      <p:sp>
        <p:nvSpPr>
          <p:cNvPr id="3" name="Content Placeholder 2"/>
          <p:cNvSpPr>
            <a:spLocks noGrp="1"/>
          </p:cNvSpPr>
          <p:nvPr>
            <p:ph idx="1"/>
          </p:nvPr>
        </p:nvSpPr>
        <p:spPr/>
        <p:txBody>
          <a:bodyPr/>
          <a:lstStyle/>
          <a:p>
            <a:pPr marL="0" indent="0">
              <a:buNone/>
            </a:pPr>
            <a:r>
              <a:rPr lang="en-IN" dirty="0"/>
              <a:t>F</a:t>
            </a:r>
            <a:r>
              <a:rPr lang="en-IN" dirty="0" smtClean="0"/>
              <a:t>our </a:t>
            </a:r>
            <a:r>
              <a:rPr lang="en-IN" dirty="0"/>
              <a:t>big obstacles to cloud computing </a:t>
            </a:r>
            <a:endParaRPr lang="en-IN" dirty="0" smtClean="0"/>
          </a:p>
          <a:p>
            <a:pPr marL="0" indent="0">
              <a:buNone/>
            </a:pPr>
            <a:endParaRPr lang="en-IN" dirty="0"/>
          </a:p>
          <a:p>
            <a:pPr marL="0" indent="0">
              <a:buNone/>
            </a:pPr>
            <a:r>
              <a:rPr lang="en-IN" b="1" dirty="0" smtClean="0"/>
              <a:t>                                                           Security</a:t>
            </a:r>
          </a:p>
          <a:p>
            <a:pPr marL="0" indent="0">
              <a:buNone/>
            </a:pPr>
            <a:endParaRPr lang="en-IN" b="1" dirty="0" smtClean="0"/>
          </a:p>
          <a:p>
            <a:pPr marL="0" indent="0">
              <a:buNone/>
            </a:pPr>
            <a:endParaRPr lang="en-IN" b="1" dirty="0"/>
          </a:p>
          <a:p>
            <a:pPr marL="0" indent="0">
              <a:buNone/>
            </a:pPr>
            <a:r>
              <a:rPr lang="en-IN" b="1" dirty="0" smtClean="0"/>
              <a:t>                                                                                                                               Legislation                                      Integration</a:t>
            </a:r>
          </a:p>
          <a:p>
            <a:pPr marL="0" indent="0">
              <a:buNone/>
            </a:pPr>
            <a:endParaRPr lang="en-IN" b="1" dirty="0" smtClean="0"/>
          </a:p>
          <a:p>
            <a:pPr marL="0" indent="0">
              <a:buNone/>
            </a:pPr>
            <a:endParaRPr lang="en-IN" b="1" dirty="0"/>
          </a:p>
          <a:p>
            <a:pPr marL="0" indent="0">
              <a:buNone/>
            </a:pPr>
            <a:r>
              <a:rPr lang="en-IN" b="1" dirty="0" smtClean="0"/>
              <a:t>                                                             Availability </a:t>
            </a:r>
            <a:endParaRPr lang="en-IN" b="1"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236" y="2051214"/>
            <a:ext cx="1378335" cy="137833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2159" y="4872037"/>
            <a:ext cx="1452563" cy="145256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3738478"/>
            <a:ext cx="1295400" cy="12954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6600" y="3352800"/>
            <a:ext cx="1295400" cy="1295400"/>
          </a:xfrm>
          <a:prstGeom prst="rect">
            <a:avLst/>
          </a:prstGeom>
        </p:spPr>
      </p:pic>
    </p:spTree>
    <p:extLst>
      <p:ext uri="{BB962C8B-B14F-4D97-AF65-F5344CB8AC3E}">
        <p14:creationId xmlns:p14="http://schemas.microsoft.com/office/powerpoint/2010/main" val="4280951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Vulnerabilities</a:t>
            </a:r>
            <a:endParaRPr lang="en-IN" dirty="0"/>
          </a:p>
        </p:txBody>
      </p:sp>
      <p:sp>
        <p:nvSpPr>
          <p:cNvPr id="3" name="Content Placeholder 2"/>
          <p:cNvSpPr>
            <a:spLocks noGrp="1"/>
          </p:cNvSpPr>
          <p:nvPr>
            <p:ph idx="1"/>
          </p:nvPr>
        </p:nvSpPr>
        <p:spPr/>
        <p:txBody>
          <a:bodyPr/>
          <a:lstStyle/>
          <a:p>
            <a:pPr marL="0" indent="0">
              <a:buNone/>
            </a:pPr>
            <a:r>
              <a:rPr lang="en-IN" dirty="0"/>
              <a:t>When deciding to migrate to the </a:t>
            </a:r>
            <a:r>
              <a:rPr lang="en-IN" dirty="0" smtClean="0"/>
              <a:t>cloud, following are the cloud vulnerabilities that should be considered:</a:t>
            </a:r>
          </a:p>
          <a:p>
            <a:pPr marL="0" indent="0">
              <a:buNone/>
            </a:pPr>
            <a:endParaRPr lang="en-IN" dirty="0" smtClean="0"/>
          </a:p>
          <a:p>
            <a:r>
              <a:rPr lang="en-IN" b="1" dirty="0"/>
              <a:t>Session </a:t>
            </a:r>
            <a:r>
              <a:rPr lang="en-IN" b="1" dirty="0" smtClean="0"/>
              <a:t>Riding</a:t>
            </a:r>
            <a:endParaRPr lang="en-IN" dirty="0"/>
          </a:p>
          <a:p>
            <a:r>
              <a:rPr lang="en-IN" b="1" dirty="0"/>
              <a:t>Virtual Machine </a:t>
            </a:r>
            <a:r>
              <a:rPr lang="en-IN" b="1" dirty="0" smtClean="0"/>
              <a:t>Escape</a:t>
            </a:r>
          </a:p>
          <a:p>
            <a:r>
              <a:rPr lang="en-IN" b="1" dirty="0"/>
              <a:t>Reliability and Availability of </a:t>
            </a:r>
            <a:r>
              <a:rPr lang="en-IN" b="1" dirty="0" smtClean="0"/>
              <a:t>Service</a:t>
            </a:r>
          </a:p>
          <a:p>
            <a:r>
              <a:rPr lang="en-IN" b="1" dirty="0"/>
              <a:t>Insecure </a:t>
            </a:r>
            <a:r>
              <a:rPr lang="en-IN" b="1" dirty="0" smtClean="0"/>
              <a:t>Cryptography</a:t>
            </a:r>
          </a:p>
          <a:p>
            <a:r>
              <a:rPr lang="en-IN" b="1" dirty="0"/>
              <a:t>Data Protection and </a:t>
            </a:r>
            <a:r>
              <a:rPr lang="en-IN" b="1" dirty="0" smtClean="0"/>
              <a:t>Portability</a:t>
            </a:r>
          </a:p>
          <a:p>
            <a:r>
              <a:rPr lang="en-IN" b="1" dirty="0"/>
              <a:t>CSP </a:t>
            </a:r>
            <a:r>
              <a:rPr lang="en-IN" b="1" dirty="0" smtClean="0"/>
              <a:t>Lock-in</a:t>
            </a:r>
          </a:p>
          <a:p>
            <a:r>
              <a:rPr lang="en-IN" b="1" dirty="0"/>
              <a:t>Internet Dependency</a:t>
            </a:r>
            <a:endParaRPr lang="en-IN" dirty="0" smtClean="0"/>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21</a:t>
            </a:fld>
            <a:endParaRPr lang="en-US" dirty="0"/>
          </a:p>
        </p:txBody>
      </p:sp>
    </p:spTree>
    <p:extLst>
      <p:ext uri="{BB962C8B-B14F-4D97-AF65-F5344CB8AC3E}">
        <p14:creationId xmlns:p14="http://schemas.microsoft.com/office/powerpoint/2010/main" val="858196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Challenges </a:t>
            </a:r>
            <a:endParaRPr lang="en-IN" dirty="0"/>
          </a:p>
        </p:txBody>
      </p:sp>
      <p:sp>
        <p:nvSpPr>
          <p:cNvPr id="3" name="Content Placeholder 2"/>
          <p:cNvSpPr>
            <a:spLocks noGrp="1"/>
          </p:cNvSpPr>
          <p:nvPr>
            <p:ph idx="1"/>
          </p:nvPr>
        </p:nvSpPr>
        <p:spPr/>
        <p:txBody>
          <a:bodyPr/>
          <a:lstStyle/>
          <a:p>
            <a:pPr marL="0" indent="0" algn="just">
              <a:buNone/>
            </a:pPr>
            <a:r>
              <a:rPr lang="en-IN" dirty="0"/>
              <a:t>Cloud computing challenges have always been there. Companies are increasingly aware of the business value that cloud computing brings and are taking steps towards transition to the cloud. A smooth transition entails a thorough understanding of the benefits as well as challenges involved. Like any new technology, the adoption of cloud computing is not free from issues. Some of the most important challenges are as </a:t>
            </a:r>
            <a:r>
              <a:rPr lang="en-IN" dirty="0" smtClean="0"/>
              <a:t>follows:</a:t>
            </a:r>
          </a:p>
          <a:p>
            <a:pPr marL="0" indent="0" algn="just">
              <a:buNone/>
            </a:pPr>
            <a:endParaRPr lang="en-IN" dirty="0" smtClean="0"/>
          </a:p>
          <a:p>
            <a:pPr marL="0" indent="0" algn="just">
              <a:buNone/>
            </a:pPr>
            <a:endParaRPr lang="en-IN" dirty="0"/>
          </a:p>
          <a:p>
            <a:pPr algn="just"/>
            <a:r>
              <a:rPr lang="en-IN" b="1" dirty="0" smtClean="0"/>
              <a:t>Security and Privacy</a:t>
            </a:r>
          </a:p>
          <a:p>
            <a:pPr algn="just"/>
            <a:r>
              <a:rPr lang="en-IN" b="1" dirty="0" smtClean="0"/>
              <a:t>Interoperability and Portability</a:t>
            </a:r>
          </a:p>
          <a:p>
            <a:pPr algn="just"/>
            <a:r>
              <a:rPr lang="en-IN" b="1" dirty="0" smtClean="0"/>
              <a:t>Reliability and Availability</a:t>
            </a:r>
          </a:p>
          <a:p>
            <a:pPr algn="just"/>
            <a:r>
              <a:rPr lang="en-IN" b="1" dirty="0" smtClean="0"/>
              <a:t>Performance and Bandwidth cost</a:t>
            </a:r>
          </a:p>
          <a:p>
            <a:pPr marL="0" indent="0" algn="just">
              <a:buNone/>
            </a:pPr>
            <a:endParaRPr lang="en-IN" dirty="0" smtClean="0"/>
          </a:p>
        </p:txBody>
      </p:sp>
      <p:sp>
        <p:nvSpPr>
          <p:cNvPr id="4" name="Slide Number Placeholder 3"/>
          <p:cNvSpPr>
            <a:spLocks noGrp="1"/>
          </p:cNvSpPr>
          <p:nvPr>
            <p:ph type="sldNum" sz="quarter" idx="12"/>
          </p:nvPr>
        </p:nvSpPr>
        <p:spPr/>
        <p:txBody>
          <a:bodyPr/>
          <a:lstStyle/>
          <a:p>
            <a:fld id="{6237BB6C-CC30-4470-9E73-6CFFC494060D}" type="slidenum">
              <a:rPr lang="en-US" smtClean="0"/>
              <a:pPr/>
              <a:t>22</a:t>
            </a:fld>
            <a:endParaRPr lang="en-US" dirty="0"/>
          </a:p>
        </p:txBody>
      </p:sp>
    </p:spTree>
    <p:extLst>
      <p:ext uri="{BB962C8B-B14F-4D97-AF65-F5344CB8AC3E}">
        <p14:creationId xmlns:p14="http://schemas.microsoft.com/office/powerpoint/2010/main" val="3765587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Challenges Contd..</a:t>
            </a:r>
            <a:endParaRPr lang="en-IN" dirty="0"/>
          </a:p>
        </p:txBody>
      </p:sp>
      <p:sp>
        <p:nvSpPr>
          <p:cNvPr id="3" name="Content Placeholder 2"/>
          <p:cNvSpPr>
            <a:spLocks noGrp="1"/>
          </p:cNvSpPr>
          <p:nvPr>
            <p:ph idx="1"/>
          </p:nvPr>
        </p:nvSpPr>
        <p:spPr>
          <a:xfrm>
            <a:off x="228600" y="838200"/>
            <a:ext cx="8686800" cy="5737860"/>
          </a:xfrm>
        </p:spPr>
        <p:txBody>
          <a:bodyPr>
            <a:normAutofit fontScale="92500" lnSpcReduction="20000"/>
          </a:bodyPr>
          <a:lstStyle/>
          <a:p>
            <a:pPr marL="0" indent="0">
              <a:buNone/>
            </a:pPr>
            <a:r>
              <a:rPr lang="en-IN" dirty="0"/>
              <a:t>13 b</a:t>
            </a:r>
            <a:r>
              <a:rPr lang="en-IN" dirty="0" smtClean="0"/>
              <a:t>iggest challenges </a:t>
            </a:r>
            <a:r>
              <a:rPr lang="en-IN" dirty="0"/>
              <a:t>w</a:t>
            </a:r>
            <a:r>
              <a:rPr lang="en-IN" dirty="0" smtClean="0"/>
              <a:t>hen </a:t>
            </a:r>
            <a:r>
              <a:rPr lang="en-IN" dirty="0"/>
              <a:t>m</a:t>
            </a:r>
            <a:r>
              <a:rPr lang="en-IN" dirty="0" smtClean="0"/>
              <a:t>oving the business </a:t>
            </a:r>
            <a:r>
              <a:rPr lang="en-IN" dirty="0"/>
              <a:t>t</a:t>
            </a:r>
            <a:r>
              <a:rPr lang="en-IN" dirty="0" smtClean="0"/>
              <a:t>o </a:t>
            </a:r>
            <a:r>
              <a:rPr lang="en-IN" dirty="0"/>
              <a:t>t</a:t>
            </a:r>
            <a:r>
              <a:rPr lang="en-IN" dirty="0" smtClean="0"/>
              <a:t>he cloud according to Forbes Technology Council: </a:t>
            </a:r>
          </a:p>
          <a:p>
            <a:r>
              <a:rPr lang="en-IN" b="1" dirty="0" smtClean="0"/>
              <a:t>Getting it right</a:t>
            </a:r>
          </a:p>
          <a:p>
            <a:r>
              <a:rPr lang="en-IN" b="1" dirty="0" smtClean="0"/>
              <a:t>People and processes</a:t>
            </a:r>
          </a:p>
          <a:p>
            <a:r>
              <a:rPr lang="en-IN" b="1" dirty="0" smtClean="0"/>
              <a:t>Having a defined strategy and business objectives</a:t>
            </a:r>
          </a:p>
          <a:p>
            <a:r>
              <a:rPr lang="en-IN" b="1" dirty="0" smtClean="0"/>
              <a:t>Getting over the psychological barriers</a:t>
            </a:r>
          </a:p>
          <a:p>
            <a:r>
              <a:rPr lang="en-IN" b="1" dirty="0" smtClean="0"/>
              <a:t>Time, cost and security</a:t>
            </a:r>
          </a:p>
          <a:p>
            <a:r>
              <a:rPr lang="en-IN" b="1" dirty="0" smtClean="0"/>
              <a:t>Not getting caught up in the hype</a:t>
            </a:r>
          </a:p>
          <a:p>
            <a:r>
              <a:rPr lang="en-IN" b="1" dirty="0" smtClean="0"/>
              <a:t>Changing management</a:t>
            </a:r>
          </a:p>
          <a:p>
            <a:r>
              <a:rPr lang="en-IN" b="1" dirty="0" smtClean="0"/>
              <a:t>Dependable technological infrastructure</a:t>
            </a:r>
          </a:p>
          <a:p>
            <a:r>
              <a:rPr lang="en-IN" b="1" dirty="0" smtClean="0"/>
              <a:t>Accurately estimating the costs</a:t>
            </a:r>
          </a:p>
          <a:p>
            <a:r>
              <a:rPr lang="en-IN" b="1" dirty="0" smtClean="0"/>
              <a:t> Modifying the architecture of cloud services</a:t>
            </a:r>
          </a:p>
          <a:p>
            <a:r>
              <a:rPr lang="en-IN" b="1" dirty="0" smtClean="0"/>
              <a:t>Translating security posture to the cloud environment</a:t>
            </a:r>
          </a:p>
          <a:p>
            <a:r>
              <a:rPr lang="en-IN" b="1" dirty="0" smtClean="0"/>
              <a:t>Determining whether to lease or own</a:t>
            </a:r>
          </a:p>
          <a:p>
            <a:r>
              <a:rPr lang="en-IN" b="1" dirty="0" smtClean="0"/>
              <a:t>Connecting legacy systems with cloud applications</a:t>
            </a:r>
          </a:p>
          <a:p>
            <a:pPr marL="0" indent="0">
              <a:buNone/>
            </a:pPr>
            <a:r>
              <a:rPr lang="en-IN" sz="1200" b="1" dirty="0" smtClean="0"/>
              <a:t>Source</a:t>
            </a:r>
            <a:r>
              <a:rPr lang="en-IN" sz="1200" b="1" dirty="0"/>
              <a:t>: https://www.forbes.com/sites/forbestechcouncil/2017/06/05/13-biggest-challenges-when-moving-your-business-to-the-cloud/#331431389b0e</a:t>
            </a:r>
            <a:endParaRPr lang="en-IN" sz="12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23</a:t>
            </a:fld>
            <a:endParaRPr lang="en-US" dirty="0"/>
          </a:p>
        </p:txBody>
      </p:sp>
    </p:spTree>
    <p:extLst>
      <p:ext uri="{BB962C8B-B14F-4D97-AF65-F5344CB8AC3E}">
        <p14:creationId xmlns:p14="http://schemas.microsoft.com/office/powerpoint/2010/main" val="1039640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Applications of Cloud Computing</a:t>
            </a:r>
            <a:endParaRPr lang="en-IN" dirty="0"/>
          </a:p>
        </p:txBody>
      </p:sp>
      <p:sp>
        <p:nvSpPr>
          <p:cNvPr id="3" name="Content Placeholder 2"/>
          <p:cNvSpPr>
            <a:spLocks noGrp="1"/>
          </p:cNvSpPr>
          <p:nvPr>
            <p:ph idx="1"/>
          </p:nvPr>
        </p:nvSpPr>
        <p:spPr/>
        <p:txBody>
          <a:bodyPr/>
          <a:lstStyle/>
          <a:p>
            <a:pPr marL="0" indent="0" algn="just">
              <a:buNone/>
            </a:pPr>
            <a:r>
              <a:rPr lang="en-IN" dirty="0"/>
              <a:t>Cloud computing has been credited with increasing competitiveness through cost reduction, greater flexibility, elasticity and optimal resource utilization. Here are a few situations where cloud computing is used to enhance the ability to achieve business goals</a:t>
            </a:r>
            <a:r>
              <a:rPr lang="en-IN" dirty="0" smtClean="0"/>
              <a:t>.</a:t>
            </a:r>
          </a:p>
          <a:p>
            <a:pPr marL="0" indent="0" algn="just">
              <a:buNone/>
            </a:pPr>
            <a:endParaRPr lang="en-IN" dirty="0" smtClean="0"/>
          </a:p>
          <a:p>
            <a:pPr algn="just"/>
            <a:r>
              <a:rPr lang="en-IN" b="1" dirty="0" err="1"/>
              <a:t>IaaS</a:t>
            </a:r>
            <a:r>
              <a:rPr lang="en-IN" b="1" dirty="0"/>
              <a:t> and </a:t>
            </a:r>
            <a:r>
              <a:rPr lang="en-IN" b="1" dirty="0" err="1"/>
              <a:t>PaaS</a:t>
            </a:r>
            <a:r>
              <a:rPr lang="en-IN" b="1" dirty="0"/>
              <a:t> delivery </a:t>
            </a:r>
            <a:r>
              <a:rPr lang="en-IN" b="1" dirty="0" smtClean="0"/>
              <a:t>models</a:t>
            </a:r>
          </a:p>
          <a:p>
            <a:pPr algn="just"/>
            <a:r>
              <a:rPr lang="en-IN" b="1" dirty="0"/>
              <a:t>Public, private and hybrid cloud deployment </a:t>
            </a:r>
            <a:r>
              <a:rPr lang="en-IN" b="1" dirty="0" smtClean="0"/>
              <a:t>models</a:t>
            </a:r>
          </a:p>
          <a:p>
            <a:pPr algn="just"/>
            <a:r>
              <a:rPr lang="en-IN" b="1" dirty="0"/>
              <a:t>Test and </a:t>
            </a:r>
            <a:r>
              <a:rPr lang="en-IN" b="1" dirty="0" smtClean="0"/>
              <a:t>development</a:t>
            </a:r>
          </a:p>
          <a:p>
            <a:pPr algn="just"/>
            <a:r>
              <a:rPr lang="en-IN" b="1" dirty="0"/>
              <a:t>Big data </a:t>
            </a:r>
            <a:r>
              <a:rPr lang="en-IN" b="1" dirty="0" smtClean="0"/>
              <a:t>analytics</a:t>
            </a:r>
          </a:p>
          <a:p>
            <a:pPr algn="just"/>
            <a:r>
              <a:rPr lang="en-IN" b="1" dirty="0"/>
              <a:t>File </a:t>
            </a:r>
            <a:r>
              <a:rPr lang="en-IN" b="1" dirty="0" smtClean="0"/>
              <a:t>storage</a:t>
            </a:r>
          </a:p>
          <a:p>
            <a:pPr algn="just"/>
            <a:r>
              <a:rPr lang="en-IN" b="1" dirty="0"/>
              <a:t>Disaster </a:t>
            </a:r>
            <a:r>
              <a:rPr lang="en-IN" b="1" dirty="0" smtClean="0"/>
              <a:t>recovery</a:t>
            </a:r>
          </a:p>
          <a:p>
            <a:pPr algn="just"/>
            <a:r>
              <a:rPr lang="en-IN" b="1" dirty="0"/>
              <a:t>Backup</a:t>
            </a:r>
            <a:endParaRPr lang="en-IN" b="1" dirty="0" smtClean="0"/>
          </a:p>
          <a:p>
            <a:pPr marL="0" indent="0" algn="just">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24</a:t>
            </a:fld>
            <a:endParaRPr lang="en-US" dirty="0"/>
          </a:p>
        </p:txBody>
      </p:sp>
    </p:spTree>
    <p:extLst>
      <p:ext uri="{BB962C8B-B14F-4D97-AF65-F5344CB8AC3E}">
        <p14:creationId xmlns:p14="http://schemas.microsoft.com/office/powerpoint/2010/main" val="1522407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F4D730A-FDC2-496E-9FAF-992831B41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591" y="1308295"/>
            <a:ext cx="4941525" cy="4004896"/>
          </a:xfrm>
          <a:prstGeom prst="rect">
            <a:avLst/>
          </a:prstGeom>
        </p:spPr>
      </p:pic>
    </p:spTree>
    <p:extLst>
      <p:ext uri="{BB962C8B-B14F-4D97-AF65-F5344CB8AC3E}">
        <p14:creationId xmlns:p14="http://schemas.microsoft.com/office/powerpoint/2010/main" val="723401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783162"/>
            <a:ext cx="3200400" cy="1066716"/>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r>
              <a:rPr lang="en-US" sz="2600" dirty="0" smtClean="0">
                <a:solidFill>
                  <a:schemeClr val="bg1"/>
                </a:solidFill>
                <a:latin typeface="+mj-lt"/>
                <a:cs typeface="+mj-cs"/>
              </a:rPr>
              <a:t>Cloud Delivery Models and its Challenges</a:t>
            </a:r>
            <a:endParaRPr lang="en-US" sz="2600" b="1" kern="1200" dirty="0">
              <a:solidFill>
                <a:schemeClr val="bg1"/>
              </a:solidFill>
              <a:latin typeface="+mj-lt"/>
              <a:ea typeface="+mj-ea"/>
              <a:cs typeface="+mj-cs"/>
            </a:endParaRPr>
          </a:p>
        </p:txBody>
      </p:sp>
      <p:sp>
        <p:nvSpPr>
          <p:cNvPr id="12" name="Rectangle 11"/>
          <p:cNvSpPr/>
          <p:nvPr/>
        </p:nvSpPr>
        <p:spPr>
          <a:xfrm>
            <a:off x="3886200" y="2787313"/>
            <a:ext cx="4065409" cy="369332"/>
          </a:xfrm>
          <a:prstGeom prst="rect">
            <a:avLst/>
          </a:prstGeom>
        </p:spPr>
        <p:txBody>
          <a:bodyPr wrap="square">
            <a:spAutoFit/>
          </a:bodyPr>
          <a:lstStyle/>
          <a:p>
            <a:r>
              <a:rPr lang="en-US" b="1" dirty="0" smtClean="0"/>
              <a:t>          Obstacles for Cloud Technology</a:t>
            </a:r>
            <a:endParaRPr lang="en-US" b="1" dirty="0"/>
          </a:p>
        </p:txBody>
      </p:sp>
      <p:sp>
        <p:nvSpPr>
          <p:cNvPr id="15" name="Rectangle 14"/>
          <p:cNvSpPr/>
          <p:nvPr/>
        </p:nvSpPr>
        <p:spPr>
          <a:xfrm>
            <a:off x="3886200" y="2413830"/>
            <a:ext cx="3968266" cy="369332"/>
          </a:xfrm>
          <a:prstGeom prst="rect">
            <a:avLst/>
          </a:prstGeom>
        </p:spPr>
        <p:txBody>
          <a:bodyPr wrap="none">
            <a:spAutoFit/>
          </a:bodyPr>
          <a:lstStyle/>
          <a:p>
            <a:r>
              <a:rPr lang="en-US" b="1" dirty="0" smtClean="0"/>
              <a:t>          Cloud Computing Delivery Models</a:t>
            </a:r>
            <a:endParaRPr lang="en-US" b="1" dirty="0"/>
          </a:p>
        </p:txBody>
      </p:sp>
      <p:sp>
        <p:nvSpPr>
          <p:cNvPr id="16" name="Rectangle 15"/>
          <p:cNvSpPr/>
          <p:nvPr/>
        </p:nvSpPr>
        <p:spPr>
          <a:xfrm>
            <a:off x="3886200" y="3715350"/>
            <a:ext cx="2338204" cy="369332"/>
          </a:xfrm>
          <a:prstGeom prst="rect">
            <a:avLst/>
          </a:prstGeom>
        </p:spPr>
        <p:txBody>
          <a:bodyPr wrap="none">
            <a:spAutoFit/>
          </a:bodyPr>
          <a:lstStyle/>
          <a:p>
            <a:r>
              <a:rPr lang="en-US" b="1" dirty="0" smtClean="0"/>
              <a:t>          Cloud Challenges</a:t>
            </a:r>
          </a:p>
        </p:txBody>
      </p:sp>
      <p:sp>
        <p:nvSpPr>
          <p:cNvPr id="8" name="Rectangle 7"/>
          <p:cNvSpPr/>
          <p:nvPr/>
        </p:nvSpPr>
        <p:spPr>
          <a:xfrm>
            <a:off x="3886199" y="3251331"/>
            <a:ext cx="4065409" cy="369332"/>
          </a:xfrm>
          <a:prstGeom prst="rect">
            <a:avLst/>
          </a:prstGeom>
        </p:spPr>
        <p:txBody>
          <a:bodyPr wrap="square">
            <a:spAutoFit/>
          </a:bodyPr>
          <a:lstStyle/>
          <a:p>
            <a:r>
              <a:rPr lang="en-US" b="1" dirty="0" smtClean="0"/>
              <a:t>          Cloud Vulnerabilities</a:t>
            </a:r>
            <a:endParaRPr lang="en-US" b="1" dirty="0"/>
          </a:p>
        </p:txBody>
      </p:sp>
      <p:sp>
        <p:nvSpPr>
          <p:cNvPr id="7" name="Rectangle 6"/>
          <p:cNvSpPr/>
          <p:nvPr/>
        </p:nvSpPr>
        <p:spPr>
          <a:xfrm>
            <a:off x="3911958" y="4179369"/>
            <a:ext cx="4762586" cy="369332"/>
          </a:xfrm>
          <a:prstGeom prst="rect">
            <a:avLst/>
          </a:prstGeom>
        </p:spPr>
        <p:txBody>
          <a:bodyPr wrap="none">
            <a:spAutoFit/>
          </a:bodyPr>
          <a:lstStyle/>
          <a:p>
            <a:r>
              <a:rPr lang="en-US" b="1" dirty="0" smtClean="0"/>
              <a:t>          Practical Applications of Cloud Computing </a:t>
            </a:r>
          </a:p>
        </p:txBody>
      </p:sp>
    </p:spTree>
    <p:extLst>
      <p:ext uri="{BB962C8B-B14F-4D97-AF65-F5344CB8AC3E}">
        <p14:creationId xmlns:p14="http://schemas.microsoft.com/office/powerpoint/2010/main" val="493283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Computing Delivery Models</a:t>
            </a:r>
            <a:endParaRPr lang="en-IN" dirty="0"/>
          </a:p>
        </p:txBody>
      </p:sp>
      <p:sp>
        <p:nvSpPr>
          <p:cNvPr id="3" name="Content Placeholder 2"/>
          <p:cNvSpPr>
            <a:spLocks noGrp="1"/>
          </p:cNvSpPr>
          <p:nvPr>
            <p:ph idx="1"/>
          </p:nvPr>
        </p:nvSpPr>
        <p:spPr>
          <a:xfrm>
            <a:off x="228600" y="838200"/>
            <a:ext cx="8915400" cy="5486400"/>
          </a:xfrm>
        </p:spPr>
        <p:txBody>
          <a:bodyPr/>
          <a:lstStyle/>
          <a:p>
            <a:pPr marL="0" indent="0">
              <a:buNone/>
            </a:pPr>
            <a:r>
              <a:rPr lang="en-IN" b="1" dirty="0" smtClean="0"/>
              <a:t>Why cloud delivery models?</a:t>
            </a:r>
          </a:p>
          <a:p>
            <a:pPr marL="0" indent="0" algn="just">
              <a:buNone/>
            </a:pPr>
            <a:r>
              <a:rPr lang="en-IN" sz="1400" dirty="0" smtClean="0"/>
              <a:t>Cloud delivery models </a:t>
            </a:r>
            <a:r>
              <a:rPr lang="en-IN" sz="1400" dirty="0"/>
              <a:t>are continuing to evolve as business drivers push more organizations towards a more globally distributed infrastructure. Many companies are actively moving parts of their environments into the cloud for more efficiency, agility and capabilities around growth. This is a major push which has helped data </a:t>
            </a:r>
            <a:r>
              <a:rPr lang="en-IN" sz="1400" dirty="0" err="1"/>
              <a:t>centers</a:t>
            </a:r>
            <a:r>
              <a:rPr lang="en-IN" sz="1400" dirty="0"/>
              <a:t> come to the forefront of the technological evolution and has allowed more organizations to leverage their services. Costs are coming down and the environments supporting the cloud are becoming more stable.</a:t>
            </a:r>
          </a:p>
        </p:txBody>
      </p:sp>
      <p:sp>
        <p:nvSpPr>
          <p:cNvPr id="4" name="Slide Number Placeholder 3"/>
          <p:cNvSpPr>
            <a:spLocks noGrp="1"/>
          </p:cNvSpPr>
          <p:nvPr>
            <p:ph type="sldNum" sz="quarter" idx="12"/>
          </p:nvPr>
        </p:nvSpPr>
        <p:spPr/>
        <p:txBody>
          <a:bodyPr/>
          <a:lstStyle/>
          <a:p>
            <a:fld id="{6237BB6C-CC30-4470-9E73-6CFFC494060D}" type="slidenum">
              <a:rPr lang="en-US" smtClean="0"/>
              <a:pPr/>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971800"/>
            <a:ext cx="4592245" cy="3124200"/>
          </a:xfrm>
          <a:prstGeom prst="rect">
            <a:avLst/>
          </a:prstGeom>
        </p:spPr>
      </p:pic>
    </p:spTree>
    <p:extLst>
      <p:ext uri="{BB962C8B-B14F-4D97-AF65-F5344CB8AC3E}">
        <p14:creationId xmlns:p14="http://schemas.microsoft.com/office/powerpoint/2010/main" val="2590025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Delivery Models contd..</a:t>
            </a:r>
            <a:endParaRPr lang="en-IN" dirty="0"/>
          </a:p>
        </p:txBody>
      </p:sp>
      <p:sp>
        <p:nvSpPr>
          <p:cNvPr id="3" name="Content Placeholder 2"/>
          <p:cNvSpPr>
            <a:spLocks noGrp="1"/>
          </p:cNvSpPr>
          <p:nvPr>
            <p:ph idx="1"/>
          </p:nvPr>
        </p:nvSpPr>
        <p:spPr/>
        <p:txBody>
          <a:bodyPr/>
          <a:lstStyle/>
          <a:p>
            <a:pPr marL="0" indent="0" algn="just">
              <a:buNone/>
            </a:pPr>
            <a:r>
              <a:rPr lang="en-IN" sz="1600" dirty="0"/>
              <a:t>A </a:t>
            </a:r>
            <a:r>
              <a:rPr lang="en-IN" sz="1600" i="1" dirty="0"/>
              <a:t>cloud delivery model</a:t>
            </a:r>
            <a:r>
              <a:rPr lang="en-IN" sz="1600" dirty="0"/>
              <a:t> represents a specific, pre-packaged combination of IT resources offered by a cloud provider. Three common cloud delivery models have become widely established and </a:t>
            </a:r>
            <a:r>
              <a:rPr lang="en-IN" sz="1600" dirty="0" smtClean="0"/>
              <a:t>formalized</a:t>
            </a:r>
          </a:p>
          <a:p>
            <a:pPr marL="0" indent="0" algn="just">
              <a:buNone/>
            </a:pPr>
            <a:endParaRPr lang="en-IN" sz="1600" dirty="0" smtClean="0"/>
          </a:p>
          <a:p>
            <a:r>
              <a:rPr lang="en-IN" sz="1600" b="1" dirty="0"/>
              <a:t>Infrastructure-as-a-Service (</a:t>
            </a:r>
            <a:r>
              <a:rPr lang="en-IN" sz="1600" b="1" dirty="0" err="1"/>
              <a:t>IaaS</a:t>
            </a:r>
            <a:r>
              <a:rPr lang="en-IN" sz="1600" b="1" dirty="0"/>
              <a:t>)</a:t>
            </a:r>
          </a:p>
          <a:p>
            <a:r>
              <a:rPr lang="en-IN" sz="1600" b="1" dirty="0"/>
              <a:t>Platform-as-a-Service (</a:t>
            </a:r>
            <a:r>
              <a:rPr lang="en-IN" sz="1600" b="1" dirty="0" err="1"/>
              <a:t>PaaS</a:t>
            </a:r>
            <a:r>
              <a:rPr lang="en-IN" sz="1600" b="1" dirty="0"/>
              <a:t>)</a:t>
            </a:r>
          </a:p>
          <a:p>
            <a:r>
              <a:rPr lang="en-IN" sz="1600" b="1" dirty="0"/>
              <a:t>Software-as-a-Service (</a:t>
            </a:r>
            <a:r>
              <a:rPr lang="en-IN" sz="1600" b="1" dirty="0" err="1"/>
              <a:t>SaaS</a:t>
            </a:r>
            <a:r>
              <a:rPr lang="en-IN" sz="1600" b="1" dirty="0" smtClean="0"/>
              <a:t>)</a:t>
            </a:r>
            <a:endParaRPr lang="en-IN" sz="1600" b="1" dirty="0"/>
          </a:p>
          <a:p>
            <a:pPr marL="0" indent="0">
              <a:buNone/>
            </a:pP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5</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848"/>
          <a:stretch/>
        </p:blipFill>
        <p:spPr>
          <a:xfrm>
            <a:off x="3265152" y="3048000"/>
            <a:ext cx="5872566" cy="3402330"/>
          </a:xfrm>
          <a:prstGeom prst="rect">
            <a:avLst/>
          </a:prstGeom>
        </p:spPr>
      </p:pic>
    </p:spTree>
    <p:extLst>
      <p:ext uri="{BB962C8B-B14F-4D97-AF65-F5344CB8AC3E}">
        <p14:creationId xmlns:p14="http://schemas.microsoft.com/office/powerpoint/2010/main" val="1285357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Infrastructure-as-a-Service (</a:t>
            </a:r>
            <a:r>
              <a:rPr lang="en-IN" dirty="0" err="1" smtClean="0"/>
              <a:t>SaaS</a:t>
            </a:r>
            <a:r>
              <a:rPr lang="en-IN" dirty="0" smtClean="0"/>
              <a:t>)</a:t>
            </a:r>
            <a:endParaRPr lang="en-IN" dirty="0"/>
          </a:p>
        </p:txBody>
      </p:sp>
      <p:sp>
        <p:nvSpPr>
          <p:cNvPr id="3" name="Content Placeholder 2"/>
          <p:cNvSpPr>
            <a:spLocks noGrp="1"/>
          </p:cNvSpPr>
          <p:nvPr>
            <p:ph idx="1"/>
          </p:nvPr>
        </p:nvSpPr>
        <p:spPr>
          <a:xfrm>
            <a:off x="228599" y="838200"/>
            <a:ext cx="6043048" cy="5486400"/>
          </a:xfrm>
        </p:spPr>
        <p:txBody>
          <a:bodyPr>
            <a:normAutofit lnSpcReduction="10000"/>
          </a:bodyPr>
          <a:lstStyle/>
          <a:p>
            <a:pPr marL="0" indent="0" algn="just">
              <a:buNone/>
            </a:pPr>
            <a:r>
              <a:rPr lang="en-IN" dirty="0" smtClean="0"/>
              <a:t>Infrastructure </a:t>
            </a:r>
            <a:r>
              <a:rPr lang="en-IN" dirty="0"/>
              <a:t>as a Service (</a:t>
            </a:r>
            <a:r>
              <a:rPr lang="en-IN" dirty="0" err="1"/>
              <a:t>IaaS</a:t>
            </a:r>
            <a:r>
              <a:rPr lang="en-IN" dirty="0"/>
              <a:t>) is a way of delivering Cloud Computing infrastructure </a:t>
            </a:r>
            <a:r>
              <a:rPr lang="en-IN" dirty="0" smtClean="0"/>
              <a:t>such as servers</a:t>
            </a:r>
            <a:r>
              <a:rPr lang="en-IN" dirty="0"/>
              <a:t>, storage, network and operating </a:t>
            </a:r>
            <a:r>
              <a:rPr lang="en-IN" dirty="0" smtClean="0"/>
              <a:t>systems </a:t>
            </a:r>
            <a:r>
              <a:rPr lang="en-IN" dirty="0"/>
              <a:t>as an on-demand service. Rather than purchasing servers, software, </a:t>
            </a:r>
            <a:r>
              <a:rPr lang="en-IN" dirty="0" err="1"/>
              <a:t>datacenter</a:t>
            </a:r>
            <a:r>
              <a:rPr lang="en-IN" dirty="0"/>
              <a:t> space or network equipment, clients instead buy those resources as a fully outsourced service on </a:t>
            </a:r>
            <a:r>
              <a:rPr lang="en-IN" dirty="0" smtClean="0"/>
              <a:t>demand</a:t>
            </a:r>
          </a:p>
          <a:p>
            <a:pPr marL="0" indent="0" algn="just">
              <a:buNone/>
            </a:pPr>
            <a:r>
              <a:rPr lang="en-IN" b="1" dirty="0"/>
              <a:t>Characteristics of </a:t>
            </a:r>
            <a:r>
              <a:rPr lang="en-IN" b="1" dirty="0" err="1"/>
              <a:t>IaaS</a:t>
            </a:r>
            <a:r>
              <a:rPr lang="en-IN" b="1" dirty="0"/>
              <a:t> </a:t>
            </a:r>
          </a:p>
          <a:p>
            <a:pPr marL="0" indent="0" algn="just">
              <a:buNone/>
            </a:pPr>
            <a:r>
              <a:rPr lang="en-IN" dirty="0" err="1" smtClean="0"/>
              <a:t>IaaS</a:t>
            </a:r>
            <a:r>
              <a:rPr lang="en-IN" dirty="0" smtClean="0"/>
              <a:t> </a:t>
            </a:r>
            <a:r>
              <a:rPr lang="en-IN" dirty="0"/>
              <a:t>is generally accepted to comply with the following; </a:t>
            </a:r>
            <a:endParaRPr lang="en-IN" dirty="0" smtClean="0"/>
          </a:p>
          <a:p>
            <a:pPr algn="just"/>
            <a:r>
              <a:rPr lang="en-IN" dirty="0" smtClean="0"/>
              <a:t>Resources </a:t>
            </a:r>
            <a:r>
              <a:rPr lang="en-IN" dirty="0"/>
              <a:t>are distributed as a service </a:t>
            </a:r>
            <a:endParaRPr lang="en-IN" dirty="0" smtClean="0"/>
          </a:p>
          <a:p>
            <a:pPr algn="just"/>
            <a:r>
              <a:rPr lang="en-IN" dirty="0" smtClean="0"/>
              <a:t>Allows </a:t>
            </a:r>
            <a:r>
              <a:rPr lang="en-IN" dirty="0"/>
              <a:t>for dynamic scaling </a:t>
            </a:r>
            <a:endParaRPr lang="en-IN" dirty="0" smtClean="0"/>
          </a:p>
          <a:p>
            <a:pPr algn="just"/>
            <a:r>
              <a:rPr lang="en-IN" dirty="0" smtClean="0"/>
              <a:t>Has </a:t>
            </a:r>
            <a:r>
              <a:rPr lang="en-IN" dirty="0"/>
              <a:t>a variable cost, usage based pricing model (pay per go and pay per use)</a:t>
            </a:r>
            <a:endParaRPr lang="en-IN" dirty="0" smtClean="0"/>
          </a:p>
          <a:p>
            <a:pPr algn="just" fontAlgn="base"/>
            <a:r>
              <a:rPr lang="en-IN" dirty="0" smtClean="0"/>
              <a:t> </a:t>
            </a:r>
            <a:r>
              <a:rPr lang="en-IN" dirty="0"/>
              <a:t>Has </a:t>
            </a:r>
            <a:r>
              <a:rPr lang="en-IN" dirty="0" smtClean="0"/>
              <a:t>multitenant </a:t>
            </a:r>
            <a:r>
              <a:rPr lang="en-IN" dirty="0"/>
              <a:t>architecture, includes multiple users on a single piece of hardware</a:t>
            </a:r>
          </a:p>
          <a:p>
            <a:pPr algn="just" fontAlgn="base"/>
            <a:r>
              <a:rPr lang="en-IN" dirty="0" err="1"/>
              <a:t>IaaS</a:t>
            </a:r>
            <a:r>
              <a:rPr lang="en-IN" dirty="0"/>
              <a:t> typically has enterprise grade infrastructure</a:t>
            </a:r>
          </a:p>
          <a:p>
            <a:pPr marL="0" indent="0" algn="just">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6</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8333"/>
          <a:stretch/>
        </p:blipFill>
        <p:spPr>
          <a:xfrm>
            <a:off x="6271647" y="1386840"/>
            <a:ext cx="2895600" cy="4389120"/>
          </a:xfrm>
          <a:prstGeom prst="rect">
            <a:avLst/>
          </a:prstGeom>
        </p:spPr>
      </p:pic>
    </p:spTree>
    <p:extLst>
      <p:ext uri="{BB962C8B-B14F-4D97-AF65-F5344CB8AC3E}">
        <p14:creationId xmlns:p14="http://schemas.microsoft.com/office/powerpoint/2010/main" val="3252569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Where </a:t>
            </a:r>
            <a:r>
              <a:rPr lang="en-IN" dirty="0" err="1"/>
              <a:t>IaaS</a:t>
            </a:r>
            <a:r>
              <a:rPr lang="en-IN" dirty="0"/>
              <a:t> Makes </a:t>
            </a:r>
            <a:r>
              <a:rPr lang="en-IN" dirty="0" smtClean="0"/>
              <a:t>Sense</a:t>
            </a:r>
            <a:endParaRPr lang="en-IN" dirty="0"/>
          </a:p>
        </p:txBody>
      </p:sp>
      <p:sp>
        <p:nvSpPr>
          <p:cNvPr id="3" name="Content Placeholder 2"/>
          <p:cNvSpPr>
            <a:spLocks noGrp="1"/>
          </p:cNvSpPr>
          <p:nvPr>
            <p:ph idx="1"/>
          </p:nvPr>
        </p:nvSpPr>
        <p:spPr/>
        <p:txBody>
          <a:bodyPr/>
          <a:lstStyle/>
          <a:p>
            <a:pPr marL="0" indent="0" algn="just">
              <a:buNone/>
            </a:pPr>
            <a:r>
              <a:rPr lang="en-IN" dirty="0" smtClean="0"/>
              <a:t> </a:t>
            </a:r>
            <a:r>
              <a:rPr lang="en-IN" dirty="0" err="1"/>
              <a:t>IaaS</a:t>
            </a:r>
            <a:r>
              <a:rPr lang="en-IN" dirty="0"/>
              <a:t> makes sense in a number of situations and these are closely related to the benefits that Cloud Computing bring. Situations that are particularly suitable for Cloud infrastructure include; </a:t>
            </a:r>
            <a:endParaRPr lang="en-IN" dirty="0" smtClean="0"/>
          </a:p>
          <a:p>
            <a:pPr marL="0" indent="0" algn="just">
              <a:buNone/>
            </a:pPr>
            <a:endParaRPr lang="en-IN" dirty="0" smtClean="0"/>
          </a:p>
          <a:p>
            <a:pPr algn="just"/>
            <a:r>
              <a:rPr lang="en-IN" dirty="0" smtClean="0"/>
              <a:t>Where </a:t>
            </a:r>
            <a:r>
              <a:rPr lang="en-IN" dirty="0"/>
              <a:t>demand is very volatile – any time there are significant spikes and troughs in terms of demand on the infrastructure </a:t>
            </a:r>
            <a:endParaRPr lang="en-IN" dirty="0" smtClean="0"/>
          </a:p>
          <a:p>
            <a:pPr algn="just"/>
            <a:r>
              <a:rPr lang="en-IN" dirty="0" smtClean="0"/>
              <a:t>For </a:t>
            </a:r>
            <a:r>
              <a:rPr lang="en-IN" dirty="0"/>
              <a:t>new organizations without the capital to invest in hardware </a:t>
            </a:r>
            <a:endParaRPr lang="en-IN" dirty="0" smtClean="0"/>
          </a:p>
          <a:p>
            <a:pPr algn="just"/>
            <a:r>
              <a:rPr lang="en-IN" dirty="0" smtClean="0"/>
              <a:t>Where the organization is growing rapidly and scaling hardware would be problematic</a:t>
            </a:r>
          </a:p>
          <a:p>
            <a:pPr algn="just"/>
            <a:r>
              <a:rPr lang="en-IN" dirty="0" smtClean="0"/>
              <a:t> Where there is pressure on the organization to limit capital expenditure and to move to operating expenditure</a:t>
            </a:r>
          </a:p>
          <a:p>
            <a:pPr algn="just"/>
            <a:r>
              <a:rPr lang="en-IN" dirty="0" smtClean="0"/>
              <a:t>For </a:t>
            </a:r>
            <a:r>
              <a:rPr lang="en-IN" dirty="0"/>
              <a:t>specific line of business, trial or temporary infrastructural needs</a:t>
            </a:r>
          </a:p>
        </p:txBody>
      </p:sp>
      <p:sp>
        <p:nvSpPr>
          <p:cNvPr id="4" name="Slide Number Placeholder 3"/>
          <p:cNvSpPr>
            <a:spLocks noGrp="1"/>
          </p:cNvSpPr>
          <p:nvPr>
            <p:ph type="sldNum" sz="quarter" idx="12"/>
          </p:nvPr>
        </p:nvSpPr>
        <p:spPr/>
        <p:txBody>
          <a:bodyPr/>
          <a:lstStyle/>
          <a:p>
            <a:fld id="{6237BB6C-CC30-4470-9E73-6CFFC494060D}" type="slidenum">
              <a:rPr lang="en-US" smtClean="0"/>
              <a:pPr/>
              <a:t>7</a:t>
            </a:fld>
            <a:endParaRPr lang="en-US" dirty="0"/>
          </a:p>
        </p:txBody>
      </p:sp>
    </p:spTree>
    <p:extLst>
      <p:ext uri="{BB962C8B-B14F-4D97-AF65-F5344CB8AC3E}">
        <p14:creationId xmlns:p14="http://schemas.microsoft.com/office/powerpoint/2010/main" val="3329781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Where </a:t>
            </a:r>
            <a:r>
              <a:rPr lang="en-IN" dirty="0" err="1"/>
              <a:t>IaaS</a:t>
            </a:r>
            <a:r>
              <a:rPr lang="en-IN" dirty="0"/>
              <a:t> May Not be the Best Option </a:t>
            </a:r>
          </a:p>
        </p:txBody>
      </p:sp>
      <p:sp>
        <p:nvSpPr>
          <p:cNvPr id="3" name="Content Placeholder 2"/>
          <p:cNvSpPr>
            <a:spLocks noGrp="1"/>
          </p:cNvSpPr>
          <p:nvPr>
            <p:ph idx="1"/>
          </p:nvPr>
        </p:nvSpPr>
        <p:spPr/>
        <p:txBody>
          <a:bodyPr/>
          <a:lstStyle/>
          <a:p>
            <a:pPr marL="0" indent="0" algn="just">
              <a:buNone/>
            </a:pPr>
            <a:r>
              <a:rPr lang="en-IN" dirty="0" smtClean="0"/>
              <a:t>While </a:t>
            </a:r>
            <a:r>
              <a:rPr lang="en-IN" dirty="0" err="1"/>
              <a:t>IaaS</a:t>
            </a:r>
            <a:r>
              <a:rPr lang="en-IN" dirty="0"/>
              <a:t> provides massive advantages for situations where scalability and quick provisioning are beneficial, there are situations where its limitations may be problematic</a:t>
            </a:r>
            <a:r>
              <a:rPr lang="en-IN" dirty="0" smtClean="0"/>
              <a:t>.</a:t>
            </a:r>
          </a:p>
          <a:p>
            <a:pPr marL="0" indent="0" algn="just">
              <a:buNone/>
            </a:pPr>
            <a:endParaRPr lang="en-IN" dirty="0" smtClean="0"/>
          </a:p>
          <a:p>
            <a:pPr marL="0" indent="0" algn="just">
              <a:buNone/>
            </a:pPr>
            <a:endParaRPr lang="en-IN" dirty="0" smtClean="0"/>
          </a:p>
          <a:p>
            <a:pPr marL="0" indent="0" algn="just">
              <a:buNone/>
            </a:pPr>
            <a:r>
              <a:rPr lang="en-IN" dirty="0" smtClean="0"/>
              <a:t> </a:t>
            </a:r>
            <a:r>
              <a:rPr lang="en-IN" dirty="0"/>
              <a:t>Examples of situations where we would advise caution with regards </a:t>
            </a:r>
            <a:r>
              <a:rPr lang="en-IN" dirty="0" err="1"/>
              <a:t>IaaS</a:t>
            </a:r>
            <a:r>
              <a:rPr lang="en-IN" dirty="0"/>
              <a:t> include; </a:t>
            </a:r>
            <a:endParaRPr lang="en-IN" dirty="0" smtClean="0"/>
          </a:p>
          <a:p>
            <a:pPr algn="just"/>
            <a:r>
              <a:rPr lang="en-IN" dirty="0" smtClean="0"/>
              <a:t>Where </a:t>
            </a:r>
            <a:r>
              <a:rPr lang="en-IN" dirty="0"/>
              <a:t>regulatory compliance makes the offshoring or outsourcing of data storage and processing difficult </a:t>
            </a:r>
          </a:p>
          <a:p>
            <a:pPr algn="just"/>
            <a:r>
              <a:rPr lang="en-IN" dirty="0" smtClean="0"/>
              <a:t>Where </a:t>
            </a:r>
            <a:r>
              <a:rPr lang="en-IN" dirty="0"/>
              <a:t>the highest levels of performance are required, and on-premise or dedicated hosted infrastructure has the capacity to meet the organization’s needs</a:t>
            </a:r>
          </a:p>
        </p:txBody>
      </p:sp>
      <p:sp>
        <p:nvSpPr>
          <p:cNvPr id="4" name="Slide Number Placeholder 3"/>
          <p:cNvSpPr>
            <a:spLocks noGrp="1"/>
          </p:cNvSpPr>
          <p:nvPr>
            <p:ph type="sldNum" sz="quarter" idx="12"/>
          </p:nvPr>
        </p:nvSpPr>
        <p:spPr/>
        <p:txBody>
          <a:bodyPr/>
          <a:lstStyle/>
          <a:p>
            <a:fld id="{6237BB6C-CC30-4470-9E73-6CFFC494060D}" type="slidenum">
              <a:rPr lang="en-US" smtClean="0"/>
              <a:pPr/>
              <a:t>8</a:t>
            </a:fld>
            <a:endParaRPr lang="en-US" dirty="0"/>
          </a:p>
        </p:txBody>
      </p:sp>
    </p:spTree>
    <p:extLst>
      <p:ext uri="{BB962C8B-B14F-4D97-AF65-F5344CB8AC3E}">
        <p14:creationId xmlns:p14="http://schemas.microsoft.com/office/powerpoint/2010/main" val="2708843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IaaS</a:t>
            </a:r>
            <a:r>
              <a:rPr lang="en-IN" dirty="0"/>
              <a:t> Classifications: </a:t>
            </a:r>
          </a:p>
        </p:txBody>
      </p:sp>
      <p:sp>
        <p:nvSpPr>
          <p:cNvPr id="3" name="Content Placeholder 2"/>
          <p:cNvSpPr>
            <a:spLocks noGrp="1"/>
          </p:cNvSpPr>
          <p:nvPr>
            <p:ph idx="1"/>
          </p:nvPr>
        </p:nvSpPr>
        <p:spPr/>
        <p:txBody>
          <a:bodyPr/>
          <a:lstStyle/>
          <a:p>
            <a:pPr algn="just" fontAlgn="base"/>
            <a:r>
              <a:rPr lang="en-IN" dirty="0" smtClean="0"/>
              <a:t>Private</a:t>
            </a:r>
            <a:r>
              <a:rPr lang="en-IN" dirty="0"/>
              <a:t>, Public and Hybrid Cloud (Cloud classification is based on the basis of the resting infrastructure)</a:t>
            </a:r>
          </a:p>
          <a:p>
            <a:pPr algn="just" fontAlgn="base"/>
            <a:r>
              <a:rPr lang="en-IN" b="1" dirty="0"/>
              <a:t>Private </a:t>
            </a:r>
            <a:r>
              <a:rPr lang="en-IN" b="1" dirty="0" smtClean="0"/>
              <a:t>Cloud:</a:t>
            </a:r>
            <a:r>
              <a:rPr lang="en-IN" dirty="0" smtClean="0"/>
              <a:t> </a:t>
            </a:r>
            <a:r>
              <a:rPr lang="en-IN" dirty="0" err="1"/>
              <a:t>IaaS</a:t>
            </a:r>
            <a:r>
              <a:rPr lang="en-IN" dirty="0"/>
              <a:t> on a private network dedicated for a company or a group of companies deployed inside the firewall of them. Analogy of a private cloud is a ‘Company cab’. Private Cloud is considered as a most secured </a:t>
            </a:r>
            <a:r>
              <a:rPr lang="en-IN" dirty="0" err="1"/>
              <a:t>IaaS</a:t>
            </a:r>
            <a:r>
              <a:rPr lang="en-IN" dirty="0"/>
              <a:t> offering.</a:t>
            </a:r>
          </a:p>
          <a:p>
            <a:pPr algn="just" fontAlgn="base"/>
            <a:r>
              <a:rPr lang="en-IN" b="1" dirty="0"/>
              <a:t>Public </a:t>
            </a:r>
            <a:r>
              <a:rPr lang="en-IN" b="1" dirty="0" smtClean="0"/>
              <a:t>Cloud:</a:t>
            </a:r>
            <a:r>
              <a:rPr lang="en-IN" dirty="0" smtClean="0"/>
              <a:t> </a:t>
            </a:r>
            <a:r>
              <a:rPr lang="en-IN" dirty="0" err="1"/>
              <a:t>IaaS</a:t>
            </a:r>
            <a:r>
              <a:rPr lang="en-IN" dirty="0"/>
              <a:t> service deployed over the internet; for firms to pay and use the service. Analogy of a public cloud is the utility services such as electricity, gas and water.</a:t>
            </a:r>
          </a:p>
          <a:p>
            <a:pPr algn="just" fontAlgn="base"/>
            <a:r>
              <a:rPr lang="en-IN" b="1" dirty="0"/>
              <a:t>Hybrid </a:t>
            </a:r>
            <a:r>
              <a:rPr lang="en-IN" b="1" dirty="0" smtClean="0"/>
              <a:t>Cloud:</a:t>
            </a:r>
            <a:r>
              <a:rPr lang="en-IN" dirty="0" smtClean="0"/>
              <a:t> </a:t>
            </a:r>
            <a:r>
              <a:rPr lang="en-IN" dirty="0"/>
              <a:t>a combination of both – private cloud and public cloud in an organization.</a:t>
            </a:r>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9</a:t>
            </a:fld>
            <a:endParaRPr lang="en-US" dirty="0"/>
          </a:p>
        </p:txBody>
      </p:sp>
    </p:spTree>
    <p:extLst>
      <p:ext uri="{BB962C8B-B14F-4D97-AF65-F5344CB8AC3E}">
        <p14:creationId xmlns:p14="http://schemas.microsoft.com/office/powerpoint/2010/main" val="851242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38753</TotalTime>
  <Words>4399</Words>
  <Application>Microsoft Office PowerPoint</Application>
  <PresentationFormat>On-screen Show (4:3)</PresentationFormat>
  <Paragraphs>357</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 DELANEY</vt:lpstr>
      <vt:lpstr>Arial</vt:lpstr>
      <vt:lpstr>Browallia New</vt:lpstr>
      <vt:lpstr>Calibri</vt:lpstr>
      <vt:lpstr>Constantia</vt:lpstr>
      <vt:lpstr>Tahoma</vt:lpstr>
      <vt:lpstr>Wingdings</vt:lpstr>
      <vt:lpstr>1_Office Theme</vt:lpstr>
      <vt:lpstr>PowerPoint Presentation</vt:lpstr>
      <vt:lpstr>PowerPoint Presentation</vt:lpstr>
      <vt:lpstr>Cloud Delivery Models and its Challenges</vt:lpstr>
      <vt:lpstr>Cloud Computing Delivery Models</vt:lpstr>
      <vt:lpstr>Cloud Delivery Models contd..</vt:lpstr>
      <vt:lpstr>Infrastructure-as-a-Service (SaaS)</vt:lpstr>
      <vt:lpstr>Where IaaS Makes Sense</vt:lpstr>
      <vt:lpstr>Where IaaS May Not be the Best Option </vt:lpstr>
      <vt:lpstr>IaaS Classifications: </vt:lpstr>
      <vt:lpstr>IaaS Vendors</vt:lpstr>
      <vt:lpstr>Platform-as-a-Service (PaaS)</vt:lpstr>
      <vt:lpstr>Characteristics of PaaS</vt:lpstr>
      <vt:lpstr>Characteristics of PaaS contd..</vt:lpstr>
      <vt:lpstr>Where PaaS Makes Sense</vt:lpstr>
      <vt:lpstr>Where PaaS May Not be the Best Option</vt:lpstr>
      <vt:lpstr>Software as a Service</vt:lpstr>
      <vt:lpstr>Where SaaS Makes Sense</vt:lpstr>
      <vt:lpstr>Where SaaS May Not be the Best Option</vt:lpstr>
      <vt:lpstr>Comparison of Cloud Computing Delivery Models</vt:lpstr>
      <vt:lpstr>Obstacles for Cloud Technology</vt:lpstr>
      <vt:lpstr>Cloud Vulnerabilities</vt:lpstr>
      <vt:lpstr>Cloud Challenges </vt:lpstr>
      <vt:lpstr>Cloud Challenges Contd..</vt:lpstr>
      <vt:lpstr>Practical Applications of Cloud Computing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Rahul Anand</dc:title>
  <dc:subject>InfoSec Essentials &amp; Key Trends</dc:subject>
  <dc:creator>Rahul Anand</dc:creator>
  <cp:keywords>Rahul Anand</cp:keywords>
  <cp:lastModifiedBy>iNurture</cp:lastModifiedBy>
  <cp:revision>1351</cp:revision>
  <dcterms:created xsi:type="dcterms:W3CDTF">2013-11-20T07:26:23Z</dcterms:created>
  <dcterms:modified xsi:type="dcterms:W3CDTF">2017-12-27T09:30:34Z</dcterms:modified>
  <cp:contentStatus>Confidential</cp:contentStatus>
</cp:coreProperties>
</file>