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6"/>
  </p:notesMasterIdLst>
  <p:sldIdLst>
    <p:sldId id="274" r:id="rId2"/>
    <p:sldId id="299" r:id="rId3"/>
    <p:sldId id="275" r:id="rId4"/>
    <p:sldId id="449" r:id="rId5"/>
    <p:sldId id="470" r:id="rId6"/>
    <p:sldId id="471" r:id="rId7"/>
    <p:sldId id="472" r:id="rId8"/>
    <p:sldId id="473" r:id="rId9"/>
    <p:sldId id="474" r:id="rId10"/>
    <p:sldId id="475" r:id="rId11"/>
    <p:sldId id="476" r:id="rId12"/>
    <p:sldId id="477" r:id="rId13"/>
    <p:sldId id="478" r:id="rId14"/>
    <p:sldId id="479" r:id="rId15"/>
    <p:sldId id="480" r:id="rId16"/>
    <p:sldId id="481" r:id="rId17"/>
    <p:sldId id="482" r:id="rId18"/>
    <p:sldId id="485" r:id="rId19"/>
    <p:sldId id="483" r:id="rId20"/>
    <p:sldId id="484" r:id="rId21"/>
    <p:sldId id="486" r:id="rId22"/>
    <p:sldId id="487" r:id="rId23"/>
    <p:sldId id="488"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434" autoAdjust="0"/>
  </p:normalViewPr>
  <p:slideViewPr>
    <p:cSldViewPr>
      <p:cViewPr varScale="1">
        <p:scale>
          <a:sx n="74" d="100"/>
          <a:sy n="74" d="100"/>
        </p:scale>
        <p:origin x="1170" y="78"/>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17</a:t>
            </a:fld>
            <a:endParaRPr lang="en-US" dirty="0"/>
          </a:p>
        </p:txBody>
      </p:sp>
    </p:spTree>
    <p:extLst>
      <p:ext uri="{BB962C8B-B14F-4D97-AF65-F5344CB8AC3E}">
        <p14:creationId xmlns:p14="http://schemas.microsoft.com/office/powerpoint/2010/main" val="3721310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lgn="just"/>
            <a:r>
              <a:rPr lang="en-IN" b="1" dirty="0" smtClean="0"/>
              <a:t>Step 1: Develop a Cloud Strategy</a:t>
            </a:r>
          </a:p>
          <a:p>
            <a:pPr algn="just"/>
            <a:r>
              <a:rPr lang="en-IN" dirty="0" smtClean="0"/>
              <a:t>A cloud strategy clearly articulates the benefits, approach, and expected outcomes for your technology investment across your organization. Tied to line-of-business goals, it helps you get senior management buy-in and manage expectations—both keys to your success. </a:t>
            </a:r>
          </a:p>
          <a:p>
            <a:pPr algn="just"/>
            <a:endParaRPr lang="en-IN" dirty="0" smtClean="0"/>
          </a:p>
          <a:p>
            <a:pPr algn="just"/>
            <a:r>
              <a:rPr lang="en-IN" dirty="0" smtClean="0"/>
              <a:t>Your cloud strategy should include: </a:t>
            </a:r>
          </a:p>
          <a:p>
            <a:pPr algn="just"/>
            <a:r>
              <a:rPr lang="en-IN" dirty="0" smtClean="0"/>
              <a:t>• The high-level business case: Describe the benefits to both IT and the business and the expected return on investment. </a:t>
            </a:r>
          </a:p>
          <a:p>
            <a:pPr algn="just"/>
            <a:r>
              <a:rPr lang="en-IN" dirty="0" smtClean="0"/>
              <a:t>• Implementation phases: Define short-term, mid-term, and long-term goals for delivering services with related benefits. For example: Intel IT implemented </a:t>
            </a:r>
            <a:r>
              <a:rPr lang="en-IN" dirty="0" err="1" smtClean="0"/>
              <a:t>IaaS</a:t>
            </a:r>
            <a:r>
              <a:rPr lang="en-IN" dirty="0" smtClean="0"/>
              <a:t> first to enable broader enterprise use cases. </a:t>
            </a:r>
          </a:p>
          <a:p>
            <a:pPr algn="just"/>
            <a:r>
              <a:rPr lang="en-IN" dirty="0" smtClean="0"/>
              <a:t>• Workloads:</a:t>
            </a:r>
            <a:r>
              <a:rPr lang="en-IN" baseline="0" dirty="0" smtClean="0"/>
              <a:t> </a:t>
            </a:r>
            <a:r>
              <a:rPr lang="en-IN" dirty="0" smtClean="0"/>
              <a:t>Identify the workloads you plan to move to the cloud and the associated user groups. </a:t>
            </a:r>
          </a:p>
          <a:p>
            <a:pPr algn="just"/>
            <a:r>
              <a:rPr lang="en-IN" dirty="0" smtClean="0"/>
              <a:t>• Cloud architecture: Define cloud architecture, including the components of </a:t>
            </a:r>
            <a:r>
              <a:rPr lang="en-IN" dirty="0" err="1" smtClean="0"/>
              <a:t>IaaS</a:t>
            </a:r>
            <a:r>
              <a:rPr lang="en-IN" dirty="0" smtClean="0"/>
              <a:t>, </a:t>
            </a:r>
            <a:r>
              <a:rPr lang="en-IN" dirty="0" err="1" smtClean="0"/>
              <a:t>PaaS</a:t>
            </a:r>
            <a:r>
              <a:rPr lang="en-IN" dirty="0" smtClean="0"/>
              <a:t>, and </a:t>
            </a:r>
            <a:r>
              <a:rPr lang="en-IN" dirty="0" err="1" smtClean="0"/>
              <a:t>SaaS</a:t>
            </a:r>
            <a:r>
              <a:rPr lang="en-IN" dirty="0" smtClean="0"/>
              <a:t>, as well as security and related systems such as backup and disaster recovery. </a:t>
            </a:r>
          </a:p>
          <a:p>
            <a:pPr algn="just"/>
            <a:r>
              <a:rPr lang="en-IN" dirty="0" smtClean="0"/>
              <a:t>• Client devices: Define how users will access the cloud and integrate with your </a:t>
            </a:r>
            <a:r>
              <a:rPr lang="en-IN" dirty="0" err="1" smtClean="0"/>
              <a:t>enterprisewide</a:t>
            </a:r>
            <a:r>
              <a:rPr lang="en-IN" dirty="0" smtClean="0"/>
              <a:t> mobile strategy. </a:t>
            </a:r>
          </a:p>
          <a:p>
            <a:pPr algn="just"/>
            <a:r>
              <a:rPr lang="en-IN" dirty="0" smtClean="0"/>
              <a:t>• Monitoring and management:</a:t>
            </a:r>
            <a:r>
              <a:rPr lang="en-IN" baseline="0" dirty="0" smtClean="0"/>
              <a:t> </a:t>
            </a:r>
            <a:r>
              <a:rPr lang="en-IN" dirty="0" smtClean="0"/>
              <a:t>Determine how you will manage your cloud, monitor health and performance, and define success.</a:t>
            </a:r>
          </a:p>
          <a:p>
            <a:pPr algn="just"/>
            <a:r>
              <a:rPr lang="en-IN" dirty="0" smtClean="0"/>
              <a:t>• IT-business relationships:</a:t>
            </a:r>
            <a:r>
              <a:rPr lang="en-IN" baseline="0" dirty="0" smtClean="0"/>
              <a:t> </a:t>
            </a:r>
            <a:r>
              <a:rPr lang="en-IN" dirty="0" smtClean="0"/>
              <a:t>Define how IT will partner effectively with the business to specify business process requirements and request services. </a:t>
            </a:r>
          </a:p>
          <a:p>
            <a:pPr algn="just"/>
            <a:endParaRPr lang="en-IN" dirty="0" smtClean="0"/>
          </a:p>
          <a:p>
            <a:pPr algn="just"/>
            <a:r>
              <a:rPr lang="en-IN" dirty="0" smtClean="0"/>
              <a:t>With a cloud strategy, you now have an overarching approach to cloud computing across the organization. It gives you the tools to deepen relationships with line-of-business managers, generate some excitement for your project, and manage expectations for each phase of implementation. Plus, it’s a roadmap for where you want to go, helping to direct virtualization efforts so you can fully achieve the value on your private cloud investment and lay the groundwork for a more elastic hybrid model. A cloud strategy will also help you avoid the potential for shadow IT created by business units who may go to a public cloud provider in the absence of private cloud services in the enterprise.</a:t>
            </a:r>
          </a:p>
          <a:p>
            <a:pPr algn="just"/>
            <a:endParaRPr lang="en-IN" dirty="0" smtClean="0"/>
          </a:p>
          <a:p>
            <a:pPr algn="just"/>
            <a:r>
              <a:rPr lang="en-IN" b="1" dirty="0" smtClean="0"/>
              <a:t>Step 2: Manage Business Process Change </a:t>
            </a:r>
          </a:p>
          <a:p>
            <a:pPr algn="just"/>
            <a:r>
              <a:rPr lang="en-IN" dirty="0" smtClean="0"/>
              <a:t>Business process changes are pervasive in a cloud implementation. For your cloud project to succeed, you must collaborate with process owners to accurately document the processes and tasks affected and determine how to minimize the number of required human control points. Plus, you need management cooperation to implement any changes to existing processes that might benefit from the automation; and you will be developing new processes, such as how users access and specify the cloud resources they need. By drawing on cross-domain expertise, you ensure that your technical considerations benefit from business knowledge of the activities and tasks to be automated and avoid the potential of user and management apathy—or worse, hostility. </a:t>
            </a:r>
          </a:p>
          <a:p>
            <a:pPr algn="just"/>
            <a:endParaRPr lang="en-IN" dirty="0" smtClean="0"/>
          </a:p>
          <a:p>
            <a:pPr algn="just"/>
            <a:r>
              <a:rPr lang="en-IN" dirty="0" smtClean="0"/>
              <a:t>Cloud obviously affects IT-specific processes as well. Capacity management, for instance, becomes radically different in a cloud environment. In the cloud, rather than IT assigning physical resources with unused overhead to handle peak conditions, capacity is governed by predefined limits based on demand for individual applications and provisioned by users. </a:t>
            </a:r>
          </a:p>
          <a:p>
            <a:pPr algn="just"/>
            <a:endParaRPr lang="en-IN" dirty="0" smtClean="0"/>
          </a:p>
          <a:p>
            <a:pPr algn="just"/>
            <a:r>
              <a:rPr lang="en-IN" dirty="0" smtClean="0"/>
              <a:t>You also need to implement other processes to better manage your cloud, such as system-related business intelligence and costing information. For example, with manageability and business intelligence tools, you can keep operational costs at a minimum by maintaining a thin overhead of unused capacity and making investments in new infrastructure on a just-in-time basis. Business intelligence capabilities also provide insights into consumption, performance, utilization trends, and security-related events.</a:t>
            </a:r>
          </a:p>
          <a:p>
            <a:pPr algn="just"/>
            <a:endParaRPr lang="en-IN" dirty="0" smtClean="0"/>
          </a:p>
          <a:p>
            <a:pPr algn="just"/>
            <a:r>
              <a:rPr lang="en-IN" b="1" dirty="0" smtClean="0"/>
              <a:t>Step 3: Organize IT around Service Delivery</a:t>
            </a:r>
          </a:p>
          <a:p>
            <a:pPr algn="just"/>
            <a:r>
              <a:rPr lang="en-IN" dirty="0" smtClean="0"/>
              <a:t>Many users in large companies are already familiar with the concept of consuming IT services. Organizing your IT workforce around cloud service delivery enables you to serve the business more effectively as a cloud services broker. </a:t>
            </a:r>
          </a:p>
          <a:p>
            <a:pPr algn="just"/>
            <a:r>
              <a:rPr lang="en-IN" dirty="0" smtClean="0"/>
              <a:t>As a cloud services broker, your role is to weigh user needs against the available delivery options for your organization. From the IT perspective, this reduces organization risk, improves resource utilization, and monitors demand. From the perspective of users, they get the right solution to meet their needs—made easy with self-provisioning and automation. Ultimately you gain experience delivering cloud services that can be extended later to brokering public services in a hybrid cloud model. You also eliminate the need for business users to stand up their own individual cloud silos.</a:t>
            </a:r>
          </a:p>
          <a:p>
            <a:pPr algn="just"/>
            <a:endParaRPr lang="en-IN" dirty="0" smtClean="0"/>
          </a:p>
          <a:p>
            <a:pPr algn="just"/>
            <a:endParaRPr lang="en-IN" dirty="0" smtClean="0"/>
          </a:p>
          <a:p>
            <a:pPr algn="just"/>
            <a:r>
              <a:rPr lang="en-IN" b="1" dirty="0" smtClean="0"/>
              <a:t>Step 4: Put the Right Technology in Place </a:t>
            </a:r>
          </a:p>
          <a:p>
            <a:pPr algn="just"/>
            <a:r>
              <a:rPr lang="en-IN" dirty="0" smtClean="0"/>
              <a:t>Your cloud won’t succeed without the right technology. Set your technology priorities based on the implementation phases and milestones described in your cloud strategy. For example, short-term priorities would typically include implementing pervasive virtualization to integrate compute, storage, network, and physical resources, and then offering </a:t>
            </a:r>
            <a:r>
              <a:rPr lang="en-IN" dirty="0" err="1" smtClean="0"/>
              <a:t>IaaS</a:t>
            </a:r>
            <a:r>
              <a:rPr lang="en-IN" dirty="0" smtClean="0"/>
              <a:t> by implementing end-to-end, on-demand, </a:t>
            </a:r>
            <a:r>
              <a:rPr lang="en-IN" dirty="0" err="1" smtClean="0"/>
              <a:t>selfservice</a:t>
            </a:r>
            <a:r>
              <a:rPr lang="en-IN" dirty="0" smtClean="0"/>
              <a:t> capabilities; automation; orchestration; and security. Longer term, you might plan to integrate public services into a hybrid model.</a:t>
            </a:r>
          </a:p>
          <a:p>
            <a:pPr algn="just"/>
            <a:r>
              <a:rPr lang="en-IN" dirty="0" smtClean="0"/>
              <a:t> Reference architectures and out-of-the box workflow templates or building blocks can significantly simplify implementation as well as reduce project time. You’ll need your business process documentation to use these tools efficiently, especially for provisioning, scheduling, and automation. Proofs of concept will help increase confidence and point to areas of improvement.</a:t>
            </a:r>
          </a:p>
          <a:p>
            <a:pPr algn="just"/>
            <a:endParaRPr lang="en-IN" dirty="0" smtClean="0"/>
          </a:p>
          <a:p>
            <a:pPr algn="just"/>
            <a:endParaRPr lang="en-IN" dirty="0" smtClean="0"/>
          </a:p>
          <a:p>
            <a:pPr algn="just"/>
            <a:r>
              <a:rPr lang="en-IN" b="1" dirty="0" smtClean="0"/>
              <a:t>Step 5: Manage a Data-Driven Cloud </a:t>
            </a:r>
          </a:p>
          <a:p>
            <a:pPr algn="just"/>
            <a:r>
              <a:rPr lang="en-IN" b="0" dirty="0" smtClean="0"/>
              <a:t>E</a:t>
            </a:r>
            <a:r>
              <a:rPr lang="en-IN" dirty="0" smtClean="0"/>
              <a:t>nd-to-end health and performance monitoring of the environment is essential for cloud management. Without data collection and analytics, you won’t have the information you need to benefit from system efficiencies or measure success. A dashboard with integrated operational analytics that encompass facilities, network, storage, compute, and applications can help you assess whether you are meeting availability and performance goals, inform decisions to add capacity, troubleshoot problems, and comply with security and privacy regulations. Plus, at the point where you want to offer externally hosted cloud services, you must have a way to measure overall service availability in place to monitor third-party service-level agreements.</a:t>
            </a:r>
          </a:p>
          <a:p>
            <a:pPr algn="just"/>
            <a:endParaRPr lang="en-IN" dirty="0" smtClean="0"/>
          </a:p>
          <a:p>
            <a:pPr algn="just"/>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23</a:t>
            </a:fld>
            <a:endParaRPr lang="en-US" dirty="0"/>
          </a:p>
        </p:txBody>
      </p:sp>
    </p:spTree>
    <p:extLst>
      <p:ext uri="{BB962C8B-B14F-4D97-AF65-F5344CB8AC3E}">
        <p14:creationId xmlns:p14="http://schemas.microsoft.com/office/powerpoint/2010/main" val="266236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b="1" dirty="0" smtClean="0"/>
              <a:t>Proven Technology</a:t>
            </a:r>
          </a:p>
          <a:p>
            <a:r>
              <a:rPr lang="en-IN" dirty="0" smtClean="0"/>
              <a:t>When you deploy a virtualization solution, you want to have the confidence that your environment is based on proven technology, is widely used, and is widely supported by application vendors. That’s the case with </a:t>
            </a:r>
            <a:r>
              <a:rPr lang="en-IN" dirty="0" err="1" smtClean="0"/>
              <a:t>vSphere</a:t>
            </a:r>
            <a:r>
              <a:rPr lang="en-IN" dirty="0" smtClean="0"/>
              <a:t> with Operations Management. Today, more than half a million organizations— including 100 percent of Fortune 100 companies—trust their data and applications to VMware solutions. VMware has been positioned in the Leaders Quadrant of Gartner’s Magic Quadrant for x86 Server Virtualization Infrastructure for five years in a row With VMware, you also gain the confidence that comes with more than 5,000 software applications that have been tested and certified for the </a:t>
            </a:r>
            <a:r>
              <a:rPr lang="en-IN" dirty="0" err="1" smtClean="0"/>
              <a:t>vSphere</a:t>
            </a:r>
            <a:r>
              <a:rPr lang="en-IN" dirty="0" smtClean="0"/>
              <a:t> platform, along with a broad partner ecosystem that includes more than 2,000 independent software vendors (ISVs). This ecosystem gives you access to ISV products built to enhance and extend the capabilities of </a:t>
            </a:r>
            <a:r>
              <a:rPr lang="en-IN" dirty="0" err="1" smtClean="0"/>
              <a:t>vSphere</a:t>
            </a:r>
            <a:r>
              <a:rPr lang="en-IN" dirty="0" smtClean="0"/>
              <a:t>, along with large numbers of VMware-certified experts who can help you achieve fast time to value for a secure virtualization environment tailored to your requirements.</a:t>
            </a:r>
          </a:p>
          <a:p>
            <a:endParaRPr lang="en-IN" b="1" dirty="0" smtClean="0"/>
          </a:p>
          <a:p>
            <a:r>
              <a:rPr lang="en-IN" b="1" dirty="0" smtClean="0"/>
              <a:t>Integrated Management</a:t>
            </a:r>
          </a:p>
          <a:p>
            <a:r>
              <a:rPr lang="en-IN" dirty="0" smtClean="0"/>
              <a:t>The virtualization market is filled with management tools that were built for physical environments and later reworked to manage virtual systems. That’s not the case with solutions from VMware, which were purpose built to manage dynamic virtual and cloud environments. With VMware, you have the benefit of tools designed by people with an intimate understanding of the </a:t>
            </a:r>
            <a:r>
              <a:rPr lang="en-IN" dirty="0" err="1" smtClean="0"/>
              <a:t>vSphere</a:t>
            </a:r>
            <a:r>
              <a:rPr lang="en-IN" dirty="0" smtClean="0"/>
              <a:t> environment and the needs of organizations using virtualized infrastructure. This understanding is incorporated in advanced features for dynamic resource allocation, load balancing, performance monitoring, system health checks, and capacity optimization.</a:t>
            </a:r>
          </a:p>
          <a:p>
            <a:endParaRPr lang="en-IN" b="1" dirty="0" smtClean="0"/>
          </a:p>
          <a:p>
            <a:r>
              <a:rPr lang="en-IN" b="1" dirty="0" smtClean="0"/>
              <a:t>Reliability</a:t>
            </a:r>
          </a:p>
          <a:p>
            <a:r>
              <a:rPr lang="en-IN" dirty="0" smtClean="0"/>
              <a:t>When your business operations depend on your IT services, you want to have the confidence that comes with a reliable, predictable computing environment designed for virtualization. That’s a distinct advantage of </a:t>
            </a:r>
            <a:r>
              <a:rPr lang="en-IN" dirty="0" err="1" smtClean="0"/>
              <a:t>vSphere</a:t>
            </a:r>
            <a:r>
              <a:rPr lang="en-IN" dirty="0" smtClean="0"/>
              <a:t> with Operations Management. Most other virtualization solutions use a general-purpose operating system to which a hypervisor is added to provide virtualization capabilities. And that can be a problem, because bolting virtualization functionality onto a general-purpose operating system subjects the crucial virtualization platform to all the known risks and reliability issues of the general purpose operating system.</a:t>
            </a:r>
          </a:p>
          <a:p>
            <a:endParaRPr lang="en-IN" b="1" dirty="0" smtClean="0"/>
          </a:p>
          <a:p>
            <a:r>
              <a:rPr lang="en-IN" b="1" dirty="0" smtClean="0"/>
              <a:t>High </a:t>
            </a:r>
            <a:r>
              <a:rPr lang="en-IN" b="1" dirty="0" err="1" smtClean="0"/>
              <a:t>Availiability</a:t>
            </a:r>
            <a:endParaRPr lang="en-IN" b="1" dirty="0" smtClean="0"/>
          </a:p>
          <a:p>
            <a:r>
              <a:rPr lang="en-IN" dirty="0" smtClean="0"/>
              <a:t>VMware </a:t>
            </a:r>
            <a:r>
              <a:rPr lang="en-IN" dirty="0" err="1" smtClean="0"/>
              <a:t>vSphere</a:t>
            </a:r>
            <a:r>
              <a:rPr lang="en-IN" dirty="0" smtClean="0"/>
              <a:t> with Operations Management is designed to deliver enhanced availability and performance for both your business-critical and next-generation applications. A rich feature set is focused on making sure applications deliver the best possible performance based on your policies and service-level agreements</a:t>
            </a:r>
          </a:p>
          <a:p>
            <a:endParaRPr lang="en-IN" b="1" dirty="0" smtClean="0"/>
          </a:p>
          <a:p>
            <a:r>
              <a:rPr lang="en-IN" b="1" dirty="0" smtClean="0"/>
              <a:t>Disaster Recovery</a:t>
            </a:r>
          </a:p>
          <a:p>
            <a:r>
              <a:rPr lang="en-IN" dirty="0" smtClean="0"/>
              <a:t>When your business depends on your applications, you need to have tools in place that allow you to recover data quickly in times that disrupt your IT systems. You’ll find key capabilities for your disaster recovery solution in the </a:t>
            </a:r>
            <a:r>
              <a:rPr lang="en-IN" dirty="0" err="1" smtClean="0"/>
              <a:t>vSphere</a:t>
            </a:r>
            <a:r>
              <a:rPr lang="en-IN" dirty="0" smtClean="0"/>
              <a:t> suite, including VMware </a:t>
            </a:r>
            <a:r>
              <a:rPr lang="en-IN" dirty="0" err="1" smtClean="0"/>
              <a:t>vSphere</a:t>
            </a:r>
            <a:r>
              <a:rPr lang="en-IN" dirty="0" smtClean="0"/>
              <a:t> Replication. VMware </a:t>
            </a:r>
            <a:r>
              <a:rPr lang="en-IN" dirty="0" err="1" smtClean="0"/>
              <a:t>vSphere</a:t>
            </a:r>
            <a:r>
              <a:rPr lang="en-IN" dirty="0" smtClean="0"/>
              <a:t> Replication copies virtual machines to other physical hosts, within or between clusters, and makes those copies available for restoration when the need arises.</a:t>
            </a:r>
            <a:endParaRPr lang="en-IN" b="1"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6</a:t>
            </a:fld>
            <a:endParaRPr lang="en-US" dirty="0"/>
          </a:p>
        </p:txBody>
      </p:sp>
    </p:spTree>
    <p:extLst>
      <p:ext uri="{BB962C8B-B14F-4D97-AF65-F5344CB8AC3E}">
        <p14:creationId xmlns:p14="http://schemas.microsoft.com/office/powerpoint/2010/main" val="267267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7</a:t>
            </a:fld>
            <a:endParaRPr lang="en-US" dirty="0"/>
          </a:p>
        </p:txBody>
      </p:sp>
    </p:spTree>
    <p:extLst>
      <p:ext uri="{BB962C8B-B14F-4D97-AF65-F5344CB8AC3E}">
        <p14:creationId xmlns:p14="http://schemas.microsoft.com/office/powerpoint/2010/main" val="3132435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1" i="0" kern="1200" dirty="0" smtClean="0">
                <a:solidFill>
                  <a:schemeClr val="tx1"/>
                </a:solidFill>
                <a:effectLst/>
                <a:latin typeface="+mn-lt"/>
                <a:ea typeface="+mn-ea"/>
                <a:cs typeface="+mn-cs"/>
              </a:rPr>
              <a:t>Type 1 Hypervisor</a:t>
            </a:r>
          </a:p>
          <a:p>
            <a:pPr algn="just"/>
            <a:endParaRPr lang="en-IN" sz="1200" b="0" i="0" kern="1200" dirty="0" smtClean="0">
              <a:solidFill>
                <a:schemeClr val="tx1"/>
              </a:solidFill>
              <a:effectLst/>
              <a:latin typeface="+mn-lt"/>
              <a:ea typeface="+mn-ea"/>
              <a:cs typeface="+mn-cs"/>
            </a:endParaRPr>
          </a:p>
          <a:p>
            <a:pPr algn="just"/>
            <a:r>
              <a:rPr lang="en-IN" sz="1200" b="0" i="0" kern="1200" dirty="0" smtClean="0">
                <a:solidFill>
                  <a:schemeClr val="tx1"/>
                </a:solidFill>
                <a:effectLst/>
                <a:latin typeface="+mn-lt"/>
                <a:ea typeface="+mn-ea"/>
                <a:cs typeface="+mn-cs"/>
              </a:rPr>
              <a:t>These hypervisors run directly on the host's hardware to control the hardware and to manage guest operating systems. For this reason, they are sometimes called </a:t>
            </a:r>
            <a:r>
              <a:rPr lang="en-IN" sz="1200" b="0" i="0" u="none" strike="noStrike" kern="1200" dirty="0" smtClean="0">
                <a:solidFill>
                  <a:schemeClr val="tx1"/>
                </a:solidFill>
                <a:effectLst/>
                <a:latin typeface="+mn-lt"/>
                <a:ea typeface="+mn-ea"/>
                <a:cs typeface="+mn-cs"/>
              </a:rPr>
              <a:t>bare metal</a:t>
            </a:r>
            <a:r>
              <a:rPr lang="en-IN" sz="1200" b="0" i="0" kern="1200" dirty="0" smtClean="0">
                <a:solidFill>
                  <a:schemeClr val="tx1"/>
                </a:solidFill>
                <a:effectLst/>
                <a:latin typeface="+mn-lt"/>
                <a:ea typeface="+mn-ea"/>
                <a:cs typeface="+mn-cs"/>
              </a:rPr>
              <a:t> hypervisors. The first hypervisors, which IBM developed in the 1960s, were native hypervisors.</a:t>
            </a:r>
            <a:r>
              <a:rPr lang="en-IN" sz="1200" b="0" i="0" u="none" strike="noStrike" kern="1200" baseline="300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These included the test software </a:t>
            </a:r>
            <a:r>
              <a:rPr lang="en-IN" sz="1200" b="0" i="0" u="none" strike="noStrike" kern="1200" dirty="0" err="1" smtClean="0">
                <a:solidFill>
                  <a:schemeClr val="tx1"/>
                </a:solidFill>
                <a:effectLst/>
                <a:latin typeface="+mn-lt"/>
                <a:ea typeface="+mn-ea"/>
                <a:cs typeface="+mn-cs"/>
              </a:rPr>
              <a:t>SIMMON</a:t>
            </a:r>
            <a:r>
              <a:rPr lang="en-IN" sz="1200" b="0" i="0" kern="1200" dirty="0" err="1" smtClean="0">
                <a:solidFill>
                  <a:schemeClr val="tx1"/>
                </a:solidFill>
                <a:effectLst/>
                <a:latin typeface="+mn-lt"/>
                <a:ea typeface="+mn-ea"/>
                <a:cs typeface="+mn-cs"/>
              </a:rPr>
              <a:t>and</a:t>
            </a:r>
            <a:r>
              <a:rPr lang="en-IN" sz="1200" b="0" i="0" kern="1200" dirty="0" smtClean="0">
                <a:solidFill>
                  <a:schemeClr val="tx1"/>
                </a:solidFill>
                <a:effectLst/>
                <a:latin typeface="+mn-lt"/>
                <a:ea typeface="+mn-ea"/>
                <a:cs typeface="+mn-cs"/>
              </a:rPr>
              <a:t> the </a:t>
            </a:r>
            <a:r>
              <a:rPr lang="en-IN" sz="1200" b="0" i="0" u="none" strike="noStrike" kern="1200" dirty="0" smtClean="0">
                <a:solidFill>
                  <a:schemeClr val="tx1"/>
                </a:solidFill>
                <a:effectLst/>
                <a:latin typeface="+mn-lt"/>
                <a:ea typeface="+mn-ea"/>
                <a:cs typeface="+mn-cs"/>
              </a:rPr>
              <a:t>CP/CMS</a:t>
            </a:r>
            <a:r>
              <a:rPr lang="en-IN" sz="1200" b="0" i="0" kern="1200" dirty="0" smtClean="0">
                <a:solidFill>
                  <a:schemeClr val="tx1"/>
                </a:solidFill>
                <a:effectLst/>
                <a:latin typeface="+mn-lt"/>
                <a:ea typeface="+mn-ea"/>
                <a:cs typeface="+mn-cs"/>
              </a:rPr>
              <a:t> operating system (the predecessor of IBM's </a:t>
            </a:r>
            <a:r>
              <a:rPr lang="en-IN" sz="1200" b="0" i="0" u="none" strike="noStrike" kern="1200" dirty="0" smtClean="0">
                <a:solidFill>
                  <a:schemeClr val="tx1"/>
                </a:solidFill>
                <a:effectLst/>
                <a:latin typeface="+mn-lt"/>
                <a:ea typeface="+mn-ea"/>
                <a:cs typeface="+mn-cs"/>
              </a:rPr>
              <a:t>z/VM</a:t>
            </a:r>
            <a:r>
              <a:rPr lang="en-IN" sz="1200" b="0" i="0" kern="1200" dirty="0" smtClean="0">
                <a:solidFill>
                  <a:schemeClr val="tx1"/>
                </a:solidFill>
                <a:effectLst/>
                <a:latin typeface="+mn-lt"/>
                <a:ea typeface="+mn-ea"/>
                <a:cs typeface="+mn-cs"/>
              </a:rPr>
              <a:t>). Modern equivalents include </a:t>
            </a:r>
            <a:r>
              <a:rPr lang="en-IN" sz="1200" b="0" i="0" u="none" strike="noStrike" kern="1200" dirty="0" err="1" smtClean="0">
                <a:solidFill>
                  <a:schemeClr val="tx1"/>
                </a:solidFill>
                <a:effectLst/>
                <a:latin typeface="+mn-lt"/>
                <a:ea typeface="+mn-ea"/>
                <a:cs typeface="+mn-cs"/>
              </a:rPr>
              <a:t>Xen</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Oracle VM Server for SPARC</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Oracle VM Server for x86</a:t>
            </a:r>
            <a:r>
              <a:rPr lang="en-IN" sz="1200" b="0" i="0" kern="1200" dirty="0" smtClean="0">
                <a:solidFill>
                  <a:schemeClr val="tx1"/>
                </a:solidFill>
                <a:effectLst/>
                <a:latin typeface="+mn-lt"/>
                <a:ea typeface="+mn-ea"/>
                <a:cs typeface="+mn-cs"/>
              </a:rPr>
              <a:t>, Microsoft </a:t>
            </a:r>
            <a:r>
              <a:rPr lang="en-IN" sz="1200" b="0" i="0" u="none" strike="noStrike" kern="1200" dirty="0" smtClean="0">
                <a:solidFill>
                  <a:schemeClr val="tx1"/>
                </a:solidFill>
                <a:effectLst/>
                <a:latin typeface="+mn-lt"/>
                <a:ea typeface="+mn-ea"/>
                <a:cs typeface="+mn-cs"/>
              </a:rPr>
              <a:t>Hyper-V</a:t>
            </a:r>
            <a:r>
              <a:rPr lang="en-IN" sz="1200" b="0" i="0" kern="1200" dirty="0" smtClean="0">
                <a:solidFill>
                  <a:schemeClr val="tx1"/>
                </a:solidFill>
                <a:effectLst/>
                <a:latin typeface="+mn-lt"/>
                <a:ea typeface="+mn-ea"/>
                <a:cs typeface="+mn-cs"/>
              </a:rPr>
              <a:t> and </a:t>
            </a:r>
            <a:r>
              <a:rPr lang="en-IN" sz="1200" b="0" i="0" u="none" strike="noStrike" kern="1200" dirty="0" smtClean="0">
                <a:solidFill>
                  <a:schemeClr val="tx1"/>
                </a:solidFill>
                <a:effectLst/>
                <a:latin typeface="+mn-lt"/>
                <a:ea typeface="+mn-ea"/>
                <a:cs typeface="+mn-cs"/>
              </a:rPr>
              <a:t>VMware ESX</a:t>
            </a:r>
            <a:r>
              <a:rPr lang="en-IN" sz="1200" b="0" i="0" kern="1200" dirty="0"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ESXi</a:t>
            </a:r>
            <a:r>
              <a:rPr lang="en-IN"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9</a:t>
            </a:fld>
            <a:endParaRPr lang="en-US" dirty="0"/>
          </a:p>
        </p:txBody>
      </p:sp>
    </p:spTree>
    <p:extLst>
      <p:ext uri="{BB962C8B-B14F-4D97-AF65-F5344CB8AC3E}">
        <p14:creationId xmlns:p14="http://schemas.microsoft.com/office/powerpoint/2010/main" val="338293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Type 2 Hypervisor</a:t>
            </a:r>
          </a:p>
          <a:p>
            <a:pPr algn="just"/>
            <a:r>
              <a:rPr lang="en-IN" sz="1200" b="0" i="0" kern="1200" dirty="0" smtClean="0">
                <a:solidFill>
                  <a:schemeClr val="tx1"/>
                </a:solidFill>
                <a:effectLst/>
                <a:latin typeface="+mn-lt"/>
                <a:ea typeface="+mn-ea"/>
                <a:cs typeface="+mn-cs"/>
              </a:rPr>
              <a:t>These hypervisors run on a conventional operating system (OS) just as other computer programs do. A guest operating system runs as a </a:t>
            </a:r>
            <a:r>
              <a:rPr lang="en-IN" sz="1200" b="0" i="0" u="none" strike="noStrike" kern="1200" dirty="0" smtClean="0">
                <a:solidFill>
                  <a:schemeClr val="tx1"/>
                </a:solidFill>
                <a:effectLst/>
                <a:latin typeface="+mn-lt"/>
                <a:ea typeface="+mn-ea"/>
                <a:cs typeface="+mn-cs"/>
              </a:rPr>
              <a:t>process</a:t>
            </a:r>
            <a:r>
              <a:rPr lang="en-IN" sz="1200" b="0" i="0" kern="1200" dirty="0" smtClean="0">
                <a:solidFill>
                  <a:schemeClr val="tx1"/>
                </a:solidFill>
                <a:effectLst/>
                <a:latin typeface="+mn-lt"/>
                <a:ea typeface="+mn-ea"/>
                <a:cs typeface="+mn-cs"/>
              </a:rPr>
              <a:t> on the host. Type-2 hypervisors abstract guest operating systems from the host operating system. </a:t>
            </a:r>
            <a:r>
              <a:rPr lang="en-IN" sz="1200" b="0" i="0" u="none" strike="noStrike" kern="1200" dirty="0" smtClean="0">
                <a:solidFill>
                  <a:schemeClr val="tx1"/>
                </a:solidFill>
                <a:effectLst/>
                <a:latin typeface="+mn-lt"/>
                <a:ea typeface="+mn-ea"/>
                <a:cs typeface="+mn-cs"/>
              </a:rPr>
              <a:t>VMware Workstation</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VMware Player</a:t>
            </a:r>
            <a:r>
              <a:rPr lang="en-IN" sz="1200" b="0" i="0" kern="1200" dirty="0" smtClean="0">
                <a:solidFill>
                  <a:schemeClr val="tx1"/>
                </a:solidFill>
                <a:effectLst/>
                <a:latin typeface="+mn-lt"/>
                <a:ea typeface="+mn-ea"/>
                <a:cs typeface="+mn-cs"/>
              </a:rPr>
              <a:t>, </a:t>
            </a:r>
            <a:r>
              <a:rPr lang="en-IN" sz="1200" b="0" i="0" u="none" strike="noStrike" kern="1200" dirty="0" err="1" smtClean="0">
                <a:solidFill>
                  <a:schemeClr val="tx1"/>
                </a:solidFill>
                <a:effectLst/>
                <a:latin typeface="+mn-lt"/>
                <a:ea typeface="+mn-ea"/>
                <a:cs typeface="+mn-cs"/>
              </a:rPr>
              <a:t>VirtualBox</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Parallels Desktop for </a:t>
            </a:r>
            <a:r>
              <a:rPr lang="en-IN" sz="1200" b="0" i="0" u="none" strike="noStrike" kern="1200" dirty="0" err="1" smtClean="0">
                <a:solidFill>
                  <a:schemeClr val="tx1"/>
                </a:solidFill>
                <a:effectLst/>
                <a:latin typeface="+mn-lt"/>
                <a:ea typeface="+mn-ea"/>
                <a:cs typeface="+mn-cs"/>
              </a:rPr>
              <a:t>Mac</a:t>
            </a:r>
            <a:r>
              <a:rPr lang="en-IN" sz="1200" b="0" i="0" kern="1200" dirty="0" err="1" smtClean="0">
                <a:solidFill>
                  <a:schemeClr val="tx1"/>
                </a:solidFill>
                <a:effectLst/>
                <a:latin typeface="+mn-lt"/>
                <a:ea typeface="+mn-ea"/>
                <a:cs typeface="+mn-cs"/>
              </a:rPr>
              <a:t>and</a:t>
            </a:r>
            <a:r>
              <a:rPr lang="en-IN" sz="1200" b="0" i="0" kern="1200" dirty="0" smtClean="0">
                <a:solidFill>
                  <a:schemeClr val="tx1"/>
                </a:solidFill>
                <a:effectLst/>
                <a:latin typeface="+mn-lt"/>
                <a:ea typeface="+mn-ea"/>
                <a:cs typeface="+mn-cs"/>
              </a:rPr>
              <a:t> </a:t>
            </a:r>
            <a:r>
              <a:rPr lang="en-IN" sz="1200" b="0" i="0" u="none" strike="noStrike" kern="1200" dirty="0" smtClean="0">
                <a:solidFill>
                  <a:schemeClr val="tx1"/>
                </a:solidFill>
                <a:effectLst/>
                <a:latin typeface="+mn-lt"/>
                <a:ea typeface="+mn-ea"/>
                <a:cs typeface="+mn-cs"/>
              </a:rPr>
              <a:t>QEMU</a:t>
            </a:r>
            <a:r>
              <a:rPr lang="en-IN" sz="1200" b="0" i="0" kern="1200" dirty="0" smtClean="0">
                <a:solidFill>
                  <a:schemeClr val="tx1"/>
                </a:solidFill>
                <a:effectLst/>
                <a:latin typeface="+mn-lt"/>
                <a:ea typeface="+mn-ea"/>
                <a:cs typeface="+mn-cs"/>
              </a:rPr>
              <a:t> are examples of type-2 hypervisors.</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10</a:t>
            </a:fld>
            <a:endParaRPr lang="en-US" dirty="0"/>
          </a:p>
        </p:txBody>
      </p:sp>
    </p:spTree>
    <p:extLst>
      <p:ext uri="{BB962C8B-B14F-4D97-AF65-F5344CB8AC3E}">
        <p14:creationId xmlns:p14="http://schemas.microsoft.com/office/powerpoint/2010/main" val="2927136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b="1" i="0" u="none" strike="noStrike" kern="1200" baseline="0" dirty="0" smtClean="0">
                <a:solidFill>
                  <a:schemeClr val="tx1"/>
                </a:solidFill>
                <a:latin typeface="+mn-lt"/>
                <a:ea typeface="+mn-ea"/>
                <a:cs typeface="+mn-cs"/>
              </a:rPr>
              <a:t>File system virtualization: </a:t>
            </a:r>
            <a:r>
              <a:rPr lang="en-IN" sz="1200" b="0" i="0" u="none" strike="noStrike" kern="1200" baseline="0" dirty="0" smtClean="0">
                <a:solidFill>
                  <a:schemeClr val="tx1"/>
                </a:solidFill>
                <a:latin typeface="+mn-lt"/>
                <a:ea typeface="+mn-ea"/>
                <a:cs typeface="+mn-cs"/>
              </a:rPr>
              <a:t>Virtual machines can access different file systems and storage resources via a common interface. </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Virtual symmetric multiprocessing: </a:t>
            </a:r>
            <a:r>
              <a:rPr lang="en-IN" sz="1200" b="0" i="0" u="none" strike="noStrike" kern="1200" baseline="0" dirty="0" smtClean="0">
                <a:solidFill>
                  <a:schemeClr val="tx1"/>
                </a:solidFill>
                <a:latin typeface="+mn-lt"/>
                <a:ea typeface="+mn-ea"/>
                <a:cs typeface="+mn-cs"/>
              </a:rPr>
              <a:t>A single virtual machine can use multiple physical processors simultaneously and thus pretend to be a</a:t>
            </a:r>
          </a:p>
          <a:p>
            <a:pPr algn="just"/>
            <a:r>
              <a:rPr lang="en-IN" sz="1200" b="0" i="0" u="none" strike="noStrike" kern="1200" baseline="0" dirty="0" smtClean="0">
                <a:solidFill>
                  <a:schemeClr val="tx1"/>
                </a:solidFill>
                <a:latin typeface="+mn-lt"/>
                <a:ea typeface="+mn-ea"/>
                <a:cs typeface="+mn-cs"/>
              </a:rPr>
              <a:t>server cluster. It also can emulate a fairly large grid of physical servers.</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Virtual high-availability support: </a:t>
            </a:r>
            <a:r>
              <a:rPr lang="en-IN" sz="1200" b="0" i="0" u="none" strike="noStrike" kern="1200" baseline="0" dirty="0" smtClean="0">
                <a:solidFill>
                  <a:schemeClr val="tx1"/>
                </a:solidFill>
                <a:latin typeface="+mn-lt"/>
                <a:ea typeface="+mn-ea"/>
                <a:cs typeface="+mn-cs"/>
              </a:rPr>
              <a:t>If a virtual machine fails, that virtual machine needs to automatically restart on another server.</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Distributed resource scheduler: </a:t>
            </a:r>
            <a:r>
              <a:rPr lang="en-IN" sz="1200" b="0" i="0" u="none" strike="noStrike" kern="1200" baseline="0" dirty="0" smtClean="0">
                <a:solidFill>
                  <a:schemeClr val="tx1"/>
                </a:solidFill>
                <a:latin typeface="+mn-lt"/>
                <a:ea typeface="+mn-ea"/>
                <a:cs typeface="+mn-cs"/>
              </a:rPr>
              <a:t>You could think of the scheduler as being the super-hypervisor that manages all the other hypervisors.</a:t>
            </a:r>
          </a:p>
          <a:p>
            <a:pPr algn="just"/>
            <a:r>
              <a:rPr lang="en-IN" sz="1200" b="0" i="0" u="none" strike="noStrike" kern="1200" baseline="0" dirty="0" smtClean="0">
                <a:solidFill>
                  <a:schemeClr val="tx1"/>
                </a:solidFill>
                <a:latin typeface="+mn-lt"/>
                <a:ea typeface="+mn-ea"/>
                <a:cs typeface="+mn-cs"/>
              </a:rPr>
              <a:t>This mechanism assigns and balances computing capability dynamically across a collection of hardware resources that support the virtual</a:t>
            </a:r>
          </a:p>
          <a:p>
            <a:pPr algn="just"/>
            <a:r>
              <a:rPr lang="en-IN" sz="1200" b="0" i="0" u="none" strike="noStrike" kern="1200" baseline="0" dirty="0" smtClean="0">
                <a:solidFill>
                  <a:schemeClr val="tx1"/>
                </a:solidFill>
                <a:latin typeface="+mn-lt"/>
                <a:ea typeface="+mn-ea"/>
                <a:cs typeface="+mn-cs"/>
              </a:rPr>
              <a:t>machines. Therefore, a process can be moved to a different resource when it becomes available.</a:t>
            </a:r>
          </a:p>
          <a:p>
            <a:pPr algn="just"/>
            <a:endParaRPr lang="en-IN" sz="1200" b="0" i="0" u="none" strike="noStrike" kern="1200" baseline="0" dirty="0" smtClean="0">
              <a:solidFill>
                <a:schemeClr val="tx1"/>
              </a:solidFill>
              <a:latin typeface="+mn-lt"/>
              <a:ea typeface="+mn-ea"/>
              <a:cs typeface="+mn-cs"/>
            </a:endParaRPr>
          </a:p>
          <a:p>
            <a:pPr algn="just"/>
            <a:r>
              <a:rPr lang="en-IN" sz="1200" b="1" i="0" u="none" strike="noStrike" kern="1200" baseline="0" dirty="0" smtClean="0">
                <a:solidFill>
                  <a:schemeClr val="tx1"/>
                </a:solidFill>
                <a:latin typeface="+mn-lt"/>
                <a:ea typeface="+mn-ea"/>
                <a:cs typeface="+mn-cs"/>
              </a:rPr>
              <a:t>Virtual infrastructure client console: </a:t>
            </a:r>
            <a:r>
              <a:rPr lang="en-IN" sz="1200" b="0" i="0" u="none" strike="noStrike" kern="1200" baseline="0" dirty="0" smtClean="0">
                <a:solidFill>
                  <a:schemeClr val="tx1"/>
                </a:solidFill>
                <a:latin typeface="+mn-lt"/>
                <a:ea typeface="+mn-ea"/>
                <a:cs typeface="+mn-cs"/>
              </a:rPr>
              <a:t>This console provides an interface that allows administrators to connect remotely to virtual </a:t>
            </a:r>
            <a:r>
              <a:rPr lang="en-IN" sz="1200" b="0" i="0" u="none" strike="noStrike" kern="1200" baseline="0" dirty="0" err="1" smtClean="0">
                <a:solidFill>
                  <a:schemeClr val="tx1"/>
                </a:solidFill>
                <a:latin typeface="+mn-lt"/>
                <a:ea typeface="+mn-ea"/>
                <a:cs typeface="+mn-cs"/>
              </a:rPr>
              <a:t>center</a:t>
            </a:r>
            <a:r>
              <a:rPr lang="en-IN" sz="1200" b="0" i="0" u="none" strike="noStrike" kern="1200" baseline="0" dirty="0" smtClean="0">
                <a:solidFill>
                  <a:schemeClr val="tx1"/>
                </a:solidFill>
                <a:latin typeface="+mn-lt"/>
                <a:ea typeface="+mn-ea"/>
                <a:cs typeface="+mn-cs"/>
              </a:rPr>
              <a:t> management</a:t>
            </a:r>
          </a:p>
          <a:p>
            <a:pPr algn="just"/>
            <a:r>
              <a:rPr lang="en-IN" sz="1200" b="0" i="0" u="none" strike="noStrike" kern="1200" baseline="0" dirty="0" smtClean="0">
                <a:solidFill>
                  <a:schemeClr val="tx1"/>
                </a:solidFill>
                <a:latin typeface="+mn-lt"/>
                <a:ea typeface="+mn-ea"/>
                <a:cs typeface="+mn-cs"/>
              </a:rPr>
              <a:t>servers or to an individual hypervisor so that the server and the hypervisor can be managed manually.</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11</a:t>
            </a:fld>
            <a:endParaRPr lang="en-US" dirty="0"/>
          </a:p>
        </p:txBody>
      </p:sp>
    </p:spTree>
    <p:extLst>
      <p:ext uri="{BB962C8B-B14F-4D97-AF65-F5344CB8AC3E}">
        <p14:creationId xmlns:p14="http://schemas.microsoft.com/office/powerpoint/2010/main" val="84950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
            </a:r>
            <a:br>
              <a:rPr lang="en-IN" sz="1200" b="1" i="0" kern="1200" dirty="0" smtClean="0">
                <a:solidFill>
                  <a:schemeClr val="tx1"/>
                </a:solidFill>
                <a:effectLst/>
                <a:latin typeface="+mn-lt"/>
                <a:ea typeface="+mn-ea"/>
                <a:cs typeface="+mn-cs"/>
              </a:rPr>
            </a:br>
            <a:r>
              <a:rPr lang="en-IN" sz="1200" b="1" i="0" kern="1200" dirty="0" smtClean="0">
                <a:solidFill>
                  <a:schemeClr val="tx1"/>
                </a:solidFill>
                <a:effectLst/>
                <a:latin typeface="+mn-lt"/>
                <a:ea typeface="+mn-ea"/>
                <a:cs typeface="+mn-cs"/>
              </a:rPr>
              <a:t>Definition - What does </a:t>
            </a:r>
            <a:r>
              <a:rPr lang="en-IN" sz="1200" b="1" i="1" kern="1200" dirty="0" smtClean="0">
                <a:solidFill>
                  <a:schemeClr val="tx1"/>
                </a:solidFill>
                <a:effectLst/>
                <a:latin typeface="+mn-lt"/>
                <a:ea typeface="+mn-ea"/>
                <a:cs typeface="+mn-cs"/>
              </a:rPr>
              <a:t>Managing Virtualization</a:t>
            </a:r>
            <a:r>
              <a:rPr lang="en-IN" sz="1200" b="1" i="0" kern="1200" dirty="0" smtClean="0">
                <a:solidFill>
                  <a:schemeClr val="tx1"/>
                </a:solidFill>
                <a:effectLst/>
                <a:latin typeface="+mn-lt"/>
                <a:ea typeface="+mn-ea"/>
                <a:cs typeface="+mn-cs"/>
              </a:rPr>
              <a:t> mean?</a:t>
            </a:r>
          </a:p>
          <a:p>
            <a:r>
              <a:rPr lang="en-IN" sz="1200" b="0" i="0" kern="1200" dirty="0" smtClean="0">
                <a:solidFill>
                  <a:schemeClr val="tx1"/>
                </a:solidFill>
                <a:effectLst/>
                <a:latin typeface="+mn-lt"/>
                <a:ea typeface="+mn-ea"/>
                <a:cs typeface="+mn-cs"/>
              </a:rPr>
              <a:t>Managing virtualization involves the simplification and automation of IT management in order to deliver speed and agility that allow businesses to respond to opportunities and negative effects faster. Virtualization has its own fair share of problems, such as the complexity of troubleshooting application and system performance, and also provides low visibility into business transaction flow, which could lead to disruption of key business processes. Managing virtualization aims to put complexity in check through the use of various software and hardware solutions that allow great visibility into the system, thus leading to informed decision making.</a:t>
            </a:r>
            <a:br>
              <a:rPr lang="en-IN" sz="1200" b="0" i="0" kern="1200" dirty="0" smtClean="0">
                <a:solidFill>
                  <a:schemeClr val="tx1"/>
                </a:solidFill>
                <a:effectLst/>
                <a:latin typeface="+mn-lt"/>
                <a:ea typeface="+mn-ea"/>
                <a:cs typeface="+mn-cs"/>
              </a:rPr>
            </a:b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Managing virtualization requires a combination of hardware and software solutions, which enable quick and easy monitoring of virtualized systems and resources through software interfaces that provide visual insight such as graphs and charts.</a:t>
            </a:r>
            <a:r>
              <a:rPr lang="en-IN" dirty="0" smtClean="0"/>
              <a:t/>
            </a:r>
            <a:br>
              <a:rPr lang="en-IN" dirty="0" smtClean="0"/>
            </a:br>
            <a:r>
              <a:rPr lang="en-IN" dirty="0" smtClean="0"/>
              <a:t/>
            </a:r>
            <a:br>
              <a:rPr lang="en-IN" dirty="0" smtClean="0"/>
            </a:br>
            <a:r>
              <a:rPr lang="en-IN" sz="1200" b="0" i="0" kern="1200" dirty="0" smtClean="0">
                <a:solidFill>
                  <a:schemeClr val="tx1"/>
                </a:solidFill>
                <a:effectLst/>
                <a:latin typeface="+mn-lt"/>
                <a:ea typeface="+mn-ea"/>
                <a:cs typeface="+mn-cs"/>
              </a:rPr>
              <a:t>Virtualization management solutions are often integrated or installed in the hypervisor, which controls the physical infrastructure and virtual environments. These solutions are available from various vendors. All of these solutions have their strengths and weaknesses, but their end goal is the same: to manage virtualization and fulfil the benefits of cloud computing such as flexibility and scalability at a lower cost.</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12</a:t>
            </a:fld>
            <a:endParaRPr lang="en-US" dirty="0"/>
          </a:p>
        </p:txBody>
      </p:sp>
    </p:spTree>
    <p:extLst>
      <p:ext uri="{BB962C8B-B14F-4D97-AF65-F5344CB8AC3E}">
        <p14:creationId xmlns:p14="http://schemas.microsoft.com/office/powerpoint/2010/main" val="3099665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sz="1200" b="1" i="0" u="none" strike="noStrike" kern="1200" baseline="0" dirty="0" smtClean="0">
                <a:solidFill>
                  <a:schemeClr val="tx1"/>
                </a:solidFill>
                <a:latin typeface="+mn-lt"/>
                <a:ea typeface="+mn-ea"/>
                <a:cs typeface="+mn-cs"/>
              </a:rPr>
              <a:t>License management: </a:t>
            </a:r>
            <a:r>
              <a:rPr lang="en-IN" sz="1200" b="0" i="0" u="none" strike="noStrike" kern="1200" baseline="0" dirty="0" smtClean="0">
                <a:solidFill>
                  <a:schemeClr val="tx1"/>
                </a:solidFill>
                <a:latin typeface="+mn-lt"/>
                <a:ea typeface="+mn-ea"/>
                <a:cs typeface="+mn-cs"/>
              </a:rPr>
              <a:t>Many license agreements tie license fees to physical servers rather than to virtual servers. Resolve these licenses before using the associated software in a virtual environment. The constraints of such licenses may become an obstacle to efficiency.</a:t>
            </a: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Service levels: </a:t>
            </a:r>
            <a:r>
              <a:rPr lang="en-IN" sz="1200" b="0" i="0" u="none" strike="noStrike" kern="1200" baseline="0" dirty="0" smtClean="0">
                <a:solidFill>
                  <a:schemeClr val="tx1"/>
                </a:solidFill>
                <a:latin typeface="+mn-lt"/>
                <a:ea typeface="+mn-ea"/>
                <a:cs typeface="+mn-cs"/>
              </a:rPr>
              <a:t>Measuring, managing, and maintaining service levels can become more complicated simply because the environment itself is more complex. When cloud computing is added in to the mix, the cloud consumer is responsible for establishing service levels for both internally virtualized environments as well as those living in the cloud.</a:t>
            </a: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Network management: </a:t>
            </a:r>
            <a:r>
              <a:rPr lang="en-IN" sz="1200" b="0" i="0" u="none" strike="noStrike" kern="1200" baseline="0" dirty="0" smtClean="0">
                <a:solidFill>
                  <a:schemeClr val="tx1"/>
                </a:solidFill>
                <a:latin typeface="+mn-lt"/>
                <a:ea typeface="+mn-ea"/>
                <a:cs typeface="+mn-cs"/>
              </a:rPr>
              <a:t>The real target of network management becomes the virtual network, which may be harder to manage than the physical network.</a:t>
            </a: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Workload administration: </a:t>
            </a:r>
            <a:r>
              <a:rPr lang="en-IN" sz="1200" b="0" i="0" u="none" strike="noStrike" kern="1200" baseline="0" dirty="0" smtClean="0">
                <a:solidFill>
                  <a:schemeClr val="tx1"/>
                </a:solidFill>
                <a:latin typeface="+mn-lt"/>
                <a:ea typeface="+mn-ea"/>
                <a:cs typeface="+mn-cs"/>
              </a:rPr>
              <a:t>Set policies to determine how new resources can be provisioned, and under what circumstances. Before a new resource can be introduced, it needs to be approved by management. Also, the administrator has to be sure that the right security policies are included.</a:t>
            </a: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Capacity planning: </a:t>
            </a:r>
            <a:r>
              <a:rPr lang="en-IN" sz="1200" b="0" i="0" u="none" strike="noStrike" kern="1200" baseline="0" dirty="0" smtClean="0">
                <a:solidFill>
                  <a:schemeClr val="tx1"/>
                </a:solidFill>
                <a:latin typeface="+mn-lt"/>
                <a:ea typeface="+mn-ea"/>
                <a:cs typeface="+mn-cs"/>
              </a:rPr>
              <a:t>Although it’s convenient to think that all servers deliver roughly the same capacity, they don’t. With virtualization, you have more control of hardware purchases and can plan network resources accordingly.</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15</a:t>
            </a:fld>
            <a:endParaRPr lang="en-US" dirty="0"/>
          </a:p>
        </p:txBody>
      </p:sp>
    </p:spTree>
    <p:extLst>
      <p:ext uri="{BB962C8B-B14F-4D97-AF65-F5344CB8AC3E}">
        <p14:creationId xmlns:p14="http://schemas.microsoft.com/office/powerpoint/2010/main" val="1587610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b="1" i="0" u="none" strike="noStrike" kern="1200" baseline="0" dirty="0" smtClean="0">
                <a:solidFill>
                  <a:schemeClr val="tx1"/>
                </a:solidFill>
                <a:latin typeface="+mn-lt"/>
                <a:ea typeface="+mn-ea"/>
                <a:cs typeface="+mn-cs"/>
              </a:rPr>
              <a:t>A business can use virtualized storage for backup, recovery, and disaster recovery</a:t>
            </a:r>
          </a:p>
          <a:p>
            <a:r>
              <a:rPr lang="en-IN" sz="1200" b="0" i="0" u="none" strike="noStrike" kern="1200" baseline="0" dirty="0" smtClean="0">
                <a:solidFill>
                  <a:schemeClr val="tx1"/>
                </a:solidFill>
                <a:latin typeface="+mn-lt"/>
                <a:ea typeface="+mn-ea"/>
                <a:cs typeface="+mn-cs"/>
              </a:rPr>
              <a:t>Virtualized storage can reinforce or replacing existing backup and recovery capabilities. It can also create </a:t>
            </a:r>
            <a:r>
              <a:rPr lang="en-IN" sz="1200" b="0" i="1" u="none" strike="noStrike" kern="1200" baseline="0" dirty="0" smtClean="0">
                <a:solidFill>
                  <a:schemeClr val="tx1"/>
                </a:solidFill>
                <a:latin typeface="+mn-lt"/>
                <a:ea typeface="+mn-ea"/>
                <a:cs typeface="+mn-cs"/>
              </a:rPr>
              <a:t>mirrored systems </a:t>
            </a:r>
            <a:r>
              <a:rPr lang="en-IN" sz="1200" b="0" i="0" u="none" strike="noStrike" kern="1200" baseline="0" dirty="0" smtClean="0">
                <a:solidFill>
                  <a:schemeClr val="tx1"/>
                </a:solidFill>
                <a:latin typeface="+mn-lt"/>
                <a:ea typeface="+mn-ea"/>
                <a:cs typeface="+mn-cs"/>
              </a:rPr>
              <a:t>(duplicates of all system components) and, thus, might participate in disaster-recovery plans. This issue must be resolved both for internally virtualized environments as well as those leveraging external clouds.</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A service provider or a business investing in its own private cloud can perform backups of whole virtual machines or collections of virtual machines in any given state as disk files.</a:t>
            </a:r>
          </a:p>
          <a:p>
            <a:r>
              <a:rPr lang="en-IN" sz="1200" b="0" i="0" u="none" strike="noStrike" kern="1200" baseline="0" dirty="0" smtClean="0">
                <a:solidFill>
                  <a:schemeClr val="tx1"/>
                </a:solidFill>
                <a:latin typeface="+mn-lt"/>
                <a:ea typeface="+mn-ea"/>
                <a:cs typeface="+mn-cs"/>
              </a:rPr>
              <a:t>This technique is particularly useful in a virtualized environment after you change applications or complete configurations. You must test — and, therefore, simulate —</a:t>
            </a:r>
          </a:p>
          <a:p>
            <a:r>
              <a:rPr lang="en-IN" sz="1200" b="0" i="0" u="none" strike="noStrike" kern="1200" baseline="0" dirty="0" smtClean="0">
                <a:solidFill>
                  <a:schemeClr val="tx1"/>
                </a:solidFill>
                <a:latin typeface="+mn-lt"/>
                <a:ea typeface="+mn-ea"/>
                <a:cs typeface="+mn-cs"/>
              </a:rPr>
              <a:t>this configuration before putting it in a production environment.</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Whether you’re a business leveraging virtualization in your own cloud or a service provider, you must manage the service levels of the applications running in a virtualized environment. </a:t>
            </a:r>
          </a:p>
          <a:p>
            <a:r>
              <a:rPr lang="en-IN" sz="1200" b="0" i="0" u="none" strike="noStrike" kern="1200" baseline="0" dirty="0" smtClean="0">
                <a:solidFill>
                  <a:schemeClr val="tx1"/>
                </a:solidFill>
                <a:latin typeface="+mn-lt"/>
                <a:ea typeface="+mn-ea"/>
                <a:cs typeface="+mn-cs"/>
              </a:rPr>
              <a:t>The actual information delay from disk varies for data held locally, data held on a </a:t>
            </a:r>
            <a:r>
              <a:rPr lang="en-IN" sz="1200" b="0" i="1" u="none" strike="noStrike" kern="1200" baseline="0" dirty="0" smtClean="0">
                <a:solidFill>
                  <a:schemeClr val="tx1"/>
                </a:solidFill>
                <a:latin typeface="+mn-lt"/>
                <a:ea typeface="+mn-ea"/>
                <a:cs typeface="+mn-cs"/>
              </a:rPr>
              <a:t>storage area network (SAN), </a:t>
            </a:r>
            <a:r>
              <a:rPr lang="en-IN" sz="1200" b="0" i="0" u="none" strike="noStrike" kern="1200" baseline="0" dirty="0" smtClean="0">
                <a:solidFill>
                  <a:schemeClr val="tx1"/>
                </a:solidFill>
                <a:latin typeface="+mn-lt"/>
                <a:ea typeface="+mn-ea"/>
                <a:cs typeface="+mn-cs"/>
              </a:rPr>
              <a:t>and data held on </a:t>
            </a:r>
            <a:r>
              <a:rPr lang="en-IN" sz="1200" b="0" i="1" u="none" strike="noStrike" kern="1200" baseline="0" dirty="0" smtClean="0">
                <a:solidFill>
                  <a:schemeClr val="tx1"/>
                </a:solidFill>
                <a:latin typeface="+mn-lt"/>
                <a:ea typeface="+mn-ea"/>
                <a:cs typeface="+mn-cs"/>
              </a:rPr>
              <a:t>network access storage (NAS), </a:t>
            </a:r>
            <a:r>
              <a:rPr lang="en-IN" sz="1200" b="0" i="0" u="none" strike="noStrike" kern="1200" baseline="0" dirty="0" smtClean="0">
                <a:solidFill>
                  <a:schemeClr val="tx1"/>
                </a:solidFill>
                <a:latin typeface="+mn-lt"/>
                <a:ea typeface="+mn-ea"/>
                <a:cs typeface="+mn-cs"/>
              </a:rPr>
              <a:t>and the</a:t>
            </a:r>
          </a:p>
          <a:p>
            <a:r>
              <a:rPr lang="en-IN" sz="1200" b="0" i="0" u="none" strike="noStrike" kern="1200" baseline="0" dirty="0" smtClean="0">
                <a:solidFill>
                  <a:schemeClr val="tx1"/>
                </a:solidFill>
                <a:latin typeface="+mn-lt"/>
                <a:ea typeface="+mn-ea"/>
                <a:cs typeface="+mn-cs"/>
              </a:rPr>
              <a:t>delay differences may matter. Test different storage options against service levels. </a:t>
            </a:r>
          </a:p>
          <a:p>
            <a:endParaRPr lang="en-IN" sz="1200" b="0" i="0" u="none" strike="noStrike" kern="1200" baseline="0" dirty="0" smtClean="0">
              <a:solidFill>
                <a:schemeClr val="tx1"/>
              </a:solidFill>
              <a:latin typeface="+mn-lt"/>
              <a:ea typeface="+mn-ea"/>
              <a:cs typeface="+mn-cs"/>
            </a:endParaRPr>
          </a:p>
          <a:p>
            <a:r>
              <a:rPr lang="en-IN" sz="1200" b="1" i="0" u="none" strike="noStrike" kern="1200" baseline="0" dirty="0" smtClean="0">
                <a:solidFill>
                  <a:schemeClr val="tx1"/>
                </a:solidFill>
                <a:latin typeface="+mn-lt"/>
                <a:ea typeface="+mn-ea"/>
                <a:cs typeface="+mn-cs"/>
              </a:rPr>
              <a:t>In the long run, establish capacity planning to support the likely growth of the resource requirement for any application (or virtual machine).</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16</a:t>
            </a:fld>
            <a:endParaRPr lang="en-US" dirty="0"/>
          </a:p>
        </p:txBody>
      </p:sp>
    </p:spTree>
    <p:extLst>
      <p:ext uri="{BB962C8B-B14F-4D97-AF65-F5344CB8AC3E}">
        <p14:creationId xmlns:p14="http://schemas.microsoft.com/office/powerpoint/2010/main" val="1992280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2 Hypervisor</a:t>
            </a:r>
            <a:endParaRPr lang="en-IN" dirty="0"/>
          </a:p>
        </p:txBody>
      </p:sp>
      <p:sp>
        <p:nvSpPr>
          <p:cNvPr id="3" name="Content Placeholder 2"/>
          <p:cNvSpPr>
            <a:spLocks noGrp="1"/>
          </p:cNvSpPr>
          <p:nvPr>
            <p:ph idx="1"/>
          </p:nvPr>
        </p:nvSpPr>
        <p:spPr>
          <a:xfrm>
            <a:off x="228600" y="838200"/>
            <a:ext cx="5950334" cy="5486400"/>
          </a:xfrm>
        </p:spPr>
        <p:txBody>
          <a:bodyPr>
            <a:normAutofit fontScale="92500" lnSpcReduction="20000"/>
          </a:bodyPr>
          <a:lstStyle/>
          <a:p>
            <a:pPr marL="0" indent="0" algn="just">
              <a:buNone/>
            </a:pPr>
            <a:endParaRPr lang="en-IN" dirty="0"/>
          </a:p>
          <a:p>
            <a:pPr algn="just"/>
            <a:r>
              <a:rPr lang="en-IN" dirty="0"/>
              <a:t>This is also known as Hosted Hypervisor.</a:t>
            </a:r>
          </a:p>
          <a:p>
            <a:pPr algn="just"/>
            <a:r>
              <a:rPr lang="en-IN" dirty="0"/>
              <a:t>In this case, the hypervisor is installed on an operating system and then supports other operating systems above it.</a:t>
            </a:r>
          </a:p>
          <a:p>
            <a:pPr algn="just"/>
            <a:r>
              <a:rPr lang="en-IN" dirty="0"/>
              <a:t>It is completely dependent on host Operating System for its operations</a:t>
            </a:r>
          </a:p>
          <a:p>
            <a:pPr algn="just"/>
            <a:r>
              <a:rPr lang="en-IN" dirty="0"/>
              <a:t>While having a base operating system allows better specification of policies, any problems in the base operating system </a:t>
            </a:r>
            <a:r>
              <a:rPr lang="en-IN" dirty="0" smtClean="0"/>
              <a:t>affects </a:t>
            </a:r>
            <a:r>
              <a:rPr lang="en-IN" dirty="0"/>
              <a:t>the entire system as well even if the </a:t>
            </a:r>
            <a:r>
              <a:rPr lang="en-IN" dirty="0" smtClean="0"/>
              <a:t>hypervisor </a:t>
            </a:r>
            <a:r>
              <a:rPr lang="en-IN" dirty="0"/>
              <a:t>running above the base OS is secure</a:t>
            </a:r>
            <a:r>
              <a:rPr lang="en-IN" dirty="0" smtClean="0"/>
              <a:t>.</a:t>
            </a:r>
          </a:p>
          <a:p>
            <a:endParaRPr lang="en-IN" dirty="0"/>
          </a:p>
          <a:p>
            <a:pPr marL="0" indent="0">
              <a:buNone/>
            </a:pPr>
            <a:r>
              <a:rPr lang="en-IN" b="1" dirty="0"/>
              <a:t> Examples:</a:t>
            </a:r>
            <a:r>
              <a:rPr lang="en-IN" dirty="0"/>
              <a:t/>
            </a:r>
            <a:br>
              <a:rPr lang="en-IN" dirty="0"/>
            </a:br>
            <a:r>
              <a:rPr lang="en-IN" dirty="0"/>
              <a:t>         VMware Workstation</a:t>
            </a:r>
            <a:br>
              <a:rPr lang="en-IN" dirty="0"/>
            </a:br>
            <a:r>
              <a:rPr lang="en-IN" dirty="0"/>
              <a:t>         Microsoft Virtual PC</a:t>
            </a:r>
            <a:br>
              <a:rPr lang="en-IN" dirty="0"/>
            </a:br>
            <a:r>
              <a:rPr lang="en-IN" dirty="0"/>
              <a:t>         Oracle Virtual Box</a:t>
            </a:r>
            <a:br>
              <a:rPr lang="en-IN" dirty="0"/>
            </a:br>
            <a:r>
              <a:rPr lang="en-IN" dirty="0"/>
              <a:t>        </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10</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508" t="21608" r="4859" b="8246"/>
          <a:stretch/>
        </p:blipFill>
        <p:spPr>
          <a:xfrm>
            <a:off x="6546917" y="1447800"/>
            <a:ext cx="2590801" cy="3200400"/>
          </a:xfrm>
          <a:prstGeom prst="rect">
            <a:avLst/>
          </a:prstGeom>
        </p:spPr>
      </p:pic>
    </p:spTree>
    <p:extLst>
      <p:ext uri="{BB962C8B-B14F-4D97-AF65-F5344CB8AC3E}">
        <p14:creationId xmlns:p14="http://schemas.microsoft.com/office/powerpoint/2010/main" val="3353255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Abstracting Hardware Assets</a:t>
            </a:r>
            <a:endParaRPr lang="en-IN" dirty="0"/>
          </a:p>
        </p:txBody>
      </p:sp>
      <p:sp>
        <p:nvSpPr>
          <p:cNvPr id="3" name="Content Placeholder 2"/>
          <p:cNvSpPr>
            <a:spLocks noGrp="1"/>
          </p:cNvSpPr>
          <p:nvPr>
            <p:ph idx="1"/>
          </p:nvPr>
        </p:nvSpPr>
        <p:spPr/>
        <p:txBody>
          <a:bodyPr/>
          <a:lstStyle/>
          <a:p>
            <a:pPr marL="0" indent="0" algn="just">
              <a:buNone/>
            </a:pPr>
            <a:r>
              <a:rPr lang="en-IN" dirty="0"/>
              <a:t>One of the benefits of virtualization is the way that it </a:t>
            </a:r>
            <a:r>
              <a:rPr lang="en-IN" i="1" dirty="0"/>
              <a:t>abstracts </a:t>
            </a:r>
            <a:r>
              <a:rPr lang="en-IN" dirty="0"/>
              <a:t>hardware </a:t>
            </a:r>
            <a:r>
              <a:rPr lang="en-IN" dirty="0" smtClean="0"/>
              <a:t>assets, in </a:t>
            </a:r>
            <a:r>
              <a:rPr lang="en-IN" dirty="0"/>
              <a:t>essence allowing a single piece of hardware to be used for multiple </a:t>
            </a:r>
            <a:r>
              <a:rPr lang="en-IN" dirty="0" smtClean="0"/>
              <a:t>tasks</a:t>
            </a:r>
          </a:p>
          <a:p>
            <a:pPr marL="0" indent="0" algn="just">
              <a:buNone/>
            </a:pPr>
            <a:endParaRPr lang="en-IN" dirty="0" smtClean="0"/>
          </a:p>
          <a:p>
            <a:pPr marL="0" indent="0" algn="just">
              <a:buNone/>
            </a:pPr>
            <a:r>
              <a:rPr lang="en-IN" dirty="0"/>
              <a:t>The following </a:t>
            </a:r>
            <a:r>
              <a:rPr lang="en-IN" dirty="0" smtClean="0"/>
              <a:t>summarizes the hardware </a:t>
            </a:r>
            <a:r>
              <a:rPr lang="en-IN" dirty="0"/>
              <a:t>abstraction and its </a:t>
            </a:r>
            <a:r>
              <a:rPr lang="en-IN" dirty="0" smtClean="0"/>
              <a:t>management in virtualization:</a:t>
            </a:r>
          </a:p>
          <a:p>
            <a:pPr marL="0" indent="0" algn="just">
              <a:buNone/>
            </a:pPr>
            <a:endParaRPr lang="en-IN" dirty="0" smtClean="0"/>
          </a:p>
          <a:p>
            <a:r>
              <a:rPr lang="en-IN" b="1" dirty="0"/>
              <a:t>File system </a:t>
            </a:r>
            <a:r>
              <a:rPr lang="en-IN" b="1" dirty="0" smtClean="0"/>
              <a:t>virtualization</a:t>
            </a:r>
          </a:p>
          <a:p>
            <a:r>
              <a:rPr lang="en-IN" b="1" dirty="0"/>
              <a:t>Virtual symmetric </a:t>
            </a:r>
            <a:r>
              <a:rPr lang="en-IN" b="1" dirty="0" smtClean="0"/>
              <a:t>multiprocessing</a:t>
            </a:r>
          </a:p>
          <a:p>
            <a:r>
              <a:rPr lang="en-IN" b="1" dirty="0"/>
              <a:t>Virtual high-availability </a:t>
            </a:r>
            <a:r>
              <a:rPr lang="en-IN" b="1" dirty="0" smtClean="0"/>
              <a:t>support</a:t>
            </a:r>
          </a:p>
          <a:p>
            <a:r>
              <a:rPr lang="en-IN" b="1" dirty="0"/>
              <a:t>Distributed resource </a:t>
            </a:r>
            <a:r>
              <a:rPr lang="en-IN" b="1" dirty="0" smtClean="0"/>
              <a:t>scheduler</a:t>
            </a:r>
          </a:p>
          <a:p>
            <a:r>
              <a:rPr lang="en-IN" b="1" dirty="0"/>
              <a:t>Virtual infrastructure client </a:t>
            </a:r>
            <a:r>
              <a:rPr lang="en-IN" b="1" dirty="0" smtClean="0"/>
              <a:t>console</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11</a:t>
            </a:fld>
            <a:endParaRPr lang="en-US" dirty="0"/>
          </a:p>
        </p:txBody>
      </p:sp>
    </p:spTree>
    <p:extLst>
      <p:ext uri="{BB962C8B-B14F-4D97-AF65-F5344CB8AC3E}">
        <p14:creationId xmlns:p14="http://schemas.microsoft.com/office/powerpoint/2010/main" val="136652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Managing Virtualization</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b="1" dirty="0"/>
              <a:t>Virtualization management </a:t>
            </a:r>
            <a:r>
              <a:rPr lang="en-IN" dirty="0"/>
              <a:t>is the process of overseeing and administering the operations and processes of a virtualization environment. It is part of IT management that includes the collective processes, tools and technologies to ensure governance and control over a </a:t>
            </a:r>
            <a:r>
              <a:rPr lang="en-IN" dirty="0" smtClean="0"/>
              <a:t>virtualized infrastructure.</a:t>
            </a:r>
          </a:p>
          <a:p>
            <a:pPr marL="0" indent="0" algn="just">
              <a:buNone/>
            </a:pPr>
            <a:r>
              <a:rPr lang="en-IN" dirty="0" smtClean="0"/>
              <a:t>Virtualization </a:t>
            </a:r>
            <a:r>
              <a:rPr lang="en-IN" dirty="0"/>
              <a:t>management is primarily done from a virtual machine manager (VMM) application / utility. The primary goal of virtualization management is to ensure that virtual machines deliver services and perform computing operations as expected.</a:t>
            </a:r>
          </a:p>
          <a:p>
            <a:pPr marL="0" indent="0" algn="just">
              <a:buNone/>
            </a:pPr>
            <a:r>
              <a:rPr lang="en-IN" b="1" dirty="0"/>
              <a:t>Typically, virtualization management may include processes such as:</a:t>
            </a:r>
          </a:p>
          <a:p>
            <a:pPr algn="just"/>
            <a:r>
              <a:rPr lang="en-IN" dirty="0"/>
              <a:t>Creation, deletion and modification of virtual machines, virtual networks and/or the entire virtualization infrastructure.</a:t>
            </a:r>
          </a:p>
          <a:p>
            <a:pPr algn="just"/>
            <a:r>
              <a:rPr lang="en-IN" dirty="0"/>
              <a:t>Ensures that all virtual machine software / hypervisors are up to date along with the installed OS and/or application.</a:t>
            </a:r>
          </a:p>
          <a:p>
            <a:pPr algn="just"/>
            <a:r>
              <a:rPr lang="en-IN" dirty="0"/>
              <a:t>Establish and maintain network connectivity / interconnectivity across the virtualization environment.</a:t>
            </a:r>
          </a:p>
          <a:p>
            <a:pPr algn="just"/>
            <a:r>
              <a:rPr lang="en-IN" dirty="0"/>
              <a:t>Monitor and manage performance of each virtual machine and/or virtualization environment in whole</a:t>
            </a:r>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12</a:t>
            </a:fld>
            <a:endParaRPr lang="en-US" dirty="0"/>
          </a:p>
        </p:txBody>
      </p:sp>
    </p:spTree>
    <p:extLst>
      <p:ext uri="{BB962C8B-B14F-4D97-AF65-F5344CB8AC3E}">
        <p14:creationId xmlns:p14="http://schemas.microsoft.com/office/powerpoint/2010/main" val="249967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lgn="just">
              <a:buNone/>
            </a:pPr>
            <a:r>
              <a:rPr lang="en-IN" dirty="0"/>
              <a:t>For cloud computing to operate consistently, the service provider has </a:t>
            </a:r>
            <a:r>
              <a:rPr lang="en-IN" dirty="0" smtClean="0"/>
              <a:t>to track </a:t>
            </a:r>
            <a:r>
              <a:rPr lang="en-IN" dirty="0"/>
              <a:t>all the virtualized resources</a:t>
            </a:r>
            <a:r>
              <a:rPr lang="en-IN" dirty="0" smtClean="0"/>
              <a:t>.</a:t>
            </a:r>
          </a:p>
          <a:p>
            <a:pPr marL="0" indent="0" algn="just">
              <a:buNone/>
            </a:pPr>
            <a:r>
              <a:rPr lang="en-IN" b="1" dirty="0" smtClean="0"/>
              <a:t>Cloud service provider </a:t>
            </a:r>
            <a:r>
              <a:rPr lang="en-IN" b="1" dirty="0"/>
              <a:t>must keep track </a:t>
            </a:r>
            <a:r>
              <a:rPr lang="en-IN" b="1" dirty="0" smtClean="0"/>
              <a:t>of:</a:t>
            </a:r>
            <a:endParaRPr lang="en-IN" b="1" dirty="0"/>
          </a:p>
          <a:p>
            <a:pPr algn="just"/>
            <a:r>
              <a:rPr lang="en-IN" dirty="0" smtClean="0"/>
              <a:t>Where </a:t>
            </a:r>
            <a:r>
              <a:rPr lang="en-IN" dirty="0"/>
              <a:t>everything is</a:t>
            </a:r>
          </a:p>
          <a:p>
            <a:pPr algn="just"/>
            <a:r>
              <a:rPr lang="en-IN" dirty="0" smtClean="0"/>
              <a:t> </a:t>
            </a:r>
            <a:r>
              <a:rPr lang="en-IN" dirty="0"/>
              <a:t>What everything has to accomplish</a:t>
            </a:r>
          </a:p>
          <a:p>
            <a:pPr algn="just"/>
            <a:r>
              <a:rPr lang="en-IN" dirty="0" smtClean="0"/>
              <a:t>For </a:t>
            </a:r>
            <a:r>
              <a:rPr lang="en-IN" dirty="0"/>
              <a:t>what purpose</a:t>
            </a:r>
          </a:p>
          <a:p>
            <a:pPr marL="0" indent="0" algn="just">
              <a:buNone/>
            </a:pPr>
            <a:r>
              <a:rPr lang="en-IN" b="1" dirty="0"/>
              <a:t>When managing virtualization, the service provider </a:t>
            </a:r>
            <a:r>
              <a:rPr lang="en-IN" b="1" dirty="0" smtClean="0"/>
              <a:t>must </a:t>
            </a:r>
            <a:r>
              <a:rPr lang="en-IN" b="1" dirty="0"/>
              <a:t>be able to do the following:</a:t>
            </a:r>
          </a:p>
          <a:p>
            <a:pPr algn="just"/>
            <a:r>
              <a:rPr lang="en-IN" dirty="0" smtClean="0"/>
              <a:t> </a:t>
            </a:r>
            <a:r>
              <a:rPr lang="en-IN" dirty="0"/>
              <a:t>Know and understand the relationships among all elements of </a:t>
            </a:r>
            <a:r>
              <a:rPr lang="en-IN" dirty="0" smtClean="0"/>
              <a:t>the network</a:t>
            </a:r>
            <a:r>
              <a:rPr lang="en-IN" dirty="0"/>
              <a:t>.</a:t>
            </a:r>
          </a:p>
          <a:p>
            <a:pPr algn="just"/>
            <a:r>
              <a:rPr lang="en-IN" dirty="0" smtClean="0"/>
              <a:t> </a:t>
            </a:r>
            <a:r>
              <a:rPr lang="en-IN" dirty="0"/>
              <a:t>Be able to change things dynamically when elements within this </a:t>
            </a:r>
            <a:r>
              <a:rPr lang="en-IN" dirty="0" smtClean="0"/>
              <a:t>universe change</a:t>
            </a:r>
            <a:r>
              <a:rPr lang="en-IN" dirty="0"/>
              <a:t>.</a:t>
            </a:r>
          </a:p>
          <a:p>
            <a:pPr algn="just"/>
            <a:r>
              <a:rPr lang="en-IN" dirty="0" smtClean="0"/>
              <a:t> </a:t>
            </a:r>
            <a:r>
              <a:rPr lang="en-IN" dirty="0"/>
              <a:t>Keep the placement of virtual resources in step with all the other </a:t>
            </a:r>
            <a:r>
              <a:rPr lang="en-IN" dirty="0" smtClean="0"/>
              <a:t>information held </a:t>
            </a:r>
            <a:r>
              <a:rPr lang="en-IN" dirty="0"/>
              <a:t>in the </a:t>
            </a:r>
            <a:r>
              <a:rPr lang="en-IN" i="1" dirty="0"/>
              <a:t>configuration management database (CMDB). </a:t>
            </a:r>
            <a:r>
              <a:rPr lang="en-IN" dirty="0" smtClean="0"/>
              <a:t>Given that </a:t>
            </a:r>
            <a:r>
              <a:rPr lang="en-IN" dirty="0"/>
              <a:t>few organizations have anything approaching a </a:t>
            </a:r>
            <a:r>
              <a:rPr lang="en-IN" dirty="0" smtClean="0"/>
              <a:t>comprehensive CMDB</a:t>
            </a:r>
            <a:r>
              <a:rPr lang="en-IN" dirty="0"/>
              <a:t>, that’s asking for a lot. In fact, </a:t>
            </a:r>
            <a:r>
              <a:rPr lang="en-IN" dirty="0" smtClean="0"/>
              <a:t>the CMDB </a:t>
            </a:r>
            <a:r>
              <a:rPr lang="en-IN" dirty="0"/>
              <a:t>needs to know how </a:t>
            </a:r>
            <a:r>
              <a:rPr lang="en-IN" dirty="0" smtClean="0"/>
              <a:t>all service </a:t>
            </a:r>
            <a:r>
              <a:rPr lang="en-IN" dirty="0"/>
              <a:t>management capabilities are integrated.</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spTree>
    <p:extLst>
      <p:ext uri="{BB962C8B-B14F-4D97-AF65-F5344CB8AC3E}">
        <p14:creationId xmlns:p14="http://schemas.microsoft.com/office/powerpoint/2010/main" val="294995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Foundational Issues in Virtualization</a:t>
            </a:r>
            <a:endParaRPr lang="en-IN" dirty="0"/>
          </a:p>
        </p:txBody>
      </p:sp>
      <p:sp>
        <p:nvSpPr>
          <p:cNvPr id="3" name="Content Placeholder 2"/>
          <p:cNvSpPr>
            <a:spLocks noGrp="1"/>
          </p:cNvSpPr>
          <p:nvPr>
            <p:ph idx="1"/>
          </p:nvPr>
        </p:nvSpPr>
        <p:spPr/>
        <p:txBody>
          <a:bodyPr/>
          <a:lstStyle/>
          <a:p>
            <a:pPr marL="0" indent="0">
              <a:buNone/>
            </a:pPr>
            <a:r>
              <a:rPr lang="en-IN" dirty="0"/>
              <a:t>Managing a virtual environment involves some foundational issues that </a:t>
            </a:r>
            <a:r>
              <a:rPr lang="en-IN" dirty="0" smtClean="0"/>
              <a:t>determine how </a:t>
            </a:r>
            <a:r>
              <a:rPr lang="en-IN" dirty="0"/>
              <a:t>well the components function as a system. These issues </a:t>
            </a:r>
            <a:r>
              <a:rPr lang="en-IN" dirty="0" smtClean="0"/>
              <a:t>include:</a:t>
            </a:r>
            <a:endParaRPr lang="en-IN" dirty="0"/>
          </a:p>
          <a:p>
            <a:r>
              <a:rPr lang="en-IN" dirty="0"/>
              <a:t>How licenses are managed</a:t>
            </a:r>
          </a:p>
          <a:p>
            <a:r>
              <a:rPr lang="en-IN" dirty="0" smtClean="0"/>
              <a:t>How </a:t>
            </a:r>
            <a:r>
              <a:rPr lang="en-IN" dirty="0"/>
              <a:t>workloads are controlled</a:t>
            </a:r>
          </a:p>
          <a:p>
            <a:r>
              <a:rPr lang="en-IN" dirty="0" smtClean="0"/>
              <a:t>How </a:t>
            </a:r>
            <a:r>
              <a:rPr lang="en-IN" dirty="0"/>
              <a:t>the network itself is </a:t>
            </a:r>
            <a:r>
              <a:rPr lang="en-IN" dirty="0" smtClean="0"/>
              <a:t>managed</a:t>
            </a:r>
          </a:p>
          <a:p>
            <a:endParaRPr lang="en-IN" dirty="0"/>
          </a:p>
          <a:p>
            <a:pPr marL="0" indent="0">
              <a:buNone/>
            </a:pPr>
            <a:endParaRPr lang="en-IN" dirty="0"/>
          </a:p>
          <a:p>
            <a:pPr marL="0" indent="0">
              <a:buNone/>
            </a:pPr>
            <a:endParaRPr lang="en-IN" dirty="0" smtClean="0"/>
          </a:p>
          <a:p>
            <a:pPr marL="0" indent="0" algn="just">
              <a:buNone/>
            </a:pPr>
            <a:r>
              <a:rPr lang="en-IN" i="1" dirty="0" smtClean="0"/>
              <a:t>In </a:t>
            </a:r>
            <a:r>
              <a:rPr lang="en-IN" i="1" dirty="0"/>
              <a:t>cloud environments, customers request additional add CPU cycles or </a:t>
            </a:r>
            <a:r>
              <a:rPr lang="en-IN" i="1" dirty="0" smtClean="0"/>
              <a:t>storage as </a:t>
            </a:r>
            <a:r>
              <a:rPr lang="en-IN" i="1" dirty="0"/>
              <a:t>their needs grow. They’re protected from the details, but this </a:t>
            </a:r>
            <a:r>
              <a:rPr lang="en-IN" i="1" dirty="0" smtClean="0"/>
              <a:t>protection doesn’t </a:t>
            </a:r>
            <a:r>
              <a:rPr lang="en-IN" i="1" dirty="0"/>
              <a:t>happen by magic. The provider has to do a lot of work behind the </a:t>
            </a:r>
            <a:r>
              <a:rPr lang="en-IN" i="1" dirty="0" smtClean="0"/>
              <a:t>scenes to </a:t>
            </a:r>
            <a:r>
              <a:rPr lang="en-IN" i="1" dirty="0"/>
              <a:t>manage this highly dynamic </a:t>
            </a:r>
            <a:r>
              <a:rPr lang="en-IN" i="1" dirty="0" smtClean="0"/>
              <a:t>environment.</a:t>
            </a:r>
            <a:endParaRPr lang="en-IN" i="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143000" y="3131329"/>
            <a:ext cx="814349" cy="900141"/>
          </a:xfrm>
          <a:prstGeom prst="rect">
            <a:avLst/>
          </a:prstGeom>
        </p:spPr>
      </p:pic>
    </p:spTree>
    <p:extLst>
      <p:ext uri="{BB962C8B-B14F-4D97-AF65-F5344CB8AC3E}">
        <p14:creationId xmlns:p14="http://schemas.microsoft.com/office/powerpoint/2010/main" val="131251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IN" dirty="0"/>
              <a:t>The foundations have to be in synch between the two worlds. And when </a:t>
            </a:r>
            <a:r>
              <a:rPr lang="en-IN" dirty="0" smtClean="0"/>
              <a:t>your company </a:t>
            </a:r>
            <a:r>
              <a:rPr lang="en-IN" dirty="0"/>
              <a:t>reviews different cloud options, management must understand </a:t>
            </a:r>
            <a:r>
              <a:rPr lang="en-IN" dirty="0" smtClean="0"/>
              <a:t>how the </a:t>
            </a:r>
            <a:r>
              <a:rPr lang="en-IN" dirty="0"/>
              <a:t>cloud provider deals with foundational issues</a:t>
            </a:r>
            <a:r>
              <a:rPr lang="en-IN" dirty="0" smtClean="0"/>
              <a:t>:</a:t>
            </a:r>
          </a:p>
          <a:p>
            <a:pPr marL="0" indent="0" algn="just">
              <a:buNone/>
            </a:pPr>
            <a:endParaRPr lang="en-IN" dirty="0" smtClean="0"/>
          </a:p>
          <a:p>
            <a:pPr marL="0" indent="0" algn="just">
              <a:buNone/>
            </a:pPr>
            <a:endParaRPr lang="en-IN" dirty="0"/>
          </a:p>
          <a:p>
            <a:pPr algn="just"/>
            <a:r>
              <a:rPr lang="en-IN" b="1" dirty="0"/>
              <a:t>License </a:t>
            </a:r>
            <a:r>
              <a:rPr lang="en-IN" b="1" dirty="0" smtClean="0"/>
              <a:t>management</a:t>
            </a:r>
          </a:p>
          <a:p>
            <a:pPr algn="just"/>
            <a:r>
              <a:rPr lang="en-IN" b="1" dirty="0" smtClean="0"/>
              <a:t>Service levels</a:t>
            </a:r>
          </a:p>
          <a:p>
            <a:pPr algn="just"/>
            <a:r>
              <a:rPr lang="en-IN" b="1" dirty="0"/>
              <a:t>Network </a:t>
            </a:r>
            <a:r>
              <a:rPr lang="en-IN" b="1" dirty="0" smtClean="0"/>
              <a:t>management</a:t>
            </a:r>
          </a:p>
          <a:p>
            <a:pPr algn="just"/>
            <a:r>
              <a:rPr lang="en-IN" b="1" dirty="0"/>
              <a:t>Workload </a:t>
            </a:r>
            <a:r>
              <a:rPr lang="en-IN" b="1" dirty="0" smtClean="0"/>
              <a:t>administration</a:t>
            </a:r>
          </a:p>
          <a:p>
            <a:pPr algn="just"/>
            <a:r>
              <a:rPr lang="en-IN" b="1" dirty="0"/>
              <a:t>Capacity planning</a:t>
            </a:r>
            <a:endParaRPr lang="en-IN" b="1" dirty="0" smtClean="0"/>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15</a:t>
            </a:fld>
            <a:endParaRPr lang="en-US" dirty="0"/>
          </a:p>
        </p:txBody>
      </p:sp>
    </p:spTree>
    <p:extLst>
      <p:ext uri="{BB962C8B-B14F-4D97-AF65-F5344CB8AC3E}">
        <p14:creationId xmlns:p14="http://schemas.microsoft.com/office/powerpoint/2010/main" val="1348633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Abstraction Layer in Virtualization</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dirty="0"/>
              <a:t>Managing virtualization requires an </a:t>
            </a:r>
            <a:r>
              <a:rPr lang="en-IN" i="1" dirty="0"/>
              <a:t>abstraction layer </a:t>
            </a:r>
            <a:r>
              <a:rPr lang="en-IN" dirty="0"/>
              <a:t>that hides and </a:t>
            </a:r>
            <a:r>
              <a:rPr lang="en-IN" dirty="0" smtClean="0"/>
              <a:t>manages things </a:t>
            </a:r>
            <a:r>
              <a:rPr lang="en-IN" dirty="0"/>
              <a:t>between the physical storage subsystems. The virtualization </a:t>
            </a:r>
            <a:r>
              <a:rPr lang="en-IN" dirty="0" smtClean="0"/>
              <a:t>software needs </a:t>
            </a:r>
            <a:r>
              <a:rPr lang="en-IN" dirty="0"/>
              <a:t>to present the whole storage resource to the virtualized </a:t>
            </a:r>
            <a:r>
              <a:rPr lang="en-IN" dirty="0" smtClean="0"/>
              <a:t>environment as </a:t>
            </a:r>
            <a:r>
              <a:rPr lang="en-IN" dirty="0"/>
              <a:t>a unified, sharable resource. That process can be more difficult than </a:t>
            </a:r>
            <a:r>
              <a:rPr lang="en-IN" dirty="0" smtClean="0"/>
              <a:t>it sounds</a:t>
            </a:r>
            <a:r>
              <a:rPr lang="en-IN" dirty="0"/>
              <a:t>.</a:t>
            </a:r>
          </a:p>
          <a:p>
            <a:pPr marL="0" indent="0" algn="just">
              <a:buNone/>
            </a:pPr>
            <a:r>
              <a:rPr lang="en-IN" dirty="0"/>
              <a:t>All the administrative functions </a:t>
            </a:r>
            <a:r>
              <a:rPr lang="en-IN" dirty="0" smtClean="0"/>
              <a:t>that needs to be done in </a:t>
            </a:r>
            <a:r>
              <a:rPr lang="en-IN" dirty="0"/>
              <a:t>a physical data </a:t>
            </a:r>
            <a:r>
              <a:rPr lang="en-IN" dirty="0" err="1" smtClean="0"/>
              <a:t>center</a:t>
            </a:r>
            <a:r>
              <a:rPr lang="en-IN" dirty="0"/>
              <a:t> </a:t>
            </a:r>
            <a:r>
              <a:rPr lang="en-IN" dirty="0" smtClean="0"/>
              <a:t>have </a:t>
            </a:r>
            <a:r>
              <a:rPr lang="en-IN" dirty="0"/>
              <a:t>to be deployed in a virtualized </a:t>
            </a:r>
            <a:r>
              <a:rPr lang="en-IN" dirty="0" smtClean="0"/>
              <a:t>environment.</a:t>
            </a:r>
          </a:p>
          <a:p>
            <a:pPr marL="0" indent="0" algn="just">
              <a:buNone/>
            </a:pPr>
            <a:endParaRPr lang="en-IN" dirty="0" smtClean="0"/>
          </a:p>
          <a:p>
            <a:pPr marL="0" indent="0" algn="just">
              <a:buNone/>
            </a:pPr>
            <a:r>
              <a:rPr lang="en-IN" dirty="0" smtClean="0"/>
              <a:t> </a:t>
            </a:r>
            <a:r>
              <a:rPr lang="en-IN" dirty="0"/>
              <a:t>Following </a:t>
            </a:r>
            <a:r>
              <a:rPr lang="en-IN" dirty="0" smtClean="0"/>
              <a:t>are some </a:t>
            </a:r>
            <a:r>
              <a:rPr lang="en-IN" dirty="0"/>
              <a:t>of the most important </a:t>
            </a:r>
            <a:r>
              <a:rPr lang="en-IN" dirty="0" smtClean="0"/>
              <a:t>considerations:</a:t>
            </a:r>
            <a:endParaRPr lang="en-IN" dirty="0"/>
          </a:p>
          <a:p>
            <a:pPr algn="just"/>
            <a:r>
              <a:rPr lang="en-IN" b="1" dirty="0"/>
              <a:t>A business can use virtualized storage for backup, recovery, and disaster recovery</a:t>
            </a:r>
          </a:p>
          <a:p>
            <a:pPr algn="just"/>
            <a:r>
              <a:rPr lang="en-IN" b="1" dirty="0"/>
              <a:t>A service provider or a business investing in its own private cloud can perform backups of whole virtual machines or collections of virtual machines in any given state as disk files</a:t>
            </a:r>
            <a:r>
              <a:rPr lang="en-IN" b="1" dirty="0" smtClean="0"/>
              <a:t>.</a:t>
            </a:r>
          </a:p>
          <a:p>
            <a:pPr algn="just"/>
            <a:r>
              <a:rPr lang="en-IN" b="1" dirty="0"/>
              <a:t>Whether you’re a business leveraging virtualization in your own cloud or a service provider, you must manage the service levels of the applications running in a virtualized environment. </a:t>
            </a:r>
            <a:endParaRPr lang="en-IN" b="1" dirty="0" smtClean="0"/>
          </a:p>
          <a:p>
            <a:pPr algn="just"/>
            <a:r>
              <a:rPr lang="en-IN" b="1" dirty="0"/>
              <a:t>In the long run, establish capacity planning to support the likely growth of the resource requirement for any application (or virtual machine).</a:t>
            </a:r>
            <a:endParaRPr lang="en-IN" dirty="0"/>
          </a:p>
          <a:p>
            <a:pPr marL="0" indent="0" algn="just">
              <a:buNone/>
            </a:pPr>
            <a:endParaRPr lang="en-IN" b="1" dirty="0"/>
          </a:p>
          <a:p>
            <a:pPr marL="0" indent="0" algn="just">
              <a:buNone/>
            </a:pPr>
            <a:endParaRPr lang="en-IN" b="1" dirty="0"/>
          </a:p>
          <a:p>
            <a:pPr marL="0" indent="0" algn="just">
              <a:buNone/>
            </a:pPr>
            <a:endParaRPr lang="en-IN" dirty="0" smtClean="0"/>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16</a:t>
            </a:fld>
            <a:endParaRPr lang="en-US" dirty="0"/>
          </a:p>
        </p:txBody>
      </p:sp>
    </p:spTree>
    <p:extLst>
      <p:ext uri="{BB962C8B-B14F-4D97-AF65-F5344CB8AC3E}">
        <p14:creationId xmlns:p14="http://schemas.microsoft.com/office/powerpoint/2010/main" val="2443559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Provisioning Software in Virtualized Environment</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b="1" dirty="0"/>
              <a:t>Provisioning software </a:t>
            </a:r>
            <a:r>
              <a:rPr lang="en-IN" dirty="0" smtClean="0"/>
              <a:t>will </a:t>
            </a:r>
            <a:r>
              <a:rPr lang="en-IN" dirty="0"/>
              <a:t>manually adjust the virtualized </a:t>
            </a:r>
            <a:r>
              <a:rPr lang="en-IN" dirty="0" smtClean="0"/>
              <a:t>environment. Using </a:t>
            </a:r>
            <a:r>
              <a:rPr lang="en-IN" dirty="0"/>
              <a:t>provisioning software, </a:t>
            </a:r>
            <a:r>
              <a:rPr lang="en-IN" dirty="0" smtClean="0"/>
              <a:t>user can </a:t>
            </a:r>
            <a:r>
              <a:rPr lang="en-IN" dirty="0"/>
              <a:t>create new virtual machines and </a:t>
            </a:r>
            <a:r>
              <a:rPr lang="en-IN" dirty="0" smtClean="0"/>
              <a:t>modify existing </a:t>
            </a:r>
            <a:r>
              <a:rPr lang="en-IN" dirty="0"/>
              <a:t>ones to add or </a:t>
            </a:r>
            <a:r>
              <a:rPr lang="en-IN" dirty="0" smtClean="0"/>
              <a:t>reduce resources. </a:t>
            </a:r>
            <a:r>
              <a:rPr lang="en-IN" dirty="0"/>
              <a:t>This type of provisioning is </a:t>
            </a:r>
            <a:r>
              <a:rPr lang="en-IN" dirty="0" smtClean="0"/>
              <a:t>essential to </a:t>
            </a:r>
            <a:r>
              <a:rPr lang="en-IN" dirty="0"/>
              <a:t>managing workloads and to moving applications and services from </a:t>
            </a:r>
            <a:r>
              <a:rPr lang="en-IN" dirty="0" smtClean="0"/>
              <a:t>one physical </a:t>
            </a:r>
            <a:r>
              <a:rPr lang="en-IN" dirty="0"/>
              <a:t>environment to another</a:t>
            </a:r>
            <a:r>
              <a:rPr lang="en-IN" dirty="0" smtClean="0"/>
              <a:t>.</a:t>
            </a:r>
          </a:p>
          <a:p>
            <a:pPr marL="0" indent="0" algn="just">
              <a:buNone/>
            </a:pPr>
            <a:endParaRPr lang="en-IN" dirty="0"/>
          </a:p>
          <a:p>
            <a:pPr marL="0" indent="0" algn="just">
              <a:buNone/>
            </a:pPr>
            <a:r>
              <a:rPr lang="en-IN" b="1" dirty="0"/>
              <a:t>Provisioning software </a:t>
            </a:r>
            <a:r>
              <a:rPr lang="en-IN" dirty="0"/>
              <a:t>enables management to prioritize actions based on </a:t>
            </a:r>
            <a:r>
              <a:rPr lang="en-IN" dirty="0" smtClean="0"/>
              <a:t>a company’s </a:t>
            </a:r>
            <a:r>
              <a:rPr lang="en-IN" dirty="0"/>
              <a:t>key performance indicators. It enables the </a:t>
            </a:r>
            <a:r>
              <a:rPr lang="en-IN" dirty="0" smtClean="0"/>
              <a:t>following:</a:t>
            </a:r>
          </a:p>
          <a:p>
            <a:pPr algn="just"/>
            <a:r>
              <a:rPr lang="en-IN" dirty="0" smtClean="0"/>
              <a:t>Migration </a:t>
            </a:r>
            <a:r>
              <a:rPr lang="en-IN" dirty="0"/>
              <a:t>of running virtual machines from one physical server </a:t>
            </a:r>
            <a:r>
              <a:rPr lang="en-IN" dirty="0" smtClean="0"/>
              <a:t>to another</a:t>
            </a:r>
            <a:endParaRPr lang="en-IN" dirty="0"/>
          </a:p>
          <a:p>
            <a:pPr algn="just"/>
            <a:r>
              <a:rPr lang="en-IN" dirty="0" smtClean="0"/>
              <a:t>Automatic </a:t>
            </a:r>
            <a:r>
              <a:rPr lang="en-IN" dirty="0"/>
              <a:t>restart of a failed virtual machine on a separate </a:t>
            </a:r>
            <a:r>
              <a:rPr lang="en-IN" dirty="0" smtClean="0"/>
              <a:t>physical server</a:t>
            </a:r>
            <a:endParaRPr lang="en-IN" dirty="0"/>
          </a:p>
          <a:p>
            <a:pPr algn="just"/>
            <a:r>
              <a:rPr lang="en-IN" i="1" dirty="0" smtClean="0"/>
              <a:t>Clustering</a:t>
            </a:r>
            <a:r>
              <a:rPr lang="en-IN" i="1" dirty="0"/>
              <a:t>, </a:t>
            </a:r>
            <a:r>
              <a:rPr lang="en-IN" dirty="0"/>
              <a:t>or grouping, of virtual machines across different </a:t>
            </a:r>
            <a:r>
              <a:rPr lang="en-IN" dirty="0" smtClean="0"/>
              <a:t>physical servers</a:t>
            </a:r>
          </a:p>
          <a:p>
            <a:pPr marL="0" indent="0" algn="just">
              <a:buNone/>
            </a:pPr>
            <a:endParaRPr lang="en-IN" dirty="0" smtClean="0"/>
          </a:p>
          <a:p>
            <a:pPr marL="0" indent="0" algn="just">
              <a:buNone/>
            </a:pPr>
            <a:endParaRPr lang="en-IN" dirty="0" smtClean="0"/>
          </a:p>
          <a:p>
            <a:pPr marL="0" indent="0" algn="just">
              <a:buNone/>
            </a:pPr>
            <a:endParaRPr lang="en-IN" dirty="0" smtClean="0"/>
          </a:p>
          <a:p>
            <a:pPr marL="0" indent="0" algn="just">
              <a:buNone/>
            </a:pPr>
            <a:r>
              <a:rPr lang="en-IN" dirty="0" smtClean="0"/>
              <a:t>Managing </a:t>
            </a:r>
            <a:r>
              <a:rPr lang="en-IN" dirty="0"/>
              <a:t>data </a:t>
            </a:r>
            <a:r>
              <a:rPr lang="en-IN" dirty="0" err="1"/>
              <a:t>center</a:t>
            </a:r>
            <a:r>
              <a:rPr lang="en-IN" dirty="0"/>
              <a:t> resources is hard under any </a:t>
            </a:r>
            <a:r>
              <a:rPr lang="en-IN" dirty="0" smtClean="0"/>
              <a:t>circumstance and even harder </a:t>
            </a:r>
            <a:r>
              <a:rPr lang="en-IN" dirty="0"/>
              <a:t>when those resources are running in virtual partitions. These </a:t>
            </a:r>
            <a:r>
              <a:rPr lang="en-IN" dirty="0" smtClean="0"/>
              <a:t>managed resources </a:t>
            </a:r>
            <a:r>
              <a:rPr lang="en-IN" dirty="0"/>
              <a:t>need to provide the right level of performance, accountability, </a:t>
            </a:r>
            <a:r>
              <a:rPr lang="en-IN" dirty="0" smtClean="0"/>
              <a:t>and predictability </a:t>
            </a:r>
            <a:r>
              <a:rPr lang="en-IN" dirty="0"/>
              <a:t>to users, suppliers, and customers. Virtualization must be </a:t>
            </a:r>
            <a:r>
              <a:rPr lang="en-IN" dirty="0" smtClean="0"/>
              <a:t>managed carefully</a:t>
            </a:r>
            <a:r>
              <a:rPr lang="en-IN" dirty="0"/>
              <a:t>.</a:t>
            </a:r>
            <a:endParaRPr lang="en-IN" dirty="0" smtClean="0"/>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17</a:t>
            </a:fld>
            <a:endParaRPr lang="en-US" dirty="0"/>
          </a:p>
        </p:txBody>
      </p:sp>
      <p:pic>
        <p:nvPicPr>
          <p:cNvPr id="5" name="Picture 4"/>
          <p:cNvPicPr>
            <a:picLocks noChangeAspect="1"/>
          </p:cNvPicPr>
          <p:nvPr/>
        </p:nvPicPr>
        <p:blipFill>
          <a:blip r:embed="rId3"/>
          <a:stretch>
            <a:fillRect/>
          </a:stretch>
        </p:blipFill>
        <p:spPr>
          <a:xfrm>
            <a:off x="381000" y="4114800"/>
            <a:ext cx="814349" cy="900141"/>
          </a:xfrm>
          <a:prstGeom prst="rect">
            <a:avLst/>
          </a:prstGeom>
        </p:spPr>
      </p:pic>
    </p:spTree>
    <p:extLst>
      <p:ext uri="{BB962C8B-B14F-4D97-AF65-F5344CB8AC3E}">
        <p14:creationId xmlns:p14="http://schemas.microsoft.com/office/powerpoint/2010/main" val="490954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Virtualizing Storage</a:t>
            </a:r>
          </a:p>
        </p:txBody>
      </p:sp>
      <p:sp>
        <p:nvSpPr>
          <p:cNvPr id="3" name="Content Placeholder 2"/>
          <p:cNvSpPr>
            <a:spLocks noGrp="1"/>
          </p:cNvSpPr>
          <p:nvPr>
            <p:ph idx="1"/>
          </p:nvPr>
        </p:nvSpPr>
        <p:spPr/>
        <p:txBody>
          <a:bodyPr/>
          <a:lstStyle/>
          <a:p>
            <a:pPr marL="0" indent="0" algn="just">
              <a:buNone/>
            </a:pPr>
            <a:r>
              <a:rPr lang="en-IN" dirty="0"/>
              <a:t>Increasingly, organizations also need to virtualize storage. This trend </a:t>
            </a:r>
            <a:r>
              <a:rPr lang="en-IN" dirty="0" smtClean="0"/>
              <a:t>currently works </a:t>
            </a:r>
            <a:r>
              <a:rPr lang="en-IN" dirty="0"/>
              <a:t>in </a:t>
            </a:r>
            <a:r>
              <a:rPr lang="en-IN" dirty="0" err="1"/>
              <a:t>favor</a:t>
            </a:r>
            <a:r>
              <a:rPr lang="en-IN" dirty="0"/>
              <a:t> of </a:t>
            </a:r>
            <a:r>
              <a:rPr lang="en-IN" dirty="0" err="1" smtClean="0"/>
              <a:t>NASes</a:t>
            </a:r>
            <a:r>
              <a:rPr lang="en-IN" dirty="0" smtClean="0"/>
              <a:t> (Network Attached Storages) </a:t>
            </a:r>
            <a:r>
              <a:rPr lang="en-IN" dirty="0"/>
              <a:t>rather than </a:t>
            </a:r>
            <a:r>
              <a:rPr lang="en-IN" dirty="0" smtClean="0"/>
              <a:t>SANs (Storage Area Networks), </a:t>
            </a:r>
            <a:r>
              <a:rPr lang="en-IN" dirty="0"/>
              <a:t>because a NAS is less </a:t>
            </a:r>
            <a:r>
              <a:rPr lang="en-IN" dirty="0" smtClean="0"/>
              <a:t>expensive and </a:t>
            </a:r>
            <a:r>
              <a:rPr lang="en-IN" dirty="0"/>
              <a:t>more flexible than a </a:t>
            </a:r>
            <a:r>
              <a:rPr lang="en-IN" dirty="0" smtClean="0"/>
              <a:t>SAN. Because </a:t>
            </a:r>
            <a:r>
              <a:rPr lang="en-IN" dirty="0"/>
              <a:t>the virtualized environment has at least the same requirements </a:t>
            </a:r>
            <a:r>
              <a:rPr lang="en-IN" dirty="0" smtClean="0"/>
              <a:t>as the </a:t>
            </a:r>
            <a:r>
              <a:rPr lang="en-IN" dirty="0"/>
              <a:t>traditional data </a:t>
            </a:r>
            <a:r>
              <a:rPr lang="en-IN" dirty="0" err="1"/>
              <a:t>center</a:t>
            </a:r>
            <a:r>
              <a:rPr lang="en-IN" dirty="0"/>
              <a:t> in terms of the actual amount of data stored, </a:t>
            </a:r>
            <a:r>
              <a:rPr lang="en-IN" dirty="0" smtClean="0"/>
              <a:t>managing virtualized </a:t>
            </a:r>
            <a:r>
              <a:rPr lang="en-IN" dirty="0"/>
              <a:t>storage becomes very </a:t>
            </a:r>
            <a:r>
              <a:rPr lang="en-IN" dirty="0" smtClean="0"/>
              <a:t>important.</a:t>
            </a:r>
          </a:p>
          <a:p>
            <a:pPr marL="0" indent="0" algn="just">
              <a:buNone/>
            </a:pPr>
            <a:endParaRPr lang="en-IN" dirty="0"/>
          </a:p>
          <a:p>
            <a:pPr marL="0" indent="0" algn="just">
              <a:buNone/>
            </a:pPr>
            <a:r>
              <a:rPr lang="en-IN" dirty="0" smtClean="0"/>
              <a:t> In </a:t>
            </a:r>
            <a:r>
              <a:rPr lang="en-IN" dirty="0"/>
              <a:t>addition to application data, virtual machine images need to be </a:t>
            </a:r>
            <a:r>
              <a:rPr lang="en-IN" dirty="0" smtClean="0"/>
              <a:t>stored. When </a:t>
            </a:r>
            <a:r>
              <a:rPr lang="en-IN" dirty="0"/>
              <a:t>virtual machines aren’t in use, they’re stored as disk files that can </a:t>
            </a:r>
            <a:r>
              <a:rPr lang="en-IN" dirty="0" smtClean="0"/>
              <a:t>be instantiated </a:t>
            </a:r>
            <a:r>
              <a:rPr lang="en-IN" dirty="0"/>
              <a:t>at a moment’s notice.</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18</a:t>
            </a:fld>
            <a:endParaRPr lang="en-US" dirty="0"/>
          </a:p>
        </p:txBody>
      </p:sp>
    </p:spTree>
    <p:extLst>
      <p:ext uri="{BB962C8B-B14F-4D97-AF65-F5344CB8AC3E}">
        <p14:creationId xmlns:p14="http://schemas.microsoft.com/office/powerpoint/2010/main" val="2378727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Virtualizing Storage Contd..</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IN" b="1" dirty="0"/>
              <a:t>Storage virtualization </a:t>
            </a:r>
            <a:r>
              <a:rPr lang="en-IN" dirty="0"/>
              <a:t>creates a layer of abstraction between the operating system and the physical disks used for data storage. The virtualized storage is then location-independent, which can enable more efficient storage use and better storage </a:t>
            </a:r>
            <a:r>
              <a:rPr lang="en-IN" dirty="0" smtClean="0"/>
              <a:t>management.</a:t>
            </a:r>
          </a:p>
          <a:p>
            <a:pPr marL="0" indent="0" algn="just">
              <a:buNone/>
            </a:pPr>
            <a:endParaRPr lang="en-IN" dirty="0"/>
          </a:p>
          <a:p>
            <a:pPr marL="0" indent="0" algn="just">
              <a:buNone/>
            </a:pPr>
            <a:r>
              <a:rPr lang="en-IN" dirty="0"/>
              <a:t>For example, the storage virtualization software or device creates a logical space, and then manages metadata that establishes a map between the logical space and the physical disk space. The creation of logical space allows a virtualization platform to present storage volumes that can be created and changed with little regard for the underlying disks</a:t>
            </a:r>
            <a:r>
              <a:rPr lang="en-IN" dirty="0" smtClean="0"/>
              <a:t>.</a:t>
            </a:r>
          </a:p>
          <a:p>
            <a:pPr marL="0" indent="0" algn="just">
              <a:buNone/>
            </a:pPr>
            <a:endParaRPr lang="en-IN" dirty="0"/>
          </a:p>
          <a:p>
            <a:pPr marL="0" indent="0" algn="just">
              <a:buNone/>
            </a:pPr>
            <a:r>
              <a:rPr lang="en-IN" dirty="0"/>
              <a:t>The most immediate benefit of storage virtualization is increased storage utilization, which can reduce wasted storage within the enterprise. For example, a logical unit number (LUN) provisioned on </a:t>
            </a:r>
            <a:r>
              <a:rPr lang="en-IN" dirty="0" smtClean="0"/>
              <a:t>a storage </a:t>
            </a:r>
            <a:r>
              <a:rPr lang="en-IN" dirty="0"/>
              <a:t>area network (SAN) may allocate space that may not be used, or disks may be left unallocated -- lost and forgotten on storage arrays scattered across the data </a:t>
            </a:r>
            <a:r>
              <a:rPr lang="en-IN" dirty="0" err="1"/>
              <a:t>center</a:t>
            </a:r>
            <a:r>
              <a:rPr lang="en-IN" dirty="0"/>
              <a:t>. With virtualization, otherwise-unused storage can be cobbled together into viable LUNs and allocated to applications.</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19</a:t>
            </a:fld>
            <a:endParaRPr lang="en-US" dirty="0"/>
          </a:p>
        </p:txBody>
      </p:sp>
    </p:spTree>
    <p:extLst>
      <p:ext uri="{BB962C8B-B14F-4D97-AF65-F5344CB8AC3E}">
        <p14:creationId xmlns:p14="http://schemas.microsoft.com/office/powerpoint/2010/main" val="1444555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50053" y="2895600"/>
            <a:ext cx="8941547"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a:t>
            </a:r>
            <a:r>
              <a:rPr lang="en-IN" sz="2800" b="1" dirty="0" smtClean="0">
                <a:solidFill>
                  <a:srgbClr val="FF9900"/>
                </a:solidFill>
                <a:latin typeface="AR DELANEY" pitchFamily="2" charset="0"/>
                <a:cs typeface="Browallia New" pitchFamily="34" charset="-34"/>
              </a:rPr>
              <a:t>7: </a:t>
            </a:r>
            <a:r>
              <a:rPr lang="en-IN" sz="2800" b="1" dirty="0" smtClean="0">
                <a:solidFill>
                  <a:srgbClr val="FF9900"/>
                </a:solidFill>
                <a:latin typeface="AR DELANEY" pitchFamily="2" charset="0"/>
                <a:cs typeface="Browallia New" pitchFamily="34" charset="-34"/>
              </a:rPr>
              <a:t>Virtualization and the Cloud </a:t>
            </a:r>
            <a:endParaRPr lang="en-IN"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Provisioning in Virtualization</a:t>
            </a:r>
            <a:endParaRPr lang="en-IN" dirty="0"/>
          </a:p>
        </p:txBody>
      </p:sp>
      <p:sp>
        <p:nvSpPr>
          <p:cNvPr id="3" name="Content Placeholder 2"/>
          <p:cNvSpPr>
            <a:spLocks noGrp="1"/>
          </p:cNvSpPr>
          <p:nvPr>
            <p:ph idx="1"/>
          </p:nvPr>
        </p:nvSpPr>
        <p:spPr/>
        <p:txBody>
          <a:bodyPr/>
          <a:lstStyle/>
          <a:p>
            <a:pPr marL="0" indent="0" algn="just">
              <a:buNone/>
            </a:pPr>
            <a:r>
              <a:rPr lang="en-IN" dirty="0"/>
              <a:t>Before virtualization, hardware provisioning was simply a matter of </a:t>
            </a:r>
            <a:r>
              <a:rPr lang="en-IN" dirty="0" smtClean="0"/>
              <a:t>commissioning new </a:t>
            </a:r>
            <a:r>
              <a:rPr lang="en-IN" dirty="0"/>
              <a:t>hardware and configuring it to run new applications (or </a:t>
            </a:r>
            <a:r>
              <a:rPr lang="en-IN" dirty="0" smtClean="0"/>
              <a:t>possibly repurposing </a:t>
            </a:r>
            <a:r>
              <a:rPr lang="en-IN" dirty="0"/>
              <a:t>hardware to run some new application</a:t>
            </a:r>
            <a:r>
              <a:rPr lang="en-IN" dirty="0" smtClean="0"/>
              <a:t>).</a:t>
            </a:r>
          </a:p>
          <a:p>
            <a:pPr marL="0" indent="0" algn="just">
              <a:buNone/>
            </a:pPr>
            <a:endParaRPr lang="en-IN" dirty="0" smtClean="0"/>
          </a:p>
          <a:p>
            <a:pPr marL="0" indent="0" algn="just">
              <a:buNone/>
            </a:pPr>
            <a:r>
              <a:rPr lang="en-IN" dirty="0"/>
              <a:t>Virtualization makes this process a little simpler in one way: You don’t </a:t>
            </a:r>
            <a:r>
              <a:rPr lang="en-IN" dirty="0" smtClean="0"/>
              <a:t>have to </a:t>
            </a:r>
            <a:r>
              <a:rPr lang="en-IN" dirty="0"/>
              <a:t>link the setup of new hardware to the instantiation of a new </a:t>
            </a:r>
            <a:r>
              <a:rPr lang="en-IN" dirty="0" smtClean="0"/>
              <a:t>application. Now </a:t>
            </a:r>
            <a:r>
              <a:rPr lang="en-IN" dirty="0"/>
              <a:t>you can add a server to the pool and enable it to run virtual </a:t>
            </a:r>
            <a:r>
              <a:rPr lang="en-IN" dirty="0" smtClean="0"/>
              <a:t>machines. Thereafter</a:t>
            </a:r>
            <a:r>
              <a:rPr lang="en-IN" dirty="0"/>
              <a:t>, those virtual machines are ready when they’re needed. When </a:t>
            </a:r>
            <a:r>
              <a:rPr lang="en-IN" dirty="0" smtClean="0"/>
              <a:t>you add </a:t>
            </a:r>
            <a:r>
              <a:rPr lang="en-IN" dirty="0"/>
              <a:t>a new application, your cloud data </a:t>
            </a:r>
            <a:r>
              <a:rPr lang="en-IN" dirty="0" err="1"/>
              <a:t>center</a:t>
            </a:r>
            <a:r>
              <a:rPr lang="en-IN" dirty="0"/>
              <a:t> administrator or your </a:t>
            </a:r>
            <a:r>
              <a:rPr lang="en-IN" dirty="0" smtClean="0"/>
              <a:t>service provider </a:t>
            </a:r>
            <a:r>
              <a:rPr lang="en-IN" dirty="0"/>
              <a:t>(via a self-service interface) will enable you to configure it to run </a:t>
            </a:r>
            <a:r>
              <a:rPr lang="en-IN" dirty="0" smtClean="0"/>
              <a:t>on a </a:t>
            </a:r>
            <a:r>
              <a:rPr lang="en-IN" dirty="0"/>
              <a:t>virtual machine</a:t>
            </a:r>
            <a:r>
              <a:rPr lang="en-IN" dirty="0" smtClean="0"/>
              <a:t>.</a:t>
            </a:r>
          </a:p>
          <a:p>
            <a:pPr marL="0" indent="0" algn="just">
              <a:buNone/>
            </a:pPr>
            <a:endParaRPr lang="en-IN" dirty="0"/>
          </a:p>
          <a:p>
            <a:pPr marL="0" indent="0">
              <a:buNone/>
            </a:pPr>
            <a:r>
              <a:rPr lang="en-IN" dirty="0"/>
              <a:t>One of the key benefits that companies have found with cloud computing </a:t>
            </a:r>
            <a:r>
              <a:rPr lang="en-IN" dirty="0" smtClean="0"/>
              <a:t>is the </a:t>
            </a:r>
            <a:r>
              <a:rPr lang="en-IN" dirty="0"/>
              <a:t>ability to quickly and effectively provision additional hardware </a:t>
            </a:r>
            <a:r>
              <a:rPr lang="en-IN" dirty="0" smtClean="0"/>
              <a:t>resources from </a:t>
            </a:r>
            <a:r>
              <a:rPr lang="en-IN" dirty="0"/>
              <a:t>Infrastructure as a Service </a:t>
            </a:r>
            <a:r>
              <a:rPr lang="en-IN" dirty="0" smtClean="0"/>
              <a:t>providers.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20</a:t>
            </a:fld>
            <a:endParaRPr lang="en-US" dirty="0"/>
          </a:p>
        </p:txBody>
      </p:sp>
    </p:spTree>
    <p:extLst>
      <p:ext uri="{BB962C8B-B14F-4D97-AF65-F5344CB8AC3E}">
        <p14:creationId xmlns:p14="http://schemas.microsoft.com/office/powerpoint/2010/main" val="1415473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Taking Virtualization into the Cloud Considerations</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b="1" dirty="0"/>
              <a:t>V</a:t>
            </a:r>
            <a:r>
              <a:rPr lang="en-IN" b="1" dirty="0" smtClean="0"/>
              <a:t>irtualization</a:t>
            </a:r>
            <a:r>
              <a:rPr lang="en-IN" dirty="0" smtClean="0"/>
              <a:t> </a:t>
            </a:r>
            <a:r>
              <a:rPr lang="en-IN" dirty="0"/>
              <a:t>is rapidly becoming </a:t>
            </a:r>
            <a:r>
              <a:rPr lang="en-IN" dirty="0" smtClean="0"/>
              <a:t>a requirement </a:t>
            </a:r>
            <a:r>
              <a:rPr lang="en-IN" dirty="0"/>
              <a:t>for managing a data </a:t>
            </a:r>
            <a:r>
              <a:rPr lang="en-IN" dirty="0" err="1"/>
              <a:t>center</a:t>
            </a:r>
            <a:r>
              <a:rPr lang="en-IN" dirty="0"/>
              <a:t> from a service-delivery </a:t>
            </a:r>
            <a:r>
              <a:rPr lang="en-IN" dirty="0" smtClean="0"/>
              <a:t>perspective. </a:t>
            </a:r>
          </a:p>
          <a:p>
            <a:pPr marL="0" indent="0" algn="just">
              <a:buNone/>
            </a:pPr>
            <a:r>
              <a:rPr lang="en-IN" dirty="0"/>
              <a:t>The problem for the data </a:t>
            </a:r>
            <a:r>
              <a:rPr lang="en-IN" dirty="0" err="1"/>
              <a:t>center</a:t>
            </a:r>
            <a:r>
              <a:rPr lang="en-IN" dirty="0"/>
              <a:t> is that </a:t>
            </a:r>
            <a:r>
              <a:rPr lang="en-IN" dirty="0" smtClean="0"/>
              <a:t>workloads are </a:t>
            </a:r>
            <a:r>
              <a:rPr lang="en-IN" dirty="0"/>
              <a:t>very mixed; the data </a:t>
            </a:r>
            <a:r>
              <a:rPr lang="en-IN" dirty="0" err="1"/>
              <a:t>center</a:t>
            </a:r>
            <a:r>
              <a:rPr lang="en-IN" dirty="0"/>
              <a:t> needs to execute internal transactional </a:t>
            </a:r>
            <a:r>
              <a:rPr lang="en-IN" dirty="0" smtClean="0"/>
              <a:t>systems, Web </a:t>
            </a:r>
            <a:r>
              <a:rPr lang="en-IN" dirty="0"/>
              <a:t>transactional systems, messaging systems such as email and chat, </a:t>
            </a:r>
            <a:r>
              <a:rPr lang="en-IN" dirty="0" smtClean="0"/>
              <a:t>business intelligence </a:t>
            </a:r>
            <a:r>
              <a:rPr lang="en-IN" dirty="0"/>
              <a:t>systems, document management systems, workflow systems, </a:t>
            </a:r>
            <a:r>
              <a:rPr lang="en-IN" dirty="0" smtClean="0"/>
              <a:t>and so on.   </a:t>
            </a:r>
          </a:p>
          <a:p>
            <a:pPr marL="0" indent="0" algn="just">
              <a:buNone/>
            </a:pPr>
            <a:r>
              <a:rPr lang="en-IN" dirty="0"/>
              <a:t>For this use of resources to be effective, you must implement a </a:t>
            </a:r>
            <a:r>
              <a:rPr lang="en-IN" dirty="0" smtClean="0"/>
              <a:t>full-service management </a:t>
            </a:r>
            <a:r>
              <a:rPr lang="en-IN" dirty="0"/>
              <a:t>platform so that resources are safe from all forms of risk. As </a:t>
            </a:r>
            <a:r>
              <a:rPr lang="en-IN" dirty="0" smtClean="0"/>
              <a:t>in traditional </a:t>
            </a:r>
            <a:r>
              <a:rPr lang="en-IN" dirty="0"/>
              <a:t>systems, the virtualized environment must be </a:t>
            </a:r>
            <a:r>
              <a:rPr lang="en-IN" dirty="0" smtClean="0"/>
              <a:t>as follows:</a:t>
            </a:r>
            <a:endParaRPr lang="en-IN" dirty="0"/>
          </a:p>
          <a:p>
            <a:pPr algn="just"/>
            <a:r>
              <a:rPr lang="en-IN" dirty="0" smtClean="0"/>
              <a:t>The </a:t>
            </a:r>
            <a:r>
              <a:rPr lang="en-IN" dirty="0"/>
              <a:t>virtualized services offered must be secure.</a:t>
            </a:r>
          </a:p>
          <a:p>
            <a:pPr algn="just"/>
            <a:r>
              <a:rPr lang="en-IN" dirty="0" smtClean="0"/>
              <a:t>The </a:t>
            </a:r>
            <a:r>
              <a:rPr lang="en-IN" dirty="0"/>
              <a:t>virtualized services must be backed up and recovered as </a:t>
            </a:r>
            <a:r>
              <a:rPr lang="en-IN" dirty="0" smtClean="0"/>
              <a:t>though they’re </a:t>
            </a:r>
            <a:r>
              <a:rPr lang="en-IN" dirty="0"/>
              <a:t>physical systems.</a:t>
            </a:r>
          </a:p>
          <a:p>
            <a:pPr algn="just"/>
            <a:r>
              <a:rPr lang="en-IN" dirty="0" smtClean="0"/>
              <a:t>These </a:t>
            </a:r>
            <a:r>
              <a:rPr lang="en-IN" dirty="0"/>
              <a:t>resources need to have workload management, workflow, </a:t>
            </a:r>
            <a:r>
              <a:rPr lang="en-IN" dirty="0" smtClean="0"/>
              <a:t>provisioning, and </a:t>
            </a:r>
            <a:r>
              <a:rPr lang="en-IN" dirty="0"/>
              <a:t>load balancing at the foundation to support the </a:t>
            </a:r>
            <a:r>
              <a:rPr lang="en-IN" dirty="0" smtClean="0"/>
              <a:t>required type </a:t>
            </a:r>
            <a:r>
              <a:rPr lang="en-IN" dirty="0"/>
              <a:t>of customer experience.</a:t>
            </a:r>
          </a:p>
        </p:txBody>
      </p:sp>
      <p:sp>
        <p:nvSpPr>
          <p:cNvPr id="4" name="Slide Number Placeholder 3"/>
          <p:cNvSpPr>
            <a:spLocks noGrp="1"/>
          </p:cNvSpPr>
          <p:nvPr>
            <p:ph type="sldNum" sz="quarter" idx="12"/>
          </p:nvPr>
        </p:nvSpPr>
        <p:spPr/>
        <p:txBody>
          <a:bodyPr/>
          <a:lstStyle/>
          <a:p>
            <a:fld id="{6237BB6C-CC30-4470-9E73-6CFFC494060D}" type="slidenum">
              <a:rPr lang="en-US" smtClean="0"/>
              <a:pPr/>
              <a:t>21</a:t>
            </a:fld>
            <a:endParaRPr lang="en-US" dirty="0"/>
          </a:p>
        </p:txBody>
      </p:sp>
    </p:spTree>
    <p:extLst>
      <p:ext uri="{BB962C8B-B14F-4D97-AF65-F5344CB8AC3E}">
        <p14:creationId xmlns:p14="http://schemas.microsoft.com/office/powerpoint/2010/main" val="2770569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Taking Virtualization into the Cloud </a:t>
            </a:r>
            <a:r>
              <a:rPr lang="en-IN" dirty="0" smtClean="0"/>
              <a:t>Considerations Contd..</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1600" dirty="0"/>
              <a:t>The underpinning for the majority of high-performing clouds is a virtualized infrastructure. Virtualization has been in data </a:t>
            </a:r>
            <a:r>
              <a:rPr lang="en-IN" sz="1600" dirty="0" err="1"/>
              <a:t>centers</a:t>
            </a:r>
            <a:r>
              <a:rPr lang="en-IN" sz="1600" dirty="0"/>
              <a:t> for several years as a successful IT strategy for consolidating servers. Used more broadly to pool infrastructure resources, virtualization can also provide the basic building blocks for </a:t>
            </a:r>
            <a:r>
              <a:rPr lang="en-IN" sz="1600" dirty="0" smtClean="0"/>
              <a:t>the </a:t>
            </a:r>
            <a:r>
              <a:rPr lang="en-IN" sz="1600" dirty="0"/>
              <a:t>cloud environment to enhance agility and flexibility. </a:t>
            </a:r>
            <a:endParaRPr lang="en-IN" sz="1600" dirty="0" smtClean="0"/>
          </a:p>
          <a:p>
            <a:pPr marL="0" indent="0" algn="just">
              <a:buNone/>
            </a:pPr>
            <a:endParaRPr lang="en-IN" sz="1600" dirty="0"/>
          </a:p>
          <a:p>
            <a:pPr marL="0" indent="0" algn="just">
              <a:buNone/>
            </a:pPr>
            <a:r>
              <a:rPr lang="en-IN" sz="1600" dirty="0" smtClean="0"/>
              <a:t>Today</a:t>
            </a:r>
            <a:r>
              <a:rPr lang="en-IN" sz="1600" dirty="0"/>
              <a:t>, the primary focus for virtualization continues to be on servers. However, virtualizing storage and networks is emerging as a general strategy. Results from a Gartner survey of 505 data </a:t>
            </a:r>
            <a:r>
              <a:rPr lang="en-IN" sz="1600" dirty="0" err="1"/>
              <a:t>center</a:t>
            </a:r>
            <a:r>
              <a:rPr lang="en-IN" sz="1600" dirty="0"/>
              <a:t> managers worldwide reports that planned or in-process virtualization of infrastructure workloads will increase from approximately 60 percent in 2012 to almost 90 percent in </a:t>
            </a:r>
            <a:r>
              <a:rPr lang="en-IN" sz="1600" dirty="0" smtClean="0"/>
              <a:t>2017. </a:t>
            </a:r>
            <a:r>
              <a:rPr lang="en-IN" sz="1600" dirty="0"/>
              <a:t>This continuing growth makes cloud computing an obvious next step for many organizations. </a:t>
            </a:r>
            <a:endParaRPr lang="en-IN" sz="1600" dirty="0" smtClean="0"/>
          </a:p>
          <a:p>
            <a:pPr marL="0" indent="0" algn="just">
              <a:buNone/>
            </a:pPr>
            <a:endParaRPr lang="en-IN" sz="1600" dirty="0" smtClean="0"/>
          </a:p>
          <a:p>
            <a:pPr marL="0" indent="0" algn="just">
              <a:buNone/>
            </a:pPr>
            <a:r>
              <a:rPr lang="en-IN" sz="1600" b="1" dirty="0"/>
              <a:t>Virtualization Is Not Cloud </a:t>
            </a:r>
            <a:r>
              <a:rPr lang="en-IN" sz="1600" b="1" dirty="0" smtClean="0"/>
              <a:t>Computing</a:t>
            </a:r>
          </a:p>
          <a:p>
            <a:pPr marL="0" indent="0" algn="just">
              <a:buNone/>
            </a:pPr>
            <a:r>
              <a:rPr lang="en-IN" sz="1600" dirty="0" smtClean="0"/>
              <a:t>Virtualization </a:t>
            </a:r>
            <a:r>
              <a:rPr lang="en-IN" sz="1600" dirty="0"/>
              <a:t>abstracts compute resources—typically as virtual machines (VMs)—with associated storage and networking connectivity. The cloud determines how those virtualized resources are allocated, delivered, and presented. Virtualization is not necessary to create a cloud environment, but it enables rapid scaling of resources in a way that </a:t>
            </a:r>
            <a:r>
              <a:rPr lang="en-IN" sz="1600" dirty="0" err="1"/>
              <a:t>nonvirtualized</a:t>
            </a:r>
            <a:r>
              <a:rPr lang="en-IN" sz="1600" dirty="0"/>
              <a:t> environments find hard to achieve. </a:t>
            </a:r>
          </a:p>
        </p:txBody>
      </p:sp>
      <p:sp>
        <p:nvSpPr>
          <p:cNvPr id="4" name="Slide Number Placeholder 3"/>
          <p:cNvSpPr>
            <a:spLocks noGrp="1"/>
          </p:cNvSpPr>
          <p:nvPr>
            <p:ph type="sldNum" sz="quarter" idx="12"/>
          </p:nvPr>
        </p:nvSpPr>
        <p:spPr/>
        <p:txBody>
          <a:bodyPr/>
          <a:lstStyle/>
          <a:p>
            <a:fld id="{6237BB6C-CC30-4470-9E73-6CFFC494060D}" type="slidenum">
              <a:rPr lang="en-US" smtClean="0"/>
              <a:pPr/>
              <a:t>22</a:t>
            </a:fld>
            <a:endParaRPr lang="en-US" dirty="0"/>
          </a:p>
        </p:txBody>
      </p:sp>
    </p:spTree>
    <p:extLst>
      <p:ext uri="{BB962C8B-B14F-4D97-AF65-F5344CB8AC3E}">
        <p14:creationId xmlns:p14="http://schemas.microsoft.com/office/powerpoint/2010/main" val="1037883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Virtualization to Private Cloud Services</a:t>
            </a:r>
          </a:p>
        </p:txBody>
      </p:sp>
      <p:sp>
        <p:nvSpPr>
          <p:cNvPr id="3" name="Content Placeholder 2"/>
          <p:cNvSpPr>
            <a:spLocks noGrp="1"/>
          </p:cNvSpPr>
          <p:nvPr>
            <p:ph idx="1"/>
          </p:nvPr>
        </p:nvSpPr>
        <p:spPr/>
        <p:txBody>
          <a:bodyPr>
            <a:normAutofit fontScale="92500"/>
          </a:bodyPr>
          <a:lstStyle/>
          <a:p>
            <a:pPr marL="0" indent="0" algn="just">
              <a:buNone/>
            </a:pPr>
            <a:r>
              <a:rPr lang="en-IN" dirty="0"/>
              <a:t>The path from virtualization to a self-service cloud poses technical as well as organizational challenges related to management and operational processes, culture, and politics. </a:t>
            </a:r>
            <a:endParaRPr lang="en-IN" dirty="0" smtClean="0"/>
          </a:p>
          <a:p>
            <a:pPr marL="0" indent="0" algn="just">
              <a:buNone/>
            </a:pPr>
            <a:r>
              <a:rPr lang="en-IN" dirty="0" smtClean="0"/>
              <a:t>The </a:t>
            </a:r>
            <a:r>
              <a:rPr lang="en-IN" dirty="0"/>
              <a:t>following five high-level actions serve as a framework </a:t>
            </a:r>
            <a:r>
              <a:rPr lang="en-IN" dirty="0" smtClean="0"/>
              <a:t>to understand </a:t>
            </a:r>
            <a:r>
              <a:rPr lang="en-IN" dirty="0"/>
              <a:t>and successfully address the organizational and technology issues </a:t>
            </a:r>
            <a:r>
              <a:rPr lang="en-IN" dirty="0" smtClean="0"/>
              <a:t>that are faced. </a:t>
            </a:r>
            <a:r>
              <a:rPr lang="en-IN" dirty="0"/>
              <a:t>Many of the specific activities involved will take place simultaneously. Neglecting any one of these can </a:t>
            </a:r>
            <a:r>
              <a:rPr lang="en-IN" dirty="0" smtClean="0"/>
              <a:t>trip </a:t>
            </a:r>
            <a:r>
              <a:rPr lang="en-IN" dirty="0"/>
              <a:t>up and cause </a:t>
            </a:r>
            <a:r>
              <a:rPr lang="en-IN" dirty="0" smtClean="0"/>
              <a:t>the project to </a:t>
            </a:r>
            <a:r>
              <a:rPr lang="en-IN" dirty="0"/>
              <a:t>fail. </a:t>
            </a:r>
            <a:r>
              <a:rPr lang="en-IN" dirty="0" smtClean="0"/>
              <a:t> </a:t>
            </a:r>
          </a:p>
          <a:p>
            <a:pPr marL="0" indent="0" algn="just">
              <a:buNone/>
            </a:pPr>
            <a:endParaRPr lang="en-IN" dirty="0" smtClean="0"/>
          </a:p>
          <a:p>
            <a:pPr marL="0" indent="0" algn="just">
              <a:buNone/>
            </a:pPr>
            <a:r>
              <a:rPr lang="en-IN" dirty="0" smtClean="0"/>
              <a:t>The framework:</a:t>
            </a:r>
          </a:p>
          <a:p>
            <a:pPr algn="just"/>
            <a:r>
              <a:rPr lang="en-IN" b="1" dirty="0" smtClean="0"/>
              <a:t>Develop </a:t>
            </a:r>
            <a:r>
              <a:rPr lang="en-IN" b="1" dirty="0"/>
              <a:t>a cloud </a:t>
            </a:r>
            <a:r>
              <a:rPr lang="en-IN" b="1" dirty="0" smtClean="0"/>
              <a:t>strategy: </a:t>
            </a:r>
            <a:r>
              <a:rPr lang="en-IN" dirty="0" smtClean="0"/>
              <a:t>Establish </a:t>
            </a:r>
            <a:r>
              <a:rPr lang="en-IN" dirty="0"/>
              <a:t>where you want to </a:t>
            </a:r>
            <a:r>
              <a:rPr lang="en-IN" dirty="0" smtClean="0"/>
              <a:t>go</a:t>
            </a:r>
          </a:p>
          <a:p>
            <a:pPr algn="just"/>
            <a:r>
              <a:rPr lang="en-IN" b="1" dirty="0" smtClean="0"/>
              <a:t>Manage </a:t>
            </a:r>
            <a:r>
              <a:rPr lang="en-IN" b="1" dirty="0"/>
              <a:t>organizational and business process </a:t>
            </a:r>
            <a:r>
              <a:rPr lang="en-IN" b="1" dirty="0" smtClean="0"/>
              <a:t>change: </a:t>
            </a:r>
            <a:r>
              <a:rPr lang="en-IN" dirty="0" smtClean="0"/>
              <a:t>Get </a:t>
            </a:r>
            <a:r>
              <a:rPr lang="en-IN" dirty="0"/>
              <a:t>the business on </a:t>
            </a:r>
            <a:r>
              <a:rPr lang="en-IN" dirty="0" smtClean="0"/>
              <a:t>board</a:t>
            </a:r>
          </a:p>
          <a:p>
            <a:pPr algn="just"/>
            <a:r>
              <a:rPr lang="en-IN" b="1" dirty="0" smtClean="0"/>
              <a:t>Organize </a:t>
            </a:r>
            <a:r>
              <a:rPr lang="en-IN" b="1" dirty="0"/>
              <a:t>IT around services </a:t>
            </a:r>
            <a:r>
              <a:rPr lang="en-IN" b="1" dirty="0" smtClean="0"/>
              <a:t>delivery: </a:t>
            </a:r>
            <a:r>
              <a:rPr lang="en-IN" dirty="0"/>
              <a:t>IT shifts its role to a broker of cloud </a:t>
            </a:r>
            <a:r>
              <a:rPr lang="en-IN" dirty="0" smtClean="0"/>
              <a:t>services</a:t>
            </a:r>
          </a:p>
          <a:p>
            <a:pPr algn="just"/>
            <a:r>
              <a:rPr lang="en-IN" b="1" dirty="0" smtClean="0"/>
              <a:t>Put </a:t>
            </a:r>
            <a:r>
              <a:rPr lang="en-IN" b="1" dirty="0"/>
              <a:t>the right technology in </a:t>
            </a:r>
            <a:r>
              <a:rPr lang="en-IN" b="1" dirty="0" smtClean="0"/>
              <a:t>place: </a:t>
            </a:r>
            <a:r>
              <a:rPr lang="en-IN" dirty="0" smtClean="0"/>
              <a:t>Set </a:t>
            </a:r>
            <a:r>
              <a:rPr lang="en-IN" dirty="0"/>
              <a:t>short-, medium-, and long-term </a:t>
            </a:r>
            <a:r>
              <a:rPr lang="en-IN" dirty="0" smtClean="0"/>
              <a:t>goals </a:t>
            </a:r>
          </a:p>
          <a:p>
            <a:pPr algn="just"/>
            <a:r>
              <a:rPr lang="en-IN" b="1" dirty="0" smtClean="0"/>
              <a:t>Manage </a:t>
            </a:r>
            <a:r>
              <a:rPr lang="en-IN" b="1" dirty="0"/>
              <a:t>and </a:t>
            </a:r>
            <a:r>
              <a:rPr lang="en-IN" b="1" dirty="0" smtClean="0"/>
              <a:t>monitor </a:t>
            </a:r>
            <a:r>
              <a:rPr lang="en-IN" b="1" dirty="0"/>
              <a:t>cloud and manage with </a:t>
            </a:r>
            <a:r>
              <a:rPr lang="en-IN" b="1" dirty="0" smtClean="0"/>
              <a:t>data:</a:t>
            </a:r>
            <a:r>
              <a:rPr lang="en-IN" dirty="0" smtClean="0"/>
              <a:t> Use </a:t>
            </a:r>
            <a:r>
              <a:rPr lang="en-IN" dirty="0"/>
              <a:t>analytics to improve </a:t>
            </a:r>
            <a:r>
              <a:rPr lang="en-IN" dirty="0" smtClean="0"/>
              <a:t>operations</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23</a:t>
            </a:fld>
            <a:endParaRPr lang="en-US" dirty="0"/>
          </a:p>
        </p:txBody>
      </p:sp>
    </p:spTree>
    <p:extLst>
      <p:ext uri="{BB962C8B-B14F-4D97-AF65-F5344CB8AC3E}">
        <p14:creationId xmlns:p14="http://schemas.microsoft.com/office/powerpoint/2010/main" val="3331532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99" y="2575339"/>
            <a:ext cx="2924173" cy="148757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r>
              <a:rPr lang="en-US" sz="2600" dirty="0" smtClean="0">
                <a:solidFill>
                  <a:schemeClr val="bg1"/>
                </a:solidFill>
                <a:latin typeface="+mj-lt"/>
                <a:cs typeface="+mj-cs"/>
              </a:rPr>
              <a:t>Virtualization and the Cloud</a:t>
            </a:r>
            <a:endParaRPr lang="en-US" sz="2600" b="1" kern="1200" dirty="0">
              <a:solidFill>
                <a:schemeClr val="bg1"/>
              </a:solidFill>
              <a:latin typeface="+mj-lt"/>
              <a:ea typeface="+mj-ea"/>
              <a:cs typeface="+mj-cs"/>
            </a:endParaRPr>
          </a:p>
        </p:txBody>
      </p:sp>
      <p:sp>
        <p:nvSpPr>
          <p:cNvPr id="12" name="Rectangle 11"/>
          <p:cNvSpPr/>
          <p:nvPr/>
        </p:nvSpPr>
        <p:spPr>
          <a:xfrm>
            <a:off x="3867146" y="1833158"/>
            <a:ext cx="4065409" cy="369332"/>
          </a:xfrm>
          <a:prstGeom prst="rect">
            <a:avLst/>
          </a:prstGeom>
        </p:spPr>
        <p:txBody>
          <a:bodyPr wrap="square">
            <a:spAutoFit/>
          </a:bodyPr>
          <a:lstStyle/>
          <a:p>
            <a:r>
              <a:rPr lang="en-US" b="1" dirty="0" smtClean="0"/>
              <a:t>          Using a Hypervisor in Virtualization</a:t>
            </a:r>
            <a:endParaRPr lang="en-US" b="1" dirty="0"/>
          </a:p>
        </p:txBody>
      </p:sp>
      <p:sp>
        <p:nvSpPr>
          <p:cNvPr id="15" name="Rectangle 14"/>
          <p:cNvSpPr/>
          <p:nvPr/>
        </p:nvSpPr>
        <p:spPr>
          <a:xfrm>
            <a:off x="3905248" y="1447800"/>
            <a:ext cx="3751220" cy="369332"/>
          </a:xfrm>
          <a:prstGeom prst="rect">
            <a:avLst/>
          </a:prstGeom>
        </p:spPr>
        <p:txBody>
          <a:bodyPr wrap="none">
            <a:spAutoFit/>
          </a:bodyPr>
          <a:lstStyle/>
          <a:p>
            <a:r>
              <a:rPr lang="en-US" b="1" dirty="0" smtClean="0"/>
              <a:t>         Characteristics of Virtualization</a:t>
            </a:r>
            <a:endParaRPr lang="en-US" b="1" dirty="0"/>
          </a:p>
        </p:txBody>
      </p:sp>
      <p:sp>
        <p:nvSpPr>
          <p:cNvPr id="8" name="Rectangle 7"/>
          <p:cNvSpPr/>
          <p:nvPr/>
        </p:nvSpPr>
        <p:spPr>
          <a:xfrm>
            <a:off x="3867145" y="2202490"/>
            <a:ext cx="4065409" cy="369332"/>
          </a:xfrm>
          <a:prstGeom prst="rect">
            <a:avLst/>
          </a:prstGeom>
        </p:spPr>
        <p:txBody>
          <a:bodyPr wrap="square">
            <a:spAutoFit/>
          </a:bodyPr>
          <a:lstStyle/>
          <a:p>
            <a:r>
              <a:rPr lang="en-US" b="1" dirty="0" smtClean="0"/>
              <a:t>          Abstracting Hardware Assets</a:t>
            </a:r>
            <a:endParaRPr lang="en-US" b="1" dirty="0"/>
          </a:p>
        </p:txBody>
      </p:sp>
      <p:sp>
        <p:nvSpPr>
          <p:cNvPr id="9" name="Rectangle 8"/>
          <p:cNvSpPr/>
          <p:nvPr/>
        </p:nvSpPr>
        <p:spPr>
          <a:xfrm>
            <a:off x="3871911" y="2571822"/>
            <a:ext cx="4046357" cy="369332"/>
          </a:xfrm>
          <a:prstGeom prst="rect">
            <a:avLst/>
          </a:prstGeom>
        </p:spPr>
        <p:txBody>
          <a:bodyPr wrap="square">
            <a:spAutoFit/>
          </a:bodyPr>
          <a:lstStyle/>
          <a:p>
            <a:r>
              <a:rPr lang="en-US" b="1" dirty="0" smtClean="0"/>
              <a:t>          Managing Virtualization</a:t>
            </a:r>
            <a:endParaRPr lang="en-US" b="1" dirty="0"/>
          </a:p>
        </p:txBody>
      </p:sp>
      <p:sp>
        <p:nvSpPr>
          <p:cNvPr id="10" name="Rectangle 9"/>
          <p:cNvSpPr/>
          <p:nvPr/>
        </p:nvSpPr>
        <p:spPr>
          <a:xfrm>
            <a:off x="3867145" y="2957894"/>
            <a:ext cx="4065409" cy="369332"/>
          </a:xfrm>
          <a:prstGeom prst="rect">
            <a:avLst/>
          </a:prstGeom>
        </p:spPr>
        <p:txBody>
          <a:bodyPr wrap="square">
            <a:spAutoFit/>
          </a:bodyPr>
          <a:lstStyle/>
          <a:p>
            <a:r>
              <a:rPr lang="en-US" b="1" dirty="0" smtClean="0"/>
              <a:t>          Foundational Issues</a:t>
            </a:r>
            <a:endParaRPr lang="en-US" b="1" dirty="0"/>
          </a:p>
        </p:txBody>
      </p:sp>
      <p:sp>
        <p:nvSpPr>
          <p:cNvPr id="11" name="Rectangle 10"/>
          <p:cNvSpPr/>
          <p:nvPr/>
        </p:nvSpPr>
        <p:spPr>
          <a:xfrm>
            <a:off x="3852859" y="3346527"/>
            <a:ext cx="4065409" cy="369332"/>
          </a:xfrm>
          <a:prstGeom prst="rect">
            <a:avLst/>
          </a:prstGeom>
        </p:spPr>
        <p:txBody>
          <a:bodyPr wrap="square">
            <a:spAutoFit/>
          </a:bodyPr>
          <a:lstStyle/>
          <a:p>
            <a:r>
              <a:rPr lang="en-US" b="1" dirty="0" smtClean="0"/>
              <a:t>           Abstraction Layer</a:t>
            </a:r>
            <a:endParaRPr lang="en-US" b="1" dirty="0"/>
          </a:p>
        </p:txBody>
      </p:sp>
      <p:sp>
        <p:nvSpPr>
          <p:cNvPr id="13" name="Rectangle 12"/>
          <p:cNvSpPr/>
          <p:nvPr/>
        </p:nvSpPr>
        <p:spPr>
          <a:xfrm>
            <a:off x="3867145" y="3693583"/>
            <a:ext cx="4065409" cy="369332"/>
          </a:xfrm>
          <a:prstGeom prst="rect">
            <a:avLst/>
          </a:prstGeom>
        </p:spPr>
        <p:txBody>
          <a:bodyPr wrap="square">
            <a:spAutoFit/>
          </a:bodyPr>
          <a:lstStyle/>
          <a:p>
            <a:r>
              <a:rPr lang="en-US" b="1" dirty="0" smtClean="0"/>
              <a:t>           Provisioning Software</a:t>
            </a:r>
            <a:endParaRPr lang="en-US" b="1" dirty="0"/>
          </a:p>
        </p:txBody>
      </p:sp>
      <p:sp>
        <p:nvSpPr>
          <p:cNvPr id="14" name="Rectangle 13"/>
          <p:cNvSpPr/>
          <p:nvPr/>
        </p:nvSpPr>
        <p:spPr>
          <a:xfrm>
            <a:off x="3867145" y="4041213"/>
            <a:ext cx="4065409" cy="369332"/>
          </a:xfrm>
          <a:prstGeom prst="rect">
            <a:avLst/>
          </a:prstGeom>
        </p:spPr>
        <p:txBody>
          <a:bodyPr wrap="square">
            <a:spAutoFit/>
          </a:bodyPr>
          <a:lstStyle/>
          <a:p>
            <a:r>
              <a:rPr lang="en-US" b="1" dirty="0" smtClean="0"/>
              <a:t>          Virtualizing Storage</a:t>
            </a:r>
            <a:endParaRPr lang="en-US" b="1" dirty="0"/>
          </a:p>
        </p:txBody>
      </p:sp>
      <p:sp>
        <p:nvSpPr>
          <p:cNvPr id="17" name="Rectangle 16"/>
          <p:cNvSpPr/>
          <p:nvPr/>
        </p:nvSpPr>
        <p:spPr>
          <a:xfrm>
            <a:off x="3852859" y="4364456"/>
            <a:ext cx="4065409" cy="369332"/>
          </a:xfrm>
          <a:prstGeom prst="rect">
            <a:avLst/>
          </a:prstGeom>
        </p:spPr>
        <p:txBody>
          <a:bodyPr wrap="square">
            <a:spAutoFit/>
          </a:bodyPr>
          <a:lstStyle/>
          <a:p>
            <a:r>
              <a:rPr lang="en-US" b="1" dirty="0" smtClean="0"/>
              <a:t>           Hardware Provisioning</a:t>
            </a:r>
            <a:endParaRPr lang="en-US" b="1" dirty="0"/>
          </a:p>
        </p:txBody>
      </p:sp>
      <p:sp>
        <p:nvSpPr>
          <p:cNvPr id="18" name="Rectangle 17"/>
          <p:cNvSpPr/>
          <p:nvPr/>
        </p:nvSpPr>
        <p:spPr>
          <a:xfrm>
            <a:off x="4343400" y="4687699"/>
            <a:ext cx="5486400" cy="646331"/>
          </a:xfrm>
          <a:prstGeom prst="rect">
            <a:avLst/>
          </a:prstGeom>
        </p:spPr>
        <p:txBody>
          <a:bodyPr wrap="square">
            <a:spAutoFit/>
          </a:bodyPr>
          <a:lstStyle/>
          <a:p>
            <a:r>
              <a:rPr lang="en-US" b="1" dirty="0" smtClean="0"/>
              <a:t> Taking Virtualization into the Cloud </a:t>
            </a:r>
          </a:p>
          <a:p>
            <a:r>
              <a:rPr lang="en-US" b="1" dirty="0"/>
              <a:t> </a:t>
            </a:r>
            <a:r>
              <a:rPr lang="en-US" b="1" dirty="0" smtClean="0"/>
              <a:t>Considerations</a:t>
            </a:r>
            <a:endParaRPr lang="en-US" b="1" dirty="0"/>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Virtualization</a:t>
            </a:r>
            <a:endParaRPr lang="en-IN" dirty="0"/>
          </a:p>
        </p:txBody>
      </p:sp>
      <p:sp>
        <p:nvSpPr>
          <p:cNvPr id="3" name="Content Placeholder 2"/>
          <p:cNvSpPr>
            <a:spLocks noGrp="1"/>
          </p:cNvSpPr>
          <p:nvPr>
            <p:ph idx="1"/>
          </p:nvPr>
        </p:nvSpPr>
        <p:spPr>
          <a:xfrm>
            <a:off x="228600" y="838200"/>
            <a:ext cx="6858000" cy="5737860"/>
          </a:xfrm>
        </p:spPr>
        <p:txBody>
          <a:bodyPr>
            <a:normAutofit/>
          </a:bodyPr>
          <a:lstStyle/>
          <a:p>
            <a:pPr marL="0" indent="0">
              <a:buNone/>
            </a:pPr>
            <a:r>
              <a:rPr lang="en-IN" dirty="0"/>
              <a:t>Virtualization has </a:t>
            </a:r>
            <a:r>
              <a:rPr lang="en-IN" b="1" dirty="0"/>
              <a:t>three</a:t>
            </a:r>
            <a:r>
              <a:rPr lang="en-IN" dirty="0"/>
              <a:t> </a:t>
            </a:r>
            <a:r>
              <a:rPr lang="en-IN" dirty="0" smtClean="0"/>
              <a:t>main characteristics </a:t>
            </a:r>
            <a:r>
              <a:rPr lang="en-IN" dirty="0"/>
              <a:t>that make it ideal for cloud </a:t>
            </a:r>
            <a:r>
              <a:rPr lang="en-IN" dirty="0" smtClean="0"/>
              <a:t>computing:</a:t>
            </a:r>
          </a:p>
          <a:p>
            <a:pPr marL="0" indent="0">
              <a:buNone/>
            </a:pPr>
            <a:endParaRPr lang="en-IN" sz="1400" dirty="0"/>
          </a:p>
          <a:p>
            <a:pPr algn="just"/>
            <a:r>
              <a:rPr lang="en-IN" sz="1400" b="1" dirty="0"/>
              <a:t>Partitioning: </a:t>
            </a:r>
            <a:r>
              <a:rPr lang="en-IN" sz="1400" dirty="0"/>
              <a:t>In virtualization, many applications and operating </a:t>
            </a:r>
            <a:r>
              <a:rPr lang="en-IN" sz="1400" dirty="0" smtClean="0"/>
              <a:t>systems (</a:t>
            </a:r>
            <a:r>
              <a:rPr lang="en-IN" sz="1400" dirty="0" err="1" smtClean="0"/>
              <a:t>OSes</a:t>
            </a:r>
            <a:r>
              <a:rPr lang="en-IN" sz="1400" dirty="0"/>
              <a:t>) are supported in a single physical system by </a:t>
            </a:r>
            <a:r>
              <a:rPr lang="en-IN" sz="1400" i="1" dirty="0" smtClean="0"/>
              <a:t>partitioning </a:t>
            </a:r>
            <a:r>
              <a:rPr lang="en-IN" sz="1400" dirty="0" smtClean="0"/>
              <a:t>(separating</a:t>
            </a:r>
            <a:r>
              <a:rPr lang="en-IN" sz="1400" dirty="0"/>
              <a:t>) the available resources</a:t>
            </a:r>
            <a:r>
              <a:rPr lang="en-IN" sz="1400" dirty="0" smtClean="0"/>
              <a:t>.</a:t>
            </a:r>
          </a:p>
          <a:p>
            <a:pPr algn="just"/>
            <a:endParaRPr lang="en-IN" sz="1400" dirty="0"/>
          </a:p>
          <a:p>
            <a:pPr algn="just"/>
            <a:r>
              <a:rPr lang="en-IN" sz="1400" b="1" dirty="0" smtClean="0"/>
              <a:t>Isolation</a:t>
            </a:r>
            <a:r>
              <a:rPr lang="en-IN" sz="1400" b="1" dirty="0"/>
              <a:t>: </a:t>
            </a:r>
            <a:r>
              <a:rPr lang="en-IN" sz="1400" dirty="0"/>
              <a:t>Each virtual machine is isolated from its host physical </a:t>
            </a:r>
            <a:r>
              <a:rPr lang="en-IN" sz="1400" dirty="0" smtClean="0"/>
              <a:t>system and </a:t>
            </a:r>
            <a:r>
              <a:rPr lang="en-IN" sz="1400" dirty="0"/>
              <a:t>other virtualized machines. Because of this isolation, if one </a:t>
            </a:r>
            <a:r>
              <a:rPr lang="en-IN" sz="1400" dirty="0" smtClean="0"/>
              <a:t>virtual instance</a:t>
            </a:r>
            <a:r>
              <a:rPr lang="en-IN" sz="1400" dirty="0"/>
              <a:t> </a:t>
            </a:r>
            <a:r>
              <a:rPr lang="en-IN" sz="1400" dirty="0" smtClean="0"/>
              <a:t>crashes</a:t>
            </a:r>
            <a:r>
              <a:rPr lang="en-IN" sz="1400" dirty="0"/>
              <a:t>, it doesn’t affect the other virtual machines. In </a:t>
            </a:r>
            <a:r>
              <a:rPr lang="en-IN" sz="1400" dirty="0" smtClean="0"/>
              <a:t>addition, data </a:t>
            </a:r>
            <a:r>
              <a:rPr lang="en-IN" sz="1400" dirty="0"/>
              <a:t>isn’t shared between one virtual container and another</a:t>
            </a:r>
            <a:r>
              <a:rPr lang="en-IN" sz="1400" dirty="0" smtClean="0"/>
              <a:t>.</a:t>
            </a:r>
          </a:p>
          <a:p>
            <a:pPr algn="just"/>
            <a:endParaRPr lang="en-IN" sz="1400" dirty="0"/>
          </a:p>
          <a:p>
            <a:pPr algn="just"/>
            <a:r>
              <a:rPr lang="en-IN" sz="1400" dirty="0" smtClean="0"/>
              <a:t> </a:t>
            </a:r>
            <a:r>
              <a:rPr lang="en-IN" sz="1400" b="1" dirty="0"/>
              <a:t>Encapsulation: </a:t>
            </a:r>
            <a:r>
              <a:rPr lang="en-IN" sz="1400" dirty="0"/>
              <a:t>A virtual machine can be represented (and even </a:t>
            </a:r>
            <a:r>
              <a:rPr lang="en-IN" sz="1400" dirty="0" smtClean="0"/>
              <a:t>stored) as </a:t>
            </a:r>
            <a:r>
              <a:rPr lang="en-IN" sz="1400" dirty="0"/>
              <a:t>a single file, so you can identify it easily based on the service it </a:t>
            </a:r>
            <a:r>
              <a:rPr lang="en-IN" sz="1400" dirty="0" smtClean="0"/>
              <a:t>provides. In </a:t>
            </a:r>
            <a:r>
              <a:rPr lang="en-IN" sz="1400" dirty="0"/>
              <a:t>essence, the encapsulated process could be a business service. </a:t>
            </a:r>
            <a:r>
              <a:rPr lang="en-IN" sz="1400" dirty="0" smtClean="0"/>
              <a:t>This encapsulated </a:t>
            </a:r>
            <a:r>
              <a:rPr lang="en-IN" sz="1400" dirty="0"/>
              <a:t>virtual machine can be presented to an application as </a:t>
            </a:r>
            <a:r>
              <a:rPr lang="en-IN" sz="1400" dirty="0" smtClean="0"/>
              <a:t>a complete </a:t>
            </a:r>
            <a:r>
              <a:rPr lang="en-IN" sz="1400" dirty="0"/>
              <a:t>entity. Therefore, encapsulation can protect each </a:t>
            </a:r>
            <a:r>
              <a:rPr lang="en-IN" sz="1400" dirty="0" smtClean="0"/>
              <a:t>application so </a:t>
            </a:r>
            <a:r>
              <a:rPr lang="en-IN" sz="1400" dirty="0"/>
              <a:t>that it doesn’t interfere with another application.</a:t>
            </a:r>
          </a:p>
        </p:txBody>
      </p:sp>
      <p:sp>
        <p:nvSpPr>
          <p:cNvPr id="4" name="Slide Number Placeholder 3"/>
          <p:cNvSpPr>
            <a:spLocks noGrp="1"/>
          </p:cNvSpPr>
          <p:nvPr>
            <p:ph type="sldNum" sz="quarter" idx="12"/>
          </p:nvPr>
        </p:nvSpPr>
        <p:spPr/>
        <p:txBody>
          <a:bodyPr/>
          <a:lstStyle/>
          <a:p>
            <a:fld id="{6237BB6C-CC30-4470-9E73-6CFFC494060D}" type="slidenum">
              <a:rPr lang="en-US" smtClean="0"/>
              <a:pPr/>
              <a:t>4</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48" t="14835" r="75275" b="60256"/>
          <a:stretch/>
        </p:blipFill>
        <p:spPr>
          <a:xfrm>
            <a:off x="7429726" y="1690687"/>
            <a:ext cx="1524000" cy="1295401"/>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648" t="39744" r="76374" b="36813"/>
          <a:stretch/>
        </p:blipFill>
        <p:spPr>
          <a:xfrm>
            <a:off x="7429726" y="3071335"/>
            <a:ext cx="1524000" cy="1219201"/>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748" t="63187" r="73077" b="13370"/>
          <a:stretch/>
        </p:blipFill>
        <p:spPr>
          <a:xfrm>
            <a:off x="7353526" y="4662011"/>
            <a:ext cx="1676400" cy="1219201"/>
          </a:xfrm>
          <a:prstGeom prst="rect">
            <a:avLst/>
          </a:prstGeom>
        </p:spPr>
      </p:pic>
    </p:spTree>
    <p:extLst>
      <p:ext uri="{BB962C8B-B14F-4D97-AF65-F5344CB8AC3E}">
        <p14:creationId xmlns:p14="http://schemas.microsoft.com/office/powerpoint/2010/main" val="2590025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Virtualization does not mean Cloud Computing</a:t>
            </a:r>
            <a:endParaRPr lang="en-IN" dirty="0"/>
          </a:p>
        </p:txBody>
      </p:sp>
      <p:sp>
        <p:nvSpPr>
          <p:cNvPr id="3" name="Content Placeholder 2"/>
          <p:cNvSpPr>
            <a:spLocks noGrp="1"/>
          </p:cNvSpPr>
          <p:nvPr>
            <p:ph idx="1"/>
          </p:nvPr>
        </p:nvSpPr>
        <p:spPr>
          <a:xfrm>
            <a:off x="228600" y="838200"/>
            <a:ext cx="5715000" cy="5486400"/>
          </a:xfrm>
        </p:spPr>
        <p:txBody>
          <a:bodyPr/>
          <a:lstStyle/>
          <a:p>
            <a:pPr marL="0" indent="0" algn="just">
              <a:buNone/>
            </a:pPr>
            <a:r>
              <a:rPr lang="en-IN" dirty="0"/>
              <a:t>In very simple terms, </a:t>
            </a:r>
            <a:r>
              <a:rPr lang="en-IN" b="1" dirty="0"/>
              <a:t>cloud computing</a:t>
            </a:r>
            <a:r>
              <a:rPr lang="en-IN" dirty="0"/>
              <a:t> is distributing shared computing resources such as data or software using an on demand format through the Internet. </a:t>
            </a:r>
            <a:endParaRPr lang="en-IN" dirty="0" smtClean="0"/>
          </a:p>
          <a:p>
            <a:pPr marL="0" indent="0" algn="just">
              <a:buNone/>
            </a:pPr>
            <a:endParaRPr lang="en-IN" dirty="0" smtClean="0"/>
          </a:p>
          <a:p>
            <a:pPr marL="0" indent="0" algn="just">
              <a:buNone/>
            </a:pPr>
            <a:endParaRPr lang="en-IN" dirty="0"/>
          </a:p>
          <a:p>
            <a:pPr marL="0" indent="0" algn="just">
              <a:buNone/>
            </a:pPr>
            <a:r>
              <a:rPr lang="en-IN" b="1" dirty="0" smtClean="0"/>
              <a:t>Virtualization</a:t>
            </a:r>
            <a:r>
              <a:rPr lang="en-IN" dirty="0"/>
              <a:t> is what gives you the ability for cloud computing.  Virtualization can happen whether you are in the cloud or not.  By virtualizing your servers, you are creating a virtual machine that acts like the physical machine, complete with an operating system, applications, and so on.  Starting with virtualized servers and then moving to cloud computing will give you more agility.</a:t>
            </a:r>
          </a:p>
        </p:txBody>
      </p:sp>
      <p:sp>
        <p:nvSpPr>
          <p:cNvPr id="4" name="Slide Number Placeholder 3"/>
          <p:cNvSpPr>
            <a:spLocks noGrp="1"/>
          </p:cNvSpPr>
          <p:nvPr>
            <p:ph type="sldNum" sz="quarter" idx="12"/>
          </p:nvPr>
        </p:nvSpPr>
        <p:spPr/>
        <p:txBody>
          <a:bodyPr/>
          <a:lstStyle/>
          <a:p>
            <a:fld id="{6237BB6C-CC30-4470-9E73-6CFFC494060D}" type="slidenum">
              <a:rPr lang="en-US" smtClean="0"/>
              <a:pPr/>
              <a:t>5</a:t>
            </a:fld>
            <a:endParaRPr lang="en-US" dirty="0"/>
          </a:p>
        </p:txBody>
      </p:sp>
    </p:spTree>
    <p:extLst>
      <p:ext uri="{BB962C8B-B14F-4D97-AF65-F5344CB8AC3E}">
        <p14:creationId xmlns:p14="http://schemas.microsoft.com/office/powerpoint/2010/main" val="1214696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Successful Virtual Environment</a:t>
            </a:r>
            <a:endParaRPr lang="en-IN" dirty="0"/>
          </a:p>
        </p:txBody>
      </p:sp>
      <p:sp>
        <p:nvSpPr>
          <p:cNvPr id="3" name="Content Placeholder 2"/>
          <p:cNvSpPr>
            <a:spLocks noGrp="1"/>
          </p:cNvSpPr>
          <p:nvPr>
            <p:ph idx="1"/>
          </p:nvPr>
        </p:nvSpPr>
        <p:spPr>
          <a:xfrm>
            <a:off x="228600" y="838200"/>
            <a:ext cx="8915400" cy="5486400"/>
          </a:xfrm>
        </p:spPr>
        <p:txBody>
          <a:bodyPr/>
          <a:lstStyle/>
          <a:p>
            <a:pPr marL="0" indent="0">
              <a:buNone/>
            </a:pPr>
            <a:r>
              <a:rPr lang="en-IN" dirty="0"/>
              <a:t>Today’s business is fluid and dynamic, which means IT needs to deliver high performance and availability, while keeping costs down.  A virtual environment is the perfect way to achieve these goals.  </a:t>
            </a:r>
            <a:br>
              <a:rPr lang="en-IN" dirty="0"/>
            </a:br>
            <a:endParaRPr lang="en-IN" dirty="0" smtClean="0"/>
          </a:p>
          <a:p>
            <a:pPr marL="0" indent="0">
              <a:buNone/>
            </a:pPr>
            <a:r>
              <a:rPr lang="en-IN" b="1" dirty="0" smtClean="0"/>
              <a:t>Five</a:t>
            </a:r>
            <a:r>
              <a:rPr lang="en-IN" dirty="0" smtClean="0"/>
              <a:t> essential characteristics of a winning virtualization platform according to VMware is: </a:t>
            </a:r>
            <a:endParaRPr lang="en-IN" dirty="0"/>
          </a:p>
          <a:p>
            <a:r>
              <a:rPr lang="en-IN" b="1" dirty="0" smtClean="0"/>
              <a:t>Proven Technology</a:t>
            </a:r>
          </a:p>
          <a:p>
            <a:r>
              <a:rPr lang="en-IN" b="1" dirty="0" smtClean="0"/>
              <a:t>Integrated Management</a:t>
            </a:r>
          </a:p>
          <a:p>
            <a:r>
              <a:rPr lang="en-IN" b="1" dirty="0" smtClean="0"/>
              <a:t>Reliability</a:t>
            </a:r>
          </a:p>
          <a:p>
            <a:r>
              <a:rPr lang="en-IN" b="1" dirty="0" smtClean="0"/>
              <a:t>High availability</a:t>
            </a:r>
          </a:p>
          <a:p>
            <a:r>
              <a:rPr lang="en-IN" b="1" dirty="0" smtClean="0"/>
              <a:t>Disaster recovery</a:t>
            </a: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622" y="4773930"/>
            <a:ext cx="5848350" cy="1104900"/>
          </a:xfrm>
          <a:prstGeom prst="rect">
            <a:avLst/>
          </a:prstGeom>
        </p:spPr>
      </p:pic>
    </p:spTree>
    <p:extLst>
      <p:ext uri="{BB962C8B-B14F-4D97-AF65-F5344CB8AC3E}">
        <p14:creationId xmlns:p14="http://schemas.microsoft.com/office/powerpoint/2010/main" val="2791611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Hypervisor in Virtualization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1600" dirty="0" smtClean="0"/>
              <a:t>A hypervisor or virtual machine monitor (VMM) is computer</a:t>
            </a:r>
            <a:r>
              <a:rPr lang="en-IN" sz="1600" dirty="0"/>
              <a:t> software, firmware or hardware that creates and runs virtual machines. A computer on which a hypervisor runs one or more virtual machines is called a </a:t>
            </a:r>
            <a:r>
              <a:rPr lang="en-IN" sz="1600" i="1" dirty="0"/>
              <a:t>host machine</a:t>
            </a:r>
            <a:r>
              <a:rPr lang="en-IN" sz="1600" dirty="0"/>
              <a:t>, and each virtual machine is called a </a:t>
            </a:r>
            <a:r>
              <a:rPr lang="en-IN" sz="1600" i="1" dirty="0"/>
              <a:t>guest machine</a:t>
            </a:r>
            <a:r>
              <a:rPr lang="en-IN" sz="1600" dirty="0"/>
              <a:t>. The hypervisor presents the guest operating systems with a virtual operating platform and manages the execution of the guest operating systems. Multiple instances of a variety of operating systems may share the virtualized hardware resources: for example</a:t>
            </a:r>
            <a:r>
              <a:rPr lang="en-IN" sz="1600" dirty="0" smtClean="0"/>
              <a:t>,</a:t>
            </a:r>
            <a:r>
              <a:rPr lang="en-IN" sz="1600" dirty="0"/>
              <a:t> Linux, Windows, and </a:t>
            </a:r>
            <a:r>
              <a:rPr lang="en-IN" sz="1600" dirty="0" err="1"/>
              <a:t>macOS</a:t>
            </a:r>
            <a:r>
              <a:rPr lang="en-IN" sz="1600" dirty="0"/>
              <a:t> instances can all run on a single physical x86 machine</a:t>
            </a:r>
            <a:r>
              <a:rPr lang="en-IN" sz="1600" dirty="0" smtClean="0"/>
              <a:t>.</a:t>
            </a:r>
          </a:p>
          <a:p>
            <a:pPr marL="0" indent="0" algn="just">
              <a:buNone/>
            </a:pPr>
            <a:endParaRPr lang="en-IN" sz="1600" dirty="0"/>
          </a:p>
          <a:p>
            <a:pPr marL="0" indent="0" algn="just">
              <a:buNone/>
            </a:pPr>
            <a:endParaRPr lang="en-IN" sz="1600" dirty="0" smtClean="0"/>
          </a:p>
          <a:p>
            <a:pPr marL="0" indent="0" algn="just">
              <a:buNone/>
            </a:pPr>
            <a:endParaRPr lang="en-IN" sz="1600" dirty="0" smtClean="0"/>
          </a:p>
          <a:p>
            <a:pPr marL="0" indent="0">
              <a:buNone/>
            </a:pPr>
            <a:endParaRPr lang="en-IN" sz="1600" dirty="0"/>
          </a:p>
          <a:p>
            <a:pPr marL="0" indent="0" algn="just">
              <a:buNone/>
            </a:pPr>
            <a:r>
              <a:rPr lang="en-IN" sz="1600" b="1" dirty="0" smtClean="0"/>
              <a:t>NOTE: </a:t>
            </a:r>
            <a:r>
              <a:rPr lang="en-IN" sz="1600" dirty="0"/>
              <a:t>The term </a:t>
            </a:r>
            <a:r>
              <a:rPr lang="en-IN" sz="1600" i="1" dirty="0"/>
              <a:t>hypervisor</a:t>
            </a:r>
            <a:r>
              <a:rPr lang="en-IN" sz="1600" dirty="0"/>
              <a:t> is a variant of </a:t>
            </a:r>
            <a:r>
              <a:rPr lang="en-IN" sz="1600" i="1" dirty="0"/>
              <a:t>supervisor</a:t>
            </a:r>
            <a:r>
              <a:rPr lang="en-IN" sz="1600" dirty="0"/>
              <a:t>, a traditional term for the kernel of an operating system: the hypervisor </a:t>
            </a:r>
            <a:r>
              <a:rPr lang="en-IN" sz="1600" dirty="0" smtClean="0"/>
              <a:t>is </a:t>
            </a:r>
            <a:r>
              <a:rPr lang="en-IN" sz="1600" dirty="0"/>
              <a:t>the supervisor of the </a:t>
            </a:r>
            <a:r>
              <a:rPr lang="en-IN" sz="1600" dirty="0" smtClean="0"/>
              <a:t>supervisor</a:t>
            </a:r>
          </a:p>
          <a:p>
            <a:pPr marL="0" indent="0" algn="just">
              <a:buNone/>
            </a:pPr>
            <a:endParaRPr lang="en-IN" sz="16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spTree>
    <p:extLst>
      <p:ext uri="{BB962C8B-B14F-4D97-AF65-F5344CB8AC3E}">
        <p14:creationId xmlns:p14="http://schemas.microsoft.com/office/powerpoint/2010/main" val="2093059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Hypervisors</a:t>
            </a:r>
            <a:endParaRPr lang="en-IN" dirty="0"/>
          </a:p>
        </p:txBody>
      </p:sp>
      <p:sp>
        <p:nvSpPr>
          <p:cNvPr id="3" name="Content Placeholder 2"/>
          <p:cNvSpPr>
            <a:spLocks noGrp="1"/>
          </p:cNvSpPr>
          <p:nvPr>
            <p:ph idx="1"/>
          </p:nvPr>
        </p:nvSpPr>
        <p:spPr/>
        <p:txBody>
          <a:bodyPr/>
          <a:lstStyle/>
          <a:p>
            <a:pPr marL="0" indent="0">
              <a:buNone/>
            </a:pPr>
            <a:r>
              <a:rPr lang="en-IN" dirty="0" smtClean="0"/>
              <a:t>There are </a:t>
            </a:r>
            <a:r>
              <a:rPr lang="en-IN" b="1" dirty="0" smtClean="0"/>
              <a:t>two</a:t>
            </a:r>
            <a:r>
              <a:rPr lang="en-IN" dirty="0" smtClean="0"/>
              <a:t> types of hypervisor based on the architecture</a:t>
            </a:r>
          </a:p>
          <a:p>
            <a:pPr marL="0" indent="0">
              <a:buNone/>
            </a:pPr>
            <a:endParaRPr lang="en-IN" dirty="0"/>
          </a:p>
          <a:p>
            <a:pPr marL="0" indent="0">
              <a:buNone/>
            </a:pPr>
            <a:r>
              <a:rPr lang="en-IN" b="1" dirty="0" smtClean="0"/>
              <a:t>Type 1 Hypervisor</a:t>
            </a:r>
            <a:r>
              <a:rPr lang="en-IN" dirty="0" smtClean="0"/>
              <a:t>: Also known as native or bare metal hypervisor</a:t>
            </a:r>
          </a:p>
          <a:p>
            <a:pPr marL="0" indent="0">
              <a:buNone/>
            </a:pPr>
            <a:endParaRPr lang="en-IN" dirty="0"/>
          </a:p>
          <a:p>
            <a:pPr marL="0" indent="0">
              <a:buNone/>
            </a:pPr>
            <a:r>
              <a:rPr lang="en-IN" b="1" dirty="0" smtClean="0"/>
              <a:t>Type 2 Hypervisor</a:t>
            </a:r>
            <a:r>
              <a:rPr lang="en-IN" dirty="0" smtClean="0"/>
              <a:t>: Also known as hosted hypervisor</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8</a:t>
            </a:fld>
            <a:endParaRPr lang="en-US" dirty="0"/>
          </a:p>
        </p:txBody>
      </p:sp>
    </p:spTree>
    <p:extLst>
      <p:ext uri="{BB962C8B-B14F-4D97-AF65-F5344CB8AC3E}">
        <p14:creationId xmlns:p14="http://schemas.microsoft.com/office/powerpoint/2010/main" val="410752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1 Hypervisor </a:t>
            </a:r>
            <a:endParaRPr lang="en-IN" dirty="0"/>
          </a:p>
        </p:txBody>
      </p:sp>
      <p:sp>
        <p:nvSpPr>
          <p:cNvPr id="3" name="Content Placeholder 2"/>
          <p:cNvSpPr>
            <a:spLocks noGrp="1"/>
          </p:cNvSpPr>
          <p:nvPr>
            <p:ph idx="1"/>
          </p:nvPr>
        </p:nvSpPr>
        <p:spPr>
          <a:xfrm>
            <a:off x="228600" y="838200"/>
            <a:ext cx="6172200" cy="5486400"/>
          </a:xfrm>
        </p:spPr>
        <p:txBody>
          <a:bodyPr>
            <a:normAutofit fontScale="92500" lnSpcReduction="10000"/>
          </a:bodyPr>
          <a:lstStyle/>
          <a:p>
            <a:pPr marL="0" indent="0">
              <a:buNone/>
            </a:pPr>
            <a:endParaRPr lang="en-IN" dirty="0" smtClean="0"/>
          </a:p>
          <a:p>
            <a:pPr algn="just"/>
            <a:r>
              <a:rPr lang="en-IN" dirty="0"/>
              <a:t>This is also known as Bare Metal or Embedded or Native Hypervisor.</a:t>
            </a:r>
          </a:p>
          <a:p>
            <a:pPr algn="just"/>
            <a:r>
              <a:rPr lang="en-IN" dirty="0"/>
              <a:t>It works directly on the hardware of the host and can monitor operating systems that run above the hypervisor.</a:t>
            </a:r>
          </a:p>
          <a:p>
            <a:pPr algn="just"/>
            <a:r>
              <a:rPr lang="en-IN" dirty="0"/>
              <a:t>It is completely independent from the Operating System. </a:t>
            </a:r>
          </a:p>
          <a:p>
            <a:pPr algn="just"/>
            <a:r>
              <a:rPr lang="en-IN" dirty="0"/>
              <a:t>The hypervisor is small as its main task is sharing and managing hardware resources between different operating systems.</a:t>
            </a:r>
          </a:p>
          <a:p>
            <a:pPr algn="just"/>
            <a:r>
              <a:rPr lang="en-IN" dirty="0"/>
              <a:t>A major advantage is that any problems in one virtual machine or guest operating system do not affect the other guest operating systems running on the hypervisor</a:t>
            </a:r>
            <a:r>
              <a:rPr lang="en-IN" dirty="0" smtClean="0"/>
              <a:t>.</a:t>
            </a:r>
            <a:endParaRPr lang="en-IN" dirty="0"/>
          </a:p>
          <a:p>
            <a:pPr marL="0" indent="0">
              <a:buNone/>
            </a:pPr>
            <a:r>
              <a:rPr lang="en-IN" b="1" dirty="0"/>
              <a:t> Examples:</a:t>
            </a:r>
            <a:endParaRPr lang="en-IN" dirty="0"/>
          </a:p>
          <a:p>
            <a:pPr marL="0" indent="0">
              <a:buNone/>
            </a:pPr>
            <a:r>
              <a:rPr lang="en-IN" dirty="0" smtClean="0"/>
              <a:t>    </a:t>
            </a:r>
            <a:r>
              <a:rPr lang="en-IN" dirty="0"/>
              <a:t>      </a:t>
            </a:r>
            <a:r>
              <a:rPr lang="en-IN" dirty="0" smtClean="0"/>
              <a:t>VMware </a:t>
            </a:r>
            <a:r>
              <a:rPr lang="en-IN" dirty="0" err="1"/>
              <a:t>ESXi</a:t>
            </a:r>
            <a:r>
              <a:rPr lang="en-IN" dirty="0"/>
              <a:t> Server</a:t>
            </a:r>
            <a:br>
              <a:rPr lang="en-IN" dirty="0"/>
            </a:br>
            <a:r>
              <a:rPr lang="en-IN" dirty="0"/>
              <a:t>          Microsoft Hyper-V</a:t>
            </a:r>
            <a:br>
              <a:rPr lang="en-IN" dirty="0"/>
            </a:br>
            <a:r>
              <a:rPr lang="en-IN" dirty="0"/>
              <a:t>          Citrix/</a:t>
            </a:r>
            <a:r>
              <a:rPr lang="en-IN" dirty="0" err="1"/>
              <a:t>Xen</a:t>
            </a:r>
            <a:r>
              <a:rPr lang="en-IN" dirty="0"/>
              <a:t> Server</a:t>
            </a:r>
          </a:p>
        </p:txBody>
      </p:sp>
      <p:sp>
        <p:nvSpPr>
          <p:cNvPr id="4" name="Slide Number Placeholder 3"/>
          <p:cNvSpPr>
            <a:spLocks noGrp="1"/>
          </p:cNvSpPr>
          <p:nvPr>
            <p:ph type="sldNum" sz="quarter" idx="12"/>
          </p:nvPr>
        </p:nvSpPr>
        <p:spPr/>
        <p:txBody>
          <a:bodyPr/>
          <a:lstStyle/>
          <a:p>
            <a:fld id="{6237BB6C-CC30-4470-9E73-6CFFC494060D}" type="slidenum">
              <a:rPr lang="en-US" smtClean="0"/>
              <a:pPr/>
              <a:t>9</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8746" t="24948" r="6113" b="14927"/>
          <a:stretch/>
        </p:blipFill>
        <p:spPr>
          <a:xfrm>
            <a:off x="6230969" y="2743200"/>
            <a:ext cx="2743201" cy="2743201"/>
          </a:xfrm>
          <a:prstGeom prst="rect">
            <a:avLst/>
          </a:prstGeom>
        </p:spPr>
      </p:pic>
    </p:spTree>
    <p:extLst>
      <p:ext uri="{BB962C8B-B14F-4D97-AF65-F5344CB8AC3E}">
        <p14:creationId xmlns:p14="http://schemas.microsoft.com/office/powerpoint/2010/main" val="1222256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40720</TotalTime>
  <Words>4311</Words>
  <Application>Microsoft Office PowerPoint</Application>
  <PresentationFormat>On-screen Show (4:3)</PresentationFormat>
  <Paragraphs>299</Paragraphs>
  <Slides>24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 DELANEY</vt:lpstr>
      <vt:lpstr>Arial</vt:lpstr>
      <vt:lpstr>Browallia New</vt:lpstr>
      <vt:lpstr>Calibri</vt:lpstr>
      <vt:lpstr>Constantia</vt:lpstr>
      <vt:lpstr>Tahoma</vt:lpstr>
      <vt:lpstr>Wingdings</vt:lpstr>
      <vt:lpstr>1_Office Theme</vt:lpstr>
      <vt:lpstr>PowerPoint Presentation</vt:lpstr>
      <vt:lpstr>PowerPoint Presentation</vt:lpstr>
      <vt:lpstr>Virtualization and the Cloud</vt:lpstr>
      <vt:lpstr>Characteristics of Virtualization</vt:lpstr>
      <vt:lpstr>Virtualization does not mean Cloud Computing</vt:lpstr>
      <vt:lpstr>Creating a Successful Virtual Environment</vt:lpstr>
      <vt:lpstr>Using a Hypervisor in Virtualization</vt:lpstr>
      <vt:lpstr>Classification of Hypervisors</vt:lpstr>
      <vt:lpstr>Type 1 Hypervisor </vt:lpstr>
      <vt:lpstr>Type 2 Hypervisor</vt:lpstr>
      <vt:lpstr>Abstracting Hardware Assets</vt:lpstr>
      <vt:lpstr>Managing Virtualization</vt:lpstr>
      <vt:lpstr>PowerPoint Presentation</vt:lpstr>
      <vt:lpstr>Foundational Issues in Virtualization</vt:lpstr>
      <vt:lpstr>PowerPoint Presentation</vt:lpstr>
      <vt:lpstr>Abstraction Layer in Virtualization</vt:lpstr>
      <vt:lpstr>Provisioning Software in Virtualized Environment</vt:lpstr>
      <vt:lpstr>Virtualizing Storage</vt:lpstr>
      <vt:lpstr>Virtualizing Storage Contd..</vt:lpstr>
      <vt:lpstr>Hardware Provisioning in Virtualization</vt:lpstr>
      <vt:lpstr>Taking Virtualization into the Cloud Considerations</vt:lpstr>
      <vt:lpstr>Taking Virtualization into the Cloud Considerations Contd..</vt:lpstr>
      <vt:lpstr>From Virtualization to Private Cloud Services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1438</cp:revision>
  <dcterms:created xsi:type="dcterms:W3CDTF">2013-11-20T07:26:23Z</dcterms:created>
  <dcterms:modified xsi:type="dcterms:W3CDTF">2018-01-01T11:29:17Z</dcterms:modified>
  <cp:contentStatus>Confidential</cp:contentStatus>
</cp:coreProperties>
</file>