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47"/>
  </p:notesMasterIdLst>
  <p:sldIdLst>
    <p:sldId id="274" r:id="rId2"/>
    <p:sldId id="299" r:id="rId3"/>
    <p:sldId id="275" r:id="rId4"/>
    <p:sldId id="527" r:id="rId5"/>
    <p:sldId id="528" r:id="rId6"/>
    <p:sldId id="529" r:id="rId7"/>
    <p:sldId id="489" r:id="rId8"/>
    <p:sldId id="490" r:id="rId9"/>
    <p:sldId id="492" r:id="rId10"/>
    <p:sldId id="491" r:id="rId11"/>
    <p:sldId id="493" r:id="rId12"/>
    <p:sldId id="494" r:id="rId13"/>
    <p:sldId id="495" r:id="rId14"/>
    <p:sldId id="496" r:id="rId15"/>
    <p:sldId id="497" r:id="rId16"/>
    <p:sldId id="498" r:id="rId17"/>
    <p:sldId id="499" r:id="rId18"/>
    <p:sldId id="500" r:id="rId19"/>
    <p:sldId id="501" r:id="rId20"/>
    <p:sldId id="502" r:id="rId21"/>
    <p:sldId id="503" r:id="rId22"/>
    <p:sldId id="504" r:id="rId23"/>
    <p:sldId id="505" r:id="rId24"/>
    <p:sldId id="506" r:id="rId25"/>
    <p:sldId id="507" r:id="rId26"/>
    <p:sldId id="508" r:id="rId27"/>
    <p:sldId id="509" r:id="rId28"/>
    <p:sldId id="510" r:id="rId29"/>
    <p:sldId id="511" r:id="rId30"/>
    <p:sldId id="512" r:id="rId31"/>
    <p:sldId id="513" r:id="rId32"/>
    <p:sldId id="514" r:id="rId33"/>
    <p:sldId id="515" r:id="rId34"/>
    <p:sldId id="516" r:id="rId35"/>
    <p:sldId id="517" r:id="rId36"/>
    <p:sldId id="518" r:id="rId37"/>
    <p:sldId id="519" r:id="rId38"/>
    <p:sldId id="520" r:id="rId39"/>
    <p:sldId id="521" r:id="rId40"/>
    <p:sldId id="522" r:id="rId41"/>
    <p:sldId id="523" r:id="rId42"/>
    <p:sldId id="524" r:id="rId43"/>
    <p:sldId id="525" r:id="rId44"/>
    <p:sldId id="526" r:id="rId45"/>
    <p:sldId id="29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80790" autoAdjust="0"/>
  </p:normalViewPr>
  <p:slideViewPr>
    <p:cSldViewPr>
      <p:cViewPr varScale="1">
        <p:scale>
          <a:sx n="60" d="100"/>
          <a:sy n="60" d="100"/>
        </p:scale>
        <p:origin x="1560" y="72"/>
      </p:cViewPr>
      <p:guideLst>
        <p:guide orient="horz" pos="2160"/>
        <p:guide pos="2880"/>
      </p:guideLst>
    </p:cSldViewPr>
  </p:slideViewPr>
  <p:outlineViewPr>
    <p:cViewPr>
      <p:scale>
        <a:sx n="33" d="100"/>
        <a:sy n="33" d="100"/>
      </p:scale>
      <p:origin x="42" y="72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500526-B946-410C-9265-9DADB3642C05}" type="datetimeFigureOut">
              <a:rPr lang="en-US" smtClean="0"/>
              <a:pPr/>
              <a:t>1/2/2018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11CA36-94E6-4003-A65E-C2AFD91D1F9C}" type="slidenum">
              <a:rPr lang="en-US" smtClean="0"/>
              <a:pPr/>
              <a:t>‹#›</a:t>
            </a:fld>
            <a:endParaRPr lang="en-US" dirty="0"/>
          </a:p>
        </p:txBody>
      </p:sp>
    </p:spTree>
    <p:extLst>
      <p:ext uri="{BB962C8B-B14F-4D97-AF65-F5344CB8AC3E}">
        <p14:creationId xmlns:p14="http://schemas.microsoft.com/office/powerpoint/2010/main" val="2962903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a:t>
            </a:fld>
            <a:endParaRPr lang="en-US" dirty="0"/>
          </a:p>
        </p:txBody>
      </p:sp>
    </p:spTree>
    <p:extLst>
      <p:ext uri="{BB962C8B-B14F-4D97-AF65-F5344CB8AC3E}">
        <p14:creationId xmlns:p14="http://schemas.microsoft.com/office/powerpoint/2010/main" val="337226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sz="1200" b="1" i="0" u="none" strike="noStrike" kern="1200" baseline="0" dirty="0" err="1" smtClean="0">
                <a:solidFill>
                  <a:schemeClr val="tx1"/>
                </a:solidFill>
                <a:latin typeface="+mn-lt"/>
                <a:ea typeface="+mn-ea"/>
                <a:cs typeface="+mn-cs"/>
              </a:rPr>
              <a:t>Rackspace</a:t>
            </a:r>
            <a:r>
              <a:rPr lang="en-IN" sz="1200" b="0" i="0" u="none" strike="noStrike" kern="1200" baseline="0" dirty="0" smtClean="0">
                <a:solidFill>
                  <a:schemeClr val="tx1"/>
                </a:solidFill>
                <a:latin typeface="+mn-lt"/>
                <a:ea typeface="+mn-ea"/>
                <a:cs typeface="+mn-cs"/>
              </a:rPr>
              <a:t> (a popular cloud infrastructure provider) in association with </a:t>
            </a:r>
            <a:r>
              <a:rPr lang="en-IN" sz="1200" b="1" i="0" u="none" strike="noStrike" kern="1200" baseline="0" dirty="0" err="1" smtClean="0">
                <a:solidFill>
                  <a:schemeClr val="tx1"/>
                </a:solidFill>
                <a:latin typeface="+mn-lt"/>
                <a:ea typeface="+mn-ea"/>
                <a:cs typeface="+mn-cs"/>
              </a:rPr>
              <a:t>Machester</a:t>
            </a:r>
            <a:r>
              <a:rPr lang="en-IN" sz="1200" b="1" i="0" u="none" strike="noStrike" kern="1200" baseline="0" dirty="0" smtClean="0">
                <a:solidFill>
                  <a:schemeClr val="tx1"/>
                </a:solidFill>
                <a:latin typeface="+mn-lt"/>
                <a:ea typeface="+mn-ea"/>
                <a:cs typeface="+mn-cs"/>
              </a:rPr>
              <a:t> Business School </a:t>
            </a:r>
            <a:r>
              <a:rPr lang="en-IN" sz="1200" b="0" i="0" u="none" strike="noStrike" kern="1200" baseline="0" dirty="0" smtClean="0">
                <a:solidFill>
                  <a:schemeClr val="tx1"/>
                </a:solidFill>
                <a:latin typeface="+mn-lt"/>
                <a:ea typeface="+mn-ea"/>
                <a:cs typeface="+mn-cs"/>
              </a:rPr>
              <a:t>and </a:t>
            </a:r>
            <a:r>
              <a:rPr lang="en-IN" sz="1200" b="1" i="0" u="none" strike="noStrike" kern="1200" baseline="0" dirty="0" err="1" smtClean="0">
                <a:solidFill>
                  <a:schemeClr val="tx1"/>
                </a:solidFill>
                <a:latin typeface="+mn-lt"/>
                <a:ea typeface="+mn-ea"/>
                <a:cs typeface="+mn-cs"/>
              </a:rPr>
              <a:t>Vanson</a:t>
            </a:r>
            <a:r>
              <a:rPr lang="en-IN" sz="1200" b="1" i="0" u="none" strike="noStrike" kern="1200" baseline="0" dirty="0" smtClean="0">
                <a:solidFill>
                  <a:schemeClr val="tx1"/>
                </a:solidFill>
                <a:latin typeface="+mn-lt"/>
                <a:ea typeface="+mn-ea"/>
                <a:cs typeface="+mn-cs"/>
              </a:rPr>
              <a:t> Bourne </a:t>
            </a:r>
            <a:r>
              <a:rPr lang="en-IN" sz="1200" b="0" i="0" u="none" strike="noStrike" kern="1200" baseline="0" dirty="0" smtClean="0">
                <a:solidFill>
                  <a:schemeClr val="tx1"/>
                </a:solidFill>
                <a:latin typeface="+mn-lt"/>
                <a:ea typeface="+mn-ea"/>
                <a:cs typeface="+mn-cs"/>
              </a:rPr>
              <a:t>(a technology market research company) conducted a survey in 2013 - with a sample size of about 1300 organisations in US and UK using cloud computing technologies. According to the study, about 88 percent of the organisations have mentioned that they have significant cost savings by moving their applications to the cloud. More than half of the organisations have also reported to have higher profits as a result of moving to the cloud. 60 percent of respondents have reduced their IT team and it helped them focus more on strategy and innovation than on technology infrastructure. More than 62 percent of companies have also mentioned that they have reinvested the cost savings into their core business to boost wages and drive product innovation.</a:t>
            </a:r>
          </a:p>
          <a:p>
            <a:pPr algn="just"/>
            <a:endParaRPr lang="en-IN" sz="1200" b="0" i="0" u="none" strike="noStrike" kern="1200" baseline="0" dirty="0" smtClean="0">
              <a:solidFill>
                <a:schemeClr val="tx1"/>
              </a:solidFill>
              <a:latin typeface="+mn-lt"/>
              <a:ea typeface="+mn-ea"/>
              <a:cs typeface="+mn-cs"/>
            </a:endParaRPr>
          </a:p>
          <a:p>
            <a:pPr algn="just"/>
            <a:r>
              <a:rPr lang="en-IN" sz="1200" b="0" i="0" u="none" strike="noStrike" kern="1200" baseline="0" dirty="0" smtClean="0">
                <a:solidFill>
                  <a:schemeClr val="tx1"/>
                </a:solidFill>
                <a:latin typeface="+mn-lt"/>
                <a:ea typeface="+mn-ea"/>
                <a:cs typeface="+mn-cs"/>
              </a:rPr>
              <a:t>This study clearly indicated the cost savings associated with cloud migration.</a:t>
            </a:r>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27</a:t>
            </a:fld>
            <a:endParaRPr lang="en-US" dirty="0"/>
          </a:p>
        </p:txBody>
      </p:sp>
    </p:spTree>
    <p:extLst>
      <p:ext uri="{BB962C8B-B14F-4D97-AF65-F5344CB8AC3E}">
        <p14:creationId xmlns:p14="http://schemas.microsoft.com/office/powerpoint/2010/main" val="317580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sz="1200" b="0" i="0" u="none" strike="noStrike" kern="1200" baseline="0" dirty="0" smtClean="0">
                <a:solidFill>
                  <a:schemeClr val="tx1"/>
                </a:solidFill>
                <a:latin typeface="+mn-lt"/>
                <a:ea typeface="+mn-ea"/>
                <a:cs typeface="+mn-cs"/>
              </a:rPr>
              <a:t>The most fascinating fact about </a:t>
            </a:r>
            <a:r>
              <a:rPr lang="en-IN" sz="1200" b="1" i="0" u="none" strike="noStrike" kern="1200" baseline="0" dirty="0" smtClean="0">
                <a:solidFill>
                  <a:schemeClr val="tx1"/>
                </a:solidFill>
                <a:latin typeface="+mn-lt"/>
                <a:ea typeface="+mn-ea"/>
                <a:cs typeface="+mn-cs"/>
              </a:rPr>
              <a:t>cloud computing </a:t>
            </a:r>
            <a:r>
              <a:rPr lang="en-IN" sz="1200" b="0" i="0" u="none" strike="noStrike" kern="1200" baseline="0" dirty="0" smtClean="0">
                <a:solidFill>
                  <a:schemeClr val="tx1"/>
                </a:solidFill>
                <a:latin typeface="+mn-lt"/>
                <a:ea typeface="+mn-ea"/>
                <a:cs typeface="+mn-cs"/>
              </a:rPr>
              <a:t>for CIOs (Chief Information Officers) is the unprecedented freedom that it brings in. Once the decision to embrace the technology has been made, organisations begin to enjoy the “no-commitment” working model of the cloud. While measures pertaining to security, compliance and the likes can be handled through the journey, the first step towards adopting the cloud starts with evaluating the market options for the right cloud provider. The cloud industry today has a tantalising array of cloud vendors offering </a:t>
            </a:r>
            <a:r>
              <a:rPr lang="en-IN" sz="1200" b="0" i="0" u="none" strike="noStrike" kern="1200" baseline="0" dirty="0" err="1" smtClean="0">
                <a:solidFill>
                  <a:schemeClr val="tx1"/>
                </a:solidFill>
                <a:latin typeface="+mn-lt"/>
                <a:ea typeface="+mn-ea"/>
                <a:cs typeface="+mn-cs"/>
              </a:rPr>
              <a:t>IaaS</a:t>
            </a:r>
            <a:r>
              <a:rPr lang="en-IN" sz="1200" b="0" i="0" u="none" strike="noStrike" kern="1200" baseline="0" dirty="0" smtClean="0">
                <a:solidFill>
                  <a:schemeClr val="tx1"/>
                </a:solidFill>
                <a:latin typeface="+mn-lt"/>
                <a:ea typeface="+mn-ea"/>
                <a:cs typeface="+mn-cs"/>
              </a:rPr>
              <a:t>, </a:t>
            </a:r>
            <a:r>
              <a:rPr lang="en-IN" sz="1200" b="0" i="0" u="none" strike="noStrike" kern="1200" baseline="0" dirty="0" err="1" smtClean="0">
                <a:solidFill>
                  <a:schemeClr val="tx1"/>
                </a:solidFill>
                <a:latin typeface="+mn-lt"/>
                <a:ea typeface="+mn-ea"/>
                <a:cs typeface="+mn-cs"/>
              </a:rPr>
              <a:t>PaaS</a:t>
            </a:r>
            <a:r>
              <a:rPr lang="en-IN" sz="1200" b="0" i="0" u="none" strike="noStrike" kern="1200" baseline="0" dirty="0" smtClean="0">
                <a:solidFill>
                  <a:schemeClr val="tx1"/>
                </a:solidFill>
                <a:latin typeface="+mn-lt"/>
                <a:ea typeface="+mn-ea"/>
                <a:cs typeface="+mn-cs"/>
              </a:rPr>
              <a:t> and </a:t>
            </a:r>
            <a:r>
              <a:rPr lang="en-IN" sz="1200" b="0" i="0" u="none" strike="noStrike" kern="1200" baseline="0" dirty="0" err="1" smtClean="0">
                <a:solidFill>
                  <a:schemeClr val="tx1"/>
                </a:solidFill>
                <a:latin typeface="+mn-lt"/>
                <a:ea typeface="+mn-ea"/>
                <a:cs typeface="+mn-cs"/>
              </a:rPr>
              <a:t>SaaS</a:t>
            </a:r>
            <a:r>
              <a:rPr lang="en-IN" sz="1200" b="0" i="0" u="none" strike="noStrike" kern="1200" baseline="0" dirty="0" smtClean="0">
                <a:solidFill>
                  <a:schemeClr val="tx1"/>
                </a:solidFill>
                <a:latin typeface="+mn-lt"/>
                <a:ea typeface="+mn-ea"/>
                <a:cs typeface="+mn-cs"/>
              </a:rPr>
              <a:t> solutions.</a:t>
            </a:r>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30</a:t>
            </a:fld>
            <a:endParaRPr lang="en-US" dirty="0"/>
          </a:p>
        </p:txBody>
      </p:sp>
    </p:spTree>
    <p:extLst>
      <p:ext uri="{BB962C8B-B14F-4D97-AF65-F5344CB8AC3E}">
        <p14:creationId xmlns:p14="http://schemas.microsoft.com/office/powerpoint/2010/main" val="3696027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algn="just"/>
            <a:r>
              <a:rPr lang="en-IN" sz="1200" b="1" i="0" u="none" strike="noStrike" kern="1200" baseline="0" dirty="0" smtClean="0">
                <a:solidFill>
                  <a:schemeClr val="tx1"/>
                </a:solidFill>
                <a:latin typeface="+mn-lt"/>
                <a:ea typeface="+mn-ea"/>
                <a:cs typeface="+mn-cs"/>
              </a:rPr>
              <a:t>Google authentication </a:t>
            </a:r>
            <a:r>
              <a:rPr lang="en-IN" sz="1200" b="0" i="0" u="none" strike="noStrike" kern="1200" baseline="0" dirty="0" smtClean="0">
                <a:solidFill>
                  <a:schemeClr val="tx1"/>
                </a:solidFill>
                <a:latin typeface="+mn-lt"/>
                <a:ea typeface="+mn-ea"/>
                <a:cs typeface="+mn-cs"/>
              </a:rPr>
              <a:t>can be stated here as an excellent example for interoperability. Regardless of the device that the user has, all the Google applications share and access authentication data within themselves in a seamless manner. A user can login to Gmail from a particular device and can use all the Google services like YouTube, </a:t>
            </a:r>
            <a:r>
              <a:rPr lang="en-IN" sz="1200" b="0" i="0" u="none" strike="noStrike" kern="1200" baseline="0" dirty="0" err="1" smtClean="0">
                <a:solidFill>
                  <a:schemeClr val="tx1"/>
                </a:solidFill>
                <a:latin typeface="+mn-lt"/>
                <a:ea typeface="+mn-ea"/>
                <a:cs typeface="+mn-cs"/>
              </a:rPr>
              <a:t>PlayStore</a:t>
            </a:r>
            <a:r>
              <a:rPr lang="en-IN" sz="1200" b="0" i="0" u="none" strike="noStrike" kern="1200" baseline="0" dirty="0" smtClean="0">
                <a:solidFill>
                  <a:schemeClr val="tx1"/>
                </a:solidFill>
                <a:latin typeface="+mn-lt"/>
                <a:ea typeface="+mn-ea"/>
                <a:cs typeface="+mn-cs"/>
              </a:rPr>
              <a:t>, Google Docs, Google Drive etc. without having to login again and again. Its enough for the user to login to any one of the applications. The</a:t>
            </a:r>
          </a:p>
          <a:p>
            <a:pPr algn="just"/>
            <a:r>
              <a:rPr lang="en-IN" sz="1200" b="0" i="0" u="none" strike="noStrike" kern="1200" baseline="0" dirty="0" smtClean="0">
                <a:solidFill>
                  <a:schemeClr val="tx1"/>
                </a:solidFill>
                <a:latin typeface="+mn-lt"/>
                <a:ea typeface="+mn-ea"/>
                <a:cs typeface="+mn-cs"/>
              </a:rPr>
              <a:t>data will be shared by all the other apps. This helps the apps to interoperate seamlessly without any glitches.</a:t>
            </a:r>
          </a:p>
          <a:p>
            <a:pPr algn="just"/>
            <a:endParaRPr lang="en-IN" sz="1200" b="0" i="0" u="none" strike="noStrike" kern="1200" baseline="0" dirty="0" smtClean="0">
              <a:solidFill>
                <a:schemeClr val="tx1"/>
              </a:solidFill>
              <a:latin typeface="+mn-lt"/>
              <a:ea typeface="+mn-ea"/>
              <a:cs typeface="+mn-cs"/>
            </a:endParaRPr>
          </a:p>
          <a:p>
            <a:pPr algn="just"/>
            <a:r>
              <a:rPr lang="en-IN" sz="1200" b="0" i="0" u="none" strike="noStrike" kern="1200" baseline="0" dirty="0" smtClean="0">
                <a:solidFill>
                  <a:schemeClr val="tx1"/>
                </a:solidFill>
                <a:latin typeface="+mn-lt"/>
                <a:ea typeface="+mn-ea"/>
                <a:cs typeface="+mn-cs"/>
              </a:rPr>
              <a:t>The ability to move an entity between different systems seamless to be used on the target system is termed as Portability. The entity could be data or application. Data stored in a particular database should be usable by many systems without the need to re-enter data. This can be achieved by using a common data format for sharing between different services. The syntax and semantics of the data are to be the same for ease of portability. XML is a common format used for data portability universally and it works really well with multiple systems. Application portability can be defined as the ability to transfer a particular application and/or its components between different cloud services. The application should have the ability to be recompiled and relinked to ensure ease of portability. Application Program Interfaces (APIs) are universally used routines, protocols and tools to make application portability easier. A good API contains all building blocks of that application to be recompiled and relinked by different systems. </a:t>
            </a:r>
          </a:p>
          <a:p>
            <a:pPr algn="just"/>
            <a:endParaRPr lang="en-IN" sz="1200" b="0" i="0" u="none" strike="noStrike" kern="1200" baseline="0" dirty="0" smtClean="0">
              <a:solidFill>
                <a:schemeClr val="tx1"/>
              </a:solidFill>
              <a:latin typeface="+mn-lt"/>
              <a:ea typeface="+mn-ea"/>
              <a:cs typeface="+mn-cs"/>
            </a:endParaRPr>
          </a:p>
          <a:p>
            <a:pPr algn="just"/>
            <a:r>
              <a:rPr lang="en-IN" sz="1200" b="0" i="0" u="none" strike="noStrike" kern="1200" baseline="0" dirty="0" smtClean="0">
                <a:solidFill>
                  <a:schemeClr val="tx1"/>
                </a:solidFill>
                <a:latin typeface="+mn-lt"/>
                <a:ea typeface="+mn-ea"/>
                <a:cs typeface="+mn-cs"/>
              </a:rPr>
              <a:t>YouTube API is a classic example. It lets developers and users integrate YouTube videos and relative functionalities into websites or applications seamlessly. Usually YouTube APIs include the building blocks for Analytics, Live Streaming, Data Capture, YouTube Player and </a:t>
            </a:r>
            <a:r>
              <a:rPr lang="en-IN" sz="1200" b="0" i="0" u="none" strike="noStrike" kern="1200" baseline="0" dirty="0" err="1" smtClean="0">
                <a:solidFill>
                  <a:schemeClr val="tx1"/>
                </a:solidFill>
                <a:latin typeface="+mn-lt"/>
                <a:ea typeface="+mn-ea"/>
                <a:cs typeface="+mn-cs"/>
              </a:rPr>
              <a:t>ClickStream</a:t>
            </a:r>
            <a:r>
              <a:rPr lang="en-IN" sz="1200" b="0" i="0" u="none" strike="noStrike" kern="1200" baseline="0" dirty="0" smtClean="0">
                <a:solidFill>
                  <a:schemeClr val="tx1"/>
                </a:solidFill>
                <a:latin typeface="+mn-lt"/>
                <a:ea typeface="+mn-ea"/>
                <a:cs typeface="+mn-cs"/>
              </a:rPr>
              <a:t> data. Anybody with an embed link (provided by YouTube) can easily integrate the YouTube video in their website (or) blog. It seamlessly ports all the necessary data and the application as a whole - across different hosting platforms.</a:t>
            </a:r>
          </a:p>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34</a:t>
            </a:fld>
            <a:endParaRPr lang="en-US" dirty="0"/>
          </a:p>
        </p:txBody>
      </p:sp>
    </p:spTree>
    <p:extLst>
      <p:ext uri="{BB962C8B-B14F-4D97-AF65-F5344CB8AC3E}">
        <p14:creationId xmlns:p14="http://schemas.microsoft.com/office/powerpoint/2010/main" val="1273047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gn="just"/>
            <a:r>
              <a:rPr lang="en-IN" sz="1200" b="0" i="0" kern="1200" dirty="0" smtClean="0">
                <a:solidFill>
                  <a:schemeClr val="tx1"/>
                </a:solidFill>
                <a:effectLst/>
                <a:latin typeface="+mn-lt"/>
                <a:ea typeface="+mn-ea"/>
                <a:cs typeface="+mn-cs"/>
              </a:rPr>
              <a:t>The </a:t>
            </a:r>
            <a:r>
              <a:rPr lang="en-IN" sz="1200" b="1" i="0" kern="1200" dirty="0" smtClean="0">
                <a:solidFill>
                  <a:schemeClr val="tx1"/>
                </a:solidFill>
                <a:effectLst/>
                <a:latin typeface="+mn-lt"/>
                <a:ea typeface="+mn-ea"/>
                <a:cs typeface="+mn-cs"/>
              </a:rPr>
              <a:t>National Institute of Standards and Technology</a:t>
            </a:r>
            <a:r>
              <a:rPr lang="en-IN" sz="1200" b="0" i="0" kern="1200" dirty="0" smtClean="0">
                <a:solidFill>
                  <a:schemeClr val="tx1"/>
                </a:solidFill>
                <a:effectLst/>
                <a:latin typeface="+mn-lt"/>
                <a:ea typeface="+mn-ea"/>
                <a:cs typeface="+mn-cs"/>
              </a:rPr>
              <a:t> (</a:t>
            </a:r>
            <a:r>
              <a:rPr lang="en-IN" sz="1200" b="1" i="0" kern="1200" dirty="0" smtClean="0">
                <a:solidFill>
                  <a:schemeClr val="tx1"/>
                </a:solidFill>
                <a:effectLst/>
                <a:latin typeface="+mn-lt"/>
                <a:ea typeface="+mn-ea"/>
                <a:cs typeface="+mn-cs"/>
              </a:rPr>
              <a:t>NIST</a:t>
            </a:r>
            <a:r>
              <a:rPr lang="en-IN" sz="1200" b="0" i="0" kern="1200" dirty="0" smtClean="0">
                <a:solidFill>
                  <a:schemeClr val="tx1"/>
                </a:solidFill>
                <a:effectLst/>
                <a:latin typeface="+mn-lt"/>
                <a:ea typeface="+mn-ea"/>
                <a:cs typeface="+mn-cs"/>
              </a:rPr>
              <a:t>) is a </a:t>
            </a:r>
            <a:r>
              <a:rPr lang="en-IN" sz="1200" b="0" i="0" u="sng" kern="1200" dirty="0" smtClean="0">
                <a:solidFill>
                  <a:schemeClr val="tx1"/>
                </a:solidFill>
                <a:effectLst/>
                <a:latin typeface="+mn-lt"/>
                <a:ea typeface="+mn-ea"/>
                <a:cs typeface="+mn-cs"/>
              </a:rPr>
              <a:t>measurement standards laboratory</a:t>
            </a:r>
            <a:r>
              <a:rPr lang="en-IN" sz="1200" b="0" i="0" kern="1200" dirty="0" smtClean="0">
                <a:solidFill>
                  <a:schemeClr val="tx1"/>
                </a:solidFill>
                <a:effectLst/>
                <a:latin typeface="+mn-lt"/>
                <a:ea typeface="+mn-ea"/>
                <a:cs typeface="+mn-cs"/>
              </a:rPr>
              <a:t>, and a non-regulatory agency of the </a:t>
            </a:r>
            <a:r>
              <a:rPr lang="en-IN" sz="1200" b="0" i="0" u="none" strike="noStrike" kern="1200" dirty="0" smtClean="0">
                <a:solidFill>
                  <a:schemeClr val="tx1"/>
                </a:solidFill>
                <a:effectLst/>
                <a:latin typeface="+mn-lt"/>
                <a:ea typeface="+mn-ea"/>
                <a:cs typeface="+mn-cs"/>
              </a:rPr>
              <a:t>United States Department of Commerce</a:t>
            </a:r>
            <a:r>
              <a:rPr lang="en-IN" sz="1200" b="0" i="0" kern="1200" dirty="0" smtClean="0">
                <a:solidFill>
                  <a:schemeClr val="tx1"/>
                </a:solidFill>
                <a:effectLst/>
                <a:latin typeface="+mn-lt"/>
                <a:ea typeface="+mn-ea"/>
                <a:cs typeface="+mn-cs"/>
              </a:rPr>
              <a:t>. Its mission is to promote innovation and industrial competitiveness.</a:t>
            </a:r>
          </a:p>
          <a:p>
            <a:pPr algn="just"/>
            <a:endParaRPr lang="en-IN" sz="1200" b="0" i="0" kern="1200" dirty="0" smtClean="0">
              <a:solidFill>
                <a:schemeClr val="tx1"/>
              </a:solidFill>
              <a:effectLst/>
              <a:latin typeface="+mn-lt"/>
              <a:ea typeface="+mn-ea"/>
              <a:cs typeface="+mn-cs"/>
            </a:endParaRPr>
          </a:p>
          <a:p>
            <a:pPr algn="just"/>
            <a:r>
              <a:rPr lang="en-IN" sz="1200" b="1" i="0" kern="1200" dirty="0" smtClean="0">
                <a:solidFill>
                  <a:schemeClr val="tx1"/>
                </a:solidFill>
                <a:effectLst/>
                <a:latin typeface="+mn-lt"/>
                <a:ea typeface="+mn-ea"/>
                <a:cs typeface="+mn-cs"/>
              </a:rPr>
              <a:t>Cloud Security Alliance</a:t>
            </a:r>
            <a:r>
              <a:rPr lang="en-IN" sz="1200" b="0" i="0" kern="1200" dirty="0" smtClean="0">
                <a:solidFill>
                  <a:schemeClr val="tx1"/>
                </a:solidFill>
                <a:effectLst/>
                <a:latin typeface="+mn-lt"/>
                <a:ea typeface="+mn-ea"/>
                <a:cs typeface="+mn-cs"/>
              </a:rPr>
              <a:t> (</a:t>
            </a:r>
            <a:r>
              <a:rPr lang="en-IN" sz="1200" b="1" i="0" kern="1200" dirty="0" smtClean="0">
                <a:solidFill>
                  <a:schemeClr val="tx1"/>
                </a:solidFill>
                <a:effectLst/>
                <a:latin typeface="+mn-lt"/>
                <a:ea typeface="+mn-ea"/>
                <a:cs typeface="+mn-cs"/>
              </a:rPr>
              <a:t>CSA</a:t>
            </a:r>
            <a:r>
              <a:rPr lang="en-IN" sz="1200" b="0" i="0" kern="1200" dirty="0" smtClean="0">
                <a:solidFill>
                  <a:schemeClr val="tx1"/>
                </a:solidFill>
                <a:effectLst/>
                <a:latin typeface="+mn-lt"/>
                <a:ea typeface="+mn-ea"/>
                <a:cs typeface="+mn-cs"/>
              </a:rPr>
              <a:t>) is a not-for-profit organization with a mission to “promote the use of best practices for providing security assurance within </a:t>
            </a:r>
            <a:r>
              <a:rPr lang="en-IN" sz="1200" b="0" i="0" u="none" strike="noStrike" kern="1200" dirty="0" smtClean="0">
                <a:solidFill>
                  <a:schemeClr val="tx1"/>
                </a:solidFill>
                <a:effectLst/>
                <a:latin typeface="+mn-lt"/>
                <a:ea typeface="+mn-ea"/>
                <a:cs typeface="+mn-cs"/>
              </a:rPr>
              <a:t>Cloud Computing</a:t>
            </a:r>
            <a:r>
              <a:rPr lang="en-IN" sz="1200" b="0" i="0" kern="1200" dirty="0" smtClean="0">
                <a:solidFill>
                  <a:schemeClr val="tx1"/>
                </a:solidFill>
                <a:effectLst/>
                <a:latin typeface="+mn-lt"/>
                <a:ea typeface="+mn-ea"/>
                <a:cs typeface="+mn-cs"/>
              </a:rPr>
              <a:t>, and to provide education on the uses of Cloud Computing to help secure all other forms of computing</a:t>
            </a:r>
          </a:p>
          <a:p>
            <a:pPr algn="just"/>
            <a:endParaRPr lang="en-IN" sz="1200" b="0" i="0" kern="1200" dirty="0" smtClean="0">
              <a:solidFill>
                <a:schemeClr val="tx1"/>
              </a:solidFill>
              <a:effectLst/>
              <a:latin typeface="+mn-lt"/>
              <a:ea typeface="+mn-ea"/>
              <a:cs typeface="+mn-cs"/>
            </a:endParaRPr>
          </a:p>
          <a:p>
            <a:pPr algn="just"/>
            <a:r>
              <a:rPr lang="en-IN" sz="1200" b="0" i="0" kern="1200" dirty="0" smtClean="0">
                <a:solidFill>
                  <a:schemeClr val="tx1"/>
                </a:solidFill>
                <a:effectLst/>
                <a:latin typeface="+mn-lt"/>
                <a:ea typeface="+mn-ea"/>
                <a:cs typeface="+mn-cs"/>
              </a:rPr>
              <a:t>The </a:t>
            </a:r>
            <a:r>
              <a:rPr lang="en-IN" sz="1200" b="1" i="0" kern="1200" dirty="0" smtClean="0">
                <a:solidFill>
                  <a:schemeClr val="tx1"/>
                </a:solidFill>
                <a:effectLst/>
                <a:latin typeface="+mn-lt"/>
                <a:ea typeface="+mn-ea"/>
                <a:cs typeface="+mn-cs"/>
              </a:rPr>
              <a:t>Object Management Group</a:t>
            </a:r>
            <a:r>
              <a:rPr lang="en-IN" sz="1200" b="0" i="0" kern="1200" dirty="0" smtClean="0">
                <a:solidFill>
                  <a:schemeClr val="tx1"/>
                </a:solidFill>
                <a:effectLst/>
                <a:latin typeface="+mn-lt"/>
                <a:ea typeface="+mn-ea"/>
                <a:cs typeface="+mn-cs"/>
              </a:rPr>
              <a:t> (</a:t>
            </a:r>
            <a:r>
              <a:rPr lang="en-IN" sz="1200" b="1" i="0" kern="1200" dirty="0" smtClean="0">
                <a:solidFill>
                  <a:schemeClr val="tx1"/>
                </a:solidFill>
                <a:effectLst/>
                <a:latin typeface="+mn-lt"/>
                <a:ea typeface="+mn-ea"/>
                <a:cs typeface="+mn-cs"/>
              </a:rPr>
              <a:t>OMG</a:t>
            </a:r>
            <a:r>
              <a:rPr lang="en-IN" sz="1200" b="0" i="0" kern="1200" dirty="0" smtClean="0">
                <a:solidFill>
                  <a:schemeClr val="tx1"/>
                </a:solidFill>
                <a:effectLst/>
                <a:latin typeface="+mn-lt"/>
                <a:ea typeface="+mn-ea"/>
                <a:cs typeface="+mn-cs"/>
              </a:rPr>
              <a:t>) is an international, open membership, not-for-profit </a:t>
            </a:r>
            <a:r>
              <a:rPr lang="en-IN" sz="1200" b="1" i="0" kern="1200" dirty="0" smtClean="0">
                <a:solidFill>
                  <a:schemeClr val="tx1"/>
                </a:solidFill>
                <a:effectLst/>
                <a:latin typeface="+mn-lt"/>
                <a:ea typeface="+mn-ea"/>
                <a:cs typeface="+mn-cs"/>
              </a:rPr>
              <a:t>technology</a:t>
            </a:r>
            <a:r>
              <a:rPr lang="en-IN" sz="1200" b="0" i="0" kern="1200" dirty="0" smtClean="0">
                <a:solidFill>
                  <a:schemeClr val="tx1"/>
                </a:solidFill>
                <a:effectLst/>
                <a:latin typeface="+mn-lt"/>
                <a:ea typeface="+mn-ea"/>
                <a:cs typeface="+mn-cs"/>
              </a:rPr>
              <a:t> </a:t>
            </a:r>
            <a:r>
              <a:rPr lang="en-IN" sz="1200" b="1" i="0" u="none" strike="noStrike" kern="1200" dirty="0" smtClean="0">
                <a:solidFill>
                  <a:schemeClr val="tx1"/>
                </a:solidFill>
                <a:effectLst/>
                <a:latin typeface="+mn-lt"/>
                <a:ea typeface="+mn-ea"/>
                <a:cs typeface="+mn-cs"/>
              </a:rPr>
              <a:t>standards</a:t>
            </a:r>
            <a:r>
              <a:rPr lang="en-IN" sz="1200" b="0" i="0" kern="1200" dirty="0" smtClean="0">
                <a:solidFill>
                  <a:schemeClr val="tx1"/>
                </a:solidFill>
                <a:effectLst/>
                <a:latin typeface="+mn-lt"/>
                <a:ea typeface="+mn-ea"/>
                <a:cs typeface="+mn-cs"/>
              </a:rPr>
              <a:t> </a:t>
            </a:r>
            <a:r>
              <a:rPr lang="en-IN" sz="1200" b="0" i="0" u="none" strike="noStrike" kern="1200" dirty="0" smtClean="0">
                <a:solidFill>
                  <a:schemeClr val="tx1"/>
                </a:solidFill>
                <a:effectLst/>
                <a:latin typeface="+mn-lt"/>
                <a:ea typeface="+mn-ea"/>
                <a:cs typeface="+mn-cs"/>
              </a:rPr>
              <a:t>consortium</a:t>
            </a:r>
            <a:r>
              <a:rPr lang="en-IN" sz="1200" b="0" i="0" kern="1200" dirty="0" smtClean="0">
                <a:solidFill>
                  <a:schemeClr val="tx1"/>
                </a:solidFill>
                <a:effectLst/>
                <a:latin typeface="+mn-lt"/>
                <a:ea typeface="+mn-ea"/>
                <a:cs typeface="+mn-cs"/>
              </a:rPr>
              <a:t>. OMG Task Forces develop enterprise integration standards for a wide range of technologies and industries. OMG </a:t>
            </a:r>
            <a:r>
              <a:rPr lang="en-IN" sz="1200" b="0" i="0" kern="1200" dirty="0" err="1" smtClean="0">
                <a:solidFill>
                  <a:schemeClr val="tx1"/>
                </a:solidFill>
                <a:effectLst/>
                <a:latin typeface="+mn-lt"/>
                <a:ea typeface="+mn-ea"/>
                <a:cs typeface="+mn-cs"/>
              </a:rPr>
              <a:t>modeling</a:t>
            </a:r>
            <a:r>
              <a:rPr lang="en-IN" sz="1200" b="0" i="0" kern="1200" dirty="0" smtClean="0">
                <a:solidFill>
                  <a:schemeClr val="tx1"/>
                </a:solidFill>
                <a:effectLst/>
                <a:latin typeface="+mn-lt"/>
                <a:ea typeface="+mn-ea"/>
                <a:cs typeface="+mn-cs"/>
              </a:rPr>
              <a:t> standards enable visual design, execution and maintenance of software and other processes. Originally aimed at standardizing distributed </a:t>
            </a:r>
            <a:r>
              <a:rPr lang="en-IN" sz="1200" b="0" i="0" u="none" strike="noStrike" kern="1200" dirty="0" smtClean="0">
                <a:solidFill>
                  <a:schemeClr val="tx1"/>
                </a:solidFill>
                <a:effectLst/>
                <a:latin typeface="+mn-lt"/>
                <a:ea typeface="+mn-ea"/>
                <a:cs typeface="+mn-cs"/>
              </a:rPr>
              <a:t>object-oriented </a:t>
            </a:r>
            <a:r>
              <a:rPr lang="en-IN" sz="1200" b="0" i="0" kern="1200" dirty="0" smtClean="0">
                <a:solidFill>
                  <a:schemeClr val="tx1"/>
                </a:solidFill>
                <a:effectLst/>
                <a:latin typeface="+mn-lt"/>
                <a:ea typeface="+mn-ea"/>
                <a:cs typeface="+mn-cs"/>
              </a:rPr>
              <a:t>systems, the company now focuses on </a:t>
            </a:r>
            <a:r>
              <a:rPr lang="en-IN" sz="1200" b="0" i="0" kern="1200" dirty="0" err="1" smtClean="0">
                <a:solidFill>
                  <a:schemeClr val="tx1"/>
                </a:solidFill>
                <a:effectLst/>
                <a:latin typeface="+mn-lt"/>
                <a:ea typeface="+mn-ea"/>
                <a:cs typeface="+mn-cs"/>
              </a:rPr>
              <a:t>modeling</a:t>
            </a:r>
            <a:r>
              <a:rPr lang="en-IN" sz="1200" b="0" i="0" kern="1200" dirty="0" smtClean="0">
                <a:solidFill>
                  <a:schemeClr val="tx1"/>
                </a:solidFill>
                <a:effectLst/>
                <a:latin typeface="+mn-lt"/>
                <a:ea typeface="+mn-ea"/>
                <a:cs typeface="+mn-cs"/>
              </a:rPr>
              <a:t> (programs, systems and business processes) and model-based standards.</a:t>
            </a:r>
          </a:p>
          <a:p>
            <a:pPr algn="just"/>
            <a:endParaRPr lang="en-IN" sz="1200" b="0" i="0" kern="1200" dirty="0" smtClean="0">
              <a:solidFill>
                <a:schemeClr val="tx1"/>
              </a:solidFill>
              <a:effectLst/>
              <a:latin typeface="+mn-lt"/>
              <a:ea typeface="+mn-ea"/>
              <a:cs typeface="+mn-cs"/>
            </a:endParaRPr>
          </a:p>
          <a:p>
            <a:pPr algn="just"/>
            <a:endParaRPr lang="en-IN" sz="1200" b="0" i="0" kern="1200" dirty="0" smtClean="0">
              <a:solidFill>
                <a:schemeClr val="tx1"/>
              </a:solidFill>
              <a:effectLst/>
              <a:latin typeface="+mn-lt"/>
              <a:ea typeface="+mn-ea"/>
              <a:cs typeface="+mn-cs"/>
            </a:endParaRPr>
          </a:p>
          <a:p>
            <a:pPr algn="just"/>
            <a:r>
              <a:rPr lang="en-IN" sz="1200" b="1" i="0" kern="1200" dirty="0" smtClean="0">
                <a:solidFill>
                  <a:schemeClr val="tx1"/>
                </a:solidFill>
                <a:effectLst/>
                <a:latin typeface="+mn-lt"/>
                <a:ea typeface="+mn-ea"/>
                <a:cs typeface="+mn-cs"/>
              </a:rPr>
              <a:t>The Cloud Computing Interoperability Forum (CCIF) </a:t>
            </a:r>
            <a:r>
              <a:rPr lang="en-IN" sz="1200" b="0" i="0" kern="1200" dirty="0" smtClean="0">
                <a:solidFill>
                  <a:schemeClr val="tx1"/>
                </a:solidFill>
                <a:effectLst/>
                <a:latin typeface="+mn-lt"/>
                <a:ea typeface="+mn-ea"/>
                <a:cs typeface="+mn-cs"/>
              </a:rPr>
              <a:t>was formed in order to enable a global cloud computing ecosystem whereby organizations are able to seamlessly work together for the purposes for wider industry adoption of cloud computing technology and related services. A key focus will be placed on the creation of a common agreed upon framework / ontology that enables the ability of two or more cloud platforms to exchange information in an unified manor.</a:t>
            </a:r>
          </a:p>
          <a:p>
            <a:pPr algn="just"/>
            <a:endParaRPr lang="en-IN" sz="1200" b="0" i="0" kern="1200" dirty="0" smtClean="0">
              <a:solidFill>
                <a:schemeClr val="tx1"/>
              </a:solidFill>
              <a:effectLst/>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effectLst/>
                <a:latin typeface="+mn-lt"/>
                <a:ea typeface="+mn-ea"/>
                <a:cs typeface="+mn-cs"/>
              </a:rPr>
              <a:t>The </a:t>
            </a:r>
            <a:r>
              <a:rPr lang="en-IN" sz="1200" b="1" i="0" kern="1200" dirty="0" smtClean="0">
                <a:solidFill>
                  <a:schemeClr val="tx1"/>
                </a:solidFill>
                <a:effectLst/>
                <a:latin typeface="+mn-lt"/>
                <a:ea typeface="+mn-ea"/>
                <a:cs typeface="+mn-cs"/>
              </a:rPr>
              <a:t>Distributed Management Task Force</a:t>
            </a:r>
            <a:r>
              <a:rPr lang="en-IN" sz="1200" b="0" i="0" kern="1200" dirty="0" smtClean="0">
                <a:solidFill>
                  <a:schemeClr val="tx1"/>
                </a:solidFill>
                <a:effectLst/>
                <a:latin typeface="+mn-lt"/>
                <a:ea typeface="+mn-ea"/>
                <a:cs typeface="+mn-cs"/>
              </a:rPr>
              <a:t> (</a:t>
            </a:r>
            <a:r>
              <a:rPr lang="en-IN" sz="1200" b="1" i="0" kern="1200" dirty="0" smtClean="0">
                <a:solidFill>
                  <a:schemeClr val="tx1"/>
                </a:solidFill>
                <a:effectLst/>
                <a:latin typeface="+mn-lt"/>
                <a:ea typeface="+mn-ea"/>
                <a:cs typeface="+mn-cs"/>
              </a:rPr>
              <a:t>DMTF</a:t>
            </a:r>
            <a:r>
              <a:rPr lang="en-IN" sz="1200" b="0" i="0" kern="1200" dirty="0" smtClean="0">
                <a:solidFill>
                  <a:schemeClr val="tx1"/>
                </a:solidFill>
                <a:effectLst/>
                <a:latin typeface="+mn-lt"/>
                <a:ea typeface="+mn-ea"/>
                <a:cs typeface="+mn-cs"/>
              </a:rPr>
              <a:t>) is a computer software trade group which works to simplify the manageability of network-accessible technologies. The DMTF creates open manageability standards spanning diverse emerging and traditional IT infrastructures including cloud, virtualization, network, servers and storage. Member companies and alliance partners worldwide collaborate on standards to improve the interoperable management of information technologies.</a:t>
            </a:r>
          </a:p>
          <a:p>
            <a:pPr marL="0" marR="0" indent="0" algn="just" defTabSz="914400" rtl="0" eaLnBrk="1" fontAlgn="auto" latinLnBrk="0" hangingPunct="1">
              <a:lnSpc>
                <a:spcPct val="100000"/>
              </a:lnSpc>
              <a:spcBef>
                <a:spcPts val="0"/>
              </a:spcBef>
              <a:spcAft>
                <a:spcPts val="0"/>
              </a:spcAft>
              <a:buClrTx/>
              <a:buSzTx/>
              <a:buFontTx/>
              <a:buNone/>
              <a:tabLst/>
              <a:defRPr/>
            </a:pPr>
            <a:endParaRPr lang="en-IN" sz="1200" b="0" i="0" kern="1200" dirty="0" smtClean="0">
              <a:solidFill>
                <a:schemeClr val="tx1"/>
              </a:solidFill>
              <a:effectLst/>
              <a:latin typeface="+mn-lt"/>
              <a:ea typeface="+mn-ea"/>
              <a:cs typeface="+mn-cs"/>
            </a:endParaRPr>
          </a:p>
          <a:p>
            <a:pPr algn="just"/>
            <a:r>
              <a:rPr lang="en-IN" sz="1200" b="0" i="0" kern="1200" dirty="0" smtClean="0">
                <a:solidFill>
                  <a:schemeClr val="tx1"/>
                </a:solidFill>
                <a:effectLst/>
                <a:latin typeface="+mn-lt"/>
                <a:ea typeface="+mn-ea"/>
                <a:cs typeface="+mn-cs"/>
              </a:rPr>
              <a:t>The </a:t>
            </a:r>
            <a:r>
              <a:rPr lang="en-IN" sz="1200" b="1" i="0" kern="1200" dirty="0" smtClean="0">
                <a:solidFill>
                  <a:schemeClr val="tx1"/>
                </a:solidFill>
                <a:effectLst/>
                <a:latin typeface="+mn-lt"/>
                <a:ea typeface="+mn-ea"/>
                <a:cs typeface="+mn-cs"/>
              </a:rPr>
              <a:t>Storage Networking Industry Association</a:t>
            </a:r>
            <a:r>
              <a:rPr lang="en-IN" sz="1200" b="0" i="0" kern="1200" dirty="0" smtClean="0">
                <a:solidFill>
                  <a:schemeClr val="tx1"/>
                </a:solidFill>
                <a:effectLst/>
                <a:latin typeface="+mn-lt"/>
                <a:ea typeface="+mn-ea"/>
                <a:cs typeface="+mn-cs"/>
              </a:rPr>
              <a:t> (</a:t>
            </a:r>
            <a:r>
              <a:rPr lang="en-IN" sz="1200" b="1" i="0" kern="1200" dirty="0" smtClean="0">
                <a:solidFill>
                  <a:schemeClr val="tx1"/>
                </a:solidFill>
                <a:effectLst/>
                <a:latin typeface="+mn-lt"/>
                <a:ea typeface="+mn-ea"/>
                <a:cs typeface="+mn-cs"/>
              </a:rPr>
              <a:t>SNIA</a:t>
            </a:r>
            <a:r>
              <a:rPr lang="en-IN" sz="1200" b="0" i="0" kern="1200" dirty="0" smtClean="0">
                <a:solidFill>
                  <a:schemeClr val="tx1"/>
                </a:solidFill>
                <a:effectLst/>
                <a:latin typeface="+mn-lt"/>
                <a:ea typeface="+mn-ea"/>
                <a:cs typeface="+mn-cs"/>
              </a:rPr>
              <a:t>) is an association of producers and consumers of computer data storage networking products. It is a registered </a:t>
            </a:r>
            <a:r>
              <a:rPr lang="en-IN" sz="1200" b="0" i="0" u="none" strike="noStrike" kern="1200" dirty="0" smtClean="0">
                <a:solidFill>
                  <a:schemeClr val="tx1"/>
                </a:solidFill>
                <a:effectLst/>
                <a:latin typeface="+mn-lt"/>
                <a:ea typeface="+mn-ea"/>
                <a:cs typeface="+mn-cs"/>
              </a:rPr>
              <a:t>non-profit</a:t>
            </a:r>
            <a:r>
              <a:rPr lang="en-IN" sz="1200" b="0" i="0" kern="1200" dirty="0" smtClean="0">
                <a:solidFill>
                  <a:schemeClr val="tx1"/>
                </a:solidFill>
                <a:effectLst/>
                <a:latin typeface="+mn-lt"/>
                <a:ea typeface="+mn-ea"/>
                <a:cs typeface="+mn-cs"/>
              </a:rPr>
              <a:t> </a:t>
            </a:r>
            <a:r>
              <a:rPr lang="en-IN" sz="1200" b="0" i="0" u="none" strike="noStrike" kern="1200" dirty="0" smtClean="0">
                <a:solidFill>
                  <a:schemeClr val="tx1"/>
                </a:solidFill>
                <a:effectLst/>
                <a:latin typeface="+mn-lt"/>
                <a:ea typeface="+mn-ea"/>
                <a:cs typeface="+mn-cs"/>
              </a:rPr>
              <a:t>trade association</a:t>
            </a:r>
            <a:r>
              <a:rPr lang="en-IN" sz="1200" b="0" i="0" kern="1200" dirty="0" smtClean="0">
                <a:solidFill>
                  <a:schemeClr val="tx1"/>
                </a:solidFill>
                <a:effectLst/>
                <a:latin typeface="+mn-lt"/>
                <a:ea typeface="+mn-ea"/>
                <a:cs typeface="+mn-cs"/>
              </a:rPr>
              <a:t> incorporated in December 1997. Its members are dedicated to "ensuring that </a:t>
            </a:r>
            <a:r>
              <a:rPr lang="en-IN" sz="1200" b="0" i="0" u="none" strike="noStrike" kern="1200" dirty="0" smtClean="0">
                <a:solidFill>
                  <a:schemeClr val="tx1"/>
                </a:solidFill>
                <a:effectLst/>
                <a:latin typeface="+mn-lt"/>
                <a:ea typeface="+mn-ea"/>
                <a:cs typeface="+mn-cs"/>
              </a:rPr>
              <a:t>storage networks</a:t>
            </a:r>
            <a:r>
              <a:rPr lang="en-IN" sz="1200" b="0" i="0" kern="1200" dirty="0" smtClean="0">
                <a:solidFill>
                  <a:schemeClr val="tx1"/>
                </a:solidFill>
                <a:effectLst/>
                <a:latin typeface="+mn-lt"/>
                <a:ea typeface="+mn-ea"/>
                <a:cs typeface="+mn-cs"/>
              </a:rPr>
              <a:t> become complete and trusted solutions across the </a:t>
            </a:r>
            <a:r>
              <a:rPr lang="en-IN" sz="1200" b="0" i="0" u="none" strike="noStrike" kern="1200" dirty="0" smtClean="0">
                <a:solidFill>
                  <a:schemeClr val="tx1"/>
                </a:solidFill>
                <a:effectLst/>
                <a:latin typeface="+mn-lt"/>
                <a:ea typeface="+mn-ea"/>
                <a:cs typeface="+mn-cs"/>
              </a:rPr>
              <a:t>IT </a:t>
            </a:r>
            <a:r>
              <a:rPr lang="en-IN" sz="1200" b="0" i="0" kern="1200" dirty="0" smtClean="0">
                <a:solidFill>
                  <a:schemeClr val="tx1"/>
                </a:solidFill>
                <a:effectLst/>
                <a:latin typeface="+mn-lt"/>
                <a:ea typeface="+mn-ea"/>
                <a:cs typeface="+mn-cs"/>
              </a:rPr>
              <a:t>community".</a:t>
            </a:r>
          </a:p>
          <a:p>
            <a:pPr algn="just"/>
            <a:r>
              <a:rPr lang="en-IN" sz="1200" b="0" i="0" kern="1200" dirty="0" smtClean="0">
                <a:solidFill>
                  <a:schemeClr val="tx1"/>
                </a:solidFill>
                <a:effectLst/>
                <a:latin typeface="+mn-lt"/>
                <a:ea typeface="+mn-ea"/>
                <a:cs typeface="+mn-cs"/>
              </a:rPr>
              <a:t>The SNIA works towards this goal by forming and sponsoring technical work groups, by producing the Storage Developers Conference (SDC) and Data Storage Innovation (DSI) conferences, by building and maintaining a vendor neutral Technology </a:t>
            </a:r>
            <a:r>
              <a:rPr lang="en-IN" sz="1200" b="0" i="0" kern="1200" dirty="0" err="1" smtClean="0">
                <a:solidFill>
                  <a:schemeClr val="tx1"/>
                </a:solidFill>
                <a:effectLst/>
                <a:latin typeface="+mn-lt"/>
                <a:ea typeface="+mn-ea"/>
                <a:cs typeface="+mn-cs"/>
              </a:rPr>
              <a:t>Center</a:t>
            </a:r>
            <a:r>
              <a:rPr lang="en-IN" sz="1200" b="0" i="0" kern="1200" dirty="0" smtClean="0">
                <a:solidFill>
                  <a:schemeClr val="tx1"/>
                </a:solidFill>
                <a:effectLst/>
                <a:latin typeface="+mn-lt"/>
                <a:ea typeface="+mn-ea"/>
                <a:cs typeface="+mn-cs"/>
              </a:rPr>
              <a:t> in </a:t>
            </a:r>
            <a:r>
              <a:rPr lang="en-IN" sz="1200" b="0" i="0" u="none" strike="noStrike" kern="1200" dirty="0" smtClean="0">
                <a:solidFill>
                  <a:schemeClr val="tx1"/>
                </a:solidFill>
                <a:effectLst/>
                <a:latin typeface="+mn-lt"/>
                <a:ea typeface="+mn-ea"/>
                <a:cs typeface="+mn-cs"/>
              </a:rPr>
              <a:t>Colorado Springs, Colorado</a:t>
            </a:r>
            <a:r>
              <a:rPr lang="en-IN" sz="1200" b="0" i="0" kern="1200" dirty="0" smtClean="0">
                <a:solidFill>
                  <a:schemeClr val="tx1"/>
                </a:solidFill>
                <a:effectLst/>
                <a:latin typeface="+mn-lt"/>
                <a:ea typeface="+mn-ea"/>
                <a:cs typeface="+mn-cs"/>
              </a:rPr>
              <a:t>, and by promoting activities that expand the breadth and quality of the storage networking market.</a:t>
            </a:r>
          </a:p>
          <a:p>
            <a:pPr marL="0" marR="0" indent="0" algn="just" defTabSz="914400" rtl="0" eaLnBrk="1" fontAlgn="auto" latinLnBrk="0" hangingPunct="1">
              <a:lnSpc>
                <a:spcPct val="100000"/>
              </a:lnSpc>
              <a:spcBef>
                <a:spcPts val="0"/>
              </a:spcBef>
              <a:spcAft>
                <a:spcPts val="0"/>
              </a:spcAft>
              <a:buClrTx/>
              <a:buSzTx/>
              <a:buFontTx/>
              <a:buNone/>
              <a:tabLst/>
              <a:defRPr/>
            </a:pPr>
            <a:endParaRPr lang="en-IN" sz="1200" b="0" i="0" kern="1200" dirty="0" smtClean="0">
              <a:solidFill>
                <a:schemeClr val="tx1"/>
              </a:solidFill>
              <a:effectLst/>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effectLst/>
                <a:latin typeface="+mn-lt"/>
                <a:ea typeface="+mn-ea"/>
                <a:cs typeface="+mn-cs"/>
              </a:rPr>
              <a:t>The </a:t>
            </a:r>
            <a:r>
              <a:rPr lang="en-IN" sz="1200" b="1" i="0" kern="1200" dirty="0" smtClean="0">
                <a:solidFill>
                  <a:schemeClr val="tx1"/>
                </a:solidFill>
                <a:effectLst/>
                <a:latin typeface="+mn-lt"/>
                <a:ea typeface="+mn-ea"/>
                <a:cs typeface="+mn-cs"/>
              </a:rPr>
              <a:t>Open Commons Consortium</a:t>
            </a:r>
            <a:r>
              <a:rPr lang="en-IN" sz="1200" b="0" i="0" kern="1200" dirty="0" smtClean="0">
                <a:solidFill>
                  <a:schemeClr val="tx1"/>
                </a:solidFill>
                <a:effectLst/>
                <a:latin typeface="+mn-lt"/>
                <a:ea typeface="+mn-ea"/>
                <a:cs typeface="+mn-cs"/>
              </a:rPr>
              <a:t> (</a:t>
            </a:r>
            <a:r>
              <a:rPr lang="en-IN" sz="1200" b="0" i="1" kern="1200" dirty="0" smtClean="0">
                <a:solidFill>
                  <a:schemeClr val="tx1"/>
                </a:solidFill>
                <a:effectLst/>
                <a:latin typeface="+mn-lt"/>
                <a:ea typeface="+mn-ea"/>
                <a:cs typeface="+mn-cs"/>
              </a:rPr>
              <a:t>aka</a:t>
            </a:r>
            <a:r>
              <a:rPr lang="en-IN" sz="1200" b="0" i="0" kern="1200" dirty="0" smtClean="0">
                <a:solidFill>
                  <a:schemeClr val="tx1"/>
                </a:solidFill>
                <a:effectLst/>
                <a:latin typeface="+mn-lt"/>
                <a:ea typeface="+mn-ea"/>
                <a:cs typeface="+mn-cs"/>
              </a:rPr>
              <a:t> </a:t>
            </a:r>
            <a:r>
              <a:rPr lang="en-IN" sz="1200" b="1" i="0" kern="1200" dirty="0" smtClean="0">
                <a:solidFill>
                  <a:schemeClr val="tx1"/>
                </a:solidFill>
                <a:effectLst/>
                <a:latin typeface="+mn-lt"/>
                <a:ea typeface="+mn-ea"/>
                <a:cs typeface="+mn-cs"/>
              </a:rPr>
              <a:t>OCC</a:t>
            </a:r>
            <a:r>
              <a:rPr lang="en-IN" sz="1200" b="0" i="0" kern="1200" dirty="0" smtClean="0">
                <a:solidFill>
                  <a:schemeClr val="tx1"/>
                </a:solidFill>
                <a:effectLst/>
                <a:latin typeface="+mn-lt"/>
                <a:ea typeface="+mn-ea"/>
                <a:cs typeface="+mn-cs"/>
              </a:rPr>
              <a:t> - formerly the </a:t>
            </a:r>
            <a:r>
              <a:rPr lang="en-IN" sz="1200" b="1" i="0" kern="1200" dirty="0" smtClean="0">
                <a:solidFill>
                  <a:schemeClr val="tx1"/>
                </a:solidFill>
                <a:effectLst/>
                <a:latin typeface="+mn-lt"/>
                <a:ea typeface="+mn-ea"/>
                <a:cs typeface="+mn-cs"/>
              </a:rPr>
              <a:t>Open Cloud Consortium</a:t>
            </a:r>
            <a:r>
              <a:rPr lang="en-IN" sz="1200" b="0" i="0" kern="1200" dirty="0" smtClean="0">
                <a:solidFill>
                  <a:schemeClr val="tx1"/>
                </a:solidFill>
                <a:effectLst/>
                <a:latin typeface="+mn-lt"/>
                <a:ea typeface="+mn-ea"/>
                <a:cs typeface="+mn-cs"/>
              </a:rPr>
              <a:t>) is a </a:t>
            </a:r>
            <a:r>
              <a:rPr lang="en-IN" sz="1200" b="0" i="0" u="none" strike="noStrike" kern="1200" dirty="0" smtClean="0">
                <a:solidFill>
                  <a:schemeClr val="tx1"/>
                </a:solidFill>
                <a:effectLst/>
                <a:latin typeface="+mn-lt"/>
                <a:ea typeface="+mn-ea"/>
                <a:cs typeface="+mn-cs"/>
              </a:rPr>
              <a:t>non-profit</a:t>
            </a:r>
            <a:r>
              <a:rPr lang="en-IN" sz="1200" b="0" i="0" kern="1200" dirty="0" smtClean="0">
                <a:solidFill>
                  <a:schemeClr val="tx1"/>
                </a:solidFill>
                <a:effectLst/>
                <a:latin typeface="+mn-lt"/>
                <a:ea typeface="+mn-ea"/>
                <a:cs typeface="+mn-cs"/>
              </a:rPr>
              <a:t> venture which provides </a:t>
            </a:r>
            <a:r>
              <a:rPr lang="en-IN" sz="1200" b="0" i="0" u="none" strike="noStrike" kern="1200" dirty="0" smtClean="0">
                <a:solidFill>
                  <a:schemeClr val="tx1"/>
                </a:solidFill>
                <a:effectLst/>
                <a:latin typeface="+mn-lt"/>
                <a:ea typeface="+mn-ea"/>
                <a:cs typeface="+mn-cs"/>
              </a:rPr>
              <a:t>cloud computing</a:t>
            </a:r>
            <a:r>
              <a:rPr lang="en-IN" sz="1200" b="0" i="0" kern="1200" dirty="0" smtClean="0">
                <a:solidFill>
                  <a:schemeClr val="tx1"/>
                </a:solidFill>
                <a:effectLst/>
                <a:latin typeface="+mn-lt"/>
                <a:ea typeface="+mn-ea"/>
                <a:cs typeface="+mn-cs"/>
              </a:rPr>
              <a:t> and </a:t>
            </a:r>
            <a:r>
              <a:rPr lang="en-IN" sz="1200" b="0" i="0" u="none" strike="noStrike" kern="1200" dirty="0" smtClean="0">
                <a:solidFill>
                  <a:schemeClr val="tx1"/>
                </a:solidFill>
                <a:effectLst/>
                <a:latin typeface="+mn-lt"/>
                <a:ea typeface="+mn-ea"/>
                <a:cs typeface="+mn-cs"/>
              </a:rPr>
              <a:t>data commons </a:t>
            </a:r>
            <a:r>
              <a:rPr lang="en-IN" sz="1200" b="0" i="0" kern="1200" dirty="0" smtClean="0">
                <a:solidFill>
                  <a:schemeClr val="tx1"/>
                </a:solidFill>
                <a:effectLst/>
                <a:latin typeface="+mn-lt"/>
                <a:ea typeface="+mn-ea"/>
                <a:cs typeface="+mn-cs"/>
              </a:rPr>
              <a:t>resources to support "scientific, environmental, medical and health care research. OCC manages and operates resources including the Open Science Data Cloud (</a:t>
            </a:r>
            <a:r>
              <a:rPr lang="en-IN" sz="1200" b="0" i="1" kern="1200" dirty="0" smtClean="0">
                <a:solidFill>
                  <a:schemeClr val="tx1"/>
                </a:solidFill>
                <a:effectLst/>
                <a:latin typeface="+mn-lt"/>
                <a:ea typeface="+mn-ea"/>
                <a:cs typeface="+mn-cs"/>
              </a:rPr>
              <a:t>aka</a:t>
            </a:r>
            <a:r>
              <a:rPr lang="en-IN" sz="1200" b="0" i="0" kern="1200" dirty="0" smtClean="0">
                <a:solidFill>
                  <a:schemeClr val="tx1"/>
                </a:solidFill>
                <a:effectLst/>
                <a:latin typeface="+mn-lt"/>
                <a:ea typeface="+mn-ea"/>
                <a:cs typeface="+mn-cs"/>
              </a:rPr>
              <a:t> OSDC), which is a multi-</a:t>
            </a:r>
            <a:r>
              <a:rPr lang="en-IN" sz="1200" b="0" i="0" u="none" strike="noStrike" kern="1200" dirty="0" smtClean="0">
                <a:solidFill>
                  <a:schemeClr val="tx1"/>
                </a:solidFill>
                <a:effectLst/>
                <a:latin typeface="+mn-lt"/>
                <a:ea typeface="+mn-ea"/>
                <a:cs typeface="+mn-cs"/>
              </a:rPr>
              <a:t>petabyte</a:t>
            </a:r>
            <a:r>
              <a:rPr lang="en-IN" sz="1200" b="0" i="0" kern="1200" dirty="0" smtClean="0">
                <a:solidFill>
                  <a:schemeClr val="tx1"/>
                </a:solidFill>
                <a:effectLst/>
                <a:latin typeface="+mn-lt"/>
                <a:ea typeface="+mn-ea"/>
                <a:cs typeface="+mn-cs"/>
              </a:rPr>
              <a:t> scientific data sharing resource. The consortium is based in </a:t>
            </a:r>
            <a:r>
              <a:rPr lang="en-IN" sz="1200" b="0" i="0" u="none" strike="noStrike" kern="1200" dirty="0" smtClean="0">
                <a:solidFill>
                  <a:schemeClr val="tx1"/>
                </a:solidFill>
                <a:effectLst/>
                <a:latin typeface="+mn-lt"/>
                <a:ea typeface="+mn-ea"/>
                <a:cs typeface="+mn-cs"/>
              </a:rPr>
              <a:t>Chicago, Illinois</a:t>
            </a:r>
            <a:r>
              <a:rPr lang="en-IN" sz="1200" b="0" i="0" kern="1200" dirty="0" smtClean="0">
                <a:solidFill>
                  <a:schemeClr val="tx1"/>
                </a:solidFill>
                <a:effectLst/>
                <a:latin typeface="+mn-lt"/>
                <a:ea typeface="+mn-ea"/>
                <a:cs typeface="+mn-cs"/>
              </a:rPr>
              <a:t>, and is managed by the </a:t>
            </a:r>
            <a:r>
              <a:rPr lang="en-IN" sz="1200" b="0" i="0" u="none" strike="noStrike" kern="1200" dirty="0" err="1" smtClean="0">
                <a:solidFill>
                  <a:schemeClr val="tx1"/>
                </a:solidFill>
                <a:effectLst/>
                <a:latin typeface="+mn-lt"/>
                <a:ea typeface="+mn-ea"/>
                <a:cs typeface="+mn-cs"/>
              </a:rPr>
              <a:t>Center</a:t>
            </a:r>
            <a:r>
              <a:rPr lang="en-IN" sz="1200" b="0" i="0" u="none" strike="noStrike" kern="1200" dirty="0" smtClean="0">
                <a:solidFill>
                  <a:schemeClr val="tx1"/>
                </a:solidFill>
                <a:effectLst/>
                <a:latin typeface="+mn-lt"/>
                <a:ea typeface="+mn-ea"/>
                <a:cs typeface="+mn-cs"/>
              </a:rPr>
              <a:t> for Computational Science Research</a:t>
            </a:r>
            <a:r>
              <a:rPr lang="en-IN" sz="1200" b="0" i="0" kern="1200" dirty="0" smtClean="0">
                <a:solidFill>
                  <a:schemeClr val="tx1"/>
                </a:solidFill>
                <a:effectLst/>
                <a:latin typeface="+mn-lt"/>
                <a:ea typeface="+mn-ea"/>
                <a:cs typeface="+mn-cs"/>
              </a:rPr>
              <a:t>.</a:t>
            </a:r>
          </a:p>
          <a:p>
            <a:endParaRPr lang="en-IN" sz="1200" b="0" i="0" kern="1200" dirty="0" smtClean="0">
              <a:solidFill>
                <a:schemeClr val="tx1"/>
              </a:solidFill>
              <a:effectLst/>
              <a:latin typeface="+mn-lt"/>
              <a:ea typeface="+mn-ea"/>
              <a:cs typeface="+mn-cs"/>
            </a:endParaRPr>
          </a:p>
          <a:p>
            <a:endParaRPr lang="en-IN" sz="1200" b="0" i="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42</a:t>
            </a:fld>
            <a:endParaRPr lang="en-US" dirty="0"/>
          </a:p>
        </p:txBody>
      </p:sp>
    </p:spTree>
    <p:extLst>
      <p:ext uri="{BB962C8B-B14F-4D97-AF65-F5344CB8AC3E}">
        <p14:creationId xmlns:p14="http://schemas.microsoft.com/office/powerpoint/2010/main" val="2467949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algn="just"/>
            <a:r>
              <a:rPr lang="en-IN" sz="1200" b="1" i="1" u="none" strike="noStrike" kern="1200" baseline="0" dirty="0" smtClean="0">
                <a:solidFill>
                  <a:schemeClr val="tx1"/>
                </a:solidFill>
                <a:latin typeface="+mn-lt"/>
                <a:ea typeface="+mn-ea"/>
                <a:cs typeface="+mn-cs"/>
              </a:rPr>
              <a:t>Best Practice #1: Choose the right cloud service provider</a:t>
            </a:r>
          </a:p>
          <a:p>
            <a:pPr algn="just"/>
            <a:r>
              <a:rPr lang="en-IN" sz="1200" b="0" i="0" u="none" strike="noStrike" kern="1200" baseline="0" dirty="0" smtClean="0">
                <a:solidFill>
                  <a:schemeClr val="tx1"/>
                </a:solidFill>
                <a:latin typeface="+mn-lt"/>
                <a:ea typeface="+mn-ea"/>
                <a:cs typeface="+mn-cs"/>
              </a:rPr>
              <a:t>With the checklist outlined in the first section of this chapter, making the right vendor choice becomes easy for any organisation. Assess their availability, performance and security measures well before you start working with them and focus on crafting a fool proof SLA.</a:t>
            </a:r>
          </a:p>
          <a:p>
            <a:pPr algn="just"/>
            <a:endParaRPr lang="en-IN" sz="1200" b="0" i="0" u="none" strike="noStrike" kern="1200" baseline="0" dirty="0" smtClean="0">
              <a:solidFill>
                <a:schemeClr val="tx1"/>
              </a:solidFill>
              <a:latin typeface="+mn-lt"/>
              <a:ea typeface="+mn-ea"/>
              <a:cs typeface="+mn-cs"/>
            </a:endParaRPr>
          </a:p>
          <a:p>
            <a:pPr algn="just"/>
            <a:r>
              <a:rPr lang="en-IN" sz="1200" b="1" i="1" u="none" strike="noStrike" kern="1200" baseline="0" dirty="0" smtClean="0">
                <a:solidFill>
                  <a:schemeClr val="tx1"/>
                </a:solidFill>
                <a:latin typeface="+mn-lt"/>
                <a:ea typeface="+mn-ea"/>
                <a:cs typeface="+mn-cs"/>
              </a:rPr>
              <a:t>Best Practice #2: Adopt a phased-in approach</a:t>
            </a:r>
          </a:p>
          <a:p>
            <a:pPr algn="just"/>
            <a:r>
              <a:rPr lang="en-IN" sz="1200" b="0" i="0" u="none" strike="noStrike" kern="1200" baseline="0" dirty="0" smtClean="0">
                <a:solidFill>
                  <a:schemeClr val="tx1"/>
                </a:solidFill>
                <a:latin typeface="+mn-lt"/>
                <a:ea typeface="+mn-ea"/>
                <a:cs typeface="+mn-cs"/>
              </a:rPr>
              <a:t>While moving to the cloud, organisations literally share their right of control over their data with the cloud vendors. While this may be a difficult decision to make, using the phased-in approach can reduce the mental stress caused due to physical relocation of data. In this approach, the organisation moves data to the cloud only in parts rather than putting the whole thing into the cloud.</a:t>
            </a:r>
          </a:p>
          <a:p>
            <a:pPr algn="just"/>
            <a:endParaRPr lang="en-IN" sz="1200" b="0" i="0" u="none" strike="noStrike" kern="1200" baseline="0" dirty="0" smtClean="0">
              <a:solidFill>
                <a:schemeClr val="tx1"/>
              </a:solidFill>
              <a:latin typeface="+mn-lt"/>
              <a:ea typeface="+mn-ea"/>
              <a:cs typeface="+mn-cs"/>
            </a:endParaRPr>
          </a:p>
          <a:p>
            <a:pPr algn="just"/>
            <a:r>
              <a:rPr lang="en-IN" sz="1200" b="1" i="1" u="none" strike="noStrike" kern="1200" baseline="0" dirty="0" smtClean="0">
                <a:solidFill>
                  <a:schemeClr val="tx1"/>
                </a:solidFill>
                <a:latin typeface="+mn-lt"/>
                <a:ea typeface="+mn-ea"/>
                <a:cs typeface="+mn-cs"/>
              </a:rPr>
              <a:t>Best Practice #3: Leverage the goodness of the cloud with creativity</a:t>
            </a:r>
          </a:p>
          <a:p>
            <a:pPr algn="just"/>
            <a:r>
              <a:rPr lang="en-IN" sz="1200" b="0" i="0" u="none" strike="noStrike" kern="1200" baseline="0" dirty="0" smtClean="0">
                <a:solidFill>
                  <a:schemeClr val="tx1"/>
                </a:solidFill>
                <a:latin typeface="+mn-lt"/>
                <a:ea typeface="+mn-ea"/>
                <a:cs typeface="+mn-cs"/>
              </a:rPr>
              <a:t>Cloud offers an unprecedented level of flexibility and scalability to enterprises. IT managers and administrators must leverage the power of cloud creatively to derive the best benefits from the cloud investment.</a:t>
            </a:r>
          </a:p>
          <a:p>
            <a:pPr algn="just"/>
            <a:endParaRPr lang="en-IN" sz="1200" b="0" i="0" u="none" strike="noStrike" kern="1200" baseline="0" dirty="0" smtClean="0">
              <a:solidFill>
                <a:schemeClr val="tx1"/>
              </a:solidFill>
              <a:latin typeface="+mn-lt"/>
              <a:ea typeface="+mn-ea"/>
              <a:cs typeface="+mn-cs"/>
            </a:endParaRPr>
          </a:p>
          <a:p>
            <a:pPr algn="just"/>
            <a:r>
              <a:rPr lang="en-IN" sz="1200" b="1" i="1" u="none" strike="noStrike" kern="1200" baseline="0" dirty="0" smtClean="0">
                <a:solidFill>
                  <a:schemeClr val="tx1"/>
                </a:solidFill>
                <a:latin typeface="+mn-lt"/>
                <a:ea typeface="+mn-ea"/>
                <a:cs typeface="+mn-cs"/>
              </a:rPr>
              <a:t>Best Practice #4: Audit to ensure better security in the cloud</a:t>
            </a:r>
          </a:p>
          <a:p>
            <a:pPr algn="just"/>
            <a:r>
              <a:rPr lang="en-IN" sz="1200" b="0" i="0" u="none" strike="noStrike" kern="1200" baseline="0" dirty="0" smtClean="0">
                <a:solidFill>
                  <a:schemeClr val="tx1"/>
                </a:solidFill>
                <a:latin typeface="+mn-lt"/>
                <a:ea typeface="+mn-ea"/>
                <a:cs typeface="+mn-cs"/>
              </a:rPr>
              <a:t>Regular assessment of problems, compliance of policies set earlier and identification of required upgrades must be performed to ensure the highest level of security for the cloud system. Audit tools are available to perform these functions and the right ones must be organisation.</a:t>
            </a:r>
          </a:p>
          <a:p>
            <a:pPr algn="just"/>
            <a:endParaRPr lang="en-IN" sz="1200" b="0" i="0" u="none" strike="noStrike" kern="1200" baseline="0" dirty="0" smtClean="0">
              <a:solidFill>
                <a:schemeClr val="tx1"/>
              </a:solidFill>
              <a:latin typeface="+mn-lt"/>
              <a:ea typeface="+mn-ea"/>
              <a:cs typeface="+mn-cs"/>
            </a:endParaRPr>
          </a:p>
          <a:p>
            <a:pPr algn="just"/>
            <a:r>
              <a:rPr lang="en-IN" sz="1200" b="1" i="1" u="none" strike="noStrike" kern="1200" baseline="0" dirty="0" smtClean="0">
                <a:solidFill>
                  <a:schemeClr val="tx1"/>
                </a:solidFill>
                <a:latin typeface="+mn-lt"/>
                <a:ea typeface="+mn-ea"/>
                <a:cs typeface="+mn-cs"/>
              </a:rPr>
              <a:t>Best Practice #5: Keep data closer to lower latency and costs</a:t>
            </a:r>
          </a:p>
          <a:p>
            <a:pPr algn="just"/>
            <a:r>
              <a:rPr lang="en-IN" sz="1200" b="0" i="0" u="none" strike="noStrike" kern="1200" baseline="0" dirty="0" smtClean="0">
                <a:solidFill>
                  <a:schemeClr val="tx1"/>
                </a:solidFill>
                <a:latin typeface="+mn-lt"/>
                <a:ea typeface="+mn-ea"/>
                <a:cs typeface="+mn-cs"/>
              </a:rPr>
              <a:t>Placing data as close as possible to the compute and processing resource reduces latency. Additionally, this practice also reduces the cost of shipping data as organisations pay for the bandwidth used in the cloud.</a:t>
            </a:r>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43</a:t>
            </a:fld>
            <a:endParaRPr lang="en-US" dirty="0"/>
          </a:p>
        </p:txBody>
      </p:sp>
    </p:spTree>
    <p:extLst>
      <p:ext uri="{BB962C8B-B14F-4D97-AF65-F5344CB8AC3E}">
        <p14:creationId xmlns:p14="http://schemas.microsoft.com/office/powerpoint/2010/main" val="769641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t>Proper negotiation and Monitoring of Service Level Agreement</a:t>
            </a:r>
          </a:p>
          <a:p>
            <a:pPr algn="just"/>
            <a:r>
              <a:rPr lang="en-IN" sz="1200" b="0" i="0" kern="1200" dirty="0" smtClean="0">
                <a:solidFill>
                  <a:schemeClr val="tx1"/>
                </a:solidFill>
                <a:effectLst/>
                <a:latin typeface="+mn-lt"/>
                <a:ea typeface="+mn-ea"/>
                <a:cs typeface="+mn-cs"/>
              </a:rPr>
              <a:t>SLAs are so significant in cloud computing because it establishes agreements between the cloud service providers and cloud consumers, about the quality of providing service. SLA monitoring is the only available provision to check whether the agreed parties are following the agreement terms or not. </a:t>
            </a:r>
            <a:r>
              <a:rPr lang="en-IN" sz="1200" b="0" i="0" u="none" strike="noStrike" kern="1200" dirty="0" smtClean="0">
                <a:solidFill>
                  <a:schemeClr val="tx1"/>
                </a:solidFill>
                <a:effectLst/>
                <a:latin typeface="+mn-lt"/>
                <a:ea typeface="+mn-ea"/>
                <a:cs typeface="+mn-cs"/>
              </a:rPr>
              <a:t>Service-level agreement (SLA) negotiation</a:t>
            </a:r>
            <a:r>
              <a:rPr lang="en-IN" sz="1200" b="0" i="0" kern="1200" dirty="0" smtClean="0">
                <a:solidFill>
                  <a:schemeClr val="tx1"/>
                </a:solidFill>
                <a:effectLst/>
                <a:latin typeface="+mn-lt"/>
                <a:ea typeface="+mn-ea"/>
                <a:cs typeface="+mn-cs"/>
              </a:rPr>
              <a:t> with an enterprise data storage vendor can be a crucial factor in the success of any new technology in your infrastructure. However, the </a:t>
            </a:r>
            <a:r>
              <a:rPr lang="en-IN" sz="1200" b="0" i="0" u="none" strike="noStrike" kern="1200" dirty="0" smtClean="0">
                <a:solidFill>
                  <a:schemeClr val="tx1"/>
                </a:solidFill>
                <a:effectLst/>
                <a:latin typeface="+mn-lt"/>
                <a:ea typeface="+mn-ea"/>
                <a:cs typeface="+mn-cs"/>
              </a:rPr>
              <a:t>effectiveness of an SLA</a:t>
            </a:r>
            <a:r>
              <a:rPr lang="en-IN" sz="1200" b="0" i="0" kern="1200" dirty="0" smtClean="0">
                <a:solidFill>
                  <a:schemeClr val="tx1"/>
                </a:solidFill>
                <a:effectLst/>
                <a:latin typeface="+mn-lt"/>
                <a:ea typeface="+mn-ea"/>
                <a:cs typeface="+mn-cs"/>
              </a:rPr>
              <a:t> comes down to ensuring that the terms of the agreement actually meet the storage needs and requirements. </a:t>
            </a:r>
          </a:p>
          <a:p>
            <a:pPr algn="just"/>
            <a:endParaRPr lang="en-IN" sz="1200" b="0" i="0" kern="1200" dirty="0" smtClean="0">
              <a:solidFill>
                <a:schemeClr val="tx1"/>
              </a:solidFill>
              <a:effectLst/>
              <a:latin typeface="+mn-lt"/>
              <a:ea typeface="+mn-ea"/>
              <a:cs typeface="+mn-cs"/>
            </a:endParaRPr>
          </a:p>
          <a:p>
            <a:pPr algn="just"/>
            <a:r>
              <a:rPr lang="en-IN" sz="1200" b="1" i="0" kern="1200" dirty="0" smtClean="0">
                <a:solidFill>
                  <a:schemeClr val="tx1"/>
                </a:solidFill>
                <a:effectLst/>
                <a:latin typeface="+mn-lt"/>
                <a:ea typeface="+mn-ea"/>
                <a:cs typeface="+mn-cs"/>
              </a:rPr>
              <a:t>Vendor lock-in</a:t>
            </a:r>
          </a:p>
          <a:p>
            <a:pPr algn="just"/>
            <a:r>
              <a:rPr lang="en-IN" sz="1200" b="0" i="0" kern="1200" dirty="0" smtClean="0">
                <a:solidFill>
                  <a:schemeClr val="tx1"/>
                </a:solidFill>
                <a:effectLst/>
                <a:latin typeface="+mn-lt"/>
                <a:ea typeface="+mn-ea"/>
                <a:cs typeface="+mn-cs"/>
              </a:rPr>
              <a:t>Vendor lock-in is a situation in which a customer using a product or service cannot easily transition to a competitor’s product or service. Vendor lock-in is usually the result of proprietary technologies that are incompatible with those of competitors. However, it can also be caused by inefficient processes or contract constraints, among other things.</a:t>
            </a:r>
          </a:p>
          <a:p>
            <a:pPr algn="just"/>
            <a:endParaRPr lang="en-IN" sz="1200" b="1" i="0" kern="1200" dirty="0" smtClean="0">
              <a:solidFill>
                <a:schemeClr val="tx1"/>
              </a:solidFill>
              <a:effectLst/>
              <a:latin typeface="+mn-lt"/>
              <a:ea typeface="+mn-ea"/>
              <a:cs typeface="+mn-cs"/>
            </a:endParaRPr>
          </a:p>
          <a:p>
            <a:pPr algn="just"/>
            <a:r>
              <a:rPr lang="en-IN" sz="1200" b="0" i="0" kern="1200" dirty="0" smtClean="0">
                <a:solidFill>
                  <a:schemeClr val="tx1"/>
                </a:solidFill>
                <a:effectLst/>
                <a:latin typeface="+mn-lt"/>
                <a:ea typeface="+mn-ea"/>
                <a:cs typeface="+mn-cs"/>
              </a:rPr>
              <a:t>Vendor lock-in is a major barrier to the adoption of cloud computing, due to the lack of standardization. Current solutions and efforts tackling the vendor lock-in problem are predominantly technology-oriented. Limited studies exist to analyse and highlight the complexity of vendor lock-in problem in the cloud environment. Consequently, most customers are unaware of proprietary standards which inhibit interoperability and portability of applications when taking services from vendors.</a:t>
            </a:r>
          </a:p>
          <a:p>
            <a:pPr algn="just"/>
            <a:endParaRPr lang="en-IN" sz="1200" b="0" i="0" kern="1200" dirty="0" smtClean="0">
              <a:solidFill>
                <a:schemeClr val="tx1"/>
              </a:solidFill>
              <a:effectLst/>
              <a:latin typeface="+mn-lt"/>
              <a:ea typeface="+mn-ea"/>
              <a:cs typeface="+mn-cs"/>
            </a:endParaRPr>
          </a:p>
          <a:p>
            <a:pPr algn="just"/>
            <a:r>
              <a:rPr lang="en-IN" sz="1200" b="1" i="0" kern="1200" dirty="0" smtClean="0">
                <a:solidFill>
                  <a:schemeClr val="tx1"/>
                </a:solidFill>
                <a:effectLst/>
                <a:latin typeface="+mn-lt"/>
                <a:ea typeface="+mn-ea"/>
                <a:cs typeface="+mn-cs"/>
              </a:rPr>
              <a:t>Change in organisational culture</a:t>
            </a:r>
          </a:p>
          <a:p>
            <a:pPr algn="just"/>
            <a:r>
              <a:rPr lang="en-IN" sz="1200" b="0" i="0" kern="1200" cap="all" dirty="0" smtClean="0">
                <a:solidFill>
                  <a:schemeClr val="tx1"/>
                </a:solidFill>
                <a:effectLst/>
                <a:latin typeface="+mn-lt"/>
                <a:ea typeface="+mn-ea"/>
                <a:cs typeface="+mn-cs"/>
              </a:rPr>
              <a:t>Cloud</a:t>
            </a:r>
            <a:r>
              <a:rPr lang="en-IN" sz="1200" b="0" i="0" kern="1200" cap="all" baseline="0" dirty="0" smtClean="0">
                <a:solidFill>
                  <a:schemeClr val="tx1"/>
                </a:solidFill>
                <a:effectLst/>
                <a:latin typeface="+mn-lt"/>
                <a:ea typeface="+mn-ea"/>
                <a:cs typeface="+mn-cs"/>
              </a:rPr>
              <a:t> computing is</a:t>
            </a:r>
            <a:r>
              <a:rPr lang="en-IN" sz="1200" b="0" i="0" kern="1200" cap="all"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about technology changing the way we do business, but this cannot be done without changing the organisation. Organisation certainly</a:t>
            </a:r>
            <a:r>
              <a:rPr lang="en-IN" sz="1200" b="0" i="0" kern="1200" baseline="0" dirty="0" smtClean="0">
                <a:solidFill>
                  <a:schemeClr val="tx1"/>
                </a:solidFill>
                <a:effectLst/>
                <a:latin typeface="+mn-lt"/>
                <a:ea typeface="+mn-ea"/>
                <a:cs typeface="+mn-cs"/>
              </a:rPr>
              <a:t> requires changes to adopt cloud and use it efficiently.</a:t>
            </a:r>
          </a:p>
          <a:p>
            <a:pPr algn="just"/>
            <a:endParaRPr lang="en-IN" sz="1200" b="0" i="0" kern="1200" baseline="0" dirty="0" smtClean="0">
              <a:solidFill>
                <a:schemeClr val="tx1"/>
              </a:solidFill>
              <a:effectLst/>
              <a:latin typeface="+mn-lt"/>
              <a:ea typeface="+mn-ea"/>
              <a:cs typeface="+mn-cs"/>
            </a:endParaRPr>
          </a:p>
          <a:p>
            <a:pPr algn="just"/>
            <a:r>
              <a:rPr lang="en-IN" sz="1200" b="1" i="0" kern="1200" baseline="0" dirty="0" smtClean="0">
                <a:solidFill>
                  <a:schemeClr val="tx1"/>
                </a:solidFill>
                <a:effectLst/>
                <a:latin typeface="+mn-lt"/>
                <a:ea typeface="+mn-ea"/>
                <a:cs typeface="+mn-cs"/>
              </a:rPr>
              <a:t>Compliance and Security of Data</a:t>
            </a:r>
          </a:p>
          <a:p>
            <a:pPr algn="just"/>
            <a:r>
              <a:rPr lang="en-IN" sz="1200" b="0" i="0" kern="1200" dirty="0" smtClean="0">
                <a:solidFill>
                  <a:schemeClr val="tx1"/>
                </a:solidFill>
                <a:effectLst/>
                <a:latin typeface="+mn-lt"/>
                <a:ea typeface="+mn-ea"/>
                <a:cs typeface="+mn-cs"/>
              </a:rPr>
              <a:t>Many enterprise IT departments list </a:t>
            </a:r>
            <a:r>
              <a:rPr lang="en-IN" sz="1200" b="0" i="0" u="none" strike="noStrike" kern="1200" dirty="0" smtClean="0">
                <a:solidFill>
                  <a:schemeClr val="tx1"/>
                </a:solidFill>
                <a:effectLst/>
                <a:latin typeface="+mn-lt"/>
                <a:ea typeface="+mn-ea"/>
                <a:cs typeface="+mn-cs"/>
              </a:rPr>
              <a:t>cloud security as a major concern</a:t>
            </a:r>
            <a:r>
              <a:rPr lang="en-IN" sz="1200" b="0" i="0" kern="1200" dirty="0" smtClean="0">
                <a:solidFill>
                  <a:schemeClr val="tx1"/>
                </a:solidFill>
                <a:effectLst/>
                <a:latin typeface="+mn-lt"/>
                <a:ea typeface="+mn-ea"/>
                <a:cs typeface="+mn-cs"/>
              </a:rPr>
              <a:t> in adoption; however, security is just one boundary to mainstream implementations. IT teams must take into account </a:t>
            </a:r>
            <a:r>
              <a:rPr lang="en-IN" sz="1200" b="0" i="0" u="none" strike="noStrike" kern="1200" dirty="0" smtClean="0">
                <a:solidFill>
                  <a:schemeClr val="tx1"/>
                </a:solidFill>
                <a:effectLst/>
                <a:latin typeface="+mn-lt"/>
                <a:ea typeface="+mn-ea"/>
                <a:cs typeface="+mn-cs"/>
              </a:rPr>
              <a:t>cloud security and compliance</a:t>
            </a:r>
            <a:r>
              <a:rPr lang="en-IN" sz="1200" b="0" i="0" kern="1200" dirty="0" smtClean="0">
                <a:solidFill>
                  <a:schemeClr val="tx1"/>
                </a:solidFill>
                <a:effectLst/>
                <a:latin typeface="+mn-lt"/>
                <a:ea typeface="+mn-ea"/>
                <a:cs typeface="+mn-cs"/>
              </a:rPr>
              <a:t> and other risks when examining a cloud service provider. C</a:t>
            </a:r>
            <a:r>
              <a:rPr lang="en-IN" sz="1200" b="0" i="0" u="none" strike="noStrike" kern="1200" dirty="0" smtClean="0">
                <a:solidFill>
                  <a:schemeClr val="tx1"/>
                </a:solidFill>
                <a:effectLst/>
                <a:latin typeface="+mn-lt"/>
                <a:ea typeface="+mn-ea"/>
                <a:cs typeface="+mn-cs"/>
              </a:rPr>
              <a:t>loud compliance</a:t>
            </a:r>
            <a:r>
              <a:rPr lang="en-IN" sz="1200" b="0" i="0" kern="1200" dirty="0" smtClean="0">
                <a:solidFill>
                  <a:schemeClr val="tx1"/>
                </a:solidFill>
                <a:effectLst/>
                <a:latin typeface="+mn-lt"/>
                <a:ea typeface="+mn-ea"/>
                <a:cs typeface="+mn-cs"/>
              </a:rPr>
              <a:t> issues arise as soon as you make use of </a:t>
            </a:r>
            <a:r>
              <a:rPr lang="en-IN" sz="1200" b="0" i="0" u="none" strike="noStrike" kern="1200" dirty="0" smtClean="0">
                <a:solidFill>
                  <a:schemeClr val="tx1"/>
                </a:solidFill>
                <a:effectLst/>
                <a:latin typeface="+mn-lt"/>
                <a:ea typeface="+mn-ea"/>
                <a:cs typeface="+mn-cs"/>
              </a:rPr>
              <a:t>cloud storage</a:t>
            </a:r>
            <a:r>
              <a:rPr lang="en-IN" sz="1200" b="0" i="0" kern="1200" dirty="0" smtClean="0">
                <a:solidFill>
                  <a:schemeClr val="tx1"/>
                </a:solidFill>
                <a:effectLst/>
                <a:latin typeface="+mn-lt"/>
                <a:ea typeface="+mn-ea"/>
                <a:cs typeface="+mn-cs"/>
              </a:rPr>
              <a:t> or backup services. By moving data from your internal storage to someone else's you are forced to examine closely how that data will be kept so that you remain compliant with laws and industry regulations. So, when it comes to cloud compliance what data should you move to the cloud and what should be kept in-house, what questions do you need to </a:t>
            </a:r>
            <a:r>
              <a:rPr lang="en-IN" sz="1200" b="0" i="0" u="none" strike="noStrike" kern="1200" dirty="0" smtClean="0">
                <a:solidFill>
                  <a:schemeClr val="tx1"/>
                </a:solidFill>
                <a:effectLst/>
                <a:latin typeface="+mn-lt"/>
                <a:ea typeface="+mn-ea"/>
                <a:cs typeface="+mn-cs"/>
              </a:rPr>
              <a:t>ask your cloud provider</a:t>
            </a:r>
            <a:r>
              <a:rPr lang="en-IN" sz="1200" b="0" i="0" kern="1200" dirty="0" smtClean="0">
                <a:solidFill>
                  <a:schemeClr val="tx1"/>
                </a:solidFill>
                <a:effectLst/>
                <a:latin typeface="+mn-lt"/>
                <a:ea typeface="+mn-ea"/>
                <a:cs typeface="+mn-cs"/>
              </a:rPr>
              <a:t> and what terms should be written into SLAs to </a:t>
            </a:r>
            <a:r>
              <a:rPr lang="en-IN" sz="1200" b="0" i="0" u="none" strike="noStrike" kern="1200" dirty="0" smtClean="0">
                <a:solidFill>
                  <a:schemeClr val="tx1"/>
                </a:solidFill>
                <a:effectLst/>
                <a:latin typeface="+mn-lt"/>
                <a:ea typeface="+mn-ea"/>
                <a:cs typeface="+mn-cs"/>
              </a:rPr>
              <a:t>maintain compliance</a:t>
            </a:r>
            <a:r>
              <a:rPr lang="en-IN" sz="1200" b="0" i="0" kern="1200" dirty="0" smtClean="0">
                <a:solidFill>
                  <a:schemeClr val="tx1"/>
                </a:solidFill>
                <a:effectLst/>
                <a:latin typeface="+mn-lt"/>
                <a:ea typeface="+mn-ea"/>
                <a:cs typeface="+mn-cs"/>
              </a:rPr>
              <a:t>?</a:t>
            </a:r>
          </a:p>
          <a:p>
            <a:pPr marL="0" marR="0" indent="0" algn="just" defTabSz="914400" rtl="0" eaLnBrk="1" fontAlgn="auto" latinLnBrk="0" hangingPunct="1">
              <a:lnSpc>
                <a:spcPct val="100000"/>
              </a:lnSpc>
              <a:spcBef>
                <a:spcPts val="0"/>
              </a:spcBef>
              <a:spcAft>
                <a:spcPts val="0"/>
              </a:spcAft>
              <a:buClrTx/>
              <a:buSzTx/>
              <a:buFontTx/>
              <a:buNone/>
              <a:tabLst/>
              <a:defRPr/>
            </a:pPr>
            <a:endParaRPr lang="en-IN" sz="1200" b="0" i="0" kern="1200" dirty="0" smtClean="0">
              <a:solidFill>
                <a:schemeClr val="tx1"/>
              </a:solidFill>
              <a:effectLst/>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IN" sz="1200" b="1" i="0" kern="1200" dirty="0" smtClean="0">
                <a:solidFill>
                  <a:schemeClr val="tx1"/>
                </a:solidFill>
                <a:effectLst/>
                <a:latin typeface="+mn-lt"/>
                <a:ea typeface="+mn-ea"/>
                <a:cs typeface="+mn-cs"/>
              </a:rPr>
              <a:t>I</a:t>
            </a:r>
            <a:r>
              <a:rPr lang="en-IN" b="1" dirty="0" smtClean="0"/>
              <a:t>mplication of shipping large volumes of data</a:t>
            </a:r>
            <a:endParaRPr lang="en-IN" sz="1200" b="1" i="0" kern="1200" dirty="0" smtClean="0">
              <a:solidFill>
                <a:schemeClr val="tx1"/>
              </a:solidFill>
              <a:effectLst/>
              <a:latin typeface="+mn-lt"/>
              <a:ea typeface="+mn-ea"/>
              <a:cs typeface="+mn-cs"/>
            </a:endParaRPr>
          </a:p>
          <a:p>
            <a:pPr algn="just"/>
            <a:r>
              <a:rPr lang="en-IN" sz="1200" b="0" i="0" kern="1200" dirty="0" smtClean="0">
                <a:solidFill>
                  <a:schemeClr val="tx1"/>
                </a:solidFill>
                <a:effectLst/>
                <a:latin typeface="+mn-lt"/>
                <a:ea typeface="+mn-ea"/>
                <a:cs typeface="+mn-cs"/>
              </a:rPr>
              <a:t>Despite many Cloud Computing vendors selling the promise of unlimited, instantly-available storage, access speeds will be limited by your Internet connection: therefore bandwidth is a major consideration when using applications that use a lot of data.  Some companies offer a service to upload data (and potentially applications, although this is more troublesome) via a portable hard disc that is shipped directly to them (wherever in the world they may be) but you should consider the security of that information while it is in transit.</a:t>
            </a:r>
          </a:p>
          <a:p>
            <a:pPr algn="just"/>
            <a:endParaRPr lang="en-IN" sz="1200" b="0" i="0" kern="1200" dirty="0" smtClean="0">
              <a:solidFill>
                <a:schemeClr val="tx1"/>
              </a:solidFill>
              <a:effectLst/>
              <a:latin typeface="+mn-lt"/>
              <a:ea typeface="+mn-ea"/>
              <a:cs typeface="+mn-cs"/>
            </a:endParaRPr>
          </a:p>
          <a:p>
            <a:pPr algn="just"/>
            <a:r>
              <a:rPr lang="en-IN" sz="1200" b="1" i="0" kern="1200" dirty="0" smtClean="0">
                <a:solidFill>
                  <a:schemeClr val="tx1"/>
                </a:solidFill>
                <a:effectLst/>
                <a:latin typeface="+mn-lt"/>
                <a:ea typeface="+mn-ea"/>
                <a:cs typeface="+mn-cs"/>
              </a:rPr>
              <a:t>Integration of the cloud into the existing system</a:t>
            </a:r>
          </a:p>
          <a:p>
            <a:r>
              <a:rPr lang="en-IN" sz="1200" b="0" i="0" kern="1200" dirty="0" smtClean="0">
                <a:solidFill>
                  <a:schemeClr val="tx1"/>
                </a:solidFill>
                <a:effectLst/>
                <a:latin typeface="+mn-lt"/>
                <a:ea typeface="+mn-ea"/>
                <a:cs typeface="+mn-cs"/>
              </a:rPr>
              <a:t>When businesses decide to go to the cloud for an enterprise application and open an account with Salesforce.com or some other </a:t>
            </a:r>
            <a:r>
              <a:rPr lang="en-IN" sz="1200" b="0" i="0" kern="1200" dirty="0" err="1" smtClean="0">
                <a:solidFill>
                  <a:schemeClr val="tx1"/>
                </a:solidFill>
                <a:effectLst/>
                <a:latin typeface="+mn-lt"/>
                <a:ea typeface="+mn-ea"/>
                <a:cs typeface="+mn-cs"/>
              </a:rPr>
              <a:t>SaaS</a:t>
            </a:r>
            <a:r>
              <a:rPr lang="en-IN" sz="1200" b="0" i="0" kern="1200" dirty="0" smtClean="0">
                <a:solidFill>
                  <a:schemeClr val="tx1"/>
                </a:solidFill>
                <a:effectLst/>
                <a:latin typeface="+mn-lt"/>
                <a:ea typeface="+mn-ea"/>
                <a:cs typeface="+mn-cs"/>
              </a:rPr>
              <a:t> (software as a service) provider, they typically don't consider how that </a:t>
            </a:r>
            <a:r>
              <a:rPr lang="en-IN" sz="1200" b="0" i="0" kern="1200" dirty="0" err="1" smtClean="0">
                <a:solidFill>
                  <a:schemeClr val="tx1"/>
                </a:solidFill>
                <a:effectLst/>
                <a:latin typeface="+mn-lt"/>
                <a:ea typeface="+mn-ea"/>
                <a:cs typeface="+mn-cs"/>
              </a:rPr>
              <a:t>SaaS</a:t>
            </a:r>
            <a:r>
              <a:rPr lang="en-IN" sz="1200" b="0" i="0" kern="1200" dirty="0" smtClean="0">
                <a:solidFill>
                  <a:schemeClr val="tx1"/>
                </a:solidFill>
                <a:effectLst/>
                <a:latin typeface="+mn-lt"/>
                <a:ea typeface="+mn-ea"/>
                <a:cs typeface="+mn-cs"/>
              </a:rPr>
              <a:t> app will integrate with their existing software.</a:t>
            </a:r>
            <a:r>
              <a:rPr lang="en-IN" sz="1200" b="0"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But integration is crucial. By now, every business understands you can't have multiple applications operating on different versions of the same customer record. Without a solid integration strategy, data quality quickly becomes a problem. You don't want a new </a:t>
            </a:r>
            <a:r>
              <a:rPr lang="en-IN" sz="1200" b="0" i="0" kern="1200" dirty="0" err="1" smtClean="0">
                <a:solidFill>
                  <a:schemeClr val="tx1"/>
                </a:solidFill>
                <a:effectLst/>
                <a:latin typeface="+mn-lt"/>
                <a:ea typeface="+mn-ea"/>
                <a:cs typeface="+mn-cs"/>
              </a:rPr>
              <a:t>SaaS</a:t>
            </a:r>
            <a:r>
              <a:rPr lang="en-IN" sz="1200" b="0" i="0" kern="1200" dirty="0" smtClean="0">
                <a:solidFill>
                  <a:schemeClr val="tx1"/>
                </a:solidFill>
                <a:effectLst/>
                <a:latin typeface="+mn-lt"/>
                <a:ea typeface="+mn-ea"/>
                <a:cs typeface="+mn-cs"/>
              </a:rPr>
              <a:t> system to be hindered by having to enter data twice</a:t>
            </a:r>
            <a:r>
              <a:rPr lang="en-IN" sz="1200" b="0"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or worse, by not having the correct data available when a core business process requires it.</a:t>
            </a:r>
            <a:r>
              <a:rPr lang="en-IN" sz="1200" b="0"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So how do enterprises that adopt </a:t>
            </a:r>
            <a:r>
              <a:rPr lang="en-IN" sz="1200" b="0" i="0" kern="1200" dirty="0" err="1" smtClean="0">
                <a:solidFill>
                  <a:schemeClr val="tx1"/>
                </a:solidFill>
                <a:effectLst/>
                <a:latin typeface="+mn-lt"/>
                <a:ea typeface="+mn-ea"/>
                <a:cs typeface="+mn-cs"/>
              </a:rPr>
              <a:t>SaaS</a:t>
            </a:r>
            <a:r>
              <a:rPr lang="en-IN" sz="1200" b="0" i="0" kern="1200" dirty="0" smtClean="0">
                <a:solidFill>
                  <a:schemeClr val="tx1"/>
                </a:solidFill>
                <a:effectLst/>
                <a:latin typeface="+mn-lt"/>
                <a:ea typeface="+mn-ea"/>
                <a:cs typeface="+mn-cs"/>
              </a:rPr>
              <a:t> applications develop an effective approach to integration? As always, the process begins with business requirements.</a:t>
            </a:r>
          </a:p>
          <a:p>
            <a:endParaRPr lang="en-IN" sz="1200" b="0" i="0" kern="1200" dirty="0" smtClean="0">
              <a:solidFill>
                <a:schemeClr val="tx1"/>
              </a:solidFill>
              <a:effectLst/>
              <a:latin typeface="+mn-lt"/>
              <a:ea typeface="+mn-ea"/>
              <a:cs typeface="+mn-cs"/>
            </a:endParaRPr>
          </a:p>
          <a:p>
            <a:pPr algn="just"/>
            <a:endParaRPr lang="en-IN" sz="1200" b="0" i="0" kern="1200" dirty="0" smtClean="0">
              <a:solidFill>
                <a:schemeClr val="tx1"/>
              </a:solidFill>
              <a:effectLst/>
              <a:latin typeface="+mn-lt"/>
              <a:ea typeface="+mn-ea"/>
              <a:cs typeface="+mn-cs"/>
            </a:endParaRPr>
          </a:p>
          <a:p>
            <a:pPr algn="just"/>
            <a:r>
              <a:rPr lang="en-IN" dirty="0" smtClean="0"/>
              <a:t/>
            </a:r>
            <a:br>
              <a:rPr lang="en-IN" dirty="0" smtClean="0"/>
            </a:br>
            <a:endParaRPr lang="en-IN" b="1"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44</a:t>
            </a:fld>
            <a:endParaRPr lang="en-US" dirty="0"/>
          </a:p>
        </p:txBody>
      </p:sp>
    </p:spTree>
    <p:extLst>
      <p:ext uri="{BB962C8B-B14F-4D97-AF65-F5344CB8AC3E}">
        <p14:creationId xmlns:p14="http://schemas.microsoft.com/office/powerpoint/2010/main" val="3632453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7</a:t>
            </a:fld>
            <a:endParaRPr lang="en-US" dirty="0"/>
          </a:p>
        </p:txBody>
      </p:sp>
    </p:spTree>
    <p:extLst>
      <p:ext uri="{BB962C8B-B14F-4D97-AF65-F5344CB8AC3E}">
        <p14:creationId xmlns:p14="http://schemas.microsoft.com/office/powerpoint/2010/main" val="407554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gn="just"/>
            <a:r>
              <a:rPr lang="en-IN" sz="1200" b="1" i="0" u="none" strike="noStrike" kern="1200" baseline="0" dirty="0" smtClean="0">
                <a:solidFill>
                  <a:schemeClr val="tx1"/>
                </a:solidFill>
                <a:latin typeface="+mn-lt"/>
                <a:ea typeface="+mn-ea"/>
                <a:cs typeface="+mn-cs"/>
              </a:rPr>
              <a:t>Characteristics of Cloud</a:t>
            </a:r>
          </a:p>
          <a:p>
            <a:pPr algn="just"/>
            <a:r>
              <a:rPr lang="en-IN" sz="1200" b="0" i="0" u="none" strike="noStrike" kern="1200" baseline="0" dirty="0" smtClean="0">
                <a:solidFill>
                  <a:schemeClr val="tx1"/>
                </a:solidFill>
                <a:latin typeface="+mn-lt"/>
                <a:ea typeface="+mn-ea"/>
                <a:cs typeface="+mn-cs"/>
              </a:rPr>
              <a:t>• Web based access versus Direct Data Link</a:t>
            </a:r>
          </a:p>
          <a:p>
            <a:pPr algn="just"/>
            <a:r>
              <a:rPr lang="en-IN" sz="1200" b="0" i="0" u="none" strike="noStrike" kern="1200" baseline="0" dirty="0" smtClean="0">
                <a:solidFill>
                  <a:schemeClr val="tx1"/>
                </a:solidFill>
                <a:latin typeface="+mn-lt"/>
                <a:ea typeface="+mn-ea"/>
                <a:cs typeface="+mn-cs"/>
              </a:rPr>
              <a:t>• Network of hardware and software solutions for dynamic management to increase capacity based on requirement</a:t>
            </a:r>
          </a:p>
          <a:p>
            <a:pPr algn="just"/>
            <a:r>
              <a:rPr lang="en-IN" sz="1200" b="0" i="0" u="none" strike="noStrike" kern="1200" baseline="0" dirty="0" smtClean="0">
                <a:solidFill>
                  <a:schemeClr val="tx1"/>
                </a:solidFill>
                <a:latin typeface="+mn-lt"/>
                <a:ea typeface="+mn-ea"/>
                <a:cs typeface="+mn-cs"/>
              </a:rPr>
              <a:t>• Service Level Agreement for scalability, back-up management and disaster recovery</a:t>
            </a:r>
          </a:p>
          <a:p>
            <a:pPr algn="just"/>
            <a:r>
              <a:rPr lang="en-IN" sz="1200" b="0" i="0" u="none" strike="noStrike" kern="1200" baseline="0" dirty="0" smtClean="0">
                <a:solidFill>
                  <a:schemeClr val="tx1"/>
                </a:solidFill>
                <a:latin typeface="+mn-lt"/>
                <a:ea typeface="+mn-ea"/>
                <a:cs typeface="+mn-cs"/>
              </a:rPr>
              <a:t>• Ability to keep local resource footprint minimal</a:t>
            </a:r>
          </a:p>
          <a:p>
            <a:pPr algn="just"/>
            <a:endParaRPr lang="en-IN" sz="1200" b="0" i="1" u="none" strike="noStrike" kern="1200" baseline="0" dirty="0" smtClean="0">
              <a:solidFill>
                <a:schemeClr val="tx1"/>
              </a:solidFill>
              <a:latin typeface="+mn-lt"/>
              <a:ea typeface="+mn-ea"/>
              <a:cs typeface="+mn-cs"/>
            </a:endParaRPr>
          </a:p>
          <a:p>
            <a:pPr algn="just"/>
            <a:r>
              <a:rPr lang="en-GB" sz="1200" kern="1200" dirty="0" smtClean="0">
                <a:solidFill>
                  <a:schemeClr val="tx1"/>
                </a:solidFill>
                <a:latin typeface="+mn-lt"/>
                <a:ea typeface="+mn-ea"/>
                <a:cs typeface="+mn-cs"/>
              </a:rPr>
              <a:t>With the insight gained thus far, you should know that cloud computing isn’t a one-size-fits-all kind of deal. In fact, in many scenarios, your business may not even need to rely on cloud computing for its information, networking and data storage requirements. </a:t>
            </a:r>
            <a:endParaRPr lang="en-US" sz="1200" kern="1200" dirty="0" smtClean="0">
              <a:solidFill>
                <a:schemeClr val="tx1"/>
              </a:solidFill>
              <a:latin typeface="+mn-lt"/>
              <a:ea typeface="+mn-ea"/>
              <a:cs typeface="+mn-cs"/>
            </a:endParaRPr>
          </a:p>
          <a:p>
            <a:pPr algn="just"/>
            <a:endParaRPr lang="en-GB" sz="1200" kern="1200" dirty="0" smtClean="0">
              <a:solidFill>
                <a:schemeClr val="tx1"/>
              </a:solidFill>
              <a:latin typeface="+mn-lt"/>
              <a:ea typeface="+mn-ea"/>
              <a:cs typeface="+mn-cs"/>
            </a:endParaRPr>
          </a:p>
          <a:p>
            <a:pPr algn="just"/>
            <a:r>
              <a:rPr lang="en-GB" sz="1200" kern="1200" dirty="0" smtClean="0">
                <a:solidFill>
                  <a:schemeClr val="tx1"/>
                </a:solidFill>
                <a:latin typeface="+mn-lt"/>
                <a:ea typeface="+mn-ea"/>
                <a:cs typeface="+mn-cs"/>
              </a:rPr>
              <a:t>How companies today are using the cloud is quite unique at a granular level. However, when looking at the bigger picture, you will find that they usually fall under one of the three solutions – Compute Cloud, Cloud Storage and Cloud Applications. That said, there are also a number of cases where cloud computing may not be the most appropriate solution for your business. These cases could range anywhere between the unaffordable cost of hardware to something as simple as just not needing it. In such cases, there are alternatives such as relying on hosted applications and licensed software vendors</a:t>
            </a:r>
            <a:endParaRPr lang="en-US" sz="120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8</a:t>
            </a:fld>
            <a:endParaRPr lang="en-US" dirty="0"/>
          </a:p>
        </p:txBody>
      </p:sp>
    </p:spTree>
    <p:extLst>
      <p:ext uri="{BB962C8B-B14F-4D97-AF65-F5344CB8AC3E}">
        <p14:creationId xmlns:p14="http://schemas.microsoft.com/office/powerpoint/2010/main" val="860607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While in many scenarios, cloud and hosted applications deliver similar results, they aren’t the same thing. Both these solutions offer the implication of procession through physical servers that are operated off-premise at a location that is remote to the customers. That said, remote hosting is a concept that goes back to the days of mainframe time-share. It refers to a variety of computing models including common or shared hosting centre resources. </a:t>
            </a:r>
            <a:endParaRPr lang="en-US" sz="1200" kern="1200" dirty="0" smtClean="0">
              <a:solidFill>
                <a:schemeClr val="tx1"/>
              </a:solidFill>
              <a:latin typeface="+mn-lt"/>
              <a:ea typeface="+mn-ea"/>
              <a:cs typeface="+mn-cs"/>
            </a:endParaRPr>
          </a:p>
          <a:p>
            <a:endParaRPr lang="en-GB"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Over the years, the evolution of cloud computing has introduced a range of options such as public and community cloud models to hybrid solutions as well as entirely private single-entity cloud operations. </a:t>
            </a:r>
            <a:endParaRPr lang="en-US" sz="1200" kern="1200" dirty="0" smtClean="0">
              <a:solidFill>
                <a:schemeClr val="tx1"/>
              </a:solidFill>
              <a:latin typeface="+mn-lt"/>
              <a:ea typeface="+mn-ea"/>
              <a:cs typeface="+mn-cs"/>
            </a:endParaRPr>
          </a:p>
          <a:p>
            <a:endParaRPr lang="en-GB"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Cloud computing is essentially a service oriented architecture (SOA) and collaborative in nature. Cloud enables businesses to consume and to share by leveraging key web services. This implies that if the application design cannot be optimised for web based services and merged into the cloud ecosystem, it cannot be labelled as a cloud application</a:t>
            </a:r>
            <a:endParaRPr lang="en-IN" dirty="0" smtClean="0"/>
          </a:p>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9</a:t>
            </a:fld>
            <a:endParaRPr lang="en-US" dirty="0"/>
          </a:p>
        </p:txBody>
      </p:sp>
    </p:spTree>
    <p:extLst>
      <p:ext uri="{BB962C8B-B14F-4D97-AF65-F5344CB8AC3E}">
        <p14:creationId xmlns:p14="http://schemas.microsoft.com/office/powerpoint/2010/main" val="1937011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Many cloud experts believe that drawing a comparison between the traditional on premise software licensing and cloud models is as good as comparing apples to oranges. Many argue that subscription for cloud applications may be cheaper upfront but since they tend to come up every year, prove to be more expensive in the long run. To be able to get the best value for the business over all, it is important to understand the inherent needs of the organisation and pick a solution that best suits its needs. </a:t>
            </a:r>
            <a:endParaRPr lang="en-US" sz="120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10</a:t>
            </a:fld>
            <a:endParaRPr lang="en-US" dirty="0"/>
          </a:p>
        </p:txBody>
      </p:sp>
    </p:spTree>
    <p:extLst>
      <p:ext uri="{BB962C8B-B14F-4D97-AF65-F5344CB8AC3E}">
        <p14:creationId xmlns:p14="http://schemas.microsoft.com/office/powerpoint/2010/main" val="835128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sz="1200" kern="1200" dirty="0" smtClean="0">
                <a:solidFill>
                  <a:schemeClr val="tx1"/>
                </a:solidFill>
                <a:latin typeface="+mn-lt"/>
                <a:ea typeface="+mn-ea"/>
                <a:cs typeface="+mn-cs"/>
              </a:rPr>
              <a:t>One of the major advantages that cloud offers over licensed software vendors to businesses today is the cost benefit. That said, the idea of cost effectiveness associated with the running of an on premise software still exists. Most often, this is attributed to the fact that on premise solutions come with a host of hidden costs that are overlooked to too complicated to calculate. </a:t>
            </a:r>
            <a:r>
              <a:rPr lang="en-US" sz="1200" kern="1200" baseline="0" dirty="0" smtClean="0">
                <a:solidFill>
                  <a:schemeClr val="tx1"/>
                </a:solidFill>
                <a:latin typeface="+mn-lt"/>
                <a:ea typeface="+mn-ea"/>
                <a:cs typeface="+mn-cs"/>
              </a:rPr>
              <a:t> </a:t>
            </a:r>
          </a:p>
          <a:p>
            <a:endParaRPr lang="en-US" sz="1200" kern="1200" baseline="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11</a:t>
            </a:fld>
            <a:endParaRPr lang="en-US" dirty="0"/>
          </a:p>
        </p:txBody>
      </p:sp>
    </p:spTree>
    <p:extLst>
      <p:ext uri="{BB962C8B-B14F-4D97-AF65-F5344CB8AC3E}">
        <p14:creationId xmlns:p14="http://schemas.microsoft.com/office/powerpoint/2010/main" val="1215881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lgn="just"/>
            <a:r>
              <a:rPr lang="en-IN" sz="1200" b="0" i="0" u="none" strike="noStrike" kern="1200" baseline="0" dirty="0" smtClean="0">
                <a:solidFill>
                  <a:schemeClr val="tx1"/>
                </a:solidFill>
                <a:latin typeface="+mn-lt"/>
                <a:ea typeface="+mn-ea"/>
                <a:cs typeface="+mn-cs"/>
              </a:rPr>
              <a:t>Lets take an example of Expedia which is hosted on - and utilises Amazon web services. There are millions of customers booking flight tickets and hotels through Expedia every single second. All these booking requests come to the load balancers created by Expedia. Then based on the availability of virtual servers, they are routed accordingly to be processed and tickets to be booked for the customer. Number of ticket bookings would be high especially during holiday and festival seasons like Diwali, Christmas, New Year etc., as lot of people travel to their natives. AWS offers plenty of services that helps Expedia and many such organisations handle seasonal loads.</a:t>
            </a:r>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16</a:t>
            </a:fld>
            <a:endParaRPr lang="en-US" dirty="0"/>
          </a:p>
        </p:txBody>
      </p:sp>
    </p:spTree>
    <p:extLst>
      <p:ext uri="{BB962C8B-B14F-4D97-AF65-F5344CB8AC3E}">
        <p14:creationId xmlns:p14="http://schemas.microsoft.com/office/powerpoint/2010/main" val="1365725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IN" b="1" dirty="0" smtClean="0"/>
              <a:t>Benefits of cloud testing   </a:t>
            </a:r>
          </a:p>
          <a:p>
            <a:r>
              <a:rPr lang="en-IN" sz="1200" b="0" i="0" kern="1200" dirty="0" smtClean="0">
                <a:solidFill>
                  <a:schemeClr val="tx1"/>
                </a:solidFill>
                <a:effectLst/>
                <a:latin typeface="+mn-lt"/>
                <a:ea typeface="+mn-ea"/>
                <a:cs typeface="+mn-cs"/>
              </a:rPr>
              <a:t>Below are the some of the key benefits with regards to Testing in cloud:</a:t>
            </a:r>
          </a:p>
          <a:p>
            <a:endParaRPr lang="en-IN" sz="1200" b="0" i="0" kern="1200" dirty="0" smtClean="0">
              <a:solidFill>
                <a:schemeClr val="tx1"/>
              </a:solidFill>
              <a:effectLst/>
              <a:latin typeface="+mn-lt"/>
              <a:ea typeface="+mn-ea"/>
              <a:cs typeface="+mn-cs"/>
            </a:endParaRPr>
          </a:p>
          <a:p>
            <a:r>
              <a:rPr lang="en-IN" sz="1200" b="1" i="0" kern="1200" dirty="0" smtClean="0">
                <a:solidFill>
                  <a:schemeClr val="tx1"/>
                </a:solidFill>
                <a:effectLst/>
                <a:latin typeface="+mn-lt"/>
                <a:ea typeface="+mn-ea"/>
                <a:cs typeface="+mn-cs"/>
              </a:rPr>
              <a:t>Rapid provision of Test environment(s)</a:t>
            </a:r>
            <a:r>
              <a:rPr lang="en-IN" sz="1200" b="0" i="0" kern="1200" dirty="0" smtClean="0">
                <a:solidFill>
                  <a:schemeClr val="tx1"/>
                </a:solidFill>
                <a:effectLst/>
                <a:latin typeface="+mn-lt"/>
                <a:ea typeface="+mn-ea"/>
                <a:cs typeface="+mn-cs"/>
              </a:rPr>
              <a:t> - In case of traditional testing methodologies (on-premises/intranet), companies used to spend huge amount of money on setting up the dedicated infrastructure in advance. Due to the dynamic nature of the real world application in terms of Requirements and user in short period of time, it’s very difficult for companies to set up the infrastructure for testing use which mirrors the production environments. With the Help of Cloud, it’s Just a matter of seconds for the organization to turn up the testing environments/servers to </a:t>
            </a:r>
            <a:r>
              <a:rPr lang="en-IN" sz="1200" b="0" i="0" kern="1200" dirty="0" err="1" smtClean="0">
                <a:solidFill>
                  <a:schemeClr val="tx1"/>
                </a:solidFill>
                <a:effectLst/>
                <a:latin typeface="+mn-lt"/>
                <a:ea typeface="+mn-ea"/>
                <a:cs typeface="+mn-cs"/>
              </a:rPr>
              <a:t>fulfill</a:t>
            </a:r>
            <a:r>
              <a:rPr lang="en-IN" sz="1200" b="0" i="0" kern="1200" dirty="0" smtClean="0">
                <a:solidFill>
                  <a:schemeClr val="tx1"/>
                </a:solidFill>
                <a:effectLst/>
                <a:latin typeface="+mn-lt"/>
                <a:ea typeface="+mn-ea"/>
                <a:cs typeface="+mn-cs"/>
              </a:rPr>
              <a:t> project time lines. Business/users can simulate the test replica of production environment which helps testing team to validate the business scenarios and finding bugs at earliest.</a:t>
            </a:r>
          </a:p>
          <a:p>
            <a:endParaRPr lang="en-IN" sz="1200" b="0" i="0" kern="1200" dirty="0" smtClean="0">
              <a:solidFill>
                <a:schemeClr val="tx1"/>
              </a:solidFill>
              <a:effectLst/>
              <a:latin typeface="+mn-lt"/>
              <a:ea typeface="+mn-ea"/>
              <a:cs typeface="+mn-cs"/>
            </a:endParaRPr>
          </a:p>
          <a:p>
            <a:r>
              <a:rPr lang="en-IN" sz="1200" b="1" i="0" kern="1200" dirty="0" smtClean="0">
                <a:solidFill>
                  <a:schemeClr val="tx1"/>
                </a:solidFill>
                <a:effectLst/>
                <a:latin typeface="+mn-lt"/>
                <a:ea typeface="+mn-ea"/>
                <a:cs typeface="+mn-cs"/>
              </a:rPr>
              <a:t>Reduced capital expense or Cheaper Cost in setting infrastructure </a:t>
            </a:r>
            <a:r>
              <a:rPr lang="en-IN" sz="1200" b="0" i="0" kern="1200" dirty="0" smtClean="0">
                <a:solidFill>
                  <a:schemeClr val="tx1"/>
                </a:solidFill>
                <a:effectLst/>
                <a:latin typeface="+mn-lt"/>
                <a:ea typeface="+mn-ea"/>
                <a:cs typeface="+mn-cs"/>
              </a:rPr>
              <a:t>–On average there are 30 to 50% of servers are dedicated to testing purpose in IT world. Most of them are underutilized as testing is a periodically activities and once the phase is over they remain idle for rest of the time. Because of the huge Investment up front on dedicated servers companies used to get very less Return on investment(ROI) Cloud will take care for setting up for the testing infrastructure as when needed by the organization and decommission all the set up /servers once the testing is done which helps companies to save their money. This helps companies to get the work done in a lower price as compared to earlier as there is no cost associated with them in setting up that entire infrastructure in advance.</a:t>
            </a:r>
          </a:p>
          <a:p>
            <a:endParaRPr lang="en-IN" sz="1200" b="0" i="0" kern="1200" dirty="0" smtClean="0">
              <a:solidFill>
                <a:schemeClr val="tx1"/>
              </a:solidFill>
              <a:effectLst/>
              <a:latin typeface="+mn-lt"/>
              <a:ea typeface="+mn-ea"/>
              <a:cs typeface="+mn-cs"/>
            </a:endParaRPr>
          </a:p>
          <a:p>
            <a:r>
              <a:rPr lang="en-IN" sz="1200" b="1" i="0" kern="1200" dirty="0" smtClean="0">
                <a:solidFill>
                  <a:schemeClr val="tx1"/>
                </a:solidFill>
                <a:effectLst/>
                <a:latin typeface="+mn-lt"/>
                <a:ea typeface="+mn-ea"/>
                <a:cs typeface="+mn-cs"/>
              </a:rPr>
              <a:t>Rapid customization of hardware resources </a:t>
            </a:r>
            <a:r>
              <a:rPr lang="en-IN" sz="1200" b="0" i="0" kern="1200" dirty="0" smtClean="0">
                <a:solidFill>
                  <a:schemeClr val="tx1"/>
                </a:solidFill>
                <a:effectLst/>
                <a:latin typeface="+mn-lt"/>
                <a:ea typeface="+mn-ea"/>
                <a:cs typeface="+mn-cs"/>
              </a:rPr>
              <a:t>-As Companies are allowing  cloud environment for their testing use due to the dynamic nature applications which are complex and distributed in the industry ,It’s easy for organization to simulate the production scenarios(which was a challenge in earlier Models as it requires huge amount of cost and resource’s associated ) to verify the Load , performance testing ,verifying the scenarios in different environment with multiple browser in  different operating system (different combination of memory, CPU and hard disk capacity)and latest versions available in market.</a:t>
            </a:r>
          </a:p>
          <a:p>
            <a:endParaRPr lang="en-IN" sz="1200" b="0" i="0" kern="1200" dirty="0" smtClean="0">
              <a:solidFill>
                <a:schemeClr val="tx1"/>
              </a:solidFill>
              <a:effectLst/>
              <a:latin typeface="+mn-lt"/>
              <a:ea typeface="+mn-ea"/>
              <a:cs typeface="+mn-cs"/>
            </a:endParaRPr>
          </a:p>
          <a:p>
            <a:r>
              <a:rPr lang="en-IN" sz="1200" b="1" i="0" kern="1200" dirty="0" smtClean="0">
                <a:solidFill>
                  <a:schemeClr val="tx1"/>
                </a:solidFill>
                <a:effectLst/>
                <a:latin typeface="+mn-lt"/>
                <a:ea typeface="+mn-ea"/>
                <a:cs typeface="+mn-cs"/>
              </a:rPr>
              <a:t>Support Green computing and Reducing Carbon foot Print</a:t>
            </a:r>
            <a:r>
              <a:rPr lang="en-IN" sz="1200" b="0" i="0" kern="1200" dirty="0" smtClean="0">
                <a:solidFill>
                  <a:schemeClr val="tx1"/>
                </a:solidFill>
                <a:effectLst/>
                <a:latin typeface="+mn-lt"/>
                <a:ea typeface="+mn-ea"/>
                <a:cs typeface="+mn-cs"/>
              </a:rPr>
              <a:t>-Green Computing is the study and practice of using computing resources efficiently. The global use of computing resources, both servers and desktops, continues to grow dramatically due to huge IT market and different industries. As most of the companies are adopting cloud strategy which provides infrastructure on demand basis, cloud solution enables companies to become more environmentally friendly.</a:t>
            </a:r>
          </a:p>
          <a:p>
            <a:endParaRPr lang="en-IN" sz="1200" b="0" i="0" kern="1200" dirty="0" smtClean="0">
              <a:solidFill>
                <a:schemeClr val="tx1"/>
              </a:solidFill>
              <a:effectLst/>
              <a:latin typeface="+mn-lt"/>
              <a:ea typeface="+mn-ea"/>
              <a:cs typeface="+mn-cs"/>
            </a:endParaRPr>
          </a:p>
          <a:p>
            <a:r>
              <a:rPr lang="en-IN" sz="1200" b="1" i="0" kern="1200" dirty="0" smtClean="0">
                <a:solidFill>
                  <a:schemeClr val="tx1"/>
                </a:solidFill>
                <a:effectLst/>
                <a:latin typeface="+mn-lt"/>
                <a:ea typeface="+mn-ea"/>
                <a:cs typeface="+mn-cs"/>
              </a:rPr>
              <a:t>Effective use of Resources-</a:t>
            </a:r>
            <a:r>
              <a:rPr lang="en-IN" sz="1200" b="0" i="0" kern="1200" dirty="0" smtClean="0">
                <a:solidFill>
                  <a:schemeClr val="tx1"/>
                </a:solidFill>
                <a:effectLst/>
                <a:latin typeface="+mn-lt"/>
                <a:ea typeface="+mn-ea"/>
                <a:cs typeface="+mn-cs"/>
              </a:rPr>
              <a:t>As Companies are moving most of the frequently used services, Tools, applications, infrastructure, Testing, Development and support into the cloud, it will allow companies to use the resources (people, money, time) on the core competencies which helps them growing faster in terms of their Goal and enables them to earn more money. There is no need of setting environment in advance or keep maintaining it till next cycle. Cloud will take care of all business need as and when required .By using cloud server efficiency and utilization has been drastically improved through the even distribution of workload. Testing in the cloud leverages the existing cloud computing infrastructure provided by the vendor which helps in reducing the cost of computing to a great extent with increasing testing effectiveness in the process.</a:t>
            </a:r>
          </a:p>
          <a:p>
            <a:endParaRPr lang="en-IN" b="1"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18</a:t>
            </a:fld>
            <a:endParaRPr lang="en-US" dirty="0"/>
          </a:p>
        </p:txBody>
      </p:sp>
    </p:spTree>
    <p:extLst>
      <p:ext uri="{BB962C8B-B14F-4D97-AF65-F5344CB8AC3E}">
        <p14:creationId xmlns:p14="http://schemas.microsoft.com/office/powerpoint/2010/main" val="1699815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21</a:t>
            </a:fld>
            <a:endParaRPr lang="en-US" dirty="0"/>
          </a:p>
        </p:txBody>
      </p:sp>
    </p:spTree>
    <p:extLst>
      <p:ext uri="{BB962C8B-B14F-4D97-AF65-F5344CB8AC3E}">
        <p14:creationId xmlns:p14="http://schemas.microsoft.com/office/powerpoint/2010/main" val="2876699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00727" y="6416675"/>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a:t>Enter the Name of Presentation</a:t>
            </a:r>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Rectangle 7"/>
          <p:cNvSpPr/>
          <p:nvPr userDrawn="1"/>
        </p:nvSpPr>
        <p:spPr>
          <a:xfrm>
            <a:off x="-11152" y="0"/>
            <a:ext cx="915515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FINAL LOGO_CURVED without BG.png"/>
          <p:cNvPicPr>
            <a:picLocks noChangeAspect="1"/>
          </p:cNvPicPr>
          <p:nvPr userDrawn="1"/>
        </p:nvPicPr>
        <p:blipFill>
          <a:blip r:embed="rId2" cstate="print"/>
          <a:stretch>
            <a:fillRect/>
          </a:stretch>
        </p:blipFill>
        <p:spPr>
          <a:xfrm>
            <a:off x="5240883" y="228600"/>
            <a:ext cx="3197263" cy="550869"/>
          </a:xfrm>
          <a:prstGeom prst="rect">
            <a:avLst/>
          </a:prstGeom>
        </p:spPr>
      </p:pic>
      <p:cxnSp>
        <p:nvCxnSpPr>
          <p:cNvPr id="11" name="Straight Connector 10"/>
          <p:cNvCxnSpPr/>
          <p:nvPr userDrawn="1"/>
        </p:nvCxnSpPr>
        <p:spPr>
          <a:xfrm>
            <a:off x="0" y="1065212"/>
            <a:ext cx="9144000" cy="158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6019800"/>
            <a:ext cx="9144000" cy="158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151" y="0"/>
            <a:ext cx="44958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ctrTitle" hasCustomPrompt="1"/>
          </p:nvPr>
        </p:nvSpPr>
        <p:spPr>
          <a:xfrm>
            <a:off x="4800600" y="1444625"/>
            <a:ext cx="3810000" cy="1603375"/>
          </a:xfrm>
        </p:spPr>
        <p:txBody>
          <a:bodyPr/>
          <a:lstStyle>
            <a:lvl1pPr algn="ctr">
              <a:defRPr baseline="0"/>
            </a:lvl1pPr>
          </a:lstStyle>
          <a:p>
            <a:r>
              <a:rPr lang="en-US" dirty="0"/>
              <a:t>Introduction and launch page</a:t>
            </a:r>
          </a:p>
        </p:txBody>
      </p:sp>
      <p:sp>
        <p:nvSpPr>
          <p:cNvPr id="3" name="Subtitle 2"/>
          <p:cNvSpPr>
            <a:spLocks noGrp="1"/>
          </p:cNvSpPr>
          <p:nvPr>
            <p:ph type="subTitle" idx="1" hasCustomPrompt="1"/>
          </p:nvPr>
        </p:nvSpPr>
        <p:spPr>
          <a:xfrm>
            <a:off x="304800" y="4038600"/>
            <a:ext cx="3886200" cy="1447800"/>
          </a:xfrm>
        </p:spPr>
        <p:txBody>
          <a:bodyPr anchor="ctr" anchorCtr="0"/>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Author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400110"/>
          </a:xfrm>
          <a:prstGeom prst="rect">
            <a:avLst/>
          </a:prstGeom>
          <a:noFill/>
        </p:spPr>
        <p:txBody>
          <a:bodyPr wrap="square" rtlCol="0">
            <a:spAutoFit/>
          </a:bodyPr>
          <a:lstStyle/>
          <a:p>
            <a:r>
              <a:rPr lang="en-US" sz="2000" dirty="0"/>
              <a:t>Video</a:t>
            </a:r>
            <a:r>
              <a:rPr lang="en-US" sz="2000" baseline="0" dirty="0"/>
              <a:t> 2</a:t>
            </a:r>
            <a:endParaRPr lang="en-US" sz="20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38200"/>
            <a:ext cx="3008313" cy="990600"/>
          </a:xfrm>
        </p:spPr>
        <p:txBody>
          <a:bodyPr anchor="b"/>
          <a:lstStyle>
            <a:lvl1pPr algn="l">
              <a:defRPr sz="2000" b="1"/>
            </a:lvl1p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Routing</a:t>
            </a:r>
          </a:p>
        </p:txBody>
      </p:sp>
      <p:sp>
        <p:nvSpPr>
          <p:cNvPr id="3" name="Content Placeholder 2"/>
          <p:cNvSpPr>
            <a:spLocks noGrp="1"/>
          </p:cNvSpPr>
          <p:nvPr>
            <p:ph idx="1" hasCustomPrompt="1"/>
          </p:nvPr>
        </p:nvSpPr>
        <p:spPr>
          <a:xfrm>
            <a:off x="3575050" y="914400"/>
            <a:ext cx="5111750" cy="5211763"/>
          </a:xfrm>
        </p:spPr>
        <p:txBody>
          <a:bodyPr>
            <a:normAutofit/>
          </a:bodyPr>
          <a:lstStyle>
            <a:lvl1pPr>
              <a:defRPr sz="1800"/>
            </a:lvl1pPr>
            <a:lvl2pPr>
              <a:defRPr sz="1600" baseline="0"/>
            </a:lvl2pPr>
            <a:lvl3pPr>
              <a:defRPr sz="1400" baseline="0"/>
            </a:lvl3pPr>
            <a:lvl4pPr>
              <a:buNone/>
              <a:defRPr sz="1200"/>
            </a:lvl4pPr>
            <a:lvl5pPr>
              <a:buNone/>
              <a:defRPr sz="1200"/>
            </a:lvl5pPr>
            <a:lvl6pPr>
              <a:defRPr sz="2000"/>
            </a:lvl6pPr>
            <a:lvl7pPr>
              <a:defRPr sz="2000"/>
            </a:lvl7pPr>
            <a:lvl8pPr>
              <a:defRPr sz="2000"/>
            </a:lvl8pPr>
            <a:lvl9pPr>
              <a:defRPr sz="2000"/>
            </a:lvl9pPr>
          </a:lstStyle>
          <a:p>
            <a:pPr lvl="0"/>
            <a:r>
              <a:rPr lang="en-US" dirty="0"/>
              <a:t>Routing</a:t>
            </a:r>
          </a:p>
          <a:p>
            <a:pPr lvl="1"/>
            <a:r>
              <a:rPr lang="en-US" dirty="0"/>
              <a:t>2 types of routing</a:t>
            </a:r>
          </a:p>
          <a:p>
            <a:pPr lvl="2"/>
            <a:r>
              <a:rPr lang="en-US" dirty="0"/>
              <a:t>Static Routing</a:t>
            </a:r>
          </a:p>
          <a:p>
            <a:pPr lvl="2"/>
            <a:r>
              <a:rPr lang="en-US" dirty="0"/>
              <a:t>Dynamic routing</a:t>
            </a:r>
          </a:p>
          <a:p>
            <a:pPr lvl="3"/>
            <a:endParaRPr lang="en-US" dirty="0"/>
          </a:p>
        </p:txBody>
      </p:sp>
      <p:sp>
        <p:nvSpPr>
          <p:cNvPr id="4" name="Text Placeholder 3"/>
          <p:cNvSpPr>
            <a:spLocks noGrp="1"/>
          </p:cNvSpPr>
          <p:nvPr>
            <p:ph type="body" sz="half" idx="2" hasCustomPrompt="1"/>
          </p:nvPr>
        </p:nvSpPr>
        <p:spPr>
          <a:xfrm>
            <a:off x="457200" y="1905000"/>
            <a:ext cx="3008313" cy="4221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Will show the shortest route to reach the destination. </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38200"/>
            <a:ext cx="3008313" cy="990600"/>
          </a:xfrm>
        </p:spPr>
        <p:txBody>
          <a:bodyPr anchor="b"/>
          <a:lstStyle>
            <a:lvl1pPr algn="l">
              <a:defRPr sz="2000" b="1"/>
            </a:lvl1p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Static Routing</a:t>
            </a:r>
          </a:p>
        </p:txBody>
      </p:sp>
      <p:sp>
        <p:nvSpPr>
          <p:cNvPr id="3" name="Content Placeholder 2"/>
          <p:cNvSpPr>
            <a:spLocks noGrp="1"/>
          </p:cNvSpPr>
          <p:nvPr>
            <p:ph idx="1" hasCustomPrompt="1"/>
          </p:nvPr>
        </p:nvSpPr>
        <p:spPr>
          <a:xfrm>
            <a:off x="3575050" y="914400"/>
            <a:ext cx="5111750" cy="5211763"/>
          </a:xfrm>
        </p:spPr>
        <p:txBody>
          <a:bodyPr>
            <a:normAutofit/>
          </a:bodyPr>
          <a:lstStyle>
            <a:lvl1pPr>
              <a:buNone/>
              <a:defRPr sz="1800"/>
            </a:lvl1pPr>
            <a:lvl2pPr>
              <a:buNone/>
              <a:defRPr sz="1600" baseline="0"/>
            </a:lvl2pPr>
            <a:lvl3pPr>
              <a:buNone/>
              <a:defRPr sz="1400" baseline="0"/>
            </a:lvl3pPr>
            <a:lvl4pPr>
              <a:buNone/>
              <a:defRPr sz="1200"/>
            </a:lvl4pPr>
            <a:lvl5pPr>
              <a:buNone/>
              <a:defRPr sz="1200"/>
            </a:lvl5pPr>
            <a:lvl6pPr>
              <a:defRPr sz="2000"/>
            </a:lvl6pPr>
            <a:lvl7pPr>
              <a:defRPr sz="2000"/>
            </a:lvl7pPr>
            <a:lvl8pPr>
              <a:defRPr sz="2000"/>
            </a:lvl8pPr>
            <a:lvl9pPr>
              <a:defRPr sz="2000"/>
            </a:lvl9pPr>
          </a:lstStyle>
          <a:p>
            <a:pPr lvl="0"/>
            <a:r>
              <a:rPr lang="en-US" dirty="0"/>
              <a:t>Static Routing</a:t>
            </a:r>
          </a:p>
          <a:p>
            <a:pPr lvl="0"/>
            <a:endParaRPr lang="en-US" dirty="0"/>
          </a:p>
          <a:p>
            <a:pPr lvl="1"/>
            <a:r>
              <a:rPr lang="en-US" dirty="0"/>
              <a:t>R1(</a:t>
            </a:r>
            <a:r>
              <a:rPr lang="en-US" dirty="0" err="1"/>
              <a:t>config</a:t>
            </a:r>
            <a:r>
              <a:rPr lang="en-US" dirty="0"/>
              <a:t>)#ip route 12.0.0.0 255.0.0.0 10.1.1.2</a:t>
            </a:r>
          </a:p>
          <a:p>
            <a:pPr lvl="1"/>
            <a:endParaRPr lang="en-US" dirty="0"/>
          </a:p>
          <a:p>
            <a:pPr lvl="1"/>
            <a:r>
              <a:rPr lang="en-US" dirty="0"/>
              <a:t>In R1 type 12.0.0.0 network on company B address &amp; next hop </a:t>
            </a:r>
            <a:r>
              <a:rPr lang="en-US" dirty="0" err="1"/>
              <a:t>ip</a:t>
            </a:r>
            <a:r>
              <a:rPr lang="en-US" dirty="0"/>
              <a:t> of company A.</a:t>
            </a:r>
          </a:p>
          <a:p>
            <a:pPr lvl="1"/>
            <a:endParaRPr lang="en-US" dirty="0"/>
          </a:p>
          <a:p>
            <a:pPr lvl="1"/>
            <a:r>
              <a:rPr lang="en-US" dirty="0"/>
              <a:t>R2(</a:t>
            </a:r>
            <a:r>
              <a:rPr lang="en-US" dirty="0" err="1"/>
              <a:t>config</a:t>
            </a:r>
            <a:r>
              <a:rPr lang="en-US" dirty="0"/>
              <a:t>)#</a:t>
            </a:r>
            <a:r>
              <a:rPr lang="en-US" dirty="0" err="1"/>
              <a:t>ip</a:t>
            </a:r>
            <a:r>
              <a:rPr lang="en-US" dirty="0"/>
              <a:t> route 10.0.0.0 255.0.0.0 12.1.1.1</a:t>
            </a:r>
          </a:p>
          <a:p>
            <a:pPr lvl="1"/>
            <a:endParaRPr lang="en-US" dirty="0"/>
          </a:p>
          <a:p>
            <a:pPr lvl="1"/>
            <a:r>
              <a:rPr lang="en-US" dirty="0"/>
              <a:t>In R2 type 10.0.0.0 network on company A address &amp; next hop </a:t>
            </a:r>
            <a:r>
              <a:rPr lang="en-US" dirty="0" err="1"/>
              <a:t>ip</a:t>
            </a:r>
            <a:r>
              <a:rPr lang="en-US" dirty="0"/>
              <a:t> of company B.</a:t>
            </a:r>
          </a:p>
          <a:p>
            <a:pPr lvl="2"/>
            <a:endParaRPr lang="en-US" dirty="0"/>
          </a:p>
          <a:p>
            <a:pPr lvl="2"/>
            <a:endParaRPr lang="en-US" dirty="0"/>
          </a:p>
          <a:p>
            <a:pPr lvl="3"/>
            <a:endParaRPr lang="en-US" dirty="0"/>
          </a:p>
        </p:txBody>
      </p:sp>
      <p:sp>
        <p:nvSpPr>
          <p:cNvPr id="4" name="Text Placeholder 3"/>
          <p:cNvSpPr>
            <a:spLocks noGrp="1"/>
          </p:cNvSpPr>
          <p:nvPr>
            <p:ph type="body" sz="half" idx="2" hasCustomPrompt="1"/>
          </p:nvPr>
        </p:nvSpPr>
        <p:spPr>
          <a:xfrm>
            <a:off x="457200" y="1905000"/>
            <a:ext cx="3008313" cy="4221163"/>
          </a:xfrm>
        </p:spPr>
        <p:txBody>
          <a:bodyPr/>
          <a:lstStyle>
            <a:lvl1pPr marL="0" indent="0">
              <a:buFont typeface="Arial" pitchFamily="34" charset="0"/>
              <a:buChar char="•"/>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 Manual entry on Routing Table</a:t>
            </a:r>
          </a:p>
          <a:p>
            <a:pPr lvl="0"/>
            <a:r>
              <a:rPr lang="en-US" dirty="0"/>
              <a:t> In Company A Router type company B network address.</a:t>
            </a:r>
          </a:p>
          <a:p>
            <a:pPr lvl="0"/>
            <a:r>
              <a:rPr lang="en-US" dirty="0"/>
              <a:t> In company B Router type  company A network address.    </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4" name="Footer Placeholder 3"/>
          <p:cNvSpPr>
            <a:spLocks noGrp="1"/>
          </p:cNvSpPr>
          <p:nvPr>
            <p:ph type="ftr" sz="quarter" idx="11"/>
          </p:nvPr>
        </p:nvSpPr>
        <p:spPr/>
        <p:txBody>
          <a:bodyPr/>
          <a:lstStyle/>
          <a:p>
            <a:r>
              <a:rPr lang="en-US" dirty="0"/>
              <a:t>Enter the Name of Presentation</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677108"/>
          </a:xfrm>
          <a:prstGeom prst="rect">
            <a:avLst/>
          </a:prstGeom>
          <a:noFill/>
        </p:spPr>
        <p:txBody>
          <a:bodyPr wrap="square" rtlCol="0">
            <a:spAutoFit/>
          </a:bodyPr>
          <a:lstStyle/>
          <a:p>
            <a:pPr>
              <a:buFont typeface="Arial" pitchFamily="34" charset="0"/>
              <a:buChar char="•"/>
            </a:pPr>
            <a:r>
              <a:rPr lang="en-US" sz="2000" baseline="0" dirty="0"/>
              <a:t> </a:t>
            </a:r>
          </a:p>
          <a:p>
            <a:endParaRPr lang="en-US" baseline="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5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4" name="Footer Placeholder 3"/>
          <p:cNvSpPr>
            <a:spLocks noGrp="1"/>
          </p:cNvSpPr>
          <p:nvPr>
            <p:ph type="ftr" sz="quarter" idx="11"/>
          </p:nvPr>
        </p:nvSpPr>
        <p:spPr/>
        <p:txBody>
          <a:bodyPr/>
          <a:lstStyle/>
          <a:p>
            <a:r>
              <a:rPr lang="en-US" dirty="0"/>
              <a:t>Enter the Name of Presentation</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838199"/>
            <a:ext cx="5486400" cy="388937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cxnSp>
        <p:nvCxnSpPr>
          <p:cNvPr id="8" name="Straight Connector 7"/>
          <p:cNvCxnSpPr/>
          <p:nvPr userDrawn="1"/>
        </p:nvCxnSpPr>
        <p:spPr>
          <a:xfrm>
            <a:off x="76200" y="3429000"/>
            <a:ext cx="8981739" cy="2689"/>
          </a:xfrm>
          <a:prstGeom prst="line">
            <a:avLst/>
          </a:prstGeom>
          <a:ln w="25400">
            <a:solidFill>
              <a:schemeClr val="accent6"/>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57200" y="2819400"/>
            <a:ext cx="8077200" cy="1219200"/>
          </a:xfrm>
          <a:prstGeom prst="rect">
            <a:avLst/>
          </a:prstGeom>
          <a:solidFill>
            <a:srgbClr val="DA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title" hasCustomPrompt="1"/>
          </p:nvPr>
        </p:nvSpPr>
        <p:spPr>
          <a:xfrm>
            <a:off x="1295400" y="3040959"/>
            <a:ext cx="6616390" cy="758283"/>
          </a:xfrm>
        </p:spPr>
        <p:txBody>
          <a:bodyPr/>
          <a:lstStyle>
            <a:lvl1pPr algn="ctr">
              <a:defRPr>
                <a:solidFill>
                  <a:schemeClr val="bg1"/>
                </a:solidFill>
              </a:defRPr>
            </a:lvl1pPr>
          </a:lstStyle>
          <a:p>
            <a:r>
              <a:rPr lang="en-US" dirty="0"/>
              <a:t>Thank you</a:t>
            </a:r>
          </a:p>
        </p:txBody>
      </p:sp>
      <p:sp>
        <p:nvSpPr>
          <p:cNvPr id="3" name="Footer Placeholder 2"/>
          <p:cNvSpPr>
            <a:spLocks noGrp="1"/>
          </p:cNvSpPr>
          <p:nvPr>
            <p:ph type="ftr" sz="quarter" idx="10"/>
          </p:nvPr>
        </p:nvSpPr>
        <p:spPr/>
        <p:txBody>
          <a:bodyPr/>
          <a:lstStyle/>
          <a:p>
            <a:r>
              <a:rPr lang="en-US" dirty="0"/>
              <a:t>Enter the Name of Presentation</a:t>
            </a:r>
          </a:p>
        </p:txBody>
      </p:sp>
      <p:sp>
        <p:nvSpPr>
          <p:cNvPr id="4" name="Slide Number Placeholder 3"/>
          <p:cNvSpPr>
            <a:spLocks noGrp="1"/>
          </p:cNvSpPr>
          <p:nvPr>
            <p:ph type="sldNum" sz="quarter" idx="11"/>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Slide">
    <p:spTree>
      <p:nvGrpSpPr>
        <p:cNvPr id="1" name=""/>
        <p:cNvGrpSpPr/>
        <p:nvPr/>
      </p:nvGrpSpPr>
      <p:grpSpPr>
        <a:xfrm>
          <a:off x="0" y="0"/>
          <a:ext cx="0" cy="0"/>
          <a:chOff x="0" y="0"/>
          <a:chExt cx="0" cy="0"/>
        </a:xfrm>
      </p:grpSpPr>
      <p:cxnSp>
        <p:nvCxnSpPr>
          <p:cNvPr id="8" name="Straight Connector 7"/>
          <p:cNvCxnSpPr/>
          <p:nvPr userDrawn="1"/>
        </p:nvCxnSpPr>
        <p:spPr>
          <a:xfrm>
            <a:off x="76200" y="3429000"/>
            <a:ext cx="8981739" cy="2689"/>
          </a:xfrm>
          <a:prstGeom prst="line">
            <a:avLst/>
          </a:prstGeom>
          <a:ln w="25400">
            <a:solidFill>
              <a:schemeClr val="accent6"/>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57200" y="2819400"/>
            <a:ext cx="8077200" cy="1219200"/>
          </a:xfrm>
          <a:prstGeom prst="rect">
            <a:avLst/>
          </a:prstGeom>
          <a:solidFill>
            <a:srgbClr val="1E7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title"/>
          </p:nvPr>
        </p:nvSpPr>
        <p:spPr>
          <a:xfrm>
            <a:off x="1295400" y="3040959"/>
            <a:ext cx="6616390" cy="758283"/>
          </a:xfrm>
        </p:spPr>
        <p:txBody>
          <a:bodyPr>
            <a:normAutofit/>
          </a:bodyPr>
          <a:lstStyle>
            <a:lvl1pPr algn="ctr">
              <a:defRPr sz="2400" b="1" baseline="0">
                <a:solidFill>
                  <a:schemeClr val="bg1"/>
                </a:solidFill>
                <a:latin typeface="Constantia" pitchFamily="18" charset="0"/>
              </a:defRPr>
            </a:lvl1pPr>
          </a:lstStyle>
          <a:p>
            <a:endParaRPr lang="en-US" dirty="0"/>
          </a:p>
        </p:txBody>
      </p:sp>
      <p:sp>
        <p:nvSpPr>
          <p:cNvPr id="4" name="Slide Number Placeholder 3"/>
          <p:cNvSpPr>
            <a:spLocks noGrp="1"/>
          </p:cNvSpPr>
          <p:nvPr>
            <p:ph type="sldNum" sz="quarter" idx="11"/>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onstantia" pitchFamily="18" charset="0"/>
              </a:defRPr>
            </a:lvl1pPr>
          </a:lstStyle>
          <a:p>
            <a:endParaRPr lang="en-US" dirty="0"/>
          </a:p>
        </p:txBody>
      </p:sp>
      <p:sp>
        <p:nvSpPr>
          <p:cNvPr id="3" name="Content Placeholder 2"/>
          <p:cNvSpPr>
            <a:spLocks noGrp="1"/>
          </p:cNvSpPr>
          <p:nvPr>
            <p:ph idx="1"/>
          </p:nvPr>
        </p:nvSpPr>
        <p:spPr/>
        <p:txBody>
          <a:bodyPr/>
          <a:lstStyle>
            <a:lvl1pPr>
              <a:defRPr baseline="0">
                <a:latin typeface="Constantia" pitchFamily="18" charset="0"/>
              </a:defRPr>
            </a:lvl1pPr>
            <a:lvl2pPr>
              <a:buFont typeface="Arial" pitchFamily="34" charset="0"/>
              <a:buChar char="•"/>
              <a:defRPr baseline="0">
                <a:solidFill>
                  <a:schemeClr val="tx1"/>
                </a:solidFill>
                <a:latin typeface="Constantia" pitchFamily="18" charset="0"/>
              </a:defRPr>
            </a:lvl2pPr>
            <a:lvl3pPr>
              <a:defRPr>
                <a:latin typeface="Constantia" pitchFamily="18" charset="0"/>
              </a:defRPr>
            </a:lvl3pPr>
            <a:lvl4pPr>
              <a:defRPr baseline="0">
                <a:latin typeface="Constantia" pitchFamily="18" charset="0"/>
              </a:defRPr>
            </a:lvl4pPr>
            <a:lvl5pPr>
              <a:buSzPct val="80000"/>
              <a:buFont typeface="Wingdings" pitchFamily="2" charset="2"/>
              <a:buChar char="v"/>
              <a:defRPr>
                <a:latin typeface="Constant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a:p>
            <a:pPr lvl="1"/>
            <a:endParaRPr lang="en-US" dirty="0"/>
          </a:p>
          <a:p>
            <a:pPr lvl="1"/>
            <a:endParaRPr lang="en-US" dirty="0"/>
          </a:p>
          <a:p>
            <a:pPr lvl="2"/>
            <a:endParaRPr lang="en-US" dirty="0"/>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 in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2590800"/>
            <a:ext cx="7772400" cy="1362075"/>
          </a:xfrm>
        </p:spPr>
        <p:txBody>
          <a:bodyPr anchor="t">
            <a:normAutofit/>
          </a:bodyPr>
          <a:lstStyle>
            <a:lvl1pPr algn="l">
              <a:defRPr sz="2400" b="1" cap="all"/>
            </a:lvl1pPr>
          </a:lstStyle>
          <a:p>
            <a:r>
              <a:rPr lang="en-US" dirty="0"/>
              <a:t>Why we need routing</a:t>
            </a:r>
          </a:p>
        </p:txBody>
      </p:sp>
      <p:sp>
        <p:nvSpPr>
          <p:cNvPr id="3" name="Text Placeholder 2"/>
          <p:cNvSpPr>
            <a:spLocks noGrp="1"/>
          </p:cNvSpPr>
          <p:nvPr>
            <p:ph type="body" idx="1"/>
          </p:nvPr>
        </p:nvSpPr>
        <p:spPr>
          <a:xfrm>
            <a:off x="685800" y="4876800"/>
            <a:ext cx="7467600" cy="381000"/>
          </a:xfrm>
        </p:spPr>
        <p:txBody>
          <a:bodyPr anchor="b">
            <a:norm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5" name="Footer Placeholder 4"/>
          <p:cNvSpPr>
            <a:spLocks noGrp="1"/>
          </p:cNvSpPr>
          <p:nvPr>
            <p:ph type="ftr" sz="quarter" idx="11"/>
          </p:nvPr>
        </p:nvSpPr>
        <p:spPr/>
        <p:txBody>
          <a:bodyPr/>
          <a:lstStyle/>
          <a:p>
            <a:r>
              <a:rPr lang="en-US" dirty="0"/>
              <a:t>Enter the Name of Presentation</a:t>
            </a:r>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3" name="Content Placeholder 2"/>
          <p:cNvSpPr>
            <a:spLocks noGrp="1"/>
          </p:cNvSpPr>
          <p:nvPr>
            <p:ph sz="half" idx="1" hasCustomPrompt="1"/>
          </p:nvPr>
        </p:nvSpPr>
        <p:spPr>
          <a:xfrm>
            <a:off x="289935" y="914400"/>
            <a:ext cx="4038600" cy="5410200"/>
          </a:xfrm>
        </p:spPr>
        <p:txBody>
          <a:bodyPr>
            <a:normAutofit/>
          </a:bodyPr>
          <a:lstStyle>
            <a:lvl1pPr>
              <a:defRPr sz="1800" baseline="0"/>
            </a:lvl1pPr>
            <a:lvl2pPr>
              <a:defRPr sz="1600" baseline="0"/>
            </a:lvl2pPr>
            <a:lvl3pPr>
              <a:buNone/>
              <a:defRPr sz="1400"/>
            </a:lvl3pPr>
            <a:lvl4pPr>
              <a:buNone/>
              <a:defRPr sz="1200"/>
            </a:lvl4pPr>
            <a:lvl5pPr>
              <a:buNone/>
              <a:defRPr sz="1200"/>
            </a:lvl5pPr>
            <a:lvl6pPr>
              <a:defRPr sz="1800"/>
            </a:lvl6pPr>
            <a:lvl7pPr>
              <a:defRPr sz="1800"/>
            </a:lvl7pPr>
            <a:lvl8pPr>
              <a:defRPr sz="1800"/>
            </a:lvl8pPr>
            <a:lvl9pPr>
              <a:defRPr sz="1800"/>
            </a:lvl9pPr>
          </a:lstStyle>
          <a:p>
            <a:pPr lvl="0"/>
            <a:r>
              <a:rPr lang="en-US" dirty="0"/>
              <a:t>Company A</a:t>
            </a:r>
          </a:p>
          <a:p>
            <a:pPr lvl="1"/>
            <a:r>
              <a:rPr lang="en-US" dirty="0"/>
              <a:t>In Company A all the PCs connected to Network</a:t>
            </a:r>
          </a:p>
          <a:p>
            <a:pPr lvl="1"/>
            <a:r>
              <a:rPr lang="en-US" dirty="0"/>
              <a:t>Connect Router with the network</a:t>
            </a:r>
          </a:p>
          <a:p>
            <a:pPr lvl="1"/>
            <a:r>
              <a:rPr lang="en-US" dirty="0"/>
              <a:t>Change the router name as a R1</a:t>
            </a:r>
          </a:p>
          <a:p>
            <a:pPr lvl="2"/>
            <a:endParaRPr lang="en-US" dirty="0"/>
          </a:p>
        </p:txBody>
      </p:sp>
      <p:sp>
        <p:nvSpPr>
          <p:cNvPr id="4" name="Content Placeholder 3"/>
          <p:cNvSpPr>
            <a:spLocks noGrp="1"/>
          </p:cNvSpPr>
          <p:nvPr>
            <p:ph sz="half" idx="2" hasCustomPrompt="1"/>
          </p:nvPr>
        </p:nvSpPr>
        <p:spPr>
          <a:xfrm>
            <a:off x="4770861" y="914400"/>
            <a:ext cx="4038600" cy="5410200"/>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Company B</a:t>
            </a:r>
          </a:p>
          <a:p>
            <a:pPr lvl="1"/>
            <a:r>
              <a:rPr lang="en-US" dirty="0"/>
              <a:t>In Company B all the PCs connected to Network</a:t>
            </a:r>
          </a:p>
          <a:p>
            <a:pPr lvl="1"/>
            <a:r>
              <a:rPr lang="en-US" dirty="0"/>
              <a:t>Connect Router with the network</a:t>
            </a:r>
          </a:p>
          <a:p>
            <a:pPr lvl="1"/>
            <a:r>
              <a:rPr lang="en-US" dirty="0"/>
              <a:t>Change the router name as a R2</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3" name="Text Placeholder 2"/>
          <p:cNvSpPr>
            <a:spLocks noGrp="1"/>
          </p:cNvSpPr>
          <p:nvPr>
            <p:ph type="body" idx="1" hasCustomPrompt="1"/>
          </p:nvPr>
        </p:nvSpPr>
        <p:spPr>
          <a:xfrm>
            <a:off x="457200" y="838200"/>
            <a:ext cx="4040188" cy="609601"/>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Company A</a:t>
            </a:r>
          </a:p>
        </p:txBody>
      </p:sp>
      <p:sp>
        <p:nvSpPr>
          <p:cNvPr id="4" name="Content Placeholder 3"/>
          <p:cNvSpPr>
            <a:spLocks noGrp="1"/>
          </p:cNvSpPr>
          <p:nvPr>
            <p:ph sz="half" idx="2" hasCustomPrompt="1"/>
          </p:nvPr>
        </p:nvSpPr>
        <p:spPr>
          <a:xfrm>
            <a:off x="457200" y="1477962"/>
            <a:ext cx="4040188" cy="4922837"/>
          </a:xfrm>
        </p:spPr>
        <p:txBody>
          <a:bodyPr>
            <a:normAutofit/>
          </a:bodyPr>
          <a:lstStyle>
            <a:lvl1pPr>
              <a:buFont typeface="Arial" pitchFamily="34" charset="0"/>
              <a:buChar char="•"/>
              <a:defRPr sz="1800" baseline="0"/>
            </a:lvl1pPr>
            <a:lvl2pPr>
              <a:buFont typeface="Wingdings" pitchFamily="2" charset="2"/>
              <a:buNone/>
              <a:defRPr sz="1600" baseline="0"/>
            </a:lvl2pPr>
            <a:lvl3pPr>
              <a:buNone/>
              <a:defRPr sz="1400"/>
            </a:lvl3pPr>
            <a:lvl4pPr>
              <a:defRPr sz="1200"/>
            </a:lvl4pPr>
            <a:lvl5pPr>
              <a:defRPr sz="1200"/>
            </a:lvl5pPr>
            <a:lvl6pPr>
              <a:defRPr sz="1600"/>
            </a:lvl6pPr>
            <a:lvl7pPr>
              <a:defRPr sz="1600"/>
            </a:lvl7pPr>
            <a:lvl8pPr>
              <a:defRPr sz="1600"/>
            </a:lvl8pPr>
            <a:lvl9pPr>
              <a:defRPr sz="1600"/>
            </a:lvl9pPr>
          </a:lstStyle>
          <a:p>
            <a:pPr lvl="0"/>
            <a:r>
              <a:rPr lang="en-US" dirty="0"/>
              <a:t>PC 1 ping to company B PC</a:t>
            </a:r>
          </a:p>
          <a:p>
            <a:pPr lvl="1"/>
            <a:r>
              <a:rPr lang="en-US" dirty="0"/>
              <a:t>Ping 12.1.1.10</a:t>
            </a:r>
          </a:p>
          <a:p>
            <a:pPr lvl="1"/>
            <a:endParaRPr lang="en-US" dirty="0"/>
          </a:p>
          <a:p>
            <a:pPr lvl="1"/>
            <a:r>
              <a:rPr lang="en-US" dirty="0"/>
              <a:t>Showing Destination unreachable.</a:t>
            </a:r>
          </a:p>
          <a:p>
            <a:pPr lvl="2"/>
            <a:endParaRPr lang="en-US" dirty="0"/>
          </a:p>
          <a:p>
            <a:pPr lvl="2"/>
            <a:endParaRPr lang="en-US" dirty="0"/>
          </a:p>
        </p:txBody>
      </p:sp>
      <p:sp>
        <p:nvSpPr>
          <p:cNvPr id="5" name="Text Placeholder 4"/>
          <p:cNvSpPr>
            <a:spLocks noGrp="1"/>
          </p:cNvSpPr>
          <p:nvPr>
            <p:ph type="body" sz="quarter" idx="3" hasCustomPrompt="1"/>
          </p:nvPr>
        </p:nvSpPr>
        <p:spPr>
          <a:xfrm>
            <a:off x="4645025" y="838200"/>
            <a:ext cx="4041775" cy="609601"/>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Company B</a:t>
            </a:r>
          </a:p>
        </p:txBody>
      </p:sp>
      <p:sp>
        <p:nvSpPr>
          <p:cNvPr id="6" name="Content Placeholder 5"/>
          <p:cNvSpPr>
            <a:spLocks noGrp="1"/>
          </p:cNvSpPr>
          <p:nvPr>
            <p:ph sz="quarter" idx="4" hasCustomPrompt="1"/>
          </p:nvPr>
        </p:nvSpPr>
        <p:spPr>
          <a:xfrm>
            <a:off x="4645025" y="1477962"/>
            <a:ext cx="4041775" cy="4922837"/>
          </a:xfrm>
        </p:spPr>
        <p:txBody>
          <a:bodyPr>
            <a:normAutofit/>
          </a:bodyPr>
          <a:lstStyle>
            <a:lvl1pPr>
              <a:buNone/>
              <a:defRPr sz="1800"/>
            </a:lvl1pPr>
            <a:lvl2pPr marL="742950" marR="0" indent="-285750" algn="l" defTabSz="914400" rtl="0" eaLnBrk="1" fontAlgn="auto" latinLnBrk="0" hangingPunct="1">
              <a:lnSpc>
                <a:spcPct val="125000"/>
              </a:lnSpc>
              <a:spcBef>
                <a:spcPts val="0"/>
              </a:spcBef>
              <a:spcAft>
                <a:spcPts val="600"/>
              </a:spcAft>
              <a:buClrTx/>
              <a:buSzPct val="90000"/>
              <a:buFont typeface="Wingdings" pitchFamily="2" charset="2"/>
              <a:buNone/>
              <a:tabLst/>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PC 1 ping to company B PC</a:t>
            </a:r>
          </a:p>
          <a:p>
            <a:pPr lvl="1"/>
            <a:r>
              <a:rPr lang="en-US" dirty="0"/>
              <a:t>Ping 10.1.1.10</a:t>
            </a:r>
          </a:p>
          <a:p>
            <a:pPr lvl="1"/>
            <a:endParaRPr lang="en-US" dirty="0"/>
          </a:p>
          <a:p>
            <a:pPr marL="742950" marR="0" lvl="1" indent="-285750" algn="l" defTabSz="914400" rtl="0" eaLnBrk="1" fontAlgn="auto" latinLnBrk="0" hangingPunct="1">
              <a:lnSpc>
                <a:spcPct val="125000"/>
              </a:lnSpc>
              <a:spcBef>
                <a:spcPts val="0"/>
              </a:spcBef>
              <a:spcAft>
                <a:spcPts val="600"/>
              </a:spcAft>
              <a:buClrTx/>
              <a:buSzPct val="90000"/>
              <a:buFont typeface="Wingdings" pitchFamily="2" charset="2"/>
              <a:buNone/>
              <a:tabLst/>
              <a:defRPr/>
            </a:pPr>
            <a:r>
              <a:rPr lang="en-US" dirty="0"/>
              <a:t>Showing Destination unreachable.</a:t>
            </a:r>
          </a:p>
          <a:p>
            <a:pPr lvl="1"/>
            <a:endParaRPr lang="en-US" dirty="0"/>
          </a:p>
        </p:txBody>
      </p:sp>
      <p:sp>
        <p:nvSpPr>
          <p:cNvPr id="9" name="Slide Number Placeholder 8"/>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400110"/>
          </a:xfrm>
          <a:prstGeom prst="rect">
            <a:avLst/>
          </a:prstGeom>
          <a:noFill/>
        </p:spPr>
        <p:txBody>
          <a:bodyPr wrap="square" rtlCol="0">
            <a:spAutoFit/>
          </a:bodyPr>
          <a:lstStyle/>
          <a:p>
            <a:r>
              <a:rPr lang="en-US" sz="2000" dirty="0"/>
              <a:t>Video</a:t>
            </a:r>
            <a:r>
              <a:rPr lang="en-US" sz="2000" baseline="0" dirty="0"/>
              <a:t> 1</a:t>
            </a:r>
            <a:endParaRPr lang="en-US" sz="2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984885"/>
          </a:xfrm>
          <a:prstGeom prst="rect">
            <a:avLst/>
          </a:prstGeom>
          <a:noFill/>
        </p:spPr>
        <p:txBody>
          <a:bodyPr wrap="square" rtlCol="0">
            <a:spAutoFit/>
          </a:bodyPr>
          <a:lstStyle/>
          <a:p>
            <a:r>
              <a:rPr lang="en-US" sz="2000" dirty="0"/>
              <a:t>To</a:t>
            </a:r>
            <a:r>
              <a:rPr lang="en-US" sz="2000" baseline="0" dirty="0"/>
              <a:t> check the routing table in Company A </a:t>
            </a:r>
            <a:r>
              <a:rPr lang="en-US" baseline="0" dirty="0"/>
              <a:t> &amp; Company  B Router </a:t>
            </a:r>
          </a:p>
          <a:p>
            <a:endParaRPr lang="en-US" baseline="0" dirty="0"/>
          </a:p>
          <a:p>
            <a:r>
              <a:rPr lang="en-US" sz="2000" baseline="0" dirty="0"/>
              <a:t>R1#show ip route</a:t>
            </a:r>
            <a:endParaRPr lang="en-US" sz="2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533400" y="1600200"/>
            <a:ext cx="7848600" cy="3477875"/>
          </a:xfrm>
          <a:prstGeom prst="rect">
            <a:avLst/>
          </a:prstGeom>
          <a:noFill/>
        </p:spPr>
        <p:txBody>
          <a:bodyPr wrap="square" rtlCol="0">
            <a:spAutoFit/>
          </a:bodyPr>
          <a:lstStyle/>
          <a:p>
            <a:pPr>
              <a:buFont typeface="Arial" pitchFamily="34" charset="0"/>
              <a:buChar char="•"/>
            </a:pPr>
            <a:r>
              <a:rPr lang="en-US" sz="2000" dirty="0"/>
              <a:t> Company</a:t>
            </a:r>
            <a:r>
              <a:rPr lang="en-US" sz="2000" baseline="0" dirty="0"/>
              <a:t> A Router  Routing  table</a:t>
            </a:r>
          </a:p>
          <a:p>
            <a:pPr>
              <a:buFont typeface="Arial" pitchFamily="34" charset="0"/>
              <a:buNone/>
            </a:pPr>
            <a:r>
              <a:rPr lang="en-US" sz="2000" baseline="0" dirty="0"/>
              <a:t>  </a:t>
            </a:r>
          </a:p>
          <a:p>
            <a:pPr>
              <a:buFont typeface="Arial" pitchFamily="34" charset="0"/>
              <a:buNone/>
            </a:pPr>
            <a:r>
              <a:rPr lang="en-US" sz="2000" baseline="0" dirty="0"/>
              <a:t>       C    10.0.0.0 /8 directly connected to fastethernet 0/0</a:t>
            </a:r>
          </a:p>
          <a:p>
            <a:r>
              <a:rPr lang="en-US" sz="2000" dirty="0"/>
              <a:t>       C   </a:t>
            </a:r>
            <a:r>
              <a:rPr lang="en-US" sz="2000" baseline="0" dirty="0"/>
              <a:t> 11.0.0.0/8 directly connected to serial 0/0</a:t>
            </a:r>
          </a:p>
          <a:p>
            <a:endParaRPr lang="en-US" sz="2000" baseline="0" dirty="0"/>
          </a:p>
          <a:p>
            <a:endParaRPr lang="en-US" sz="2000" baseline="0" dirty="0"/>
          </a:p>
          <a:p>
            <a:pPr>
              <a:buFont typeface="Arial" pitchFamily="34" charset="0"/>
              <a:buChar char="•"/>
            </a:pPr>
            <a:r>
              <a:rPr lang="en-US" sz="2000" baseline="0" dirty="0"/>
              <a:t>Company B Router Routing table</a:t>
            </a:r>
          </a:p>
          <a:p>
            <a:r>
              <a:rPr lang="en-US" sz="2000" baseline="0" dirty="0"/>
              <a:t>  </a:t>
            </a:r>
          </a:p>
          <a:p>
            <a:r>
              <a:rPr lang="en-US" sz="2000" baseline="0" dirty="0"/>
              <a:t>        C    11.0.0.0/8 directly connected to serial 0/0</a:t>
            </a:r>
          </a:p>
          <a:p>
            <a:r>
              <a:rPr lang="en-US" sz="2000" baseline="0" dirty="0"/>
              <a:t>        C    12.0.0.0/8 directly connected to fastethernet 0/0 </a:t>
            </a:r>
            <a:endParaRPr lang="en-US" sz="2000" dirty="0"/>
          </a:p>
          <a:p>
            <a:r>
              <a:rPr lang="en-US" sz="2000" dirty="0"/>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Rectangle 28"/>
          <p:cNvSpPr/>
          <p:nvPr userDrawn="1"/>
        </p:nvSpPr>
        <p:spPr>
          <a:xfrm>
            <a:off x="0" y="6553200"/>
            <a:ext cx="9067800" cy="304800"/>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4" name="Group 26"/>
          <p:cNvGrpSpPr/>
          <p:nvPr userDrawn="1"/>
        </p:nvGrpSpPr>
        <p:grpSpPr>
          <a:xfrm>
            <a:off x="-19050" y="0"/>
            <a:ext cx="9180513" cy="813524"/>
            <a:chOff x="-19050" y="3529876"/>
            <a:chExt cx="9180513" cy="813524"/>
          </a:xfrm>
        </p:grpSpPr>
        <p:sp>
          <p:nvSpPr>
            <p:cNvPr id="20" name="Rectangle 19"/>
            <p:cNvSpPr/>
            <p:nvPr userDrawn="1"/>
          </p:nvSpPr>
          <p:spPr>
            <a:xfrm>
              <a:off x="0" y="3529876"/>
              <a:ext cx="9144000" cy="762000"/>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1" name="Freeform 20"/>
            <p:cNvSpPr>
              <a:spLocks/>
            </p:cNvSpPr>
            <p:nvPr userDrawn="1"/>
          </p:nvSpPr>
          <p:spPr bwMode="auto">
            <a:xfrm>
              <a:off x="4381500" y="3529876"/>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FFC000"/>
                </a:gs>
                <a:gs pos="80000">
                  <a:srgbClr val="FF9900"/>
                </a:gs>
              </a:gsLst>
              <a:lin ang="5400000" scaled="1"/>
            </a:gradFill>
            <a:ln w="9525" cap="flat" cmpd="sng" algn="ctr">
              <a:noFill/>
              <a:prstDash val="solid"/>
              <a:round/>
              <a:headEnd type="none" w="med" len="med"/>
              <a:tailEnd type="none" w="med" len="med"/>
            </a:ln>
            <a:effectLst/>
          </p:spPr>
          <p:txBody>
            <a:bodyPr/>
            <a:lstStyle/>
            <a:p>
              <a:pPr>
                <a:defRPr/>
              </a:pPr>
              <a:endParaRPr lang="en-US" dirty="0">
                <a:latin typeface="+mn-lt"/>
              </a:endParaRPr>
            </a:p>
          </p:txBody>
        </p:sp>
        <p:grpSp>
          <p:nvGrpSpPr>
            <p:cNvPr id="7" name="Group 1"/>
            <p:cNvGrpSpPr>
              <a:grpSpLocks/>
            </p:cNvGrpSpPr>
            <p:nvPr userDrawn="1"/>
          </p:nvGrpSpPr>
          <p:grpSpPr bwMode="auto">
            <a:xfrm>
              <a:off x="-19050" y="3680136"/>
              <a:ext cx="9180513" cy="663264"/>
              <a:chOff x="-19045" y="155530"/>
              <a:chExt cx="9180548" cy="664825"/>
            </a:xfrm>
          </p:grpSpPr>
          <p:sp>
            <p:nvSpPr>
              <p:cNvPr id="23" name="Freeform 22"/>
              <p:cNvSpPr>
                <a:spLocks/>
              </p:cNvSpPr>
              <p:nvPr/>
            </p:nvSpPr>
            <p:spPr bwMode="auto">
              <a:xfrm rot="21435692">
                <a:off x="-19045" y="15553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0">
                      <a:srgbClr val="FBEAC7"/>
                    </a:gs>
                    <a:gs pos="17999">
                      <a:srgbClr val="FEE7F2"/>
                    </a:gs>
                    <a:gs pos="36000">
                      <a:srgbClr val="FAC77D"/>
                    </a:gs>
                    <a:gs pos="61000">
                      <a:srgbClr val="FBA97D"/>
                    </a:gs>
                    <a:gs pos="82001">
                      <a:srgbClr val="FBD49C"/>
                    </a:gs>
                    <a:gs pos="100000">
                      <a:srgbClr val="FEE7F2"/>
                    </a:gs>
                  </a:gsLst>
                  <a:lin ang="5400000" scaled="0"/>
                </a:gradFill>
                <a:prstDash val="solid"/>
                <a:round/>
                <a:headEnd type="none" w="med" len="med"/>
                <a:tailEnd type="none" w="med" len="med"/>
              </a:ln>
              <a:effectLst/>
            </p:spPr>
            <p:txBody>
              <a:bodyPr/>
              <a:lstStyle/>
              <a:p>
                <a:pPr>
                  <a:defRPr/>
                </a:pPr>
                <a:endParaRPr lang="en-US" dirty="0"/>
              </a:p>
            </p:txBody>
          </p:sp>
          <p:sp>
            <p:nvSpPr>
              <p:cNvPr id="24" name="Freeform 23"/>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0">
                      <a:srgbClr val="FBEAC7"/>
                    </a:gs>
                    <a:gs pos="17999">
                      <a:srgbClr val="FEE7F2"/>
                    </a:gs>
                    <a:gs pos="36000">
                      <a:srgbClr val="FAC77D"/>
                    </a:gs>
                    <a:gs pos="61000">
                      <a:srgbClr val="FBA97D"/>
                    </a:gs>
                    <a:gs pos="82001">
                      <a:srgbClr val="FBD49C"/>
                    </a:gs>
                    <a:gs pos="100000">
                      <a:srgbClr val="FEE7F2"/>
                    </a:gs>
                  </a:gsLst>
                  <a:lin ang="5400000" scaled="0"/>
                </a:gradFill>
                <a:prstDash val="solid"/>
                <a:round/>
                <a:headEnd type="none" w="med" len="med"/>
                <a:tailEnd type="none" w="med" len="med"/>
              </a:ln>
              <a:effectLst/>
            </p:spPr>
            <p:txBody>
              <a:bodyPr/>
              <a:lstStyle/>
              <a:p>
                <a:pPr>
                  <a:defRPr/>
                </a:pPr>
                <a:endParaRPr lang="en-US" dirty="0"/>
              </a:p>
            </p:txBody>
          </p:sp>
        </p:grpSp>
        <p:pic>
          <p:nvPicPr>
            <p:cNvPr id="26" name="Picture 2" descr="D:\works\Inurture_Logo.png"/>
            <p:cNvPicPr>
              <a:picLocks noChangeAspect="1" noChangeArrowheads="1"/>
            </p:cNvPicPr>
            <p:nvPr userDrawn="1"/>
          </p:nvPicPr>
          <p:blipFill>
            <a:blip r:embed="rId18" cstate="print"/>
            <a:srcRect/>
            <a:stretch>
              <a:fillRect/>
            </a:stretch>
          </p:blipFill>
          <p:spPr bwMode="auto">
            <a:xfrm>
              <a:off x="6701118" y="3709170"/>
              <a:ext cx="2362200" cy="406927"/>
            </a:xfrm>
            <a:prstGeom prst="rect">
              <a:avLst/>
            </a:prstGeom>
            <a:noFill/>
          </p:spPr>
        </p:pic>
      </p:grpSp>
      <p:grpSp>
        <p:nvGrpSpPr>
          <p:cNvPr id="8" name="Group 14"/>
          <p:cNvGrpSpPr/>
          <p:nvPr userDrawn="1"/>
        </p:nvGrpSpPr>
        <p:grpSpPr>
          <a:xfrm>
            <a:off x="1524000" y="2743200"/>
            <a:ext cx="6096000" cy="1524000"/>
            <a:chOff x="1219200" y="3276600"/>
            <a:chExt cx="6096000" cy="1524000"/>
          </a:xfrm>
        </p:grpSpPr>
        <p:pic>
          <p:nvPicPr>
            <p:cNvPr id="13" name="Picture 12" descr="FINAL LOGO_CURVED without BG.png"/>
            <p:cNvPicPr>
              <a:picLocks noChangeAspect="1"/>
            </p:cNvPicPr>
            <p:nvPr userDrawn="1"/>
          </p:nvPicPr>
          <p:blipFill>
            <a:blip r:embed="rId19" cstate="print"/>
            <a:stretch>
              <a:fillRect/>
            </a:stretch>
          </p:blipFill>
          <p:spPr>
            <a:xfrm>
              <a:off x="1524000" y="3505200"/>
              <a:ext cx="5633089" cy="970547"/>
            </a:xfrm>
            <a:prstGeom prst="rect">
              <a:avLst/>
            </a:prstGeom>
          </p:spPr>
        </p:pic>
        <p:sp>
          <p:nvSpPr>
            <p:cNvPr id="14" name="Rectangle 13"/>
            <p:cNvSpPr/>
            <p:nvPr userDrawn="1"/>
          </p:nvSpPr>
          <p:spPr>
            <a:xfrm>
              <a:off x="1219200" y="3276600"/>
              <a:ext cx="6096000" cy="1524000"/>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ounded Rectangle 8"/>
          <p:cNvSpPr/>
          <p:nvPr userDrawn="1"/>
        </p:nvSpPr>
        <p:spPr>
          <a:xfrm>
            <a:off x="8793480" y="6553200"/>
            <a:ext cx="338042" cy="323336"/>
          </a:xfrm>
          <a:prstGeom prst="roundRect">
            <a:avLst/>
          </a:prstGeom>
          <a:solidFill>
            <a:schemeClr val="accent6">
              <a:lumMod val="50000"/>
            </a:schemeClr>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9210" y="-1"/>
            <a:ext cx="6616390" cy="75828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228600" y="838200"/>
            <a:ext cx="8686800" cy="5486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101898" y="6553200"/>
            <a:ext cx="2895600" cy="290936"/>
          </a:xfrm>
          <a:prstGeom prst="rect">
            <a:avLst/>
          </a:prstGeom>
        </p:spPr>
        <p:txBody>
          <a:bodyPr vert="horz" lIns="91440" tIns="45720" rIns="91440" bIns="45720" rtlCol="0" anchor="ctr"/>
          <a:lstStyle>
            <a:lvl1pPr algn="ctr">
              <a:defRPr sz="1200">
                <a:solidFill>
                  <a:schemeClr val="tx1"/>
                </a:solidFill>
              </a:defRPr>
            </a:lvl1pPr>
          </a:lstStyle>
          <a:p>
            <a:r>
              <a:rPr lang="en-US" dirty="0"/>
              <a:t>Routing Overview</a:t>
            </a:r>
          </a:p>
        </p:txBody>
      </p:sp>
      <p:sp>
        <p:nvSpPr>
          <p:cNvPr id="6" name="Slide Number Placeholder 5"/>
          <p:cNvSpPr>
            <a:spLocks noGrp="1"/>
          </p:cNvSpPr>
          <p:nvPr>
            <p:ph type="sldNum" sz="quarter" idx="4"/>
          </p:nvPr>
        </p:nvSpPr>
        <p:spPr>
          <a:xfrm>
            <a:off x="8769735" y="6576060"/>
            <a:ext cx="367983" cy="287168"/>
          </a:xfrm>
          <a:prstGeom prst="rect">
            <a:avLst/>
          </a:prstGeom>
        </p:spPr>
        <p:txBody>
          <a:bodyPr vert="horz" lIns="91440" tIns="45720" rIns="91440" bIns="45720" rtlCol="0" anchor="ctr"/>
          <a:lstStyle>
            <a:lvl1pPr algn="ctr">
              <a:defRPr sz="1100">
                <a:solidFill>
                  <a:schemeClr val="bg1"/>
                </a:solidFill>
              </a:defRPr>
            </a:lvl1pPr>
          </a:lstStyle>
          <a:p>
            <a:fld id="{6237BB6C-CC30-4470-9E73-6CFFC494060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914400" rtl="0" eaLnBrk="1" latinLnBrk="0" hangingPunct="1">
        <a:spcBef>
          <a:spcPct val="0"/>
        </a:spcBef>
        <a:buNone/>
        <a:defRPr sz="20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lnSpc>
          <a:spcPct val="125000"/>
        </a:lnSpc>
        <a:spcBef>
          <a:spcPts val="0"/>
        </a:spcBef>
        <a:spcAft>
          <a:spcPts val="600"/>
        </a:spcAft>
        <a:buFont typeface="Arial" pitchFamily="34" charset="0"/>
        <a:buChar char="•"/>
        <a:defRPr sz="1800" kern="1200">
          <a:solidFill>
            <a:schemeClr val="tx1"/>
          </a:solidFill>
          <a:latin typeface="Tahoma" pitchFamily="34" charset="0"/>
          <a:ea typeface="+mn-ea"/>
          <a:cs typeface="Tahoma" pitchFamily="34" charset="0"/>
        </a:defRPr>
      </a:lvl1pPr>
      <a:lvl2pPr marL="742950" indent="-285750" algn="l" defTabSz="914400" rtl="0" eaLnBrk="1" latinLnBrk="0" hangingPunct="1">
        <a:lnSpc>
          <a:spcPct val="125000"/>
        </a:lnSpc>
        <a:spcBef>
          <a:spcPts val="0"/>
        </a:spcBef>
        <a:spcAft>
          <a:spcPts val="600"/>
        </a:spcAft>
        <a:buSzPct val="90000"/>
        <a:buFont typeface="Wingdings" pitchFamily="2" charset="2"/>
        <a:buChar char="§"/>
        <a:defRPr sz="1600" kern="1200">
          <a:solidFill>
            <a:schemeClr val="tx1"/>
          </a:solidFill>
          <a:latin typeface="Tahoma" pitchFamily="34" charset="0"/>
          <a:ea typeface="+mn-ea"/>
          <a:cs typeface="Tahoma" pitchFamily="34" charset="0"/>
        </a:defRPr>
      </a:lvl2pPr>
      <a:lvl3pPr marL="1143000" indent="-228600" algn="l" defTabSz="914400" rtl="0" eaLnBrk="1" latinLnBrk="0" hangingPunct="1">
        <a:lnSpc>
          <a:spcPct val="125000"/>
        </a:lnSpc>
        <a:spcBef>
          <a:spcPts val="0"/>
        </a:spcBef>
        <a:spcAft>
          <a:spcPts val="600"/>
        </a:spcAft>
        <a:buSzPct val="80000"/>
        <a:buFont typeface="Wingdings" pitchFamily="2" charset="2"/>
        <a:buChar char="ü"/>
        <a:defRPr sz="1400" kern="1200">
          <a:solidFill>
            <a:schemeClr val="tx1"/>
          </a:solidFill>
          <a:latin typeface="Tahoma" pitchFamily="34" charset="0"/>
          <a:ea typeface="+mn-ea"/>
          <a:cs typeface="Tahoma" pitchFamily="34" charset="0"/>
        </a:defRPr>
      </a:lvl3pPr>
      <a:lvl4pPr marL="1600200" indent="-228600" algn="l" defTabSz="914400" rtl="0" eaLnBrk="1" latinLnBrk="0" hangingPunct="1">
        <a:lnSpc>
          <a:spcPct val="125000"/>
        </a:lnSpc>
        <a:spcBef>
          <a:spcPts val="0"/>
        </a:spcBef>
        <a:spcAft>
          <a:spcPts val="600"/>
        </a:spcAft>
        <a:buFont typeface="Arial" pitchFamily="34" charset="0"/>
        <a:buChar char="•"/>
        <a:defRPr sz="1200" kern="1200">
          <a:solidFill>
            <a:schemeClr val="tx1"/>
          </a:solidFill>
          <a:latin typeface="Tahoma" pitchFamily="34" charset="0"/>
          <a:ea typeface="+mn-ea"/>
          <a:cs typeface="Tahoma" pitchFamily="34" charset="0"/>
        </a:defRPr>
      </a:lvl4pPr>
      <a:lvl5pPr marL="2057400" indent="-228600" algn="l" defTabSz="914400" rtl="0" eaLnBrk="1" latinLnBrk="0" hangingPunct="1">
        <a:lnSpc>
          <a:spcPct val="125000"/>
        </a:lnSpc>
        <a:spcBef>
          <a:spcPts val="0"/>
        </a:spcBef>
        <a:spcAft>
          <a:spcPts val="600"/>
        </a:spcAft>
        <a:buFont typeface="Arial" pitchFamily="34" charset="0"/>
        <a:buChar char="»"/>
        <a:defRPr sz="12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55309C35-FEBC-458C-9CA9-419ECF0CD12C}"/>
              </a:ext>
            </a:extLst>
          </p:cNvPr>
          <p:cNvSpPr>
            <a:spLocks noGrp="1"/>
          </p:cNvSpPr>
          <p:nvPr>
            <p:ph type="sldNum" sz="quarter" idx="12"/>
          </p:nvPr>
        </p:nvSpPr>
        <p:spPr/>
        <p:txBody>
          <a:bodyPr/>
          <a:lstStyle/>
          <a:p>
            <a:fld id="{6237BB6C-CC30-4470-9E73-6CFFC494060D}" type="slidenum">
              <a:rPr lang="en-US" smtClean="0"/>
              <a:pPr/>
              <a:t>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2" y="1140760"/>
            <a:ext cx="9170350" cy="3930150"/>
          </a:xfrm>
          <a:prstGeom prst="rect">
            <a:avLst/>
          </a:prstGeom>
        </p:spPr>
      </p:pic>
      <p:sp>
        <p:nvSpPr>
          <p:cNvPr id="13" name="Rectangle 12"/>
          <p:cNvSpPr/>
          <p:nvPr/>
        </p:nvSpPr>
        <p:spPr>
          <a:xfrm>
            <a:off x="4001539" y="778988"/>
            <a:ext cx="184730" cy="923330"/>
          </a:xfrm>
          <a:prstGeom prst="rect">
            <a:avLst/>
          </a:prstGeom>
          <a:noFill/>
        </p:spPr>
        <p:txBody>
          <a:bodyPr wrap="none" lIns="91440" tIns="45720" rIns="91440" bIns="45720">
            <a:spAutoFit/>
          </a:bodyPr>
          <a:lstStyle/>
          <a:p>
            <a:pPr algn="ctr"/>
            <a:endParaRPr lang="en-IN"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Rectangle 1"/>
          <p:cNvSpPr/>
          <p:nvPr/>
        </p:nvSpPr>
        <p:spPr>
          <a:xfrm>
            <a:off x="152400" y="5379681"/>
            <a:ext cx="8305800" cy="523220"/>
          </a:xfrm>
          <a:prstGeom prst="rect">
            <a:avLst/>
          </a:prstGeom>
        </p:spPr>
        <p:txBody>
          <a:bodyPr wrap="square">
            <a:spAutoFit/>
          </a:bodyPr>
          <a:lstStyle/>
          <a:p>
            <a:r>
              <a:rPr lang="en-IN" sz="2800" b="1" dirty="0">
                <a:solidFill>
                  <a:srgbClr val="FF9900"/>
                </a:solidFill>
                <a:latin typeface="AR DELANEY" pitchFamily="2" charset="0"/>
                <a:cs typeface="Browallia New" pitchFamily="34" charset="-34"/>
              </a:rPr>
              <a:t>Basics of Virtualization and Cloud Technology</a:t>
            </a:r>
          </a:p>
        </p:txBody>
      </p:sp>
    </p:spTree>
    <p:extLst>
      <p:ext uri="{BB962C8B-B14F-4D97-AF65-F5344CB8AC3E}">
        <p14:creationId xmlns:p14="http://schemas.microsoft.com/office/powerpoint/2010/main" val="3089102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Operational Comparison between Cloud and Hosted Applications</a:t>
            </a:r>
          </a:p>
          <a:p>
            <a:pPr marL="0" indent="0">
              <a:buNone/>
            </a:pPr>
            <a:r>
              <a:rPr lang="en-IN" dirty="0" smtClean="0"/>
              <a:t> </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61916963"/>
              </p:ext>
            </p:extLst>
          </p:nvPr>
        </p:nvGraphicFramePr>
        <p:xfrm>
          <a:off x="1295400" y="1905000"/>
          <a:ext cx="6096000" cy="2926080"/>
        </p:xfrm>
        <a:graphic>
          <a:graphicData uri="http://schemas.openxmlformats.org/drawingml/2006/table">
            <a:tbl>
              <a:tblPr firstRow="1" bandRow="1">
                <a:tableStyleId>{93296810-A885-4BE3-A3E7-6D5BEEA58F35}</a:tableStyleId>
              </a:tblPr>
              <a:tblGrid>
                <a:gridCol w="3048000"/>
                <a:gridCol w="3048000"/>
              </a:tblGrid>
              <a:tr h="370840">
                <a:tc>
                  <a:txBody>
                    <a:bodyPr/>
                    <a:lstStyle/>
                    <a:p>
                      <a:pPr marL="0" marR="0" algn="ctr">
                        <a:lnSpc>
                          <a:spcPct val="150000"/>
                        </a:lnSpc>
                        <a:spcBef>
                          <a:spcPts val="0"/>
                        </a:spcBef>
                        <a:spcAft>
                          <a:spcPts val="0"/>
                        </a:spcAft>
                      </a:pPr>
                      <a:r>
                        <a:rPr lang="en-GB" sz="2000" b="1" dirty="0">
                          <a:latin typeface="Cambria" pitchFamily="18" charset="0"/>
                        </a:rPr>
                        <a:t>On-Premise Solution</a:t>
                      </a:r>
                      <a:endParaRPr lang="en-US" sz="2000" b="1" dirty="0">
                        <a:solidFill>
                          <a:srgbClr val="00000A"/>
                        </a:solidFill>
                        <a:latin typeface="Cambria" pitchFamily="18" charset="0"/>
                        <a:ea typeface="Times New Roman"/>
                        <a:cs typeface="Times New Roman"/>
                      </a:endParaRPr>
                    </a:p>
                  </a:txBody>
                  <a:tcPr marL="52705" marR="68580" marT="0" marB="0" anchor="ctr"/>
                </a:tc>
                <a:tc>
                  <a:txBody>
                    <a:bodyPr/>
                    <a:lstStyle/>
                    <a:p>
                      <a:pPr marL="0" marR="0" algn="ctr">
                        <a:lnSpc>
                          <a:spcPct val="150000"/>
                        </a:lnSpc>
                        <a:spcBef>
                          <a:spcPts val="0"/>
                        </a:spcBef>
                        <a:spcAft>
                          <a:spcPts val="1000"/>
                        </a:spcAft>
                      </a:pPr>
                      <a:r>
                        <a:rPr lang="en-GB" sz="2000" b="1" dirty="0" smtClean="0">
                          <a:latin typeface="Cambria" pitchFamily="18" charset="0"/>
                        </a:rPr>
                        <a:t>Cloud </a:t>
                      </a:r>
                      <a:r>
                        <a:rPr lang="en-GB" sz="2000" b="1" dirty="0">
                          <a:latin typeface="Cambria" pitchFamily="18" charset="0"/>
                        </a:rPr>
                        <a:t>Based Solution</a:t>
                      </a:r>
                      <a:endParaRPr lang="en-US" sz="2000" b="1" dirty="0">
                        <a:solidFill>
                          <a:srgbClr val="00000A"/>
                        </a:solidFill>
                        <a:latin typeface="Cambria" pitchFamily="18" charset="0"/>
                        <a:ea typeface="Times New Roman"/>
                        <a:cs typeface="Times New Roman"/>
                      </a:endParaRPr>
                    </a:p>
                  </a:txBody>
                  <a:tcPr marL="52705" marR="68580" marT="0" marB="0" anchor="ctr"/>
                </a:tc>
              </a:tr>
              <a:tr h="370840">
                <a:tc>
                  <a:txBody>
                    <a:bodyPr/>
                    <a:lstStyle/>
                    <a:p>
                      <a:pPr marL="0" marR="0" algn="ctr">
                        <a:lnSpc>
                          <a:spcPct val="150000"/>
                        </a:lnSpc>
                        <a:spcBef>
                          <a:spcPts val="0"/>
                        </a:spcBef>
                        <a:spcAft>
                          <a:spcPts val="0"/>
                        </a:spcAft>
                      </a:pPr>
                      <a:r>
                        <a:rPr lang="en-GB" sz="1800" dirty="0">
                          <a:latin typeface="Cambria" pitchFamily="18" charset="0"/>
                        </a:rPr>
                        <a:t>Longer implementations</a:t>
                      </a:r>
                      <a:endParaRPr lang="en-US" sz="1800" dirty="0">
                        <a:solidFill>
                          <a:srgbClr val="00000A"/>
                        </a:solidFill>
                        <a:latin typeface="Cambria" pitchFamily="18" charset="0"/>
                        <a:ea typeface="Times New Roman"/>
                        <a:cs typeface="Times New Roman"/>
                      </a:endParaRPr>
                    </a:p>
                  </a:txBody>
                  <a:tcPr marL="52705" marR="68580" marT="0" marB="0" anchor="ctr"/>
                </a:tc>
                <a:tc>
                  <a:txBody>
                    <a:bodyPr/>
                    <a:lstStyle/>
                    <a:p>
                      <a:pPr marL="0" marR="0" algn="ctr">
                        <a:lnSpc>
                          <a:spcPct val="150000"/>
                        </a:lnSpc>
                        <a:spcBef>
                          <a:spcPts val="0"/>
                        </a:spcBef>
                        <a:spcAft>
                          <a:spcPts val="1000"/>
                        </a:spcAft>
                      </a:pPr>
                      <a:r>
                        <a:rPr lang="en-GB" sz="1800" dirty="0">
                          <a:latin typeface="Cambria" pitchFamily="18" charset="0"/>
                        </a:rPr>
                        <a:t>Rapid implementation</a:t>
                      </a:r>
                      <a:endParaRPr lang="en-US" sz="1800" dirty="0">
                        <a:solidFill>
                          <a:srgbClr val="00000A"/>
                        </a:solidFill>
                        <a:latin typeface="Cambria" pitchFamily="18" charset="0"/>
                        <a:ea typeface="Times New Roman"/>
                        <a:cs typeface="Times New Roman"/>
                      </a:endParaRPr>
                    </a:p>
                  </a:txBody>
                  <a:tcPr marL="52705" marR="68580" marT="0" marB="0" anchor="ctr"/>
                </a:tc>
              </a:tr>
              <a:tr h="370840">
                <a:tc>
                  <a:txBody>
                    <a:bodyPr/>
                    <a:lstStyle/>
                    <a:p>
                      <a:pPr marL="0" marR="0" algn="ctr">
                        <a:lnSpc>
                          <a:spcPct val="150000"/>
                        </a:lnSpc>
                        <a:spcBef>
                          <a:spcPts val="0"/>
                        </a:spcBef>
                        <a:spcAft>
                          <a:spcPts val="0"/>
                        </a:spcAft>
                      </a:pPr>
                      <a:r>
                        <a:rPr lang="en-GB" sz="1800" dirty="0">
                          <a:latin typeface="Cambria" pitchFamily="18" charset="0"/>
                        </a:rPr>
                        <a:t>Large upfront investment</a:t>
                      </a:r>
                      <a:endParaRPr lang="en-US" sz="1800" dirty="0">
                        <a:solidFill>
                          <a:srgbClr val="00000A"/>
                        </a:solidFill>
                        <a:latin typeface="Cambria" pitchFamily="18" charset="0"/>
                        <a:ea typeface="Times New Roman"/>
                        <a:cs typeface="Times New Roman"/>
                      </a:endParaRPr>
                    </a:p>
                  </a:txBody>
                  <a:tcPr marL="52705" marR="68580" marT="0" marB="0" anchor="ctr"/>
                </a:tc>
                <a:tc>
                  <a:txBody>
                    <a:bodyPr/>
                    <a:lstStyle/>
                    <a:p>
                      <a:pPr marL="0" marR="0" algn="ctr">
                        <a:lnSpc>
                          <a:spcPct val="150000"/>
                        </a:lnSpc>
                        <a:spcBef>
                          <a:spcPts val="0"/>
                        </a:spcBef>
                        <a:spcAft>
                          <a:spcPts val="1000"/>
                        </a:spcAft>
                      </a:pPr>
                      <a:r>
                        <a:rPr lang="en-GB" sz="1800" dirty="0">
                          <a:latin typeface="Cambria" pitchFamily="18" charset="0"/>
                        </a:rPr>
                        <a:t>Subscription billing</a:t>
                      </a:r>
                      <a:endParaRPr lang="en-US" sz="1800" dirty="0">
                        <a:solidFill>
                          <a:srgbClr val="00000A"/>
                        </a:solidFill>
                        <a:latin typeface="Cambria" pitchFamily="18" charset="0"/>
                        <a:ea typeface="Times New Roman"/>
                        <a:cs typeface="Times New Roman"/>
                      </a:endParaRPr>
                    </a:p>
                  </a:txBody>
                  <a:tcPr marL="52705" marR="68580" marT="0" marB="0" anchor="ctr"/>
                </a:tc>
              </a:tr>
              <a:tr h="370840">
                <a:tc>
                  <a:txBody>
                    <a:bodyPr/>
                    <a:lstStyle/>
                    <a:p>
                      <a:pPr marL="0" marR="0" algn="ctr">
                        <a:lnSpc>
                          <a:spcPct val="150000"/>
                        </a:lnSpc>
                        <a:spcBef>
                          <a:spcPts val="0"/>
                        </a:spcBef>
                        <a:spcAft>
                          <a:spcPts val="0"/>
                        </a:spcAft>
                      </a:pPr>
                      <a:r>
                        <a:rPr lang="en-GB" sz="1800" dirty="0">
                          <a:latin typeface="Cambria" pitchFamily="18" charset="0"/>
                        </a:rPr>
                        <a:t>Expensive customisation</a:t>
                      </a:r>
                      <a:endParaRPr lang="en-US" sz="1800" dirty="0">
                        <a:solidFill>
                          <a:srgbClr val="00000A"/>
                        </a:solidFill>
                        <a:latin typeface="Cambria" pitchFamily="18" charset="0"/>
                        <a:ea typeface="Times New Roman"/>
                        <a:cs typeface="Times New Roman"/>
                      </a:endParaRPr>
                    </a:p>
                  </a:txBody>
                  <a:tcPr marL="52705" marR="68580" marT="0" marB="0" anchor="ctr"/>
                </a:tc>
                <a:tc>
                  <a:txBody>
                    <a:bodyPr/>
                    <a:lstStyle/>
                    <a:p>
                      <a:pPr marL="0" marR="0" algn="ctr">
                        <a:lnSpc>
                          <a:spcPct val="150000"/>
                        </a:lnSpc>
                        <a:spcBef>
                          <a:spcPts val="0"/>
                        </a:spcBef>
                        <a:spcAft>
                          <a:spcPts val="1000"/>
                        </a:spcAft>
                      </a:pPr>
                      <a:r>
                        <a:rPr lang="en-GB" sz="1800" dirty="0">
                          <a:latin typeface="Cambria" pitchFamily="18" charset="0"/>
                        </a:rPr>
                        <a:t>Non-technical configuration</a:t>
                      </a:r>
                      <a:endParaRPr lang="en-US" sz="1800" dirty="0">
                        <a:solidFill>
                          <a:srgbClr val="00000A"/>
                        </a:solidFill>
                        <a:latin typeface="Cambria" pitchFamily="18" charset="0"/>
                        <a:ea typeface="Times New Roman"/>
                        <a:cs typeface="Times New Roman"/>
                      </a:endParaRPr>
                    </a:p>
                  </a:txBody>
                  <a:tcPr marL="52705" marR="68580" marT="0" marB="0" anchor="ctr"/>
                </a:tc>
              </a:tr>
              <a:tr h="370840">
                <a:tc>
                  <a:txBody>
                    <a:bodyPr/>
                    <a:lstStyle/>
                    <a:p>
                      <a:pPr marL="0" marR="0" algn="ctr">
                        <a:lnSpc>
                          <a:spcPct val="150000"/>
                        </a:lnSpc>
                        <a:spcBef>
                          <a:spcPts val="0"/>
                        </a:spcBef>
                        <a:spcAft>
                          <a:spcPts val="0"/>
                        </a:spcAft>
                      </a:pPr>
                      <a:r>
                        <a:rPr lang="en-GB" sz="1800" dirty="0">
                          <a:latin typeface="Cambria" pitchFamily="18" charset="0"/>
                        </a:rPr>
                        <a:t>IT resource dependent</a:t>
                      </a:r>
                      <a:endParaRPr lang="en-US" sz="1800" dirty="0">
                        <a:solidFill>
                          <a:srgbClr val="00000A"/>
                        </a:solidFill>
                        <a:latin typeface="Cambria" pitchFamily="18" charset="0"/>
                        <a:ea typeface="Times New Roman"/>
                        <a:cs typeface="Times New Roman"/>
                      </a:endParaRPr>
                    </a:p>
                  </a:txBody>
                  <a:tcPr marL="52705" marR="68580" marT="0" marB="0" anchor="ctr"/>
                </a:tc>
                <a:tc>
                  <a:txBody>
                    <a:bodyPr/>
                    <a:lstStyle/>
                    <a:p>
                      <a:pPr marL="0" marR="0" algn="ctr">
                        <a:lnSpc>
                          <a:spcPct val="150000"/>
                        </a:lnSpc>
                        <a:spcBef>
                          <a:spcPts val="0"/>
                        </a:spcBef>
                        <a:spcAft>
                          <a:spcPts val="1000"/>
                        </a:spcAft>
                      </a:pPr>
                      <a:r>
                        <a:rPr lang="en-GB" sz="1800" dirty="0">
                          <a:latin typeface="Cambria" pitchFamily="18" charset="0"/>
                        </a:rPr>
                        <a:t>Little or no IT involvement</a:t>
                      </a:r>
                      <a:endParaRPr lang="en-US" sz="1800" dirty="0">
                        <a:solidFill>
                          <a:srgbClr val="00000A"/>
                        </a:solidFill>
                        <a:latin typeface="Cambria" pitchFamily="18" charset="0"/>
                        <a:ea typeface="Times New Roman"/>
                        <a:cs typeface="Times New Roman"/>
                      </a:endParaRPr>
                    </a:p>
                  </a:txBody>
                  <a:tcPr marL="52705" marR="68580" marT="0" marB="0" anchor="ctr"/>
                </a:tc>
              </a:tr>
              <a:tr h="370840">
                <a:tc>
                  <a:txBody>
                    <a:bodyPr/>
                    <a:lstStyle/>
                    <a:p>
                      <a:pPr marL="0" marR="0" algn="ctr">
                        <a:lnSpc>
                          <a:spcPct val="150000"/>
                        </a:lnSpc>
                        <a:spcBef>
                          <a:spcPts val="0"/>
                        </a:spcBef>
                        <a:spcAft>
                          <a:spcPts val="0"/>
                        </a:spcAft>
                      </a:pPr>
                      <a:r>
                        <a:rPr lang="en-GB" sz="1800" dirty="0">
                          <a:latin typeface="Cambria" pitchFamily="18" charset="0"/>
                        </a:rPr>
                        <a:t>Expensive upgrades</a:t>
                      </a:r>
                      <a:endParaRPr lang="en-US" sz="1800" dirty="0">
                        <a:solidFill>
                          <a:srgbClr val="00000A"/>
                        </a:solidFill>
                        <a:latin typeface="Cambria" pitchFamily="18" charset="0"/>
                        <a:ea typeface="Times New Roman"/>
                        <a:cs typeface="Times New Roman"/>
                      </a:endParaRPr>
                    </a:p>
                  </a:txBody>
                  <a:tcPr marL="52705" marR="68580" marT="0" marB="0" anchor="ctr"/>
                </a:tc>
                <a:tc>
                  <a:txBody>
                    <a:bodyPr/>
                    <a:lstStyle/>
                    <a:p>
                      <a:pPr marL="0" marR="0" algn="ctr">
                        <a:lnSpc>
                          <a:spcPct val="150000"/>
                        </a:lnSpc>
                        <a:spcBef>
                          <a:spcPts val="0"/>
                        </a:spcBef>
                        <a:spcAft>
                          <a:spcPts val="1000"/>
                        </a:spcAft>
                      </a:pPr>
                      <a:r>
                        <a:rPr lang="en-GB" sz="1800" dirty="0">
                          <a:latin typeface="Cambria" pitchFamily="18" charset="0"/>
                        </a:rPr>
                        <a:t>Regular upgrades</a:t>
                      </a:r>
                      <a:endParaRPr lang="en-US" sz="1800" dirty="0">
                        <a:solidFill>
                          <a:srgbClr val="00000A"/>
                        </a:solidFill>
                        <a:latin typeface="Cambria" pitchFamily="18" charset="0"/>
                        <a:ea typeface="Times New Roman"/>
                        <a:cs typeface="Times New Roman"/>
                      </a:endParaRPr>
                    </a:p>
                  </a:txBody>
                  <a:tcPr marL="52705" marR="68580" marT="0" marB="0" anchor="ctr"/>
                </a:tc>
              </a:tr>
              <a:tr h="370840">
                <a:tc>
                  <a:txBody>
                    <a:bodyPr/>
                    <a:lstStyle/>
                    <a:p>
                      <a:pPr marL="0" marR="0" algn="ctr">
                        <a:lnSpc>
                          <a:spcPct val="150000"/>
                        </a:lnSpc>
                        <a:spcBef>
                          <a:spcPts val="0"/>
                        </a:spcBef>
                        <a:spcAft>
                          <a:spcPts val="0"/>
                        </a:spcAft>
                      </a:pPr>
                      <a:r>
                        <a:rPr lang="en-GB" sz="1800" dirty="0">
                          <a:latin typeface="Cambria" pitchFamily="18" charset="0"/>
                        </a:rPr>
                        <a:t>Added Hardware Costs</a:t>
                      </a:r>
                      <a:endParaRPr lang="en-US" sz="1800" dirty="0">
                        <a:solidFill>
                          <a:srgbClr val="00000A"/>
                        </a:solidFill>
                        <a:latin typeface="Cambria" pitchFamily="18" charset="0"/>
                        <a:ea typeface="Times New Roman"/>
                        <a:cs typeface="Times New Roman"/>
                      </a:endParaRPr>
                    </a:p>
                  </a:txBody>
                  <a:tcPr marL="52705" marR="68580" marT="0" marB="0" anchor="ctr"/>
                </a:tc>
                <a:tc>
                  <a:txBody>
                    <a:bodyPr/>
                    <a:lstStyle/>
                    <a:p>
                      <a:pPr marL="0" marR="0" algn="ctr">
                        <a:lnSpc>
                          <a:spcPct val="150000"/>
                        </a:lnSpc>
                        <a:spcBef>
                          <a:spcPts val="0"/>
                        </a:spcBef>
                        <a:spcAft>
                          <a:spcPts val="1000"/>
                        </a:spcAft>
                      </a:pPr>
                      <a:r>
                        <a:rPr lang="en-GB" sz="1800" dirty="0">
                          <a:latin typeface="Cambria" pitchFamily="18" charset="0"/>
                        </a:rPr>
                        <a:t>No Hardware Costs</a:t>
                      </a:r>
                      <a:endParaRPr lang="en-US" sz="1800" dirty="0">
                        <a:solidFill>
                          <a:srgbClr val="00000A"/>
                        </a:solidFill>
                        <a:latin typeface="Cambria" pitchFamily="18" charset="0"/>
                        <a:ea typeface="Times New Roman"/>
                        <a:cs typeface="Times New Roman"/>
                      </a:endParaRPr>
                    </a:p>
                  </a:txBody>
                  <a:tcPr marL="52705" marR="68580" marT="0" marB="0" anchor="ctr"/>
                </a:tc>
              </a:tr>
            </a:tbl>
          </a:graphicData>
        </a:graphic>
      </p:graphicFrame>
    </p:spTree>
    <p:extLst>
      <p:ext uri="{BB962C8B-B14F-4D97-AF65-F5344CB8AC3E}">
        <p14:creationId xmlns:p14="http://schemas.microsoft.com/office/powerpoint/2010/main" val="35865933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a:t>
            </a:r>
            <a:r>
              <a:rPr lang="en-IN" dirty="0" err="1" smtClean="0"/>
              <a:t>Vs</a:t>
            </a:r>
            <a:r>
              <a:rPr lang="en-IN" dirty="0" smtClean="0"/>
              <a:t> Licensed Software Vendors </a:t>
            </a:r>
            <a:endParaRPr lang="en-IN" dirty="0"/>
          </a:p>
        </p:txBody>
      </p:sp>
      <p:sp>
        <p:nvSpPr>
          <p:cNvPr id="3" name="Content Placeholder 2"/>
          <p:cNvSpPr>
            <a:spLocks noGrp="1"/>
          </p:cNvSpPr>
          <p:nvPr>
            <p:ph idx="1"/>
          </p:nvPr>
        </p:nvSpPr>
        <p:spPr/>
        <p:txBody>
          <a:bodyPr/>
          <a:lstStyle/>
          <a:p>
            <a:pPr marL="0" indent="0" algn="just">
              <a:lnSpc>
                <a:spcPct val="150000"/>
              </a:lnSpc>
              <a:buNone/>
            </a:pPr>
            <a:r>
              <a:rPr lang="en-GB" dirty="0">
                <a:latin typeface="Cambria" pitchFamily="18" charset="0"/>
              </a:rPr>
              <a:t>Key advantages that Cloud Computing over Licensed Software Vendors </a:t>
            </a:r>
            <a:r>
              <a:rPr lang="en-GB" dirty="0" smtClean="0">
                <a:latin typeface="Cambria" pitchFamily="18" charset="0"/>
              </a:rPr>
              <a:t>:</a:t>
            </a:r>
          </a:p>
          <a:p>
            <a:pPr marL="0" indent="0" algn="just">
              <a:lnSpc>
                <a:spcPct val="150000"/>
              </a:lnSpc>
              <a:buNone/>
            </a:pPr>
            <a:endParaRPr lang="en-US" dirty="0">
              <a:latin typeface="Cambria" pitchFamily="18" charset="0"/>
            </a:endParaRPr>
          </a:p>
          <a:p>
            <a:pPr marL="457200" lvl="0" indent="-457200" algn="just">
              <a:lnSpc>
                <a:spcPct val="150000"/>
              </a:lnSpc>
            </a:pPr>
            <a:r>
              <a:rPr lang="en-GB" dirty="0">
                <a:latin typeface="Cambria" pitchFamily="18" charset="0"/>
              </a:rPr>
              <a:t>Economies of </a:t>
            </a:r>
            <a:r>
              <a:rPr lang="en-GB" dirty="0" smtClean="0">
                <a:latin typeface="Cambria" pitchFamily="18" charset="0"/>
              </a:rPr>
              <a:t>scale </a:t>
            </a:r>
            <a:endParaRPr lang="en-US" dirty="0">
              <a:latin typeface="Cambria" pitchFamily="18" charset="0"/>
            </a:endParaRPr>
          </a:p>
          <a:p>
            <a:pPr marL="457200" lvl="0" indent="-457200" algn="just">
              <a:lnSpc>
                <a:spcPct val="150000"/>
              </a:lnSpc>
            </a:pPr>
            <a:r>
              <a:rPr lang="en-GB" dirty="0">
                <a:latin typeface="Cambria" pitchFamily="18" charset="0"/>
              </a:rPr>
              <a:t>Ability to optimise network resources, data centre space</a:t>
            </a:r>
          </a:p>
          <a:p>
            <a:pPr marL="457200" lvl="0" indent="-457200" algn="just">
              <a:lnSpc>
                <a:spcPct val="150000"/>
              </a:lnSpc>
            </a:pPr>
            <a:r>
              <a:rPr lang="en-GB" dirty="0">
                <a:latin typeface="Cambria" pitchFamily="18" charset="0"/>
              </a:rPr>
              <a:t>Ability to optimise connectivity and cooling</a:t>
            </a:r>
            <a:endParaRPr lang="en-US" dirty="0">
              <a:latin typeface="Cambria" pitchFamily="18" charset="0"/>
            </a:endParaRPr>
          </a:p>
          <a:p>
            <a:pPr marL="457200" lvl="0" indent="-457200" algn="just">
              <a:lnSpc>
                <a:spcPct val="150000"/>
              </a:lnSpc>
            </a:pPr>
            <a:r>
              <a:rPr lang="en-GB" dirty="0">
                <a:latin typeface="Cambria" pitchFamily="18" charset="0"/>
              </a:rPr>
              <a:t>Impressive levels of automation</a:t>
            </a:r>
            <a:endParaRPr lang="en-US" dirty="0">
              <a:latin typeface="Cambria" pitchFamily="18" charset="0"/>
            </a:endParaRPr>
          </a:p>
          <a:p>
            <a:pPr marL="457200" lvl="0" indent="-457200" algn="just">
              <a:lnSpc>
                <a:spcPct val="150000"/>
              </a:lnSpc>
            </a:pPr>
            <a:r>
              <a:rPr lang="en-GB" dirty="0">
                <a:latin typeface="Cambria" pitchFamily="18" charset="0"/>
              </a:rPr>
              <a:t>Enhanced consolidation and usage ratios across resources</a:t>
            </a:r>
            <a:endParaRPr lang="en-US" dirty="0">
              <a:latin typeface="Cambria" pitchFamily="18" charset="0"/>
            </a:endParaRPr>
          </a:p>
          <a:p>
            <a:pPr marL="0" indent="0">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11</a:t>
            </a:fld>
            <a:endParaRPr lang="en-US" dirty="0"/>
          </a:p>
        </p:txBody>
      </p:sp>
    </p:spTree>
    <p:extLst>
      <p:ext uri="{BB962C8B-B14F-4D97-AF65-F5344CB8AC3E}">
        <p14:creationId xmlns:p14="http://schemas.microsoft.com/office/powerpoint/2010/main" val="1449251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Evaluating the Cloud Computing Solution</a:t>
            </a:r>
            <a:endParaRPr lang="en-IN"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IN" dirty="0"/>
              <a:t>Selecting the ideal cloud computing solution is anything but easy. The process demands </a:t>
            </a:r>
            <a:r>
              <a:rPr lang="en-IN" dirty="0" smtClean="0"/>
              <a:t>the involvement </a:t>
            </a:r>
            <a:r>
              <a:rPr lang="en-IN" dirty="0"/>
              <a:t>of IT personnel at different levels of management. Each solution provider will </a:t>
            </a:r>
            <a:r>
              <a:rPr lang="en-IN" dirty="0" smtClean="0"/>
              <a:t>offer a </a:t>
            </a:r>
            <a:r>
              <a:rPr lang="en-IN" dirty="0"/>
              <a:t>different stack of offerings that together represent a unique value proposition. Some depend </a:t>
            </a:r>
            <a:r>
              <a:rPr lang="en-IN" dirty="0" smtClean="0"/>
              <a:t>on the </a:t>
            </a:r>
            <a:r>
              <a:rPr lang="en-IN" dirty="0"/>
              <a:t>power of technology, while others offer location that is safe and secure. Some providers </a:t>
            </a:r>
            <a:r>
              <a:rPr lang="en-IN" dirty="0" smtClean="0"/>
              <a:t>offer data </a:t>
            </a:r>
            <a:r>
              <a:rPr lang="en-IN" dirty="0"/>
              <a:t>privacy as the unique selling point</a:t>
            </a:r>
            <a:r>
              <a:rPr lang="en-IN" dirty="0" smtClean="0"/>
              <a:t>. </a:t>
            </a:r>
          </a:p>
          <a:p>
            <a:pPr marL="0" indent="0" algn="just">
              <a:buNone/>
            </a:pPr>
            <a:r>
              <a:rPr lang="en-IN" dirty="0" smtClean="0"/>
              <a:t>As </a:t>
            </a:r>
            <a:r>
              <a:rPr lang="en-IN" dirty="0"/>
              <a:t>an organisation that is making the big move, you </a:t>
            </a:r>
            <a:r>
              <a:rPr lang="en-IN" dirty="0" smtClean="0"/>
              <a:t>need to </a:t>
            </a:r>
            <a:r>
              <a:rPr lang="en-IN" dirty="0"/>
              <a:t>consider </a:t>
            </a:r>
            <a:r>
              <a:rPr lang="en-IN" dirty="0" smtClean="0"/>
              <a:t>at least five </a:t>
            </a:r>
            <a:r>
              <a:rPr lang="en-IN" dirty="0"/>
              <a:t>significant </a:t>
            </a:r>
            <a:r>
              <a:rPr lang="en-IN" dirty="0" smtClean="0"/>
              <a:t>criteria from the following </a:t>
            </a:r>
            <a:r>
              <a:rPr lang="en-IN" dirty="0"/>
              <a:t>to be able to select the right cloud computing solution for </a:t>
            </a:r>
            <a:r>
              <a:rPr lang="en-IN" dirty="0" smtClean="0"/>
              <a:t>your business needs:</a:t>
            </a:r>
          </a:p>
          <a:p>
            <a:r>
              <a:rPr lang="en-GB" dirty="0" smtClean="0"/>
              <a:t>Location </a:t>
            </a:r>
            <a:r>
              <a:rPr lang="en-GB" dirty="0"/>
              <a:t>and Data Privacy</a:t>
            </a:r>
            <a:endParaRPr lang="en-IN" dirty="0"/>
          </a:p>
          <a:p>
            <a:r>
              <a:rPr lang="en-GB" dirty="0" smtClean="0"/>
              <a:t>Vendor </a:t>
            </a:r>
            <a:r>
              <a:rPr lang="en-GB" dirty="0"/>
              <a:t>Lock-in and Legal Compliances</a:t>
            </a:r>
            <a:endParaRPr lang="en-IN" dirty="0"/>
          </a:p>
          <a:p>
            <a:r>
              <a:rPr lang="en-GB" dirty="0" smtClean="0"/>
              <a:t>Network </a:t>
            </a:r>
            <a:r>
              <a:rPr lang="en-GB" dirty="0"/>
              <a:t>and Security </a:t>
            </a:r>
            <a:endParaRPr lang="en-IN" dirty="0"/>
          </a:p>
          <a:p>
            <a:r>
              <a:rPr lang="en-GB" dirty="0" smtClean="0"/>
              <a:t>Seasonal </a:t>
            </a:r>
            <a:r>
              <a:rPr lang="en-GB" dirty="0"/>
              <a:t>or Peak Loading</a:t>
            </a:r>
            <a:endParaRPr lang="en-IN" dirty="0"/>
          </a:p>
          <a:p>
            <a:r>
              <a:rPr lang="en-GB" dirty="0" smtClean="0"/>
              <a:t>Service </a:t>
            </a:r>
            <a:r>
              <a:rPr lang="en-GB" dirty="0"/>
              <a:t>Level Agreements (SLA)</a:t>
            </a:r>
            <a:endParaRPr lang="en-IN" dirty="0"/>
          </a:p>
          <a:p>
            <a:r>
              <a:rPr lang="en-GB" dirty="0" smtClean="0"/>
              <a:t>System </a:t>
            </a:r>
            <a:r>
              <a:rPr lang="en-GB" dirty="0"/>
              <a:t>Testing</a:t>
            </a:r>
            <a:endParaRPr lang="en-IN" dirty="0"/>
          </a:p>
          <a:p>
            <a:r>
              <a:rPr lang="en-GB" dirty="0" smtClean="0"/>
              <a:t>Software </a:t>
            </a:r>
            <a:r>
              <a:rPr lang="en-GB" dirty="0"/>
              <a:t>Stack and Storage</a:t>
            </a:r>
            <a:endParaRPr lang="en-IN" dirty="0"/>
          </a:p>
          <a:p>
            <a:pPr marL="0" indent="0" algn="just">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12</a:t>
            </a:fld>
            <a:endParaRPr lang="en-US" dirty="0"/>
          </a:p>
        </p:txBody>
      </p:sp>
    </p:spTree>
    <p:extLst>
      <p:ext uri="{BB962C8B-B14F-4D97-AF65-F5344CB8AC3E}">
        <p14:creationId xmlns:p14="http://schemas.microsoft.com/office/powerpoint/2010/main" val="1561395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28600" y="838200"/>
            <a:ext cx="6477000" cy="5486400"/>
          </a:xfrm>
        </p:spPr>
        <p:txBody>
          <a:bodyPr>
            <a:normAutofit fontScale="92500"/>
          </a:bodyPr>
          <a:lstStyle/>
          <a:p>
            <a:pPr marL="0" indent="0">
              <a:buNone/>
            </a:pPr>
            <a:r>
              <a:rPr lang="en-IN" b="1" dirty="0" smtClean="0"/>
              <a:t>Location and Data Privacy</a:t>
            </a:r>
          </a:p>
          <a:p>
            <a:pPr marL="0" indent="0" algn="just">
              <a:buNone/>
            </a:pPr>
            <a:r>
              <a:rPr lang="en-IN" dirty="0"/>
              <a:t>Most service providers would not be able to share the exact location of the data in the cloud. </a:t>
            </a:r>
            <a:r>
              <a:rPr lang="en-IN" dirty="0" smtClean="0"/>
              <a:t>The distributed </a:t>
            </a:r>
            <a:r>
              <a:rPr lang="en-IN" dirty="0"/>
              <a:t>technology, and multilayer cloud architecture makes it slightly difficult for </a:t>
            </a:r>
            <a:r>
              <a:rPr lang="en-IN" dirty="0" smtClean="0"/>
              <a:t>the providers </a:t>
            </a:r>
            <a:r>
              <a:rPr lang="en-IN" dirty="0"/>
              <a:t>to answer this question with accuracy. </a:t>
            </a:r>
            <a:endParaRPr lang="en-IN" dirty="0" smtClean="0"/>
          </a:p>
          <a:p>
            <a:pPr marL="0" indent="0" algn="just">
              <a:buNone/>
            </a:pPr>
            <a:r>
              <a:rPr lang="en-IN" dirty="0" smtClean="0"/>
              <a:t>Before </a:t>
            </a:r>
            <a:r>
              <a:rPr lang="en-IN" dirty="0"/>
              <a:t>hiring the cloud solution provider</a:t>
            </a:r>
            <a:r>
              <a:rPr lang="en-IN" dirty="0" smtClean="0"/>
              <a:t>, following must be considered:</a:t>
            </a:r>
            <a:endParaRPr lang="en-IN" dirty="0"/>
          </a:p>
          <a:p>
            <a:pPr algn="just"/>
            <a:r>
              <a:rPr lang="en-IN" dirty="0"/>
              <a:t>O</a:t>
            </a:r>
            <a:r>
              <a:rPr lang="en-IN" dirty="0" smtClean="0"/>
              <a:t>rganisations </a:t>
            </a:r>
            <a:r>
              <a:rPr lang="en-IN" dirty="0"/>
              <a:t>must look for the network and data diagrams to help understand the exact </a:t>
            </a:r>
            <a:r>
              <a:rPr lang="en-IN" dirty="0" smtClean="0"/>
              <a:t>location for </a:t>
            </a:r>
            <a:r>
              <a:rPr lang="en-IN" dirty="0"/>
              <a:t>the data. The provider should be able to give details on the data stored in the </a:t>
            </a:r>
            <a:r>
              <a:rPr lang="en-IN" dirty="0" smtClean="0"/>
              <a:t>cloud</a:t>
            </a:r>
            <a:endParaRPr lang="en-IN" dirty="0"/>
          </a:p>
          <a:p>
            <a:pPr algn="just"/>
            <a:r>
              <a:rPr lang="en-IN" dirty="0" smtClean="0"/>
              <a:t>The privacy </a:t>
            </a:r>
            <a:r>
              <a:rPr lang="en-IN" dirty="0"/>
              <a:t>levels offered by the cloud </a:t>
            </a:r>
            <a:r>
              <a:rPr lang="en-IN" dirty="0" smtClean="0"/>
              <a:t>solution</a:t>
            </a:r>
          </a:p>
          <a:p>
            <a:pPr algn="just"/>
            <a:r>
              <a:rPr lang="en-IN" dirty="0" smtClean="0"/>
              <a:t>The </a:t>
            </a:r>
            <a:r>
              <a:rPr lang="en-IN" dirty="0"/>
              <a:t>provider needs to maintain transparency on </a:t>
            </a:r>
            <a:r>
              <a:rPr lang="en-IN" dirty="0" smtClean="0"/>
              <a:t>who will </a:t>
            </a:r>
            <a:r>
              <a:rPr lang="en-IN" dirty="0"/>
              <a:t>access the data, and whether or not they will share the data with </a:t>
            </a:r>
            <a:r>
              <a:rPr lang="en-IN" dirty="0" smtClean="0"/>
              <a:t>others</a:t>
            </a:r>
          </a:p>
          <a:p>
            <a:pPr algn="just"/>
            <a:r>
              <a:rPr lang="en-IN" dirty="0" smtClean="0"/>
              <a:t>Regular </a:t>
            </a:r>
            <a:r>
              <a:rPr lang="en-IN" dirty="0"/>
              <a:t>audits of </a:t>
            </a:r>
            <a:r>
              <a:rPr lang="en-IN" dirty="0" smtClean="0"/>
              <a:t>the data </a:t>
            </a:r>
            <a:r>
              <a:rPr lang="en-IN" dirty="0"/>
              <a:t>location and accessibility should be </a:t>
            </a:r>
            <a:r>
              <a:rPr lang="en-IN" dirty="0" smtClean="0"/>
              <a:t>conducted</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13</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6826" y="3126789"/>
            <a:ext cx="1352909" cy="135290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4837" y="2817018"/>
            <a:ext cx="919163" cy="919163"/>
          </a:xfrm>
          <a:prstGeom prst="rect">
            <a:avLst/>
          </a:prstGeom>
        </p:spPr>
      </p:pic>
    </p:spTree>
    <p:extLst>
      <p:ext uri="{BB962C8B-B14F-4D97-AF65-F5344CB8AC3E}">
        <p14:creationId xmlns:p14="http://schemas.microsoft.com/office/powerpoint/2010/main" val="1095602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0" y="838200"/>
            <a:ext cx="6705600" cy="5486400"/>
          </a:xfrm>
        </p:spPr>
        <p:txBody>
          <a:bodyPr>
            <a:normAutofit fontScale="92500" lnSpcReduction="10000"/>
          </a:bodyPr>
          <a:lstStyle/>
          <a:p>
            <a:pPr marL="0" indent="0">
              <a:buNone/>
            </a:pPr>
            <a:r>
              <a:rPr lang="en-GB" b="1" dirty="0"/>
              <a:t>Vendor Lock-in and Legal Compliances</a:t>
            </a:r>
            <a:endParaRPr lang="en-IN" b="1" dirty="0"/>
          </a:p>
          <a:p>
            <a:pPr marL="0" indent="0" algn="just">
              <a:buNone/>
            </a:pPr>
            <a:r>
              <a:rPr lang="en-IN" dirty="0"/>
              <a:t>The application programming interface (API) offered by the cloud solution is an important </a:t>
            </a:r>
            <a:r>
              <a:rPr lang="en-IN" dirty="0" smtClean="0"/>
              <a:t>criteria that </a:t>
            </a:r>
            <a:r>
              <a:rPr lang="en-IN" dirty="0"/>
              <a:t>one should evaluate. This helps access the infrastructure, and </a:t>
            </a:r>
            <a:r>
              <a:rPr lang="en-IN" dirty="0" smtClean="0"/>
              <a:t>perform </a:t>
            </a:r>
            <a:r>
              <a:rPr lang="en-IN" dirty="0"/>
              <a:t>operations </a:t>
            </a:r>
            <a:r>
              <a:rPr lang="en-IN" dirty="0" smtClean="0"/>
              <a:t>like provisioning </a:t>
            </a:r>
            <a:r>
              <a:rPr lang="en-IN" dirty="0"/>
              <a:t>and de-provisioning </a:t>
            </a:r>
            <a:r>
              <a:rPr lang="en-IN" dirty="0" smtClean="0"/>
              <a:t>servers. The </a:t>
            </a:r>
            <a:r>
              <a:rPr lang="en-IN" dirty="0"/>
              <a:t>API is supported by multiple providers and vendors will reduce the lock-in, and help </a:t>
            </a:r>
            <a:r>
              <a:rPr lang="en-IN" dirty="0" smtClean="0"/>
              <a:t>towards migration </a:t>
            </a:r>
            <a:r>
              <a:rPr lang="en-IN" dirty="0"/>
              <a:t>whenever needed. Again, the application need not be changed majorly in this case. </a:t>
            </a:r>
            <a:r>
              <a:rPr lang="en-IN" dirty="0" smtClean="0"/>
              <a:t>The developer-vendor </a:t>
            </a:r>
            <a:r>
              <a:rPr lang="en-IN" dirty="0"/>
              <a:t>ecosystem will help enhance the services and capabilities of the cloud </a:t>
            </a:r>
            <a:r>
              <a:rPr lang="en-IN" dirty="0" smtClean="0"/>
              <a:t>solution provider</a:t>
            </a:r>
            <a:r>
              <a:rPr lang="en-IN" dirty="0"/>
              <a:t>.</a:t>
            </a:r>
          </a:p>
          <a:p>
            <a:pPr marL="0" indent="0" algn="just">
              <a:buNone/>
            </a:pPr>
            <a:r>
              <a:rPr lang="en-IN" dirty="0"/>
              <a:t>Consider the cloud solution provider that offers a developer-vendor ecosystem, and has </a:t>
            </a:r>
            <a:r>
              <a:rPr lang="en-IN" dirty="0" smtClean="0"/>
              <a:t>considered all </a:t>
            </a:r>
            <a:r>
              <a:rPr lang="en-IN" dirty="0"/>
              <a:t>the legal compliances that will make migration easy and convenient. The API should </a:t>
            </a:r>
            <a:r>
              <a:rPr lang="en-IN" dirty="0" smtClean="0"/>
              <a:t>be supported </a:t>
            </a:r>
            <a:r>
              <a:rPr lang="en-IN" dirty="0"/>
              <a:t>by majorly all vendors, and should comply with all the legal and security </a:t>
            </a:r>
            <a:r>
              <a:rPr lang="en-IN" dirty="0" smtClean="0"/>
              <a:t>requirements as </a:t>
            </a:r>
            <a:r>
              <a:rPr lang="en-IN" dirty="0"/>
              <a:t>defined by the enterprises. API monitoring and management should be easy with the </a:t>
            </a:r>
            <a:r>
              <a:rPr lang="en-IN" dirty="0" smtClean="0"/>
              <a:t>tools offered </a:t>
            </a:r>
            <a:r>
              <a:rPr lang="en-IN" dirty="0"/>
              <a:t>by the cloud solution provider.</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14</a:t>
            </a:fld>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8182" r="15908"/>
          <a:stretch/>
        </p:blipFill>
        <p:spPr>
          <a:xfrm>
            <a:off x="7328670" y="2895600"/>
            <a:ext cx="1441065" cy="2057400"/>
          </a:xfrm>
          <a:prstGeom prst="rect">
            <a:avLst/>
          </a:prstGeom>
        </p:spPr>
      </p:pic>
    </p:spTree>
    <p:extLst>
      <p:ext uri="{BB962C8B-B14F-4D97-AF65-F5344CB8AC3E}">
        <p14:creationId xmlns:p14="http://schemas.microsoft.com/office/powerpoint/2010/main" val="2278230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28600" y="838200"/>
            <a:ext cx="6248400" cy="5486400"/>
          </a:xfrm>
        </p:spPr>
        <p:txBody>
          <a:bodyPr>
            <a:normAutofit fontScale="92500" lnSpcReduction="10000"/>
          </a:bodyPr>
          <a:lstStyle/>
          <a:p>
            <a:pPr marL="0" indent="0">
              <a:buNone/>
            </a:pPr>
            <a:r>
              <a:rPr lang="en-IN" b="1" dirty="0" smtClean="0"/>
              <a:t>Network and Security</a:t>
            </a:r>
          </a:p>
          <a:p>
            <a:pPr marL="0" indent="0" algn="just">
              <a:buNone/>
            </a:pPr>
            <a:r>
              <a:rPr lang="en-IN" dirty="0"/>
              <a:t>Cloud solutions are based on different layers like application layer, host layer, and network </a:t>
            </a:r>
            <a:r>
              <a:rPr lang="en-IN" dirty="0" smtClean="0"/>
              <a:t>layer which </a:t>
            </a:r>
            <a:r>
              <a:rPr lang="en-IN" dirty="0"/>
              <a:t>make it complex and interconnected in many ways. The solution has to be secure at </a:t>
            </a:r>
            <a:r>
              <a:rPr lang="en-IN" dirty="0" smtClean="0"/>
              <a:t>all levels </a:t>
            </a:r>
            <a:r>
              <a:rPr lang="en-IN" dirty="0"/>
              <a:t>in order to ensure that the enterprise data stored in the cloud remains protected. Efforts </a:t>
            </a:r>
            <a:r>
              <a:rPr lang="en-IN" dirty="0" smtClean="0"/>
              <a:t>need to </a:t>
            </a:r>
            <a:r>
              <a:rPr lang="en-IN" dirty="0"/>
              <a:t>be made to maintain the adequate level of application maturity, and build on its security levels</a:t>
            </a:r>
            <a:r>
              <a:rPr lang="en-IN" dirty="0" smtClean="0"/>
              <a:t>.</a:t>
            </a:r>
          </a:p>
          <a:p>
            <a:pPr marL="0" indent="0" algn="just">
              <a:buNone/>
            </a:pPr>
            <a:endParaRPr lang="en-IN" dirty="0"/>
          </a:p>
          <a:p>
            <a:pPr marL="0" indent="0" algn="just">
              <a:buNone/>
            </a:pPr>
            <a:r>
              <a:rPr lang="en-IN" dirty="0"/>
              <a:t>For this, the provider’s application and network level security need to be scrutinised. Know if </a:t>
            </a:r>
            <a:r>
              <a:rPr lang="en-IN" dirty="0" smtClean="0"/>
              <a:t>the cloud </a:t>
            </a:r>
            <a:r>
              <a:rPr lang="en-IN" dirty="0"/>
              <a:t>solution offers application-layer firewalls. Secure a sanity checklist for pre and </a:t>
            </a:r>
            <a:r>
              <a:rPr lang="en-IN" dirty="0" smtClean="0"/>
              <a:t>post deployment </a:t>
            </a:r>
            <a:r>
              <a:rPr lang="en-IN" dirty="0"/>
              <a:t>and keep reviewing the security development programs at regular intervals to keep </a:t>
            </a:r>
            <a:r>
              <a:rPr lang="en-IN" dirty="0" smtClean="0"/>
              <a:t>the code </a:t>
            </a:r>
            <a:r>
              <a:rPr lang="en-IN" dirty="0"/>
              <a:t>secure. The application security should be integrated into the system at regular intervals. </a:t>
            </a:r>
            <a:r>
              <a:rPr lang="en-IN" dirty="0" smtClean="0"/>
              <a:t>The architecture </a:t>
            </a:r>
            <a:r>
              <a:rPr lang="en-IN" dirty="0"/>
              <a:t>and functional design of the cloud should be reviewed from a security perspective.</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15</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1601" y="3276600"/>
            <a:ext cx="1799999" cy="1799999"/>
          </a:xfrm>
          <a:prstGeom prst="rect">
            <a:avLst/>
          </a:prstGeom>
        </p:spPr>
      </p:pic>
    </p:spTree>
    <p:extLst>
      <p:ext uri="{BB962C8B-B14F-4D97-AF65-F5344CB8AC3E}">
        <p14:creationId xmlns:p14="http://schemas.microsoft.com/office/powerpoint/2010/main" val="2763767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28600" y="838200"/>
            <a:ext cx="8686800" cy="5486400"/>
          </a:xfrm>
        </p:spPr>
        <p:txBody>
          <a:bodyPr>
            <a:normAutofit/>
          </a:bodyPr>
          <a:lstStyle/>
          <a:p>
            <a:pPr marL="0" indent="0">
              <a:buNone/>
            </a:pPr>
            <a:r>
              <a:rPr lang="en-IN" b="1" dirty="0"/>
              <a:t>Seasonal or Peak </a:t>
            </a:r>
            <a:r>
              <a:rPr lang="en-IN" b="1" dirty="0" smtClean="0"/>
              <a:t>Loading</a:t>
            </a:r>
          </a:p>
          <a:p>
            <a:pPr marL="0" indent="0" algn="just">
              <a:buNone/>
            </a:pPr>
            <a:r>
              <a:rPr lang="en-IN" dirty="0"/>
              <a:t>Whenever a cloud based application is accessed by millions of users at the same time, the load </a:t>
            </a:r>
            <a:r>
              <a:rPr lang="en-IN" dirty="0" smtClean="0"/>
              <a:t>for the </a:t>
            </a:r>
            <a:r>
              <a:rPr lang="en-IN" dirty="0"/>
              <a:t>cloud </a:t>
            </a:r>
            <a:r>
              <a:rPr lang="en-IN" dirty="0" smtClean="0"/>
              <a:t>server </a:t>
            </a:r>
            <a:r>
              <a:rPr lang="en-IN" dirty="0"/>
              <a:t>increases. The server should be capable enough to handle all the requests at </a:t>
            </a:r>
            <a:r>
              <a:rPr lang="en-IN" dirty="0" smtClean="0"/>
              <a:t>the same </a:t>
            </a:r>
            <a:r>
              <a:rPr lang="en-IN" dirty="0"/>
              <a:t>time. To handle all the requests, different cloud vendors have different </a:t>
            </a:r>
            <a:r>
              <a:rPr lang="en-IN" dirty="0" smtClean="0"/>
              <a:t>solutions</a:t>
            </a:r>
          </a:p>
          <a:p>
            <a:pPr marL="0" indent="0" algn="just">
              <a:buNone/>
            </a:pPr>
            <a:r>
              <a:rPr lang="en-IN" dirty="0"/>
              <a:t>One of the most popular solution available in the market is Amazon's Elastic Load Balancing. </a:t>
            </a:r>
            <a:r>
              <a:rPr lang="en-IN" dirty="0" smtClean="0"/>
              <a:t>Its part </a:t>
            </a:r>
            <a:r>
              <a:rPr lang="en-IN" dirty="0"/>
              <a:t>of </a:t>
            </a:r>
            <a:r>
              <a:rPr lang="en-IN" dirty="0" smtClean="0"/>
              <a:t>Amazon </a:t>
            </a:r>
            <a:r>
              <a:rPr lang="en-IN" dirty="0"/>
              <a:t>Web Services (AWS</a:t>
            </a:r>
            <a:r>
              <a:rPr lang="en-IN" dirty="0" smtClean="0"/>
              <a:t>). </a:t>
            </a:r>
            <a:r>
              <a:rPr lang="en-IN" dirty="0"/>
              <a:t>Elastic Load Balancing handles all the users effectively by distributing the requests made by </a:t>
            </a:r>
            <a:r>
              <a:rPr lang="en-IN" dirty="0" smtClean="0"/>
              <a:t>all the </a:t>
            </a:r>
            <a:r>
              <a:rPr lang="en-IN" dirty="0"/>
              <a:t>users across different virtual servers (technically called as Virtualisation). </a:t>
            </a:r>
            <a:endParaRPr lang="en-IN" dirty="0" smtClean="0"/>
          </a:p>
          <a:p>
            <a:pPr marL="0" indent="0" algn="just">
              <a:buNone/>
            </a:pPr>
            <a:r>
              <a:rPr lang="en-IN" dirty="0" smtClean="0"/>
              <a:t>The organisation which </a:t>
            </a:r>
            <a:r>
              <a:rPr lang="en-IN" dirty="0"/>
              <a:t>expects high traffic to its cloud based application has to create a load balancer (</a:t>
            </a:r>
            <a:r>
              <a:rPr lang="en-IN" dirty="0" smtClean="0"/>
              <a:t>through easily </a:t>
            </a:r>
            <a:r>
              <a:rPr lang="en-IN" dirty="0"/>
              <a:t>customising the AWS settings) in one of more of its availability zones. All the traffic to </a:t>
            </a:r>
            <a:r>
              <a:rPr lang="en-IN" dirty="0" smtClean="0"/>
              <a:t>the application </a:t>
            </a:r>
            <a:r>
              <a:rPr lang="en-IN" dirty="0"/>
              <a:t>first hits the load balancer – which routes the traffic evenly to different virtual </a:t>
            </a:r>
            <a:r>
              <a:rPr lang="en-IN" dirty="0" smtClean="0"/>
              <a:t>servers to </a:t>
            </a:r>
            <a:r>
              <a:rPr lang="en-IN" dirty="0"/>
              <a:t>process the requests.</a:t>
            </a:r>
          </a:p>
          <a:p>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16</a:t>
            </a:fld>
            <a:endParaRPr lang="en-US" dirty="0"/>
          </a:p>
        </p:txBody>
      </p:sp>
    </p:spTree>
    <p:extLst>
      <p:ext uri="{BB962C8B-B14F-4D97-AF65-F5344CB8AC3E}">
        <p14:creationId xmlns:p14="http://schemas.microsoft.com/office/powerpoint/2010/main" val="4284720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28600" y="838200"/>
            <a:ext cx="6858000" cy="5486400"/>
          </a:xfrm>
        </p:spPr>
        <p:txBody>
          <a:bodyPr>
            <a:normAutofit fontScale="92500"/>
          </a:bodyPr>
          <a:lstStyle/>
          <a:p>
            <a:pPr marL="0" indent="0">
              <a:buNone/>
            </a:pPr>
            <a:r>
              <a:rPr lang="en-IN" b="1" dirty="0" smtClean="0"/>
              <a:t>Service Level Agreement (SLA)</a:t>
            </a:r>
          </a:p>
          <a:p>
            <a:pPr marL="0" indent="0" algn="just">
              <a:buNone/>
            </a:pPr>
            <a:r>
              <a:rPr lang="en-IN" dirty="0"/>
              <a:t>Some cloud </a:t>
            </a:r>
            <a:r>
              <a:rPr lang="en-IN" dirty="0" smtClean="0"/>
              <a:t>solution </a:t>
            </a:r>
            <a:r>
              <a:rPr lang="en-IN" dirty="0"/>
              <a:t>providers offer higher service level guarantees in order to </a:t>
            </a:r>
            <a:r>
              <a:rPr lang="en-IN" dirty="0" smtClean="0"/>
              <a:t>differentiate themselves </a:t>
            </a:r>
            <a:r>
              <a:rPr lang="en-IN" dirty="0"/>
              <a:t>from the competition. SLA has been defined majorly to understand the </a:t>
            </a:r>
            <a:r>
              <a:rPr lang="en-IN" dirty="0" smtClean="0"/>
              <a:t>consequences of </a:t>
            </a:r>
            <a:r>
              <a:rPr lang="en-IN" dirty="0"/>
              <a:t>the failure of a service, and has nothing to do with the actual reliability of the </a:t>
            </a:r>
            <a:r>
              <a:rPr lang="en-IN" dirty="0" smtClean="0"/>
              <a:t>service. The </a:t>
            </a:r>
            <a:r>
              <a:rPr lang="en-IN" dirty="0"/>
              <a:t>cloud provider needs to guarantee the service that they will offer in case they are hired</a:t>
            </a:r>
            <a:r>
              <a:rPr lang="en-IN" dirty="0" smtClean="0"/>
              <a:t>.</a:t>
            </a:r>
          </a:p>
          <a:p>
            <a:pPr marL="0" indent="0" algn="just">
              <a:buNone/>
            </a:pPr>
            <a:r>
              <a:rPr lang="en-IN" dirty="0" smtClean="0"/>
              <a:t> The guarantee </a:t>
            </a:r>
            <a:r>
              <a:rPr lang="en-IN" dirty="0"/>
              <a:t>of uptime and services that are hired are being noted in the SLA. In case, the </a:t>
            </a:r>
            <a:r>
              <a:rPr lang="en-IN" dirty="0" smtClean="0"/>
              <a:t>provider fails </a:t>
            </a:r>
            <a:r>
              <a:rPr lang="en-IN" dirty="0"/>
              <a:t>to meet the level of availability signed in the SLA, they will need to compensate the </a:t>
            </a:r>
            <a:r>
              <a:rPr lang="en-IN" dirty="0" smtClean="0"/>
              <a:t>customer as </a:t>
            </a:r>
            <a:r>
              <a:rPr lang="en-IN" dirty="0"/>
              <a:t>signed in the </a:t>
            </a:r>
            <a:r>
              <a:rPr lang="en-IN" dirty="0" smtClean="0"/>
              <a:t>document. There </a:t>
            </a:r>
            <a:r>
              <a:rPr lang="en-IN" dirty="0"/>
              <a:t>will be a certain percentage of the fee that the providers will offer during downtime. </a:t>
            </a:r>
            <a:r>
              <a:rPr lang="en-IN" dirty="0" smtClean="0"/>
              <a:t>This SLA </a:t>
            </a:r>
            <a:r>
              <a:rPr lang="en-IN" dirty="0"/>
              <a:t>will offer an insight into the provider’s level of commitment. The reason SLA is a </a:t>
            </a:r>
            <a:r>
              <a:rPr lang="en-IN" dirty="0" smtClean="0"/>
              <a:t>criterion that </a:t>
            </a:r>
            <a:r>
              <a:rPr lang="en-IN" dirty="0"/>
              <a:t>one should take into consideration, as the real uptime will not be known. Testimonials </a:t>
            </a:r>
            <a:r>
              <a:rPr lang="en-IN" dirty="0" smtClean="0"/>
              <a:t>and reviews </a:t>
            </a:r>
            <a:r>
              <a:rPr lang="en-IN" dirty="0"/>
              <a:t>will give the provider’s real uptime, but till then SLA is a better proposition.</a:t>
            </a:r>
            <a:endParaRPr lang="en-IN" b="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514600"/>
            <a:ext cx="1676400" cy="1676400"/>
          </a:xfrm>
          <a:prstGeom prst="rect">
            <a:avLst/>
          </a:prstGeom>
        </p:spPr>
      </p:pic>
    </p:spTree>
    <p:extLst>
      <p:ext uri="{BB962C8B-B14F-4D97-AF65-F5344CB8AC3E}">
        <p14:creationId xmlns:p14="http://schemas.microsoft.com/office/powerpoint/2010/main" val="2486096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28600" y="838200"/>
            <a:ext cx="6248400" cy="5486400"/>
          </a:xfrm>
        </p:spPr>
        <p:txBody>
          <a:bodyPr>
            <a:normAutofit lnSpcReduction="10000"/>
          </a:bodyPr>
          <a:lstStyle/>
          <a:p>
            <a:pPr marL="0" indent="0">
              <a:buNone/>
            </a:pPr>
            <a:r>
              <a:rPr lang="en-IN" b="1" dirty="0" smtClean="0"/>
              <a:t>System Testing </a:t>
            </a:r>
          </a:p>
          <a:p>
            <a:pPr marL="0" indent="0" algn="just">
              <a:buNone/>
            </a:pPr>
            <a:r>
              <a:rPr lang="en-IN" sz="1600" dirty="0"/>
              <a:t>In traditional on </a:t>
            </a:r>
            <a:r>
              <a:rPr lang="en-IN" sz="1600" dirty="0" smtClean="0"/>
              <a:t>premise </a:t>
            </a:r>
            <a:r>
              <a:rPr lang="en-IN" sz="1600" dirty="0"/>
              <a:t>testing </a:t>
            </a:r>
            <a:r>
              <a:rPr lang="en-IN" sz="1600" dirty="0" smtClean="0"/>
              <a:t>scenario, </a:t>
            </a:r>
            <a:r>
              <a:rPr lang="en-IN" sz="1600" dirty="0"/>
              <a:t>most of the small-medium business(SMB) or larger </a:t>
            </a:r>
            <a:r>
              <a:rPr lang="en-IN" sz="1600" dirty="0" smtClean="0"/>
              <a:t>organisation </a:t>
            </a:r>
            <a:r>
              <a:rPr lang="en-IN" sz="1600" dirty="0"/>
              <a:t>are  much more </a:t>
            </a:r>
            <a:r>
              <a:rPr lang="en-IN" sz="1600" dirty="0" smtClean="0"/>
              <a:t>focused </a:t>
            </a:r>
            <a:r>
              <a:rPr lang="en-IN" sz="1600" dirty="0"/>
              <a:t>on setting </a:t>
            </a:r>
            <a:r>
              <a:rPr lang="en-IN" sz="1600" dirty="0" smtClean="0"/>
              <a:t>up the </a:t>
            </a:r>
            <a:r>
              <a:rPr lang="en-IN" sz="1600" dirty="0"/>
              <a:t>infrastructure for  testing followed by maintaining them for longer </a:t>
            </a:r>
            <a:r>
              <a:rPr lang="en-IN" sz="1600" dirty="0" smtClean="0"/>
              <a:t>period. It’s </a:t>
            </a:r>
            <a:r>
              <a:rPr lang="en-IN" sz="1600" dirty="0"/>
              <a:t>an overhead for them in putting lot of money on infrastructure.  </a:t>
            </a:r>
            <a:endParaRPr lang="en-IN" sz="1600" dirty="0" smtClean="0"/>
          </a:p>
          <a:p>
            <a:pPr marL="0" indent="0" algn="just">
              <a:buNone/>
            </a:pPr>
            <a:r>
              <a:rPr lang="en-IN" sz="1600" dirty="0" smtClean="0"/>
              <a:t>Cloud </a:t>
            </a:r>
            <a:r>
              <a:rPr lang="en-IN" sz="1600" dirty="0"/>
              <a:t>computing is the new age solution which helps </a:t>
            </a:r>
            <a:r>
              <a:rPr lang="en-IN" sz="1600" dirty="0" smtClean="0"/>
              <a:t>organisations </a:t>
            </a:r>
            <a:r>
              <a:rPr lang="en-IN" sz="1600" dirty="0"/>
              <a:t>or Service Industries  to focus on their core  business rather than worrying about the setting up and maintenance of their IT infrastructure in advance which incur them a huge Capital Expenditure(Cap-Ex) </a:t>
            </a:r>
            <a:r>
              <a:rPr lang="en-IN" sz="1600" dirty="0" smtClean="0"/>
              <a:t>.</a:t>
            </a:r>
          </a:p>
          <a:p>
            <a:pPr marL="0" indent="0" algn="just">
              <a:buNone/>
            </a:pPr>
            <a:r>
              <a:rPr lang="en-IN" sz="1600" dirty="0" smtClean="0"/>
              <a:t> </a:t>
            </a:r>
            <a:r>
              <a:rPr lang="en-IN" sz="1600" dirty="0"/>
              <a:t>Resources or Services are available to be accessed from the cloud at any time, and from anywhere in the world via the internet. Cloud computing provide a hosting environment that is immediate scaling (</a:t>
            </a:r>
            <a:r>
              <a:rPr lang="en-IN" sz="1600" dirty="0" smtClean="0"/>
              <a:t>in/out</a:t>
            </a:r>
            <a:r>
              <a:rPr lang="en-IN" sz="1600" dirty="0"/>
              <a:t>), available on demand, flexible while helping </a:t>
            </a:r>
            <a:r>
              <a:rPr lang="en-IN" sz="1600" dirty="0" smtClean="0"/>
              <a:t>organisation</a:t>
            </a:r>
            <a:r>
              <a:rPr lang="en-IN" sz="1600" dirty="0"/>
              <a:t> </a:t>
            </a:r>
            <a:r>
              <a:rPr lang="en-IN" sz="1600" dirty="0" smtClean="0"/>
              <a:t>to </a:t>
            </a:r>
            <a:r>
              <a:rPr lang="en-IN" sz="1600" dirty="0"/>
              <a:t>plan, install, configure and validate complex test environments while improving the quality of testing  in quick time. </a:t>
            </a:r>
            <a:endParaRPr lang="en-IN" sz="1600" dirty="0" smtClean="0"/>
          </a:p>
        </p:txBody>
      </p:sp>
      <p:sp>
        <p:nvSpPr>
          <p:cNvPr id="4" name="Slide Number Placeholder 3"/>
          <p:cNvSpPr>
            <a:spLocks noGrp="1"/>
          </p:cNvSpPr>
          <p:nvPr>
            <p:ph type="sldNum" sz="quarter" idx="12"/>
          </p:nvPr>
        </p:nvSpPr>
        <p:spPr/>
        <p:txBody>
          <a:bodyPr/>
          <a:lstStyle/>
          <a:p>
            <a:fld id="{6237BB6C-CC30-4470-9E73-6CFFC494060D}" type="slidenum">
              <a:rPr lang="en-US" smtClean="0"/>
              <a:pPr/>
              <a:t>18</a:t>
            </a:fld>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7612" r="1"/>
          <a:stretch/>
        </p:blipFill>
        <p:spPr>
          <a:xfrm>
            <a:off x="6705600" y="2628900"/>
            <a:ext cx="2350122" cy="1905000"/>
          </a:xfrm>
          <a:prstGeom prst="rect">
            <a:avLst/>
          </a:prstGeom>
        </p:spPr>
      </p:pic>
    </p:spTree>
    <p:extLst>
      <p:ext uri="{BB962C8B-B14F-4D97-AF65-F5344CB8AC3E}">
        <p14:creationId xmlns:p14="http://schemas.microsoft.com/office/powerpoint/2010/main" val="2226729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IN" b="1" dirty="0" smtClean="0"/>
              <a:t>Software Stack and Storage    </a:t>
            </a:r>
          </a:p>
          <a:p>
            <a:pPr marL="0" indent="0" algn="just">
              <a:buNone/>
            </a:pPr>
            <a:r>
              <a:rPr lang="en-IN" dirty="0"/>
              <a:t>The cloud providers offer a certain technology and storage solution which becomes their </a:t>
            </a:r>
            <a:r>
              <a:rPr lang="en-IN" dirty="0" smtClean="0"/>
              <a:t>unique selling </a:t>
            </a:r>
            <a:r>
              <a:rPr lang="en-IN" dirty="0"/>
              <a:t>point. The focus for some providers is majorly based on the software stack they offer. </a:t>
            </a:r>
            <a:r>
              <a:rPr lang="en-IN" dirty="0" smtClean="0"/>
              <a:t>Most providers </a:t>
            </a:r>
            <a:r>
              <a:rPr lang="en-IN" dirty="0"/>
              <a:t>move from offering plain infrastructure as a service to offering platform as a service</a:t>
            </a:r>
            <a:r>
              <a:rPr lang="en-IN" dirty="0" smtClean="0"/>
              <a:t>.</a:t>
            </a:r>
          </a:p>
          <a:p>
            <a:pPr marL="0" indent="0" algn="just">
              <a:buNone/>
            </a:pPr>
            <a:endParaRPr lang="en-IN" dirty="0"/>
          </a:p>
          <a:p>
            <a:pPr marL="0" indent="0" algn="just">
              <a:buNone/>
            </a:pPr>
            <a:r>
              <a:rPr lang="en-IN" dirty="0"/>
              <a:t>The stack specific clouds are known to align with the popular cloud solutions available. </a:t>
            </a:r>
            <a:r>
              <a:rPr lang="en-IN" dirty="0" smtClean="0"/>
              <a:t>The application </a:t>
            </a:r>
            <a:r>
              <a:rPr lang="en-IN" dirty="0"/>
              <a:t>which is built using the software stack defined by the cloud will save a lot of time </a:t>
            </a:r>
            <a:r>
              <a:rPr lang="en-IN" dirty="0" smtClean="0"/>
              <a:t>and cost</a:t>
            </a:r>
            <a:r>
              <a:rPr lang="en-IN" dirty="0"/>
              <a:t>. With this solution, enterprises need not use the lower level infrastructure setup </a:t>
            </a:r>
            <a:r>
              <a:rPr lang="en-IN" dirty="0" smtClean="0"/>
              <a:t>and configuration</a:t>
            </a:r>
            <a:r>
              <a:rPr lang="en-IN" dirty="0"/>
              <a:t>. This software stack that is provided need the enterprises to follow certain </a:t>
            </a:r>
            <a:r>
              <a:rPr lang="en-IN" dirty="0" smtClean="0"/>
              <a:t>best practices </a:t>
            </a:r>
            <a:r>
              <a:rPr lang="en-IN" dirty="0"/>
              <a:t>while designing and writing the apps, which in turn requires high levels of vendor </a:t>
            </a:r>
            <a:r>
              <a:rPr lang="en-IN" dirty="0" smtClean="0"/>
              <a:t>lock-in.</a:t>
            </a:r>
          </a:p>
          <a:p>
            <a:pPr marL="0" indent="0" algn="just">
              <a:buNone/>
            </a:pPr>
            <a:endParaRPr lang="en-IN" dirty="0"/>
          </a:p>
          <a:p>
            <a:pPr marL="0" indent="0" algn="just">
              <a:buNone/>
            </a:pPr>
            <a:r>
              <a:rPr lang="en-IN" dirty="0"/>
              <a:t>Along with software stack, storage is an important consideration. How will the data be stored </a:t>
            </a:r>
            <a:r>
              <a:rPr lang="en-IN" dirty="0" smtClean="0"/>
              <a:t>in the </a:t>
            </a:r>
            <a:r>
              <a:rPr lang="en-IN" dirty="0"/>
              <a:t>cloud, and made accessible to the enterprises? Will the storage solution make way for </a:t>
            </a:r>
            <a:r>
              <a:rPr lang="en-IN" dirty="0" smtClean="0"/>
              <a:t>remote access </a:t>
            </a:r>
            <a:r>
              <a:rPr lang="en-IN" dirty="0"/>
              <a:t>and virtualisation is another concern that should be addressed before hiring the </a:t>
            </a:r>
            <a:r>
              <a:rPr lang="en-IN" dirty="0" smtClean="0"/>
              <a:t>cloud solution</a:t>
            </a:r>
            <a:r>
              <a:rPr lang="en-IN" dirty="0"/>
              <a:t>.</a:t>
            </a:r>
            <a:endParaRPr lang="en-IN" b="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19</a:t>
            </a:fld>
            <a:endParaRPr lang="en-US" dirty="0"/>
          </a:p>
        </p:txBody>
      </p:sp>
    </p:spTree>
    <p:extLst>
      <p:ext uri="{BB962C8B-B14F-4D97-AF65-F5344CB8AC3E}">
        <p14:creationId xmlns:p14="http://schemas.microsoft.com/office/powerpoint/2010/main" val="2121523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55309C35-FEBC-458C-9CA9-419ECF0CD12C}"/>
              </a:ext>
            </a:extLst>
          </p:cNvPr>
          <p:cNvSpPr>
            <a:spLocks noGrp="1"/>
          </p:cNvSpPr>
          <p:nvPr>
            <p:ph type="sldNum" sz="quarter" idx="12"/>
          </p:nvPr>
        </p:nvSpPr>
        <p:spPr/>
        <p:txBody>
          <a:bodyPr/>
          <a:lstStyle/>
          <a:p>
            <a:fld id="{6237BB6C-CC30-4470-9E73-6CFFC494060D}" type="slidenum">
              <a:rPr lang="en-US" smtClean="0"/>
              <a:pPr/>
              <a:t>2</a:t>
            </a:fld>
            <a:endParaRPr lang="en-US" dirty="0"/>
          </a:p>
        </p:txBody>
      </p:sp>
      <p:sp>
        <p:nvSpPr>
          <p:cNvPr id="13" name="Rectangle 12"/>
          <p:cNvSpPr/>
          <p:nvPr/>
        </p:nvSpPr>
        <p:spPr>
          <a:xfrm>
            <a:off x="4001539" y="778988"/>
            <a:ext cx="184730" cy="923330"/>
          </a:xfrm>
          <a:prstGeom prst="rect">
            <a:avLst/>
          </a:prstGeom>
          <a:noFill/>
        </p:spPr>
        <p:txBody>
          <a:bodyPr wrap="none" lIns="91440" tIns="45720" rIns="91440" bIns="45720">
            <a:spAutoFit/>
          </a:bodyPr>
          <a:lstStyle/>
          <a:p>
            <a:pPr algn="ctr"/>
            <a:endParaRPr lang="en-IN"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Rectangle 1"/>
          <p:cNvSpPr/>
          <p:nvPr/>
        </p:nvSpPr>
        <p:spPr>
          <a:xfrm>
            <a:off x="50053" y="2895600"/>
            <a:ext cx="8941547" cy="954107"/>
          </a:xfrm>
          <a:prstGeom prst="rect">
            <a:avLst/>
          </a:prstGeom>
        </p:spPr>
        <p:txBody>
          <a:bodyPr wrap="square">
            <a:spAutoFit/>
          </a:bodyPr>
          <a:lstStyle/>
          <a:p>
            <a:r>
              <a:rPr lang="en-IN" sz="2800" b="1" dirty="0">
                <a:solidFill>
                  <a:srgbClr val="FF9900"/>
                </a:solidFill>
                <a:latin typeface="AR DELANEY" pitchFamily="2" charset="0"/>
                <a:cs typeface="Browallia New" pitchFamily="34" charset="-34"/>
              </a:rPr>
              <a:t>Chapter </a:t>
            </a:r>
            <a:r>
              <a:rPr lang="en-IN" sz="2800" b="1" dirty="0">
                <a:solidFill>
                  <a:srgbClr val="FF9900"/>
                </a:solidFill>
                <a:latin typeface="AR DELANEY" pitchFamily="2" charset="0"/>
                <a:cs typeface="Browallia New" pitchFamily="34" charset="-34"/>
              </a:rPr>
              <a:t>8</a:t>
            </a:r>
            <a:r>
              <a:rPr lang="en-IN" sz="2800" b="1" dirty="0" smtClean="0">
                <a:solidFill>
                  <a:srgbClr val="FF9900"/>
                </a:solidFill>
                <a:latin typeface="AR DELANEY" pitchFamily="2" charset="0"/>
                <a:cs typeface="Browallia New" pitchFamily="34" charset="-34"/>
              </a:rPr>
              <a:t>: Cloud Cost Management and Selection of Cloud Provider </a:t>
            </a:r>
            <a:endParaRPr lang="en-IN" sz="2800" b="1" dirty="0">
              <a:solidFill>
                <a:srgbClr val="FF9900"/>
              </a:solidFill>
              <a:latin typeface="AR DELANEY" pitchFamily="2" charset="0"/>
              <a:cs typeface="Browallia New" pitchFamily="34" charset="-34"/>
            </a:endParaRPr>
          </a:p>
        </p:txBody>
      </p:sp>
    </p:spTree>
    <p:extLst>
      <p:ext uri="{BB962C8B-B14F-4D97-AF65-F5344CB8AC3E}">
        <p14:creationId xmlns:p14="http://schemas.microsoft.com/office/powerpoint/2010/main" val="632980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Cost Cutting and Cost-Benefit Analysis</a:t>
            </a:r>
            <a:endParaRPr lang="en-IN" dirty="0"/>
          </a:p>
        </p:txBody>
      </p:sp>
      <p:sp>
        <p:nvSpPr>
          <p:cNvPr id="3" name="Content Placeholder 2"/>
          <p:cNvSpPr>
            <a:spLocks noGrp="1"/>
          </p:cNvSpPr>
          <p:nvPr>
            <p:ph idx="1"/>
          </p:nvPr>
        </p:nvSpPr>
        <p:spPr/>
        <p:txBody>
          <a:bodyPr>
            <a:normAutofit/>
          </a:bodyPr>
          <a:lstStyle/>
          <a:p>
            <a:pPr marL="0" indent="0" algn="just">
              <a:buNone/>
            </a:pPr>
            <a:r>
              <a:rPr lang="en-IN" dirty="0"/>
              <a:t>One of the most significant benefits of cloud computing is cost savings. It eliminates the need </a:t>
            </a:r>
            <a:r>
              <a:rPr lang="en-IN" dirty="0" smtClean="0"/>
              <a:t>for upfront </a:t>
            </a:r>
            <a:r>
              <a:rPr lang="en-IN" dirty="0"/>
              <a:t>capital investment and also cuts down on costs such as space, power and personnel. </a:t>
            </a:r>
            <a:endParaRPr lang="en-IN" dirty="0" smtClean="0"/>
          </a:p>
          <a:p>
            <a:pPr marL="0" indent="0" algn="just">
              <a:buNone/>
            </a:pPr>
            <a:r>
              <a:rPr lang="en-IN" dirty="0" smtClean="0"/>
              <a:t>Five significant </a:t>
            </a:r>
            <a:r>
              <a:rPr lang="en-IN" dirty="0"/>
              <a:t>way in which cloud enables cost cutting </a:t>
            </a:r>
            <a:r>
              <a:rPr lang="en-IN" dirty="0" smtClean="0"/>
              <a:t>are as follows:</a:t>
            </a:r>
          </a:p>
          <a:p>
            <a:pPr algn="just"/>
            <a:r>
              <a:rPr lang="en-IN" dirty="0"/>
              <a:t>The </a:t>
            </a:r>
            <a:r>
              <a:rPr lang="en-IN" dirty="0" smtClean="0"/>
              <a:t>pay-as-you-go-model </a:t>
            </a:r>
            <a:r>
              <a:rPr lang="en-IN" dirty="0"/>
              <a:t>eliminates the need to spend on the purchase and maintenance </a:t>
            </a:r>
            <a:r>
              <a:rPr lang="en-IN" dirty="0" smtClean="0"/>
              <a:t>of ideal servers</a:t>
            </a:r>
            <a:endParaRPr lang="en-IN" dirty="0"/>
          </a:p>
          <a:p>
            <a:pPr algn="just"/>
            <a:r>
              <a:rPr lang="en-IN" dirty="0" smtClean="0"/>
              <a:t>The </a:t>
            </a:r>
            <a:r>
              <a:rPr lang="en-IN" dirty="0"/>
              <a:t>cost of maintenance (personnel, power and space) is taken </a:t>
            </a:r>
            <a:r>
              <a:rPr lang="en-IN" dirty="0" smtClean="0"/>
              <a:t>care</a:t>
            </a:r>
            <a:endParaRPr lang="en-IN" dirty="0"/>
          </a:p>
          <a:p>
            <a:pPr algn="just"/>
            <a:r>
              <a:rPr lang="en-IN" dirty="0" smtClean="0"/>
              <a:t>Allows </a:t>
            </a:r>
            <a:r>
              <a:rPr lang="en-IN" dirty="0"/>
              <a:t>businesses to focus on their core business function thus paving for better </a:t>
            </a:r>
            <a:r>
              <a:rPr lang="en-IN" dirty="0" smtClean="0"/>
              <a:t>innovation and </a:t>
            </a:r>
            <a:r>
              <a:rPr lang="en-IN" dirty="0"/>
              <a:t>greater </a:t>
            </a:r>
            <a:r>
              <a:rPr lang="en-IN" dirty="0" smtClean="0"/>
              <a:t>revenue</a:t>
            </a:r>
            <a:endParaRPr lang="en-IN" dirty="0"/>
          </a:p>
          <a:p>
            <a:pPr algn="just"/>
            <a:r>
              <a:rPr lang="en-IN" dirty="0" smtClean="0"/>
              <a:t>Eliminates </a:t>
            </a:r>
            <a:r>
              <a:rPr lang="en-IN" dirty="0"/>
              <a:t>the need to spend on additional resources as the business expands. Cloud </a:t>
            </a:r>
            <a:r>
              <a:rPr lang="en-IN" dirty="0" smtClean="0"/>
              <a:t>model is </a:t>
            </a:r>
            <a:r>
              <a:rPr lang="en-IN" dirty="0"/>
              <a:t>highly scalable at </a:t>
            </a:r>
            <a:r>
              <a:rPr lang="en-IN" dirty="0" smtClean="0"/>
              <a:t>fraction </a:t>
            </a:r>
            <a:r>
              <a:rPr lang="en-IN" dirty="0"/>
              <a:t>of </a:t>
            </a:r>
            <a:r>
              <a:rPr lang="en-IN" dirty="0" smtClean="0"/>
              <a:t>cost </a:t>
            </a:r>
          </a:p>
          <a:p>
            <a:pPr algn="just"/>
            <a:r>
              <a:rPr lang="en-IN" dirty="0"/>
              <a:t>Cost for </a:t>
            </a:r>
            <a:r>
              <a:rPr lang="en-IN" dirty="0" smtClean="0"/>
              <a:t>back-up</a:t>
            </a:r>
            <a:r>
              <a:rPr lang="en-IN" dirty="0"/>
              <a:t>, restoration, depreciation and replacement of faulty hardware are </a:t>
            </a:r>
            <a:r>
              <a:rPr lang="en-IN" dirty="0" smtClean="0"/>
              <a:t>taken care </a:t>
            </a:r>
            <a:r>
              <a:rPr lang="en-IN" dirty="0"/>
              <a:t>of by the service provider. This is a huge cost cutting measure </a:t>
            </a:r>
            <a:r>
              <a:rPr lang="en-IN" dirty="0" smtClean="0"/>
              <a:t>when compared to traditional on-premise infrastructure</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20</a:t>
            </a:fld>
            <a:endParaRPr lang="en-US" dirty="0"/>
          </a:p>
        </p:txBody>
      </p:sp>
    </p:spTree>
    <p:extLst>
      <p:ext uri="{BB962C8B-B14F-4D97-AF65-F5344CB8AC3E}">
        <p14:creationId xmlns:p14="http://schemas.microsoft.com/office/powerpoint/2010/main" val="2458422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Cost Cutting and Cost-Benefit </a:t>
            </a:r>
            <a:r>
              <a:rPr lang="en-IN" dirty="0" smtClean="0"/>
              <a:t>Analysis contd..</a:t>
            </a:r>
            <a:endParaRPr lang="en-IN" dirty="0"/>
          </a:p>
        </p:txBody>
      </p:sp>
      <p:sp>
        <p:nvSpPr>
          <p:cNvPr id="3" name="Content Placeholder 2"/>
          <p:cNvSpPr>
            <a:spLocks noGrp="1"/>
          </p:cNvSpPr>
          <p:nvPr>
            <p:ph idx="1"/>
          </p:nvPr>
        </p:nvSpPr>
        <p:spPr>
          <a:xfrm>
            <a:off x="25758" y="780820"/>
            <a:ext cx="9144000" cy="5486400"/>
          </a:xfrm>
        </p:spPr>
        <p:txBody>
          <a:bodyPr/>
          <a:lstStyle/>
          <a:p>
            <a:pPr marL="0" indent="0" algn="just">
              <a:buNone/>
            </a:pPr>
            <a:r>
              <a:rPr lang="en-IN" sz="1400" dirty="0"/>
              <a:t>To ensure that the move to the cloud is truly a cost efficient choice, all hidden costs must </a:t>
            </a:r>
            <a:r>
              <a:rPr lang="en-IN" sz="1400" dirty="0" smtClean="0"/>
              <a:t>be clarified before subscribing cloud service. </a:t>
            </a:r>
            <a:r>
              <a:rPr lang="en-IN" sz="1400" dirty="0"/>
              <a:t>A comprehensive cost benefit analysis must be performed to </a:t>
            </a:r>
            <a:r>
              <a:rPr lang="en-IN" sz="1400" dirty="0" smtClean="0"/>
              <a:t>achieve </a:t>
            </a:r>
            <a:r>
              <a:rPr lang="en-IN" sz="1400" dirty="0"/>
              <a:t>a </a:t>
            </a:r>
            <a:r>
              <a:rPr lang="en-IN" sz="1400" dirty="0" smtClean="0"/>
              <a:t>holistic assessment </a:t>
            </a:r>
            <a:r>
              <a:rPr lang="en-IN" sz="1400" dirty="0"/>
              <a:t>of the cloud solution</a:t>
            </a:r>
            <a:r>
              <a:rPr lang="en-IN" sz="1400" dirty="0" smtClean="0"/>
              <a:t>.  Following table depicts the key </a:t>
            </a:r>
            <a:r>
              <a:rPr lang="en-IN" sz="1400" dirty="0"/>
              <a:t>factors to consider while doing </a:t>
            </a:r>
            <a:r>
              <a:rPr lang="en-IN" sz="1400" dirty="0" smtClean="0"/>
              <a:t>cost </a:t>
            </a:r>
            <a:r>
              <a:rPr lang="en-IN" sz="1400" dirty="0"/>
              <a:t>b</a:t>
            </a:r>
            <a:r>
              <a:rPr lang="en-IN" sz="1400" dirty="0" smtClean="0"/>
              <a:t>enefit analysis:</a:t>
            </a:r>
          </a:p>
          <a:p>
            <a:pPr marL="0" indent="0" algn="just">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60742471"/>
              </p:ext>
            </p:extLst>
          </p:nvPr>
        </p:nvGraphicFramePr>
        <p:xfrm>
          <a:off x="25758" y="1774316"/>
          <a:ext cx="9048507" cy="4647324"/>
        </p:xfrm>
        <a:graphic>
          <a:graphicData uri="http://schemas.openxmlformats.org/drawingml/2006/table">
            <a:tbl>
              <a:tblPr firstRow="1" bandRow="1">
                <a:tableStyleId>{93296810-A885-4BE3-A3E7-6D5BEEA58F35}</a:tableStyleId>
              </a:tblPr>
              <a:tblGrid>
                <a:gridCol w="1280801"/>
                <a:gridCol w="4192589"/>
                <a:gridCol w="3575117"/>
              </a:tblGrid>
              <a:tr h="374828">
                <a:tc>
                  <a:txBody>
                    <a:bodyPr/>
                    <a:lstStyle/>
                    <a:p>
                      <a:pPr algn="ctr"/>
                      <a:r>
                        <a:rPr lang="en-IN" sz="1400" b="1" i="0" u="none" strike="noStrike" kern="1200" baseline="0" dirty="0" smtClean="0">
                          <a:solidFill>
                            <a:schemeClr val="lt1"/>
                          </a:solidFill>
                          <a:latin typeface="+mn-lt"/>
                          <a:ea typeface="+mn-ea"/>
                          <a:cs typeface="+mn-cs"/>
                        </a:rPr>
                        <a:t>Cost Drivers</a:t>
                      </a:r>
                      <a:endParaRPr lang="en-IN" sz="1400" b="1" dirty="0"/>
                    </a:p>
                  </a:txBody>
                  <a:tcPr/>
                </a:tc>
                <a:tc>
                  <a:txBody>
                    <a:bodyPr/>
                    <a:lstStyle/>
                    <a:p>
                      <a:pPr algn="ctr"/>
                      <a:r>
                        <a:rPr lang="en-IN" sz="1400" b="1" i="0" u="none" strike="noStrike" kern="1200" baseline="0" dirty="0" smtClean="0">
                          <a:solidFill>
                            <a:schemeClr val="lt1"/>
                          </a:solidFill>
                          <a:latin typeface="+mn-lt"/>
                          <a:ea typeface="+mn-ea"/>
                          <a:cs typeface="+mn-cs"/>
                        </a:rPr>
                        <a:t>Traditional On-Premises Software</a:t>
                      </a:r>
                      <a:endParaRPr lang="en-IN" sz="1400" b="1" dirty="0"/>
                    </a:p>
                  </a:txBody>
                  <a:tcPr/>
                </a:tc>
                <a:tc>
                  <a:txBody>
                    <a:bodyPr/>
                    <a:lstStyle/>
                    <a:p>
                      <a:pPr algn="ctr"/>
                      <a:r>
                        <a:rPr lang="en-IN" sz="1400" b="1" i="0" u="none" strike="noStrike" kern="1200" baseline="0" dirty="0" smtClean="0">
                          <a:solidFill>
                            <a:schemeClr val="lt1"/>
                          </a:solidFill>
                          <a:latin typeface="+mn-lt"/>
                          <a:ea typeface="+mn-ea"/>
                          <a:cs typeface="+mn-cs"/>
                        </a:rPr>
                        <a:t>Cloud Application</a:t>
                      </a:r>
                      <a:endParaRPr lang="en-IN" sz="1400" b="1" dirty="0"/>
                    </a:p>
                  </a:txBody>
                  <a:tcPr/>
                </a:tc>
              </a:tr>
              <a:tr h="992191">
                <a:tc>
                  <a:txBody>
                    <a:bodyPr/>
                    <a:lstStyle/>
                    <a:p>
                      <a:pPr algn="just"/>
                      <a:r>
                        <a:rPr lang="en-IN" sz="1200" b="0" i="0" u="none" strike="noStrike" kern="1200" baseline="0" dirty="0" smtClean="0">
                          <a:solidFill>
                            <a:schemeClr val="dk1"/>
                          </a:solidFill>
                          <a:latin typeface="+mn-lt"/>
                          <a:ea typeface="+mn-ea"/>
                          <a:cs typeface="+mn-cs"/>
                        </a:rPr>
                        <a:t>Capital Expenses</a:t>
                      </a:r>
                      <a:endParaRPr lang="en-IN" sz="1200" dirty="0"/>
                    </a:p>
                  </a:txBody>
                  <a:tcPr/>
                </a:tc>
                <a:tc>
                  <a:txBody>
                    <a:bodyPr/>
                    <a:lstStyle/>
                    <a:p>
                      <a:pPr marL="171450" indent="-171450" algn="just">
                        <a:buFont typeface="Arial" panose="020B0604020202020204" pitchFamily="34" charset="0"/>
                        <a:buChar char="•"/>
                      </a:pPr>
                      <a:r>
                        <a:rPr lang="en-IN" sz="1200" b="0" i="0" u="none" strike="noStrike" kern="1200" baseline="0" dirty="0" smtClean="0">
                          <a:solidFill>
                            <a:schemeClr val="dk1"/>
                          </a:solidFill>
                          <a:latin typeface="+mn-lt"/>
                          <a:ea typeface="+mn-ea"/>
                          <a:cs typeface="+mn-cs"/>
                        </a:rPr>
                        <a:t>Purchase of software and hardware while commissioning the infrastructure</a:t>
                      </a:r>
                    </a:p>
                    <a:p>
                      <a:pPr marL="171450" indent="-171450" algn="just">
                        <a:buFont typeface="Arial" panose="020B0604020202020204" pitchFamily="34" charset="0"/>
                        <a:buChar char="•"/>
                      </a:pPr>
                      <a:r>
                        <a:rPr lang="en-IN" sz="1200" b="0" i="0" u="none" strike="noStrike" kern="1200" baseline="0" dirty="0" smtClean="0">
                          <a:solidFill>
                            <a:schemeClr val="dk1"/>
                          </a:solidFill>
                          <a:latin typeface="+mn-lt"/>
                          <a:ea typeface="+mn-ea"/>
                          <a:cs typeface="+mn-cs"/>
                        </a:rPr>
                        <a:t>May require network Infrastructure enhancements and facilities</a:t>
                      </a:r>
                    </a:p>
                    <a:p>
                      <a:pPr marL="171450" indent="-171450" algn="just">
                        <a:buFont typeface="Arial" panose="020B0604020202020204" pitchFamily="34" charset="0"/>
                        <a:buChar char="•"/>
                      </a:pPr>
                      <a:r>
                        <a:rPr lang="en-IN" sz="1200" b="0" i="0" u="none" strike="noStrike" kern="1200" baseline="0" dirty="0" smtClean="0">
                          <a:solidFill>
                            <a:schemeClr val="dk1"/>
                          </a:solidFill>
                          <a:latin typeface="+mn-lt"/>
                          <a:ea typeface="+mn-ea"/>
                          <a:cs typeface="+mn-cs"/>
                        </a:rPr>
                        <a:t> Additional monitoring software, testing tools and security software may be required</a:t>
                      </a:r>
                      <a:endParaRPr lang="en-IN" sz="1200" dirty="0"/>
                    </a:p>
                  </a:txBody>
                  <a:tcPr/>
                </a:tc>
                <a:tc>
                  <a:txBody>
                    <a:bodyPr/>
                    <a:lstStyle/>
                    <a:p>
                      <a:pPr marL="171450" indent="-171450" algn="just">
                        <a:buFont typeface="Arial" panose="020B0604020202020204" pitchFamily="34" charset="0"/>
                        <a:buChar char="•"/>
                      </a:pPr>
                      <a:r>
                        <a:rPr lang="en-IN" sz="1200" b="0" i="0" u="none" strike="noStrike" kern="1200" baseline="0" dirty="0" smtClean="0">
                          <a:solidFill>
                            <a:schemeClr val="dk1"/>
                          </a:solidFill>
                          <a:latin typeface="+mn-lt"/>
                          <a:ea typeface="+mn-ea"/>
                          <a:cs typeface="+mn-cs"/>
                        </a:rPr>
                        <a:t>None</a:t>
                      </a:r>
                    </a:p>
                    <a:p>
                      <a:pPr marL="171450" indent="-171450" algn="just">
                        <a:buFont typeface="Arial" panose="020B0604020202020204" pitchFamily="34" charset="0"/>
                        <a:buChar char="•"/>
                      </a:pPr>
                      <a:r>
                        <a:rPr lang="en-IN" sz="1200" b="0" i="0" u="none" strike="noStrike" kern="1200" baseline="0" dirty="0" smtClean="0">
                          <a:solidFill>
                            <a:schemeClr val="dk1"/>
                          </a:solidFill>
                          <a:latin typeface="+mn-lt"/>
                          <a:ea typeface="+mn-ea"/>
                          <a:cs typeface="+mn-cs"/>
                        </a:rPr>
                        <a:t>Pay-as-you-go subscription pricing</a:t>
                      </a:r>
                    </a:p>
                    <a:p>
                      <a:pPr marL="171450" indent="-171450" algn="just">
                        <a:buFont typeface="Arial" panose="020B0604020202020204" pitchFamily="34" charset="0"/>
                        <a:buChar char="•"/>
                      </a:pPr>
                      <a:r>
                        <a:rPr lang="en-IN" sz="1200" b="0" i="0" u="none" strike="noStrike" kern="1200" baseline="0" dirty="0" smtClean="0">
                          <a:solidFill>
                            <a:schemeClr val="dk1"/>
                          </a:solidFill>
                          <a:latin typeface="+mn-lt"/>
                          <a:ea typeface="+mn-ea"/>
                          <a:cs typeface="+mn-cs"/>
                        </a:rPr>
                        <a:t>All inclusive: maintenance, support, training, and</a:t>
                      </a:r>
                    </a:p>
                    <a:p>
                      <a:pPr marL="0" indent="0" algn="just">
                        <a:buFont typeface="Arial" panose="020B0604020202020204" pitchFamily="34" charset="0"/>
                        <a:buNone/>
                      </a:pPr>
                      <a:r>
                        <a:rPr lang="en-IN" sz="1200" b="0" i="0" u="none" strike="noStrike" kern="1200" baseline="0" dirty="0" smtClean="0">
                          <a:solidFill>
                            <a:schemeClr val="dk1"/>
                          </a:solidFill>
                          <a:latin typeface="+mn-lt"/>
                          <a:ea typeface="+mn-ea"/>
                          <a:cs typeface="+mn-cs"/>
                        </a:rPr>
                        <a:t>     upgrades all hardware, networking, storage,     database and administration</a:t>
                      </a:r>
                      <a:endParaRPr lang="en-IN" sz="1200" dirty="0"/>
                    </a:p>
                  </a:txBody>
                  <a:tcPr/>
                </a:tc>
              </a:tr>
              <a:tr h="1254976">
                <a:tc>
                  <a:txBody>
                    <a:bodyPr/>
                    <a:lstStyle/>
                    <a:p>
                      <a:pPr algn="just"/>
                      <a:r>
                        <a:rPr lang="en-IN" sz="1200" b="0" i="0" u="none" strike="noStrike" kern="1200" baseline="0" dirty="0" smtClean="0">
                          <a:solidFill>
                            <a:schemeClr val="dk1"/>
                          </a:solidFill>
                          <a:latin typeface="+mn-lt"/>
                          <a:ea typeface="+mn-ea"/>
                          <a:cs typeface="+mn-cs"/>
                        </a:rPr>
                        <a:t>Design and</a:t>
                      </a:r>
                    </a:p>
                    <a:p>
                      <a:pPr algn="just"/>
                      <a:r>
                        <a:rPr lang="en-IN" sz="1200" b="0" i="0" u="none" strike="noStrike" kern="1200" baseline="0" dirty="0" smtClean="0">
                          <a:solidFill>
                            <a:schemeClr val="dk1"/>
                          </a:solidFill>
                          <a:latin typeface="+mn-lt"/>
                          <a:ea typeface="+mn-ea"/>
                          <a:cs typeface="+mn-cs"/>
                        </a:rPr>
                        <a:t>Deployment</a:t>
                      </a:r>
                      <a:endParaRPr lang="en-IN" sz="1200" dirty="0"/>
                    </a:p>
                  </a:txBody>
                  <a:tcPr/>
                </a:tc>
                <a:tc>
                  <a:txBody>
                    <a:bodyPr/>
                    <a:lstStyle/>
                    <a:p>
                      <a:pPr marL="171450" indent="-171450" algn="just">
                        <a:buFont typeface="Arial" panose="020B0604020202020204" pitchFamily="34" charset="0"/>
                        <a:buChar char="•"/>
                      </a:pPr>
                      <a:r>
                        <a:rPr lang="en-IN" sz="1200" b="0" i="0" u="none" strike="noStrike" kern="1200" baseline="0" dirty="0" smtClean="0">
                          <a:solidFill>
                            <a:schemeClr val="dk1"/>
                          </a:solidFill>
                          <a:latin typeface="+mn-lt"/>
                          <a:ea typeface="+mn-ea"/>
                          <a:cs typeface="+mn-cs"/>
                        </a:rPr>
                        <a:t>May take months to deploy</a:t>
                      </a:r>
                    </a:p>
                    <a:p>
                      <a:pPr marL="171450" indent="-171450" algn="just">
                        <a:buFont typeface="Arial" panose="020B0604020202020204" pitchFamily="34" charset="0"/>
                        <a:buChar char="•"/>
                      </a:pPr>
                      <a:r>
                        <a:rPr lang="en-IN" sz="1200" b="0" i="0" u="none" strike="noStrike" kern="1200" baseline="0" dirty="0" smtClean="0">
                          <a:solidFill>
                            <a:schemeClr val="dk1"/>
                          </a:solidFill>
                          <a:latin typeface="+mn-lt"/>
                          <a:ea typeface="+mn-ea"/>
                          <a:cs typeface="+mn-cs"/>
                        </a:rPr>
                        <a:t>Professional services can cost up to 3X  the initial software purchase</a:t>
                      </a:r>
                    </a:p>
                    <a:p>
                      <a:pPr marL="171450" indent="-171450" algn="just">
                        <a:buFont typeface="Arial" panose="020B0604020202020204" pitchFamily="34" charset="0"/>
                        <a:buChar char="•"/>
                      </a:pPr>
                      <a:r>
                        <a:rPr lang="en-IN" sz="1200" b="0" i="0" u="none" strike="noStrike" kern="1200" baseline="0" dirty="0" smtClean="0">
                          <a:solidFill>
                            <a:schemeClr val="dk1"/>
                          </a:solidFill>
                          <a:latin typeface="+mn-lt"/>
                          <a:ea typeface="+mn-ea"/>
                          <a:cs typeface="+mn-cs"/>
                        </a:rPr>
                        <a:t>Difficult for vendor to build best practices</a:t>
                      </a:r>
                    </a:p>
                    <a:p>
                      <a:pPr marL="171450" indent="-171450" algn="just">
                        <a:buFont typeface="Arial" panose="020B0604020202020204" pitchFamily="34" charset="0"/>
                        <a:buChar char="•"/>
                      </a:pPr>
                      <a:r>
                        <a:rPr lang="en-IN" sz="1200" b="0" i="0" u="none" strike="noStrike" kern="1200" baseline="0" dirty="0" smtClean="0">
                          <a:solidFill>
                            <a:schemeClr val="dk1"/>
                          </a:solidFill>
                          <a:latin typeface="+mn-lt"/>
                          <a:ea typeface="+mn-ea"/>
                          <a:cs typeface="+mn-cs"/>
                        </a:rPr>
                        <a:t>Requires staff or contract labour to research, design, integrate, test, tune, launch, and train</a:t>
                      </a:r>
                      <a:endParaRPr lang="en-IN" sz="1200" dirty="0"/>
                    </a:p>
                  </a:txBody>
                  <a:tcPr/>
                </a:tc>
                <a:tc>
                  <a:txBody>
                    <a:bodyPr/>
                    <a:lstStyle/>
                    <a:p>
                      <a:pPr marL="171450" indent="-171450" algn="just">
                        <a:buFont typeface="Arial" panose="020B0604020202020204" pitchFamily="34" charset="0"/>
                        <a:buChar char="•"/>
                      </a:pPr>
                      <a:r>
                        <a:rPr lang="en-IN" sz="1200" b="0" i="0" u="none" strike="noStrike" kern="1200" baseline="0" dirty="0" smtClean="0">
                          <a:solidFill>
                            <a:schemeClr val="dk1"/>
                          </a:solidFill>
                          <a:latin typeface="+mn-lt"/>
                          <a:ea typeface="+mn-ea"/>
                          <a:cs typeface="+mn-cs"/>
                        </a:rPr>
                        <a:t>Deploy in weeks</a:t>
                      </a:r>
                    </a:p>
                    <a:p>
                      <a:pPr marL="171450" indent="-171450" algn="just">
                        <a:buFont typeface="Arial" panose="020B0604020202020204" pitchFamily="34" charset="0"/>
                        <a:buChar char="•"/>
                      </a:pPr>
                      <a:r>
                        <a:rPr lang="en-IN" sz="1200" b="0" i="0" u="none" strike="noStrike" kern="1200" baseline="0" dirty="0" smtClean="0">
                          <a:solidFill>
                            <a:schemeClr val="dk1"/>
                          </a:solidFill>
                          <a:latin typeface="+mn-lt"/>
                          <a:ea typeface="+mn-ea"/>
                          <a:cs typeface="+mn-cs"/>
                        </a:rPr>
                        <a:t>Lower cost using consistent set of best practices</a:t>
                      </a:r>
                      <a:endParaRPr lang="en-IN" sz="1200" dirty="0"/>
                    </a:p>
                  </a:txBody>
                  <a:tcPr/>
                </a:tc>
              </a:tr>
              <a:tr h="980656">
                <a:tc>
                  <a:txBody>
                    <a:bodyPr/>
                    <a:lstStyle/>
                    <a:p>
                      <a:pPr algn="just"/>
                      <a:r>
                        <a:rPr lang="en-IN" sz="1200" b="0" i="0" u="none" strike="noStrike" kern="1200" baseline="0" dirty="0" smtClean="0">
                          <a:solidFill>
                            <a:schemeClr val="dk1"/>
                          </a:solidFill>
                          <a:latin typeface="+mn-lt"/>
                          <a:ea typeface="+mn-ea"/>
                          <a:cs typeface="+mn-cs"/>
                        </a:rPr>
                        <a:t>Ongoing</a:t>
                      </a:r>
                    </a:p>
                    <a:p>
                      <a:pPr algn="just"/>
                      <a:r>
                        <a:rPr lang="en-IN" sz="1200" b="0" i="0" u="none" strike="noStrike" kern="1200" baseline="0" dirty="0" smtClean="0">
                          <a:solidFill>
                            <a:schemeClr val="dk1"/>
                          </a:solidFill>
                          <a:latin typeface="+mn-lt"/>
                          <a:ea typeface="+mn-ea"/>
                          <a:cs typeface="+mn-cs"/>
                        </a:rPr>
                        <a:t>Infrastructure</a:t>
                      </a:r>
                      <a:endParaRPr lang="en-IN" sz="1200" dirty="0"/>
                    </a:p>
                  </a:txBody>
                  <a:tcPr/>
                </a:tc>
                <a:tc>
                  <a:txBody>
                    <a:bodyPr/>
                    <a:lstStyle/>
                    <a:p>
                      <a:pPr marL="171450" indent="-171450" algn="just">
                        <a:buFont typeface="Arial" panose="020B0604020202020204" pitchFamily="34" charset="0"/>
                        <a:buChar char="•"/>
                      </a:pPr>
                      <a:r>
                        <a:rPr lang="en-IN" sz="1200" b="0" i="0" u="none" strike="noStrike" kern="1200" baseline="0" dirty="0" smtClean="0">
                          <a:solidFill>
                            <a:schemeClr val="dk1"/>
                          </a:solidFill>
                          <a:latin typeface="+mn-lt"/>
                          <a:ea typeface="+mn-ea"/>
                          <a:cs typeface="+mn-cs"/>
                        </a:rPr>
                        <a:t>Ongoing software maintenance, upgrades</a:t>
                      </a:r>
                    </a:p>
                    <a:p>
                      <a:pPr marL="171450" indent="-171450" algn="just">
                        <a:buFont typeface="Arial" panose="020B0604020202020204" pitchFamily="34" charset="0"/>
                        <a:buChar char="•"/>
                      </a:pPr>
                      <a:r>
                        <a:rPr lang="en-IN" sz="1200" b="0" i="0" u="none" strike="noStrike" kern="1200" baseline="0" dirty="0" smtClean="0">
                          <a:solidFill>
                            <a:schemeClr val="dk1"/>
                          </a:solidFill>
                          <a:latin typeface="+mn-lt"/>
                          <a:ea typeface="+mn-ea"/>
                          <a:cs typeface="+mn-cs"/>
                        </a:rPr>
                        <a:t>Ongoing hardware replacement once every three years</a:t>
                      </a:r>
                    </a:p>
                    <a:p>
                      <a:pPr marL="171450" indent="-171450" algn="just">
                        <a:buFont typeface="Arial" panose="020B0604020202020204" pitchFamily="34" charset="0"/>
                        <a:buChar char="•"/>
                      </a:pPr>
                      <a:r>
                        <a:rPr lang="en-IN" sz="1200" b="0" i="0" u="none" strike="noStrike" kern="1200" baseline="0" dirty="0" smtClean="0">
                          <a:solidFill>
                            <a:schemeClr val="dk1"/>
                          </a:solidFill>
                          <a:latin typeface="+mn-lt"/>
                          <a:ea typeface="+mn-ea"/>
                          <a:cs typeface="+mn-cs"/>
                        </a:rPr>
                        <a:t>Requires network monitoring and management tools</a:t>
                      </a:r>
                    </a:p>
                    <a:p>
                      <a:pPr marL="171450" indent="-171450" algn="just">
                        <a:buFont typeface="Arial" panose="020B0604020202020204" pitchFamily="34" charset="0"/>
                        <a:buChar char="•"/>
                      </a:pPr>
                      <a:r>
                        <a:rPr lang="en-IN" sz="1200" b="0" i="0" u="none" strike="noStrike" kern="1200" baseline="0" dirty="0" smtClean="0">
                          <a:solidFill>
                            <a:schemeClr val="dk1"/>
                          </a:solidFill>
                          <a:latin typeface="+mn-lt"/>
                          <a:ea typeface="+mn-ea"/>
                          <a:cs typeface="+mn-cs"/>
                        </a:rPr>
                        <a:t>May require additional networking equipment and bandwidth to accommodate incremental traffic</a:t>
                      </a:r>
                      <a:endParaRPr lang="en-IN" sz="1200" dirty="0"/>
                    </a:p>
                  </a:txBody>
                  <a:tcPr/>
                </a:tc>
                <a:tc>
                  <a:txBody>
                    <a:bodyPr/>
                    <a:lstStyle/>
                    <a:p>
                      <a:pPr marL="171450" indent="-171450" algn="just">
                        <a:buFont typeface="Arial" panose="020B0604020202020204" pitchFamily="34" charset="0"/>
                        <a:buChar char="•"/>
                      </a:pPr>
                      <a:r>
                        <a:rPr lang="en-IN" sz="1200" b="0" i="0" u="none" strike="noStrike" kern="1200" baseline="0" dirty="0" smtClean="0">
                          <a:solidFill>
                            <a:schemeClr val="dk1"/>
                          </a:solidFill>
                          <a:latin typeface="+mn-lt"/>
                          <a:ea typeface="+mn-ea"/>
                          <a:cs typeface="+mn-cs"/>
                        </a:rPr>
                        <a:t>Vendor provides as part of subscription</a:t>
                      </a:r>
                      <a:endParaRPr lang="en-IN" sz="1200" dirty="0"/>
                    </a:p>
                  </a:txBody>
                  <a:tcPr/>
                </a:tc>
              </a:tr>
              <a:tr h="595314">
                <a:tc>
                  <a:txBody>
                    <a:bodyPr/>
                    <a:lstStyle/>
                    <a:p>
                      <a:pPr algn="just"/>
                      <a:r>
                        <a:rPr lang="en-IN" sz="1200" b="0" i="0" u="none" strike="noStrike" kern="1200" baseline="0" dirty="0" smtClean="0">
                          <a:solidFill>
                            <a:schemeClr val="dk1"/>
                          </a:solidFill>
                          <a:latin typeface="+mn-lt"/>
                          <a:ea typeface="+mn-ea"/>
                          <a:cs typeface="+mn-cs"/>
                        </a:rPr>
                        <a:t>Ongoing Ops,</a:t>
                      </a:r>
                    </a:p>
                    <a:p>
                      <a:pPr algn="just"/>
                      <a:r>
                        <a:rPr lang="en-IN" sz="1200" b="0" i="0" u="none" strike="noStrike" kern="1200" baseline="0" dirty="0" smtClean="0">
                          <a:solidFill>
                            <a:schemeClr val="dk1"/>
                          </a:solidFill>
                          <a:latin typeface="+mn-lt"/>
                          <a:ea typeface="+mn-ea"/>
                          <a:cs typeface="+mn-cs"/>
                        </a:rPr>
                        <a:t>Training, Support</a:t>
                      </a:r>
                      <a:endParaRPr lang="en-IN" sz="1200" dirty="0"/>
                    </a:p>
                  </a:txBody>
                  <a:tcPr/>
                </a:tc>
                <a:tc>
                  <a:txBody>
                    <a:bodyPr/>
                    <a:lstStyle/>
                    <a:p>
                      <a:pPr marL="171450" indent="-171450" algn="just">
                        <a:buFont typeface="Arial" panose="020B0604020202020204" pitchFamily="34" charset="0"/>
                        <a:buChar char="•"/>
                      </a:pPr>
                      <a:r>
                        <a:rPr lang="en-IN" sz="1200" b="0" i="0" u="none" strike="noStrike" kern="1200" baseline="0" dirty="0" smtClean="0">
                          <a:solidFill>
                            <a:schemeClr val="dk1"/>
                          </a:solidFill>
                          <a:latin typeface="+mn-lt"/>
                          <a:ea typeface="+mn-ea"/>
                          <a:cs typeface="+mn-cs"/>
                        </a:rPr>
                        <a:t>Requires resources to operate, monitor, support, and upgrade the application</a:t>
                      </a:r>
                    </a:p>
                    <a:p>
                      <a:pPr marL="171450" indent="-171450" algn="just">
                        <a:buFont typeface="Arial" panose="020B0604020202020204" pitchFamily="34" charset="0"/>
                        <a:buChar char="•"/>
                      </a:pPr>
                      <a:r>
                        <a:rPr lang="en-IN" sz="1200" b="0" i="0" u="none" strike="noStrike" kern="1200" baseline="0" dirty="0" smtClean="0">
                          <a:solidFill>
                            <a:schemeClr val="dk1"/>
                          </a:solidFill>
                          <a:latin typeface="+mn-lt"/>
                          <a:ea typeface="+mn-ea"/>
                          <a:cs typeface="+mn-cs"/>
                        </a:rPr>
                        <a:t> Need to hire, train and certify support personnel</a:t>
                      </a:r>
                      <a:endParaRPr lang="en-IN" sz="1200" dirty="0"/>
                    </a:p>
                  </a:txBody>
                  <a:tcPr/>
                </a:tc>
                <a:tc>
                  <a:txBody>
                    <a:bodyPr/>
                    <a:lstStyle/>
                    <a:p>
                      <a:pPr marL="171450" indent="-171450" algn="just">
                        <a:buFont typeface="Arial" panose="020B0604020202020204" pitchFamily="34" charset="0"/>
                        <a:buChar char="•"/>
                      </a:pPr>
                      <a:r>
                        <a:rPr lang="en-IN" sz="1200" b="0" i="0" u="none" strike="noStrike" kern="1200" baseline="0" dirty="0" smtClean="0">
                          <a:solidFill>
                            <a:schemeClr val="dk1"/>
                          </a:solidFill>
                          <a:latin typeface="+mn-lt"/>
                          <a:ea typeface="+mn-ea"/>
                          <a:cs typeface="+mn-cs"/>
                        </a:rPr>
                        <a:t>Vendor provides as part of subscription</a:t>
                      </a:r>
                    </a:p>
                    <a:p>
                      <a:pPr marL="171450" indent="-171450" algn="just">
                        <a:buFont typeface="Arial" panose="020B0604020202020204" pitchFamily="34" charset="0"/>
                        <a:buChar char="•"/>
                      </a:pPr>
                      <a:r>
                        <a:rPr lang="en-IN" sz="1200" b="0" i="0" u="none" strike="noStrike" kern="1200" baseline="0" dirty="0" smtClean="0">
                          <a:solidFill>
                            <a:schemeClr val="dk1"/>
                          </a:solidFill>
                          <a:latin typeface="+mn-lt"/>
                          <a:ea typeface="+mn-ea"/>
                          <a:cs typeface="+mn-cs"/>
                        </a:rPr>
                        <a:t>There may be some training fees</a:t>
                      </a:r>
                    </a:p>
                    <a:p>
                      <a:pPr marL="171450" indent="-171450" algn="just">
                        <a:buFont typeface="Arial" panose="020B0604020202020204" pitchFamily="34" charset="0"/>
                        <a:buChar char="•"/>
                      </a:pPr>
                      <a:r>
                        <a:rPr lang="en-IN" sz="1200" b="0" i="0" u="none" strike="noStrike" kern="1200" baseline="0" dirty="0" smtClean="0">
                          <a:solidFill>
                            <a:schemeClr val="dk1"/>
                          </a:solidFill>
                          <a:latin typeface="+mn-lt"/>
                          <a:ea typeface="+mn-ea"/>
                          <a:cs typeface="+mn-cs"/>
                        </a:rPr>
                        <a:t>Customer must ensure adequate Internet access and bandwidth</a:t>
                      </a:r>
                      <a:endParaRPr lang="en-IN" sz="1200" dirty="0"/>
                    </a:p>
                  </a:txBody>
                  <a:tcPr/>
                </a:tc>
              </a:tr>
            </a:tbl>
          </a:graphicData>
        </a:graphic>
      </p:graphicFrame>
    </p:spTree>
    <p:extLst>
      <p:ext uri="{BB962C8B-B14F-4D97-AF65-F5344CB8AC3E}">
        <p14:creationId xmlns:p14="http://schemas.microsoft.com/office/powerpoint/2010/main" val="318382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Cost cutting and cost-benefit analysis are also analysed based on the following factors: </a:t>
            </a:r>
          </a:p>
          <a:p>
            <a:pPr marL="0" indent="0">
              <a:buNone/>
            </a:pPr>
            <a:endParaRPr lang="en-IN" dirty="0"/>
          </a:p>
          <a:p>
            <a:r>
              <a:rPr lang="en-IN" b="1" dirty="0"/>
              <a:t>Measuring Actual </a:t>
            </a:r>
            <a:r>
              <a:rPr lang="en-IN" b="1" dirty="0" smtClean="0"/>
              <a:t>Costs</a:t>
            </a:r>
          </a:p>
          <a:p>
            <a:endParaRPr lang="en-IN" b="1" dirty="0"/>
          </a:p>
          <a:p>
            <a:r>
              <a:rPr lang="en-IN" b="1" dirty="0"/>
              <a:t>Forecasting, Load Balancing and Associated </a:t>
            </a:r>
            <a:r>
              <a:rPr lang="en-IN" b="1" dirty="0" smtClean="0"/>
              <a:t>Costs</a:t>
            </a:r>
          </a:p>
          <a:p>
            <a:endParaRPr lang="en-IN" b="1" dirty="0"/>
          </a:p>
          <a:p>
            <a:r>
              <a:rPr lang="en-IN" b="1" dirty="0"/>
              <a:t>Right </a:t>
            </a:r>
            <a:r>
              <a:rPr lang="en-IN" b="1" dirty="0" smtClean="0"/>
              <a:t>Sizing</a:t>
            </a:r>
          </a:p>
          <a:p>
            <a:endParaRPr lang="en-IN" b="1" dirty="0"/>
          </a:p>
          <a:p>
            <a:r>
              <a:rPr lang="en-IN" b="1" dirty="0"/>
              <a:t>Computing Total Cost of Ownership (TCO</a:t>
            </a:r>
            <a:r>
              <a:rPr lang="en-IN" b="1" dirty="0" smtClean="0"/>
              <a:t>)</a:t>
            </a:r>
          </a:p>
          <a:p>
            <a:endParaRPr lang="en-IN" b="1" dirty="0"/>
          </a:p>
          <a:p>
            <a:r>
              <a:rPr lang="en-IN" b="1" dirty="0"/>
              <a:t>Subscription, Licensing Models and Cost Cutting</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15" y="2819400"/>
            <a:ext cx="2666203" cy="2124075"/>
          </a:xfrm>
          <a:prstGeom prst="rect">
            <a:avLst/>
          </a:prstGeom>
        </p:spPr>
      </p:pic>
    </p:spTree>
    <p:extLst>
      <p:ext uri="{BB962C8B-B14F-4D97-AF65-F5344CB8AC3E}">
        <p14:creationId xmlns:p14="http://schemas.microsoft.com/office/powerpoint/2010/main" val="40468883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smtClean="0"/>
              <a:t>Measuring Actual Costs </a:t>
            </a:r>
          </a:p>
          <a:p>
            <a:pPr marL="0" indent="0" algn="just">
              <a:buNone/>
            </a:pPr>
            <a:r>
              <a:rPr lang="en-IN" dirty="0"/>
              <a:t>Cloud computing is an investment made to reap some solid benefits for the long term. To </a:t>
            </a:r>
            <a:r>
              <a:rPr lang="en-IN" dirty="0" smtClean="0"/>
              <a:t>assess the </a:t>
            </a:r>
            <a:r>
              <a:rPr lang="en-IN" dirty="0"/>
              <a:t>value of this investment, the actual costs must be weighed against the benefits of the </a:t>
            </a:r>
            <a:r>
              <a:rPr lang="en-IN" dirty="0" smtClean="0"/>
              <a:t>cloud outcomes</a:t>
            </a:r>
            <a:r>
              <a:rPr lang="en-IN" dirty="0"/>
              <a:t>. A comparison must be drawn between </a:t>
            </a:r>
            <a:r>
              <a:rPr lang="en-IN" dirty="0" smtClean="0"/>
              <a:t>the hosting  </a:t>
            </a:r>
            <a:r>
              <a:rPr lang="en-IN" dirty="0"/>
              <a:t>infrastructure and applications on </a:t>
            </a:r>
            <a:r>
              <a:rPr lang="en-IN" dirty="0" smtClean="0"/>
              <a:t>the cloud </a:t>
            </a:r>
            <a:r>
              <a:rPr lang="en-IN" dirty="0"/>
              <a:t>to doing so in the in-house data </a:t>
            </a:r>
            <a:r>
              <a:rPr lang="en-IN" dirty="0" err="1" smtClean="0"/>
              <a:t>center</a:t>
            </a:r>
            <a:r>
              <a:rPr lang="en-IN" dirty="0" smtClean="0"/>
              <a:t>.</a:t>
            </a:r>
          </a:p>
          <a:p>
            <a:pPr marL="0" indent="0">
              <a:buNone/>
            </a:pPr>
            <a:endParaRPr lang="en-IN" dirty="0" smtClean="0"/>
          </a:p>
          <a:p>
            <a:pPr marL="0" indent="0">
              <a:buNone/>
            </a:pPr>
            <a:endParaRPr lang="en-IN" dirty="0"/>
          </a:p>
          <a:p>
            <a:pPr marL="0" indent="0">
              <a:buNone/>
            </a:pPr>
            <a:r>
              <a:rPr lang="en-IN" dirty="0" smtClean="0"/>
              <a:t>The </a:t>
            </a:r>
            <a:r>
              <a:rPr lang="en-IN" dirty="0"/>
              <a:t>formula to calculate the cost of cloud deployment can be expressed as,</a:t>
            </a:r>
          </a:p>
          <a:p>
            <a:pPr marL="0" indent="0" algn="ctr">
              <a:buNone/>
            </a:pPr>
            <a:r>
              <a:rPr lang="en-IN" b="1" dirty="0"/>
              <a:t>Cost of Cloud = Σ (Unit Cost of Cloud x (Revenue – Cost of Cloud</a:t>
            </a:r>
            <a:r>
              <a:rPr lang="en-IN" b="1" dirty="0" smtClean="0"/>
              <a:t>))</a:t>
            </a:r>
          </a:p>
          <a:p>
            <a:pPr marL="0" indent="0" algn="ctr">
              <a:buNone/>
            </a:pPr>
            <a:r>
              <a:rPr lang="en-IN" dirty="0" smtClean="0"/>
              <a:t>(</a:t>
            </a:r>
            <a:r>
              <a:rPr lang="en-IN" dirty="0"/>
              <a:t>Unit cost of cloud refers to the cost of a machine instance per hour)</a:t>
            </a:r>
            <a:endParaRPr lang="en-IN" b="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23</a:t>
            </a:fld>
            <a:endParaRPr lang="en-US" dirty="0"/>
          </a:p>
        </p:txBody>
      </p:sp>
    </p:spTree>
    <p:extLst>
      <p:ext uri="{BB962C8B-B14F-4D97-AF65-F5344CB8AC3E}">
        <p14:creationId xmlns:p14="http://schemas.microsoft.com/office/powerpoint/2010/main" val="32252125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0" y="838200"/>
            <a:ext cx="9137718" cy="5486400"/>
          </a:xfrm>
        </p:spPr>
        <p:txBody>
          <a:bodyPr>
            <a:normAutofit/>
          </a:bodyPr>
          <a:lstStyle/>
          <a:p>
            <a:pPr marL="0" indent="0">
              <a:buNone/>
            </a:pPr>
            <a:r>
              <a:rPr lang="en-IN" sz="2100" b="1" dirty="0"/>
              <a:t>Forecasting, Load Balancing and Associated </a:t>
            </a:r>
            <a:r>
              <a:rPr lang="en-IN" sz="2100" b="1" dirty="0" smtClean="0"/>
              <a:t>Costs</a:t>
            </a:r>
          </a:p>
          <a:p>
            <a:pPr marL="0" indent="0">
              <a:buNone/>
            </a:pPr>
            <a:endParaRPr lang="en-IN" b="1" dirty="0"/>
          </a:p>
          <a:p>
            <a:pPr marL="0" indent="0" algn="just">
              <a:buNone/>
            </a:pPr>
            <a:r>
              <a:rPr lang="en-IN" dirty="0"/>
              <a:t>Applications that experience drastic demand fluctuations are best suited for the cloud. The </a:t>
            </a:r>
            <a:r>
              <a:rPr lang="en-IN" dirty="0" smtClean="0"/>
              <a:t>seasonal peak </a:t>
            </a:r>
            <a:r>
              <a:rPr lang="en-IN" dirty="0"/>
              <a:t>loads experienced by these applications often tend to be the most profitable and </a:t>
            </a:r>
            <a:r>
              <a:rPr lang="en-IN" dirty="0" smtClean="0"/>
              <a:t>important time </a:t>
            </a:r>
            <a:r>
              <a:rPr lang="en-IN" dirty="0"/>
              <a:t>period for the business. </a:t>
            </a:r>
            <a:r>
              <a:rPr lang="en-IN" dirty="0" smtClean="0"/>
              <a:t>Therefore, </a:t>
            </a:r>
            <a:r>
              <a:rPr lang="en-IN" dirty="0"/>
              <a:t>ensuring availability of the application through the </a:t>
            </a:r>
            <a:r>
              <a:rPr lang="en-IN" dirty="0" smtClean="0"/>
              <a:t>peak load </a:t>
            </a:r>
            <a:r>
              <a:rPr lang="en-IN" dirty="0"/>
              <a:t>of additional requests becomes significant</a:t>
            </a:r>
            <a:r>
              <a:rPr lang="en-IN" dirty="0" smtClean="0"/>
              <a:t>.</a:t>
            </a:r>
          </a:p>
          <a:p>
            <a:pPr marL="0" indent="0" algn="just">
              <a:buNone/>
            </a:pPr>
            <a:endParaRPr lang="en-IN" dirty="0" smtClean="0"/>
          </a:p>
          <a:p>
            <a:pPr marL="0" indent="0" algn="just">
              <a:buNone/>
            </a:pPr>
            <a:r>
              <a:rPr lang="en-IN" dirty="0" smtClean="0"/>
              <a:t>The </a:t>
            </a:r>
            <a:r>
              <a:rPr lang="en-IN" dirty="0"/>
              <a:t>use of load balancers in the cloud computing environment enables the optimum use </a:t>
            </a:r>
            <a:r>
              <a:rPr lang="en-IN" dirty="0" smtClean="0"/>
              <a:t>of resources </a:t>
            </a:r>
            <a:r>
              <a:rPr lang="en-IN" dirty="0"/>
              <a:t>in the cost efficient manner. Some cloud service providers offer enterprise class </a:t>
            </a:r>
            <a:r>
              <a:rPr lang="en-IN" dirty="0" smtClean="0"/>
              <a:t>load balancing </a:t>
            </a:r>
            <a:r>
              <a:rPr lang="en-IN" dirty="0"/>
              <a:t>options while some limit their services to more simplistic ways of cloning </a:t>
            </a:r>
            <a:r>
              <a:rPr lang="en-IN" dirty="0" smtClean="0"/>
              <a:t>new application </a:t>
            </a:r>
            <a:r>
              <a:rPr lang="en-IN" dirty="0"/>
              <a:t>instances. Organisations must opt for the former service as these load balancers use </a:t>
            </a:r>
            <a:r>
              <a:rPr lang="en-IN" dirty="0" smtClean="0"/>
              <a:t>a wide </a:t>
            </a:r>
            <a:r>
              <a:rPr lang="en-IN" dirty="0"/>
              <a:t>range of TCP optimisations to improve the capabilities of the server instead of </a:t>
            </a:r>
            <a:r>
              <a:rPr lang="en-IN" dirty="0" smtClean="0"/>
              <a:t>launching more </a:t>
            </a:r>
            <a:r>
              <a:rPr lang="en-IN" dirty="0"/>
              <a:t>instances frequently. This prevents the need to pay for the additional instances and save </a:t>
            </a:r>
            <a:r>
              <a:rPr lang="en-IN" dirty="0" smtClean="0"/>
              <a:t>more for </a:t>
            </a:r>
            <a:r>
              <a:rPr lang="en-IN" dirty="0"/>
              <a:t>almost 25% of the additional requests.</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24</a:t>
            </a:fld>
            <a:endParaRPr lang="en-US" dirty="0"/>
          </a:p>
        </p:txBody>
      </p:sp>
    </p:spTree>
    <p:extLst>
      <p:ext uri="{BB962C8B-B14F-4D97-AF65-F5344CB8AC3E}">
        <p14:creationId xmlns:p14="http://schemas.microsoft.com/office/powerpoint/2010/main" val="34259964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sz="2000" b="1" dirty="0"/>
              <a:t>Right </a:t>
            </a:r>
            <a:r>
              <a:rPr lang="en-IN" sz="2000" b="1" dirty="0" smtClean="0"/>
              <a:t>Sizing</a:t>
            </a:r>
          </a:p>
          <a:p>
            <a:pPr marL="0" indent="0">
              <a:buNone/>
            </a:pPr>
            <a:endParaRPr lang="en-IN" sz="2000" b="1" dirty="0" smtClean="0"/>
          </a:p>
          <a:p>
            <a:pPr marL="0" indent="0" algn="just">
              <a:buNone/>
            </a:pPr>
            <a:r>
              <a:rPr lang="en-IN" sz="2000" dirty="0" smtClean="0"/>
              <a:t>Restructuring </a:t>
            </a:r>
            <a:r>
              <a:rPr lang="en-IN" sz="2000" dirty="0"/>
              <a:t>the infrastructure of an organisation to derive maximum efficiency is called </a:t>
            </a:r>
            <a:r>
              <a:rPr lang="en-IN" sz="2000" dirty="0" smtClean="0"/>
              <a:t>right sizing</a:t>
            </a:r>
            <a:r>
              <a:rPr lang="en-IN" sz="2000" dirty="0"/>
              <a:t>. Right-sizing is appropriate for cases where workloads are predictable and follow a set </a:t>
            </a:r>
            <a:r>
              <a:rPr lang="en-IN" sz="2000" dirty="0" smtClean="0"/>
              <a:t>cyclic pattern</a:t>
            </a:r>
            <a:r>
              <a:rPr lang="en-IN" sz="2000" dirty="0"/>
              <a:t>. For instance, consider the banking sector, where transactions seem to hit the higher </a:t>
            </a:r>
            <a:r>
              <a:rPr lang="en-IN" sz="2000" dirty="0" smtClean="0"/>
              <a:t>marks at </a:t>
            </a:r>
            <a:r>
              <a:rPr lang="en-IN" sz="2000" dirty="0"/>
              <a:t>the beginning and end of the month than midway. In such cases, the infrastructure must </a:t>
            </a:r>
            <a:r>
              <a:rPr lang="en-IN" sz="2000" dirty="0" smtClean="0"/>
              <a:t>be “right-sized</a:t>
            </a:r>
            <a:r>
              <a:rPr lang="en-IN" sz="2000" dirty="0"/>
              <a:t>” to accommodate the increased traffic without wasting too much idle capacity. </a:t>
            </a:r>
            <a:r>
              <a:rPr lang="en-IN" sz="2000" dirty="0" smtClean="0"/>
              <a:t>Using the </a:t>
            </a:r>
            <a:r>
              <a:rPr lang="en-IN" sz="2000" dirty="0"/>
              <a:t>right tools and management processes helps optimising the cloud capacity and </a:t>
            </a:r>
            <a:r>
              <a:rPr lang="en-IN" sz="2000" dirty="0" smtClean="0"/>
              <a:t>infrastructure costs</a:t>
            </a:r>
            <a:r>
              <a:rPr lang="en-IN" sz="2000" dirty="0"/>
              <a:t>.</a:t>
            </a:r>
            <a:endParaRPr lang="en-IN" sz="2000"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25</a:t>
            </a:fld>
            <a:endParaRPr lang="en-US" dirty="0"/>
          </a:p>
        </p:txBody>
      </p:sp>
    </p:spTree>
    <p:extLst>
      <p:ext uri="{BB962C8B-B14F-4D97-AF65-F5344CB8AC3E}">
        <p14:creationId xmlns:p14="http://schemas.microsoft.com/office/powerpoint/2010/main" val="16650479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Computing Total Cost of Ownership (TCO</a:t>
            </a:r>
            <a:r>
              <a:rPr lang="en-IN" b="1" dirty="0" smtClean="0"/>
              <a:t>)</a:t>
            </a:r>
          </a:p>
          <a:p>
            <a:pPr marL="0" indent="0">
              <a:buNone/>
            </a:pPr>
            <a:endParaRPr lang="en-IN" b="1" dirty="0" smtClean="0"/>
          </a:p>
          <a:p>
            <a:pPr marL="0" indent="0">
              <a:buNone/>
            </a:pPr>
            <a:endParaRPr lang="en-IN" b="1" dirty="0"/>
          </a:p>
          <a:p>
            <a:pPr marL="0" indent="0" algn="just">
              <a:buNone/>
            </a:pPr>
            <a:r>
              <a:rPr lang="en-IN" dirty="0"/>
              <a:t>The total cost of ownership can be defined as a financial estimate that covers the complete </a:t>
            </a:r>
            <a:r>
              <a:rPr lang="en-IN" dirty="0" smtClean="0"/>
              <a:t>costs associated </a:t>
            </a:r>
            <a:r>
              <a:rPr lang="en-IN" dirty="0"/>
              <a:t>with a service throughout its lifetime. TCO of the cloud computing solution </a:t>
            </a:r>
            <a:r>
              <a:rPr lang="en-IN" dirty="0" smtClean="0"/>
              <a:t>must include </a:t>
            </a:r>
            <a:r>
              <a:rPr lang="en-IN" dirty="0"/>
              <a:t>all overheads such as energy costs, cooling costs and cost of space and so on along </a:t>
            </a:r>
            <a:r>
              <a:rPr lang="en-IN" dirty="0" smtClean="0"/>
              <a:t>with the </a:t>
            </a:r>
            <a:r>
              <a:rPr lang="en-IN" dirty="0"/>
              <a:t>major cloud deployment expenses. It is a good practice to investigate the hidden costs </a:t>
            </a:r>
            <a:r>
              <a:rPr lang="en-IN" dirty="0" smtClean="0"/>
              <a:t>involved in </a:t>
            </a:r>
            <a:r>
              <a:rPr lang="en-IN" dirty="0"/>
              <a:t>the process and account every miscellaneous expense that may occur during the various </a:t>
            </a:r>
            <a:r>
              <a:rPr lang="en-IN" dirty="0" smtClean="0"/>
              <a:t>stages of </a:t>
            </a:r>
            <a:r>
              <a:rPr lang="en-IN" dirty="0"/>
              <a:t>cloud deployment.</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26</a:t>
            </a:fld>
            <a:endParaRPr lang="en-US" dirty="0"/>
          </a:p>
        </p:txBody>
      </p:sp>
    </p:spTree>
    <p:extLst>
      <p:ext uri="{BB962C8B-B14F-4D97-AF65-F5344CB8AC3E}">
        <p14:creationId xmlns:p14="http://schemas.microsoft.com/office/powerpoint/2010/main" val="23528038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0" y="838200"/>
            <a:ext cx="9137718" cy="5486400"/>
          </a:xfrm>
        </p:spPr>
        <p:txBody>
          <a:bodyPr>
            <a:normAutofit/>
          </a:bodyPr>
          <a:lstStyle/>
          <a:p>
            <a:pPr marL="0" indent="0">
              <a:buNone/>
            </a:pPr>
            <a:r>
              <a:rPr lang="en-IN" b="1" dirty="0"/>
              <a:t>Subscription, Licensing Models and Cost </a:t>
            </a:r>
            <a:r>
              <a:rPr lang="en-IN" b="1" dirty="0" smtClean="0"/>
              <a:t>Cutting</a:t>
            </a:r>
          </a:p>
          <a:p>
            <a:pPr marL="0" indent="0">
              <a:buNone/>
            </a:pPr>
            <a:endParaRPr lang="en-IN" b="1" dirty="0" smtClean="0"/>
          </a:p>
          <a:p>
            <a:pPr marL="0" indent="0" algn="just">
              <a:buNone/>
            </a:pPr>
            <a:r>
              <a:rPr lang="en-IN" dirty="0" smtClean="0"/>
              <a:t>The </a:t>
            </a:r>
            <a:r>
              <a:rPr lang="en-IN" dirty="0"/>
              <a:t>subscription pricing model allows organisations to access the cloud service after an </a:t>
            </a:r>
            <a:r>
              <a:rPr lang="en-IN" dirty="0" smtClean="0"/>
              <a:t>upfront payment </a:t>
            </a:r>
            <a:r>
              <a:rPr lang="en-IN" dirty="0"/>
              <a:t>is made. This payment is based on the time period of the subscription, with longer </a:t>
            </a:r>
            <a:r>
              <a:rPr lang="en-IN" dirty="0" smtClean="0"/>
              <a:t>the length</a:t>
            </a:r>
            <a:r>
              <a:rPr lang="en-IN" dirty="0"/>
              <a:t>, lower the price. However, this model is not suitable when the need for cloud resources </a:t>
            </a:r>
            <a:r>
              <a:rPr lang="en-IN" dirty="0" smtClean="0"/>
              <a:t>is limited </a:t>
            </a:r>
            <a:r>
              <a:rPr lang="en-IN" dirty="0"/>
              <a:t>and organisations may tend to overpay</a:t>
            </a:r>
            <a:r>
              <a:rPr lang="en-IN" dirty="0" smtClean="0"/>
              <a:t>.</a:t>
            </a:r>
          </a:p>
          <a:p>
            <a:pPr marL="0" indent="0" algn="just">
              <a:buNone/>
            </a:pPr>
            <a:endParaRPr lang="en-IN" dirty="0"/>
          </a:p>
          <a:p>
            <a:pPr marL="0" indent="0" algn="just">
              <a:buNone/>
            </a:pPr>
            <a:r>
              <a:rPr lang="en-IN" dirty="0"/>
              <a:t>Licensing in the cloud is also a tricky business where organisations must draw the cost </a:t>
            </a:r>
            <a:r>
              <a:rPr lang="en-IN" dirty="0" smtClean="0"/>
              <a:t>difference between </a:t>
            </a:r>
            <a:r>
              <a:rPr lang="en-IN" dirty="0"/>
              <a:t>obtaining the license per user, per device or the enterprise license based on their </a:t>
            </a:r>
            <a:r>
              <a:rPr lang="en-IN" dirty="0" smtClean="0"/>
              <a:t>usage needs</a:t>
            </a:r>
            <a:r>
              <a:rPr lang="en-IN" dirty="0"/>
              <a:t>. The more characteristic pricing model for a cloud is the pay-per-use method </a:t>
            </a:r>
            <a:r>
              <a:rPr lang="en-IN" dirty="0" smtClean="0"/>
              <a:t>where organisations </a:t>
            </a:r>
            <a:r>
              <a:rPr lang="en-IN" dirty="0"/>
              <a:t>pay only for whatever resources they use. This helps cut costs to the </a:t>
            </a:r>
            <a:r>
              <a:rPr lang="en-IN" dirty="0" smtClean="0"/>
              <a:t>maximum possible </a:t>
            </a:r>
            <a:r>
              <a:rPr lang="en-IN" dirty="0"/>
              <a:t>extent to all types of organisations </a:t>
            </a:r>
            <a:r>
              <a:rPr lang="en-IN" dirty="0" smtClean="0"/>
              <a:t>as they </a:t>
            </a:r>
            <a:r>
              <a:rPr lang="en-IN" dirty="0"/>
              <a:t>only pay for those resources that they use</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27</a:t>
            </a:fld>
            <a:endParaRPr lang="en-US" dirty="0"/>
          </a:p>
        </p:txBody>
      </p:sp>
    </p:spTree>
    <p:extLst>
      <p:ext uri="{BB962C8B-B14F-4D97-AF65-F5344CB8AC3E}">
        <p14:creationId xmlns:p14="http://schemas.microsoft.com/office/powerpoint/2010/main" val="41720074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Selecting the Right Scalable Application</a:t>
            </a:r>
            <a:endParaRPr lang="en-IN" dirty="0"/>
          </a:p>
        </p:txBody>
      </p:sp>
      <p:sp>
        <p:nvSpPr>
          <p:cNvPr id="3" name="Content Placeholder 2"/>
          <p:cNvSpPr>
            <a:spLocks noGrp="1"/>
          </p:cNvSpPr>
          <p:nvPr>
            <p:ph idx="1"/>
          </p:nvPr>
        </p:nvSpPr>
        <p:spPr>
          <a:xfrm>
            <a:off x="89210" y="838200"/>
            <a:ext cx="8826190" cy="5486400"/>
          </a:xfrm>
        </p:spPr>
        <p:txBody>
          <a:bodyPr/>
          <a:lstStyle/>
          <a:p>
            <a:pPr marL="0" indent="0" algn="just">
              <a:buNone/>
            </a:pPr>
            <a:endParaRPr lang="en-IN" b="1" dirty="0" smtClean="0"/>
          </a:p>
          <a:p>
            <a:pPr marL="0" indent="0" algn="just">
              <a:buNone/>
            </a:pPr>
            <a:endParaRPr lang="en-IN" b="1" dirty="0"/>
          </a:p>
          <a:p>
            <a:pPr marL="0" indent="0" algn="just">
              <a:buNone/>
            </a:pPr>
            <a:r>
              <a:rPr lang="en-IN" b="1" dirty="0" smtClean="0"/>
              <a:t>Scalability</a:t>
            </a:r>
            <a:r>
              <a:rPr lang="en-IN" dirty="0" smtClean="0"/>
              <a:t> </a:t>
            </a:r>
            <a:r>
              <a:rPr lang="en-IN" dirty="0"/>
              <a:t>is one of the most significant advantages of cloud computing. </a:t>
            </a:r>
            <a:r>
              <a:rPr lang="en-IN" dirty="0" smtClean="0"/>
              <a:t>However, </a:t>
            </a:r>
            <a:r>
              <a:rPr lang="en-IN" dirty="0"/>
              <a:t>the </a:t>
            </a:r>
            <a:r>
              <a:rPr lang="en-IN" dirty="0" smtClean="0"/>
              <a:t>scalability of </a:t>
            </a:r>
            <a:r>
              <a:rPr lang="en-IN" dirty="0"/>
              <a:t>applications must not compromise with the quality of service offered by the cloud </a:t>
            </a:r>
            <a:r>
              <a:rPr lang="en-IN" dirty="0" smtClean="0"/>
              <a:t>service provider</a:t>
            </a:r>
            <a:r>
              <a:rPr lang="en-IN" dirty="0"/>
              <a:t>. An adverse impact on the performance of the cloud due to increased scalability </a:t>
            </a:r>
            <a:r>
              <a:rPr lang="en-IN" dirty="0" smtClean="0"/>
              <a:t>may lower </a:t>
            </a:r>
            <a:r>
              <a:rPr lang="en-IN" dirty="0"/>
              <a:t>cost benefits. </a:t>
            </a:r>
            <a:endParaRPr lang="en-IN" dirty="0" smtClean="0"/>
          </a:p>
          <a:p>
            <a:pPr marL="0" indent="0" algn="just">
              <a:buNone/>
            </a:pPr>
            <a:endParaRPr lang="en-IN" dirty="0"/>
          </a:p>
          <a:p>
            <a:pPr marL="0" indent="0" algn="just">
              <a:buNone/>
            </a:pPr>
            <a:r>
              <a:rPr lang="en-IN" dirty="0" smtClean="0"/>
              <a:t>The </a:t>
            </a:r>
            <a:r>
              <a:rPr lang="en-IN" dirty="0"/>
              <a:t>software features of the application and its design must be able to </a:t>
            </a:r>
            <a:r>
              <a:rPr lang="en-IN" dirty="0" smtClean="0"/>
              <a:t>support the </a:t>
            </a:r>
            <a:r>
              <a:rPr lang="en-IN" dirty="0"/>
              <a:t>scalable architecture of the cloud. When an application is not designed to use system </a:t>
            </a:r>
            <a:r>
              <a:rPr lang="en-IN" dirty="0" smtClean="0"/>
              <a:t>resources efficiently </a:t>
            </a:r>
            <a:r>
              <a:rPr lang="en-IN" dirty="0"/>
              <a:t>it tends to underperform and demands much attention that required to achieve </a:t>
            </a:r>
            <a:r>
              <a:rPr lang="en-IN" dirty="0" smtClean="0"/>
              <a:t>the expected </a:t>
            </a:r>
            <a:r>
              <a:rPr lang="en-IN" dirty="0"/>
              <a:t>level </a:t>
            </a:r>
            <a:r>
              <a:rPr lang="en-IN" dirty="0" smtClean="0"/>
              <a:t>of performance</a:t>
            </a:r>
            <a:r>
              <a:rPr lang="en-IN" dirty="0"/>
              <a:t>.</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28</a:t>
            </a:fld>
            <a:endParaRPr lang="en-US" dirty="0"/>
          </a:p>
        </p:txBody>
      </p:sp>
    </p:spTree>
    <p:extLst>
      <p:ext uri="{BB962C8B-B14F-4D97-AF65-F5344CB8AC3E}">
        <p14:creationId xmlns:p14="http://schemas.microsoft.com/office/powerpoint/2010/main" val="2341398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Selecting Cloud Provider</a:t>
            </a:r>
            <a:endParaRPr lang="en-IN" dirty="0"/>
          </a:p>
        </p:txBody>
      </p:sp>
      <p:sp>
        <p:nvSpPr>
          <p:cNvPr id="3" name="Content Placeholder 2"/>
          <p:cNvSpPr>
            <a:spLocks noGrp="1"/>
          </p:cNvSpPr>
          <p:nvPr>
            <p:ph idx="1"/>
          </p:nvPr>
        </p:nvSpPr>
        <p:spPr>
          <a:xfrm>
            <a:off x="228600" y="838200"/>
            <a:ext cx="5087486" cy="5486400"/>
          </a:xfrm>
        </p:spPr>
        <p:txBody>
          <a:bodyPr>
            <a:normAutofit/>
          </a:bodyPr>
          <a:lstStyle/>
          <a:p>
            <a:pPr marL="0" indent="0" algn="just">
              <a:buNone/>
            </a:pPr>
            <a:r>
              <a:rPr lang="en-IN" dirty="0"/>
              <a:t>Cloud adoption offers major IT and business benefits to any organisation. On the other hand, </a:t>
            </a:r>
            <a:r>
              <a:rPr lang="en-IN" dirty="0" smtClean="0"/>
              <a:t>Cloud adoption </a:t>
            </a:r>
            <a:r>
              <a:rPr lang="en-IN" dirty="0"/>
              <a:t>offers some unique and serious security threats and complications. Moving the </a:t>
            </a:r>
            <a:r>
              <a:rPr lang="en-IN" dirty="0" smtClean="0"/>
              <a:t>secure data </a:t>
            </a:r>
            <a:r>
              <a:rPr lang="en-IN" dirty="0"/>
              <a:t>of an organisation into the hands of cloud service providers increases the risk of data </a:t>
            </a:r>
            <a:r>
              <a:rPr lang="en-IN" dirty="0" smtClean="0"/>
              <a:t>security, information </a:t>
            </a:r>
            <a:r>
              <a:rPr lang="en-IN" dirty="0"/>
              <a:t>theft and hence the organisation may loose its market position to its competitors</a:t>
            </a:r>
            <a:r>
              <a:rPr lang="en-IN" dirty="0" smtClean="0"/>
              <a:t>.</a:t>
            </a:r>
          </a:p>
          <a:p>
            <a:pPr marL="0" indent="0" algn="just">
              <a:buNone/>
            </a:pPr>
            <a:endParaRPr lang="en-IN" dirty="0"/>
          </a:p>
          <a:p>
            <a:pPr marL="0" indent="0" algn="just">
              <a:buNone/>
            </a:pPr>
            <a:endParaRPr lang="en-IN" dirty="0"/>
          </a:p>
          <a:p>
            <a:pPr marL="0" indent="0" algn="just">
              <a:buNone/>
            </a:pPr>
            <a:r>
              <a:rPr lang="en-IN" dirty="0"/>
              <a:t>To manage the risk involved, it is better to assess the cloud service provider thoroughly </a:t>
            </a:r>
            <a:r>
              <a:rPr lang="en-IN" dirty="0" smtClean="0"/>
              <a:t>before utilising </a:t>
            </a:r>
            <a:r>
              <a:rPr lang="en-IN" dirty="0"/>
              <a:t>their services and allowing them to manage the IT infrastructure. </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29</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8918" y="1447800"/>
            <a:ext cx="3838800" cy="3724744"/>
          </a:xfrm>
          <a:prstGeom prst="rect">
            <a:avLst/>
          </a:prstGeom>
        </p:spPr>
      </p:pic>
    </p:spTree>
    <p:extLst>
      <p:ext uri="{BB962C8B-B14F-4D97-AF65-F5344CB8AC3E}">
        <p14:creationId xmlns:p14="http://schemas.microsoft.com/office/powerpoint/2010/main" val="2366852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67565"/>
            <a:ext cx="3810000" cy="249779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r>
              <a:rPr lang="en-US" sz="2600" dirty="0" smtClean="0">
                <a:solidFill>
                  <a:schemeClr val="bg1"/>
                </a:solidFill>
                <a:latin typeface="+mj-lt"/>
                <a:cs typeface="+mj-cs"/>
              </a:rPr>
              <a:t>Cloud Cost Management and Selection of Cloud Provider</a:t>
            </a:r>
            <a:endParaRPr lang="en-US" sz="2600" b="1" kern="1200" dirty="0">
              <a:solidFill>
                <a:schemeClr val="bg1"/>
              </a:solidFill>
              <a:latin typeface="+mj-lt"/>
              <a:ea typeface="+mj-ea"/>
              <a:cs typeface="+mj-cs"/>
            </a:endParaRPr>
          </a:p>
        </p:txBody>
      </p:sp>
      <p:sp>
        <p:nvSpPr>
          <p:cNvPr id="12" name="Rectangle 11"/>
          <p:cNvSpPr/>
          <p:nvPr/>
        </p:nvSpPr>
        <p:spPr>
          <a:xfrm>
            <a:off x="4572000" y="1805553"/>
            <a:ext cx="4065409" cy="369332"/>
          </a:xfrm>
          <a:prstGeom prst="rect">
            <a:avLst/>
          </a:prstGeom>
        </p:spPr>
        <p:txBody>
          <a:bodyPr wrap="square">
            <a:spAutoFit/>
          </a:bodyPr>
          <a:lstStyle/>
          <a:p>
            <a:r>
              <a:rPr lang="en-US" b="1" dirty="0" smtClean="0"/>
              <a:t>          </a:t>
            </a:r>
            <a:r>
              <a:rPr lang="en-US" b="1" dirty="0" smtClean="0"/>
              <a:t>System Testing</a:t>
            </a:r>
            <a:endParaRPr lang="en-US" b="1" dirty="0"/>
          </a:p>
        </p:txBody>
      </p:sp>
      <p:sp>
        <p:nvSpPr>
          <p:cNvPr id="15" name="Rectangle 14"/>
          <p:cNvSpPr/>
          <p:nvPr/>
        </p:nvSpPr>
        <p:spPr>
          <a:xfrm>
            <a:off x="4578998" y="1442654"/>
            <a:ext cx="2577437" cy="369332"/>
          </a:xfrm>
          <a:prstGeom prst="rect">
            <a:avLst/>
          </a:prstGeom>
        </p:spPr>
        <p:txBody>
          <a:bodyPr wrap="none">
            <a:spAutoFit/>
          </a:bodyPr>
          <a:lstStyle/>
          <a:p>
            <a:r>
              <a:rPr lang="en-US" b="1" dirty="0" smtClean="0"/>
              <a:t>         </a:t>
            </a:r>
            <a:r>
              <a:rPr lang="en-US" b="1" dirty="0" smtClean="0"/>
              <a:t>Software Evaluation</a:t>
            </a:r>
            <a:endParaRPr lang="en-US" b="1" dirty="0"/>
          </a:p>
        </p:txBody>
      </p:sp>
      <p:sp>
        <p:nvSpPr>
          <p:cNvPr id="8" name="Rectangle 7"/>
          <p:cNvSpPr/>
          <p:nvPr/>
        </p:nvSpPr>
        <p:spPr>
          <a:xfrm>
            <a:off x="4572000" y="2143052"/>
            <a:ext cx="4065409" cy="369332"/>
          </a:xfrm>
          <a:prstGeom prst="rect">
            <a:avLst/>
          </a:prstGeom>
        </p:spPr>
        <p:txBody>
          <a:bodyPr wrap="square">
            <a:spAutoFit/>
          </a:bodyPr>
          <a:lstStyle/>
          <a:p>
            <a:r>
              <a:rPr lang="en-US" b="1" dirty="0" smtClean="0"/>
              <a:t>          </a:t>
            </a:r>
            <a:r>
              <a:rPr lang="en-US" b="1" dirty="0" smtClean="0"/>
              <a:t>Seasonal or Peak Loading</a:t>
            </a:r>
            <a:endParaRPr lang="en-US" b="1" dirty="0"/>
          </a:p>
        </p:txBody>
      </p:sp>
      <p:sp>
        <p:nvSpPr>
          <p:cNvPr id="9" name="Rectangle 8"/>
          <p:cNvSpPr/>
          <p:nvPr/>
        </p:nvSpPr>
        <p:spPr>
          <a:xfrm>
            <a:off x="4572000" y="2542808"/>
            <a:ext cx="4738689" cy="369332"/>
          </a:xfrm>
          <a:prstGeom prst="rect">
            <a:avLst/>
          </a:prstGeom>
        </p:spPr>
        <p:txBody>
          <a:bodyPr wrap="square">
            <a:spAutoFit/>
          </a:bodyPr>
          <a:lstStyle/>
          <a:p>
            <a:r>
              <a:rPr lang="en-US" b="1" dirty="0" smtClean="0"/>
              <a:t>          </a:t>
            </a:r>
            <a:r>
              <a:rPr lang="en-US" b="1" dirty="0" smtClean="0"/>
              <a:t>Cost Cutting and Cost-Benefit Analysis</a:t>
            </a:r>
            <a:endParaRPr lang="en-US" b="1" dirty="0"/>
          </a:p>
        </p:txBody>
      </p:sp>
      <p:sp>
        <p:nvSpPr>
          <p:cNvPr id="10" name="Rectangle 9"/>
          <p:cNvSpPr/>
          <p:nvPr/>
        </p:nvSpPr>
        <p:spPr>
          <a:xfrm>
            <a:off x="4572000" y="2903292"/>
            <a:ext cx="4743455" cy="369332"/>
          </a:xfrm>
          <a:prstGeom prst="rect">
            <a:avLst/>
          </a:prstGeom>
        </p:spPr>
        <p:txBody>
          <a:bodyPr wrap="square">
            <a:spAutoFit/>
          </a:bodyPr>
          <a:lstStyle/>
          <a:p>
            <a:r>
              <a:rPr lang="en-US" b="1" dirty="0" smtClean="0"/>
              <a:t>          </a:t>
            </a:r>
            <a:r>
              <a:rPr lang="en-US" b="1" dirty="0" smtClean="0"/>
              <a:t>Selecting the Right Scalable Application</a:t>
            </a:r>
            <a:endParaRPr lang="en-US" b="1" dirty="0"/>
          </a:p>
        </p:txBody>
      </p:sp>
      <p:sp>
        <p:nvSpPr>
          <p:cNvPr id="11" name="Rectangle 10"/>
          <p:cNvSpPr/>
          <p:nvPr/>
        </p:nvSpPr>
        <p:spPr>
          <a:xfrm>
            <a:off x="4572000" y="3289941"/>
            <a:ext cx="5062541" cy="369332"/>
          </a:xfrm>
          <a:prstGeom prst="rect">
            <a:avLst/>
          </a:prstGeom>
        </p:spPr>
        <p:txBody>
          <a:bodyPr wrap="square">
            <a:spAutoFit/>
          </a:bodyPr>
          <a:lstStyle/>
          <a:p>
            <a:r>
              <a:rPr lang="en-US" b="1" dirty="0" smtClean="0"/>
              <a:t>          </a:t>
            </a:r>
            <a:r>
              <a:rPr lang="en-US" b="1" dirty="0" smtClean="0"/>
              <a:t>Considerations for Selecting Cloud Solution</a:t>
            </a:r>
            <a:endParaRPr lang="en-US" b="1" dirty="0"/>
          </a:p>
        </p:txBody>
      </p:sp>
      <p:sp>
        <p:nvSpPr>
          <p:cNvPr id="16" name="Rectangle 15"/>
          <p:cNvSpPr/>
          <p:nvPr/>
        </p:nvSpPr>
        <p:spPr>
          <a:xfrm>
            <a:off x="3989122" y="1089239"/>
            <a:ext cx="2605200" cy="369332"/>
          </a:xfrm>
          <a:prstGeom prst="rect">
            <a:avLst/>
          </a:prstGeom>
        </p:spPr>
        <p:txBody>
          <a:bodyPr wrap="none">
            <a:spAutoFit/>
          </a:bodyPr>
          <a:lstStyle/>
          <a:p>
            <a:r>
              <a:rPr lang="en-US" b="1" dirty="0" smtClean="0">
                <a:solidFill>
                  <a:srgbClr val="FF0000"/>
                </a:solidFill>
              </a:rPr>
              <a:t>         </a:t>
            </a:r>
            <a:r>
              <a:rPr lang="en-US" b="1" dirty="0" smtClean="0">
                <a:solidFill>
                  <a:srgbClr val="FF0000"/>
                </a:solidFill>
              </a:rPr>
              <a:t>Accessing the Cloud</a:t>
            </a:r>
            <a:endParaRPr lang="en-US" b="1" dirty="0">
              <a:solidFill>
                <a:srgbClr val="FF0000"/>
              </a:solidFill>
            </a:endParaRPr>
          </a:p>
        </p:txBody>
      </p:sp>
      <p:sp>
        <p:nvSpPr>
          <p:cNvPr id="19" name="Rectangle 18"/>
          <p:cNvSpPr/>
          <p:nvPr/>
        </p:nvSpPr>
        <p:spPr>
          <a:xfrm>
            <a:off x="4495800" y="3687949"/>
            <a:ext cx="4452941" cy="646331"/>
          </a:xfrm>
          <a:prstGeom prst="rect">
            <a:avLst/>
          </a:prstGeom>
        </p:spPr>
        <p:txBody>
          <a:bodyPr wrap="square">
            <a:spAutoFit/>
          </a:bodyPr>
          <a:lstStyle/>
          <a:p>
            <a:r>
              <a:rPr lang="en-US" b="1" dirty="0" smtClean="0"/>
              <a:t> </a:t>
            </a:r>
            <a:r>
              <a:rPr lang="en-US" b="1" dirty="0" smtClean="0">
                <a:solidFill>
                  <a:srgbClr val="FF0000"/>
                </a:solidFill>
              </a:rPr>
              <a:t>Understanding Best Practices used in            </a:t>
            </a:r>
            <a:r>
              <a:rPr lang="en-US" b="1" dirty="0" smtClean="0">
                <a:solidFill>
                  <a:srgbClr val="FF0000"/>
                </a:solidFill>
              </a:rPr>
              <a:t>Selection of Cloud service and providers </a:t>
            </a:r>
            <a:endParaRPr lang="en-US" b="1" dirty="0">
              <a:solidFill>
                <a:srgbClr val="FF0000"/>
              </a:solidFill>
            </a:endParaRPr>
          </a:p>
        </p:txBody>
      </p:sp>
      <p:sp>
        <p:nvSpPr>
          <p:cNvPr id="20" name="Rectangle 19"/>
          <p:cNvSpPr/>
          <p:nvPr/>
        </p:nvSpPr>
        <p:spPr>
          <a:xfrm>
            <a:off x="4571999" y="4334280"/>
            <a:ext cx="5062541" cy="369332"/>
          </a:xfrm>
          <a:prstGeom prst="rect">
            <a:avLst/>
          </a:prstGeom>
        </p:spPr>
        <p:txBody>
          <a:bodyPr wrap="square">
            <a:spAutoFit/>
          </a:bodyPr>
          <a:lstStyle/>
          <a:p>
            <a:r>
              <a:rPr lang="en-US" b="1" dirty="0" smtClean="0"/>
              <a:t>          </a:t>
            </a:r>
            <a:r>
              <a:rPr lang="en-US" b="1" dirty="0" smtClean="0"/>
              <a:t>Cloud Standards and Best Practices Issue</a:t>
            </a:r>
            <a:endParaRPr lang="en-US" b="1" dirty="0"/>
          </a:p>
        </p:txBody>
      </p:sp>
      <p:sp>
        <p:nvSpPr>
          <p:cNvPr id="21" name="Rectangle 20"/>
          <p:cNvSpPr/>
          <p:nvPr/>
        </p:nvSpPr>
        <p:spPr>
          <a:xfrm>
            <a:off x="5105400" y="4648424"/>
            <a:ext cx="4408134" cy="923330"/>
          </a:xfrm>
          <a:prstGeom prst="rect">
            <a:avLst/>
          </a:prstGeom>
        </p:spPr>
        <p:txBody>
          <a:bodyPr wrap="square">
            <a:spAutoFit/>
          </a:bodyPr>
          <a:lstStyle/>
          <a:p>
            <a:r>
              <a:rPr lang="en-US" b="1" dirty="0" smtClean="0"/>
              <a:t>Standard </a:t>
            </a:r>
            <a:r>
              <a:rPr lang="en-US" b="1" dirty="0" err="1" smtClean="0"/>
              <a:t>Organisation's</a:t>
            </a:r>
            <a:r>
              <a:rPr lang="en-US" b="1" dirty="0" smtClean="0"/>
              <a:t> and Groups associated with cloud computing, commercial and Business consideration</a:t>
            </a:r>
            <a:endParaRPr lang="en-US" b="1" dirty="0"/>
          </a:p>
        </p:txBody>
      </p:sp>
    </p:spTree>
    <p:extLst>
      <p:ext uri="{BB962C8B-B14F-4D97-AF65-F5344CB8AC3E}">
        <p14:creationId xmlns:p14="http://schemas.microsoft.com/office/powerpoint/2010/main" val="493283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IN" b="1" dirty="0"/>
              <a:t>Top Cloud Service </a:t>
            </a:r>
            <a:r>
              <a:rPr lang="en-IN" b="1" dirty="0" smtClean="0"/>
              <a:t>Providers</a:t>
            </a:r>
          </a:p>
          <a:p>
            <a:pPr marL="0" indent="0">
              <a:buNone/>
            </a:pPr>
            <a:endParaRPr lang="en-IN" b="1" dirty="0"/>
          </a:p>
          <a:p>
            <a:pPr marL="0" indent="0">
              <a:buNone/>
            </a:pPr>
            <a:endParaRPr lang="en-IN" b="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40697580"/>
              </p:ext>
            </p:extLst>
          </p:nvPr>
        </p:nvGraphicFramePr>
        <p:xfrm>
          <a:off x="1524000" y="1676400"/>
          <a:ext cx="6400800" cy="3825240"/>
        </p:xfrm>
        <a:graphic>
          <a:graphicData uri="http://schemas.openxmlformats.org/drawingml/2006/table">
            <a:tbl>
              <a:tblPr firstRow="1" bandRow="1">
                <a:tableStyleId>{93296810-A885-4BE3-A3E7-6D5BEEA58F35}</a:tableStyleId>
              </a:tblPr>
              <a:tblGrid>
                <a:gridCol w="1981200"/>
                <a:gridCol w="4419600"/>
              </a:tblGrid>
              <a:tr h="370840">
                <a:tc>
                  <a:txBody>
                    <a:bodyPr/>
                    <a:lstStyle/>
                    <a:p>
                      <a:r>
                        <a:rPr lang="en-IN" dirty="0" smtClean="0"/>
                        <a:t>Name of the Provider</a:t>
                      </a:r>
                      <a:endParaRPr lang="en-IN" dirty="0"/>
                    </a:p>
                  </a:txBody>
                  <a:tcPr/>
                </a:tc>
                <a:tc>
                  <a:txBody>
                    <a:bodyPr/>
                    <a:lstStyle/>
                    <a:p>
                      <a:r>
                        <a:rPr lang="en-IN" dirty="0" smtClean="0"/>
                        <a:t>Explanation</a:t>
                      </a:r>
                      <a:endParaRPr lang="en-IN" dirty="0"/>
                    </a:p>
                  </a:txBody>
                  <a:tcPr/>
                </a:tc>
              </a:tr>
              <a:tr h="370840">
                <a:tc>
                  <a:txBody>
                    <a:bodyPr/>
                    <a:lstStyle/>
                    <a:p>
                      <a:pPr algn="just"/>
                      <a:r>
                        <a:rPr lang="en-IN" sz="1400" b="0" i="0" u="none" strike="noStrike" kern="1200" baseline="0" dirty="0" smtClean="0">
                          <a:solidFill>
                            <a:schemeClr val="dk1"/>
                          </a:solidFill>
                          <a:latin typeface="+mn-lt"/>
                          <a:ea typeface="+mn-ea"/>
                          <a:cs typeface="+mn-cs"/>
                        </a:rPr>
                        <a:t>Amazon Web Services</a:t>
                      </a:r>
                      <a:endParaRPr lang="en-IN" sz="1400" dirty="0"/>
                    </a:p>
                  </a:txBody>
                  <a:tcPr/>
                </a:tc>
                <a:tc>
                  <a:txBody>
                    <a:bodyPr/>
                    <a:lstStyle/>
                    <a:p>
                      <a:pPr algn="just"/>
                      <a:r>
                        <a:rPr lang="en-IN" sz="1400" b="0" i="0" u="none" strike="noStrike" kern="1200" baseline="0" dirty="0" smtClean="0">
                          <a:solidFill>
                            <a:schemeClr val="dk1"/>
                          </a:solidFill>
                          <a:latin typeface="+mn-lt"/>
                          <a:ea typeface="+mn-ea"/>
                          <a:cs typeface="+mn-cs"/>
                        </a:rPr>
                        <a:t>The market leader is offering </a:t>
                      </a:r>
                      <a:r>
                        <a:rPr lang="en-IN" sz="1400" b="0" i="0" u="none" strike="noStrike" kern="1200" baseline="0" dirty="0" err="1" smtClean="0">
                          <a:solidFill>
                            <a:schemeClr val="dk1"/>
                          </a:solidFill>
                          <a:latin typeface="+mn-lt"/>
                          <a:ea typeface="+mn-ea"/>
                          <a:cs typeface="+mn-cs"/>
                        </a:rPr>
                        <a:t>IaaS</a:t>
                      </a:r>
                      <a:r>
                        <a:rPr lang="en-IN" sz="1400" b="0" i="0" u="none" strike="noStrike" kern="1200" baseline="0" dirty="0" smtClean="0">
                          <a:solidFill>
                            <a:schemeClr val="dk1"/>
                          </a:solidFill>
                          <a:latin typeface="+mn-lt"/>
                          <a:ea typeface="+mn-ea"/>
                          <a:cs typeface="+mn-cs"/>
                        </a:rPr>
                        <a:t> services</a:t>
                      </a:r>
                      <a:endParaRPr lang="en-IN" sz="1400" dirty="0"/>
                    </a:p>
                  </a:txBody>
                  <a:tcPr/>
                </a:tc>
              </a:tr>
              <a:tr h="370840">
                <a:tc>
                  <a:txBody>
                    <a:bodyPr/>
                    <a:lstStyle/>
                    <a:p>
                      <a:pPr algn="just"/>
                      <a:r>
                        <a:rPr lang="en-IN" sz="1400" b="0" i="0" u="none" strike="noStrike" kern="1200" baseline="0" dirty="0" smtClean="0">
                          <a:solidFill>
                            <a:schemeClr val="dk1"/>
                          </a:solidFill>
                          <a:latin typeface="+mn-lt"/>
                          <a:ea typeface="+mn-ea"/>
                          <a:cs typeface="+mn-cs"/>
                        </a:rPr>
                        <a:t>Microsoft</a:t>
                      </a:r>
                      <a:endParaRPr lang="en-IN" sz="1400" dirty="0"/>
                    </a:p>
                  </a:txBody>
                  <a:tcPr/>
                </a:tc>
                <a:tc>
                  <a:txBody>
                    <a:bodyPr/>
                    <a:lstStyle/>
                    <a:p>
                      <a:pPr algn="just"/>
                      <a:r>
                        <a:rPr lang="en-IN" sz="1400" b="0" i="0" u="none" strike="noStrike" kern="1200" baseline="0" dirty="0" smtClean="0">
                          <a:solidFill>
                            <a:schemeClr val="dk1"/>
                          </a:solidFill>
                          <a:latin typeface="+mn-lt"/>
                          <a:ea typeface="+mn-ea"/>
                          <a:cs typeface="+mn-cs"/>
                        </a:rPr>
                        <a:t>Microsoft Azure provides both </a:t>
                      </a:r>
                      <a:r>
                        <a:rPr lang="en-IN" sz="1400" b="0" i="0" u="none" strike="noStrike" kern="1200" baseline="0" dirty="0" err="1" smtClean="0">
                          <a:solidFill>
                            <a:schemeClr val="dk1"/>
                          </a:solidFill>
                          <a:latin typeface="+mn-lt"/>
                          <a:ea typeface="+mn-ea"/>
                          <a:cs typeface="+mn-cs"/>
                        </a:rPr>
                        <a:t>PaaS</a:t>
                      </a:r>
                      <a:r>
                        <a:rPr lang="en-IN" sz="1400" b="0" i="0" u="none" strike="noStrike" kern="1200" baseline="0" dirty="0" smtClean="0">
                          <a:solidFill>
                            <a:schemeClr val="dk1"/>
                          </a:solidFill>
                          <a:latin typeface="+mn-lt"/>
                          <a:ea typeface="+mn-ea"/>
                          <a:cs typeface="+mn-cs"/>
                        </a:rPr>
                        <a:t> and </a:t>
                      </a:r>
                      <a:r>
                        <a:rPr lang="en-IN" sz="1400" b="0" i="0" u="none" strike="noStrike" kern="1200" baseline="0" dirty="0" err="1" smtClean="0">
                          <a:solidFill>
                            <a:schemeClr val="dk1"/>
                          </a:solidFill>
                          <a:latin typeface="+mn-lt"/>
                          <a:ea typeface="+mn-ea"/>
                          <a:cs typeface="+mn-cs"/>
                        </a:rPr>
                        <a:t>IaaS</a:t>
                      </a:r>
                      <a:r>
                        <a:rPr lang="en-IN" sz="1400" b="0" i="0" u="none" strike="noStrike" kern="1200" baseline="0" dirty="0" smtClean="0">
                          <a:solidFill>
                            <a:schemeClr val="dk1"/>
                          </a:solidFill>
                          <a:latin typeface="+mn-lt"/>
                          <a:ea typeface="+mn-ea"/>
                          <a:cs typeface="+mn-cs"/>
                        </a:rPr>
                        <a:t>. It closely</a:t>
                      </a:r>
                    </a:p>
                    <a:p>
                      <a:pPr algn="just"/>
                      <a:r>
                        <a:rPr lang="en-IN" sz="1400" b="0" i="0" u="none" strike="noStrike" kern="1200" baseline="0" dirty="0" smtClean="0">
                          <a:solidFill>
                            <a:schemeClr val="dk1"/>
                          </a:solidFill>
                          <a:latin typeface="+mn-lt"/>
                          <a:ea typeface="+mn-ea"/>
                          <a:cs typeface="+mn-cs"/>
                        </a:rPr>
                        <a:t>follows Amazon and has more than 40% growth rate</a:t>
                      </a:r>
                      <a:endParaRPr lang="en-IN" sz="1400" dirty="0"/>
                    </a:p>
                  </a:txBody>
                  <a:tcPr/>
                </a:tc>
              </a:tr>
              <a:tr h="370840">
                <a:tc>
                  <a:txBody>
                    <a:bodyPr/>
                    <a:lstStyle/>
                    <a:p>
                      <a:pPr algn="just"/>
                      <a:r>
                        <a:rPr lang="en-IN" sz="1400" b="0" i="0" u="none" strike="noStrike" kern="1200" baseline="0" dirty="0" smtClean="0">
                          <a:solidFill>
                            <a:schemeClr val="dk1"/>
                          </a:solidFill>
                          <a:latin typeface="+mn-lt"/>
                          <a:ea typeface="+mn-ea"/>
                          <a:cs typeface="+mn-cs"/>
                        </a:rPr>
                        <a:t>Google</a:t>
                      </a:r>
                      <a:endParaRPr lang="en-IN" sz="1400" dirty="0"/>
                    </a:p>
                  </a:txBody>
                  <a:tcPr/>
                </a:tc>
                <a:tc>
                  <a:txBody>
                    <a:bodyPr/>
                    <a:lstStyle/>
                    <a:p>
                      <a:pPr algn="just"/>
                      <a:r>
                        <a:rPr lang="en-IN" sz="1400" b="0" i="0" u="none" strike="noStrike" kern="1200" baseline="0" dirty="0" smtClean="0">
                          <a:solidFill>
                            <a:schemeClr val="dk1"/>
                          </a:solidFill>
                          <a:latin typeface="+mn-lt"/>
                          <a:ea typeface="+mn-ea"/>
                          <a:cs typeface="+mn-cs"/>
                        </a:rPr>
                        <a:t>The cloud storage solution for both structured and</a:t>
                      </a:r>
                    </a:p>
                    <a:p>
                      <a:pPr algn="just"/>
                      <a:r>
                        <a:rPr lang="en-IN" sz="1400" b="0" i="0" u="none" strike="noStrike" kern="1200" baseline="0" dirty="0" smtClean="0">
                          <a:solidFill>
                            <a:schemeClr val="dk1"/>
                          </a:solidFill>
                          <a:latin typeface="+mn-lt"/>
                          <a:ea typeface="+mn-ea"/>
                          <a:cs typeface="+mn-cs"/>
                        </a:rPr>
                        <a:t>unstructured data</a:t>
                      </a:r>
                      <a:endParaRPr lang="en-IN" sz="1400" dirty="0"/>
                    </a:p>
                  </a:txBody>
                  <a:tcPr/>
                </a:tc>
              </a:tr>
              <a:tr h="370840">
                <a:tc>
                  <a:txBody>
                    <a:bodyPr/>
                    <a:lstStyle/>
                    <a:p>
                      <a:pPr algn="just"/>
                      <a:r>
                        <a:rPr lang="en-IN" sz="1400" b="0" i="0" u="none" strike="noStrike" kern="1200" baseline="0" dirty="0" smtClean="0">
                          <a:solidFill>
                            <a:schemeClr val="dk1"/>
                          </a:solidFill>
                          <a:latin typeface="+mn-lt"/>
                          <a:ea typeface="+mn-ea"/>
                          <a:cs typeface="+mn-cs"/>
                        </a:rPr>
                        <a:t>Salesforce.com</a:t>
                      </a:r>
                      <a:endParaRPr lang="en-IN" sz="1400" dirty="0"/>
                    </a:p>
                  </a:txBody>
                  <a:tcPr/>
                </a:tc>
                <a:tc>
                  <a:txBody>
                    <a:bodyPr/>
                    <a:lstStyle/>
                    <a:p>
                      <a:pPr algn="just"/>
                      <a:r>
                        <a:rPr lang="en-IN" sz="1400" b="0" i="0" u="none" strike="noStrike" kern="1200" baseline="0" dirty="0" err="1" smtClean="0">
                          <a:solidFill>
                            <a:schemeClr val="dk1"/>
                          </a:solidFill>
                          <a:latin typeface="+mn-lt"/>
                          <a:ea typeface="+mn-ea"/>
                          <a:cs typeface="+mn-cs"/>
                        </a:rPr>
                        <a:t>SaaS</a:t>
                      </a:r>
                      <a:r>
                        <a:rPr lang="en-IN" sz="1400" b="0" i="0" u="none" strike="noStrike" kern="1200" baseline="0" dirty="0" smtClean="0">
                          <a:solidFill>
                            <a:schemeClr val="dk1"/>
                          </a:solidFill>
                          <a:latin typeface="+mn-lt"/>
                          <a:ea typeface="+mn-ea"/>
                          <a:cs typeface="+mn-cs"/>
                        </a:rPr>
                        <a:t> CRM solution</a:t>
                      </a:r>
                      <a:endParaRPr lang="en-IN" sz="1400" dirty="0"/>
                    </a:p>
                  </a:txBody>
                  <a:tcPr/>
                </a:tc>
              </a:tr>
              <a:tr h="370840">
                <a:tc>
                  <a:txBody>
                    <a:bodyPr/>
                    <a:lstStyle/>
                    <a:p>
                      <a:pPr algn="just"/>
                      <a:r>
                        <a:rPr lang="en-IN" sz="1400" b="0" i="0" u="none" strike="noStrike" kern="1200" baseline="0" dirty="0" smtClean="0">
                          <a:solidFill>
                            <a:schemeClr val="dk1"/>
                          </a:solidFill>
                          <a:latin typeface="+mn-lt"/>
                          <a:ea typeface="+mn-ea"/>
                          <a:cs typeface="+mn-cs"/>
                        </a:rPr>
                        <a:t>Red Hat </a:t>
                      </a:r>
                      <a:r>
                        <a:rPr lang="en-IN" sz="1400" b="0" i="0" u="none" strike="noStrike" kern="1200" baseline="0" dirty="0" err="1" smtClean="0">
                          <a:solidFill>
                            <a:schemeClr val="dk1"/>
                          </a:solidFill>
                          <a:latin typeface="+mn-lt"/>
                          <a:ea typeface="+mn-ea"/>
                          <a:cs typeface="+mn-cs"/>
                        </a:rPr>
                        <a:t>OpenShift</a:t>
                      </a:r>
                      <a:endParaRPr lang="en-IN" sz="1400" dirty="0"/>
                    </a:p>
                  </a:txBody>
                  <a:tcPr/>
                </a:tc>
                <a:tc>
                  <a:txBody>
                    <a:bodyPr/>
                    <a:lstStyle/>
                    <a:p>
                      <a:pPr algn="just"/>
                      <a:r>
                        <a:rPr lang="en-IN" sz="1400" b="0" i="0" u="none" strike="noStrike" kern="1200" baseline="0" dirty="0" smtClean="0">
                          <a:solidFill>
                            <a:schemeClr val="dk1"/>
                          </a:solidFill>
                          <a:latin typeface="+mn-lt"/>
                          <a:ea typeface="+mn-ea"/>
                          <a:cs typeface="+mn-cs"/>
                        </a:rPr>
                        <a:t>Open Source </a:t>
                      </a:r>
                      <a:r>
                        <a:rPr lang="en-IN" sz="1400" b="0" i="0" u="none" strike="noStrike" kern="1200" baseline="0" dirty="0" err="1" smtClean="0">
                          <a:solidFill>
                            <a:schemeClr val="dk1"/>
                          </a:solidFill>
                          <a:latin typeface="+mn-lt"/>
                          <a:ea typeface="+mn-ea"/>
                          <a:cs typeface="+mn-cs"/>
                        </a:rPr>
                        <a:t>PaaS</a:t>
                      </a:r>
                      <a:r>
                        <a:rPr lang="en-IN" sz="1400" b="0" i="0" u="none" strike="noStrike" kern="1200" baseline="0" dirty="0" smtClean="0">
                          <a:solidFill>
                            <a:schemeClr val="dk1"/>
                          </a:solidFill>
                          <a:latin typeface="+mn-lt"/>
                          <a:ea typeface="+mn-ea"/>
                          <a:cs typeface="+mn-cs"/>
                        </a:rPr>
                        <a:t> provider</a:t>
                      </a:r>
                      <a:endParaRPr lang="en-IN" sz="1400" dirty="0"/>
                    </a:p>
                  </a:txBody>
                  <a:tcPr/>
                </a:tc>
              </a:tr>
              <a:tr h="370840">
                <a:tc>
                  <a:txBody>
                    <a:bodyPr/>
                    <a:lstStyle/>
                    <a:p>
                      <a:pPr algn="just"/>
                      <a:r>
                        <a:rPr lang="en-IN" sz="1400" b="0" i="0" u="none" strike="noStrike" kern="1200" baseline="0" dirty="0" err="1" smtClean="0">
                          <a:solidFill>
                            <a:schemeClr val="dk1"/>
                          </a:solidFill>
                          <a:latin typeface="+mn-lt"/>
                          <a:ea typeface="+mn-ea"/>
                          <a:cs typeface="+mn-cs"/>
                        </a:rPr>
                        <a:t>Heroku</a:t>
                      </a:r>
                      <a:endParaRPr lang="en-IN" sz="1400" dirty="0"/>
                    </a:p>
                  </a:txBody>
                  <a:tcPr/>
                </a:tc>
                <a:tc>
                  <a:txBody>
                    <a:bodyPr/>
                    <a:lstStyle/>
                    <a:p>
                      <a:pPr algn="just"/>
                      <a:r>
                        <a:rPr lang="en-IN" sz="1400" b="0" i="0" u="none" strike="noStrike" kern="1200" baseline="0" dirty="0" smtClean="0">
                          <a:solidFill>
                            <a:schemeClr val="dk1"/>
                          </a:solidFill>
                          <a:latin typeface="+mn-lt"/>
                          <a:ea typeface="+mn-ea"/>
                          <a:cs typeface="+mn-cs"/>
                        </a:rPr>
                        <a:t>From Java to Python, this </a:t>
                      </a:r>
                      <a:r>
                        <a:rPr lang="en-IN" sz="1400" b="0" i="0" u="none" strike="noStrike" kern="1200" baseline="0" dirty="0" err="1" smtClean="0">
                          <a:solidFill>
                            <a:schemeClr val="dk1"/>
                          </a:solidFill>
                          <a:latin typeface="+mn-lt"/>
                          <a:ea typeface="+mn-ea"/>
                          <a:cs typeface="+mn-cs"/>
                        </a:rPr>
                        <a:t>PaaS</a:t>
                      </a:r>
                      <a:r>
                        <a:rPr lang="en-IN" sz="1400" b="0" i="0" u="none" strike="noStrike" kern="1200" baseline="0" dirty="0" smtClean="0">
                          <a:solidFill>
                            <a:schemeClr val="dk1"/>
                          </a:solidFill>
                          <a:latin typeface="+mn-lt"/>
                          <a:ea typeface="+mn-ea"/>
                          <a:cs typeface="+mn-cs"/>
                        </a:rPr>
                        <a:t> provider supports all</a:t>
                      </a:r>
                    </a:p>
                    <a:p>
                      <a:pPr algn="just"/>
                      <a:r>
                        <a:rPr lang="en-IN" sz="1400" b="0" i="0" u="none" strike="noStrike" kern="1200" baseline="0" dirty="0" smtClean="0">
                          <a:solidFill>
                            <a:schemeClr val="dk1"/>
                          </a:solidFill>
                          <a:latin typeface="+mn-lt"/>
                          <a:ea typeface="+mn-ea"/>
                          <a:cs typeface="+mn-cs"/>
                        </a:rPr>
                        <a:t>programming languages.</a:t>
                      </a:r>
                      <a:endParaRPr lang="en-IN" sz="1400" dirty="0"/>
                    </a:p>
                  </a:txBody>
                  <a:tcPr/>
                </a:tc>
              </a:tr>
              <a:tr h="370840">
                <a:tc>
                  <a:txBody>
                    <a:bodyPr/>
                    <a:lstStyle/>
                    <a:p>
                      <a:pPr algn="just"/>
                      <a:r>
                        <a:rPr lang="en-IN" sz="1400" b="0" i="0" u="none" strike="noStrike" kern="1200" baseline="0" dirty="0" smtClean="0">
                          <a:solidFill>
                            <a:schemeClr val="dk1"/>
                          </a:solidFill>
                          <a:latin typeface="+mn-lt"/>
                          <a:ea typeface="+mn-ea"/>
                          <a:cs typeface="+mn-cs"/>
                        </a:rPr>
                        <a:t>IBM</a:t>
                      </a:r>
                      <a:endParaRPr lang="en-IN" sz="1400" dirty="0"/>
                    </a:p>
                  </a:txBody>
                  <a:tcPr/>
                </a:tc>
                <a:tc>
                  <a:txBody>
                    <a:bodyPr/>
                    <a:lstStyle/>
                    <a:p>
                      <a:pPr algn="just"/>
                      <a:r>
                        <a:rPr lang="en-IN" sz="1400" b="0" i="0" u="none" strike="noStrike" kern="1200" baseline="0" dirty="0" smtClean="0">
                          <a:solidFill>
                            <a:schemeClr val="dk1"/>
                          </a:solidFill>
                          <a:latin typeface="+mn-lt"/>
                          <a:ea typeface="+mn-ea"/>
                          <a:cs typeface="+mn-cs"/>
                        </a:rPr>
                        <a:t>IBM is a late entrant to the cloud space in 2014 with</a:t>
                      </a:r>
                    </a:p>
                    <a:p>
                      <a:pPr algn="just"/>
                      <a:r>
                        <a:rPr lang="en-IN" sz="1400" b="0" i="0" u="none" strike="noStrike" kern="1200" baseline="0" dirty="0" err="1" smtClean="0">
                          <a:solidFill>
                            <a:schemeClr val="dk1"/>
                          </a:solidFill>
                          <a:latin typeface="+mn-lt"/>
                          <a:ea typeface="+mn-ea"/>
                          <a:cs typeface="+mn-cs"/>
                        </a:rPr>
                        <a:t>Bluemix</a:t>
                      </a:r>
                      <a:r>
                        <a:rPr lang="en-IN" sz="1400" b="0" i="0" u="none" strike="noStrike" kern="1200" baseline="0" dirty="0" smtClean="0">
                          <a:solidFill>
                            <a:schemeClr val="dk1"/>
                          </a:solidFill>
                          <a:latin typeface="+mn-lt"/>
                          <a:ea typeface="+mn-ea"/>
                          <a:cs typeface="+mn-cs"/>
                        </a:rPr>
                        <a:t> &amp; </a:t>
                      </a:r>
                      <a:r>
                        <a:rPr lang="en-IN" sz="1400" b="0" i="0" u="none" strike="noStrike" kern="1200" baseline="0" dirty="0" err="1" smtClean="0">
                          <a:solidFill>
                            <a:schemeClr val="dk1"/>
                          </a:solidFill>
                          <a:latin typeface="+mn-lt"/>
                          <a:ea typeface="+mn-ea"/>
                          <a:cs typeface="+mn-cs"/>
                        </a:rPr>
                        <a:t>Softlayer</a:t>
                      </a:r>
                      <a:r>
                        <a:rPr lang="en-IN" sz="1400" b="0" i="0" u="none" strike="noStrike" kern="1200" baseline="0" dirty="0" smtClean="0">
                          <a:solidFill>
                            <a:schemeClr val="dk1"/>
                          </a:solidFill>
                          <a:latin typeface="+mn-lt"/>
                          <a:ea typeface="+mn-ea"/>
                          <a:cs typeface="+mn-cs"/>
                        </a:rPr>
                        <a:t> combo.</a:t>
                      </a:r>
                      <a:endParaRPr lang="en-IN" sz="1400" dirty="0"/>
                    </a:p>
                  </a:txBody>
                  <a:tcPr/>
                </a:tc>
              </a:tr>
            </a:tbl>
          </a:graphicData>
        </a:graphic>
      </p:graphicFrame>
    </p:spTree>
    <p:extLst>
      <p:ext uri="{BB962C8B-B14F-4D97-AF65-F5344CB8AC3E}">
        <p14:creationId xmlns:p14="http://schemas.microsoft.com/office/powerpoint/2010/main" val="3004974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Considerations for Selecting the Cloud Solution</a:t>
            </a:r>
            <a:endParaRPr lang="en-IN" dirty="0"/>
          </a:p>
        </p:txBody>
      </p:sp>
      <p:sp>
        <p:nvSpPr>
          <p:cNvPr id="3" name="Content Placeholder 2"/>
          <p:cNvSpPr>
            <a:spLocks noGrp="1"/>
          </p:cNvSpPr>
          <p:nvPr>
            <p:ph idx="1"/>
          </p:nvPr>
        </p:nvSpPr>
        <p:spPr>
          <a:xfrm>
            <a:off x="0" y="838200"/>
            <a:ext cx="9137718" cy="5486400"/>
          </a:xfrm>
        </p:spPr>
        <p:txBody>
          <a:bodyPr>
            <a:normAutofit lnSpcReduction="10000"/>
          </a:bodyPr>
          <a:lstStyle/>
          <a:p>
            <a:pPr marL="0" indent="0" algn="just">
              <a:buNone/>
            </a:pPr>
            <a:r>
              <a:rPr lang="en-IN" dirty="0"/>
              <a:t>Migrating to the cloud is a major move for any organisation. It impacts all stakeholders </a:t>
            </a:r>
            <a:r>
              <a:rPr lang="en-IN" dirty="0" smtClean="0"/>
              <a:t>including the </a:t>
            </a:r>
            <a:r>
              <a:rPr lang="en-IN" dirty="0"/>
              <a:t>employees, the clients, the executive team and the cloud service provider. So, its </a:t>
            </a:r>
            <a:r>
              <a:rPr lang="en-IN" dirty="0" smtClean="0"/>
              <a:t>extremely important </a:t>
            </a:r>
            <a:r>
              <a:rPr lang="en-IN" dirty="0"/>
              <a:t>to consider all the relevant factors before moving to the cloud</a:t>
            </a:r>
            <a:r>
              <a:rPr lang="en-IN" dirty="0" smtClean="0"/>
              <a:t>.</a:t>
            </a:r>
          </a:p>
          <a:p>
            <a:pPr marL="0" indent="0" algn="just">
              <a:buNone/>
            </a:pPr>
            <a:r>
              <a:rPr lang="en-IN" dirty="0" smtClean="0"/>
              <a:t> </a:t>
            </a:r>
            <a:r>
              <a:rPr lang="en-IN" dirty="0"/>
              <a:t>The most important </a:t>
            </a:r>
            <a:r>
              <a:rPr lang="en-IN" dirty="0" smtClean="0"/>
              <a:t>ones are:</a:t>
            </a:r>
          </a:p>
          <a:p>
            <a:pPr algn="just"/>
            <a:r>
              <a:rPr lang="en-IN" dirty="0"/>
              <a:t>Business </a:t>
            </a:r>
            <a:r>
              <a:rPr lang="en-IN" dirty="0" smtClean="0"/>
              <a:t>process re-</a:t>
            </a:r>
            <a:r>
              <a:rPr lang="en-IN" dirty="0" err="1" smtClean="0"/>
              <a:t>modeling</a:t>
            </a:r>
            <a:endParaRPr lang="en-IN" dirty="0"/>
          </a:p>
          <a:p>
            <a:pPr algn="just"/>
            <a:r>
              <a:rPr lang="en-IN" dirty="0" smtClean="0"/>
              <a:t>Data </a:t>
            </a:r>
            <a:r>
              <a:rPr lang="en-IN" dirty="0"/>
              <a:t>safety and security</a:t>
            </a:r>
          </a:p>
          <a:p>
            <a:pPr algn="just"/>
            <a:r>
              <a:rPr lang="en-IN" dirty="0" smtClean="0"/>
              <a:t>Interoperability</a:t>
            </a:r>
            <a:r>
              <a:rPr lang="en-IN" dirty="0"/>
              <a:t>, portability and integration</a:t>
            </a:r>
          </a:p>
          <a:p>
            <a:pPr algn="just"/>
            <a:r>
              <a:rPr lang="en-IN" dirty="0" smtClean="0"/>
              <a:t>Service </a:t>
            </a:r>
            <a:r>
              <a:rPr lang="en-IN" dirty="0"/>
              <a:t>level </a:t>
            </a:r>
            <a:r>
              <a:rPr lang="en-IN" dirty="0" smtClean="0"/>
              <a:t>considerations</a:t>
            </a:r>
            <a:endParaRPr lang="en-IN" dirty="0"/>
          </a:p>
          <a:p>
            <a:pPr algn="just"/>
            <a:r>
              <a:rPr lang="en-IN" dirty="0" smtClean="0"/>
              <a:t>Pricing </a:t>
            </a:r>
            <a:r>
              <a:rPr lang="en-IN" dirty="0"/>
              <a:t>and </a:t>
            </a:r>
            <a:r>
              <a:rPr lang="en-IN" dirty="0" smtClean="0"/>
              <a:t>commercials</a:t>
            </a:r>
          </a:p>
          <a:p>
            <a:pPr algn="just"/>
            <a:r>
              <a:rPr lang="en-IN" dirty="0" smtClean="0"/>
              <a:t>Backup and recovery</a:t>
            </a:r>
            <a:endParaRPr lang="en-IN" dirty="0"/>
          </a:p>
          <a:p>
            <a:pPr algn="just"/>
            <a:r>
              <a:rPr lang="en-IN" dirty="0" smtClean="0"/>
              <a:t>Hosting </a:t>
            </a:r>
            <a:r>
              <a:rPr lang="en-IN" dirty="0"/>
              <a:t>and geographical considerations</a:t>
            </a:r>
          </a:p>
          <a:p>
            <a:pPr algn="just"/>
            <a:r>
              <a:rPr lang="en-IN" dirty="0" smtClean="0"/>
              <a:t>Contingency </a:t>
            </a:r>
            <a:r>
              <a:rPr lang="en-IN" dirty="0"/>
              <a:t>and recovery management</a:t>
            </a:r>
          </a:p>
          <a:p>
            <a:pPr algn="just"/>
            <a:r>
              <a:rPr lang="en-IN" dirty="0" smtClean="0"/>
              <a:t>Ethical </a:t>
            </a:r>
            <a:r>
              <a:rPr lang="en-IN" dirty="0"/>
              <a:t>and legal considerations</a:t>
            </a:r>
          </a:p>
          <a:p>
            <a:pPr algn="just"/>
            <a:r>
              <a:rPr lang="en-IN" dirty="0" smtClean="0"/>
              <a:t>Scalability </a:t>
            </a:r>
            <a:r>
              <a:rPr lang="en-IN" dirty="0"/>
              <a:t>and flexibility considerations</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31</a:t>
            </a:fld>
            <a:endParaRPr lang="en-US" dirty="0"/>
          </a:p>
        </p:txBody>
      </p:sp>
    </p:spTree>
    <p:extLst>
      <p:ext uri="{BB962C8B-B14F-4D97-AF65-F5344CB8AC3E}">
        <p14:creationId xmlns:p14="http://schemas.microsoft.com/office/powerpoint/2010/main" val="29075712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89210" y="838200"/>
            <a:ext cx="9048508" cy="5737860"/>
          </a:xfrm>
        </p:spPr>
        <p:txBody>
          <a:bodyPr>
            <a:normAutofit fontScale="92500" lnSpcReduction="20000"/>
          </a:bodyPr>
          <a:lstStyle/>
          <a:p>
            <a:pPr marL="0" indent="0">
              <a:buNone/>
            </a:pPr>
            <a:r>
              <a:rPr lang="en-IN" sz="2400" b="1" dirty="0"/>
              <a:t>Business </a:t>
            </a:r>
            <a:r>
              <a:rPr lang="en-IN" sz="2400" b="1" dirty="0" smtClean="0"/>
              <a:t>process remodelling</a:t>
            </a:r>
            <a:endParaRPr lang="en-IN" sz="2400" b="1" dirty="0"/>
          </a:p>
          <a:p>
            <a:pPr marL="0" indent="0" algn="just">
              <a:buNone/>
            </a:pPr>
            <a:r>
              <a:rPr lang="en-IN" sz="1400" dirty="0"/>
              <a:t>Organisations move to the cloud to overcome certain inefficiencies and achieve higher </a:t>
            </a:r>
            <a:r>
              <a:rPr lang="en-IN" sz="1400" dirty="0" smtClean="0"/>
              <a:t>operational parameters</a:t>
            </a:r>
            <a:r>
              <a:rPr lang="en-IN" sz="1400" dirty="0"/>
              <a:t>. If the cloud vendor is </a:t>
            </a:r>
            <a:r>
              <a:rPr lang="en-IN" sz="1400" dirty="0" smtClean="0"/>
              <a:t>focused </a:t>
            </a:r>
            <a:r>
              <a:rPr lang="en-IN" sz="1400" dirty="0"/>
              <a:t>only on </a:t>
            </a:r>
            <a:r>
              <a:rPr lang="en-IN" sz="1400" dirty="0" smtClean="0"/>
              <a:t>delivering </a:t>
            </a:r>
            <a:r>
              <a:rPr lang="en-IN" sz="1400" dirty="0"/>
              <a:t>technical </a:t>
            </a:r>
            <a:r>
              <a:rPr lang="en-IN" sz="1400" dirty="0" smtClean="0"/>
              <a:t>outcomes, then there is a chance of vendor not understanding </a:t>
            </a:r>
            <a:r>
              <a:rPr lang="en-IN" sz="1400" dirty="0"/>
              <a:t>the business needs of an organisation. Such a partnership </a:t>
            </a:r>
            <a:r>
              <a:rPr lang="en-IN" sz="1400" dirty="0" smtClean="0"/>
              <a:t>that fails </a:t>
            </a:r>
            <a:r>
              <a:rPr lang="en-IN" sz="1400" dirty="0"/>
              <a:t>to deliver services streamlined to business objectives becomes meaningless</a:t>
            </a:r>
            <a:r>
              <a:rPr lang="en-IN" sz="1400" dirty="0" smtClean="0"/>
              <a:t>.</a:t>
            </a:r>
          </a:p>
          <a:p>
            <a:pPr marL="0" indent="0" algn="just">
              <a:buNone/>
            </a:pPr>
            <a:endParaRPr lang="en-IN" sz="1400" dirty="0"/>
          </a:p>
          <a:p>
            <a:pPr marL="0" indent="0" algn="just">
              <a:buNone/>
            </a:pPr>
            <a:r>
              <a:rPr lang="en-IN" sz="1400" dirty="0" smtClean="0"/>
              <a:t>If the organisation </a:t>
            </a:r>
            <a:r>
              <a:rPr lang="en-IN" sz="1400" dirty="0"/>
              <a:t>in a specific market vertical such as healthcare, banking or retail, it </a:t>
            </a:r>
            <a:r>
              <a:rPr lang="en-IN" sz="1400" dirty="0" smtClean="0"/>
              <a:t>is recommended </a:t>
            </a:r>
            <a:r>
              <a:rPr lang="en-IN" sz="1400" dirty="0"/>
              <a:t>to choose a cloud service provider with vast experience and expertise in the </a:t>
            </a:r>
            <a:r>
              <a:rPr lang="en-IN" sz="1400" dirty="0" smtClean="0"/>
              <a:t>same industry</a:t>
            </a:r>
            <a:r>
              <a:rPr lang="en-IN" sz="1400" dirty="0"/>
              <a:t>. Such niche providers deliver optimum results even while playing along with other </a:t>
            </a:r>
            <a:r>
              <a:rPr lang="en-IN" sz="1400" dirty="0" smtClean="0"/>
              <a:t>cloud partners </a:t>
            </a:r>
            <a:r>
              <a:rPr lang="en-IN" sz="1400" dirty="0"/>
              <a:t>of the organisation</a:t>
            </a:r>
            <a:r>
              <a:rPr lang="en-IN" sz="1400" dirty="0" smtClean="0"/>
              <a:t>.</a:t>
            </a:r>
          </a:p>
          <a:p>
            <a:pPr marL="0" indent="0" algn="just">
              <a:buNone/>
            </a:pPr>
            <a:endParaRPr lang="en-IN" sz="1400" dirty="0" smtClean="0"/>
          </a:p>
          <a:p>
            <a:pPr marL="0" indent="0" algn="just">
              <a:buNone/>
            </a:pPr>
            <a:endParaRPr lang="en-IN" sz="1400" dirty="0" smtClean="0"/>
          </a:p>
          <a:p>
            <a:pPr marL="0" indent="0" algn="just">
              <a:buNone/>
            </a:pPr>
            <a:endParaRPr lang="en-IN" sz="1400" dirty="0"/>
          </a:p>
          <a:p>
            <a:pPr marL="0" indent="0" algn="just">
              <a:buNone/>
            </a:pPr>
            <a:endParaRPr lang="en-IN" sz="1400" dirty="0" smtClean="0"/>
          </a:p>
          <a:p>
            <a:pPr marL="0" indent="0" algn="just">
              <a:buNone/>
            </a:pPr>
            <a:endParaRPr lang="en-IN" sz="1400" dirty="0"/>
          </a:p>
          <a:p>
            <a:pPr marL="0" indent="0" algn="just">
              <a:buNone/>
            </a:pPr>
            <a:endParaRPr lang="en-IN" sz="1400" dirty="0" smtClean="0"/>
          </a:p>
          <a:p>
            <a:pPr marL="0" indent="0" algn="just">
              <a:buNone/>
            </a:pPr>
            <a:endParaRPr lang="en-IN" sz="1400" dirty="0"/>
          </a:p>
          <a:p>
            <a:pPr marL="0" indent="0" algn="just">
              <a:buNone/>
            </a:pPr>
            <a:r>
              <a:rPr lang="en-IN" sz="1400" dirty="0"/>
              <a:t>If using a public cloud, understand what kind of customization may be required based on desired internal business processes and see what possibilities are available with the cloud platforms you’re considering. For example, on screen adjustments, non-source code customizations, or a certain level of business processes accommodation flexibility via pre-designed system logic may be possible but the source code can’t be modified. Make sure you understand how workflows are created (point-and-click versus technical programming) with the various platforms being considered, and what kind of system integration and technical services are provided with the pricing model.</a:t>
            </a:r>
            <a:endParaRPr lang="en-IN" sz="1400"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2721" y="3048000"/>
            <a:ext cx="2637014" cy="1752600"/>
          </a:xfrm>
          <a:prstGeom prst="rect">
            <a:avLst/>
          </a:prstGeom>
        </p:spPr>
      </p:pic>
    </p:spTree>
    <p:extLst>
      <p:ext uri="{BB962C8B-B14F-4D97-AF65-F5344CB8AC3E}">
        <p14:creationId xmlns:p14="http://schemas.microsoft.com/office/powerpoint/2010/main" val="10120645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0" y="838200"/>
            <a:ext cx="9137718" cy="5486400"/>
          </a:xfrm>
        </p:spPr>
        <p:txBody>
          <a:bodyPr>
            <a:normAutofit fontScale="92500" lnSpcReduction="20000"/>
          </a:bodyPr>
          <a:lstStyle/>
          <a:p>
            <a:pPr marL="0" indent="0">
              <a:buNone/>
            </a:pPr>
            <a:r>
              <a:rPr lang="en-IN" b="1" dirty="0"/>
              <a:t>Data safety and security</a:t>
            </a:r>
          </a:p>
          <a:p>
            <a:pPr marL="0" indent="0" algn="just">
              <a:buNone/>
            </a:pPr>
            <a:r>
              <a:rPr lang="en-IN" dirty="0"/>
              <a:t>One of the biggest concerns while moving to the cloud is the security of data that resides in </a:t>
            </a:r>
            <a:r>
              <a:rPr lang="en-IN" dirty="0" smtClean="0"/>
              <a:t>the infrastructure </a:t>
            </a:r>
            <a:r>
              <a:rPr lang="en-IN" dirty="0"/>
              <a:t>of the cloud service provider. Working with a trusted cloud service provider is </a:t>
            </a:r>
            <a:r>
              <a:rPr lang="en-IN" dirty="0" smtClean="0"/>
              <a:t>the key </a:t>
            </a:r>
            <a:r>
              <a:rPr lang="en-IN" dirty="0"/>
              <a:t>to managing the various security issues that arise within the cloud. </a:t>
            </a:r>
            <a:endParaRPr lang="en-IN" dirty="0" smtClean="0"/>
          </a:p>
          <a:p>
            <a:pPr marL="0" indent="0" algn="just">
              <a:buNone/>
            </a:pPr>
            <a:r>
              <a:rPr lang="en-IN" dirty="0" smtClean="0"/>
              <a:t>While </a:t>
            </a:r>
            <a:r>
              <a:rPr lang="en-IN" dirty="0"/>
              <a:t>choosing a </a:t>
            </a:r>
            <a:r>
              <a:rPr lang="en-IN" dirty="0" smtClean="0"/>
              <a:t>cloud service </a:t>
            </a:r>
            <a:r>
              <a:rPr lang="en-IN" dirty="0"/>
              <a:t>vendor, organisations must consider the following parameters</a:t>
            </a:r>
            <a:r>
              <a:rPr lang="en-IN" dirty="0" smtClean="0"/>
              <a:t>:</a:t>
            </a:r>
          </a:p>
          <a:p>
            <a:pPr algn="just"/>
            <a:r>
              <a:rPr lang="en-IN" dirty="0"/>
              <a:t>Regulatory Compliance</a:t>
            </a:r>
          </a:p>
          <a:p>
            <a:pPr algn="just"/>
            <a:r>
              <a:rPr lang="en-IN" dirty="0" smtClean="0"/>
              <a:t>Segregation </a:t>
            </a:r>
            <a:r>
              <a:rPr lang="en-IN" dirty="0"/>
              <a:t>of data in multitenant environments</a:t>
            </a:r>
          </a:p>
          <a:p>
            <a:pPr algn="just"/>
            <a:r>
              <a:rPr lang="en-IN" dirty="0" smtClean="0"/>
              <a:t>Data </a:t>
            </a:r>
            <a:r>
              <a:rPr lang="en-IN" dirty="0"/>
              <a:t>Recovery</a:t>
            </a:r>
          </a:p>
          <a:p>
            <a:pPr algn="just"/>
            <a:r>
              <a:rPr lang="en-IN" dirty="0" smtClean="0"/>
              <a:t>Access </a:t>
            </a:r>
            <a:r>
              <a:rPr lang="en-IN" dirty="0"/>
              <a:t>Privileges (Logical and Physical)</a:t>
            </a:r>
          </a:p>
          <a:p>
            <a:pPr algn="just"/>
            <a:r>
              <a:rPr lang="en-IN" dirty="0" smtClean="0"/>
              <a:t>Portability </a:t>
            </a:r>
            <a:r>
              <a:rPr lang="en-IN" dirty="0"/>
              <a:t>of data for business continuity</a:t>
            </a:r>
          </a:p>
          <a:p>
            <a:pPr algn="just"/>
            <a:r>
              <a:rPr lang="en-IN" dirty="0" smtClean="0"/>
              <a:t>Data </a:t>
            </a:r>
            <a:r>
              <a:rPr lang="en-IN" dirty="0"/>
              <a:t>Provenance</a:t>
            </a:r>
          </a:p>
          <a:p>
            <a:pPr algn="just"/>
            <a:r>
              <a:rPr lang="en-IN" dirty="0" smtClean="0"/>
              <a:t>Monitoring </a:t>
            </a:r>
            <a:r>
              <a:rPr lang="en-IN" dirty="0"/>
              <a:t>and Reporting</a:t>
            </a:r>
          </a:p>
          <a:p>
            <a:pPr algn="just"/>
            <a:r>
              <a:rPr lang="en-IN" dirty="0" smtClean="0"/>
              <a:t>Network </a:t>
            </a:r>
            <a:r>
              <a:rPr lang="en-IN" dirty="0"/>
              <a:t>security</a:t>
            </a:r>
          </a:p>
          <a:p>
            <a:pPr algn="just"/>
            <a:r>
              <a:rPr lang="en-IN" dirty="0" smtClean="0"/>
              <a:t>Data Encryption</a:t>
            </a:r>
          </a:p>
          <a:p>
            <a:pPr marL="0" indent="0" algn="just">
              <a:buNone/>
            </a:pPr>
            <a:r>
              <a:rPr lang="en-IN" dirty="0"/>
              <a:t>The cloud service provider must address each of these criteria with solutions that are in </a:t>
            </a:r>
            <a:r>
              <a:rPr lang="en-IN" dirty="0" smtClean="0"/>
              <a:t>adherence with </a:t>
            </a:r>
            <a:r>
              <a:rPr lang="en-IN" dirty="0"/>
              <a:t>the requirements of the business as well as the </a:t>
            </a:r>
            <a:r>
              <a:rPr lang="en-IN" dirty="0" smtClean="0"/>
              <a:t>industry.</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33</a:t>
            </a:fld>
            <a:endParaRPr lang="en-US" dirty="0"/>
          </a:p>
        </p:txBody>
      </p:sp>
    </p:spTree>
    <p:extLst>
      <p:ext uri="{BB962C8B-B14F-4D97-AF65-F5344CB8AC3E}">
        <p14:creationId xmlns:p14="http://schemas.microsoft.com/office/powerpoint/2010/main" val="25028873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Interoperability, Portability and </a:t>
            </a:r>
            <a:r>
              <a:rPr lang="en-IN" b="1" dirty="0" smtClean="0"/>
              <a:t>Integration</a:t>
            </a:r>
          </a:p>
          <a:p>
            <a:pPr marL="0" indent="0">
              <a:buNone/>
            </a:pPr>
            <a:endParaRPr lang="en-IN" b="1" dirty="0" smtClean="0"/>
          </a:p>
          <a:p>
            <a:pPr marL="0" indent="0" algn="just">
              <a:buNone/>
            </a:pPr>
            <a:r>
              <a:rPr lang="en-IN" dirty="0"/>
              <a:t>Interoperability is the term used to explain the degree to which different systems or </a:t>
            </a:r>
            <a:r>
              <a:rPr lang="en-IN" dirty="0" smtClean="0"/>
              <a:t>components work </a:t>
            </a:r>
            <a:r>
              <a:rPr lang="en-IN" dirty="0"/>
              <a:t>together without any glitches. According to IEEE and ISO, interoperability can be </a:t>
            </a:r>
            <a:r>
              <a:rPr lang="en-IN" dirty="0" smtClean="0"/>
              <a:t>defined as </a:t>
            </a:r>
            <a:r>
              <a:rPr lang="en-IN" dirty="0"/>
              <a:t>the ability of two or more systems or applications to exchange information and mutually use </a:t>
            </a:r>
            <a:r>
              <a:rPr lang="en-IN" dirty="0" smtClean="0"/>
              <a:t>the information </a:t>
            </a:r>
            <a:r>
              <a:rPr lang="en-IN" dirty="0"/>
              <a:t>that has been exchanged. In cloud computing, interoperability can be understood </a:t>
            </a:r>
            <a:r>
              <a:rPr lang="en-IN" dirty="0" smtClean="0"/>
              <a:t>as the </a:t>
            </a:r>
            <a:r>
              <a:rPr lang="en-IN" dirty="0"/>
              <a:t>capability of diverse systems to understand the application and interface, </a:t>
            </a:r>
            <a:r>
              <a:rPr lang="en-IN" dirty="0" smtClean="0"/>
              <a:t>authentications, configurations</a:t>
            </a:r>
            <a:r>
              <a:rPr lang="en-IN" dirty="0"/>
              <a:t>, data formats etc., between public, private and hybrid clouds. This capability </a:t>
            </a:r>
            <a:r>
              <a:rPr lang="en-IN" dirty="0" smtClean="0"/>
              <a:t>helps all </a:t>
            </a:r>
            <a:r>
              <a:rPr lang="en-IN" dirty="0"/>
              <a:t>the systems to cooperate and interoperate to work seamlessly</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34</a:t>
            </a:fld>
            <a:endParaRPr lang="en-US" dirty="0"/>
          </a:p>
        </p:txBody>
      </p:sp>
    </p:spTree>
    <p:extLst>
      <p:ext uri="{BB962C8B-B14F-4D97-AF65-F5344CB8AC3E}">
        <p14:creationId xmlns:p14="http://schemas.microsoft.com/office/powerpoint/2010/main" val="31159876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28600" y="838200"/>
            <a:ext cx="8909118" cy="5562600"/>
          </a:xfrm>
        </p:spPr>
        <p:txBody>
          <a:bodyPr>
            <a:normAutofit fontScale="85000" lnSpcReduction="10000"/>
          </a:bodyPr>
          <a:lstStyle/>
          <a:p>
            <a:pPr marL="0" indent="0">
              <a:buNone/>
            </a:pPr>
            <a:r>
              <a:rPr lang="en-IN" b="1" dirty="0"/>
              <a:t>Service Level </a:t>
            </a:r>
            <a:r>
              <a:rPr lang="en-IN" b="1" dirty="0" smtClean="0"/>
              <a:t>Considerations</a:t>
            </a:r>
          </a:p>
          <a:p>
            <a:pPr marL="0" indent="0" algn="just">
              <a:buNone/>
            </a:pPr>
            <a:r>
              <a:rPr lang="en-IN" dirty="0" smtClean="0"/>
              <a:t>When </a:t>
            </a:r>
            <a:r>
              <a:rPr lang="en-IN" dirty="0"/>
              <a:t>determining the service level of a cloud vendor, there are essentially three factors to </a:t>
            </a:r>
            <a:r>
              <a:rPr lang="en-IN" dirty="0" smtClean="0"/>
              <a:t>be considered</a:t>
            </a:r>
            <a:r>
              <a:rPr lang="en-IN" dirty="0"/>
              <a:t>, availability, performance and reliability. Availability of the service is determined </a:t>
            </a:r>
            <a:r>
              <a:rPr lang="en-IN" dirty="0" smtClean="0"/>
              <a:t>by the </a:t>
            </a:r>
            <a:r>
              <a:rPr lang="en-IN" dirty="0"/>
              <a:t>number of “nines” mentioned in the </a:t>
            </a:r>
            <a:r>
              <a:rPr lang="en-IN" dirty="0" smtClean="0"/>
              <a:t>Service Level Agreement (SLA). </a:t>
            </a:r>
            <a:r>
              <a:rPr lang="en-IN" dirty="0"/>
              <a:t>Cloud service providers generally promise </a:t>
            </a:r>
            <a:r>
              <a:rPr lang="en-IN" dirty="0" smtClean="0"/>
              <a:t>their availability </a:t>
            </a:r>
            <a:r>
              <a:rPr lang="en-IN" dirty="0"/>
              <a:t>by a guaranteed uptime of 99.9 or 99.999% uptime for an entire </a:t>
            </a:r>
            <a:r>
              <a:rPr lang="en-IN" dirty="0" smtClean="0"/>
              <a:t>year.</a:t>
            </a:r>
          </a:p>
          <a:p>
            <a:pPr marL="0" indent="0" algn="just">
              <a:buNone/>
            </a:pPr>
            <a:endParaRPr lang="en-IN" dirty="0" smtClean="0"/>
          </a:p>
          <a:p>
            <a:pPr marL="0" indent="0" algn="just">
              <a:buNone/>
            </a:pPr>
            <a:endParaRPr lang="en-IN" dirty="0" smtClean="0"/>
          </a:p>
          <a:p>
            <a:pPr marL="0" indent="0" algn="just">
              <a:buNone/>
            </a:pPr>
            <a:endParaRPr lang="en-IN" dirty="0"/>
          </a:p>
          <a:p>
            <a:pPr marL="0" indent="0" algn="just">
              <a:buNone/>
            </a:pPr>
            <a:endParaRPr lang="en-IN" dirty="0"/>
          </a:p>
          <a:p>
            <a:pPr marL="0" indent="0" algn="just">
              <a:buNone/>
            </a:pPr>
            <a:endParaRPr lang="en-IN" dirty="0" smtClean="0"/>
          </a:p>
          <a:p>
            <a:pPr marL="0" indent="0" algn="just">
              <a:buNone/>
            </a:pPr>
            <a:endParaRPr lang="en-IN" dirty="0" smtClean="0"/>
          </a:p>
          <a:p>
            <a:pPr marL="0" indent="0" algn="just">
              <a:buNone/>
            </a:pPr>
            <a:endParaRPr lang="en-IN" dirty="0"/>
          </a:p>
          <a:p>
            <a:pPr marL="0" indent="0" algn="just">
              <a:buNone/>
            </a:pPr>
            <a:r>
              <a:rPr lang="en-IN" dirty="0" smtClean="0"/>
              <a:t> While </a:t>
            </a:r>
            <a:r>
              <a:rPr lang="en-IN" dirty="0"/>
              <a:t>availability of the service is crucial, the speed at which it handles the </a:t>
            </a:r>
            <a:r>
              <a:rPr lang="en-IN" dirty="0" smtClean="0"/>
              <a:t>business-critical operations </a:t>
            </a:r>
            <a:r>
              <a:rPr lang="en-IN" dirty="0"/>
              <a:t>has a direct impact on the business outcome. The reliability of a cloud vendor </a:t>
            </a:r>
            <a:r>
              <a:rPr lang="en-IN" dirty="0" smtClean="0"/>
              <a:t>is determined </a:t>
            </a:r>
            <a:r>
              <a:rPr lang="en-IN" dirty="0"/>
              <a:t>through its transparency in operations. The cloud contract must include </a:t>
            </a:r>
            <a:r>
              <a:rPr lang="en-IN" dirty="0" smtClean="0"/>
              <a:t>information pertaining </a:t>
            </a:r>
            <a:r>
              <a:rPr lang="en-IN" dirty="0"/>
              <a:t>to frequency of backups, fault tolerance rate, provider response in case of outages </a:t>
            </a:r>
            <a:r>
              <a:rPr lang="en-IN" dirty="0" smtClean="0"/>
              <a:t>and prior </a:t>
            </a:r>
            <a:r>
              <a:rPr lang="en-IN" dirty="0"/>
              <a:t>information about scheduled downtimes for maintenance tasks. While the exact location </a:t>
            </a:r>
            <a:r>
              <a:rPr lang="en-IN" dirty="0" smtClean="0"/>
              <a:t>of the </a:t>
            </a:r>
            <a:r>
              <a:rPr lang="en-IN" dirty="0"/>
              <a:t>data </a:t>
            </a:r>
            <a:r>
              <a:rPr lang="en-IN" dirty="0" err="1"/>
              <a:t>center</a:t>
            </a:r>
            <a:r>
              <a:rPr lang="en-IN" dirty="0"/>
              <a:t> may not be revealed, the country or region where the data resides must be </a:t>
            </a:r>
            <a:r>
              <a:rPr lang="en-IN" dirty="0" smtClean="0"/>
              <a:t>known for </a:t>
            </a:r>
            <a:r>
              <a:rPr lang="en-IN" dirty="0"/>
              <a:t>regulatory and legal purposes.</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3378" y="2438400"/>
            <a:ext cx="3095625" cy="2057400"/>
          </a:xfrm>
          <a:prstGeom prst="rect">
            <a:avLst/>
          </a:prstGeom>
        </p:spPr>
      </p:pic>
    </p:spTree>
    <p:extLst>
      <p:ext uri="{BB962C8B-B14F-4D97-AF65-F5344CB8AC3E}">
        <p14:creationId xmlns:p14="http://schemas.microsoft.com/office/powerpoint/2010/main" val="24185095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b="1" dirty="0"/>
              <a:t>Pricing Structure and Commercial </a:t>
            </a:r>
            <a:r>
              <a:rPr lang="en-IN" b="1" dirty="0" smtClean="0"/>
              <a:t>Consideration</a:t>
            </a:r>
          </a:p>
          <a:p>
            <a:pPr marL="0" indent="0">
              <a:buNone/>
            </a:pPr>
            <a:endParaRPr lang="en-IN" b="1" dirty="0" smtClean="0"/>
          </a:p>
          <a:p>
            <a:pPr marL="0" indent="0" algn="just">
              <a:buNone/>
            </a:pPr>
            <a:r>
              <a:rPr lang="en-IN" dirty="0"/>
              <a:t>The pricing structure is one of the major deciding factors for start-ups as well as enterprises </a:t>
            </a:r>
            <a:r>
              <a:rPr lang="en-IN" dirty="0" smtClean="0"/>
              <a:t>looking to </a:t>
            </a:r>
            <a:r>
              <a:rPr lang="en-IN" dirty="0"/>
              <a:t>move to the cloud. A transparent cost structure that includes both one-time costs as well </a:t>
            </a:r>
            <a:r>
              <a:rPr lang="en-IN" dirty="0" smtClean="0"/>
              <a:t>as ongoing </a:t>
            </a:r>
            <a:r>
              <a:rPr lang="en-IN" dirty="0"/>
              <a:t>costs must be presented by the cloud service provider. The pricing offered by a </a:t>
            </a:r>
            <a:r>
              <a:rPr lang="en-IN" dirty="0" smtClean="0"/>
              <a:t>vendor may </a:t>
            </a:r>
            <a:r>
              <a:rPr lang="en-IN" dirty="0"/>
              <a:t>depend upon a number of factors like security level, storage space and so on. In any case </a:t>
            </a:r>
            <a:r>
              <a:rPr lang="en-IN" dirty="0" smtClean="0"/>
              <a:t>the pricing </a:t>
            </a:r>
            <a:r>
              <a:rPr lang="en-IN" dirty="0"/>
              <a:t>must be flexible and must not carry any hidden costs. A historical review of the </a:t>
            </a:r>
            <a:r>
              <a:rPr lang="en-IN" dirty="0" smtClean="0"/>
              <a:t>prices offered </a:t>
            </a:r>
            <a:r>
              <a:rPr lang="en-IN" dirty="0"/>
              <a:t>by cloud service providers may offer some standard insights about their cost structure </a:t>
            </a:r>
            <a:r>
              <a:rPr lang="en-IN" dirty="0" smtClean="0"/>
              <a:t>and organisations </a:t>
            </a:r>
            <a:r>
              <a:rPr lang="en-IN" dirty="0"/>
              <a:t>must always ensure that the comparison made between </a:t>
            </a:r>
            <a:r>
              <a:rPr lang="en-IN" dirty="0" smtClean="0"/>
              <a:t>different vendors </a:t>
            </a:r>
            <a:r>
              <a:rPr lang="en-IN" dirty="0"/>
              <a:t>is </a:t>
            </a:r>
            <a:r>
              <a:rPr lang="en-IN" dirty="0" smtClean="0"/>
              <a:t>strictly apples-to-apples</a:t>
            </a:r>
            <a:r>
              <a:rPr lang="en-IN" dirty="0"/>
              <a:t>.</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36</a:t>
            </a:fld>
            <a:endParaRPr lang="en-US" dirty="0"/>
          </a:p>
        </p:txBody>
      </p:sp>
    </p:spTree>
    <p:extLst>
      <p:ext uri="{BB962C8B-B14F-4D97-AF65-F5344CB8AC3E}">
        <p14:creationId xmlns:p14="http://schemas.microsoft.com/office/powerpoint/2010/main" val="34702073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b="1" dirty="0"/>
              <a:t>Hosting </a:t>
            </a:r>
            <a:r>
              <a:rPr lang="en-IN" b="1" dirty="0" smtClean="0"/>
              <a:t>Considerations</a:t>
            </a:r>
          </a:p>
          <a:p>
            <a:pPr marL="0" indent="0">
              <a:buNone/>
            </a:pPr>
            <a:endParaRPr lang="en-IN" b="1" dirty="0" smtClean="0"/>
          </a:p>
          <a:p>
            <a:pPr algn="just"/>
            <a:r>
              <a:rPr lang="en-IN" dirty="0"/>
              <a:t>Do you have the budget for a private cloud</a:t>
            </a:r>
            <a:r>
              <a:rPr lang="en-IN" dirty="0" smtClean="0"/>
              <a:t>?</a:t>
            </a:r>
          </a:p>
          <a:p>
            <a:pPr algn="just"/>
            <a:r>
              <a:rPr lang="en-IN" dirty="0" smtClean="0"/>
              <a:t> </a:t>
            </a:r>
            <a:r>
              <a:rPr lang="en-IN" dirty="0"/>
              <a:t>Is your data suitable for the public infrastructure? </a:t>
            </a:r>
            <a:endParaRPr lang="en-IN" dirty="0" smtClean="0"/>
          </a:p>
          <a:p>
            <a:pPr algn="just"/>
            <a:r>
              <a:rPr lang="en-IN" dirty="0" smtClean="0"/>
              <a:t>Is hybrid </a:t>
            </a:r>
            <a:r>
              <a:rPr lang="en-IN" dirty="0"/>
              <a:t>cloud the right solution for your storage needs? </a:t>
            </a:r>
            <a:endParaRPr lang="en-IN" dirty="0" smtClean="0"/>
          </a:p>
          <a:p>
            <a:pPr marL="0" indent="0" algn="just">
              <a:buNone/>
            </a:pPr>
            <a:r>
              <a:rPr lang="en-IN" dirty="0" smtClean="0"/>
              <a:t>There </a:t>
            </a:r>
            <a:r>
              <a:rPr lang="en-IN" dirty="0"/>
              <a:t>are several questions that arise </a:t>
            </a:r>
            <a:r>
              <a:rPr lang="en-IN" dirty="0" smtClean="0"/>
              <a:t>while choosing </a:t>
            </a:r>
            <a:r>
              <a:rPr lang="en-IN" dirty="0"/>
              <a:t>the right cloud solution for your business needs. Organisations must pick the </a:t>
            </a:r>
            <a:r>
              <a:rPr lang="en-IN" dirty="0" smtClean="0"/>
              <a:t>cloud vendor </a:t>
            </a:r>
            <a:r>
              <a:rPr lang="en-IN" dirty="0"/>
              <a:t>based on their hosting expertise and ensure that it matched with their cloud </a:t>
            </a:r>
            <a:r>
              <a:rPr lang="en-IN" dirty="0" smtClean="0"/>
              <a:t>requirements. For </a:t>
            </a:r>
            <a:r>
              <a:rPr lang="en-IN" dirty="0"/>
              <a:t>instance, a large or medium sized enterprise looking to move its infrastructure to the </a:t>
            </a:r>
            <a:r>
              <a:rPr lang="en-IN" dirty="0" smtClean="0"/>
              <a:t>cloud, can </a:t>
            </a:r>
            <a:r>
              <a:rPr lang="en-IN" dirty="0"/>
              <a:t>consider AWS, which is hands-down the best provider in this market space. The </a:t>
            </a:r>
            <a:r>
              <a:rPr lang="en-IN" dirty="0" smtClean="0"/>
              <a:t>same organisation </a:t>
            </a:r>
            <a:r>
              <a:rPr lang="en-IN" dirty="0"/>
              <a:t>must realise that for the expertise of </a:t>
            </a:r>
            <a:r>
              <a:rPr lang="en-IN" dirty="0" err="1"/>
              <a:t>PaaS</a:t>
            </a:r>
            <a:r>
              <a:rPr lang="en-IN" dirty="0"/>
              <a:t> platform is must look elsewhere.</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37</a:t>
            </a:fld>
            <a:endParaRPr lang="en-US" dirty="0"/>
          </a:p>
        </p:txBody>
      </p:sp>
    </p:spTree>
    <p:extLst>
      <p:ext uri="{BB962C8B-B14F-4D97-AF65-F5344CB8AC3E}">
        <p14:creationId xmlns:p14="http://schemas.microsoft.com/office/powerpoint/2010/main" val="8497863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0" y="838200"/>
            <a:ext cx="9137718" cy="5486400"/>
          </a:xfrm>
        </p:spPr>
        <p:txBody>
          <a:bodyPr>
            <a:normAutofit/>
          </a:bodyPr>
          <a:lstStyle/>
          <a:p>
            <a:pPr marL="0" indent="0">
              <a:buNone/>
            </a:pPr>
            <a:r>
              <a:rPr lang="en-IN" b="1" dirty="0"/>
              <a:t>Geographical </a:t>
            </a:r>
            <a:r>
              <a:rPr lang="en-IN" b="1" dirty="0" smtClean="0"/>
              <a:t>Considerations</a:t>
            </a:r>
          </a:p>
          <a:p>
            <a:pPr marL="0" indent="0">
              <a:buNone/>
            </a:pPr>
            <a:endParaRPr lang="en-IN" b="1" dirty="0" smtClean="0"/>
          </a:p>
          <a:p>
            <a:pPr marL="0" indent="0" algn="just">
              <a:buNone/>
            </a:pPr>
            <a:r>
              <a:rPr lang="en-IN" dirty="0"/>
              <a:t>Your cloud service provider may carry your data across multiple locations in various </a:t>
            </a:r>
            <a:r>
              <a:rPr lang="en-IN" dirty="0" smtClean="0"/>
              <a:t>geographic regions </a:t>
            </a:r>
            <a:r>
              <a:rPr lang="en-IN" dirty="0"/>
              <a:t>to mitigate risks such as localised outages, service latency and increased costs. </a:t>
            </a:r>
            <a:r>
              <a:rPr lang="en-IN" dirty="0" smtClean="0"/>
              <a:t>Enterprises must </a:t>
            </a:r>
            <a:r>
              <a:rPr lang="en-IN" dirty="0"/>
              <a:t>learn about the different locations of their data as the laws governing the storage and use </a:t>
            </a:r>
            <a:r>
              <a:rPr lang="en-IN" dirty="0" smtClean="0"/>
              <a:t>of data </a:t>
            </a:r>
            <a:r>
              <a:rPr lang="en-IN" dirty="0"/>
              <a:t>vary with different </a:t>
            </a:r>
            <a:r>
              <a:rPr lang="en-IN" dirty="0" smtClean="0"/>
              <a:t>jurisdictions. Additionally</a:t>
            </a:r>
            <a:r>
              <a:rPr lang="en-IN" dirty="0"/>
              <a:t>, certain locations may also violate certain regulatory requirements and cause </a:t>
            </a:r>
            <a:r>
              <a:rPr lang="en-IN" dirty="0" smtClean="0"/>
              <a:t>serious threats </a:t>
            </a:r>
            <a:r>
              <a:rPr lang="en-IN" dirty="0"/>
              <a:t>to data security. Organisations that wish to limit the geographic location on any of the </a:t>
            </a:r>
            <a:r>
              <a:rPr lang="en-IN" dirty="0" smtClean="0"/>
              <a:t>above basis </a:t>
            </a:r>
            <a:r>
              <a:rPr lang="en-IN" dirty="0"/>
              <a:t>must practice care while choosing their cloud service </a:t>
            </a:r>
            <a:r>
              <a:rPr lang="en-IN" dirty="0" smtClean="0"/>
              <a:t>provider. While </a:t>
            </a:r>
            <a:r>
              <a:rPr lang="en-IN" dirty="0"/>
              <a:t>contractual agreement and pre-engagement scrutinising are the common measures to </a:t>
            </a:r>
            <a:r>
              <a:rPr lang="en-IN" dirty="0" smtClean="0"/>
              <a:t>limit the </a:t>
            </a:r>
            <a:r>
              <a:rPr lang="en-IN" dirty="0"/>
              <a:t>geographic boundaries of data, enterprises must obtain a clearer insight into the </a:t>
            </a:r>
            <a:r>
              <a:rPr lang="en-IN" dirty="0" smtClean="0"/>
              <a:t>technical controls </a:t>
            </a:r>
            <a:r>
              <a:rPr lang="en-IN" dirty="0"/>
              <a:t>such as cryptography to ensure maximum protection against such considerations.</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38</a:t>
            </a:fld>
            <a:endParaRPr lang="en-US" dirty="0"/>
          </a:p>
        </p:txBody>
      </p:sp>
    </p:spTree>
    <p:extLst>
      <p:ext uri="{BB962C8B-B14F-4D97-AF65-F5344CB8AC3E}">
        <p14:creationId xmlns:p14="http://schemas.microsoft.com/office/powerpoint/2010/main" val="21956941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28600" y="838200"/>
            <a:ext cx="6705600" cy="5486400"/>
          </a:xfrm>
        </p:spPr>
        <p:txBody>
          <a:bodyPr>
            <a:normAutofit fontScale="85000" lnSpcReduction="20000"/>
          </a:bodyPr>
          <a:lstStyle/>
          <a:p>
            <a:pPr marL="0" indent="0">
              <a:buNone/>
            </a:pPr>
            <a:r>
              <a:rPr lang="en-IN" b="1" dirty="0"/>
              <a:t>Contingency and Recovery </a:t>
            </a:r>
            <a:r>
              <a:rPr lang="en-IN" b="1" dirty="0" smtClean="0"/>
              <a:t>Management</a:t>
            </a:r>
          </a:p>
          <a:p>
            <a:pPr marL="0" indent="0" algn="just">
              <a:buNone/>
            </a:pPr>
            <a:r>
              <a:rPr lang="en-IN" dirty="0"/>
              <a:t>When evaluating a cloud provider, learn about its contingency, backup, and recovery plans and liabilities for both the platform and the data. Obviously these are important as with a cloud solution your data will more than likely be hosted off-site, and you want to be sure that your company’s data is safe and backed up with a reliable recovery plan in place.</a:t>
            </a:r>
            <a:endParaRPr lang="en-IN" dirty="0" smtClean="0"/>
          </a:p>
          <a:p>
            <a:pPr marL="0" indent="0" algn="just">
              <a:buNone/>
            </a:pPr>
            <a:r>
              <a:rPr lang="en-IN" dirty="0" smtClean="0"/>
              <a:t>The </a:t>
            </a:r>
            <a:r>
              <a:rPr lang="en-IN" dirty="0"/>
              <a:t>cloud is very vulnerable and disaster recovery for applications hosted in the cloud must </a:t>
            </a:r>
            <a:r>
              <a:rPr lang="en-IN" dirty="0" smtClean="0"/>
              <a:t>not be </a:t>
            </a:r>
            <a:r>
              <a:rPr lang="en-IN" dirty="0"/>
              <a:t>assumed as an inherent feature in the architecture of the cloud host. Due diligence for </a:t>
            </a:r>
            <a:r>
              <a:rPr lang="en-IN" dirty="0" smtClean="0"/>
              <a:t>disaster recovery </a:t>
            </a:r>
            <a:r>
              <a:rPr lang="en-IN" dirty="0"/>
              <a:t>(DR) must be implemented by the client organisation just like it would be performed </a:t>
            </a:r>
            <a:r>
              <a:rPr lang="en-IN" dirty="0" smtClean="0"/>
              <a:t>for their </a:t>
            </a:r>
            <a:r>
              <a:rPr lang="en-IN" dirty="0"/>
              <a:t>own in-house infrastructure.</a:t>
            </a:r>
          </a:p>
          <a:p>
            <a:pPr marL="0" indent="0" algn="just">
              <a:buNone/>
            </a:pPr>
            <a:endParaRPr lang="en-IN" dirty="0" smtClean="0"/>
          </a:p>
          <a:p>
            <a:pPr marL="0" indent="0" algn="just">
              <a:buNone/>
            </a:pPr>
            <a:r>
              <a:rPr lang="en-IN" dirty="0" smtClean="0"/>
              <a:t>The </a:t>
            </a:r>
            <a:r>
              <a:rPr lang="en-IN" dirty="0"/>
              <a:t>cloud vendor must be prepared to share its literature that explains the various data </a:t>
            </a:r>
            <a:r>
              <a:rPr lang="en-IN" dirty="0" smtClean="0"/>
              <a:t>protection solutions </a:t>
            </a:r>
            <a:r>
              <a:rPr lang="en-IN" dirty="0"/>
              <a:t>in detail. The client must look for the DR features enclosed within the base price </a:t>
            </a:r>
            <a:r>
              <a:rPr lang="en-IN" dirty="0" smtClean="0"/>
              <a:t>and have </a:t>
            </a:r>
            <a:r>
              <a:rPr lang="en-IN" dirty="0"/>
              <a:t>a thorough understanding of the vendor’s backup capabilities. Other significant elements </a:t>
            </a:r>
            <a:r>
              <a:rPr lang="en-IN" dirty="0" smtClean="0"/>
              <a:t>to be </a:t>
            </a:r>
            <a:r>
              <a:rPr lang="en-IN" dirty="0"/>
              <a:t>considered while picking a cloud service provider are DR contingencies, location of the </a:t>
            </a:r>
            <a:r>
              <a:rPr lang="en-IN" dirty="0" smtClean="0"/>
              <a:t>data </a:t>
            </a:r>
            <a:r>
              <a:rPr lang="en-IN" dirty="0" err="1" smtClean="0"/>
              <a:t>center</a:t>
            </a:r>
            <a:r>
              <a:rPr lang="en-IN" dirty="0"/>
              <a:t>, links with the recovery destinations and data </a:t>
            </a:r>
            <a:r>
              <a:rPr lang="en-IN" dirty="0" err="1"/>
              <a:t>center</a:t>
            </a:r>
            <a:r>
              <a:rPr lang="en-IN" dirty="0"/>
              <a:t> hardening features. In short, the </a:t>
            </a:r>
            <a:r>
              <a:rPr lang="en-IN" dirty="0" smtClean="0"/>
              <a:t>cloud service </a:t>
            </a:r>
            <a:r>
              <a:rPr lang="en-IN" dirty="0"/>
              <a:t>provider must work hand-in-hand with the IT managers to assess risks, </a:t>
            </a:r>
            <a:r>
              <a:rPr lang="en-IN" dirty="0" smtClean="0"/>
              <a:t>determine requirements </a:t>
            </a:r>
            <a:r>
              <a:rPr lang="en-IN" dirty="0"/>
              <a:t>and architect the desired DR solution at the least possible cost.</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3200400"/>
            <a:ext cx="2163896" cy="1211782"/>
          </a:xfrm>
          <a:prstGeom prst="rect">
            <a:avLst/>
          </a:prstGeom>
        </p:spPr>
      </p:pic>
    </p:spTree>
    <p:extLst>
      <p:ext uri="{BB962C8B-B14F-4D97-AF65-F5344CB8AC3E}">
        <p14:creationId xmlns:p14="http://schemas.microsoft.com/office/powerpoint/2010/main" val="2187312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4</a:t>
            </a:fld>
            <a:endParaRPr lang="en-US" dirty="0"/>
          </a:p>
        </p:txBody>
      </p:sp>
      <p:sp>
        <p:nvSpPr>
          <p:cNvPr id="5" name="Title 3"/>
          <p:cNvSpPr txBox="1">
            <a:spLocks/>
          </p:cNvSpPr>
          <p:nvPr/>
        </p:nvSpPr>
        <p:spPr>
          <a:xfrm>
            <a:off x="1898420" y="1221814"/>
            <a:ext cx="7050939" cy="55707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000" b="1" kern="1200">
                <a:solidFill>
                  <a:schemeClr val="tx1"/>
                </a:solidFill>
                <a:latin typeface="Constantia" pitchFamily="18" charset="0"/>
                <a:ea typeface="+mj-ea"/>
                <a:cs typeface="Tahoma" pitchFamily="34" charset="0"/>
              </a:defRPr>
            </a:lvl1pPr>
          </a:lstStyle>
          <a:p>
            <a:r>
              <a:rPr lang="en-IN" sz="4000" dirty="0" smtClean="0">
                <a:latin typeface="+mn-lt"/>
              </a:rPr>
              <a:t>Aim</a:t>
            </a:r>
            <a:endParaRPr lang="en-IN" sz="4000" dirty="0">
              <a:latin typeface="+mn-lt"/>
            </a:endParaRPr>
          </a:p>
        </p:txBody>
      </p:sp>
      <p:sp>
        <p:nvSpPr>
          <p:cNvPr id="6" name="Subtitle 4"/>
          <p:cNvSpPr txBox="1">
            <a:spLocks/>
          </p:cNvSpPr>
          <p:nvPr/>
        </p:nvSpPr>
        <p:spPr>
          <a:xfrm>
            <a:off x="533401" y="2521713"/>
            <a:ext cx="8236334" cy="1655762"/>
          </a:xfrm>
          <a:prstGeom prst="rect">
            <a:avLst/>
          </a:prstGeom>
        </p:spPr>
        <p:txBody>
          <a:bodyPr vert="horz" lIns="91440" tIns="45720" rIns="91440" bIns="45720" rtlCol="0">
            <a:normAutofit/>
          </a:bodyPr>
          <a:lstStyle>
            <a:lvl1pPr marL="342900" indent="-342900" algn="l" defTabSz="914400" rtl="0" eaLnBrk="1" latinLnBrk="0" hangingPunct="1">
              <a:lnSpc>
                <a:spcPct val="125000"/>
              </a:lnSpc>
              <a:spcBef>
                <a:spcPts val="0"/>
              </a:spcBef>
              <a:spcAft>
                <a:spcPts val="600"/>
              </a:spcAft>
              <a:buFont typeface="Arial" pitchFamily="34" charset="0"/>
              <a:buChar char="•"/>
              <a:defRPr sz="1800" kern="1200" baseline="0">
                <a:solidFill>
                  <a:schemeClr val="tx1"/>
                </a:solidFill>
                <a:latin typeface="Constantia" pitchFamily="18" charset="0"/>
                <a:ea typeface="+mn-ea"/>
                <a:cs typeface="Tahoma" pitchFamily="34" charset="0"/>
              </a:defRPr>
            </a:lvl1pPr>
            <a:lvl2pPr marL="742950" indent="-285750" algn="l" defTabSz="914400" rtl="0" eaLnBrk="1" latinLnBrk="0" hangingPunct="1">
              <a:lnSpc>
                <a:spcPct val="125000"/>
              </a:lnSpc>
              <a:spcBef>
                <a:spcPts val="0"/>
              </a:spcBef>
              <a:spcAft>
                <a:spcPts val="600"/>
              </a:spcAft>
              <a:buSzPct val="90000"/>
              <a:buFont typeface="Arial" pitchFamily="34" charset="0"/>
              <a:buChar char="•"/>
              <a:defRPr sz="1600" kern="1200" baseline="0">
                <a:solidFill>
                  <a:schemeClr val="tx1"/>
                </a:solidFill>
                <a:latin typeface="Constantia" pitchFamily="18" charset="0"/>
                <a:ea typeface="+mn-ea"/>
                <a:cs typeface="Tahoma" pitchFamily="34" charset="0"/>
              </a:defRPr>
            </a:lvl2pPr>
            <a:lvl3pPr marL="1143000" indent="-228600" algn="l" defTabSz="914400" rtl="0" eaLnBrk="1" latinLnBrk="0" hangingPunct="1">
              <a:lnSpc>
                <a:spcPct val="125000"/>
              </a:lnSpc>
              <a:spcBef>
                <a:spcPts val="0"/>
              </a:spcBef>
              <a:spcAft>
                <a:spcPts val="600"/>
              </a:spcAft>
              <a:buSzPct val="80000"/>
              <a:buFont typeface="Wingdings" pitchFamily="2" charset="2"/>
              <a:buChar char="ü"/>
              <a:defRPr sz="1400" kern="1200">
                <a:solidFill>
                  <a:schemeClr val="tx1"/>
                </a:solidFill>
                <a:latin typeface="Constantia" pitchFamily="18" charset="0"/>
                <a:ea typeface="+mn-ea"/>
                <a:cs typeface="Tahoma" pitchFamily="34" charset="0"/>
              </a:defRPr>
            </a:lvl3pPr>
            <a:lvl4pPr marL="1600200" indent="-228600" algn="l" defTabSz="914400" rtl="0" eaLnBrk="1" latinLnBrk="0" hangingPunct="1">
              <a:lnSpc>
                <a:spcPct val="125000"/>
              </a:lnSpc>
              <a:spcBef>
                <a:spcPts val="0"/>
              </a:spcBef>
              <a:spcAft>
                <a:spcPts val="600"/>
              </a:spcAft>
              <a:buFont typeface="Arial" pitchFamily="34" charset="0"/>
              <a:buChar char="•"/>
              <a:defRPr sz="1200" kern="1200" baseline="0">
                <a:solidFill>
                  <a:schemeClr val="tx1"/>
                </a:solidFill>
                <a:latin typeface="Constantia" pitchFamily="18" charset="0"/>
                <a:ea typeface="+mn-ea"/>
                <a:cs typeface="Tahoma" pitchFamily="34" charset="0"/>
              </a:defRPr>
            </a:lvl4pPr>
            <a:lvl5pPr marL="2057400" indent="-228600" algn="l" defTabSz="914400" rtl="0" eaLnBrk="1" latinLnBrk="0" hangingPunct="1">
              <a:lnSpc>
                <a:spcPct val="125000"/>
              </a:lnSpc>
              <a:spcBef>
                <a:spcPts val="0"/>
              </a:spcBef>
              <a:spcAft>
                <a:spcPts val="600"/>
              </a:spcAft>
              <a:buSzPct val="80000"/>
              <a:buFont typeface="Wingdings" pitchFamily="2" charset="2"/>
              <a:buChar char="v"/>
              <a:defRPr sz="1200" kern="1200">
                <a:solidFill>
                  <a:schemeClr val="tx1"/>
                </a:solidFill>
                <a:latin typeface="Constantia" pitchFamily="18"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0000"/>
              </a:lnSpc>
              <a:buNone/>
            </a:pPr>
            <a:r>
              <a:rPr lang="en-GB" sz="2400" dirty="0" smtClean="0"/>
              <a:t>To analyse the various steps required to assess the need, costs and implications of moving to the cloud. </a:t>
            </a:r>
          </a:p>
          <a:p>
            <a:pPr marL="0" indent="0" algn="just">
              <a:lnSpc>
                <a:spcPct val="100000"/>
              </a:lnSpc>
              <a:buNone/>
            </a:pPr>
            <a:r>
              <a:rPr lang="en-GB" sz="2400" dirty="0" smtClean="0"/>
              <a:t>To study the </a:t>
            </a:r>
            <a:r>
              <a:rPr lang="en-GB" sz="2400" dirty="0"/>
              <a:t>criteria involved in selecting the right cloud service </a:t>
            </a:r>
            <a:r>
              <a:rPr lang="en-GB" sz="2400" dirty="0" smtClean="0"/>
              <a:t>provider.</a:t>
            </a:r>
            <a:endParaRPr lang="en-US" sz="2400" dirty="0"/>
          </a:p>
        </p:txBody>
      </p:sp>
      <p:pic>
        <p:nvPicPr>
          <p:cNvPr id="7" name="Picture Placeholder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28600" y="970524"/>
            <a:ext cx="1371657" cy="1371600"/>
          </a:xfrm>
          <a:prstGeom prst="rect">
            <a:avLst/>
          </a:prstGeom>
        </p:spPr>
      </p:pic>
    </p:spTree>
    <p:extLst>
      <p:ext uri="{BB962C8B-B14F-4D97-AF65-F5344CB8AC3E}">
        <p14:creationId xmlns:p14="http://schemas.microsoft.com/office/powerpoint/2010/main" val="365332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1000"/>
                                        <p:tgtEl>
                                          <p:spTgt spid="6">
                                            <p:txEl>
                                              <p:pRg st="0" end="0"/>
                                            </p:txEl>
                                          </p:spTgt>
                                        </p:tgtEl>
                                      </p:cBhvr>
                                    </p:animEffect>
                                    <p:anim calcmode="lin" valueType="num">
                                      <p:cBhvr>
                                        <p:cTn id="1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1000"/>
                                        <p:tgtEl>
                                          <p:spTgt spid="6">
                                            <p:txEl>
                                              <p:pRg st="1" end="1"/>
                                            </p:txEl>
                                          </p:spTgt>
                                        </p:tgtEl>
                                      </p:cBhvr>
                                    </p:animEffect>
                                    <p:anim calcmode="lin" valueType="num">
                                      <p:cBhvr>
                                        <p:cTn id="21"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Ethical and Legal </a:t>
            </a:r>
            <a:r>
              <a:rPr lang="en-IN" b="1" dirty="0" smtClean="0"/>
              <a:t>Considerations</a:t>
            </a:r>
          </a:p>
          <a:p>
            <a:pPr marL="0" indent="0">
              <a:buNone/>
            </a:pPr>
            <a:endParaRPr lang="en-IN" b="1" dirty="0"/>
          </a:p>
          <a:p>
            <a:pPr marL="0" indent="0">
              <a:buNone/>
            </a:pPr>
            <a:endParaRPr lang="en-IN" b="1" dirty="0" smtClean="0"/>
          </a:p>
          <a:p>
            <a:pPr marL="0" indent="0" algn="just">
              <a:buNone/>
            </a:pPr>
            <a:r>
              <a:rPr lang="en-IN" dirty="0"/>
              <a:t>Did you know that the data hosted in the cloud can be scrutinised directly by the government </a:t>
            </a:r>
            <a:r>
              <a:rPr lang="en-IN" dirty="0" smtClean="0"/>
              <a:t>for regulatory </a:t>
            </a:r>
            <a:r>
              <a:rPr lang="en-IN" dirty="0"/>
              <a:t>and compliance issues? Did you know that your clients can get the lawsuits flying </a:t>
            </a:r>
            <a:r>
              <a:rPr lang="en-IN" dirty="0" smtClean="0"/>
              <a:t>for the </a:t>
            </a:r>
            <a:r>
              <a:rPr lang="en-IN" dirty="0"/>
              <a:t>failure of security and privacy promises made by your cloud service provider? </a:t>
            </a:r>
            <a:r>
              <a:rPr lang="en-IN" dirty="0" smtClean="0"/>
              <a:t>Cloud computing </a:t>
            </a:r>
            <a:r>
              <a:rPr lang="en-IN" dirty="0"/>
              <a:t>comes with significant ethical and legal considerations and organisations </a:t>
            </a:r>
            <a:r>
              <a:rPr lang="en-IN" dirty="0" smtClean="0"/>
              <a:t>must acknowledge </a:t>
            </a:r>
            <a:r>
              <a:rPr lang="en-IN" dirty="0"/>
              <a:t>them to have a smooth relationship with the service provider and to ensure there </a:t>
            </a:r>
            <a:r>
              <a:rPr lang="en-IN" dirty="0" smtClean="0"/>
              <a:t>is no </a:t>
            </a:r>
            <a:r>
              <a:rPr lang="en-IN" dirty="0"/>
              <a:t>financial loss in the form of legal penalties.</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40</a:t>
            </a:fld>
            <a:endParaRPr lang="en-US" dirty="0"/>
          </a:p>
        </p:txBody>
      </p:sp>
    </p:spTree>
    <p:extLst>
      <p:ext uri="{BB962C8B-B14F-4D97-AF65-F5344CB8AC3E}">
        <p14:creationId xmlns:p14="http://schemas.microsoft.com/office/powerpoint/2010/main" val="33444584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28600" y="838200"/>
            <a:ext cx="6248400" cy="5486400"/>
          </a:xfrm>
        </p:spPr>
        <p:txBody>
          <a:bodyPr>
            <a:normAutofit lnSpcReduction="10000"/>
          </a:bodyPr>
          <a:lstStyle/>
          <a:p>
            <a:pPr marL="0" indent="0">
              <a:buNone/>
            </a:pPr>
            <a:r>
              <a:rPr lang="en-IN" b="1" dirty="0"/>
              <a:t>Scalability and </a:t>
            </a:r>
            <a:r>
              <a:rPr lang="en-IN" b="1" dirty="0" smtClean="0"/>
              <a:t>Flexibility</a:t>
            </a:r>
          </a:p>
          <a:p>
            <a:pPr marL="0" indent="0">
              <a:buNone/>
            </a:pPr>
            <a:endParaRPr lang="en-IN" b="1" dirty="0"/>
          </a:p>
          <a:p>
            <a:pPr marL="0" indent="0" algn="just">
              <a:buNone/>
            </a:pPr>
            <a:r>
              <a:rPr lang="en-IN" dirty="0"/>
              <a:t>With time organisations grow and so do their storage needs and number of IT staff. The </a:t>
            </a:r>
            <a:r>
              <a:rPr lang="en-IN" dirty="0" smtClean="0"/>
              <a:t>cloud service </a:t>
            </a:r>
            <a:r>
              <a:rPr lang="en-IN" dirty="0"/>
              <a:t>provider must be able to scale up to accommodate the additional storage requirements </a:t>
            </a:r>
            <a:r>
              <a:rPr lang="en-IN" dirty="0" smtClean="0"/>
              <a:t>and add </a:t>
            </a:r>
            <a:r>
              <a:rPr lang="en-IN" dirty="0"/>
              <a:t>the new users into the system with no difficulty. Alternatively, the services must also be </a:t>
            </a:r>
            <a:r>
              <a:rPr lang="en-IN" dirty="0" smtClean="0"/>
              <a:t>able to </a:t>
            </a:r>
            <a:r>
              <a:rPr lang="en-IN" dirty="0"/>
              <a:t>scale down resources when the organisation is passing through a lull. Such dynamic scaling </a:t>
            </a:r>
            <a:r>
              <a:rPr lang="en-IN" dirty="0" smtClean="0"/>
              <a:t>of resources </a:t>
            </a:r>
            <a:r>
              <a:rPr lang="en-IN" dirty="0"/>
              <a:t>makes businesses highly agile in the competitive </a:t>
            </a:r>
            <a:r>
              <a:rPr lang="en-IN" dirty="0" smtClean="0"/>
              <a:t>environment. Every </a:t>
            </a:r>
            <a:r>
              <a:rPr lang="en-IN" dirty="0"/>
              <a:t>workload within an organisation is unique and demands a different configuration </a:t>
            </a:r>
            <a:r>
              <a:rPr lang="en-IN" dirty="0" smtClean="0"/>
              <a:t>and delivery </a:t>
            </a:r>
            <a:r>
              <a:rPr lang="en-IN" dirty="0"/>
              <a:t>parameters. The right cloud service provider must be able to provide a large range </a:t>
            </a:r>
            <a:r>
              <a:rPr lang="en-IN" dirty="0" smtClean="0"/>
              <a:t>of options </a:t>
            </a:r>
            <a:r>
              <a:rPr lang="en-IN" dirty="0"/>
              <a:t>pertaining to security, resilience as well as performance such that the organisation </a:t>
            </a:r>
            <a:r>
              <a:rPr lang="en-IN" dirty="0" smtClean="0"/>
              <a:t>can customise </a:t>
            </a:r>
            <a:r>
              <a:rPr lang="en-IN" dirty="0"/>
              <a:t>its needs and pay the cost of usage at the workload level.</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41</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3126" y="2933700"/>
            <a:ext cx="990600" cy="9906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986" y="2781300"/>
            <a:ext cx="1143000" cy="1143000"/>
          </a:xfrm>
          <a:prstGeom prst="rect">
            <a:avLst/>
          </a:prstGeom>
        </p:spPr>
      </p:pic>
    </p:spTree>
    <p:extLst>
      <p:ext uri="{BB962C8B-B14F-4D97-AF65-F5344CB8AC3E}">
        <p14:creationId xmlns:p14="http://schemas.microsoft.com/office/powerpoint/2010/main" val="2676550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Standards and Best Practices</a:t>
            </a:r>
            <a:endParaRPr lang="en-IN" dirty="0"/>
          </a:p>
        </p:txBody>
      </p:sp>
      <p:sp>
        <p:nvSpPr>
          <p:cNvPr id="3" name="Content Placeholder 2"/>
          <p:cNvSpPr>
            <a:spLocks noGrp="1"/>
          </p:cNvSpPr>
          <p:nvPr>
            <p:ph idx="1"/>
          </p:nvPr>
        </p:nvSpPr>
        <p:spPr>
          <a:xfrm>
            <a:off x="89210" y="838200"/>
            <a:ext cx="9048508" cy="5486400"/>
          </a:xfrm>
        </p:spPr>
        <p:txBody>
          <a:bodyPr>
            <a:normAutofit fontScale="85000" lnSpcReduction="10000"/>
          </a:bodyPr>
          <a:lstStyle/>
          <a:p>
            <a:pPr marL="0" indent="0" algn="just">
              <a:buNone/>
            </a:pPr>
            <a:r>
              <a:rPr lang="en-IN" b="1" dirty="0"/>
              <a:t>Cloud computing </a:t>
            </a:r>
            <a:r>
              <a:rPr lang="en-IN" dirty="0"/>
              <a:t>delivers a fine set of </a:t>
            </a:r>
            <a:r>
              <a:rPr lang="en-IN" dirty="0" smtClean="0"/>
              <a:t>benefits, but has </a:t>
            </a:r>
            <a:r>
              <a:rPr lang="en-IN" dirty="0"/>
              <a:t>certain risks involved. </a:t>
            </a:r>
            <a:r>
              <a:rPr lang="en-IN" dirty="0" smtClean="0"/>
              <a:t>With standard </a:t>
            </a:r>
            <a:r>
              <a:rPr lang="en-IN" dirty="0"/>
              <a:t>practices that have proved to mitigate risks and enhance the chances of cloud success, </a:t>
            </a:r>
            <a:r>
              <a:rPr lang="en-IN" dirty="0" smtClean="0"/>
              <a:t>the move </a:t>
            </a:r>
            <a:r>
              <a:rPr lang="en-IN" dirty="0"/>
              <a:t>to the cloud can turn out to be a real game-changer for any organisation</a:t>
            </a:r>
            <a:r>
              <a:rPr lang="en-IN" dirty="0" smtClean="0"/>
              <a:t>.</a:t>
            </a:r>
          </a:p>
          <a:p>
            <a:pPr marL="0" indent="0" algn="just">
              <a:buNone/>
            </a:pPr>
            <a:endParaRPr lang="en-IN" dirty="0" smtClean="0"/>
          </a:p>
          <a:p>
            <a:pPr marL="0" indent="0" algn="just">
              <a:buNone/>
            </a:pPr>
            <a:r>
              <a:rPr lang="en-IN" b="1" dirty="0" smtClean="0"/>
              <a:t>Cloud Computing Standards Organisation</a:t>
            </a:r>
          </a:p>
          <a:p>
            <a:pPr marL="0" indent="0" algn="just">
              <a:buNone/>
            </a:pPr>
            <a:r>
              <a:rPr lang="en-IN" dirty="0"/>
              <a:t>There are lot of cloud computing standards organisations and informal groups that are </a:t>
            </a:r>
            <a:r>
              <a:rPr lang="en-IN" dirty="0" smtClean="0"/>
              <a:t>dedicated to </a:t>
            </a:r>
            <a:r>
              <a:rPr lang="en-IN" dirty="0"/>
              <a:t>address various standards issues that arise in any cloud environment. These groups have </a:t>
            </a:r>
            <a:r>
              <a:rPr lang="en-IN" dirty="0" smtClean="0"/>
              <a:t>defined various </a:t>
            </a:r>
            <a:r>
              <a:rPr lang="en-IN" dirty="0"/>
              <a:t>guidelines and best practices to help interoperability and portability of data </a:t>
            </a:r>
            <a:r>
              <a:rPr lang="en-IN" dirty="0" smtClean="0"/>
              <a:t>and applications</a:t>
            </a:r>
            <a:r>
              <a:rPr lang="en-IN" dirty="0"/>
              <a:t>. </a:t>
            </a:r>
            <a:endParaRPr lang="en-IN" dirty="0" smtClean="0"/>
          </a:p>
          <a:p>
            <a:pPr marL="0" indent="0" algn="just">
              <a:buNone/>
            </a:pPr>
            <a:r>
              <a:rPr lang="en-IN" dirty="0" smtClean="0"/>
              <a:t>Some </a:t>
            </a:r>
            <a:r>
              <a:rPr lang="en-IN" dirty="0"/>
              <a:t>of the well known organisations are as </a:t>
            </a:r>
            <a:r>
              <a:rPr lang="en-IN" dirty="0" smtClean="0"/>
              <a:t>follows:</a:t>
            </a:r>
            <a:endParaRPr lang="en-IN" dirty="0"/>
          </a:p>
          <a:p>
            <a:pPr algn="just"/>
            <a:r>
              <a:rPr lang="en-IN" dirty="0" smtClean="0"/>
              <a:t>National </a:t>
            </a:r>
            <a:r>
              <a:rPr lang="en-IN" dirty="0"/>
              <a:t>Institute of Standards and Technology (NIST), United States.</a:t>
            </a:r>
          </a:p>
          <a:p>
            <a:pPr algn="just"/>
            <a:r>
              <a:rPr lang="en-IN" dirty="0" smtClean="0"/>
              <a:t>Cloud </a:t>
            </a:r>
            <a:r>
              <a:rPr lang="en-IN" dirty="0"/>
              <a:t>Security </a:t>
            </a:r>
            <a:r>
              <a:rPr lang="en-IN" dirty="0" smtClean="0"/>
              <a:t>Alliance (CSA)</a:t>
            </a:r>
            <a:endParaRPr lang="en-IN" dirty="0"/>
          </a:p>
          <a:p>
            <a:pPr algn="just"/>
            <a:r>
              <a:rPr lang="en-IN" dirty="0" smtClean="0"/>
              <a:t>Open </a:t>
            </a:r>
            <a:r>
              <a:rPr lang="en-IN" dirty="0"/>
              <a:t>Grid Forum (OGF)</a:t>
            </a:r>
          </a:p>
          <a:p>
            <a:pPr algn="just"/>
            <a:r>
              <a:rPr lang="en-IN" dirty="0" smtClean="0"/>
              <a:t>The </a:t>
            </a:r>
            <a:r>
              <a:rPr lang="en-IN" dirty="0"/>
              <a:t>Object Management Group (OMG)</a:t>
            </a:r>
          </a:p>
          <a:p>
            <a:pPr algn="just"/>
            <a:r>
              <a:rPr lang="en-IN" dirty="0" smtClean="0"/>
              <a:t>Cloud </a:t>
            </a:r>
            <a:r>
              <a:rPr lang="en-IN" dirty="0"/>
              <a:t>Computing Interoperability Forum (CCIF)</a:t>
            </a:r>
          </a:p>
          <a:p>
            <a:pPr algn="just"/>
            <a:r>
              <a:rPr lang="en-IN" dirty="0" smtClean="0"/>
              <a:t>Distributed </a:t>
            </a:r>
            <a:r>
              <a:rPr lang="en-IN" dirty="0"/>
              <a:t>Management Task Force (DMTF)</a:t>
            </a:r>
          </a:p>
          <a:p>
            <a:pPr algn="just"/>
            <a:r>
              <a:rPr lang="en-IN" dirty="0" smtClean="0"/>
              <a:t>Storage </a:t>
            </a:r>
            <a:r>
              <a:rPr lang="en-IN" dirty="0"/>
              <a:t>Networking Industry Association (SNIA)</a:t>
            </a:r>
          </a:p>
          <a:p>
            <a:pPr algn="just"/>
            <a:r>
              <a:rPr lang="en-IN" dirty="0" smtClean="0"/>
              <a:t>Open </a:t>
            </a:r>
            <a:r>
              <a:rPr lang="en-IN" dirty="0"/>
              <a:t>Cloud Consortium (OCC</a:t>
            </a:r>
            <a:r>
              <a:rPr lang="en-IN" dirty="0" smtClean="0"/>
              <a:t>)</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42</a:t>
            </a:fld>
            <a:endParaRPr lang="en-US" dirty="0"/>
          </a:p>
        </p:txBody>
      </p:sp>
    </p:spTree>
    <p:extLst>
      <p:ext uri="{BB962C8B-B14F-4D97-AF65-F5344CB8AC3E}">
        <p14:creationId xmlns:p14="http://schemas.microsoft.com/office/powerpoint/2010/main" val="12908173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Understanding Best Practices</a:t>
            </a:r>
            <a:endParaRPr lang="en-IN" dirty="0"/>
          </a:p>
        </p:txBody>
      </p:sp>
      <p:sp>
        <p:nvSpPr>
          <p:cNvPr id="3" name="Content Placeholder 2"/>
          <p:cNvSpPr>
            <a:spLocks noGrp="1"/>
          </p:cNvSpPr>
          <p:nvPr>
            <p:ph idx="1"/>
          </p:nvPr>
        </p:nvSpPr>
        <p:spPr>
          <a:xfrm>
            <a:off x="228600" y="838200"/>
            <a:ext cx="5867400" cy="5486400"/>
          </a:xfrm>
        </p:spPr>
        <p:txBody>
          <a:bodyPr>
            <a:normAutofit fontScale="92500" lnSpcReduction="10000"/>
          </a:bodyPr>
          <a:lstStyle/>
          <a:p>
            <a:pPr marL="0" indent="0">
              <a:buNone/>
            </a:pPr>
            <a:r>
              <a:rPr lang="en-IN" dirty="0"/>
              <a:t>Some of the best practices of cloud implementation are as </a:t>
            </a:r>
            <a:r>
              <a:rPr lang="en-IN" dirty="0" smtClean="0"/>
              <a:t>follows:</a:t>
            </a:r>
          </a:p>
          <a:p>
            <a:pPr marL="0" indent="0">
              <a:buNone/>
            </a:pPr>
            <a:endParaRPr lang="en-IN" i="1" dirty="0" smtClean="0"/>
          </a:p>
          <a:p>
            <a:pPr algn="just"/>
            <a:r>
              <a:rPr lang="en-IN" b="1" i="1" dirty="0" smtClean="0"/>
              <a:t>Best </a:t>
            </a:r>
            <a:r>
              <a:rPr lang="en-IN" b="1" i="1" dirty="0"/>
              <a:t>Practice #</a:t>
            </a:r>
            <a:r>
              <a:rPr lang="en-IN" b="1" i="1" dirty="0" smtClean="0"/>
              <a:t>1: </a:t>
            </a:r>
            <a:r>
              <a:rPr lang="en-IN" i="1" dirty="0" smtClean="0"/>
              <a:t>Choose </a:t>
            </a:r>
            <a:r>
              <a:rPr lang="en-IN" i="1" dirty="0"/>
              <a:t>the right cloud service </a:t>
            </a:r>
            <a:r>
              <a:rPr lang="en-IN" i="1" dirty="0" smtClean="0"/>
              <a:t>provider</a:t>
            </a:r>
          </a:p>
          <a:p>
            <a:pPr algn="just"/>
            <a:endParaRPr lang="en-IN" i="1" dirty="0" smtClean="0"/>
          </a:p>
          <a:p>
            <a:pPr algn="just"/>
            <a:r>
              <a:rPr lang="en-IN" b="1" i="1" dirty="0"/>
              <a:t>Best Practice #</a:t>
            </a:r>
            <a:r>
              <a:rPr lang="en-IN" b="1" i="1" dirty="0" smtClean="0"/>
              <a:t>2:</a:t>
            </a:r>
            <a:r>
              <a:rPr lang="en-IN" i="1" dirty="0" smtClean="0"/>
              <a:t> Adopt </a:t>
            </a:r>
            <a:r>
              <a:rPr lang="en-IN" i="1" dirty="0"/>
              <a:t>a phased-in </a:t>
            </a:r>
            <a:r>
              <a:rPr lang="en-IN" i="1" dirty="0" smtClean="0"/>
              <a:t>approach</a:t>
            </a:r>
          </a:p>
          <a:p>
            <a:pPr algn="just"/>
            <a:endParaRPr lang="en-IN" i="1" dirty="0" smtClean="0"/>
          </a:p>
          <a:p>
            <a:pPr algn="just"/>
            <a:r>
              <a:rPr lang="en-IN" b="1" i="1" dirty="0"/>
              <a:t>Best Practice #</a:t>
            </a:r>
            <a:r>
              <a:rPr lang="en-IN" b="1" i="1" dirty="0" smtClean="0"/>
              <a:t>3: </a:t>
            </a:r>
            <a:r>
              <a:rPr lang="en-IN" i="1" dirty="0" smtClean="0"/>
              <a:t>Leverage </a:t>
            </a:r>
            <a:r>
              <a:rPr lang="en-IN" i="1" dirty="0"/>
              <a:t>the goodness of the cloud with </a:t>
            </a:r>
            <a:r>
              <a:rPr lang="en-IN" i="1" dirty="0" smtClean="0"/>
              <a:t>creativity</a:t>
            </a:r>
          </a:p>
          <a:p>
            <a:pPr algn="just"/>
            <a:endParaRPr lang="en-IN" i="1" dirty="0" smtClean="0"/>
          </a:p>
          <a:p>
            <a:pPr algn="just"/>
            <a:r>
              <a:rPr lang="en-IN" b="1" i="1" dirty="0"/>
              <a:t>Best Practice #</a:t>
            </a:r>
            <a:r>
              <a:rPr lang="en-IN" b="1" i="1" dirty="0" smtClean="0"/>
              <a:t>4: </a:t>
            </a:r>
            <a:r>
              <a:rPr lang="en-IN" i="1" dirty="0" smtClean="0"/>
              <a:t>Audit </a:t>
            </a:r>
            <a:r>
              <a:rPr lang="en-IN" i="1" dirty="0"/>
              <a:t>to ensure better security in the </a:t>
            </a:r>
            <a:r>
              <a:rPr lang="en-IN" i="1" dirty="0" smtClean="0"/>
              <a:t>cloud</a:t>
            </a:r>
          </a:p>
          <a:p>
            <a:pPr algn="just"/>
            <a:endParaRPr lang="en-IN" i="1" dirty="0" smtClean="0"/>
          </a:p>
          <a:p>
            <a:pPr algn="just"/>
            <a:r>
              <a:rPr lang="en-IN" b="1" i="1" dirty="0"/>
              <a:t>Best Practice #</a:t>
            </a:r>
            <a:r>
              <a:rPr lang="en-IN" b="1" i="1" dirty="0" smtClean="0"/>
              <a:t>5: </a:t>
            </a:r>
            <a:r>
              <a:rPr lang="en-IN" i="1" dirty="0" smtClean="0"/>
              <a:t>Keep </a:t>
            </a:r>
            <a:r>
              <a:rPr lang="en-IN" i="1" dirty="0"/>
              <a:t>data closer to lower latency and costs</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43</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5861" y="2286000"/>
            <a:ext cx="2957513" cy="2284666"/>
          </a:xfrm>
          <a:prstGeom prst="rect">
            <a:avLst/>
          </a:prstGeom>
        </p:spPr>
      </p:pic>
    </p:spTree>
    <p:extLst>
      <p:ext uri="{BB962C8B-B14F-4D97-AF65-F5344CB8AC3E}">
        <p14:creationId xmlns:p14="http://schemas.microsoft.com/office/powerpoint/2010/main" val="20176954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Practical </a:t>
            </a:r>
            <a:r>
              <a:rPr lang="en-IN" dirty="0" smtClean="0"/>
              <a:t>Issues in the Cloud </a:t>
            </a:r>
            <a:endParaRPr lang="en-IN" dirty="0"/>
          </a:p>
        </p:txBody>
      </p:sp>
      <p:sp>
        <p:nvSpPr>
          <p:cNvPr id="3" name="Content Placeholder 2"/>
          <p:cNvSpPr>
            <a:spLocks noGrp="1"/>
          </p:cNvSpPr>
          <p:nvPr>
            <p:ph idx="1"/>
          </p:nvPr>
        </p:nvSpPr>
        <p:spPr/>
        <p:txBody>
          <a:bodyPr/>
          <a:lstStyle/>
          <a:p>
            <a:pPr marL="0" indent="0" algn="just">
              <a:buNone/>
            </a:pPr>
            <a:r>
              <a:rPr lang="en-IN" dirty="0"/>
              <a:t>Once you have chosen the right cloud vendor and equipped yourself with the right expertise </a:t>
            </a:r>
            <a:r>
              <a:rPr lang="en-IN" dirty="0" smtClean="0"/>
              <a:t>for the </a:t>
            </a:r>
            <a:r>
              <a:rPr lang="en-IN" dirty="0"/>
              <a:t>cloud, here is a list of practical </a:t>
            </a:r>
            <a:r>
              <a:rPr lang="en-IN" dirty="0" smtClean="0"/>
              <a:t>issues </a:t>
            </a:r>
            <a:r>
              <a:rPr lang="en-IN" dirty="0"/>
              <a:t>to be remembered to </a:t>
            </a:r>
            <a:r>
              <a:rPr lang="en-IN" dirty="0" smtClean="0"/>
              <a:t>make the </a:t>
            </a:r>
            <a:r>
              <a:rPr lang="en-IN" dirty="0"/>
              <a:t>cloud journey as smooth as </a:t>
            </a:r>
            <a:r>
              <a:rPr lang="en-IN" dirty="0" smtClean="0"/>
              <a:t>possible.</a:t>
            </a:r>
          </a:p>
          <a:p>
            <a:pPr marL="0" indent="0">
              <a:buNone/>
            </a:pPr>
            <a:endParaRPr lang="en-IN" dirty="0"/>
          </a:p>
          <a:p>
            <a:r>
              <a:rPr lang="en-IN" dirty="0"/>
              <a:t>P</a:t>
            </a:r>
            <a:r>
              <a:rPr lang="en-IN" dirty="0" smtClean="0"/>
              <a:t>roper negotiation and Monitoring </a:t>
            </a:r>
            <a:r>
              <a:rPr lang="en-IN" dirty="0"/>
              <a:t>of Service Level Agreement</a:t>
            </a:r>
          </a:p>
          <a:p>
            <a:r>
              <a:rPr lang="en-IN" dirty="0" smtClean="0"/>
              <a:t>Vendor </a:t>
            </a:r>
            <a:r>
              <a:rPr lang="en-IN" dirty="0"/>
              <a:t>Lock - In</a:t>
            </a:r>
          </a:p>
          <a:p>
            <a:r>
              <a:rPr lang="en-IN" dirty="0" smtClean="0"/>
              <a:t>Change </a:t>
            </a:r>
            <a:r>
              <a:rPr lang="en-IN" dirty="0"/>
              <a:t>in organisational culture</a:t>
            </a:r>
          </a:p>
          <a:p>
            <a:r>
              <a:rPr lang="en-IN" dirty="0" smtClean="0"/>
              <a:t>Compliance </a:t>
            </a:r>
            <a:r>
              <a:rPr lang="en-IN" dirty="0"/>
              <a:t>and security of data</a:t>
            </a:r>
          </a:p>
          <a:p>
            <a:r>
              <a:rPr lang="en-IN" dirty="0"/>
              <a:t>I</a:t>
            </a:r>
            <a:r>
              <a:rPr lang="en-IN" dirty="0" smtClean="0"/>
              <a:t>mplication </a:t>
            </a:r>
            <a:r>
              <a:rPr lang="en-IN" dirty="0"/>
              <a:t>of shipping large volumes of data</a:t>
            </a:r>
          </a:p>
          <a:p>
            <a:r>
              <a:rPr lang="en-IN" dirty="0" smtClean="0"/>
              <a:t>Integration </a:t>
            </a:r>
            <a:r>
              <a:rPr lang="en-IN" dirty="0"/>
              <a:t>of the cloud into the existing system</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44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485" y="2390775"/>
            <a:ext cx="2381250" cy="2381250"/>
          </a:xfrm>
          <a:prstGeom prst="rect">
            <a:avLst/>
          </a:prstGeom>
        </p:spPr>
      </p:pic>
    </p:spTree>
    <p:extLst>
      <p:ext uri="{BB962C8B-B14F-4D97-AF65-F5344CB8AC3E}">
        <p14:creationId xmlns:p14="http://schemas.microsoft.com/office/powerpoint/2010/main" val="24453859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1F4D730A-FDC2-496E-9FAF-992831B41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591" y="1308295"/>
            <a:ext cx="4941525" cy="4004896"/>
          </a:xfrm>
          <a:prstGeom prst="rect">
            <a:avLst/>
          </a:prstGeom>
        </p:spPr>
      </p:pic>
    </p:spTree>
    <p:extLst>
      <p:ext uri="{BB962C8B-B14F-4D97-AF65-F5344CB8AC3E}">
        <p14:creationId xmlns:p14="http://schemas.microsoft.com/office/powerpoint/2010/main" val="723401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5</a:t>
            </a:fld>
            <a:endParaRPr lang="en-US" dirty="0"/>
          </a:p>
        </p:txBody>
      </p:sp>
      <p:sp>
        <p:nvSpPr>
          <p:cNvPr id="5" name="Title 3"/>
          <p:cNvSpPr txBox="1">
            <a:spLocks/>
          </p:cNvSpPr>
          <p:nvPr/>
        </p:nvSpPr>
        <p:spPr>
          <a:xfrm>
            <a:off x="2286000" y="951158"/>
            <a:ext cx="7050939" cy="55707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000" b="1" kern="1200">
                <a:solidFill>
                  <a:schemeClr val="tx1"/>
                </a:solidFill>
                <a:latin typeface="Constantia" pitchFamily="18" charset="0"/>
                <a:ea typeface="+mj-ea"/>
                <a:cs typeface="Tahoma" pitchFamily="34" charset="0"/>
              </a:defRPr>
            </a:lvl1pPr>
          </a:lstStyle>
          <a:p>
            <a:r>
              <a:rPr lang="en-IN" sz="4000" dirty="0" smtClean="0">
                <a:latin typeface="+mn-lt"/>
              </a:rPr>
              <a:t>Learning Objectives</a:t>
            </a:r>
            <a:endParaRPr lang="en-IN" sz="4000" dirty="0">
              <a:latin typeface="+mn-lt"/>
            </a:endParaRPr>
          </a:p>
        </p:txBody>
      </p:sp>
      <p:sp>
        <p:nvSpPr>
          <p:cNvPr id="6" name="Subtitle 4"/>
          <p:cNvSpPr txBox="1">
            <a:spLocks/>
          </p:cNvSpPr>
          <p:nvPr/>
        </p:nvSpPr>
        <p:spPr>
          <a:xfrm>
            <a:off x="914428" y="2027646"/>
            <a:ext cx="8286233" cy="2529097"/>
          </a:xfrm>
          <a:prstGeom prst="rect">
            <a:avLst/>
          </a:prstGeom>
        </p:spPr>
        <p:txBody>
          <a:bodyPr vert="horz" lIns="91440" tIns="45720" rIns="91440" bIns="45720" rtlCol="0">
            <a:noAutofit/>
          </a:bodyPr>
          <a:lstStyle>
            <a:lvl1pPr marL="342900" indent="-342900" algn="l" defTabSz="914400" rtl="0" eaLnBrk="1" latinLnBrk="0" hangingPunct="1">
              <a:lnSpc>
                <a:spcPct val="125000"/>
              </a:lnSpc>
              <a:spcBef>
                <a:spcPts val="0"/>
              </a:spcBef>
              <a:spcAft>
                <a:spcPts val="600"/>
              </a:spcAft>
              <a:buFont typeface="Arial" pitchFamily="34" charset="0"/>
              <a:buChar char="•"/>
              <a:defRPr sz="1800" kern="1200" baseline="0">
                <a:solidFill>
                  <a:schemeClr val="tx1"/>
                </a:solidFill>
                <a:latin typeface="Constantia" pitchFamily="18" charset="0"/>
                <a:ea typeface="+mn-ea"/>
                <a:cs typeface="Tahoma" pitchFamily="34" charset="0"/>
              </a:defRPr>
            </a:lvl1pPr>
            <a:lvl2pPr marL="742950" indent="-285750" algn="l" defTabSz="914400" rtl="0" eaLnBrk="1" latinLnBrk="0" hangingPunct="1">
              <a:lnSpc>
                <a:spcPct val="125000"/>
              </a:lnSpc>
              <a:spcBef>
                <a:spcPts val="0"/>
              </a:spcBef>
              <a:spcAft>
                <a:spcPts val="600"/>
              </a:spcAft>
              <a:buSzPct val="90000"/>
              <a:buFont typeface="Arial" pitchFamily="34" charset="0"/>
              <a:buChar char="•"/>
              <a:defRPr sz="1600" kern="1200" baseline="0">
                <a:solidFill>
                  <a:schemeClr val="tx1"/>
                </a:solidFill>
                <a:latin typeface="Constantia" pitchFamily="18" charset="0"/>
                <a:ea typeface="+mn-ea"/>
                <a:cs typeface="Tahoma" pitchFamily="34" charset="0"/>
              </a:defRPr>
            </a:lvl2pPr>
            <a:lvl3pPr marL="1143000" indent="-228600" algn="l" defTabSz="914400" rtl="0" eaLnBrk="1" latinLnBrk="0" hangingPunct="1">
              <a:lnSpc>
                <a:spcPct val="125000"/>
              </a:lnSpc>
              <a:spcBef>
                <a:spcPts val="0"/>
              </a:spcBef>
              <a:spcAft>
                <a:spcPts val="600"/>
              </a:spcAft>
              <a:buSzPct val="80000"/>
              <a:buFont typeface="Wingdings" pitchFamily="2" charset="2"/>
              <a:buChar char="ü"/>
              <a:defRPr sz="1400" kern="1200">
                <a:solidFill>
                  <a:schemeClr val="tx1"/>
                </a:solidFill>
                <a:latin typeface="Constantia" pitchFamily="18" charset="0"/>
                <a:ea typeface="+mn-ea"/>
                <a:cs typeface="Tahoma" pitchFamily="34" charset="0"/>
              </a:defRPr>
            </a:lvl3pPr>
            <a:lvl4pPr marL="1600200" indent="-228600" algn="l" defTabSz="914400" rtl="0" eaLnBrk="1" latinLnBrk="0" hangingPunct="1">
              <a:lnSpc>
                <a:spcPct val="125000"/>
              </a:lnSpc>
              <a:spcBef>
                <a:spcPts val="0"/>
              </a:spcBef>
              <a:spcAft>
                <a:spcPts val="600"/>
              </a:spcAft>
              <a:buFont typeface="Arial" pitchFamily="34" charset="0"/>
              <a:buChar char="•"/>
              <a:defRPr sz="1200" kern="1200" baseline="0">
                <a:solidFill>
                  <a:schemeClr val="tx1"/>
                </a:solidFill>
                <a:latin typeface="Constantia" pitchFamily="18" charset="0"/>
                <a:ea typeface="+mn-ea"/>
                <a:cs typeface="Tahoma" pitchFamily="34" charset="0"/>
              </a:defRPr>
            </a:lvl4pPr>
            <a:lvl5pPr marL="2057400" indent="-228600" algn="l" defTabSz="914400" rtl="0" eaLnBrk="1" latinLnBrk="0" hangingPunct="1">
              <a:lnSpc>
                <a:spcPct val="125000"/>
              </a:lnSpc>
              <a:spcBef>
                <a:spcPts val="0"/>
              </a:spcBef>
              <a:spcAft>
                <a:spcPts val="600"/>
              </a:spcAft>
              <a:buSzPct val="80000"/>
              <a:buFont typeface="Wingdings" pitchFamily="2" charset="2"/>
              <a:buChar char="v"/>
              <a:defRPr sz="1200" kern="1200">
                <a:solidFill>
                  <a:schemeClr val="tx1"/>
                </a:solidFill>
                <a:latin typeface="Constantia" pitchFamily="18"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0000"/>
              </a:lnSpc>
              <a:buNone/>
            </a:pPr>
            <a:r>
              <a:rPr lang="en-IN" dirty="0" smtClean="0"/>
              <a:t>Objectives of this chapter are to: </a:t>
            </a:r>
          </a:p>
          <a:p>
            <a:pPr marL="0" indent="0" algn="just">
              <a:lnSpc>
                <a:spcPct val="100000"/>
              </a:lnSpc>
              <a:buNone/>
            </a:pPr>
            <a:endParaRPr lang="en-IN" dirty="0" smtClean="0"/>
          </a:p>
          <a:p>
            <a:pPr>
              <a:lnSpc>
                <a:spcPct val="100000"/>
              </a:lnSpc>
            </a:pPr>
            <a:r>
              <a:rPr lang="en-GB" dirty="0" smtClean="0"/>
              <a:t> Describe the process of software evaluation</a:t>
            </a:r>
            <a:endParaRPr lang="en-US" dirty="0" smtClean="0"/>
          </a:p>
          <a:p>
            <a:pPr>
              <a:lnSpc>
                <a:spcPct val="100000"/>
              </a:lnSpc>
            </a:pPr>
            <a:r>
              <a:rPr lang="en-GB" dirty="0" smtClean="0"/>
              <a:t> Discuss the various ways of up scaling and downsizing </a:t>
            </a:r>
            <a:endParaRPr lang="en-US" dirty="0" smtClean="0"/>
          </a:p>
          <a:p>
            <a:pPr>
              <a:lnSpc>
                <a:spcPct val="100000"/>
              </a:lnSpc>
            </a:pPr>
            <a:r>
              <a:rPr lang="en-GB" dirty="0" smtClean="0"/>
              <a:t> Explain the system testing process</a:t>
            </a:r>
            <a:endParaRPr lang="en-US" dirty="0" smtClean="0"/>
          </a:p>
          <a:p>
            <a:pPr>
              <a:lnSpc>
                <a:spcPct val="100000"/>
              </a:lnSpc>
            </a:pPr>
            <a:r>
              <a:rPr lang="en-GB" dirty="0" smtClean="0"/>
              <a:t> Illustrate cost cutting and cost benefit analysis</a:t>
            </a:r>
            <a:endParaRPr lang="en-US" dirty="0" smtClean="0"/>
          </a:p>
          <a:p>
            <a:pPr>
              <a:lnSpc>
                <a:spcPct val="100000"/>
              </a:lnSpc>
            </a:pPr>
            <a:r>
              <a:rPr lang="en-GB" dirty="0" smtClean="0"/>
              <a:t> Interpret the significance of selecting the right scalable application in cloud</a:t>
            </a:r>
          </a:p>
          <a:p>
            <a:pPr lvl="0">
              <a:lnSpc>
                <a:spcPct val="100000"/>
              </a:lnSpc>
            </a:pPr>
            <a:r>
              <a:rPr lang="en-GB" dirty="0"/>
              <a:t>List the selection criteria of cloud providers</a:t>
            </a:r>
            <a:endParaRPr lang="en-US" dirty="0"/>
          </a:p>
          <a:p>
            <a:pPr lvl="0">
              <a:lnSpc>
                <a:spcPct val="100000"/>
              </a:lnSpc>
            </a:pPr>
            <a:r>
              <a:rPr lang="en-GB" dirty="0"/>
              <a:t>Describe various standards for selecting cloud providers</a:t>
            </a:r>
          </a:p>
          <a:p>
            <a:pPr lvl="0">
              <a:lnSpc>
                <a:spcPct val="100000"/>
              </a:lnSpc>
            </a:pPr>
            <a:r>
              <a:rPr lang="en-GB" dirty="0"/>
              <a:t>Interpret the best practices used to select cloud service</a:t>
            </a:r>
            <a:endParaRPr lang="en-US" dirty="0"/>
          </a:p>
          <a:p>
            <a:pPr lvl="0">
              <a:lnSpc>
                <a:spcPct val="100000"/>
              </a:lnSpc>
            </a:pPr>
            <a:r>
              <a:rPr lang="en-GB" dirty="0"/>
              <a:t>Explain the practical issues in cloud computing</a:t>
            </a:r>
            <a:endParaRPr lang="en-US" dirty="0"/>
          </a:p>
          <a:p>
            <a:pPr lvl="0">
              <a:lnSpc>
                <a:spcPct val="100000"/>
              </a:lnSpc>
            </a:pPr>
            <a:r>
              <a:rPr lang="en-GB" dirty="0"/>
              <a:t>Outline the business and commercial considerations while selecting cloud providers </a:t>
            </a:r>
            <a:endParaRPr lang="en-US" dirty="0"/>
          </a:p>
          <a:p>
            <a:pPr marL="0" indent="0">
              <a:lnSpc>
                <a:spcPct val="100000"/>
              </a:lnSpc>
              <a:buNone/>
            </a:pPr>
            <a:endParaRPr lang="en-US" dirty="0"/>
          </a:p>
        </p:txBody>
      </p:sp>
      <p:pic>
        <p:nvPicPr>
          <p:cNvPr id="7" name="Picture Placeholder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28600" y="822434"/>
            <a:ext cx="1371657" cy="1371600"/>
          </a:xfrm>
          <a:prstGeom prst="rect">
            <a:avLst/>
          </a:prstGeom>
        </p:spPr>
      </p:pic>
    </p:spTree>
    <p:extLst>
      <p:ext uri="{BB962C8B-B14F-4D97-AF65-F5344CB8AC3E}">
        <p14:creationId xmlns:p14="http://schemas.microsoft.com/office/powerpoint/2010/main" val="384675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Evaluation</a:t>
            </a:r>
          </a:p>
        </p:txBody>
      </p:sp>
      <p:sp>
        <p:nvSpPr>
          <p:cNvPr id="3" name="Content Placeholder 2"/>
          <p:cNvSpPr>
            <a:spLocks noGrp="1"/>
          </p:cNvSpPr>
          <p:nvPr>
            <p:ph idx="1"/>
          </p:nvPr>
        </p:nvSpPr>
        <p:spPr/>
        <p:txBody>
          <a:bodyPr/>
          <a:lstStyle/>
          <a:p>
            <a:pPr marL="0" indent="0" algn="just">
              <a:buNone/>
            </a:pPr>
            <a:r>
              <a:rPr lang="en-IN" dirty="0"/>
              <a:t>Close to a decade ago, it required a consultant with expert level knowledge and excellent exposure to cloud computing to educate the clients and help them realise the benefits of moving to the cloud. But times have changed. At present, the penetration of cloud computing technologies is really deep that businesses understand the importance of being in the cloud and associated pros and cons. </a:t>
            </a:r>
          </a:p>
          <a:p>
            <a:pPr marL="0" indent="0" algn="just">
              <a:buNone/>
            </a:pPr>
            <a:endParaRPr lang="en-IN" dirty="0"/>
          </a:p>
          <a:p>
            <a:pPr marL="0" indent="0" algn="just">
              <a:buNone/>
            </a:pPr>
            <a:r>
              <a:rPr lang="en-IN" dirty="0"/>
              <a:t>When an organisation is overwhelmed by the magnificent benefits of the cloud and decides to take the plunge, it must first assess its own readiness for the big move. From considering the alternative solutions to assessing the risks and costs, this initial preparation lays the foundation for grand success in the cloud. </a:t>
            </a:r>
          </a:p>
          <a:p>
            <a:pPr marL="0" indent="0">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8364" y="4164330"/>
            <a:ext cx="2000250" cy="2286000"/>
          </a:xfrm>
          <a:prstGeom prst="rect">
            <a:avLst/>
          </a:prstGeom>
        </p:spPr>
      </p:pic>
    </p:spTree>
    <p:extLst>
      <p:ext uri="{BB962C8B-B14F-4D97-AF65-F5344CB8AC3E}">
        <p14:creationId xmlns:p14="http://schemas.microsoft.com/office/powerpoint/2010/main" val="693668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Evaluating the Business Need</a:t>
            </a:r>
            <a:endParaRPr lang="en-IN" dirty="0"/>
          </a:p>
        </p:txBody>
      </p:sp>
      <p:sp>
        <p:nvSpPr>
          <p:cNvPr id="3" name="Content Placeholder 2"/>
          <p:cNvSpPr>
            <a:spLocks noGrp="1"/>
          </p:cNvSpPr>
          <p:nvPr>
            <p:ph idx="1"/>
          </p:nvPr>
        </p:nvSpPr>
        <p:spPr>
          <a:xfrm>
            <a:off x="0" y="838200"/>
            <a:ext cx="9137718" cy="5486400"/>
          </a:xfrm>
        </p:spPr>
        <p:txBody>
          <a:bodyPr/>
          <a:lstStyle/>
          <a:p>
            <a:pPr marL="0" indent="0" algn="just">
              <a:buNone/>
            </a:pPr>
            <a:r>
              <a:rPr lang="en-IN" dirty="0"/>
              <a:t>Want to know if a business should use cloud computing? </a:t>
            </a:r>
            <a:r>
              <a:rPr lang="en-IN" dirty="0" smtClean="0"/>
              <a:t>Following are the checklist </a:t>
            </a:r>
            <a:r>
              <a:rPr lang="en-IN" dirty="0"/>
              <a:t>to be </a:t>
            </a:r>
            <a:r>
              <a:rPr lang="en-IN" dirty="0" smtClean="0"/>
              <a:t>acknowledged:</a:t>
            </a:r>
          </a:p>
          <a:p>
            <a:pPr marL="0" indent="0" algn="just">
              <a:buNone/>
            </a:pPr>
            <a:endParaRPr lang="en-IN" dirty="0"/>
          </a:p>
          <a:p>
            <a:pPr algn="just"/>
            <a:r>
              <a:rPr lang="en-IN" dirty="0"/>
              <a:t>The cost to benefit ratio.</a:t>
            </a:r>
          </a:p>
          <a:p>
            <a:pPr algn="just"/>
            <a:r>
              <a:rPr lang="en-IN" dirty="0" smtClean="0"/>
              <a:t>The </a:t>
            </a:r>
            <a:r>
              <a:rPr lang="en-IN" dirty="0"/>
              <a:t>speed of delivery</a:t>
            </a:r>
          </a:p>
          <a:p>
            <a:pPr algn="just"/>
            <a:r>
              <a:rPr lang="en-IN" dirty="0" smtClean="0"/>
              <a:t>How </a:t>
            </a:r>
            <a:r>
              <a:rPr lang="en-IN" dirty="0"/>
              <a:t>much </a:t>
            </a:r>
            <a:r>
              <a:rPr lang="en-IN" dirty="0" smtClean="0"/>
              <a:t>capacity </a:t>
            </a:r>
            <a:r>
              <a:rPr lang="en-IN" dirty="0"/>
              <a:t>will really </a:t>
            </a:r>
            <a:r>
              <a:rPr lang="en-IN" dirty="0" smtClean="0"/>
              <a:t>be used?</a:t>
            </a:r>
            <a:endParaRPr lang="en-IN" dirty="0"/>
          </a:p>
          <a:p>
            <a:pPr algn="just"/>
            <a:r>
              <a:rPr lang="en-IN" dirty="0" smtClean="0"/>
              <a:t>The </a:t>
            </a:r>
            <a:r>
              <a:rPr lang="en-IN" dirty="0"/>
              <a:t>extent to which </a:t>
            </a:r>
            <a:r>
              <a:rPr lang="en-IN" dirty="0" smtClean="0"/>
              <a:t>the </a:t>
            </a:r>
            <a:r>
              <a:rPr lang="en-IN" dirty="0"/>
              <a:t>data is regulated</a:t>
            </a:r>
          </a:p>
          <a:p>
            <a:pPr algn="just"/>
            <a:r>
              <a:rPr lang="en-IN" dirty="0" smtClean="0"/>
              <a:t>The </a:t>
            </a:r>
            <a:r>
              <a:rPr lang="en-IN" dirty="0"/>
              <a:t>IT and corporate structure of </a:t>
            </a:r>
            <a:r>
              <a:rPr lang="en-IN" dirty="0" smtClean="0"/>
              <a:t>the </a:t>
            </a:r>
            <a:r>
              <a:rPr lang="en-IN" dirty="0"/>
              <a:t>organisation</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7</a:t>
            </a:fld>
            <a:endParaRPr lang="en-US" dirty="0"/>
          </a:p>
        </p:txBody>
      </p:sp>
    </p:spTree>
    <p:extLst>
      <p:ext uri="{BB962C8B-B14F-4D97-AF65-F5344CB8AC3E}">
        <p14:creationId xmlns:p14="http://schemas.microsoft.com/office/powerpoint/2010/main" val="4101958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Evaluating the Business need Contd..</a:t>
            </a:r>
            <a:endParaRPr lang="en-IN" dirty="0"/>
          </a:p>
        </p:txBody>
      </p:sp>
      <p:sp>
        <p:nvSpPr>
          <p:cNvPr id="3" name="Content Placeholder 2"/>
          <p:cNvSpPr>
            <a:spLocks noGrp="1"/>
          </p:cNvSpPr>
          <p:nvPr>
            <p:ph idx="1"/>
          </p:nvPr>
        </p:nvSpPr>
        <p:spPr>
          <a:xfrm>
            <a:off x="0" y="838200"/>
            <a:ext cx="8915400" cy="5486400"/>
          </a:xfrm>
        </p:spPr>
        <p:txBody>
          <a:bodyPr>
            <a:normAutofit/>
          </a:bodyPr>
          <a:lstStyle/>
          <a:p>
            <a:pPr marL="285750" lvl="1" indent="0" algn="just">
              <a:lnSpc>
                <a:spcPct val="150000"/>
              </a:lnSpc>
              <a:buNone/>
            </a:pPr>
            <a:r>
              <a:rPr lang="en-GB" sz="1800" dirty="0" smtClean="0"/>
              <a:t>Evaluating the business need basically depends on the comparison between the following: </a:t>
            </a:r>
          </a:p>
          <a:p>
            <a:pPr marL="628650" lvl="1" indent="-342900" algn="just">
              <a:lnSpc>
                <a:spcPct val="150000"/>
              </a:lnSpc>
            </a:pPr>
            <a:r>
              <a:rPr lang="en-GB" sz="1800" dirty="0" smtClean="0"/>
              <a:t>Cloud </a:t>
            </a:r>
            <a:r>
              <a:rPr lang="en-GB" sz="1800" dirty="0"/>
              <a:t>Vs. Hosted Applications</a:t>
            </a:r>
            <a:r>
              <a:rPr lang="en-GB" sz="1800" dirty="0" smtClean="0"/>
              <a:t>.</a:t>
            </a:r>
            <a:endParaRPr lang="en-GB" sz="1800" dirty="0"/>
          </a:p>
          <a:p>
            <a:pPr marL="628650" lvl="1" indent="-342900" algn="just">
              <a:lnSpc>
                <a:spcPct val="150000"/>
              </a:lnSpc>
            </a:pPr>
            <a:r>
              <a:rPr lang="en-GB" sz="1800" dirty="0"/>
              <a:t>Cloud Vs. Licensed Software </a:t>
            </a:r>
            <a:r>
              <a:rPr lang="en-GB" sz="1800" dirty="0" smtClean="0"/>
              <a:t>Vendors</a:t>
            </a:r>
            <a:endParaRPr lang="en-IN" sz="1800" dirty="0"/>
          </a:p>
          <a:p>
            <a:pPr marL="285750" lvl="1" indent="0" algn="just">
              <a:lnSpc>
                <a:spcPct val="150000"/>
              </a:lnSpc>
              <a:buNone/>
            </a:pPr>
            <a:endParaRPr lang="en-IN" sz="1800" b="1" dirty="0"/>
          </a:p>
          <a:p>
            <a:pPr marL="285750" lvl="1" indent="0" algn="just">
              <a:lnSpc>
                <a:spcPct val="150000"/>
              </a:lnSpc>
              <a:buNone/>
            </a:pPr>
            <a:r>
              <a:rPr lang="en-IN" sz="1800" b="1" dirty="0" smtClean="0"/>
              <a:t>Hosted </a:t>
            </a:r>
            <a:r>
              <a:rPr lang="en-IN" sz="1800" b="1" dirty="0"/>
              <a:t>applications </a:t>
            </a:r>
            <a:r>
              <a:rPr lang="en-IN" sz="1800" dirty="0"/>
              <a:t>are not web-enabled like cloud applications. They are purchased and installed by the organisation and accessed through a virtual private network (VPN</a:t>
            </a:r>
            <a:r>
              <a:rPr lang="en-IN" sz="1800" dirty="0" smtClean="0"/>
              <a:t>).</a:t>
            </a:r>
          </a:p>
          <a:p>
            <a:pPr marL="0" indent="0" algn="just">
              <a:buNone/>
            </a:pPr>
            <a:r>
              <a:rPr lang="en-IN" dirty="0" smtClean="0"/>
              <a:t>A </a:t>
            </a:r>
            <a:r>
              <a:rPr lang="en-IN" b="1" dirty="0"/>
              <a:t>Licensed Software Vendor </a:t>
            </a:r>
            <a:r>
              <a:rPr lang="en-IN" dirty="0"/>
              <a:t>is the one who holds the right to redistribute or resell </a:t>
            </a:r>
            <a:r>
              <a:rPr lang="en-IN" dirty="0" smtClean="0"/>
              <a:t>          the software </a:t>
            </a:r>
            <a:r>
              <a:rPr lang="en-IN" dirty="0"/>
              <a:t>to their clients by purchasing the license from the software </a:t>
            </a:r>
            <a:r>
              <a:rPr lang="en-IN" dirty="0" smtClean="0"/>
              <a:t>supplier.</a:t>
            </a:r>
            <a:endParaRPr lang="en-GB" dirty="0" smtClean="0"/>
          </a:p>
        </p:txBody>
      </p:sp>
      <p:sp>
        <p:nvSpPr>
          <p:cNvPr id="4" name="Slide Number Placeholder 3"/>
          <p:cNvSpPr>
            <a:spLocks noGrp="1"/>
          </p:cNvSpPr>
          <p:nvPr>
            <p:ph type="sldNum" sz="quarter" idx="12"/>
          </p:nvPr>
        </p:nvSpPr>
        <p:spPr/>
        <p:txBody>
          <a:bodyPr/>
          <a:lstStyle/>
          <a:p>
            <a:fld id="{6237BB6C-CC30-4470-9E73-6CFFC494060D}" type="slidenum">
              <a:rPr lang="en-US" smtClean="0"/>
              <a:pPr/>
              <a:t>8</a:t>
            </a:fld>
            <a:endParaRPr lang="en-US" dirty="0"/>
          </a:p>
        </p:txBody>
      </p:sp>
    </p:spTree>
    <p:extLst>
      <p:ext uri="{BB962C8B-B14F-4D97-AF65-F5344CB8AC3E}">
        <p14:creationId xmlns:p14="http://schemas.microsoft.com/office/powerpoint/2010/main" val="305631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a:t>
            </a:r>
            <a:r>
              <a:rPr lang="en-IN" dirty="0" err="1"/>
              <a:t>V</a:t>
            </a:r>
            <a:r>
              <a:rPr lang="en-IN" dirty="0" err="1" smtClean="0"/>
              <a:t>s</a:t>
            </a:r>
            <a:r>
              <a:rPr lang="en-IN" dirty="0" smtClean="0"/>
              <a:t> Hosted Applications</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9</a:t>
            </a:fld>
            <a:endParaRPr lang="en-US" dirty="0"/>
          </a:p>
        </p:txBody>
      </p:sp>
      <p:sp>
        <p:nvSpPr>
          <p:cNvPr id="5" name="Rectangle 4"/>
          <p:cNvSpPr/>
          <p:nvPr/>
        </p:nvSpPr>
        <p:spPr>
          <a:xfrm rot="240000">
            <a:off x="2489682" y="4442214"/>
            <a:ext cx="4050083" cy="283209"/>
          </a:xfrm>
          <a:prstGeom prst="rect">
            <a:avLst/>
          </a:pr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sp>
      <p:grpSp>
        <p:nvGrpSpPr>
          <p:cNvPr id="6" name="Group 5"/>
          <p:cNvGrpSpPr/>
          <p:nvPr/>
        </p:nvGrpSpPr>
        <p:grpSpPr>
          <a:xfrm>
            <a:off x="4921405" y="3734121"/>
            <a:ext cx="1615945" cy="752865"/>
            <a:chOff x="4470681" y="2826655"/>
            <a:chExt cx="1615945" cy="752865"/>
          </a:xfrm>
        </p:grpSpPr>
        <p:sp>
          <p:nvSpPr>
            <p:cNvPr id="19" name="Rounded Rectangle 18"/>
            <p:cNvSpPr/>
            <p:nvPr/>
          </p:nvSpPr>
          <p:spPr>
            <a:xfrm rot="240000">
              <a:off x="4470681" y="2826655"/>
              <a:ext cx="1615945" cy="752865"/>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0" name="Rounded Rectangle 5"/>
            <p:cNvSpPr/>
            <p:nvPr/>
          </p:nvSpPr>
          <p:spPr>
            <a:xfrm rot="240000">
              <a:off x="4507433" y="2863407"/>
              <a:ext cx="1542441" cy="6793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Service oriented Architecture</a:t>
              </a:r>
              <a:endParaRPr lang="en-US" sz="1600" b="1" kern="1200" dirty="0"/>
            </a:p>
          </p:txBody>
        </p:sp>
      </p:grpSp>
      <p:grpSp>
        <p:nvGrpSpPr>
          <p:cNvPr id="7" name="Group 6"/>
          <p:cNvGrpSpPr/>
          <p:nvPr/>
        </p:nvGrpSpPr>
        <p:grpSpPr>
          <a:xfrm>
            <a:off x="4979888" y="2924351"/>
            <a:ext cx="1615945" cy="752865"/>
            <a:chOff x="4529164" y="2016885"/>
            <a:chExt cx="1615945" cy="752865"/>
          </a:xfrm>
        </p:grpSpPr>
        <p:sp>
          <p:nvSpPr>
            <p:cNvPr id="17" name="Rounded Rectangle 16"/>
            <p:cNvSpPr/>
            <p:nvPr/>
          </p:nvSpPr>
          <p:spPr>
            <a:xfrm rot="240000">
              <a:off x="4529164" y="2016885"/>
              <a:ext cx="1615945" cy="752865"/>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8" name="Rounded Rectangle 7"/>
            <p:cNvSpPr/>
            <p:nvPr/>
          </p:nvSpPr>
          <p:spPr>
            <a:xfrm rot="240000">
              <a:off x="4565916" y="2053637"/>
              <a:ext cx="1542441" cy="6793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Flexibility</a:t>
              </a:r>
              <a:endParaRPr lang="en-US" sz="1600" b="1" kern="1200" dirty="0"/>
            </a:p>
          </p:txBody>
        </p:sp>
      </p:grpSp>
      <p:grpSp>
        <p:nvGrpSpPr>
          <p:cNvPr id="8" name="Group 7"/>
          <p:cNvGrpSpPr/>
          <p:nvPr/>
        </p:nvGrpSpPr>
        <p:grpSpPr>
          <a:xfrm>
            <a:off x="5038372" y="2132577"/>
            <a:ext cx="1615945" cy="752865"/>
            <a:chOff x="4587648" y="1225111"/>
            <a:chExt cx="1615945" cy="752865"/>
          </a:xfrm>
        </p:grpSpPr>
        <p:sp>
          <p:nvSpPr>
            <p:cNvPr id="15" name="Rounded Rectangle 14"/>
            <p:cNvSpPr/>
            <p:nvPr/>
          </p:nvSpPr>
          <p:spPr>
            <a:xfrm rot="240000">
              <a:off x="4587648" y="1225111"/>
              <a:ext cx="1615945" cy="752865"/>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6" name="Rounded Rectangle 9"/>
            <p:cNvSpPr/>
            <p:nvPr/>
          </p:nvSpPr>
          <p:spPr>
            <a:xfrm rot="240000">
              <a:off x="4624400" y="1261863"/>
              <a:ext cx="1542441" cy="6793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Cost benefits</a:t>
              </a:r>
              <a:endParaRPr lang="en-US" sz="1600" b="1" kern="1200" dirty="0"/>
            </a:p>
          </p:txBody>
        </p:sp>
      </p:grpSp>
      <p:grpSp>
        <p:nvGrpSpPr>
          <p:cNvPr id="9" name="Group 8"/>
          <p:cNvGrpSpPr/>
          <p:nvPr/>
        </p:nvGrpSpPr>
        <p:grpSpPr>
          <a:xfrm>
            <a:off x="2604565" y="3572167"/>
            <a:ext cx="1615945" cy="752865"/>
            <a:chOff x="2153841" y="2664701"/>
            <a:chExt cx="1615945" cy="752865"/>
          </a:xfrm>
        </p:grpSpPr>
        <p:sp>
          <p:nvSpPr>
            <p:cNvPr id="13" name="Rounded Rectangle 12"/>
            <p:cNvSpPr/>
            <p:nvPr/>
          </p:nvSpPr>
          <p:spPr>
            <a:xfrm rot="240000">
              <a:off x="2153841" y="2664701"/>
              <a:ext cx="1615945" cy="752865"/>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4" name="Rounded Rectangle 11"/>
            <p:cNvSpPr/>
            <p:nvPr/>
          </p:nvSpPr>
          <p:spPr>
            <a:xfrm rot="240000">
              <a:off x="2190593" y="2701453"/>
              <a:ext cx="1542441" cy="6793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Custom Architecture</a:t>
              </a:r>
              <a:endParaRPr lang="en-US" sz="1600" b="1" kern="1200" dirty="0"/>
            </a:p>
          </p:txBody>
        </p:sp>
      </p:grpSp>
      <p:grpSp>
        <p:nvGrpSpPr>
          <p:cNvPr id="10" name="Group 9"/>
          <p:cNvGrpSpPr/>
          <p:nvPr/>
        </p:nvGrpSpPr>
        <p:grpSpPr>
          <a:xfrm>
            <a:off x="2663048" y="2762397"/>
            <a:ext cx="1615945" cy="752865"/>
            <a:chOff x="2212324" y="1854931"/>
            <a:chExt cx="1615945" cy="752865"/>
          </a:xfrm>
        </p:grpSpPr>
        <p:sp>
          <p:nvSpPr>
            <p:cNvPr id="11" name="Rounded Rectangle 10"/>
            <p:cNvSpPr/>
            <p:nvPr/>
          </p:nvSpPr>
          <p:spPr>
            <a:xfrm rot="240000">
              <a:off x="2212324" y="1854931"/>
              <a:ext cx="1615945" cy="752865"/>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2" name="Rounded Rectangle 13"/>
            <p:cNvSpPr/>
            <p:nvPr/>
          </p:nvSpPr>
          <p:spPr>
            <a:xfrm rot="240000">
              <a:off x="2249076" y="1891683"/>
              <a:ext cx="1542441" cy="6793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Security</a:t>
              </a:r>
              <a:endParaRPr lang="en-US" sz="1600" b="1" kern="1200" dirty="0"/>
            </a:p>
          </p:txBody>
        </p:sp>
      </p:grpSp>
      <p:sp>
        <p:nvSpPr>
          <p:cNvPr id="21" name="Content Placeholder 20"/>
          <p:cNvSpPr>
            <a:spLocks noGrp="1"/>
          </p:cNvSpPr>
          <p:nvPr>
            <p:ph idx="1"/>
          </p:nvPr>
        </p:nvSpPr>
        <p:spPr>
          <a:xfrm>
            <a:off x="4255472" y="4724400"/>
            <a:ext cx="457200" cy="457200"/>
          </a:xfrm>
          <a:prstGeom prst="triangle">
            <a:avLst/>
          </a:prstGeom>
          <a:solidFill>
            <a:schemeClr val="tx1">
              <a:alpha val="90000"/>
            </a:schemeClr>
          </a:solidFill>
        </p:spPr>
        <p:style>
          <a:lnRef idx="2">
            <a:schemeClr val="accent4">
              <a:tint val="40000"/>
              <a:alpha val="90000"/>
              <a:hueOff val="0"/>
              <a:satOff val="0"/>
              <a:lumOff val="0"/>
              <a:alphaOff val="0"/>
            </a:schemeClr>
          </a:lnRef>
          <a:fillRef idx="1">
            <a:scrgbClr r="0" g="0" b="0"/>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a:normAutofit fontScale="40000" lnSpcReduction="20000"/>
          </a:bodyPr>
          <a:lstStyle/>
          <a:p>
            <a:endParaRPr lang="en-IN" dirty="0"/>
          </a:p>
        </p:txBody>
      </p:sp>
      <p:grpSp>
        <p:nvGrpSpPr>
          <p:cNvPr id="22" name="Group 21"/>
          <p:cNvGrpSpPr/>
          <p:nvPr/>
        </p:nvGrpSpPr>
        <p:grpSpPr>
          <a:xfrm>
            <a:off x="2626578" y="1239298"/>
            <a:ext cx="1618223" cy="607121"/>
            <a:chOff x="2121783" y="-133060"/>
            <a:chExt cx="2253685" cy="899743"/>
          </a:xfrm>
        </p:grpSpPr>
        <p:sp>
          <p:nvSpPr>
            <p:cNvPr id="23" name="Rounded Rectangle 22"/>
            <p:cNvSpPr/>
            <p:nvPr/>
          </p:nvSpPr>
          <p:spPr>
            <a:xfrm>
              <a:off x="2121783" y="-133060"/>
              <a:ext cx="2253685" cy="899743"/>
            </a:xfrm>
            <a:prstGeom prst="roundRect">
              <a:avLst>
                <a:gd name="adj" fmla="val 10000"/>
              </a:avLst>
            </a:pr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24" name="Rounded Rectangle 4"/>
            <p:cNvSpPr/>
            <p:nvPr/>
          </p:nvSpPr>
          <p:spPr>
            <a:xfrm>
              <a:off x="2121783" y="26353"/>
              <a:ext cx="2031574" cy="5107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b="1" kern="1200" dirty="0" smtClean="0"/>
                <a:t>On-premise</a:t>
              </a:r>
              <a:endParaRPr lang="en-US" b="1" kern="1200" dirty="0"/>
            </a:p>
          </p:txBody>
        </p:sp>
      </p:grpSp>
      <p:grpSp>
        <p:nvGrpSpPr>
          <p:cNvPr id="28" name="Group 27"/>
          <p:cNvGrpSpPr/>
          <p:nvPr/>
        </p:nvGrpSpPr>
        <p:grpSpPr>
          <a:xfrm>
            <a:off x="5164744" y="1158916"/>
            <a:ext cx="1513863" cy="633535"/>
            <a:chOff x="4582434" y="0"/>
            <a:chExt cx="1619538" cy="899743"/>
          </a:xfrm>
        </p:grpSpPr>
        <p:sp>
          <p:nvSpPr>
            <p:cNvPr id="29" name="Rounded Rectangle 28"/>
            <p:cNvSpPr/>
            <p:nvPr/>
          </p:nvSpPr>
          <p:spPr>
            <a:xfrm>
              <a:off x="4582434" y="0"/>
              <a:ext cx="1619538" cy="899743"/>
            </a:xfrm>
            <a:prstGeom prst="roundRect">
              <a:avLst>
                <a:gd name="adj" fmla="val 10000"/>
              </a:avLst>
            </a:pr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sp>
        <p:sp>
          <p:nvSpPr>
            <p:cNvPr id="30" name="Rounded Rectangle 4"/>
            <p:cNvSpPr/>
            <p:nvPr/>
          </p:nvSpPr>
          <p:spPr>
            <a:xfrm>
              <a:off x="4608787" y="26353"/>
              <a:ext cx="1566832" cy="84703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b="1" kern="1200" dirty="0" smtClean="0"/>
                <a:t>On-cloud</a:t>
              </a:r>
              <a:endParaRPr lang="en-US" b="1" kern="1200" dirty="0"/>
            </a:p>
          </p:txBody>
        </p:sp>
      </p:grpSp>
    </p:spTree>
    <p:extLst>
      <p:ext uri="{BB962C8B-B14F-4D97-AF65-F5344CB8AC3E}">
        <p14:creationId xmlns:p14="http://schemas.microsoft.com/office/powerpoint/2010/main" val="999139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43810</TotalTime>
  <Words>7042</Words>
  <Application>Microsoft Office PowerPoint</Application>
  <PresentationFormat>On-screen Show (4:3)</PresentationFormat>
  <Paragraphs>490</Paragraphs>
  <Slides>45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 DELANEY</vt:lpstr>
      <vt:lpstr>Arial</vt:lpstr>
      <vt:lpstr>Browallia New</vt:lpstr>
      <vt:lpstr>Calibri</vt:lpstr>
      <vt:lpstr>Cambria</vt:lpstr>
      <vt:lpstr>Constantia</vt:lpstr>
      <vt:lpstr>Tahoma</vt:lpstr>
      <vt:lpstr>Times New Roman</vt:lpstr>
      <vt:lpstr>Wingdings</vt:lpstr>
      <vt:lpstr>1_Office Theme</vt:lpstr>
      <vt:lpstr>PowerPoint Presentation</vt:lpstr>
      <vt:lpstr>PowerPoint Presentation</vt:lpstr>
      <vt:lpstr>Cloud Cost Management and Selection of Cloud Provider</vt:lpstr>
      <vt:lpstr>PowerPoint Presentation</vt:lpstr>
      <vt:lpstr>PowerPoint Presentation</vt:lpstr>
      <vt:lpstr>Software Evaluation</vt:lpstr>
      <vt:lpstr>Evaluating the Business Need</vt:lpstr>
      <vt:lpstr>Evaluating the Business need Contd..</vt:lpstr>
      <vt:lpstr>Cloud Vs Hosted Applications</vt:lpstr>
      <vt:lpstr>PowerPoint Presentation</vt:lpstr>
      <vt:lpstr>Cloud Vs Licensed Software Vendors </vt:lpstr>
      <vt:lpstr>Evaluating the Cloud Computing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Cost Cutting and Cost-Benefit Analysis</vt:lpstr>
      <vt:lpstr>Cost Cutting and Cost-Benefit Analysis contd..</vt:lpstr>
      <vt:lpstr>PowerPoint Presentation</vt:lpstr>
      <vt:lpstr>PowerPoint Presentation</vt:lpstr>
      <vt:lpstr>PowerPoint Presentation</vt:lpstr>
      <vt:lpstr>PowerPoint Presentation</vt:lpstr>
      <vt:lpstr>PowerPoint Presentation</vt:lpstr>
      <vt:lpstr>PowerPoint Presentation</vt:lpstr>
      <vt:lpstr>Selecting the Right Scalable Application</vt:lpstr>
      <vt:lpstr>Selecting Cloud Provider</vt:lpstr>
      <vt:lpstr>PowerPoint Presentation</vt:lpstr>
      <vt:lpstr>Considerations for Selecting the Cloud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Standards and Best Practices</vt:lpstr>
      <vt:lpstr>Understanding Best Practices</vt:lpstr>
      <vt:lpstr>Practical Issues in the Cloud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Rahul Anand</dc:title>
  <dc:subject>InfoSec Essentials &amp; Key Trends</dc:subject>
  <dc:creator>Rahul Anand</dc:creator>
  <cp:keywords>Rahul Anand</cp:keywords>
  <cp:lastModifiedBy>iNurture</cp:lastModifiedBy>
  <cp:revision>1590</cp:revision>
  <dcterms:created xsi:type="dcterms:W3CDTF">2013-11-20T07:26:23Z</dcterms:created>
  <dcterms:modified xsi:type="dcterms:W3CDTF">2018-01-04T09:21:54Z</dcterms:modified>
  <cp:contentStatus>Confidential</cp:contentStatus>
</cp:coreProperties>
</file>