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90"/>
  </p:notesMasterIdLst>
  <p:sldIdLst>
    <p:sldId id="256" r:id="rId2"/>
    <p:sldId id="276" r:id="rId3"/>
    <p:sldId id="262" r:id="rId4"/>
    <p:sldId id="279" r:id="rId5"/>
    <p:sldId id="280" r:id="rId6"/>
    <p:sldId id="281" r:id="rId7"/>
    <p:sldId id="282" r:id="rId8"/>
    <p:sldId id="358" r:id="rId9"/>
    <p:sldId id="360" r:id="rId10"/>
    <p:sldId id="361" r:id="rId11"/>
    <p:sldId id="362" r:id="rId12"/>
    <p:sldId id="364" r:id="rId13"/>
    <p:sldId id="365" r:id="rId14"/>
    <p:sldId id="366" r:id="rId15"/>
    <p:sldId id="367" r:id="rId16"/>
    <p:sldId id="284" r:id="rId17"/>
    <p:sldId id="285" r:id="rId18"/>
    <p:sldId id="283" r:id="rId19"/>
    <p:sldId id="286" r:id="rId20"/>
    <p:sldId id="368" r:id="rId21"/>
    <p:sldId id="287" r:id="rId22"/>
    <p:sldId id="288" r:id="rId23"/>
    <p:sldId id="356" r:id="rId24"/>
    <p:sldId id="357"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278" r:id="rId44"/>
    <p:sldId id="311" r:id="rId45"/>
    <p:sldId id="314" r:id="rId46"/>
    <p:sldId id="312" r:id="rId47"/>
    <p:sldId id="313"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49" r:id="rId83"/>
    <p:sldId id="350" r:id="rId84"/>
    <p:sldId id="351" r:id="rId85"/>
    <p:sldId id="352" r:id="rId86"/>
    <p:sldId id="353" r:id="rId87"/>
    <p:sldId id="354" r:id="rId88"/>
    <p:sldId id="275"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587" autoAdjust="0"/>
  </p:normalViewPr>
  <p:slideViewPr>
    <p:cSldViewPr>
      <p:cViewPr varScale="1">
        <p:scale>
          <a:sx n="49" d="100"/>
          <a:sy n="49" d="100"/>
        </p:scale>
        <p:origin x="1986" y="48"/>
      </p:cViewPr>
      <p:guideLst>
        <p:guide orient="horz" pos="2160"/>
        <p:guide pos="2880"/>
      </p:guideLst>
    </p:cSldViewPr>
  </p:slideViewPr>
  <p:notesTextViewPr>
    <p:cViewPr>
      <p:scale>
        <a:sx n="1" d="1"/>
        <a:sy n="1" d="1"/>
      </p:scale>
      <p:origin x="0" y="-162"/>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FB6C03-ECB8-4BD7-8BF9-12F087B88D6A}" type="datetimeFigureOut">
              <a:rPr lang="en-US" smtClean="0"/>
              <a:t>12/5/2019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459DF-34B0-407C-A96D-3F275484272D}" type="slidenum">
              <a:rPr lang="en-US" smtClean="0"/>
              <a:t>‹#›</a:t>
            </a:fld>
            <a:endParaRPr lang="en-US"/>
          </a:p>
        </p:txBody>
      </p:sp>
    </p:spTree>
    <p:extLst>
      <p:ext uri="{BB962C8B-B14F-4D97-AF65-F5344CB8AC3E}">
        <p14:creationId xmlns:p14="http://schemas.microsoft.com/office/powerpoint/2010/main" val="10695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https://technet.microsoft.com/en-us/library/dn610883(v=ws.11).aspx</a:t>
            </a:r>
          </a:p>
        </p:txBody>
      </p:sp>
      <p:sp>
        <p:nvSpPr>
          <p:cNvPr id="4" name="Slide Number Placeholder 3"/>
          <p:cNvSpPr>
            <a:spLocks noGrp="1"/>
          </p:cNvSpPr>
          <p:nvPr>
            <p:ph type="sldNum" sz="quarter" idx="10"/>
          </p:nvPr>
        </p:nvSpPr>
        <p:spPr/>
        <p:txBody>
          <a:bodyPr/>
          <a:lstStyle/>
          <a:p>
            <a:fld id="{8B11CA36-94E6-4003-A65E-C2AFD91D1F9C}" type="slidenum">
              <a:rPr lang="en-US" smtClean="0"/>
              <a:pPr/>
              <a:t>8</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Internet Small computer system interface</a:t>
            </a:r>
          </a:p>
        </p:txBody>
      </p:sp>
      <p:sp>
        <p:nvSpPr>
          <p:cNvPr id="4" name="Slide Number Placeholder 3"/>
          <p:cNvSpPr>
            <a:spLocks noGrp="1"/>
          </p:cNvSpPr>
          <p:nvPr>
            <p:ph type="sldNum" sz="quarter" idx="10"/>
          </p:nvPr>
        </p:nvSpPr>
        <p:spPr/>
        <p:txBody>
          <a:bodyPr/>
          <a:lstStyle/>
          <a:p>
            <a:fld id="{013459DF-34B0-407C-A96D-3F275484272D}" type="slidenum">
              <a:rPr lang="en-US" smtClean="0"/>
              <a:t>44</a:t>
            </a:fld>
            <a:endParaRPr lang="en-US"/>
          </a:p>
        </p:txBody>
      </p:sp>
    </p:spTree>
    <p:extLst>
      <p:ext uri="{BB962C8B-B14F-4D97-AF65-F5344CB8AC3E}">
        <p14:creationId xmlns:p14="http://schemas.microsoft.com/office/powerpoint/2010/main" val="2243939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Like the other Server Manager home pages, the File page and the Storage Services page enables you to perform tasks on any servers you have added to the interface.</a:t>
            </a:r>
          </a:p>
          <a:p>
            <a:endParaRPr lang="en-US" dirty="0"/>
          </a:p>
        </p:txBody>
      </p:sp>
      <p:sp>
        <p:nvSpPr>
          <p:cNvPr id="4" name="Slide Number Placeholder 3"/>
          <p:cNvSpPr>
            <a:spLocks noGrp="1"/>
          </p:cNvSpPr>
          <p:nvPr>
            <p:ph type="sldNum" sz="quarter" idx="10"/>
          </p:nvPr>
        </p:nvSpPr>
        <p:spPr/>
        <p:txBody>
          <a:bodyPr/>
          <a:lstStyle/>
          <a:p>
            <a:fld id="{013459DF-34B0-407C-A96D-3F275484272D}" type="slidenum">
              <a:rPr lang="en-US" smtClean="0"/>
              <a:t>46</a:t>
            </a:fld>
            <a:endParaRPr lang="en-US"/>
          </a:p>
        </p:txBody>
      </p:sp>
    </p:spTree>
    <p:extLst>
      <p:ext uri="{BB962C8B-B14F-4D97-AF65-F5344CB8AC3E}">
        <p14:creationId xmlns:p14="http://schemas.microsoft.com/office/powerpoint/2010/main" val="3757287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To create a new storage pool by using Windows PowerShell, you use the New-</a:t>
            </a:r>
            <a:r>
              <a:rPr lang="en-US" sz="1200" b="0" i="0" u="none" strike="noStrike" kern="1200" baseline="0" dirty="0" err="1">
                <a:solidFill>
                  <a:schemeClr val="tx1"/>
                </a:solidFill>
                <a:latin typeface="+mn-lt"/>
                <a:ea typeface="+mn-ea"/>
                <a:cs typeface="+mn-cs"/>
              </a:rPr>
              <a:t>StoragePool</a:t>
            </a:r>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cmdlet</a:t>
            </a:r>
            <a:r>
              <a:rPr lang="en-US" sz="1200" b="0" i="0" u="none" strike="noStrike" kern="1200" baseline="0" dirty="0">
                <a:solidFill>
                  <a:schemeClr val="tx1"/>
                </a:solidFill>
                <a:latin typeface="+mn-lt"/>
                <a:ea typeface="+mn-ea"/>
                <a:cs typeface="+mn-cs"/>
              </a:rPr>
              <a:t> with the following basic syntax:</a:t>
            </a:r>
          </a:p>
          <a:p>
            <a:r>
              <a:rPr lang="en-US" sz="1200" b="0" i="0" u="none" strike="noStrike" kern="1200" baseline="0" dirty="0">
                <a:solidFill>
                  <a:schemeClr val="tx1"/>
                </a:solidFill>
                <a:latin typeface="+mn-lt"/>
                <a:ea typeface="+mn-ea"/>
                <a:cs typeface="+mn-cs"/>
              </a:rPr>
              <a:t>New-</a:t>
            </a:r>
            <a:r>
              <a:rPr lang="en-US" sz="1200" b="0" i="0" u="none" strike="noStrike" kern="1200" baseline="0" dirty="0" err="1">
                <a:solidFill>
                  <a:schemeClr val="tx1"/>
                </a:solidFill>
                <a:latin typeface="+mn-lt"/>
                <a:ea typeface="+mn-ea"/>
                <a:cs typeface="+mn-cs"/>
              </a:rPr>
              <a:t>StoragePool</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FriendlyName</a:t>
            </a:r>
            <a:r>
              <a:rPr lang="en-US" sz="1200" b="0" i="0" u="none" strike="noStrike" kern="1200" baseline="0" dirty="0">
                <a:solidFill>
                  <a:schemeClr val="tx1"/>
                </a:solidFill>
                <a:latin typeface="+mn-lt"/>
                <a:ea typeface="+mn-ea"/>
                <a:cs typeface="+mn-cs"/>
              </a:rPr>
              <a:t> &lt;pool name&gt; -</a:t>
            </a:r>
            <a:r>
              <a:rPr lang="en-US" sz="1200" b="0" i="0" u="none" strike="noStrike" kern="1200" baseline="0" dirty="0" err="1">
                <a:solidFill>
                  <a:schemeClr val="tx1"/>
                </a:solidFill>
                <a:latin typeface="+mn-lt"/>
                <a:ea typeface="+mn-ea"/>
                <a:cs typeface="+mn-cs"/>
              </a:rPr>
              <a:t>StorageSubSystemFriendlyName</a:t>
            </a:r>
            <a:r>
              <a:rPr lang="en-US" sz="1200" b="0" i="0" u="none" strike="noStrike" kern="1200" baseline="0" dirty="0">
                <a:solidFill>
                  <a:schemeClr val="tx1"/>
                </a:solidFill>
                <a:latin typeface="+mn-lt"/>
                <a:ea typeface="+mn-ea"/>
                <a:cs typeface="+mn-cs"/>
              </a:rPr>
              <a:t> &lt;subsystem name&gt;</a:t>
            </a:r>
          </a:p>
          <a:p>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PhysicalDisks</a:t>
            </a:r>
            <a:r>
              <a:rPr lang="en-US" sz="1200" b="0" i="0" u="none" strike="noStrike" kern="1200" baseline="0" dirty="0">
                <a:solidFill>
                  <a:schemeClr val="tx1"/>
                </a:solidFill>
                <a:latin typeface="+mn-lt"/>
                <a:ea typeface="+mn-ea"/>
                <a:cs typeface="+mn-cs"/>
              </a:rPr>
              <a:t> &lt;CIM instances&gt;</a:t>
            </a:r>
            <a:endParaRPr lang="en-US" dirty="0"/>
          </a:p>
        </p:txBody>
      </p:sp>
      <p:sp>
        <p:nvSpPr>
          <p:cNvPr id="4" name="Slide Number Placeholder 3"/>
          <p:cNvSpPr>
            <a:spLocks noGrp="1"/>
          </p:cNvSpPr>
          <p:nvPr>
            <p:ph type="sldNum" sz="quarter" idx="10"/>
          </p:nvPr>
        </p:nvSpPr>
        <p:spPr/>
        <p:txBody>
          <a:bodyPr/>
          <a:lstStyle/>
          <a:p>
            <a:fld id="{013459DF-34B0-407C-A96D-3F275484272D}" type="slidenum">
              <a:rPr lang="en-US" smtClean="0"/>
              <a:t>63</a:t>
            </a:fld>
            <a:endParaRPr lang="en-US"/>
          </a:p>
        </p:txBody>
      </p:sp>
    </p:spTree>
    <p:extLst>
      <p:ext uri="{BB962C8B-B14F-4D97-AF65-F5344CB8AC3E}">
        <p14:creationId xmlns:p14="http://schemas.microsoft.com/office/powerpoint/2010/main" val="64185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SMB Multichannel</a:t>
            </a:r>
            <a:r>
              <a:rPr lang="en-US" sz="1200" b="0" i="0" kern="1200" dirty="0">
                <a:solidFill>
                  <a:schemeClr val="tx1"/>
                </a:solidFill>
                <a:effectLst/>
                <a:latin typeface="+mn-lt"/>
                <a:ea typeface="+mn-ea"/>
                <a:cs typeface="+mn-cs"/>
              </a:rPr>
              <a:t> is a much easier solution which offers great performance. </a:t>
            </a:r>
            <a:r>
              <a:rPr lang="en-US" sz="1200" b="1" i="0" kern="1200" dirty="0">
                <a:solidFill>
                  <a:schemeClr val="tx1"/>
                </a:solidFill>
                <a:effectLst/>
                <a:latin typeface="+mn-lt"/>
                <a:ea typeface="+mn-ea"/>
                <a:cs typeface="+mn-cs"/>
              </a:rPr>
              <a:t>SMB Multichannel</a:t>
            </a:r>
            <a:r>
              <a:rPr lang="en-US" sz="1200" b="0" i="0" kern="1200" dirty="0">
                <a:solidFill>
                  <a:schemeClr val="tx1"/>
                </a:solidFill>
                <a:effectLst/>
                <a:latin typeface="+mn-lt"/>
                <a:ea typeface="+mn-ea"/>
                <a:cs typeface="+mn-cs"/>
              </a:rPr>
              <a:t> will automatically make use of different network adapters which are configured with different IP subnets.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SMB Direct</a:t>
            </a:r>
            <a:r>
              <a:rPr lang="en-US" sz="1200" b="0" i="0" kern="1200" dirty="0">
                <a:solidFill>
                  <a:schemeClr val="tx1"/>
                </a:solidFill>
                <a:effectLst/>
                <a:latin typeface="+mn-lt"/>
                <a:ea typeface="+mn-ea"/>
                <a:cs typeface="+mn-cs"/>
              </a:rPr>
              <a:t> is an extension of the Server Message Block technology by Microsoft used for file operations. The </a:t>
            </a:r>
            <a:r>
              <a:rPr lang="en-US" sz="1200" b="1" i="0" kern="1200" dirty="0">
                <a:solidFill>
                  <a:schemeClr val="tx1"/>
                </a:solidFill>
                <a:effectLst/>
                <a:latin typeface="+mn-lt"/>
                <a:ea typeface="+mn-ea"/>
                <a:cs typeface="+mn-cs"/>
              </a:rPr>
              <a:t>Direct</a:t>
            </a:r>
            <a:r>
              <a:rPr lang="en-US" sz="1200" b="0" i="0" kern="1200" dirty="0">
                <a:solidFill>
                  <a:schemeClr val="tx1"/>
                </a:solidFill>
                <a:effectLst/>
                <a:latin typeface="+mn-lt"/>
                <a:ea typeface="+mn-ea"/>
                <a:cs typeface="+mn-cs"/>
              </a:rPr>
              <a:t> part implies the use of various high speed Remote Data Memory Access (RDMA) methods to transfer large amounts of data with little CPU intervention.</a:t>
            </a:r>
            <a:endParaRPr lang="en-IN" dirty="0"/>
          </a:p>
        </p:txBody>
      </p:sp>
      <p:sp>
        <p:nvSpPr>
          <p:cNvPr id="4" name="Slide Number Placeholder 3"/>
          <p:cNvSpPr>
            <a:spLocks noGrp="1"/>
          </p:cNvSpPr>
          <p:nvPr>
            <p:ph type="sldNum" sz="quarter" idx="5"/>
          </p:nvPr>
        </p:nvSpPr>
        <p:spPr/>
        <p:txBody>
          <a:bodyPr/>
          <a:lstStyle/>
          <a:p>
            <a:fld id="{013459DF-34B0-407C-A96D-3F275484272D}" type="slidenum">
              <a:rPr lang="en-US" smtClean="0"/>
              <a:t>9</a:t>
            </a:fld>
            <a:endParaRPr lang="en-US"/>
          </a:p>
        </p:txBody>
      </p:sp>
    </p:spTree>
    <p:extLst>
      <p:ext uri="{BB962C8B-B14F-4D97-AF65-F5344CB8AC3E}">
        <p14:creationId xmlns:p14="http://schemas.microsoft.com/office/powerpoint/2010/main" val="283714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Chunk File</a:t>
            </a:r>
            <a:r>
              <a:rPr lang="en-US" sz="1200" b="0" i="0" kern="1200" dirty="0">
                <a:solidFill>
                  <a:schemeClr val="tx1"/>
                </a:solidFill>
                <a:effectLst/>
                <a:latin typeface="+mn-lt"/>
                <a:ea typeface="+mn-ea"/>
                <a:cs typeface="+mn-cs"/>
              </a:rPr>
              <a:t> is a small and handy application designed to help you split </a:t>
            </a:r>
            <a:r>
              <a:rPr lang="en-US" sz="1200" b="0" i="0" kern="1200">
                <a:solidFill>
                  <a:schemeClr val="tx1"/>
                </a:solidFill>
                <a:effectLst/>
                <a:latin typeface="+mn-lt"/>
                <a:ea typeface="+mn-ea"/>
                <a:cs typeface="+mn-cs"/>
              </a:rPr>
              <a:t>large </a:t>
            </a:r>
            <a:r>
              <a:rPr lang="en-US" sz="1200" b="1" i="0" kern="1200">
                <a:solidFill>
                  <a:schemeClr val="tx1"/>
                </a:solidFill>
                <a:effectLst/>
                <a:latin typeface="+mn-lt"/>
                <a:ea typeface="+mn-ea"/>
                <a:cs typeface="+mn-cs"/>
              </a:rPr>
              <a:t>files </a:t>
            </a:r>
            <a:r>
              <a:rPr lang="en-US" sz="1200" b="0" i="0" kern="1200">
                <a:solidFill>
                  <a:schemeClr val="tx1"/>
                </a:solidFill>
                <a:effectLst/>
                <a:latin typeface="+mn-lt"/>
                <a:ea typeface="+mn-ea"/>
                <a:cs typeface="+mn-cs"/>
              </a:rPr>
              <a:t>into </a:t>
            </a:r>
            <a:r>
              <a:rPr lang="en-US" sz="1200" b="0" i="0" kern="1200" dirty="0">
                <a:solidFill>
                  <a:schemeClr val="tx1"/>
                </a:solidFill>
                <a:effectLst/>
                <a:latin typeface="+mn-lt"/>
                <a:ea typeface="+mn-ea"/>
                <a:cs typeface="+mn-cs"/>
              </a:rPr>
              <a:t>pieces of a set size, so you can easily transfer them</a:t>
            </a:r>
            <a:endParaRPr lang="en-IN" dirty="0"/>
          </a:p>
        </p:txBody>
      </p:sp>
      <p:sp>
        <p:nvSpPr>
          <p:cNvPr id="4" name="Slide Number Placeholder 3"/>
          <p:cNvSpPr>
            <a:spLocks noGrp="1"/>
          </p:cNvSpPr>
          <p:nvPr>
            <p:ph type="sldNum" sz="quarter" idx="5"/>
          </p:nvPr>
        </p:nvSpPr>
        <p:spPr/>
        <p:txBody>
          <a:bodyPr/>
          <a:lstStyle/>
          <a:p>
            <a:fld id="{013459DF-34B0-407C-A96D-3F275484272D}" type="slidenum">
              <a:rPr lang="en-US" smtClean="0"/>
              <a:t>10</a:t>
            </a:fld>
            <a:endParaRPr lang="en-US"/>
          </a:p>
        </p:txBody>
      </p:sp>
    </p:spTree>
    <p:extLst>
      <p:ext uri="{BB962C8B-B14F-4D97-AF65-F5344CB8AC3E}">
        <p14:creationId xmlns:p14="http://schemas.microsoft.com/office/powerpoint/2010/main" val="4043938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sz="1200" b="1" i="0" kern="1200" dirty="0">
                <a:solidFill>
                  <a:schemeClr val="tx1"/>
                </a:solidFill>
                <a:latin typeface="+mn-lt"/>
                <a:ea typeface="+mn-ea"/>
                <a:cs typeface="+mn-cs"/>
              </a:rPr>
              <a:t>Capacity optimization.</a:t>
            </a:r>
            <a:r>
              <a:rPr lang="en-IN" sz="1200" b="0" i="0" kern="1200" dirty="0">
                <a:solidFill>
                  <a:schemeClr val="tx1"/>
                </a:solidFill>
                <a:latin typeface="+mn-lt"/>
                <a:ea typeface="+mn-ea"/>
                <a:cs typeface="+mn-cs"/>
              </a:rPr>
              <a:t> Data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stores more data in less physical space. It achieves greater storage efficiency than was possible by using features such as Single Instance Storage (SIS) or NTFS compression. Data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uses </a:t>
            </a:r>
            <a:r>
              <a:rPr lang="en-IN" sz="1200" b="0" i="0" kern="1200" dirty="0" err="1">
                <a:solidFill>
                  <a:schemeClr val="tx1"/>
                </a:solidFill>
                <a:latin typeface="+mn-lt"/>
                <a:ea typeface="+mn-ea"/>
                <a:cs typeface="+mn-cs"/>
              </a:rPr>
              <a:t>subfile</a:t>
            </a:r>
            <a:r>
              <a:rPr lang="en-IN" sz="1200" b="0" i="0" kern="1200" dirty="0">
                <a:solidFill>
                  <a:schemeClr val="tx1"/>
                </a:solidFill>
                <a:latin typeface="+mn-lt"/>
                <a:ea typeface="+mn-ea"/>
                <a:cs typeface="+mn-cs"/>
              </a:rPr>
              <a:t> variable-size chunking and compression, which deliver optimization ratios of 2:1 for general file servers and up to 20:1 for virtualization data.</a:t>
            </a:r>
          </a:p>
          <a:p>
            <a:r>
              <a:rPr lang="en-IN" sz="1200" b="1" i="0" kern="1200" dirty="0">
                <a:solidFill>
                  <a:schemeClr val="tx1"/>
                </a:solidFill>
                <a:latin typeface="+mn-lt"/>
                <a:ea typeface="+mn-ea"/>
                <a:cs typeface="+mn-cs"/>
              </a:rPr>
              <a:t>Scale and performance.</a:t>
            </a:r>
            <a:r>
              <a:rPr lang="en-IN" sz="1200" b="0" i="0" kern="1200" dirty="0">
                <a:solidFill>
                  <a:schemeClr val="tx1"/>
                </a:solidFill>
                <a:latin typeface="+mn-lt"/>
                <a:ea typeface="+mn-ea"/>
                <a:cs typeface="+mn-cs"/>
              </a:rPr>
              <a:t> Data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is highly scalable, resource efficient, and nonintrusive. It can process up to 50 MB per second in Windows Server 2012 R2, and about 20 MB of data per second in Windows Server 2012. It can run on multiple volumes simultaneously without affecting other workloads on the server. Low impact on the server workloads is maintained by throttling the CPU and memory resources that are consumed. If the server gets very busy,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can stop completely. In addition, administrators have the flexibility to run data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jobs at any time, set schedules for when data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should run, and establish file selection policies.</a:t>
            </a:r>
          </a:p>
          <a:p>
            <a:r>
              <a:rPr lang="en-IN" sz="1200" b="1" i="0" kern="1200" dirty="0">
                <a:solidFill>
                  <a:schemeClr val="tx1"/>
                </a:solidFill>
                <a:latin typeface="+mn-lt"/>
                <a:ea typeface="+mn-ea"/>
                <a:cs typeface="+mn-cs"/>
              </a:rPr>
              <a:t>Reliability and data integrity.</a:t>
            </a:r>
            <a:r>
              <a:rPr lang="en-IN" sz="1200" b="0" i="0" kern="1200" dirty="0">
                <a:solidFill>
                  <a:schemeClr val="tx1"/>
                </a:solidFill>
                <a:latin typeface="+mn-lt"/>
                <a:ea typeface="+mn-ea"/>
                <a:cs typeface="+mn-cs"/>
              </a:rPr>
              <a:t> When data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is applied, the integrity of the data is maintained. Data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uses checksum, consistency, and identity validation to ensure data integrity. For all metadata and the most frequently referenced data, data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maintains redundancy to ensure that the data is recoverable in the event of data corruption.</a:t>
            </a:r>
          </a:p>
          <a:p>
            <a:r>
              <a:rPr lang="en-IN" sz="1200" b="1" i="0" kern="1200" dirty="0">
                <a:solidFill>
                  <a:schemeClr val="tx1"/>
                </a:solidFill>
                <a:latin typeface="+mn-lt"/>
                <a:ea typeface="+mn-ea"/>
                <a:cs typeface="+mn-cs"/>
              </a:rPr>
              <a:t>Bandwidth efficiency with </a:t>
            </a:r>
            <a:r>
              <a:rPr lang="en-IN" sz="1200" b="1" i="0" kern="1200" dirty="0" err="1">
                <a:solidFill>
                  <a:schemeClr val="tx1"/>
                </a:solidFill>
                <a:latin typeface="+mn-lt"/>
                <a:ea typeface="+mn-ea"/>
                <a:cs typeface="+mn-cs"/>
              </a:rPr>
              <a:t>BranchCache</a:t>
            </a:r>
            <a:r>
              <a:rPr lang="en-IN" sz="1200" b="1" i="0" kern="1200" dirty="0">
                <a:solidFill>
                  <a:schemeClr val="tx1"/>
                </a:solidFill>
                <a:latin typeface="+mn-lt"/>
                <a:ea typeface="+mn-ea"/>
                <a:cs typeface="+mn-cs"/>
              </a:rPr>
              <a:t>.</a:t>
            </a:r>
            <a:r>
              <a:rPr lang="en-IN" sz="1200" b="0" i="0" kern="1200" dirty="0">
                <a:solidFill>
                  <a:schemeClr val="tx1"/>
                </a:solidFill>
                <a:latin typeface="+mn-lt"/>
                <a:ea typeface="+mn-ea"/>
                <a:cs typeface="+mn-cs"/>
              </a:rPr>
              <a:t> Through integration with </a:t>
            </a:r>
            <a:r>
              <a:rPr lang="en-IN" sz="1200" b="0" i="0" kern="1200" dirty="0" err="1">
                <a:solidFill>
                  <a:schemeClr val="tx1"/>
                </a:solidFill>
                <a:latin typeface="+mn-lt"/>
                <a:ea typeface="+mn-ea"/>
                <a:cs typeface="+mn-cs"/>
              </a:rPr>
              <a:t>BranchCache</a:t>
            </a:r>
            <a:r>
              <a:rPr lang="en-IN" sz="1200" b="0" i="0" kern="1200" dirty="0">
                <a:solidFill>
                  <a:schemeClr val="tx1"/>
                </a:solidFill>
                <a:latin typeface="+mn-lt"/>
                <a:ea typeface="+mn-ea"/>
                <a:cs typeface="+mn-cs"/>
              </a:rPr>
              <a:t>, the same optimization techniques are applied to data transferred over the WAN to a branch office. The result is faster file download times and reduced bandwidth consumption.</a:t>
            </a:r>
          </a:p>
          <a:p>
            <a:r>
              <a:rPr lang="en-IN" sz="1200" b="1" i="0" kern="1200" dirty="0">
                <a:solidFill>
                  <a:schemeClr val="tx1"/>
                </a:solidFill>
                <a:latin typeface="+mn-lt"/>
                <a:ea typeface="+mn-ea"/>
                <a:cs typeface="+mn-cs"/>
              </a:rPr>
              <a:t>Optimization management with familiar tools.</a:t>
            </a:r>
            <a:r>
              <a:rPr lang="en-IN" sz="1200" b="0" i="0" kern="1200" dirty="0">
                <a:solidFill>
                  <a:schemeClr val="tx1"/>
                </a:solidFill>
                <a:latin typeface="+mn-lt"/>
                <a:ea typeface="+mn-ea"/>
                <a:cs typeface="+mn-cs"/>
              </a:rPr>
              <a:t> Data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has optimization functionality built into Server Manager and Windows PowerShell. Default settings can provide savings immediately, or administrators can fine-tune the settings to see more gains. One can easily use Windows PowerShell </a:t>
            </a:r>
            <a:r>
              <a:rPr lang="en-IN" sz="1200" b="0" i="0" kern="1200" dirty="0" err="1">
                <a:solidFill>
                  <a:schemeClr val="tx1"/>
                </a:solidFill>
                <a:latin typeface="+mn-lt"/>
                <a:ea typeface="+mn-ea"/>
                <a:cs typeface="+mn-cs"/>
              </a:rPr>
              <a:t>cmdlets</a:t>
            </a:r>
            <a:r>
              <a:rPr lang="en-IN" sz="1200" b="0" i="0" kern="1200" dirty="0">
                <a:solidFill>
                  <a:schemeClr val="tx1"/>
                </a:solidFill>
                <a:latin typeface="+mn-lt"/>
                <a:ea typeface="+mn-ea"/>
                <a:cs typeface="+mn-cs"/>
              </a:rPr>
              <a:t> to start an optimization job or schedule one to run in the future. Installing the Data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feature and enabling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on selected volumes can also be accomplished by using an Unattend.xml file that calls a Windows PowerShell script and can be used with </a:t>
            </a:r>
            <a:r>
              <a:rPr lang="en-IN" sz="1200" b="0" i="0" kern="1200" dirty="0" err="1">
                <a:solidFill>
                  <a:schemeClr val="tx1"/>
                </a:solidFill>
                <a:latin typeface="+mn-lt"/>
                <a:ea typeface="+mn-ea"/>
                <a:cs typeface="+mn-cs"/>
              </a:rPr>
              <a:t>Sysprep</a:t>
            </a:r>
            <a:r>
              <a:rPr lang="en-IN" sz="1200" b="0" i="0" kern="1200" dirty="0">
                <a:solidFill>
                  <a:schemeClr val="tx1"/>
                </a:solidFill>
                <a:latin typeface="+mn-lt"/>
                <a:ea typeface="+mn-ea"/>
                <a:cs typeface="+mn-cs"/>
              </a:rPr>
              <a:t> to deploy </a:t>
            </a:r>
            <a:r>
              <a:rPr lang="en-IN" sz="1200" b="0" i="0" kern="1200" dirty="0" err="1">
                <a:solidFill>
                  <a:schemeClr val="tx1"/>
                </a:solidFill>
                <a:latin typeface="+mn-lt"/>
                <a:ea typeface="+mn-ea"/>
                <a:cs typeface="+mn-cs"/>
              </a:rPr>
              <a:t>deduplication</a:t>
            </a:r>
            <a:r>
              <a:rPr lang="en-IN" sz="1200" b="0" i="0" kern="1200" dirty="0">
                <a:solidFill>
                  <a:schemeClr val="tx1"/>
                </a:solidFill>
                <a:latin typeface="+mn-lt"/>
                <a:ea typeface="+mn-ea"/>
                <a:cs typeface="+mn-cs"/>
              </a:rPr>
              <a:t> when a system first boots.</a:t>
            </a: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Cluster</a:t>
            </a:r>
            <a:r>
              <a:rPr lang="en-US" sz="1200" b="0" i="0" kern="1200" dirty="0">
                <a:solidFill>
                  <a:schemeClr val="tx1"/>
                </a:solidFill>
                <a:effectLst/>
                <a:latin typeface="+mn-lt"/>
                <a:ea typeface="+mn-ea"/>
                <a:cs typeface="+mn-cs"/>
              </a:rPr>
              <a:t> Shared Volumes (CSV) enable multiple nodes in a failover </a:t>
            </a:r>
            <a:r>
              <a:rPr lang="en-US" sz="1200" b="1" i="0" kern="1200" dirty="0">
                <a:solidFill>
                  <a:schemeClr val="tx1"/>
                </a:solidFill>
                <a:effectLst/>
                <a:latin typeface="+mn-lt"/>
                <a:ea typeface="+mn-ea"/>
                <a:cs typeface="+mn-cs"/>
              </a:rPr>
              <a:t>cluster</a:t>
            </a:r>
            <a:r>
              <a:rPr lang="en-US" sz="1200" b="0" i="0" kern="1200" dirty="0">
                <a:solidFill>
                  <a:schemeClr val="tx1"/>
                </a:solidFill>
                <a:effectLst/>
                <a:latin typeface="+mn-lt"/>
                <a:ea typeface="+mn-ea"/>
                <a:cs typeface="+mn-cs"/>
              </a:rPr>
              <a:t> to simultaneously have read-write access to the same LUN (disk) that is provisioned as an NTFS volume. ... CSV provide a general-purpose, </a:t>
            </a:r>
            <a:r>
              <a:rPr lang="en-US" sz="1200" b="1" i="0" kern="1200" dirty="0">
                <a:solidFill>
                  <a:schemeClr val="tx1"/>
                </a:solidFill>
                <a:effectLst/>
                <a:latin typeface="+mn-lt"/>
                <a:ea typeface="+mn-ea"/>
                <a:cs typeface="+mn-cs"/>
              </a:rPr>
              <a:t>clustered file</a:t>
            </a:r>
            <a:r>
              <a:rPr lang="en-US" sz="1200" b="0" i="0" kern="1200" dirty="0">
                <a:solidFill>
                  <a:schemeClr val="tx1"/>
                </a:solidFill>
                <a:effectLst/>
                <a:latin typeface="+mn-lt"/>
                <a:ea typeface="+mn-ea"/>
                <a:cs typeface="+mn-cs"/>
              </a:rPr>
              <a:t> system, which is layered above NTFS (or </a:t>
            </a:r>
            <a:r>
              <a:rPr lang="en-US" sz="1200" b="0" i="0" kern="1200" dirty="0" err="1">
                <a:solidFill>
                  <a:schemeClr val="tx1"/>
                </a:solidFill>
                <a:effectLst/>
                <a:latin typeface="+mn-lt"/>
                <a:ea typeface="+mn-ea"/>
                <a:cs typeface="+mn-cs"/>
              </a:rPr>
              <a:t>ReFS</a:t>
            </a:r>
            <a:r>
              <a:rPr lang="en-US" sz="1200" b="0" i="0" kern="1200" dirty="0">
                <a:solidFill>
                  <a:schemeClr val="tx1"/>
                </a:solidFill>
                <a:effectLst/>
                <a:latin typeface="+mn-lt"/>
                <a:ea typeface="+mn-ea"/>
                <a:cs typeface="+mn-cs"/>
              </a:rPr>
              <a:t> in Windows </a:t>
            </a:r>
            <a:r>
              <a:rPr lang="en-US" sz="1200" b="1" i="0" kern="1200" dirty="0">
                <a:solidFill>
                  <a:schemeClr val="tx1"/>
                </a:solidFill>
                <a:effectLst/>
                <a:latin typeface="+mn-lt"/>
                <a:ea typeface="+mn-ea"/>
                <a:cs typeface="+mn-cs"/>
              </a:rPr>
              <a:t>Server</a:t>
            </a:r>
            <a:r>
              <a:rPr lang="en-US" sz="1200" b="0" i="0" kern="1200" dirty="0">
                <a:solidFill>
                  <a:schemeClr val="tx1"/>
                </a:solidFill>
                <a:effectLst/>
                <a:latin typeface="+mn-lt"/>
                <a:ea typeface="+mn-ea"/>
                <a:cs typeface="+mn-cs"/>
              </a:rPr>
              <a:t> 2012 R2).</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JBOD</a:t>
            </a:r>
            <a:r>
              <a:rPr lang="en-US" sz="1200" b="0" i="0" kern="1200" dirty="0">
                <a:solidFill>
                  <a:schemeClr val="tx1"/>
                </a:solidFill>
                <a:effectLst/>
                <a:latin typeface="+mn-lt"/>
                <a:ea typeface="+mn-ea"/>
                <a:cs typeface="+mn-cs"/>
              </a:rPr>
              <a:t> (just a bunch of </a:t>
            </a:r>
            <a:r>
              <a:rPr lang="en-US" sz="1200" b="0" i="0" kern="1200" dirty="0" err="1">
                <a:solidFill>
                  <a:schemeClr val="tx1"/>
                </a:solidFill>
                <a:effectLst/>
                <a:latin typeface="+mn-lt"/>
                <a:ea typeface="+mn-ea"/>
                <a:cs typeface="+mn-cs"/>
              </a:rPr>
              <a:t>disks,or</a:t>
            </a:r>
            <a:r>
              <a:rPr lang="en-US" sz="1200" b="0" i="0" kern="1200" dirty="0">
                <a:solidFill>
                  <a:schemeClr val="tx1"/>
                </a:solidFill>
                <a:effectLst/>
                <a:latin typeface="+mn-lt"/>
                <a:ea typeface="+mn-ea"/>
                <a:cs typeface="+mn-cs"/>
              </a:rPr>
              <a:t> just a bunch of drives)</a:t>
            </a:r>
          </a:p>
          <a:p>
            <a:r>
              <a:rPr lang="en-US" sz="1200" b="0" i="0" kern="1200" dirty="0">
                <a:solidFill>
                  <a:schemeClr val="tx1"/>
                </a:solidFill>
                <a:effectLst/>
                <a:latin typeface="+mn-lt"/>
                <a:ea typeface="+mn-ea"/>
                <a:cs typeface="+mn-cs"/>
              </a:rPr>
              <a:t>RDMA- Remote Direct Memory Access</a:t>
            </a:r>
            <a:endParaRPr lang="en-IN" dirty="0"/>
          </a:p>
        </p:txBody>
      </p:sp>
      <p:sp>
        <p:nvSpPr>
          <p:cNvPr id="4" name="Slide Number Placeholder 3"/>
          <p:cNvSpPr>
            <a:spLocks noGrp="1"/>
          </p:cNvSpPr>
          <p:nvPr>
            <p:ph type="sldNum" sz="quarter" idx="5"/>
          </p:nvPr>
        </p:nvSpPr>
        <p:spPr/>
        <p:txBody>
          <a:bodyPr/>
          <a:lstStyle/>
          <a:p>
            <a:fld id="{013459DF-34B0-407C-A96D-3F275484272D}" type="slidenum">
              <a:rPr lang="en-US" smtClean="0"/>
              <a:t>13</a:t>
            </a:fld>
            <a:endParaRPr lang="en-US"/>
          </a:p>
        </p:txBody>
      </p:sp>
    </p:spTree>
    <p:extLst>
      <p:ext uri="{BB962C8B-B14F-4D97-AF65-F5344CB8AC3E}">
        <p14:creationId xmlns:p14="http://schemas.microsoft.com/office/powerpoint/2010/main" val="3822404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You can deploy and configure a clustered file server by using either of the following methods:</a:t>
            </a:r>
          </a:p>
          <a:p>
            <a:r>
              <a:rPr lang="en-IN" sz="1200" b="1" i="0" kern="1200" dirty="0">
                <a:solidFill>
                  <a:schemeClr val="tx1"/>
                </a:solidFill>
                <a:latin typeface="+mn-lt"/>
                <a:ea typeface="+mn-ea"/>
                <a:cs typeface="+mn-cs"/>
              </a:rPr>
              <a:t>Scale-Out File Server for application data</a:t>
            </a:r>
            <a:r>
              <a:rPr lang="en-IN" sz="1200" b="0" i="0" kern="1200" dirty="0">
                <a:solidFill>
                  <a:schemeClr val="tx1"/>
                </a:solidFill>
                <a:latin typeface="+mn-lt"/>
                <a:ea typeface="+mn-ea"/>
                <a:cs typeface="+mn-cs"/>
              </a:rPr>
              <a:t> This clustered file server feature was introduced in Windows Server 2012, and it lets you store server application data, such as Hyper-V virtual machine files, on file shares, and obtain a similar level of reliability, availability, manageability, and high performance that you would expect from a storage area network. All file shares are simultaneously </a:t>
            </a:r>
            <a:r>
              <a:rPr lang="en-IN" sz="1200" b="1" i="0" kern="1200" dirty="0">
                <a:solidFill>
                  <a:schemeClr val="tx1"/>
                </a:solidFill>
                <a:latin typeface="+mn-lt"/>
                <a:ea typeface="+mn-ea"/>
                <a:cs typeface="+mn-cs"/>
              </a:rPr>
              <a:t>online on all nodes</a:t>
            </a:r>
            <a:r>
              <a:rPr lang="en-IN" sz="1200" b="0" i="0" kern="1200" dirty="0">
                <a:solidFill>
                  <a:schemeClr val="tx1"/>
                </a:solidFill>
                <a:latin typeface="+mn-lt"/>
                <a:ea typeface="+mn-ea"/>
                <a:cs typeface="+mn-cs"/>
              </a:rPr>
              <a:t>. File shares associated with this type of clustered file server are called scale-out file shares. This is sometimes referred to as active-active. This is the recommended file server type when deploying either Hyper-V over Server Message Block (SMB) or Microsoft SQL Server over SMB.</a:t>
            </a:r>
          </a:p>
          <a:p>
            <a:r>
              <a:rPr lang="en-IN" sz="1200" b="1" i="0" kern="1200" dirty="0">
                <a:solidFill>
                  <a:schemeClr val="tx1"/>
                </a:solidFill>
                <a:latin typeface="+mn-lt"/>
                <a:ea typeface="+mn-ea"/>
                <a:cs typeface="+mn-cs"/>
              </a:rPr>
              <a:t>File Server for general use</a:t>
            </a:r>
            <a:r>
              <a:rPr lang="en-IN" sz="1200" b="0" i="0" kern="1200" dirty="0">
                <a:solidFill>
                  <a:schemeClr val="tx1"/>
                </a:solidFill>
                <a:latin typeface="+mn-lt"/>
                <a:ea typeface="+mn-ea"/>
                <a:cs typeface="+mn-cs"/>
              </a:rPr>
              <a:t> This is the continuation of the clustered file server that has been supported in Windows Server since the introduction of Failover Clustering. This type of clustered file server, and therefore all the shares associated with the clustered file server, is online </a:t>
            </a:r>
            <a:r>
              <a:rPr lang="en-IN" sz="1200" b="1" i="0" kern="1200" dirty="0">
                <a:solidFill>
                  <a:schemeClr val="tx1"/>
                </a:solidFill>
                <a:latin typeface="+mn-lt"/>
                <a:ea typeface="+mn-ea"/>
                <a:cs typeface="+mn-cs"/>
              </a:rPr>
              <a:t>on one node at a time</a:t>
            </a:r>
            <a:r>
              <a:rPr lang="en-IN" sz="1200" b="0" i="0" kern="1200" dirty="0">
                <a:solidFill>
                  <a:schemeClr val="tx1"/>
                </a:solidFill>
                <a:latin typeface="+mn-lt"/>
                <a:ea typeface="+mn-ea"/>
                <a:cs typeface="+mn-cs"/>
              </a:rPr>
              <a:t>. This is sometimes referred to as active-passive or dual-active. File shares associated with this type of clustered file server are called clustered file shares. This is the recommended file server type when deploying information worker scenarios.</a:t>
            </a: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IN" sz="1200" b="1" i="0" kern="1200" dirty="0">
                <a:solidFill>
                  <a:schemeClr val="tx1"/>
                </a:solidFill>
                <a:latin typeface="+mn-lt"/>
                <a:ea typeface="+mn-ea"/>
                <a:cs typeface="+mn-cs"/>
              </a:rPr>
              <a:t>Active-Active file shares</a:t>
            </a:r>
            <a:r>
              <a:rPr lang="en-IN" sz="1200" b="0" i="0" kern="1200" dirty="0">
                <a:solidFill>
                  <a:schemeClr val="tx1"/>
                </a:solidFill>
                <a:latin typeface="+mn-lt"/>
                <a:ea typeface="+mn-ea"/>
                <a:cs typeface="+mn-cs"/>
              </a:rPr>
              <a:t> All cluster nodes can accept and serve SMB client requests. By making the file share content accessible through all cluster nodes simultaneously, SMB 3.0 clusters and clients cooperate to provide transparent failover to alternative cluster nodes during planned maintenance and unplanned failures with service interruption.</a:t>
            </a:r>
          </a:p>
          <a:p>
            <a:r>
              <a:rPr lang="en-IN" sz="1200" b="1" i="0" kern="1200" dirty="0">
                <a:solidFill>
                  <a:schemeClr val="tx1"/>
                </a:solidFill>
                <a:latin typeface="+mn-lt"/>
                <a:ea typeface="+mn-ea"/>
                <a:cs typeface="+mn-cs"/>
              </a:rPr>
              <a:t>Increased bandwidth</a:t>
            </a:r>
            <a:r>
              <a:rPr lang="en-IN" sz="1200" b="0" i="0" kern="1200" dirty="0">
                <a:solidFill>
                  <a:schemeClr val="tx1"/>
                </a:solidFill>
                <a:latin typeface="+mn-lt"/>
                <a:ea typeface="+mn-ea"/>
                <a:cs typeface="+mn-cs"/>
              </a:rPr>
              <a:t> The maximum share bandwidth is the total bandwidth of all file server cluster nodes. Unlike previous versions of Windows Server, the total bandwidth is no longer constrained to the bandwidth of a single cluster node; but rather, the capability of the backing storage system defines the constraints. You can increase the total bandwidth by adding nodes.</a:t>
            </a:r>
          </a:p>
          <a:p>
            <a:r>
              <a:rPr lang="en-IN" sz="1200" b="1" i="0" kern="1200" dirty="0">
                <a:solidFill>
                  <a:schemeClr val="tx1"/>
                </a:solidFill>
                <a:latin typeface="+mn-lt"/>
                <a:ea typeface="+mn-ea"/>
                <a:cs typeface="+mn-cs"/>
              </a:rPr>
              <a:t>CHKDSK with zero downtime</a:t>
            </a:r>
            <a:r>
              <a:rPr lang="en-IN" sz="1200" b="0" i="0" kern="1200" dirty="0">
                <a:solidFill>
                  <a:schemeClr val="tx1"/>
                </a:solidFill>
                <a:latin typeface="+mn-lt"/>
                <a:ea typeface="+mn-ea"/>
                <a:cs typeface="+mn-cs"/>
              </a:rPr>
              <a:t> CHKDSK in Windows Server 2012 is significantly enhanced to dramatically shorten the time a file system is offline for repair. Clustered shared volumes (CSVs) take this one step further by eliminating the offline phase. A CSV File System (CSVFS) can use CHKDSK without impacting applications with open handles on the file system.</a:t>
            </a:r>
          </a:p>
          <a:p>
            <a:r>
              <a:rPr lang="en-IN" sz="1200" b="1" i="0" kern="1200" dirty="0">
                <a:solidFill>
                  <a:schemeClr val="tx1"/>
                </a:solidFill>
                <a:latin typeface="+mn-lt"/>
                <a:ea typeface="+mn-ea"/>
                <a:cs typeface="+mn-cs"/>
              </a:rPr>
              <a:t>Clustered Shared Volume cache</a:t>
            </a:r>
            <a:r>
              <a:rPr lang="en-IN" sz="1200" b="0" i="0" kern="1200" dirty="0">
                <a:solidFill>
                  <a:schemeClr val="tx1"/>
                </a:solidFill>
                <a:latin typeface="+mn-lt"/>
                <a:ea typeface="+mn-ea"/>
                <a:cs typeface="+mn-cs"/>
              </a:rPr>
              <a:t> CSVs in Windows Server 2012 introduces support for a Read cache, which can significantly improve performance in certain scenarios, such as in Virtual Desktop Infrastructure (VDI).</a:t>
            </a:r>
          </a:p>
          <a:p>
            <a:r>
              <a:rPr lang="en-IN" sz="1200" b="1" i="0" kern="1200" dirty="0">
                <a:solidFill>
                  <a:schemeClr val="tx1"/>
                </a:solidFill>
                <a:latin typeface="+mn-lt"/>
                <a:ea typeface="+mn-ea"/>
                <a:cs typeface="+mn-cs"/>
              </a:rPr>
              <a:t>Simpler management</a:t>
            </a:r>
            <a:r>
              <a:rPr lang="en-IN" sz="1200" b="0" i="0" kern="1200" dirty="0">
                <a:solidFill>
                  <a:schemeClr val="tx1"/>
                </a:solidFill>
                <a:latin typeface="+mn-lt"/>
                <a:ea typeface="+mn-ea"/>
                <a:cs typeface="+mn-cs"/>
              </a:rPr>
              <a:t> With Scale-Out File Server, you create the scale-out file servers, and then add the necessary CSVs and file shares. It is no longer necessary to create multiple clustered file servers, each with separate cluster disks, and then develop placement policies to ensure activity on each cluster node.</a:t>
            </a:r>
          </a:p>
          <a:p>
            <a:r>
              <a:rPr lang="en-IN" sz="1200" b="1" i="0" kern="1200" dirty="0">
                <a:solidFill>
                  <a:schemeClr val="tx1"/>
                </a:solidFill>
                <a:latin typeface="+mn-lt"/>
                <a:ea typeface="+mn-ea"/>
                <a:cs typeface="+mn-cs"/>
              </a:rPr>
              <a:t>Automatic rebalancing of Scale-Out File Server clients</a:t>
            </a:r>
            <a:r>
              <a:rPr lang="en-IN" sz="1200" b="0" i="0" kern="1200" dirty="0">
                <a:solidFill>
                  <a:schemeClr val="tx1"/>
                </a:solidFill>
                <a:latin typeface="+mn-lt"/>
                <a:ea typeface="+mn-ea"/>
                <a:cs typeface="+mn-cs"/>
              </a:rPr>
              <a:t> In Windows Server 2012 R2, automatic rebalancing improves scalability and manageability for scale-out file servers. SMB client connections are tracked per file share (instead of per server), and clients are then redirected to the cluster node with the best access to the volume used by the file share. This improves efficiency by reducing redirection traffic between file server nodes. Clients are redirected following an initial connection and when cluster storage is reconfigured.</a:t>
            </a:r>
          </a:p>
          <a:p>
            <a:endParaRPr lang="en-IN" dirty="0"/>
          </a:p>
        </p:txBody>
      </p:sp>
      <p:sp>
        <p:nvSpPr>
          <p:cNvPr id="4" name="Slide Number Placeholder 3"/>
          <p:cNvSpPr>
            <a:spLocks noGrp="1"/>
          </p:cNvSpPr>
          <p:nvPr>
            <p:ph type="sldNum" sz="quarter" idx="10"/>
          </p:nvPr>
        </p:nvSpPr>
        <p:spPr/>
        <p:txBody>
          <a:bodyPr/>
          <a:lstStyle/>
          <a:p>
            <a:fld id="{8B11CA36-94E6-4003-A65E-C2AFD91D1F9C}" type="slidenum">
              <a:rPr lang="en-US" smtClean="0"/>
              <a:pPr/>
              <a:t>15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err="1">
                <a:solidFill>
                  <a:schemeClr val="tx1"/>
                </a:solidFill>
                <a:effectLst/>
                <a:latin typeface="+mn-lt"/>
                <a:ea typeface="+mn-ea"/>
                <a:cs typeface="+mn-cs"/>
              </a:rPr>
              <a:t>ReFS</a:t>
            </a:r>
            <a:r>
              <a:rPr lang="en-IN" sz="1200" b="0" i="0" kern="1200" dirty="0">
                <a:solidFill>
                  <a:schemeClr val="tx1"/>
                </a:solidFill>
                <a:effectLst/>
                <a:latin typeface="+mn-lt"/>
                <a:ea typeface="+mn-ea"/>
                <a:cs typeface="+mn-cs"/>
              </a:rPr>
              <a:t> – </a:t>
            </a:r>
            <a:r>
              <a:rPr lang="en-IN" sz="1200" b="1" i="0" kern="1200" dirty="0">
                <a:solidFill>
                  <a:schemeClr val="tx1"/>
                </a:solidFill>
                <a:effectLst/>
                <a:latin typeface="+mn-lt"/>
                <a:ea typeface="+mn-ea"/>
                <a:cs typeface="+mn-cs"/>
              </a:rPr>
              <a:t>Resilient File System</a:t>
            </a:r>
            <a:endParaRPr lang="en-IN" dirty="0"/>
          </a:p>
        </p:txBody>
      </p:sp>
      <p:sp>
        <p:nvSpPr>
          <p:cNvPr id="4" name="Slide Number Placeholder 3"/>
          <p:cNvSpPr>
            <a:spLocks noGrp="1"/>
          </p:cNvSpPr>
          <p:nvPr>
            <p:ph type="sldNum" sz="quarter" idx="10"/>
          </p:nvPr>
        </p:nvSpPr>
        <p:spPr/>
        <p:txBody>
          <a:bodyPr/>
          <a:lstStyle/>
          <a:p>
            <a:fld id="{013459DF-34B0-407C-A96D-3F275484272D}" type="slidenum">
              <a:rPr lang="en-US" smtClean="0"/>
              <a:t>26</a:t>
            </a:fld>
            <a:endParaRPr lang="en-US"/>
          </a:p>
        </p:txBody>
      </p:sp>
    </p:spTree>
    <p:extLst>
      <p:ext uri="{BB962C8B-B14F-4D97-AF65-F5344CB8AC3E}">
        <p14:creationId xmlns:p14="http://schemas.microsoft.com/office/powerpoint/2010/main" val="2538108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Because of these limitations, the only viable reason for using FAT16 or FAT32 is the need to dual boot the computer with a non-Windows operating system or a previous version of Windows that does not support NTFS, which is not a likely configuration for a server.</a:t>
            </a:r>
          </a:p>
          <a:p>
            <a:endParaRPr lang="en-US" dirty="0"/>
          </a:p>
        </p:txBody>
      </p:sp>
      <p:sp>
        <p:nvSpPr>
          <p:cNvPr id="4" name="Slide Number Placeholder 3"/>
          <p:cNvSpPr>
            <a:spLocks noGrp="1"/>
          </p:cNvSpPr>
          <p:nvPr>
            <p:ph type="sldNum" sz="quarter" idx="10"/>
          </p:nvPr>
        </p:nvSpPr>
        <p:spPr/>
        <p:txBody>
          <a:bodyPr/>
          <a:lstStyle/>
          <a:p>
            <a:fld id="{013459DF-34B0-407C-A96D-3F275484272D}" type="slidenum">
              <a:rPr lang="en-US" smtClean="0"/>
              <a:t>41</a:t>
            </a:fld>
            <a:endParaRPr lang="en-US"/>
          </a:p>
        </p:txBody>
      </p:sp>
    </p:spTree>
    <p:extLst>
      <p:ext uri="{BB962C8B-B14F-4D97-AF65-F5344CB8AC3E}">
        <p14:creationId xmlns:p14="http://schemas.microsoft.com/office/powerpoint/2010/main" val="15944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6A0ECFF2-FF9A-42DF-850C-A7F892D2919C}" type="datetime1">
              <a:rPr lang="en-US" smtClean="0"/>
              <a:t>12/5/2019</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09FDE266-42D2-4A18-8E25-79D61B86666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98ADB2-739B-49C9-8EBB-3CA010896518}" type="datetime1">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FDE266-42D2-4A18-8E25-79D61B8666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A5635651-1C07-4827-97EE-D9753F9DCEEA}" type="datetime1">
              <a:rPr lang="en-US" smtClean="0"/>
              <a:t>12/5/2019</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09FDE266-42D2-4A18-8E25-79D61B86666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0E38085-FB12-4B07-BA2C-E7D528897659}" type="datetime1">
              <a:rPr lang="en-US" smtClean="0"/>
              <a:t>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35A1262E-AA8C-4922-A951-3C612A899EF2}" type="datetime1">
              <a:rPr lang="en-US" smtClean="0"/>
              <a:t>12/5/2019</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09FDE266-42D2-4A18-8E25-79D61B86666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7A83DD2-C21D-46B3-BAA9-32B175F256E9}" type="datetime1">
              <a:rPr lang="en-US" smtClean="0"/>
              <a:t>12/5/2019</a:t>
            </a:fld>
            <a:endParaRPr lang="en-US"/>
          </a:p>
        </p:txBody>
      </p:sp>
      <p:sp>
        <p:nvSpPr>
          <p:cNvPr id="10" name="Slide Number Placeholder 9"/>
          <p:cNvSpPr>
            <a:spLocks noGrp="1"/>
          </p:cNvSpPr>
          <p:nvPr>
            <p:ph type="sldNum" sz="quarter" idx="16"/>
          </p:nvPr>
        </p:nvSpPr>
        <p:spPr/>
        <p:txBody>
          <a:bodyPr rtlCol="0"/>
          <a:lstStyle/>
          <a:p>
            <a:fld id="{09FDE266-42D2-4A18-8E25-79D61B86666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C394DB4B-AEC3-424C-A46E-C93B19E365E6}" type="datetime1">
              <a:rPr lang="en-US" smtClean="0"/>
              <a:t>12/5/2019</a:t>
            </a:fld>
            <a:endParaRPr lang="en-US"/>
          </a:p>
        </p:txBody>
      </p:sp>
      <p:sp>
        <p:nvSpPr>
          <p:cNvPr id="12" name="Slide Number Placeholder 11"/>
          <p:cNvSpPr>
            <a:spLocks noGrp="1"/>
          </p:cNvSpPr>
          <p:nvPr>
            <p:ph type="sldNum" sz="quarter" idx="16"/>
          </p:nvPr>
        </p:nvSpPr>
        <p:spPr/>
        <p:txBody>
          <a:bodyPr rtlCol="0"/>
          <a:lstStyle/>
          <a:p>
            <a:fld id="{09FDE266-42D2-4A18-8E25-79D61B86666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18B6860-0A2C-4CA1-A594-42B00B60344C}" type="datetime1">
              <a:rPr lang="en-US" smtClean="0"/>
              <a:t>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09FDE266-42D2-4A18-8E25-79D61B8666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0838EDAF-923B-4C37-8566-71049E8D5ED1}" type="datetime1">
              <a:rPr lang="en-US" smtClean="0"/>
              <a:t>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09FDE266-42D2-4A18-8E25-79D61B86666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4563A1B-F5FD-4293-B5DF-E9396661D122}" type="datetime1">
              <a:rPr lang="en-US" smtClean="0"/>
              <a:t>12/5/2019</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09FDE266-42D2-4A18-8E25-79D61B86666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6E59D84-BE82-4519-B864-EACC90E1DA8A}" type="datetime1">
              <a:rPr lang="en-US" smtClean="0"/>
              <a:t>12/5/2019</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09FDE266-42D2-4A18-8E25-79D61B86666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914400"/>
            <a:ext cx="6477000" cy="1828800"/>
          </a:xfrm>
        </p:spPr>
        <p:txBody>
          <a:bodyPr>
            <a:normAutofit/>
          </a:bodyPr>
          <a:lstStyle/>
          <a:p>
            <a:r>
              <a:rPr lang="en-US" dirty="0"/>
              <a:t>CONFIGURING Local storage</a:t>
            </a:r>
          </a:p>
        </p:txBody>
      </p:sp>
    </p:spTree>
    <p:extLst>
      <p:ext uri="{BB962C8B-B14F-4D97-AF65-F5344CB8AC3E}">
        <p14:creationId xmlns:p14="http://schemas.microsoft.com/office/powerpoint/2010/main" val="1396049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Storage Technology- Data </a:t>
            </a:r>
            <a:r>
              <a:rPr lang="en-US" dirty="0" err="1"/>
              <a:t>Deduplication</a:t>
            </a:r>
            <a:r>
              <a:rPr lang="en-US" dirty="0"/>
              <a:t>..</a:t>
            </a:r>
            <a:endParaRPr lang="en-IN" dirty="0"/>
          </a:p>
        </p:txBody>
      </p:sp>
      <p:sp>
        <p:nvSpPr>
          <p:cNvPr id="3" name="Content Placeholder 2"/>
          <p:cNvSpPr>
            <a:spLocks noGrp="1"/>
          </p:cNvSpPr>
          <p:nvPr>
            <p:ph idx="1"/>
          </p:nvPr>
        </p:nvSpPr>
        <p:spPr/>
        <p:txBody>
          <a:bodyPr>
            <a:normAutofit fontScale="62500" lnSpcReduction="20000"/>
          </a:bodyPr>
          <a:lstStyle/>
          <a:p>
            <a:r>
              <a:rPr lang="en-IN" dirty="0"/>
              <a:t>Find and remove duplication within data without compromising its fidelity or integrity. </a:t>
            </a:r>
          </a:p>
          <a:p>
            <a:r>
              <a:rPr lang="en-IN" dirty="0"/>
              <a:t>The goal is to store more data in less space by segmenting files into small variable-sized chunks (32–128 KB), identifying duplicate chunks, and maintaining a single copy of each chunk. </a:t>
            </a:r>
          </a:p>
          <a:p>
            <a:r>
              <a:rPr lang="en-IN" dirty="0"/>
              <a:t>Redundant copies of the chunk are replaced by a reference to the single copy.</a:t>
            </a:r>
          </a:p>
          <a:p>
            <a:r>
              <a:rPr lang="en-IN" dirty="0"/>
              <a:t> The chunks are compressed and then organized into special container files in the System Volume Information folder.</a:t>
            </a:r>
          </a:p>
          <a:p>
            <a:r>
              <a:rPr lang="en-IN" dirty="0"/>
              <a:t>Data </a:t>
            </a:r>
            <a:r>
              <a:rPr lang="en-IN" dirty="0" err="1"/>
              <a:t>Deduplication</a:t>
            </a:r>
            <a:r>
              <a:rPr lang="en-IN" dirty="0"/>
              <a:t> is ideal for numerous workloads including:</a:t>
            </a:r>
          </a:p>
          <a:p>
            <a:pPr lvl="1"/>
            <a:r>
              <a:rPr lang="en-IN" dirty="0"/>
              <a:t>General file shares: Group content publication and sharing, user home folders, and Folder Redirection and offline files</a:t>
            </a:r>
          </a:p>
          <a:p>
            <a:pPr lvl="1"/>
            <a:r>
              <a:rPr lang="en-IN" dirty="0"/>
              <a:t>Software deployment shares: Software binaries, images, and updates</a:t>
            </a:r>
          </a:p>
          <a:p>
            <a:pPr lvl="1"/>
            <a:r>
              <a:rPr lang="en-IN" dirty="0"/>
              <a:t>Virtual hard disk (VHD) libraries: VHD file storage for provisioning to hypervisors</a:t>
            </a:r>
          </a:p>
          <a:p>
            <a:pPr lvl="1"/>
            <a:r>
              <a:rPr lang="en-IN" dirty="0"/>
              <a:t>Virtual Desktop Infrastructure (VDI) deployments that use Hyper-V (Windows Server 2012 R2 only)</a:t>
            </a:r>
            <a:br>
              <a:rPr lang="en-IN" dirty="0"/>
            </a:br>
            <a:br>
              <a:rPr lang="en-IN" dirty="0"/>
            </a:br>
            <a:r>
              <a:rPr lang="en-IN" dirty="0"/>
              <a:t> </a:t>
            </a:r>
          </a:p>
        </p:txBody>
      </p:sp>
      <p:sp>
        <p:nvSpPr>
          <p:cNvPr id="4" name="Slide Number Placeholder 3"/>
          <p:cNvSpPr>
            <a:spLocks noGrp="1"/>
          </p:cNvSpPr>
          <p:nvPr>
            <p:ph type="sldNum" sz="quarter" idx="12"/>
          </p:nvPr>
        </p:nvSpPr>
        <p:spPr/>
        <p:txBody>
          <a:bodyPr>
            <a:normAutofit fontScale="85000" lnSpcReduction="20000"/>
          </a:bodyPr>
          <a:lstStyle/>
          <a:p>
            <a:fld id="{6237BB6C-CC30-4470-9E73-6CFFC494060D}"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Storage Technology- Data </a:t>
            </a:r>
            <a:r>
              <a:rPr lang="en-US" dirty="0" err="1"/>
              <a:t>Deduplication</a:t>
            </a:r>
            <a:r>
              <a:rPr lang="en-US" dirty="0"/>
              <a:t> (Contd.)</a:t>
            </a:r>
            <a:endParaRPr lang="en-IN" dirty="0"/>
          </a:p>
        </p:txBody>
      </p:sp>
      <p:sp>
        <p:nvSpPr>
          <p:cNvPr id="3" name="Content Placeholder 2"/>
          <p:cNvSpPr>
            <a:spLocks noGrp="1"/>
          </p:cNvSpPr>
          <p:nvPr>
            <p:ph idx="1"/>
          </p:nvPr>
        </p:nvSpPr>
        <p:spPr/>
        <p:txBody>
          <a:bodyPr>
            <a:normAutofit/>
          </a:bodyPr>
          <a:lstStyle/>
          <a:p>
            <a:r>
              <a:rPr lang="en-IN" sz="2400" dirty="0"/>
              <a:t>As shown in Figure , after </a:t>
            </a:r>
            <a:r>
              <a:rPr lang="en-IN" sz="2400" dirty="0" err="1"/>
              <a:t>deduplication</a:t>
            </a:r>
            <a:r>
              <a:rPr lang="en-IN" sz="2400" dirty="0"/>
              <a:t>, files are no longer stored as independent streams of data, and they are replaced with stubs that point to data blocks that are stored within a common chunk store. Because these files share blocks, those blocks are only stored once, which reduces the disk space needed to store all files.</a:t>
            </a:r>
          </a:p>
        </p:txBody>
      </p:sp>
      <p:sp>
        <p:nvSpPr>
          <p:cNvPr id="4" name="Slide Number Placeholder 3"/>
          <p:cNvSpPr>
            <a:spLocks noGrp="1"/>
          </p:cNvSpPr>
          <p:nvPr>
            <p:ph type="sldNum" sz="quarter" idx="12"/>
          </p:nvPr>
        </p:nvSpPr>
        <p:spPr/>
        <p:txBody>
          <a:bodyPr>
            <a:normAutofit fontScale="85000" lnSpcReduction="20000"/>
          </a:bodyPr>
          <a:lstStyle/>
          <a:p>
            <a:fld id="{6237BB6C-CC30-4470-9E73-6CFFC494060D}" type="slidenum">
              <a:rPr lang="en-US" smtClean="0"/>
              <a:pPr/>
              <a:t>11</a:t>
            </a:fld>
            <a:endParaRPr lang="en-US" dirty="0"/>
          </a:p>
        </p:txBody>
      </p:sp>
      <p:pic>
        <p:nvPicPr>
          <p:cNvPr id="31746" name="Picture 2" descr="Figure 1 On-disk transformation of files"/>
          <p:cNvPicPr>
            <a:picLocks noChangeAspect="1" noChangeArrowheads="1"/>
          </p:cNvPicPr>
          <p:nvPr/>
        </p:nvPicPr>
        <p:blipFill>
          <a:blip r:embed="rId2" cstate="print"/>
          <a:srcRect/>
          <a:stretch>
            <a:fillRect/>
          </a:stretch>
        </p:blipFill>
        <p:spPr bwMode="auto">
          <a:xfrm>
            <a:off x="838200" y="3962400"/>
            <a:ext cx="7315200" cy="2758998"/>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Practical applications of  Data </a:t>
            </a:r>
            <a:r>
              <a:rPr lang="en-IN" dirty="0" err="1"/>
              <a:t>Deduplication</a:t>
            </a:r>
            <a:endParaRPr lang="en-IN" dirty="0"/>
          </a:p>
        </p:txBody>
      </p:sp>
      <p:sp>
        <p:nvSpPr>
          <p:cNvPr id="3" name="Content Placeholder 2"/>
          <p:cNvSpPr>
            <a:spLocks noGrp="1"/>
          </p:cNvSpPr>
          <p:nvPr>
            <p:ph idx="1"/>
          </p:nvPr>
        </p:nvSpPr>
        <p:spPr/>
        <p:txBody>
          <a:bodyPr>
            <a:normAutofit/>
          </a:bodyPr>
          <a:lstStyle/>
          <a:p>
            <a:r>
              <a:rPr lang="en-IN" sz="2000" dirty="0">
                <a:cs typeface="Arial" pitchFamily="34" charset="0"/>
              </a:rPr>
              <a:t>Capacity optimization.  </a:t>
            </a:r>
          </a:p>
          <a:p>
            <a:r>
              <a:rPr lang="en-IN" sz="2000" dirty="0">
                <a:cs typeface="Arial" pitchFamily="34" charset="0"/>
              </a:rPr>
              <a:t>Scale and performance </a:t>
            </a:r>
          </a:p>
          <a:p>
            <a:r>
              <a:rPr lang="en-IN" sz="2000" dirty="0">
                <a:cs typeface="Arial" pitchFamily="34" charset="0"/>
              </a:rPr>
              <a:t>Reliability and data integrity.  </a:t>
            </a:r>
          </a:p>
          <a:p>
            <a:r>
              <a:rPr lang="en-IN" sz="2000" dirty="0">
                <a:cs typeface="Arial" pitchFamily="34" charset="0"/>
              </a:rPr>
              <a:t>Bandwidth efficiency with Branch Cache.  </a:t>
            </a:r>
          </a:p>
          <a:p>
            <a:r>
              <a:rPr lang="en-IN" sz="2000" dirty="0">
                <a:cs typeface="Arial" pitchFamily="34" charset="0"/>
              </a:rPr>
              <a:t>Optimization management with familiar tools. </a:t>
            </a:r>
          </a:p>
          <a:p>
            <a:endParaRPr lang="en-IN" sz="20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normAutofit fontScale="85000" lnSpcReduction="20000"/>
          </a:bodyPr>
          <a:lstStyle/>
          <a:p>
            <a:fld id="{6237BB6C-CC30-4470-9E73-6CFFC494060D}"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Storage Technology- Cluster Shared Volumes (CSV)</a:t>
            </a:r>
            <a:endParaRPr lang="en-IN" dirty="0"/>
          </a:p>
        </p:txBody>
      </p:sp>
      <p:sp>
        <p:nvSpPr>
          <p:cNvPr id="3" name="Content Placeholder 2"/>
          <p:cNvSpPr>
            <a:spLocks noGrp="1"/>
          </p:cNvSpPr>
          <p:nvPr>
            <p:ph idx="1"/>
          </p:nvPr>
        </p:nvSpPr>
        <p:spPr>
          <a:xfrm>
            <a:off x="612648" y="1600200"/>
            <a:ext cx="8153400" cy="5029200"/>
          </a:xfrm>
        </p:spPr>
        <p:txBody>
          <a:bodyPr>
            <a:normAutofit fontScale="70000" lnSpcReduction="20000"/>
          </a:bodyPr>
          <a:lstStyle/>
          <a:p>
            <a:r>
              <a:rPr lang="en-IN" dirty="0"/>
              <a:t>Multiple nodes in a failover cluster can simultaneously have Read and Write access to the same volume. </a:t>
            </a:r>
          </a:p>
          <a:p>
            <a:r>
              <a:rPr lang="en-IN" dirty="0"/>
              <a:t>CSV simplify the configuration and management of virtual machines that are running on a cluster.</a:t>
            </a:r>
          </a:p>
          <a:p>
            <a:r>
              <a:rPr lang="en-IN" dirty="0"/>
              <a:t> With CSV, multiple virtual machines that run on a cluster can use the same physical disk, while still being able to fail over independently of one another.</a:t>
            </a:r>
          </a:p>
          <a:p>
            <a:r>
              <a:rPr lang="en-IN" dirty="0"/>
              <a:t> Cluster Shared Volumes provide multiple benefits, including easier storage management and greater resiliency to failures.</a:t>
            </a:r>
          </a:p>
          <a:p>
            <a:r>
              <a:rPr lang="en-IN" dirty="0"/>
              <a:t>With CSV you can:</a:t>
            </a:r>
          </a:p>
          <a:p>
            <a:pPr lvl="1"/>
            <a:r>
              <a:rPr lang="en-IN" dirty="0"/>
              <a:t>Easily integrate with Storage Spaces.</a:t>
            </a:r>
          </a:p>
          <a:p>
            <a:pPr lvl="1"/>
            <a:r>
              <a:rPr lang="en-IN" dirty="0"/>
              <a:t>Scale out access to your data by creating virtualized cluster storage that uses groups of inexpensive disks in JBODs. CSV also supports tiered storage spaces and write-back caching.</a:t>
            </a:r>
          </a:p>
          <a:p>
            <a:pPr lvl="1"/>
            <a:r>
              <a:rPr lang="en-IN" dirty="0"/>
              <a:t>Use with SMB Multichannel and SMB Direct. This allows CSV traffic to stream across multiple networks in the cluster and leverage network adapters that support RDMA.</a:t>
            </a:r>
          </a:p>
        </p:txBody>
      </p:sp>
      <p:sp>
        <p:nvSpPr>
          <p:cNvPr id="4" name="Slide Number Placeholder 3"/>
          <p:cNvSpPr>
            <a:spLocks noGrp="1"/>
          </p:cNvSpPr>
          <p:nvPr>
            <p:ph type="sldNum" sz="quarter" idx="12"/>
          </p:nvPr>
        </p:nvSpPr>
        <p:spPr/>
        <p:txBody>
          <a:bodyPr>
            <a:normAutofit fontScale="85000" lnSpcReduction="20000"/>
          </a:bodyPr>
          <a:lstStyle/>
          <a:p>
            <a:fld id="{6237BB6C-CC30-4470-9E73-6CFFC494060D}"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Storage Technology-</a:t>
            </a:r>
            <a:r>
              <a:rPr lang="en-IN" dirty="0"/>
              <a:t> Scale-Out File Server</a:t>
            </a:r>
          </a:p>
        </p:txBody>
      </p:sp>
      <p:sp>
        <p:nvSpPr>
          <p:cNvPr id="3" name="Content Placeholder 2"/>
          <p:cNvSpPr>
            <a:spLocks noGrp="1"/>
          </p:cNvSpPr>
          <p:nvPr>
            <p:ph idx="1"/>
          </p:nvPr>
        </p:nvSpPr>
        <p:spPr/>
        <p:txBody>
          <a:bodyPr>
            <a:normAutofit lnSpcReduction="10000"/>
          </a:bodyPr>
          <a:lstStyle/>
          <a:p>
            <a:r>
              <a:rPr lang="en-IN" dirty="0"/>
              <a:t>Scale-Out File Server is a feature that is designed to provide scale-out file shares that are continuously available for file-based server application storage. </a:t>
            </a:r>
          </a:p>
          <a:p>
            <a:r>
              <a:rPr lang="en-IN" dirty="0"/>
              <a:t>Scale-out file shares provides the ability to share the same folder from multiple nodes of the same cluster.</a:t>
            </a:r>
          </a:p>
          <a:p>
            <a:r>
              <a:rPr lang="en-IN" dirty="0"/>
              <a:t>You can deploy and configure a clustered file server by using either of the following methods:</a:t>
            </a:r>
          </a:p>
          <a:p>
            <a:pPr lvl="1"/>
            <a:r>
              <a:rPr lang="en-IN" sz="1600" dirty="0"/>
              <a:t>Scale-Out File Server for application data  </a:t>
            </a:r>
          </a:p>
          <a:p>
            <a:pPr lvl="1"/>
            <a:r>
              <a:rPr lang="en-IN" sz="1800" dirty="0"/>
              <a:t>File Server for general use</a:t>
            </a:r>
            <a:r>
              <a:rPr lang="en-IN" dirty="0"/>
              <a:t>  </a:t>
            </a:r>
          </a:p>
        </p:txBody>
      </p:sp>
      <p:sp>
        <p:nvSpPr>
          <p:cNvPr id="4" name="Slide Number Placeholder 3"/>
          <p:cNvSpPr>
            <a:spLocks noGrp="1"/>
          </p:cNvSpPr>
          <p:nvPr>
            <p:ph type="sldNum" sz="quarter" idx="12"/>
          </p:nvPr>
        </p:nvSpPr>
        <p:spPr/>
        <p:txBody>
          <a:bodyPr>
            <a:normAutofit fontScale="85000" lnSpcReduction="20000"/>
          </a:bodyPr>
          <a:lstStyle/>
          <a:p>
            <a:fld id="{6237BB6C-CC30-4470-9E73-6CFFC494060D}"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Key benefits provided by Scale-Out File Server</a:t>
            </a:r>
          </a:p>
        </p:txBody>
      </p:sp>
      <p:sp>
        <p:nvSpPr>
          <p:cNvPr id="3" name="Content Placeholder 2"/>
          <p:cNvSpPr>
            <a:spLocks noGrp="1"/>
          </p:cNvSpPr>
          <p:nvPr>
            <p:ph idx="1"/>
          </p:nvPr>
        </p:nvSpPr>
        <p:spPr/>
        <p:txBody>
          <a:bodyPr>
            <a:normAutofit/>
          </a:bodyPr>
          <a:lstStyle/>
          <a:p>
            <a:r>
              <a:rPr lang="en-IN" dirty="0"/>
              <a:t>Active-Active file shares  </a:t>
            </a:r>
          </a:p>
          <a:p>
            <a:r>
              <a:rPr lang="en-IN" dirty="0"/>
              <a:t>Increased bandwidth  </a:t>
            </a:r>
          </a:p>
          <a:p>
            <a:r>
              <a:rPr lang="en-IN" dirty="0"/>
              <a:t>CHKDSK with zero downtime </a:t>
            </a:r>
          </a:p>
          <a:p>
            <a:r>
              <a:rPr lang="en-IN" dirty="0"/>
              <a:t>Clustered Shared Volume cache  </a:t>
            </a:r>
          </a:p>
          <a:p>
            <a:r>
              <a:rPr lang="en-IN" dirty="0"/>
              <a:t>Simpler management  </a:t>
            </a:r>
          </a:p>
          <a:p>
            <a:r>
              <a:rPr lang="en-IN" dirty="0"/>
              <a:t>Automatic rebalancing of Scale-Out File Server clients </a:t>
            </a:r>
          </a:p>
          <a:p>
            <a:endParaRPr lang="en-IN" dirty="0"/>
          </a:p>
        </p:txBody>
      </p:sp>
      <p:sp>
        <p:nvSpPr>
          <p:cNvPr id="4" name="Slide Number Placeholder 3"/>
          <p:cNvSpPr>
            <a:spLocks noGrp="1"/>
          </p:cNvSpPr>
          <p:nvPr>
            <p:ph type="sldNum" sz="quarter" idx="12"/>
          </p:nvPr>
        </p:nvSpPr>
        <p:spPr/>
        <p:txBody>
          <a:bodyPr>
            <a:normAutofit fontScale="85000" lnSpcReduction="20000"/>
          </a:bodyPr>
          <a:lstStyle/>
          <a:p>
            <a:fld id="{6237BB6C-CC30-4470-9E73-6CFFC494060D}"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Storage Spaces</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16</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a:t>Windows Server 2012 R2 includes a disk virtualization technology called </a:t>
            </a:r>
            <a:r>
              <a:rPr lang="en-US" i="1" dirty="0"/>
              <a:t>Storage Spaces</a:t>
            </a:r>
            <a:r>
              <a:rPr lang="en-US" dirty="0"/>
              <a:t>, which enables a server to concatenate storage space from individual physical disks and allocate that space to create virtual disks of any size supported by the hardware.</a:t>
            </a:r>
          </a:p>
          <a:p>
            <a:pPr algn="just"/>
            <a:r>
              <a:rPr lang="en-US" dirty="0"/>
              <a:t>Storage Spaces uses unallocated disk space on server drives to create storage pools. </a:t>
            </a:r>
          </a:p>
          <a:p>
            <a:pPr algn="just"/>
            <a:r>
              <a:rPr lang="en-US" dirty="0"/>
              <a:t>A </a:t>
            </a:r>
            <a:r>
              <a:rPr lang="en-US" i="1" dirty="0"/>
              <a:t>storage pool </a:t>
            </a:r>
            <a:r>
              <a:rPr lang="en-US" dirty="0"/>
              <a:t>can span multiple drives invisibly, providing an accumulated storage resource that administrators can expand or reduce as needed by adding disks to or removing them from the pool. </a:t>
            </a:r>
          </a:p>
          <a:p>
            <a:pPr algn="just"/>
            <a:endParaRPr lang="en-US" dirty="0"/>
          </a:p>
          <a:p>
            <a:pPr algn="just"/>
            <a:endParaRPr lang="en-US" dirty="0"/>
          </a:p>
        </p:txBody>
      </p:sp>
    </p:spTree>
    <p:extLst>
      <p:ext uri="{BB962C8B-B14F-4D97-AF65-F5344CB8AC3E}">
        <p14:creationId xmlns:p14="http://schemas.microsoft.com/office/powerpoint/2010/main" val="2309197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Storage Spaces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17</a:t>
            </a:fld>
            <a:endParaRPr lang="en-US"/>
          </a:p>
        </p:txBody>
      </p:sp>
      <p:sp>
        <p:nvSpPr>
          <p:cNvPr id="5" name="Content Placeholder 4"/>
          <p:cNvSpPr>
            <a:spLocks noGrp="1"/>
          </p:cNvSpPr>
          <p:nvPr>
            <p:ph sz="quarter" idx="1"/>
          </p:nvPr>
        </p:nvSpPr>
        <p:spPr/>
        <p:txBody>
          <a:bodyPr>
            <a:normAutofit/>
          </a:bodyPr>
          <a:lstStyle/>
          <a:p>
            <a:pPr algn="just"/>
            <a:r>
              <a:rPr lang="en-US" dirty="0"/>
              <a:t>After creating a virtual disk, you can create volumes on it just as you would on a physical disk.</a:t>
            </a:r>
          </a:p>
          <a:p>
            <a:pPr algn="just"/>
            <a:r>
              <a:rPr lang="en-US" dirty="0"/>
              <a:t> Server Manager provides the tools you need to create and manage storage pools and virtual disks and provides you with the ability to create volumes and file system shares, with some limitations.</a:t>
            </a:r>
          </a:p>
        </p:txBody>
      </p:sp>
    </p:spTree>
    <p:extLst>
      <p:ext uri="{BB962C8B-B14F-4D97-AF65-F5344CB8AC3E}">
        <p14:creationId xmlns:p14="http://schemas.microsoft.com/office/powerpoint/2010/main" val="216791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2667000"/>
            <a:ext cx="8497070" cy="769441"/>
          </a:xfrm>
          <a:prstGeom prst="rect">
            <a:avLst/>
          </a:prstGeom>
          <a:noFill/>
        </p:spPr>
        <p:txBody>
          <a:bodyPr wrap="none" rtlCol="0">
            <a:spAutoFit/>
          </a:bodyPr>
          <a:lstStyle/>
          <a:p>
            <a:r>
              <a:rPr lang="en-US" sz="4400" dirty="0"/>
              <a:t>Understanding Windows disk settings</a:t>
            </a:r>
          </a:p>
        </p:txBody>
      </p:sp>
      <p:sp>
        <p:nvSpPr>
          <p:cNvPr id="2" name="Date Placeholder 1"/>
          <p:cNvSpPr>
            <a:spLocks noGrp="1"/>
          </p:cNvSpPr>
          <p:nvPr>
            <p:ph type="dt" sz="half" idx="10"/>
          </p:nvPr>
        </p:nvSpPr>
        <p:spPr/>
        <p:txBody>
          <a:bodyPr/>
          <a:lstStyle/>
          <a:p>
            <a:fld id="{AE1C855F-1478-42EC-A211-6FD186B0EF99}" type="datetime1">
              <a:rPr lang="en-US" smtClean="0"/>
              <a:t>12/5/2019</a:t>
            </a:fld>
            <a:endParaRPr lang="en-US"/>
          </a:p>
        </p:txBody>
      </p:sp>
      <p:sp>
        <p:nvSpPr>
          <p:cNvPr id="4" name="Slide Number Placeholder 3"/>
          <p:cNvSpPr>
            <a:spLocks noGrp="1"/>
          </p:cNvSpPr>
          <p:nvPr>
            <p:ph type="sldNum" sz="quarter" idx="12"/>
          </p:nvPr>
        </p:nvSpPr>
        <p:spPr/>
        <p:txBody>
          <a:bodyPr/>
          <a:lstStyle/>
          <a:p>
            <a:fld id="{09FDE266-42D2-4A18-8E25-79D61B86666C}" type="slidenum">
              <a:rPr lang="en-US" smtClean="0"/>
              <a:t>18</a:t>
            </a:fld>
            <a:endParaRPr lang="en-US"/>
          </a:p>
        </p:txBody>
      </p:sp>
    </p:spTree>
    <p:extLst>
      <p:ext uri="{BB962C8B-B14F-4D97-AF65-F5344CB8AC3E}">
        <p14:creationId xmlns:p14="http://schemas.microsoft.com/office/powerpoint/2010/main" val="2644200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Windows disk settings</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19</a:t>
            </a:fld>
            <a:endParaRPr lang="en-US"/>
          </a:p>
        </p:txBody>
      </p:sp>
      <p:sp>
        <p:nvSpPr>
          <p:cNvPr id="5" name="Content Placeholder 4"/>
          <p:cNvSpPr>
            <a:spLocks noGrp="1"/>
          </p:cNvSpPr>
          <p:nvPr>
            <p:ph sz="quarter" idx="1"/>
          </p:nvPr>
        </p:nvSpPr>
        <p:spPr>
          <a:xfrm>
            <a:off x="612648" y="1600200"/>
            <a:ext cx="8153400" cy="4800600"/>
          </a:xfrm>
        </p:spPr>
        <p:txBody>
          <a:bodyPr>
            <a:normAutofit/>
          </a:bodyPr>
          <a:lstStyle/>
          <a:p>
            <a:pPr algn="just"/>
            <a:r>
              <a:rPr lang="en-US" dirty="0"/>
              <a:t>When you install Windows Server 2012 R2 on a computer, the setup program automatically performs all the preparation tasks for the primary hard disk in the system. </a:t>
            </a:r>
          </a:p>
          <a:p>
            <a:pPr algn="just"/>
            <a:r>
              <a:rPr lang="en-US" dirty="0"/>
              <a:t>However, when you install additional hard disk drives on a server, or when you want to use settings that differ from the system defaults, you must perform the following tasks manually.</a:t>
            </a:r>
          </a:p>
        </p:txBody>
      </p:sp>
    </p:spTree>
    <p:extLst>
      <p:ext uri="{BB962C8B-B14F-4D97-AF65-F5344CB8AC3E}">
        <p14:creationId xmlns:p14="http://schemas.microsoft.com/office/powerpoint/2010/main" val="117308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a:t>
            </a:fld>
            <a:endParaRPr lang="en-US"/>
          </a:p>
        </p:txBody>
      </p:sp>
      <p:sp>
        <p:nvSpPr>
          <p:cNvPr id="5" name="Content Placeholder 4"/>
          <p:cNvSpPr>
            <a:spLocks noGrp="1"/>
          </p:cNvSpPr>
          <p:nvPr>
            <p:ph sz="quarter" idx="1"/>
          </p:nvPr>
        </p:nvSpPr>
        <p:spPr/>
        <p:txBody>
          <a:bodyPr>
            <a:normAutofit fontScale="85000" lnSpcReduction="20000"/>
          </a:bodyPr>
          <a:lstStyle/>
          <a:p>
            <a:r>
              <a:rPr lang="en-US" dirty="0"/>
              <a:t>Planning server storage</a:t>
            </a:r>
          </a:p>
          <a:p>
            <a:r>
              <a:rPr lang="en-US" dirty="0"/>
              <a:t>Understanding Windows disk settings</a:t>
            </a:r>
          </a:p>
          <a:p>
            <a:pPr lvl="1"/>
            <a:r>
              <a:rPr lang="en-US" dirty="0"/>
              <a:t>Selecting a partition style</a:t>
            </a:r>
          </a:p>
          <a:p>
            <a:pPr lvl="1"/>
            <a:r>
              <a:rPr lang="en-US" dirty="0"/>
              <a:t>Understanding volume types</a:t>
            </a:r>
          </a:p>
          <a:p>
            <a:pPr lvl="1"/>
            <a:r>
              <a:rPr lang="en-US" dirty="0"/>
              <a:t>Understanding file systems</a:t>
            </a:r>
          </a:p>
          <a:p>
            <a:r>
              <a:rPr lang="en-US" dirty="0"/>
              <a:t>Working with disks</a:t>
            </a:r>
          </a:p>
          <a:p>
            <a:pPr lvl="1"/>
            <a:r>
              <a:rPr lang="en-US" dirty="0"/>
              <a:t>Adding a new physical disk</a:t>
            </a:r>
          </a:p>
          <a:p>
            <a:pPr lvl="1"/>
            <a:r>
              <a:rPr lang="en-US" dirty="0"/>
              <a:t>Creating and mounting virtual hard disks (VHDs)</a:t>
            </a:r>
          </a:p>
          <a:p>
            <a:pPr lvl="1"/>
            <a:r>
              <a:rPr lang="en-US" dirty="0"/>
              <a:t>Creating a storage pool</a:t>
            </a:r>
          </a:p>
          <a:p>
            <a:pPr lvl="1"/>
            <a:r>
              <a:rPr lang="en-US" dirty="0"/>
              <a:t>Creating virtual disks</a:t>
            </a:r>
          </a:p>
          <a:p>
            <a:pPr lvl="1"/>
            <a:r>
              <a:rPr lang="en-US" dirty="0"/>
              <a:t>Creating a simple volume</a:t>
            </a:r>
          </a:p>
          <a:p>
            <a:pPr lvl="1"/>
            <a:r>
              <a:rPr lang="en-US" dirty="0"/>
              <a:t>Creating a striped, spanned, mirrored, or RAID-5 volume</a:t>
            </a:r>
          </a:p>
        </p:txBody>
      </p:sp>
    </p:spTree>
    <p:extLst>
      <p:ext uri="{BB962C8B-B14F-4D97-AF65-F5344CB8AC3E}">
        <p14:creationId xmlns:p14="http://schemas.microsoft.com/office/powerpoint/2010/main" val="3337157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2A11-4EB7-4242-8177-BA497AA5E7A0}"/>
              </a:ext>
            </a:extLst>
          </p:cNvPr>
          <p:cNvSpPr>
            <a:spLocks noGrp="1"/>
          </p:cNvSpPr>
          <p:nvPr>
            <p:ph type="title"/>
          </p:nvPr>
        </p:nvSpPr>
        <p:spPr>
          <a:xfrm>
            <a:off x="533400" y="152400"/>
            <a:ext cx="8153400" cy="990600"/>
          </a:xfrm>
        </p:spPr>
        <p:txBody>
          <a:bodyPr>
            <a:noAutofit/>
          </a:bodyPr>
          <a:lstStyle/>
          <a:p>
            <a:r>
              <a:rPr lang="en-US" sz="4000" dirty="0"/>
              <a:t>Understanding Windows disk settings (cont.,)</a:t>
            </a:r>
            <a:endParaRPr lang="en-IN" sz="4000" dirty="0"/>
          </a:p>
        </p:txBody>
      </p:sp>
      <p:sp>
        <p:nvSpPr>
          <p:cNvPr id="3" name="Date Placeholder 2">
            <a:extLst>
              <a:ext uri="{FF2B5EF4-FFF2-40B4-BE49-F238E27FC236}">
                <a16:creationId xmlns:a16="http://schemas.microsoft.com/office/drawing/2014/main" id="{3FF720D9-6C43-46D4-9FF1-B74824FFDA83}"/>
              </a:ext>
            </a:extLst>
          </p:cNvPr>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a:extLst>
              <a:ext uri="{FF2B5EF4-FFF2-40B4-BE49-F238E27FC236}">
                <a16:creationId xmlns:a16="http://schemas.microsoft.com/office/drawing/2014/main" id="{8A78E311-9514-4279-BCAE-A5152B0A9D7C}"/>
              </a:ext>
            </a:extLst>
          </p:cNvPr>
          <p:cNvSpPr>
            <a:spLocks noGrp="1"/>
          </p:cNvSpPr>
          <p:nvPr>
            <p:ph type="sldNum" sz="quarter" idx="12"/>
          </p:nvPr>
        </p:nvSpPr>
        <p:spPr/>
        <p:txBody>
          <a:bodyPr>
            <a:normAutofit fontScale="85000" lnSpcReduction="20000"/>
          </a:bodyPr>
          <a:lstStyle/>
          <a:p>
            <a:fld id="{09FDE266-42D2-4A18-8E25-79D61B86666C}" type="slidenum">
              <a:rPr lang="en-US" smtClean="0"/>
              <a:t>20</a:t>
            </a:fld>
            <a:endParaRPr lang="en-US"/>
          </a:p>
        </p:txBody>
      </p:sp>
      <p:sp>
        <p:nvSpPr>
          <p:cNvPr id="5" name="Content Placeholder 4">
            <a:extLst>
              <a:ext uri="{FF2B5EF4-FFF2-40B4-BE49-F238E27FC236}">
                <a16:creationId xmlns:a16="http://schemas.microsoft.com/office/drawing/2014/main" id="{3CC72F59-65FC-458F-8019-B5D55AD13349}"/>
              </a:ext>
            </a:extLst>
          </p:cNvPr>
          <p:cNvSpPr>
            <a:spLocks noGrp="1"/>
          </p:cNvSpPr>
          <p:nvPr>
            <p:ph sz="quarter" idx="1"/>
          </p:nvPr>
        </p:nvSpPr>
        <p:spPr>
          <a:xfrm>
            <a:off x="381000" y="1600200"/>
            <a:ext cx="8610600" cy="4876800"/>
          </a:xfrm>
        </p:spPr>
        <p:txBody>
          <a:bodyPr>
            <a:normAutofit/>
          </a:bodyPr>
          <a:lstStyle/>
          <a:p>
            <a:r>
              <a:rPr lang="en-US" sz="3200" dirty="0"/>
              <a:t>The following tasks perform manually to configure windows disk setting:</a:t>
            </a:r>
          </a:p>
          <a:p>
            <a:pPr lvl="2"/>
            <a:r>
              <a:rPr lang="en-US" sz="2600" dirty="0"/>
              <a:t>Select a partitioning style</a:t>
            </a:r>
          </a:p>
          <a:p>
            <a:pPr lvl="2"/>
            <a:r>
              <a:rPr lang="en-US" sz="2600" dirty="0"/>
              <a:t>Select a disk type</a:t>
            </a:r>
          </a:p>
          <a:p>
            <a:pPr lvl="2"/>
            <a:r>
              <a:rPr lang="en-US" sz="2600" dirty="0"/>
              <a:t>Divide the disk into partitions or volumes</a:t>
            </a:r>
          </a:p>
          <a:p>
            <a:pPr lvl="2"/>
            <a:r>
              <a:rPr lang="en-US" sz="2600" dirty="0"/>
              <a:t>Format the partitions or volumes with a file system</a:t>
            </a:r>
            <a:endParaRPr lang="en-IN" sz="2600" dirty="0"/>
          </a:p>
        </p:txBody>
      </p:sp>
    </p:spTree>
    <p:extLst>
      <p:ext uri="{BB962C8B-B14F-4D97-AF65-F5344CB8AC3E}">
        <p14:creationId xmlns:p14="http://schemas.microsoft.com/office/powerpoint/2010/main" val="2460000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 partitioning style</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21</a:t>
            </a:fld>
            <a:endParaRPr lang="en-US"/>
          </a:p>
        </p:txBody>
      </p:sp>
      <p:sp>
        <p:nvSpPr>
          <p:cNvPr id="5" name="Content Placeholder 4"/>
          <p:cNvSpPr>
            <a:spLocks noGrp="1"/>
          </p:cNvSpPr>
          <p:nvPr>
            <p:ph sz="quarter" idx="1"/>
          </p:nvPr>
        </p:nvSpPr>
        <p:spPr/>
        <p:txBody>
          <a:bodyPr/>
          <a:lstStyle/>
          <a:p>
            <a:pPr algn="just"/>
            <a:r>
              <a:rPr lang="en-US" dirty="0"/>
              <a:t>Windows Server 2012 R2 supports two hard disk partition styles:</a:t>
            </a:r>
          </a:p>
          <a:p>
            <a:pPr lvl="1" algn="just"/>
            <a:r>
              <a:rPr lang="en-US" dirty="0"/>
              <a:t>the master boot record (MBR) partition style </a:t>
            </a:r>
          </a:p>
          <a:p>
            <a:pPr lvl="1" algn="just"/>
            <a:r>
              <a:rPr lang="en-US" dirty="0"/>
              <a:t> the GUID (globally unique identifier) partition table (GPT) partition style. </a:t>
            </a:r>
          </a:p>
          <a:p>
            <a:pPr marL="320040" lvl="1" indent="-320040" algn="just">
              <a:spcBef>
                <a:spcPts val="700"/>
              </a:spcBef>
              <a:buClr>
                <a:schemeClr val="accent2"/>
              </a:buClr>
              <a:buSzPct val="60000"/>
              <a:buFont typeface="Wingdings"/>
              <a:buChar char=""/>
            </a:pPr>
            <a:r>
              <a:rPr lang="en-US" dirty="0"/>
              <a:t>You must choose one of these partition styles for a drive; you cannot use both.</a:t>
            </a:r>
          </a:p>
        </p:txBody>
      </p:sp>
    </p:spTree>
    <p:extLst>
      <p:ext uri="{BB962C8B-B14F-4D97-AF65-F5344CB8AC3E}">
        <p14:creationId xmlns:p14="http://schemas.microsoft.com/office/powerpoint/2010/main" val="3872399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a disk type</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22</a:t>
            </a:fld>
            <a:endParaRPr lang="en-US"/>
          </a:p>
        </p:txBody>
      </p:sp>
      <p:sp>
        <p:nvSpPr>
          <p:cNvPr id="5" name="Content Placeholder 4"/>
          <p:cNvSpPr>
            <a:spLocks noGrp="1"/>
          </p:cNvSpPr>
          <p:nvPr>
            <p:ph sz="quarter" idx="1"/>
          </p:nvPr>
        </p:nvSpPr>
        <p:spPr/>
        <p:txBody>
          <a:bodyPr/>
          <a:lstStyle/>
          <a:p>
            <a:pPr algn="just"/>
            <a:r>
              <a:rPr lang="en-US" dirty="0"/>
              <a:t>Windows Server 2012 R2 supports two disk types:</a:t>
            </a:r>
          </a:p>
          <a:p>
            <a:pPr lvl="1" algn="just"/>
            <a:r>
              <a:rPr lang="en-US" dirty="0"/>
              <a:t>the basic disk type </a:t>
            </a:r>
          </a:p>
          <a:p>
            <a:pPr lvl="1" algn="just"/>
            <a:r>
              <a:rPr lang="en-US" dirty="0"/>
              <a:t>the dynamic disk type. </a:t>
            </a:r>
          </a:p>
          <a:p>
            <a:pPr algn="just"/>
            <a:r>
              <a:rPr lang="en-US" dirty="0"/>
              <a:t>You cannot use both types on the same disk drive, but you can mix disk types in the same computer.</a:t>
            </a:r>
          </a:p>
        </p:txBody>
      </p:sp>
    </p:spTree>
    <p:extLst>
      <p:ext uri="{BB962C8B-B14F-4D97-AF65-F5344CB8AC3E}">
        <p14:creationId xmlns:p14="http://schemas.microsoft.com/office/powerpoint/2010/main" val="3189001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Basic Disk Storage</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23</a:t>
            </a:fld>
            <a:endParaRPr lang="en-US"/>
          </a:p>
        </p:txBody>
      </p:sp>
      <p:sp>
        <p:nvSpPr>
          <p:cNvPr id="5" name="Content Placeholder 4"/>
          <p:cNvSpPr>
            <a:spLocks noGrp="1"/>
          </p:cNvSpPr>
          <p:nvPr>
            <p:ph sz="quarter" idx="1"/>
          </p:nvPr>
        </p:nvSpPr>
        <p:spPr>
          <a:xfrm>
            <a:off x="609600" y="1440498"/>
            <a:ext cx="8153400" cy="4579302"/>
          </a:xfrm>
        </p:spPr>
        <p:txBody>
          <a:bodyPr>
            <a:noAutofit/>
          </a:bodyPr>
          <a:lstStyle/>
          <a:p>
            <a:r>
              <a:rPr lang="en-IN" sz="2400" dirty="0"/>
              <a:t>A basic disk uses primary partitions, extended partitions, and logical drives to organize data.</a:t>
            </a:r>
          </a:p>
          <a:p>
            <a:r>
              <a:rPr lang="en-IN" sz="2400" dirty="0"/>
              <a:t>A formatted partition is also called a volume (the terms volume and partition are often used interchangeably).</a:t>
            </a:r>
          </a:p>
          <a:p>
            <a:r>
              <a:rPr lang="en-IN" sz="2400" dirty="0"/>
              <a:t> In this version of Windows, basic disks can have either four primary partitions or three primary and one extended partition.</a:t>
            </a:r>
          </a:p>
          <a:p>
            <a:r>
              <a:rPr lang="en-IN" sz="2400" dirty="0"/>
              <a:t>The extended partition can contain an unlimited number of logical drives.</a:t>
            </a:r>
          </a:p>
          <a:p>
            <a:r>
              <a:rPr lang="en-IN" sz="2400" dirty="0"/>
              <a:t>The partitions on a basic disk cannot share or split data with other partitions.</a:t>
            </a:r>
          </a:p>
          <a:p>
            <a:r>
              <a:rPr lang="en-IN" sz="2400" dirty="0"/>
              <a:t>Each partition on a basic disk is a separate entity on the disk.</a:t>
            </a:r>
          </a:p>
          <a:p>
            <a:endParaRPr lang="en-IN" sz="2400" dirty="0"/>
          </a:p>
        </p:txBody>
      </p:sp>
    </p:spTree>
    <p:extLst>
      <p:ext uri="{BB962C8B-B14F-4D97-AF65-F5344CB8AC3E}">
        <p14:creationId xmlns:p14="http://schemas.microsoft.com/office/powerpoint/2010/main" val="2536729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Dynamic Disk Storage</a:t>
            </a:r>
          </a:p>
        </p:txBody>
      </p:sp>
      <p:sp>
        <p:nvSpPr>
          <p:cNvPr id="3" name="Content Placeholder 2"/>
          <p:cNvSpPr>
            <a:spLocks noGrp="1"/>
          </p:cNvSpPr>
          <p:nvPr>
            <p:ph idx="1"/>
          </p:nvPr>
        </p:nvSpPr>
        <p:spPr>
          <a:xfrm>
            <a:off x="612648" y="1600200"/>
            <a:ext cx="8153400" cy="4648200"/>
          </a:xfrm>
        </p:spPr>
        <p:txBody>
          <a:bodyPr>
            <a:normAutofit fontScale="85000" lnSpcReduction="20000"/>
          </a:bodyPr>
          <a:lstStyle/>
          <a:p>
            <a:r>
              <a:rPr lang="en-US" i="1" dirty="0"/>
              <a:t>Dynamic disks</a:t>
            </a:r>
            <a:r>
              <a:rPr lang="en-US" dirty="0"/>
              <a:t> provide features that basic disks do not, such as the ability to create volumes that span multiple disks (spanned and striped volumes) and the ability to create fault-tolerant volumes (mirrored and RAID-5 volumes)</a:t>
            </a:r>
            <a:endParaRPr lang="en-IN" dirty="0"/>
          </a:p>
          <a:p>
            <a:r>
              <a:rPr lang="en-IN" dirty="0"/>
              <a:t>It contain an unlimited number of dynamic volumes that function like the primary partitions used on basic disks. </a:t>
            </a:r>
          </a:p>
          <a:p>
            <a:r>
              <a:rPr lang="en-IN" dirty="0"/>
              <a:t>The main difference between basic disks and dynamic disks is that dynamic disks are able to split or share data among two or more dynamic hard disks on a computer. </a:t>
            </a:r>
          </a:p>
          <a:p>
            <a:r>
              <a:rPr lang="en-IN" dirty="0"/>
              <a:t>For example, a single dynamic volume may actually be made up of storage space on two separate hard disks. Also, dynamic disks can duplicate data among two or more hard disks to guard against the chance of a single disk failing. </a:t>
            </a:r>
          </a:p>
        </p:txBody>
      </p:sp>
      <p:sp>
        <p:nvSpPr>
          <p:cNvPr id="4" name="Slide Number Placeholder 3"/>
          <p:cNvSpPr>
            <a:spLocks noGrp="1"/>
          </p:cNvSpPr>
          <p:nvPr>
            <p:ph type="sldNum" sz="quarter" idx="12"/>
          </p:nvPr>
        </p:nvSpPr>
        <p:spPr/>
        <p:txBody>
          <a:bodyPr>
            <a:normAutofit fontScale="85000" lnSpcReduction="20000"/>
          </a:bodyPr>
          <a:lstStyle/>
          <a:p>
            <a:fld id="{6237BB6C-CC30-4470-9E73-6CFFC494060D}" type="slidenum">
              <a:rPr lang="en-US" smtClean="0"/>
              <a:pPr/>
              <a:t>24</a:t>
            </a:fld>
            <a:endParaRPr lang="en-US" dirty="0"/>
          </a:p>
        </p:txBody>
      </p:sp>
    </p:spTree>
    <p:extLst>
      <p:ext uri="{BB962C8B-B14F-4D97-AF65-F5344CB8AC3E}">
        <p14:creationId xmlns:p14="http://schemas.microsoft.com/office/powerpoint/2010/main" val="943500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Divide the disk into partitions or volumes</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25</a:t>
            </a:fld>
            <a:endParaRPr lang="en-US"/>
          </a:p>
        </p:txBody>
      </p:sp>
      <p:sp>
        <p:nvSpPr>
          <p:cNvPr id="5" name="Content Placeholder 4"/>
          <p:cNvSpPr>
            <a:spLocks noGrp="1"/>
          </p:cNvSpPr>
          <p:nvPr>
            <p:ph sz="quarter" idx="1"/>
          </p:nvPr>
        </p:nvSpPr>
        <p:spPr/>
        <p:txBody>
          <a:bodyPr/>
          <a:lstStyle/>
          <a:p>
            <a:pPr algn="just"/>
            <a:r>
              <a:rPr lang="en-US" dirty="0"/>
              <a:t>Although many professionals use the terms partition and volume interchangeably, it is correct to refer to partitions on basic disks and volumes on dynamic disks</a:t>
            </a:r>
          </a:p>
        </p:txBody>
      </p:sp>
    </p:spTree>
    <p:extLst>
      <p:ext uri="{BB962C8B-B14F-4D97-AF65-F5344CB8AC3E}">
        <p14:creationId xmlns:p14="http://schemas.microsoft.com/office/powerpoint/2010/main" val="2577922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Format the partitions or volumes with a file system</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26</a:t>
            </a:fld>
            <a:endParaRPr lang="en-US"/>
          </a:p>
        </p:txBody>
      </p:sp>
      <p:sp>
        <p:nvSpPr>
          <p:cNvPr id="5" name="Content Placeholder 4"/>
          <p:cNvSpPr>
            <a:spLocks noGrp="1"/>
          </p:cNvSpPr>
          <p:nvPr>
            <p:ph sz="quarter" idx="1"/>
          </p:nvPr>
        </p:nvSpPr>
        <p:spPr/>
        <p:txBody>
          <a:bodyPr/>
          <a:lstStyle/>
          <a:p>
            <a:pPr algn="just"/>
            <a:r>
              <a:rPr lang="en-US" dirty="0"/>
              <a:t>Windows Server 2012 R2 supports the NTFS file system, the FAT file system (including the FAT16, FAT32, and </a:t>
            </a:r>
            <a:r>
              <a:rPr lang="en-US" dirty="0" err="1"/>
              <a:t>exFAT</a:t>
            </a:r>
            <a:r>
              <a:rPr lang="en-US" dirty="0"/>
              <a:t> variants), and the new </a:t>
            </a:r>
            <a:r>
              <a:rPr lang="en-US" dirty="0" err="1"/>
              <a:t>ReFS</a:t>
            </a:r>
            <a:r>
              <a:rPr lang="en-US" dirty="0"/>
              <a:t> file system</a:t>
            </a:r>
          </a:p>
        </p:txBody>
      </p:sp>
    </p:spTree>
    <p:extLst>
      <p:ext uri="{BB962C8B-B14F-4D97-AF65-F5344CB8AC3E}">
        <p14:creationId xmlns:p14="http://schemas.microsoft.com/office/powerpoint/2010/main" val="3248136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partition style</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27</a:t>
            </a:fld>
            <a:endParaRPr lang="en-US"/>
          </a:p>
        </p:txBody>
      </p:sp>
      <p:sp>
        <p:nvSpPr>
          <p:cNvPr id="5" name="Content Placeholder 4"/>
          <p:cNvSpPr>
            <a:spLocks noGrp="1"/>
          </p:cNvSpPr>
          <p:nvPr>
            <p:ph sz="quarter" idx="1"/>
          </p:nvPr>
        </p:nvSpPr>
        <p:spPr/>
        <p:txBody>
          <a:bodyPr>
            <a:normAutofit/>
          </a:bodyPr>
          <a:lstStyle/>
          <a:p>
            <a:pPr algn="just"/>
            <a:r>
              <a:rPr lang="en-US" dirty="0"/>
              <a:t>The term partition style refers to the method that Windows operating systems use to organize partitions on the disk. Servers running Windows Server 2012 R2 computers can use either of the following two hard disk partition styles:</a:t>
            </a:r>
          </a:p>
          <a:p>
            <a:pPr algn="just"/>
            <a:r>
              <a:rPr lang="en-US" b="1" dirty="0"/>
              <a:t>MBR </a:t>
            </a:r>
            <a:r>
              <a:rPr lang="en-US" dirty="0"/>
              <a:t>The MBR partition style has been around since before Windows and is still a common partition style for x86-based and x64-based computers.</a:t>
            </a:r>
          </a:p>
        </p:txBody>
      </p:sp>
    </p:spTree>
    <p:extLst>
      <p:ext uri="{BB962C8B-B14F-4D97-AF65-F5344CB8AC3E}">
        <p14:creationId xmlns:p14="http://schemas.microsoft.com/office/powerpoint/2010/main" val="4171770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partition style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28</a:t>
            </a:fld>
            <a:endParaRPr lang="en-US"/>
          </a:p>
        </p:txBody>
      </p:sp>
      <p:sp>
        <p:nvSpPr>
          <p:cNvPr id="5" name="Content Placeholder 4"/>
          <p:cNvSpPr>
            <a:spLocks noGrp="1"/>
          </p:cNvSpPr>
          <p:nvPr>
            <p:ph sz="quarter" idx="1"/>
          </p:nvPr>
        </p:nvSpPr>
        <p:spPr/>
        <p:txBody>
          <a:bodyPr>
            <a:normAutofit fontScale="92500"/>
          </a:bodyPr>
          <a:lstStyle/>
          <a:p>
            <a:pPr algn="just"/>
            <a:r>
              <a:rPr lang="en-US" b="1" dirty="0"/>
              <a:t>GPT </a:t>
            </a:r>
            <a:r>
              <a:rPr lang="en-US" dirty="0"/>
              <a:t>It has existed since the late 1990s, but no x86 version of Windows prior to Windows Server 2008 and Windows Vista supports it. Today, most operating systems support GPT, including Windows Server 2012 R2.</a:t>
            </a:r>
          </a:p>
          <a:p>
            <a:pPr algn="just"/>
            <a:r>
              <a:rPr lang="en-US" dirty="0"/>
              <a:t>When you use Server Manager to initialize a disk in Windows Server 2012 R2, it uses the GPT partition style, whether it is a physical or a virtual disk. There are no controls in Server Manager supporting MBR, although it displays the partition style in the Disks tile.</a:t>
            </a:r>
          </a:p>
        </p:txBody>
      </p:sp>
    </p:spTree>
    <p:extLst>
      <p:ext uri="{BB962C8B-B14F-4D97-AF65-F5344CB8AC3E}">
        <p14:creationId xmlns:p14="http://schemas.microsoft.com/office/powerpoint/2010/main" val="935887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disk types</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29</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a:t>Most personal computers use basic disks because they are the easiest to manage.</a:t>
            </a:r>
          </a:p>
          <a:p>
            <a:pPr algn="just"/>
            <a:r>
              <a:rPr lang="en-US" dirty="0"/>
              <a:t> Advanced volume types require the use of dynamic disks.</a:t>
            </a:r>
          </a:p>
          <a:p>
            <a:pPr algn="just"/>
            <a:r>
              <a:rPr lang="en-US" dirty="0"/>
              <a:t> A </a:t>
            </a:r>
            <a:r>
              <a:rPr lang="en-US" i="1" dirty="0"/>
              <a:t>basic disk </a:t>
            </a:r>
            <a:r>
              <a:rPr lang="en-US" dirty="0"/>
              <a:t>using the MBR partition style organizes data by using primary partitions, extended partitions, and logical drives.</a:t>
            </a:r>
          </a:p>
          <a:p>
            <a:pPr algn="just"/>
            <a:r>
              <a:rPr lang="en-US" dirty="0"/>
              <a:t> A primary partition appears to the operating system as though it is a physically separate disk and can host an operating system, in which case it is known as the active partition.</a:t>
            </a:r>
          </a:p>
        </p:txBody>
      </p:sp>
    </p:spTree>
    <p:extLst>
      <p:ext uri="{BB962C8B-B14F-4D97-AF65-F5344CB8AC3E}">
        <p14:creationId xmlns:p14="http://schemas.microsoft.com/office/powerpoint/2010/main" val="658958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2667000"/>
            <a:ext cx="5469061" cy="769441"/>
          </a:xfrm>
          <a:prstGeom prst="rect">
            <a:avLst/>
          </a:prstGeom>
          <a:noFill/>
        </p:spPr>
        <p:txBody>
          <a:bodyPr wrap="none" rtlCol="0">
            <a:spAutoFit/>
          </a:bodyPr>
          <a:lstStyle/>
          <a:p>
            <a:r>
              <a:rPr lang="en-US" sz="4400" dirty="0"/>
              <a:t>Planning server storage</a:t>
            </a:r>
          </a:p>
        </p:txBody>
      </p:sp>
      <p:sp>
        <p:nvSpPr>
          <p:cNvPr id="2" name="Date Placeholder 1"/>
          <p:cNvSpPr>
            <a:spLocks noGrp="1"/>
          </p:cNvSpPr>
          <p:nvPr>
            <p:ph type="dt" sz="half" idx="10"/>
          </p:nvPr>
        </p:nvSpPr>
        <p:spPr/>
        <p:txBody>
          <a:bodyPr/>
          <a:lstStyle/>
          <a:p>
            <a:fld id="{AE1C855F-1478-42EC-A211-6FD186B0EF99}" type="datetime1">
              <a:rPr lang="en-US" smtClean="0"/>
              <a:t>12/5/2019</a:t>
            </a:fld>
            <a:endParaRPr lang="en-US"/>
          </a:p>
        </p:txBody>
      </p:sp>
      <p:sp>
        <p:nvSpPr>
          <p:cNvPr id="4" name="Slide Number Placeholder 3"/>
          <p:cNvSpPr>
            <a:spLocks noGrp="1"/>
          </p:cNvSpPr>
          <p:nvPr>
            <p:ph type="sldNum" sz="quarter" idx="12"/>
          </p:nvPr>
        </p:nvSpPr>
        <p:spPr/>
        <p:txBody>
          <a:bodyPr/>
          <a:lstStyle/>
          <a:p>
            <a:fld id="{09FDE266-42D2-4A18-8E25-79D61B86666C}" type="slidenum">
              <a:rPr lang="en-US" smtClean="0"/>
              <a:t>3</a:t>
            </a:fld>
            <a:endParaRPr lang="en-US"/>
          </a:p>
        </p:txBody>
      </p:sp>
    </p:spTree>
    <p:extLst>
      <p:ext uri="{BB962C8B-B14F-4D97-AF65-F5344CB8AC3E}">
        <p14:creationId xmlns:p14="http://schemas.microsoft.com/office/powerpoint/2010/main" val="683669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disk types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30</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a:t>When you work with basic MBR disks in Windows Server 2012 R2 using the Disk Management snap-in, you can create three volumes that take the form of primary partitions. </a:t>
            </a:r>
          </a:p>
          <a:p>
            <a:pPr algn="just"/>
            <a:r>
              <a:rPr lang="en-US" dirty="0"/>
              <a:t>When you create the fourth volume, the system creates an extended partition, with a logical drive on it, of the size you specified. </a:t>
            </a:r>
          </a:p>
          <a:p>
            <a:pPr algn="just"/>
            <a:r>
              <a:rPr lang="en-US" dirty="0"/>
              <a:t>If there is free space left on the disk, the system allocates it to the extended partition, as shown in Figure, where you can use it to create additional logical drives.</a:t>
            </a:r>
          </a:p>
          <a:p>
            <a:pPr algn="just"/>
            <a:endParaRPr lang="en-US" dirty="0"/>
          </a:p>
        </p:txBody>
      </p:sp>
    </p:spTree>
    <p:extLst>
      <p:ext uri="{BB962C8B-B14F-4D97-AF65-F5344CB8AC3E}">
        <p14:creationId xmlns:p14="http://schemas.microsoft.com/office/powerpoint/2010/main" val="3096832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disk types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31</a:t>
            </a:fld>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41093" y="2514600"/>
            <a:ext cx="6307507" cy="1271587"/>
          </a:xfrm>
        </p:spPr>
      </p:pic>
      <p:sp>
        <p:nvSpPr>
          <p:cNvPr id="6" name="TextBox 5"/>
          <p:cNvSpPr txBox="1"/>
          <p:nvPr/>
        </p:nvSpPr>
        <p:spPr>
          <a:xfrm>
            <a:off x="1707701" y="4267200"/>
            <a:ext cx="5988499" cy="369332"/>
          </a:xfrm>
          <a:prstGeom prst="rect">
            <a:avLst/>
          </a:prstGeom>
          <a:noFill/>
        </p:spPr>
        <p:txBody>
          <a:bodyPr wrap="none" rtlCol="0">
            <a:spAutoFit/>
          </a:bodyPr>
          <a:lstStyle/>
          <a:p>
            <a:r>
              <a:rPr lang="en-US" dirty="0"/>
              <a:t>Fig: Primary and extended partitions on a basic disk using MBR</a:t>
            </a:r>
          </a:p>
        </p:txBody>
      </p:sp>
    </p:spTree>
    <p:extLst>
      <p:ext uri="{BB962C8B-B14F-4D97-AF65-F5344CB8AC3E}">
        <p14:creationId xmlns:p14="http://schemas.microsoft.com/office/powerpoint/2010/main" val="29009827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disk types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32</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a:t>When you select the GPT partition style, the disk still appears as a basic disk, but you can create up to 128 volumes, each of which appears as a primary partition, as shown in Figure.</a:t>
            </a:r>
          </a:p>
          <a:p>
            <a:pPr algn="just"/>
            <a:r>
              <a:rPr lang="en-US" dirty="0"/>
              <a:t>There are no extended partitions or logical drives on GPT disks.</a:t>
            </a:r>
          </a:p>
          <a:p>
            <a:pPr algn="just"/>
            <a:r>
              <a:rPr lang="en-US" dirty="0"/>
              <a:t>The alternative to using a basic disk is to convert it to a dynamic disk. The process of converting a basic disk to a dynamic disk creates a single partition that occupies the entire disk.</a:t>
            </a:r>
          </a:p>
        </p:txBody>
      </p:sp>
    </p:spTree>
    <p:extLst>
      <p:ext uri="{BB962C8B-B14F-4D97-AF65-F5344CB8AC3E}">
        <p14:creationId xmlns:p14="http://schemas.microsoft.com/office/powerpoint/2010/main" val="2475787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disk types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33</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066800" y="2362200"/>
            <a:ext cx="6987268" cy="1295400"/>
          </a:xfrm>
          <a:prstGeom prst="rect">
            <a:avLst/>
          </a:prstGeom>
        </p:spPr>
      </p:pic>
      <p:sp>
        <p:nvSpPr>
          <p:cNvPr id="7" name="TextBox 6"/>
          <p:cNvSpPr txBox="1"/>
          <p:nvPr/>
        </p:nvSpPr>
        <p:spPr>
          <a:xfrm>
            <a:off x="1981200" y="4114800"/>
            <a:ext cx="5257800" cy="369332"/>
          </a:xfrm>
          <a:prstGeom prst="rect">
            <a:avLst/>
          </a:prstGeom>
          <a:noFill/>
        </p:spPr>
        <p:txBody>
          <a:bodyPr wrap="square" rtlCol="0">
            <a:spAutoFit/>
          </a:bodyPr>
          <a:lstStyle/>
          <a:p>
            <a:r>
              <a:rPr lang="en-US" dirty="0"/>
              <a:t>Fig: Primary partitions on a basic disk using GPT</a:t>
            </a:r>
          </a:p>
        </p:txBody>
      </p:sp>
    </p:spTree>
    <p:extLst>
      <p:ext uri="{BB962C8B-B14F-4D97-AF65-F5344CB8AC3E}">
        <p14:creationId xmlns:p14="http://schemas.microsoft.com/office/powerpoint/2010/main" val="4209130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volume types</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34</a:t>
            </a:fld>
            <a:endParaRPr lang="en-US"/>
          </a:p>
        </p:txBody>
      </p:sp>
      <p:sp>
        <p:nvSpPr>
          <p:cNvPr id="5" name="Content Placeholder 4"/>
          <p:cNvSpPr>
            <a:spLocks noGrp="1"/>
          </p:cNvSpPr>
          <p:nvPr>
            <p:ph sz="quarter" idx="1"/>
          </p:nvPr>
        </p:nvSpPr>
        <p:spPr/>
        <p:txBody>
          <a:bodyPr/>
          <a:lstStyle/>
          <a:p>
            <a:pPr algn="just"/>
            <a:r>
              <a:rPr lang="en-US" dirty="0"/>
              <a:t>A dynamic disk can contain an unlimited number of volumes that function much like primary partitions on a basic disk, but you cannot mark an existing dynamic disk as active. </a:t>
            </a:r>
          </a:p>
          <a:p>
            <a:pPr algn="just"/>
            <a:r>
              <a:rPr lang="en-US" dirty="0"/>
              <a:t>When you create a volume on a dynamic disk by using the Disk Management snap-in in Windows Server 2012 R2, you choose from the following five volume types.</a:t>
            </a:r>
          </a:p>
        </p:txBody>
      </p:sp>
    </p:spTree>
    <p:extLst>
      <p:ext uri="{BB962C8B-B14F-4D97-AF65-F5344CB8AC3E}">
        <p14:creationId xmlns:p14="http://schemas.microsoft.com/office/powerpoint/2010/main" val="3793785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volume types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35</a:t>
            </a:fld>
            <a:endParaRPr lang="en-US"/>
          </a:p>
        </p:txBody>
      </p:sp>
      <p:sp>
        <p:nvSpPr>
          <p:cNvPr id="5" name="Content Placeholder 4"/>
          <p:cNvSpPr>
            <a:spLocks noGrp="1"/>
          </p:cNvSpPr>
          <p:nvPr>
            <p:ph sz="quarter" idx="1"/>
          </p:nvPr>
        </p:nvSpPr>
        <p:spPr/>
        <p:txBody>
          <a:bodyPr>
            <a:normAutofit/>
          </a:bodyPr>
          <a:lstStyle/>
          <a:p>
            <a:pPr algn="just"/>
            <a:r>
              <a:rPr lang="en-US" b="1" dirty="0"/>
              <a:t>Simple volume </a:t>
            </a:r>
            <a:r>
              <a:rPr lang="en-US" dirty="0"/>
              <a:t>Consists of space from a single disk. </a:t>
            </a:r>
          </a:p>
          <a:p>
            <a:pPr algn="just"/>
            <a:r>
              <a:rPr lang="en-US" dirty="0"/>
              <a:t>After you have created a simple volume, you can extend it to multiple disks to create a spanned or striped volume, as long as it is not a system volume or boot volume. </a:t>
            </a:r>
          </a:p>
          <a:p>
            <a:pPr algn="just"/>
            <a:r>
              <a:rPr lang="en-US" dirty="0"/>
              <a:t>You can also extend a simple volume into any adjacent unallocated space on the same disk or, with some limitations, shrink  the volume by </a:t>
            </a:r>
            <a:r>
              <a:rPr lang="en-US" dirty="0" err="1"/>
              <a:t>deallocating</a:t>
            </a:r>
            <a:r>
              <a:rPr lang="en-US" dirty="0"/>
              <a:t> any unused space in the volume.</a:t>
            </a:r>
          </a:p>
        </p:txBody>
      </p:sp>
    </p:spTree>
    <p:extLst>
      <p:ext uri="{BB962C8B-B14F-4D97-AF65-F5344CB8AC3E}">
        <p14:creationId xmlns:p14="http://schemas.microsoft.com/office/powerpoint/2010/main" val="3064083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volume types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36</a:t>
            </a:fld>
            <a:endParaRPr lang="en-US"/>
          </a:p>
        </p:txBody>
      </p:sp>
      <p:sp>
        <p:nvSpPr>
          <p:cNvPr id="5" name="Content Placeholder 4"/>
          <p:cNvSpPr>
            <a:spLocks noGrp="1"/>
          </p:cNvSpPr>
          <p:nvPr>
            <p:ph sz="quarter" idx="1"/>
          </p:nvPr>
        </p:nvSpPr>
        <p:spPr/>
        <p:txBody>
          <a:bodyPr>
            <a:normAutofit fontScale="85000" lnSpcReduction="20000"/>
          </a:bodyPr>
          <a:lstStyle/>
          <a:p>
            <a:pPr algn="just"/>
            <a:r>
              <a:rPr lang="en-US" b="1" dirty="0"/>
              <a:t>Spanned volume </a:t>
            </a:r>
            <a:r>
              <a:rPr lang="en-US" dirty="0"/>
              <a:t>Consists of space from 2 to 32 physical disks, all of which must be dynamic disks.</a:t>
            </a:r>
          </a:p>
          <a:p>
            <a:pPr algn="just"/>
            <a:r>
              <a:rPr lang="en-US" dirty="0"/>
              <a:t> A spanned volume is essentially a method for combining the space from multiple dynamic disks into a single large volume. </a:t>
            </a:r>
          </a:p>
          <a:p>
            <a:pPr algn="just"/>
            <a:r>
              <a:rPr lang="en-US" dirty="0"/>
              <a:t>Windows Server 2012 R2 writes to the spanned volume by filling all the space on the first disk and then filling each of the additional disks in turn. </a:t>
            </a:r>
          </a:p>
          <a:p>
            <a:pPr algn="just"/>
            <a:r>
              <a:rPr lang="en-US" dirty="0"/>
              <a:t>You can extend a spanned volume at any time by adding disk space. </a:t>
            </a:r>
          </a:p>
          <a:p>
            <a:pPr algn="just"/>
            <a:r>
              <a:rPr lang="en-US" dirty="0"/>
              <a:t>Creating a spanned volume does not increase the disk’s read/write performance or provide fault tolerance</a:t>
            </a:r>
          </a:p>
        </p:txBody>
      </p:sp>
    </p:spTree>
    <p:extLst>
      <p:ext uri="{BB962C8B-B14F-4D97-AF65-F5344CB8AC3E}">
        <p14:creationId xmlns:p14="http://schemas.microsoft.com/office/powerpoint/2010/main" val="3863500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volume types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37</a:t>
            </a:fld>
            <a:endParaRPr lang="en-US"/>
          </a:p>
        </p:txBody>
      </p:sp>
      <p:sp>
        <p:nvSpPr>
          <p:cNvPr id="5" name="Content Placeholder 4"/>
          <p:cNvSpPr>
            <a:spLocks noGrp="1"/>
          </p:cNvSpPr>
          <p:nvPr>
            <p:ph sz="quarter" idx="1"/>
          </p:nvPr>
        </p:nvSpPr>
        <p:spPr>
          <a:xfrm>
            <a:off x="612648" y="1600200"/>
            <a:ext cx="8153400" cy="4724400"/>
          </a:xfrm>
        </p:spPr>
        <p:txBody>
          <a:bodyPr>
            <a:normAutofit fontScale="85000" lnSpcReduction="10000"/>
          </a:bodyPr>
          <a:lstStyle/>
          <a:p>
            <a:pPr algn="just"/>
            <a:r>
              <a:rPr lang="en-US" b="1" dirty="0"/>
              <a:t>RAID-0 Striped volume </a:t>
            </a:r>
            <a:r>
              <a:rPr lang="en-US" dirty="0"/>
              <a:t>Consists of space from 2 to 32 physical disks, all of which must be dynamic disks. </a:t>
            </a:r>
          </a:p>
          <a:p>
            <a:pPr algn="just"/>
            <a:r>
              <a:rPr lang="en-US" dirty="0"/>
              <a:t>The difference between a striped volume and a spanned volume is that in a striped volume, the system writes data one stripe at a time to each successive disk in the volume. </a:t>
            </a:r>
          </a:p>
          <a:p>
            <a:pPr algn="just"/>
            <a:r>
              <a:rPr lang="en-US" dirty="0"/>
              <a:t>Striping provides improved performance because each disk drive in the array has time to seek the location of its next stripe while the other drives are writing. </a:t>
            </a:r>
          </a:p>
          <a:p>
            <a:pPr algn="just"/>
            <a:r>
              <a:rPr lang="en-US" dirty="0"/>
              <a:t>Striped volumes do not provide fault tolerance, however, and you cannot extend them after creation. </a:t>
            </a:r>
          </a:p>
          <a:p>
            <a:pPr algn="just"/>
            <a:r>
              <a:rPr lang="en-US" dirty="0"/>
              <a:t>If a single physical disk in the striped volume fails, all the data in the entire volume is lost.</a:t>
            </a:r>
          </a:p>
        </p:txBody>
      </p:sp>
    </p:spTree>
    <p:extLst>
      <p:ext uri="{BB962C8B-B14F-4D97-AF65-F5344CB8AC3E}">
        <p14:creationId xmlns:p14="http://schemas.microsoft.com/office/powerpoint/2010/main" val="1762197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volume types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38</a:t>
            </a:fld>
            <a:endParaRPr lang="en-US"/>
          </a:p>
        </p:txBody>
      </p:sp>
      <p:sp>
        <p:nvSpPr>
          <p:cNvPr id="5" name="Content Placeholder 4"/>
          <p:cNvSpPr>
            <a:spLocks noGrp="1"/>
          </p:cNvSpPr>
          <p:nvPr>
            <p:ph sz="quarter" idx="1"/>
          </p:nvPr>
        </p:nvSpPr>
        <p:spPr/>
        <p:txBody>
          <a:bodyPr/>
          <a:lstStyle/>
          <a:p>
            <a:pPr algn="just"/>
            <a:r>
              <a:rPr lang="en-US" b="1" dirty="0"/>
              <a:t>Raid-1 Mirrored volume </a:t>
            </a:r>
            <a:r>
              <a:rPr lang="en-US" dirty="0"/>
              <a:t>Consists of an identical amount of space on two physical disks, both of which must be dynamic disks. </a:t>
            </a:r>
          </a:p>
          <a:p>
            <a:pPr algn="just"/>
            <a:r>
              <a:rPr lang="en-US" dirty="0"/>
              <a:t>The system performs all read and write operations on both disks simultaneously so they contain duplicate copies of all data stored on the volume. </a:t>
            </a:r>
          </a:p>
          <a:p>
            <a:pPr algn="just"/>
            <a:r>
              <a:rPr lang="en-US" dirty="0"/>
              <a:t>If one disk fails, the other continues to provide access to the volume until the failed disk is repaired or replaced.</a:t>
            </a:r>
          </a:p>
        </p:txBody>
      </p:sp>
    </p:spTree>
    <p:extLst>
      <p:ext uri="{BB962C8B-B14F-4D97-AF65-F5344CB8AC3E}">
        <p14:creationId xmlns:p14="http://schemas.microsoft.com/office/powerpoint/2010/main" val="3465591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volume types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39</a:t>
            </a:fld>
            <a:endParaRPr lang="en-US"/>
          </a:p>
        </p:txBody>
      </p:sp>
      <p:sp>
        <p:nvSpPr>
          <p:cNvPr id="5" name="Content Placeholder 4"/>
          <p:cNvSpPr>
            <a:spLocks noGrp="1"/>
          </p:cNvSpPr>
          <p:nvPr>
            <p:ph sz="quarter" idx="1"/>
          </p:nvPr>
        </p:nvSpPr>
        <p:spPr/>
        <p:txBody>
          <a:bodyPr>
            <a:normAutofit lnSpcReduction="10000"/>
          </a:bodyPr>
          <a:lstStyle/>
          <a:p>
            <a:pPr algn="just"/>
            <a:r>
              <a:rPr lang="en-US" b="1" dirty="0"/>
              <a:t>RAID-5 volume </a:t>
            </a:r>
            <a:r>
              <a:rPr lang="en-US" dirty="0"/>
              <a:t>Consists of space on three or more physical disks, all of which must be dynamic. </a:t>
            </a:r>
          </a:p>
          <a:p>
            <a:pPr algn="just"/>
            <a:r>
              <a:rPr lang="en-US" dirty="0"/>
              <a:t>The system stripes data and parity information across all the disks so that if one physical disk fails, the missing data can be re-created by using the parity information on the other disks. </a:t>
            </a:r>
          </a:p>
          <a:p>
            <a:pPr algn="just"/>
            <a:r>
              <a:rPr lang="en-US" dirty="0"/>
              <a:t>RAID-5 volumes provide improved read performance because of the disk striping, but write performance suffers due to the need for parity calculations.</a:t>
            </a:r>
          </a:p>
        </p:txBody>
      </p:sp>
    </p:spTree>
    <p:extLst>
      <p:ext uri="{BB962C8B-B14F-4D97-AF65-F5344CB8AC3E}">
        <p14:creationId xmlns:p14="http://schemas.microsoft.com/office/powerpoint/2010/main" val="185717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Planning server storage</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a:t>
            </a:fld>
            <a:endParaRPr lang="en-US"/>
          </a:p>
        </p:txBody>
      </p:sp>
      <p:sp>
        <p:nvSpPr>
          <p:cNvPr id="5" name="Content Placeholder 4"/>
          <p:cNvSpPr>
            <a:spLocks noGrp="1"/>
          </p:cNvSpPr>
          <p:nvPr>
            <p:ph sz="quarter" idx="1"/>
          </p:nvPr>
        </p:nvSpPr>
        <p:spPr/>
        <p:txBody>
          <a:bodyPr>
            <a:normAutofit fontScale="92500"/>
          </a:bodyPr>
          <a:lstStyle/>
          <a:p>
            <a:pPr algn="just"/>
            <a:r>
              <a:rPr lang="en-US" dirty="0"/>
              <a:t>A Windows server can conceivably perform its tasks using the same type of storage as a workstation; that is, one or more standard hard disks connected to a standard drive interface such as Serial ATA (SATA). </a:t>
            </a:r>
          </a:p>
          <a:p>
            <a:pPr algn="just"/>
            <a:r>
              <a:rPr lang="en-US" dirty="0"/>
              <a:t>However, the I/O burdens of a server are different from those of a workstation; a standard storage subsystem can easily be overwhelmed by file requests from dozens or hundreds of users.</a:t>
            </a:r>
          </a:p>
          <a:p>
            <a:pPr algn="just"/>
            <a:r>
              <a:rPr lang="en-US" dirty="0"/>
              <a:t> In addition, standard hard disks offer no fault tolerance and are limited in their scalability.</a:t>
            </a:r>
          </a:p>
        </p:txBody>
      </p:sp>
    </p:spTree>
    <p:extLst>
      <p:ext uri="{BB962C8B-B14F-4D97-AF65-F5344CB8AC3E}">
        <p14:creationId xmlns:p14="http://schemas.microsoft.com/office/powerpoint/2010/main" val="12316501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file systems</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40</a:t>
            </a:fld>
            <a:endParaRPr lang="en-US"/>
          </a:p>
        </p:txBody>
      </p:sp>
      <p:sp>
        <p:nvSpPr>
          <p:cNvPr id="5" name="Content Placeholder 4"/>
          <p:cNvSpPr>
            <a:spLocks noGrp="1"/>
          </p:cNvSpPr>
          <p:nvPr>
            <p:ph sz="quarter" idx="1"/>
          </p:nvPr>
        </p:nvSpPr>
        <p:spPr/>
        <p:txBody>
          <a:bodyPr>
            <a:normAutofit fontScale="77500" lnSpcReduction="20000"/>
          </a:bodyPr>
          <a:lstStyle/>
          <a:p>
            <a:pPr algn="just"/>
            <a:r>
              <a:rPr lang="en-US" dirty="0"/>
              <a:t>To organize and store data or programs on a hard drive, you must install a file system. </a:t>
            </a:r>
          </a:p>
          <a:p>
            <a:pPr algn="just"/>
            <a:r>
              <a:rPr lang="en-US" dirty="0"/>
              <a:t>A file system is the underlying disk drive structure that enables you to store information on your computer. </a:t>
            </a:r>
          </a:p>
          <a:p>
            <a:pPr algn="just"/>
            <a:r>
              <a:rPr lang="en-US" dirty="0"/>
              <a:t>You install file systems by formatting a partition or volume on the hard disk.</a:t>
            </a:r>
          </a:p>
          <a:p>
            <a:pPr algn="just"/>
            <a:r>
              <a:rPr lang="en-US" dirty="0"/>
              <a:t>In Windows Server 2012 R2, five file system options are available:</a:t>
            </a:r>
          </a:p>
          <a:p>
            <a:pPr lvl="1" algn="just"/>
            <a:r>
              <a:rPr lang="en-US" dirty="0"/>
              <a:t> NTFS</a:t>
            </a:r>
          </a:p>
          <a:p>
            <a:pPr lvl="1" algn="just"/>
            <a:r>
              <a:rPr lang="en-US" dirty="0"/>
              <a:t> FAT32</a:t>
            </a:r>
          </a:p>
          <a:p>
            <a:pPr lvl="1" algn="just"/>
            <a:r>
              <a:rPr lang="en-US" dirty="0"/>
              <a:t> </a:t>
            </a:r>
            <a:r>
              <a:rPr lang="en-US" dirty="0" err="1"/>
              <a:t>exFAT</a:t>
            </a:r>
            <a:endParaRPr lang="en-US" dirty="0"/>
          </a:p>
          <a:p>
            <a:pPr lvl="1" algn="just"/>
            <a:r>
              <a:rPr lang="en-US" dirty="0"/>
              <a:t> FAT (also known as FAT16)</a:t>
            </a:r>
          </a:p>
          <a:p>
            <a:pPr lvl="1" algn="just"/>
            <a:r>
              <a:rPr lang="en-US" dirty="0"/>
              <a:t> </a:t>
            </a:r>
            <a:r>
              <a:rPr lang="en-US" dirty="0" err="1"/>
              <a:t>ReFS</a:t>
            </a:r>
            <a:endParaRPr lang="en-US" dirty="0"/>
          </a:p>
        </p:txBody>
      </p:sp>
    </p:spTree>
    <p:extLst>
      <p:ext uri="{BB962C8B-B14F-4D97-AF65-F5344CB8AC3E}">
        <p14:creationId xmlns:p14="http://schemas.microsoft.com/office/powerpoint/2010/main" val="13380099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file systems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41</a:t>
            </a:fld>
            <a:endParaRPr lang="en-US"/>
          </a:p>
        </p:txBody>
      </p:sp>
      <p:sp>
        <p:nvSpPr>
          <p:cNvPr id="5" name="Content Placeholder 4"/>
          <p:cNvSpPr>
            <a:spLocks noGrp="1"/>
          </p:cNvSpPr>
          <p:nvPr>
            <p:ph sz="quarter" idx="1"/>
          </p:nvPr>
        </p:nvSpPr>
        <p:spPr/>
        <p:txBody>
          <a:bodyPr>
            <a:normAutofit fontScale="85000" lnSpcReduction="10000"/>
          </a:bodyPr>
          <a:lstStyle/>
          <a:p>
            <a:pPr algn="just"/>
            <a:r>
              <a:rPr lang="en-US" dirty="0"/>
              <a:t>NTFS is the preferred file system for a server; the main benefits are improved support for larger hard drives than FAT and better security in the form of encryption and permissions that restrict access by unauthorized users.</a:t>
            </a:r>
          </a:p>
          <a:p>
            <a:pPr algn="just"/>
            <a:r>
              <a:rPr lang="en-US" dirty="0"/>
              <a:t>Because the FAT file systems lack the security that NTFS provides, any user who gains access to your computer can read any file without restriction.</a:t>
            </a:r>
          </a:p>
          <a:p>
            <a:pPr algn="just"/>
            <a:r>
              <a:rPr lang="en-US" dirty="0"/>
              <a:t> Additionally, FAT file systems have disk size limitations: </a:t>
            </a:r>
          </a:p>
          <a:p>
            <a:pPr lvl="1" algn="just"/>
            <a:r>
              <a:rPr lang="en-US" dirty="0"/>
              <a:t>FAT32 cannot handle a partition greater than 32 GB or a file greater than 4 GB. </a:t>
            </a:r>
          </a:p>
          <a:p>
            <a:pPr lvl="1" algn="just"/>
            <a:r>
              <a:rPr lang="en-US" dirty="0"/>
              <a:t>FAT cannot handle a hard disk greater than 4 GB or a file greater than 2 GB. </a:t>
            </a:r>
          </a:p>
        </p:txBody>
      </p:sp>
    </p:spTree>
    <p:extLst>
      <p:ext uri="{BB962C8B-B14F-4D97-AF65-F5344CB8AC3E}">
        <p14:creationId xmlns:p14="http://schemas.microsoft.com/office/powerpoint/2010/main" val="154063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file systems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42</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IN" b="1" dirty="0"/>
              <a:t>Resilient</a:t>
            </a:r>
            <a:r>
              <a:rPr lang="en-IN" dirty="0"/>
              <a:t> </a:t>
            </a:r>
            <a:r>
              <a:rPr lang="en-IN" b="1" dirty="0"/>
              <a:t>File System</a:t>
            </a:r>
            <a:r>
              <a:rPr lang="en-IN" dirty="0"/>
              <a:t> (</a:t>
            </a:r>
            <a:r>
              <a:rPr lang="en-IN" b="1" dirty="0" err="1"/>
              <a:t>ReFS</a:t>
            </a:r>
            <a:r>
              <a:rPr lang="en-IN" dirty="0"/>
              <a:t>)</a:t>
            </a:r>
            <a:r>
              <a:rPr lang="en-US" i="1" dirty="0"/>
              <a:t> </a:t>
            </a:r>
            <a:r>
              <a:rPr lang="en-US" dirty="0"/>
              <a:t>is a new file system first appearing in Windows Server 2012 R2 that offers practically unlimited file and directory sizes and increased resiliency that eliminates the need for error checking tools, such as Chkdsk.exe.</a:t>
            </a:r>
          </a:p>
          <a:p>
            <a:pPr algn="just"/>
            <a:r>
              <a:rPr lang="en-US" dirty="0"/>
              <a:t> However, </a:t>
            </a:r>
            <a:r>
              <a:rPr lang="en-US" dirty="0" err="1"/>
              <a:t>ReFS</a:t>
            </a:r>
            <a:r>
              <a:rPr lang="en-US" dirty="0"/>
              <a:t> does not include support for NTFS features such as file compression, Encrypted File System (EFS), and disk quotas. </a:t>
            </a:r>
          </a:p>
          <a:p>
            <a:pPr algn="just"/>
            <a:r>
              <a:rPr lang="en-US" dirty="0" err="1"/>
              <a:t>ReFS</a:t>
            </a:r>
            <a:r>
              <a:rPr lang="en-US" dirty="0"/>
              <a:t> disks also cannot be read by any operating systems older than Windows Server 2012 and Windows 8.</a:t>
            </a:r>
          </a:p>
        </p:txBody>
      </p:sp>
    </p:spTree>
    <p:extLst>
      <p:ext uri="{BB962C8B-B14F-4D97-AF65-F5344CB8AC3E}">
        <p14:creationId xmlns:p14="http://schemas.microsoft.com/office/powerpoint/2010/main" val="2863811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33600" y="2667000"/>
            <a:ext cx="4379469" cy="769441"/>
          </a:xfrm>
          <a:prstGeom prst="rect">
            <a:avLst/>
          </a:prstGeom>
          <a:noFill/>
        </p:spPr>
        <p:txBody>
          <a:bodyPr wrap="none" rtlCol="0">
            <a:spAutoFit/>
          </a:bodyPr>
          <a:lstStyle/>
          <a:p>
            <a:r>
              <a:rPr lang="en-US" sz="4400" dirty="0"/>
              <a:t>Working with disks</a:t>
            </a:r>
          </a:p>
        </p:txBody>
      </p:sp>
      <p:sp>
        <p:nvSpPr>
          <p:cNvPr id="2" name="Date Placeholder 1"/>
          <p:cNvSpPr>
            <a:spLocks noGrp="1"/>
          </p:cNvSpPr>
          <p:nvPr>
            <p:ph type="dt" sz="half" idx="10"/>
          </p:nvPr>
        </p:nvSpPr>
        <p:spPr/>
        <p:txBody>
          <a:bodyPr/>
          <a:lstStyle/>
          <a:p>
            <a:fld id="{AE1C855F-1478-42EC-A211-6FD186B0EF99}" type="datetime1">
              <a:rPr lang="en-US" smtClean="0"/>
              <a:t>12/5/2019</a:t>
            </a:fld>
            <a:endParaRPr lang="en-US"/>
          </a:p>
        </p:txBody>
      </p:sp>
      <p:sp>
        <p:nvSpPr>
          <p:cNvPr id="4" name="Slide Number Placeholder 3"/>
          <p:cNvSpPr>
            <a:spLocks noGrp="1"/>
          </p:cNvSpPr>
          <p:nvPr>
            <p:ph type="sldNum" sz="quarter" idx="12"/>
          </p:nvPr>
        </p:nvSpPr>
        <p:spPr/>
        <p:txBody>
          <a:bodyPr/>
          <a:lstStyle/>
          <a:p>
            <a:fld id="{09FDE266-42D2-4A18-8E25-79D61B86666C}" type="slidenum">
              <a:rPr lang="en-US" smtClean="0"/>
              <a:t>43</a:t>
            </a:fld>
            <a:endParaRPr lang="en-US"/>
          </a:p>
        </p:txBody>
      </p:sp>
    </p:spTree>
    <p:extLst>
      <p:ext uri="{BB962C8B-B14F-4D97-AF65-F5344CB8AC3E}">
        <p14:creationId xmlns:p14="http://schemas.microsoft.com/office/powerpoint/2010/main" val="3375069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Working with disks</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44</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a:t>Windows Server 2012 R2 includes tools that enable you to manage disks graphically or from the command prompt. </a:t>
            </a:r>
          </a:p>
          <a:p>
            <a:pPr algn="just"/>
            <a:r>
              <a:rPr lang="en-US" dirty="0"/>
              <a:t>All Windows Server 2012 R2 installations include the File and Storage Services role, which causes Server Manager to display a menu when you click the icon in the navigation pane, as shown in Figure. </a:t>
            </a:r>
          </a:p>
          <a:p>
            <a:pPr algn="just"/>
            <a:r>
              <a:rPr lang="en-US" dirty="0"/>
              <a:t>This menu provides access to home pages that enable administrators to manage volumes, disks, storage pools, shares, and </a:t>
            </a:r>
            <a:r>
              <a:rPr lang="en-US" dirty="0" err="1"/>
              <a:t>iSCSI</a:t>
            </a:r>
            <a:r>
              <a:rPr lang="en-US" dirty="0"/>
              <a:t> devices.</a:t>
            </a:r>
          </a:p>
        </p:txBody>
      </p:sp>
    </p:spTree>
    <p:extLst>
      <p:ext uri="{BB962C8B-B14F-4D97-AF65-F5344CB8AC3E}">
        <p14:creationId xmlns:p14="http://schemas.microsoft.com/office/powerpoint/2010/main" val="1517470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45</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670541" y="1676400"/>
            <a:ext cx="6330459" cy="4267199"/>
          </a:xfrm>
        </p:spPr>
      </p:pic>
      <p:sp>
        <p:nvSpPr>
          <p:cNvPr id="7" name="TextBox 6"/>
          <p:cNvSpPr txBox="1"/>
          <p:nvPr/>
        </p:nvSpPr>
        <p:spPr>
          <a:xfrm>
            <a:off x="1752600" y="6019800"/>
            <a:ext cx="4876800" cy="646331"/>
          </a:xfrm>
          <a:prstGeom prst="rect">
            <a:avLst/>
          </a:prstGeom>
          <a:noFill/>
        </p:spPr>
        <p:txBody>
          <a:bodyPr wrap="square" rtlCol="0">
            <a:spAutoFit/>
          </a:bodyPr>
          <a:lstStyle/>
          <a:p>
            <a:r>
              <a:rPr lang="en-US" dirty="0"/>
              <a:t>Fig: Using the File and Storage Services menu in Server Manager</a:t>
            </a:r>
          </a:p>
        </p:txBody>
      </p:sp>
    </p:spTree>
    <p:extLst>
      <p:ext uri="{BB962C8B-B14F-4D97-AF65-F5344CB8AC3E}">
        <p14:creationId xmlns:p14="http://schemas.microsoft.com/office/powerpoint/2010/main" val="947713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46</a:t>
            </a:fld>
            <a:endParaRPr lang="en-US"/>
          </a:p>
        </p:txBody>
      </p:sp>
      <p:sp>
        <p:nvSpPr>
          <p:cNvPr id="5" name="Content Placeholder 4"/>
          <p:cNvSpPr>
            <a:spLocks noGrp="1"/>
          </p:cNvSpPr>
          <p:nvPr>
            <p:ph sz="quarter" idx="1"/>
          </p:nvPr>
        </p:nvSpPr>
        <p:spPr/>
        <p:txBody>
          <a:bodyPr>
            <a:normAutofit fontScale="92500" lnSpcReduction="20000"/>
          </a:bodyPr>
          <a:lstStyle/>
          <a:p>
            <a:pPr algn="just"/>
            <a:r>
              <a:rPr lang="en-US" dirty="0"/>
              <a:t>Server Manager is the only graphical tool that can manage storage pools and create virtual disks.</a:t>
            </a:r>
          </a:p>
          <a:p>
            <a:pPr algn="just"/>
            <a:r>
              <a:rPr lang="en-US" dirty="0"/>
              <a:t> It can also perform some—but not all—of the standard disk and volume management operations on physical disks. </a:t>
            </a:r>
          </a:p>
          <a:p>
            <a:pPr algn="just"/>
            <a:r>
              <a:rPr lang="en-US" dirty="0"/>
              <a:t>Disk Management is an MMC snap-in that is the traditional tool for performing disk related tasks. </a:t>
            </a:r>
          </a:p>
          <a:p>
            <a:pPr algn="just"/>
            <a:r>
              <a:rPr lang="en-US" dirty="0"/>
              <a:t>To access the Disk Management snap-in, open the Computer Management console and select Disk Management.</a:t>
            </a:r>
          </a:p>
          <a:p>
            <a:pPr algn="just"/>
            <a:r>
              <a:rPr lang="en-US" dirty="0"/>
              <a:t>You can also manage disks and volumes from the command line by using the DiskPart.exe utility.</a:t>
            </a:r>
          </a:p>
        </p:txBody>
      </p:sp>
    </p:spTree>
    <p:extLst>
      <p:ext uri="{BB962C8B-B14F-4D97-AF65-F5344CB8AC3E}">
        <p14:creationId xmlns:p14="http://schemas.microsoft.com/office/powerpoint/2010/main" val="2625883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new physical disk</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47</a:t>
            </a:fld>
            <a:endParaRPr lang="en-US"/>
          </a:p>
        </p:txBody>
      </p:sp>
      <p:sp>
        <p:nvSpPr>
          <p:cNvPr id="5" name="Content Placeholder 4"/>
          <p:cNvSpPr>
            <a:spLocks noGrp="1"/>
          </p:cNvSpPr>
          <p:nvPr>
            <p:ph sz="quarter" idx="1"/>
          </p:nvPr>
        </p:nvSpPr>
        <p:spPr/>
        <p:txBody>
          <a:bodyPr/>
          <a:lstStyle/>
          <a:p>
            <a:pPr algn="just"/>
            <a:r>
              <a:rPr lang="en-US" dirty="0"/>
              <a:t>When you add a new hard disk to a Windows Server 2012 R2 computer, you must initialize the disk before you can access its storage. </a:t>
            </a:r>
          </a:p>
          <a:p>
            <a:pPr algn="just"/>
            <a:r>
              <a:rPr lang="en-US" dirty="0"/>
              <a:t>To add a new secondary disk, shut down the computer and install or attach the new physical disk per the manufacturer’s instructions. </a:t>
            </a:r>
          </a:p>
          <a:p>
            <a:pPr algn="just"/>
            <a:r>
              <a:rPr lang="en-US" dirty="0"/>
              <a:t>A newly added physical disk is listed in Server Manager in the Disks tile, as shown in Figure, with a status of Offline and an unknown partition style.</a:t>
            </a:r>
          </a:p>
        </p:txBody>
      </p:sp>
    </p:spTree>
    <p:extLst>
      <p:ext uri="{BB962C8B-B14F-4D97-AF65-F5344CB8AC3E}">
        <p14:creationId xmlns:p14="http://schemas.microsoft.com/office/powerpoint/2010/main" val="4173075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new physical disk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48</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63335" y="1905000"/>
            <a:ext cx="6199248" cy="3733800"/>
          </a:xfrm>
        </p:spPr>
      </p:pic>
      <p:sp>
        <p:nvSpPr>
          <p:cNvPr id="7" name="TextBox 6"/>
          <p:cNvSpPr txBox="1"/>
          <p:nvPr/>
        </p:nvSpPr>
        <p:spPr>
          <a:xfrm>
            <a:off x="1752600" y="5791200"/>
            <a:ext cx="4572000" cy="646331"/>
          </a:xfrm>
          <a:prstGeom prst="rect">
            <a:avLst/>
          </a:prstGeom>
          <a:noFill/>
        </p:spPr>
        <p:txBody>
          <a:bodyPr wrap="square" rtlCol="0">
            <a:spAutoFit/>
          </a:bodyPr>
          <a:lstStyle/>
          <a:p>
            <a:r>
              <a:rPr lang="en-US" dirty="0"/>
              <a:t>Fig: A newly added physical disk in Server Manager</a:t>
            </a:r>
          </a:p>
        </p:txBody>
      </p:sp>
    </p:spTree>
    <p:extLst>
      <p:ext uri="{BB962C8B-B14F-4D97-AF65-F5344CB8AC3E}">
        <p14:creationId xmlns:p14="http://schemas.microsoft.com/office/powerpoint/2010/main" val="20545774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new physical disk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49</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a:t>To make the disk accessible, you must first bring it online by right-clicking it in the Disks tile and, from the shortcut menu, selecting Bring Online. </a:t>
            </a:r>
          </a:p>
          <a:p>
            <a:pPr algn="just"/>
            <a:r>
              <a:rPr lang="en-US" dirty="0"/>
              <a:t>After you confirm your action and the disk status changes to Online, right-click it and select Initialize.</a:t>
            </a:r>
          </a:p>
          <a:p>
            <a:pPr algn="just"/>
            <a:r>
              <a:rPr lang="en-US" dirty="0"/>
              <a:t> Unlike the Disk Management snap-in, Server Manager does not allow you to choose the partition style for the disk. </a:t>
            </a:r>
          </a:p>
          <a:p>
            <a:pPr algn="just"/>
            <a:r>
              <a:rPr lang="en-US" dirty="0"/>
              <a:t>A Task Progress window opens; when the process is completed, click Close. The disk then appears in the list with a partition style of GPT. </a:t>
            </a:r>
          </a:p>
        </p:txBody>
      </p:sp>
    </p:spTree>
    <p:extLst>
      <p:ext uri="{BB962C8B-B14F-4D97-AF65-F5344CB8AC3E}">
        <p14:creationId xmlns:p14="http://schemas.microsoft.com/office/powerpoint/2010/main" val="154650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Planning server storage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a:t>
            </a:fld>
            <a:endParaRPr lang="en-US"/>
          </a:p>
        </p:txBody>
      </p:sp>
      <p:sp>
        <p:nvSpPr>
          <p:cNvPr id="5" name="Content Placeholder 4"/>
          <p:cNvSpPr>
            <a:spLocks noGrp="1"/>
          </p:cNvSpPr>
          <p:nvPr>
            <p:ph sz="quarter" idx="1"/>
          </p:nvPr>
        </p:nvSpPr>
        <p:spPr/>
        <p:txBody>
          <a:bodyPr>
            <a:normAutofit fontScale="92500" lnSpcReduction="20000"/>
          </a:bodyPr>
          <a:lstStyle/>
          <a:p>
            <a:pPr algn="just"/>
            <a:r>
              <a:rPr lang="en-US" dirty="0"/>
              <a:t>A variety of storage technologies are better suited for server use. </a:t>
            </a:r>
          </a:p>
          <a:p>
            <a:pPr algn="just"/>
            <a:r>
              <a:rPr lang="en-US" dirty="0"/>
              <a:t>The process of designing a storage solution for a server depends on several factors, including the following:</a:t>
            </a:r>
          </a:p>
          <a:p>
            <a:pPr lvl="1" algn="just"/>
            <a:r>
              <a:rPr lang="en-US" dirty="0"/>
              <a:t>The amount of storage the server needs</a:t>
            </a:r>
          </a:p>
          <a:p>
            <a:pPr lvl="1" algn="just"/>
            <a:r>
              <a:rPr lang="en-US" dirty="0"/>
              <a:t>The number of users who will be accessing the server at the same time</a:t>
            </a:r>
          </a:p>
          <a:p>
            <a:pPr lvl="1" algn="just"/>
            <a:r>
              <a:rPr lang="en-US" dirty="0"/>
              <a:t>The sensitivity of the data to be stored on the server</a:t>
            </a:r>
          </a:p>
          <a:p>
            <a:pPr lvl="1" algn="just"/>
            <a:r>
              <a:rPr lang="en-US" dirty="0"/>
              <a:t>The importance of the data to the organization</a:t>
            </a:r>
          </a:p>
          <a:p>
            <a:pPr algn="just"/>
            <a:r>
              <a:rPr lang="en-US" dirty="0"/>
              <a:t>The following sections examine these factors and the technologies you can choose when creating a plan for your network storage solutions.</a:t>
            </a:r>
          </a:p>
        </p:txBody>
      </p:sp>
    </p:spTree>
    <p:extLst>
      <p:ext uri="{BB962C8B-B14F-4D97-AF65-F5344CB8AC3E}">
        <p14:creationId xmlns:p14="http://schemas.microsoft.com/office/powerpoint/2010/main" val="1144171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a new physical disk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50</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a:t>You can convert a disk from one partition style to another at any time using Disk Management by right-clicking the disk you need to convert and then, from the shortcut menu, selecting Convert To GPT Disk or Convert To MBR Disk. </a:t>
            </a:r>
          </a:p>
          <a:p>
            <a:pPr algn="just"/>
            <a:r>
              <a:rPr lang="en-US" dirty="0"/>
              <a:t>However, be aware that converting the disk partition style is a destructive process. You can perform the conversion only on an unallocated disk, so if the disk you want to convert contains data, you must back up the disk and then delete all existing partitions or volumes before you begin the conversion.</a:t>
            </a:r>
          </a:p>
          <a:p>
            <a:endParaRPr lang="en-US" dirty="0"/>
          </a:p>
        </p:txBody>
      </p:sp>
    </p:spTree>
    <p:extLst>
      <p:ext uri="{BB962C8B-B14F-4D97-AF65-F5344CB8AC3E}">
        <p14:creationId xmlns:p14="http://schemas.microsoft.com/office/powerpoint/2010/main" val="2313365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mounting virtual hard disks (VHDs)</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51</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a:t>The Disk Management snap-in in Windows Server 2012 R2 enables you to create VHD and VHDX files and mount them on the computer. </a:t>
            </a:r>
          </a:p>
          <a:p>
            <a:pPr algn="just"/>
            <a:r>
              <a:rPr lang="en-US" dirty="0"/>
              <a:t>Once they are mounted, you can treat them just like physical disks and use them to store data. </a:t>
            </a:r>
          </a:p>
          <a:p>
            <a:pPr algn="just"/>
            <a:r>
              <a:rPr lang="en-US" dirty="0"/>
              <a:t>When dismounting a VHD or VHDX, the stored data is packaged in the file so you can copy or move it as needed.</a:t>
            </a:r>
          </a:p>
          <a:p>
            <a:pPr algn="just"/>
            <a:r>
              <a:rPr lang="en-US" dirty="0"/>
              <a:t>To create a VHD in Disk Management, use the following procedure.</a:t>
            </a:r>
          </a:p>
        </p:txBody>
      </p:sp>
    </p:spTree>
    <p:extLst>
      <p:ext uri="{BB962C8B-B14F-4D97-AF65-F5344CB8AC3E}">
        <p14:creationId xmlns:p14="http://schemas.microsoft.com/office/powerpoint/2010/main" val="40226221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mounting virtual hard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52</a:t>
            </a:fld>
            <a:endParaRPr lang="en-US"/>
          </a:p>
        </p:txBody>
      </p:sp>
      <p:sp>
        <p:nvSpPr>
          <p:cNvPr id="5" name="Content Placeholder 4"/>
          <p:cNvSpPr>
            <a:spLocks noGrp="1"/>
          </p:cNvSpPr>
          <p:nvPr>
            <p:ph sz="quarter" idx="1"/>
          </p:nvPr>
        </p:nvSpPr>
        <p:spPr/>
        <p:txBody>
          <a:bodyPr/>
          <a:lstStyle/>
          <a:p>
            <a:pPr marL="0" indent="0" algn="just">
              <a:buNone/>
            </a:pPr>
            <a:r>
              <a:rPr lang="en-US" dirty="0"/>
              <a:t>	1. In Server Manager, click Tools, Computer Management. The Computer Management console opens.</a:t>
            </a:r>
          </a:p>
          <a:p>
            <a:pPr marL="0" indent="0" algn="just">
              <a:buNone/>
            </a:pPr>
            <a:r>
              <a:rPr lang="en-US" dirty="0"/>
              <a:t>	2. Click Disk Management to open the Disk Management snap-in.</a:t>
            </a:r>
          </a:p>
          <a:p>
            <a:pPr marL="0" indent="0" algn="just">
              <a:buNone/>
            </a:pPr>
            <a:r>
              <a:rPr lang="en-US" dirty="0"/>
              <a:t>	3. From the Action menu, select Create VHD. The Create And Attach Virtual Hard Disk dialog box opens, as shown in Figure.</a:t>
            </a:r>
          </a:p>
        </p:txBody>
      </p:sp>
    </p:spTree>
    <p:extLst>
      <p:ext uri="{BB962C8B-B14F-4D97-AF65-F5344CB8AC3E}">
        <p14:creationId xmlns:p14="http://schemas.microsoft.com/office/powerpoint/2010/main" val="2437489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mounting virtual hard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53</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817718" y="1600200"/>
            <a:ext cx="3426267" cy="4114800"/>
          </a:xfrm>
        </p:spPr>
      </p:pic>
      <p:sp>
        <p:nvSpPr>
          <p:cNvPr id="7" name="TextBox 6"/>
          <p:cNvSpPr txBox="1"/>
          <p:nvPr/>
        </p:nvSpPr>
        <p:spPr>
          <a:xfrm>
            <a:off x="2590800" y="5791200"/>
            <a:ext cx="3886200" cy="646331"/>
          </a:xfrm>
          <a:prstGeom prst="rect">
            <a:avLst/>
          </a:prstGeom>
          <a:noFill/>
        </p:spPr>
        <p:txBody>
          <a:bodyPr wrap="square" rtlCol="0">
            <a:spAutoFit/>
          </a:bodyPr>
          <a:lstStyle/>
          <a:p>
            <a:r>
              <a:rPr lang="en-US" dirty="0"/>
              <a:t>Fig: Configuring the Create And Attach Virtual Hard Disk settings</a:t>
            </a:r>
          </a:p>
        </p:txBody>
      </p:sp>
    </p:spTree>
    <p:extLst>
      <p:ext uri="{BB962C8B-B14F-4D97-AF65-F5344CB8AC3E}">
        <p14:creationId xmlns:p14="http://schemas.microsoft.com/office/powerpoint/2010/main" val="2881245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mounting virtual hard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54</a:t>
            </a:fld>
            <a:endParaRPr lang="en-US"/>
          </a:p>
        </p:txBody>
      </p:sp>
      <p:sp>
        <p:nvSpPr>
          <p:cNvPr id="5" name="Content Placeholder 4"/>
          <p:cNvSpPr>
            <a:spLocks noGrp="1"/>
          </p:cNvSpPr>
          <p:nvPr>
            <p:ph sz="quarter" idx="1"/>
          </p:nvPr>
        </p:nvSpPr>
        <p:spPr/>
        <p:txBody>
          <a:bodyPr>
            <a:normAutofit lnSpcReduction="10000"/>
          </a:bodyPr>
          <a:lstStyle/>
          <a:p>
            <a:pPr marL="0" indent="0" algn="just">
              <a:buNone/>
            </a:pPr>
            <a:r>
              <a:rPr lang="en-US" dirty="0"/>
              <a:t>	4. In the Location text box, type the path and file name for the file you want to create.</a:t>
            </a:r>
          </a:p>
          <a:p>
            <a:pPr marL="0" indent="0" algn="just">
              <a:buNone/>
            </a:pPr>
            <a:r>
              <a:rPr lang="en-US" dirty="0"/>
              <a:t>	5. In the Virtual Hard Disk Size box, type the maximum size of the disk you want to create.</a:t>
            </a:r>
          </a:p>
          <a:p>
            <a:pPr marL="0" indent="0" algn="just">
              <a:buNone/>
            </a:pPr>
            <a:r>
              <a:rPr lang="en-US" dirty="0"/>
              <a:t>	6. Select one of the following Virtual Hard Disk Format options:</a:t>
            </a:r>
          </a:p>
          <a:p>
            <a:pPr marL="1051560" lvl="2" indent="-457200" algn="just"/>
            <a:r>
              <a:rPr lang="en-US" dirty="0"/>
              <a:t> </a:t>
            </a:r>
            <a:r>
              <a:rPr lang="en-US" b="1" dirty="0"/>
              <a:t>VHD </a:t>
            </a:r>
            <a:r>
              <a:rPr lang="en-US" dirty="0"/>
              <a:t>The original and more compatible format, which supports files of up to 2,040 GB</a:t>
            </a:r>
          </a:p>
          <a:p>
            <a:pPr marL="1051560" lvl="2" indent="-457200" algn="just"/>
            <a:r>
              <a:rPr lang="en-US" dirty="0"/>
              <a:t> </a:t>
            </a:r>
            <a:r>
              <a:rPr lang="en-US" b="1" dirty="0"/>
              <a:t>VHDX </a:t>
            </a:r>
            <a:r>
              <a:rPr lang="en-US" dirty="0"/>
              <a:t>A new version of the format that supports files of up to 64 TB but can be read only by computers running Windows Server 2012 and Windows Server 2012 R2</a:t>
            </a:r>
          </a:p>
        </p:txBody>
      </p:sp>
    </p:spTree>
    <p:extLst>
      <p:ext uri="{BB962C8B-B14F-4D97-AF65-F5344CB8AC3E}">
        <p14:creationId xmlns:p14="http://schemas.microsoft.com/office/powerpoint/2010/main" val="38959460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and mounting virtual hard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55</a:t>
            </a:fld>
            <a:endParaRPr lang="en-US"/>
          </a:p>
        </p:txBody>
      </p:sp>
      <p:sp>
        <p:nvSpPr>
          <p:cNvPr id="5" name="Content Placeholder 4"/>
          <p:cNvSpPr>
            <a:spLocks noGrp="1"/>
          </p:cNvSpPr>
          <p:nvPr>
            <p:ph sz="quarter" idx="1"/>
          </p:nvPr>
        </p:nvSpPr>
        <p:spPr/>
        <p:txBody>
          <a:bodyPr>
            <a:normAutofit fontScale="85000" lnSpcReduction="20000"/>
          </a:bodyPr>
          <a:lstStyle/>
          <a:p>
            <a:pPr marL="0" indent="0" algn="just">
              <a:buNone/>
            </a:pPr>
            <a:r>
              <a:rPr lang="en-US" dirty="0"/>
              <a:t>	7. Select one of the following Virtual Hard Disk Type options:</a:t>
            </a:r>
          </a:p>
          <a:p>
            <a:pPr marL="1051560" lvl="2" indent="-457200" algn="just"/>
            <a:r>
              <a:rPr lang="en-US" b="1" dirty="0"/>
              <a:t>Fixed Size (Recommended) </a:t>
            </a:r>
            <a:r>
              <a:rPr lang="en-US" dirty="0"/>
              <a:t>Allocates all the disk space for the VHD/VHDX file at once</a:t>
            </a:r>
          </a:p>
          <a:p>
            <a:pPr marL="1051560" lvl="2" indent="-457200" algn="just"/>
            <a:r>
              <a:rPr lang="en-US" b="1" dirty="0"/>
              <a:t>Dynamically Expanding </a:t>
            </a:r>
            <a:r>
              <a:rPr lang="en-US" dirty="0"/>
              <a:t>Allocates disk space to the VHD/VHDX file as you add data to the virtual hard disk</a:t>
            </a:r>
          </a:p>
          <a:p>
            <a:pPr marL="0" indent="0" algn="just">
              <a:buNone/>
            </a:pPr>
            <a:r>
              <a:rPr lang="en-US" dirty="0"/>
              <a:t>	8. Click OK. The system creates the VHD or VHDX file and attaches it so that it appears as a disk in the snap-in.</a:t>
            </a:r>
          </a:p>
          <a:p>
            <a:pPr algn="just"/>
            <a:r>
              <a:rPr lang="en-US" dirty="0"/>
              <a:t>Once you have created and attached the VHD or VHDX file, it appears as an uninitialized disk in the Disk Management snap-in and in Server Manager. </a:t>
            </a:r>
          </a:p>
          <a:p>
            <a:pPr algn="just"/>
            <a:r>
              <a:rPr lang="en-US" dirty="0"/>
              <a:t>By using either tool, you can initialize the disk and create volumes on it, just as you would a physical disk. </a:t>
            </a:r>
          </a:p>
        </p:txBody>
      </p:sp>
    </p:spTree>
    <p:extLst>
      <p:ext uri="{BB962C8B-B14F-4D97-AF65-F5344CB8AC3E}">
        <p14:creationId xmlns:p14="http://schemas.microsoft.com/office/powerpoint/2010/main" val="258734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storage pool</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56</a:t>
            </a:fld>
            <a:endParaRPr lang="en-US"/>
          </a:p>
        </p:txBody>
      </p:sp>
      <p:sp>
        <p:nvSpPr>
          <p:cNvPr id="5" name="Content Placeholder 4"/>
          <p:cNvSpPr>
            <a:spLocks noGrp="1"/>
          </p:cNvSpPr>
          <p:nvPr>
            <p:ph sz="quarter" idx="1"/>
          </p:nvPr>
        </p:nvSpPr>
        <p:spPr/>
        <p:txBody>
          <a:bodyPr>
            <a:normAutofit/>
          </a:bodyPr>
          <a:lstStyle/>
          <a:p>
            <a:pPr algn="just"/>
            <a:r>
              <a:rPr lang="en-US" dirty="0"/>
              <a:t>Once you have installed your physical disks, you can concatenate their space into a storage pool, from which you can create virtual disks of any size.</a:t>
            </a:r>
          </a:p>
          <a:p>
            <a:pPr algn="just"/>
            <a:r>
              <a:rPr lang="en-US" dirty="0"/>
              <a:t>To create a storage pool by using Server Manager, follow this procedure.</a:t>
            </a:r>
          </a:p>
          <a:p>
            <a:pPr marL="0" indent="0" algn="just">
              <a:buNone/>
            </a:pPr>
            <a:r>
              <a:rPr lang="en-US" dirty="0"/>
              <a:t>	1. In Server Manager, click the File and Storage Services icon and, in the menu that opens, click Storage Pools. The Storage Pools tile then opens, as shown in Figure.</a:t>
            </a:r>
          </a:p>
        </p:txBody>
      </p:sp>
    </p:spTree>
    <p:extLst>
      <p:ext uri="{BB962C8B-B14F-4D97-AF65-F5344CB8AC3E}">
        <p14:creationId xmlns:p14="http://schemas.microsoft.com/office/powerpoint/2010/main" val="4030670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storage pool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57</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34969" y="1905001"/>
            <a:ext cx="6208831" cy="3596470"/>
          </a:xfrm>
        </p:spPr>
      </p:pic>
      <p:sp>
        <p:nvSpPr>
          <p:cNvPr id="7" name="TextBox 6"/>
          <p:cNvSpPr txBox="1"/>
          <p:nvPr/>
        </p:nvSpPr>
        <p:spPr>
          <a:xfrm>
            <a:off x="2895600" y="5791200"/>
            <a:ext cx="3352800" cy="369332"/>
          </a:xfrm>
          <a:prstGeom prst="rect">
            <a:avLst/>
          </a:prstGeom>
          <a:noFill/>
        </p:spPr>
        <p:txBody>
          <a:bodyPr wrap="square" rtlCol="0">
            <a:spAutoFit/>
          </a:bodyPr>
          <a:lstStyle/>
          <a:p>
            <a:r>
              <a:rPr lang="en-US" dirty="0"/>
              <a:t>Fig: The Storage Pools tile</a:t>
            </a:r>
          </a:p>
        </p:txBody>
      </p:sp>
    </p:spTree>
    <p:extLst>
      <p:ext uri="{BB962C8B-B14F-4D97-AF65-F5344CB8AC3E}">
        <p14:creationId xmlns:p14="http://schemas.microsoft.com/office/powerpoint/2010/main" val="3326355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storage pool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58</a:t>
            </a:fld>
            <a:endParaRPr lang="en-US"/>
          </a:p>
        </p:txBody>
      </p:sp>
      <p:sp>
        <p:nvSpPr>
          <p:cNvPr id="5" name="Content Placeholder 4"/>
          <p:cNvSpPr>
            <a:spLocks noGrp="1"/>
          </p:cNvSpPr>
          <p:nvPr>
            <p:ph sz="quarter" idx="1"/>
          </p:nvPr>
        </p:nvSpPr>
        <p:spPr/>
        <p:txBody>
          <a:bodyPr/>
          <a:lstStyle/>
          <a:p>
            <a:pPr marL="0" indent="0" algn="just">
              <a:buNone/>
            </a:pPr>
            <a:r>
              <a:rPr lang="en-US" dirty="0"/>
              <a:t>	2. In the Storage Pools tile, select the primordial space on the server where you want to create the pool and, from the Tasks menu, select New Storage Pool. The New Storage Pool Wizard starts, displaying the Before You Begin page.</a:t>
            </a:r>
          </a:p>
          <a:p>
            <a:pPr marL="0" indent="0" algn="just">
              <a:buNone/>
            </a:pPr>
            <a:r>
              <a:rPr lang="en-US" dirty="0"/>
              <a:t>	3. Click Next. The Specify A Storage Pool Name and Subsystem page opens, as shown in</a:t>
            </a:r>
          </a:p>
          <a:p>
            <a:pPr marL="0" indent="0" algn="just">
              <a:buNone/>
            </a:pPr>
            <a:r>
              <a:rPr lang="en-US" dirty="0"/>
              <a:t>Figure.</a:t>
            </a:r>
          </a:p>
        </p:txBody>
      </p:sp>
    </p:spTree>
    <p:extLst>
      <p:ext uri="{BB962C8B-B14F-4D97-AF65-F5344CB8AC3E}">
        <p14:creationId xmlns:p14="http://schemas.microsoft.com/office/powerpoint/2010/main" val="24430464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storage pool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59</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90600" y="1652003"/>
            <a:ext cx="7010400" cy="4291597"/>
          </a:xfrm>
        </p:spPr>
      </p:pic>
      <p:sp>
        <p:nvSpPr>
          <p:cNvPr id="7" name="TextBox 6"/>
          <p:cNvSpPr txBox="1"/>
          <p:nvPr/>
        </p:nvSpPr>
        <p:spPr>
          <a:xfrm>
            <a:off x="1676400" y="6059269"/>
            <a:ext cx="4191000" cy="646331"/>
          </a:xfrm>
          <a:prstGeom prst="rect">
            <a:avLst/>
          </a:prstGeom>
          <a:noFill/>
        </p:spPr>
        <p:txBody>
          <a:bodyPr wrap="square" rtlCol="0">
            <a:spAutoFit/>
          </a:bodyPr>
          <a:lstStyle/>
          <a:p>
            <a:r>
              <a:rPr lang="en-US" dirty="0"/>
              <a:t>Fig: The Specify A Storage Pool Name and Subsystem page</a:t>
            </a:r>
          </a:p>
        </p:txBody>
      </p:sp>
    </p:spTree>
    <p:extLst>
      <p:ext uri="{BB962C8B-B14F-4D97-AF65-F5344CB8AC3E}">
        <p14:creationId xmlns:p14="http://schemas.microsoft.com/office/powerpoint/2010/main" val="299658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servers do I need?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a:t>
            </a:fld>
            <a:endParaRPr lang="en-US"/>
          </a:p>
        </p:txBody>
      </p:sp>
      <p:sp>
        <p:nvSpPr>
          <p:cNvPr id="5" name="Content Placeholder 4"/>
          <p:cNvSpPr>
            <a:spLocks noGrp="1"/>
          </p:cNvSpPr>
          <p:nvPr>
            <p:ph sz="quarter" idx="1"/>
          </p:nvPr>
        </p:nvSpPr>
        <p:spPr/>
        <p:txBody>
          <a:bodyPr>
            <a:normAutofit fontScale="92500" lnSpcReduction="20000"/>
          </a:bodyPr>
          <a:lstStyle/>
          <a:p>
            <a:pPr algn="just"/>
            <a:r>
              <a:rPr lang="en-US" dirty="0"/>
              <a:t>The number of servers you need can depend on how often your users work with the same resources and how much fault tolerance and high availability you want to build into the system. </a:t>
            </a:r>
          </a:p>
          <a:p>
            <a:pPr algn="just"/>
            <a:r>
              <a:rPr lang="en-US" dirty="0"/>
              <a:t>For example, if each department in your organization typically works with its own applications and documents and rarely needs access to those of other departments, deploying individual servers to each department might be preferable.</a:t>
            </a:r>
          </a:p>
          <a:p>
            <a:pPr algn="just"/>
            <a:r>
              <a:rPr lang="en-US" dirty="0"/>
              <a:t> If everyone in your organization works with the same set of resources, centralized servers might be a better choice.</a:t>
            </a:r>
          </a:p>
        </p:txBody>
      </p:sp>
    </p:spTree>
    <p:extLst>
      <p:ext uri="{BB962C8B-B14F-4D97-AF65-F5344CB8AC3E}">
        <p14:creationId xmlns:p14="http://schemas.microsoft.com/office/powerpoint/2010/main" val="42715660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storage pool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60</a:t>
            </a:fld>
            <a:endParaRPr lang="en-US"/>
          </a:p>
        </p:txBody>
      </p:sp>
      <p:sp>
        <p:nvSpPr>
          <p:cNvPr id="5" name="Content Placeholder 4"/>
          <p:cNvSpPr>
            <a:spLocks noGrp="1"/>
          </p:cNvSpPr>
          <p:nvPr>
            <p:ph sz="quarter" idx="1"/>
          </p:nvPr>
        </p:nvSpPr>
        <p:spPr/>
        <p:txBody>
          <a:bodyPr/>
          <a:lstStyle/>
          <a:p>
            <a:pPr marL="0" indent="0">
              <a:buNone/>
            </a:pPr>
            <a:r>
              <a:rPr lang="en-US" dirty="0"/>
              <a:t>	4. In the Name text box, type the name you want to assign to the storage pool.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325" y="2667000"/>
            <a:ext cx="5668200" cy="3581400"/>
          </a:xfrm>
          <a:prstGeom prst="rect">
            <a:avLst/>
          </a:prstGeom>
        </p:spPr>
      </p:pic>
      <p:sp>
        <p:nvSpPr>
          <p:cNvPr id="7" name="TextBox 6"/>
          <p:cNvSpPr txBox="1"/>
          <p:nvPr/>
        </p:nvSpPr>
        <p:spPr>
          <a:xfrm>
            <a:off x="6728980" y="3724870"/>
            <a:ext cx="2034020" cy="1200329"/>
          </a:xfrm>
          <a:prstGeom prst="rect">
            <a:avLst/>
          </a:prstGeom>
          <a:noFill/>
        </p:spPr>
        <p:txBody>
          <a:bodyPr wrap="square" rtlCol="0">
            <a:spAutoFit/>
          </a:bodyPr>
          <a:lstStyle/>
          <a:p>
            <a:r>
              <a:rPr lang="en-US" dirty="0"/>
              <a:t>Fig: The Select Physical Disks For The Storage Pool page</a:t>
            </a:r>
          </a:p>
        </p:txBody>
      </p:sp>
    </p:spTree>
    <p:extLst>
      <p:ext uri="{BB962C8B-B14F-4D97-AF65-F5344CB8AC3E}">
        <p14:creationId xmlns:p14="http://schemas.microsoft.com/office/powerpoint/2010/main" val="4918068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storage pool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61</a:t>
            </a:fld>
            <a:endParaRPr lang="en-US"/>
          </a:p>
        </p:txBody>
      </p:sp>
      <p:sp>
        <p:nvSpPr>
          <p:cNvPr id="5" name="Content Placeholder 4"/>
          <p:cNvSpPr>
            <a:spLocks noGrp="1"/>
          </p:cNvSpPr>
          <p:nvPr>
            <p:ph sz="quarter" idx="1"/>
          </p:nvPr>
        </p:nvSpPr>
        <p:spPr/>
        <p:txBody>
          <a:bodyPr>
            <a:normAutofit/>
          </a:bodyPr>
          <a:lstStyle/>
          <a:p>
            <a:pPr marL="0" indent="0" algn="just">
              <a:buNone/>
            </a:pPr>
            <a:r>
              <a:rPr lang="en-US" dirty="0"/>
              <a:t>	5. Select the check boxes for the disks you want to add to the pool and click Next to open the Confirm Selections page.</a:t>
            </a:r>
          </a:p>
          <a:p>
            <a:pPr marL="0" indent="0" algn="just">
              <a:buNone/>
            </a:pPr>
            <a:r>
              <a:rPr lang="en-US" dirty="0"/>
              <a:t>	6. Click Create. The wizard creates the new storage pool and the View Results page opens.</a:t>
            </a:r>
          </a:p>
          <a:p>
            <a:pPr marL="0" indent="0" algn="just">
              <a:buNone/>
            </a:pPr>
            <a:r>
              <a:rPr lang="en-US" dirty="0"/>
              <a:t>	7. Click Close. The wizard closes and the new pool appears on the Storage Pools tile, as shown in Figure.</a:t>
            </a:r>
          </a:p>
        </p:txBody>
      </p:sp>
    </p:spTree>
    <p:extLst>
      <p:ext uri="{BB962C8B-B14F-4D97-AF65-F5344CB8AC3E}">
        <p14:creationId xmlns:p14="http://schemas.microsoft.com/office/powerpoint/2010/main" val="29265092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storage pool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62</a:t>
            </a:fld>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230674" y="1756215"/>
            <a:ext cx="6389326" cy="3730185"/>
          </a:xfrm>
        </p:spPr>
      </p:pic>
      <p:sp>
        <p:nvSpPr>
          <p:cNvPr id="6" name="TextBox 5"/>
          <p:cNvSpPr txBox="1"/>
          <p:nvPr/>
        </p:nvSpPr>
        <p:spPr>
          <a:xfrm>
            <a:off x="1828800" y="5562600"/>
            <a:ext cx="5486400" cy="369332"/>
          </a:xfrm>
          <a:prstGeom prst="rect">
            <a:avLst/>
          </a:prstGeom>
          <a:noFill/>
        </p:spPr>
        <p:txBody>
          <a:bodyPr wrap="square" rtlCol="0">
            <a:spAutoFit/>
          </a:bodyPr>
          <a:lstStyle/>
          <a:p>
            <a:r>
              <a:rPr lang="en-US" dirty="0"/>
              <a:t>Fig: The new pool shown on the Storage Pools tile</a:t>
            </a:r>
          </a:p>
        </p:txBody>
      </p:sp>
    </p:spTree>
    <p:extLst>
      <p:ext uri="{BB962C8B-B14F-4D97-AF65-F5344CB8AC3E}">
        <p14:creationId xmlns:p14="http://schemas.microsoft.com/office/powerpoint/2010/main" val="3055505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storage pool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63</a:t>
            </a:fld>
            <a:endParaRPr lang="en-US"/>
          </a:p>
        </p:txBody>
      </p:sp>
      <p:sp>
        <p:nvSpPr>
          <p:cNvPr id="5" name="Content Placeholder 4"/>
          <p:cNvSpPr>
            <a:spLocks noGrp="1"/>
          </p:cNvSpPr>
          <p:nvPr>
            <p:ph sz="quarter" idx="1"/>
          </p:nvPr>
        </p:nvSpPr>
        <p:spPr/>
        <p:txBody>
          <a:bodyPr>
            <a:normAutofit fontScale="92500"/>
          </a:bodyPr>
          <a:lstStyle/>
          <a:p>
            <a:pPr marL="0" indent="0" algn="just">
              <a:buNone/>
            </a:pPr>
            <a:r>
              <a:rPr lang="en-US" dirty="0"/>
              <a:t>	8. Close the Server Manager window. After you have created a storage pool, you can modify its capacity by adding or removing physical disks. The Tasks menu in the Physical Disks tile on the Storage Pools home page contains the following options:</a:t>
            </a:r>
          </a:p>
          <a:p>
            <a:pPr lvl="1" algn="just"/>
            <a:r>
              <a:rPr lang="en-US" dirty="0"/>
              <a:t>	</a:t>
            </a:r>
            <a:r>
              <a:rPr lang="en-US" b="1" dirty="0"/>
              <a:t>Add Physical Disk </a:t>
            </a:r>
            <a:r>
              <a:rPr lang="en-US" dirty="0"/>
              <a:t>Enables you to add a physical disk to the pool as long as it is initialized and does not contain any volumes</a:t>
            </a:r>
          </a:p>
          <a:p>
            <a:pPr lvl="1" algn="just"/>
            <a:r>
              <a:rPr lang="en-US" dirty="0"/>
              <a:t>	</a:t>
            </a:r>
            <a:r>
              <a:rPr lang="en-US" b="1" dirty="0"/>
              <a:t>Remove Disk </a:t>
            </a:r>
            <a:r>
              <a:rPr lang="en-US" dirty="0"/>
              <a:t>Removes the space provided by a physical disk from the storage pool. This option is available only if all data has already been evicted from the disk.</a:t>
            </a:r>
          </a:p>
        </p:txBody>
      </p:sp>
    </p:spTree>
    <p:extLst>
      <p:ext uri="{BB962C8B-B14F-4D97-AF65-F5344CB8AC3E}">
        <p14:creationId xmlns:p14="http://schemas.microsoft.com/office/powerpoint/2010/main" val="24294223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virtual disks</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64</a:t>
            </a:fld>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a:t>To create a virtual disk by using Server Manager, use the following procedure.</a:t>
            </a:r>
          </a:p>
          <a:p>
            <a:pPr marL="320040" lvl="1" indent="0" algn="just">
              <a:buNone/>
            </a:pPr>
            <a:r>
              <a:rPr lang="en-US" dirty="0"/>
              <a:t>1. In Server Manager, click the File And Storage Services icon and, in the menu that opens, click Storage Pools. The Storage Pools home page opens.</a:t>
            </a:r>
          </a:p>
          <a:p>
            <a:pPr marL="320040" lvl="1" indent="0" algn="just">
              <a:buNone/>
            </a:pPr>
            <a:r>
              <a:rPr lang="en-US" dirty="0"/>
              <a:t>2. Select New Virtual Disk. The New Virtual Disk menu opens, displaying the Before You Begin page.</a:t>
            </a:r>
          </a:p>
          <a:p>
            <a:pPr marL="320040" lvl="1" indent="0" algn="just">
              <a:buNone/>
            </a:pPr>
            <a:r>
              <a:rPr lang="en-US" dirty="0"/>
              <a:t>3. Click Next to open the Select The Server And Storage Pool page.</a:t>
            </a:r>
          </a:p>
          <a:p>
            <a:pPr marL="320040" lvl="1" indent="0" algn="just">
              <a:buNone/>
            </a:pPr>
            <a:r>
              <a:rPr lang="en-US" dirty="0"/>
              <a:t>4. Select the pool in which you want to create a virtual disk and click Next. The Specify The Virtual Disk Name page opens.</a:t>
            </a:r>
          </a:p>
          <a:p>
            <a:pPr marL="320040" lvl="1" indent="0" algn="just">
              <a:buNone/>
            </a:pPr>
            <a:endParaRPr lang="en-US" dirty="0"/>
          </a:p>
        </p:txBody>
      </p:sp>
    </p:spTree>
    <p:extLst>
      <p:ext uri="{BB962C8B-B14F-4D97-AF65-F5344CB8AC3E}">
        <p14:creationId xmlns:p14="http://schemas.microsoft.com/office/powerpoint/2010/main" val="39360648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virtual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65</a:t>
            </a:fld>
            <a:endParaRPr lang="en-US"/>
          </a:p>
        </p:txBody>
      </p:sp>
      <p:sp>
        <p:nvSpPr>
          <p:cNvPr id="5" name="Content Placeholder 4"/>
          <p:cNvSpPr>
            <a:spLocks noGrp="1"/>
          </p:cNvSpPr>
          <p:nvPr>
            <p:ph sz="quarter" idx="1"/>
          </p:nvPr>
        </p:nvSpPr>
        <p:spPr/>
        <p:txBody>
          <a:bodyPr/>
          <a:lstStyle/>
          <a:p>
            <a:pPr marL="320040" lvl="1" indent="0" algn="just">
              <a:buNone/>
            </a:pPr>
            <a:r>
              <a:rPr lang="en-US" dirty="0"/>
              <a:t>5. In the Name text box, type a name for the virtual disk and click Next. The Select The Storage Layout page opens, as shown in Figure.</a:t>
            </a:r>
          </a:p>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895600"/>
            <a:ext cx="5562600" cy="3387867"/>
          </a:xfrm>
          <a:prstGeom prst="rect">
            <a:avLst/>
          </a:prstGeom>
        </p:spPr>
      </p:pic>
      <p:sp>
        <p:nvSpPr>
          <p:cNvPr id="7" name="TextBox 6"/>
          <p:cNvSpPr txBox="1"/>
          <p:nvPr/>
        </p:nvSpPr>
        <p:spPr>
          <a:xfrm>
            <a:off x="6934200" y="3953470"/>
            <a:ext cx="1752600" cy="923330"/>
          </a:xfrm>
          <a:prstGeom prst="rect">
            <a:avLst/>
          </a:prstGeom>
          <a:noFill/>
        </p:spPr>
        <p:txBody>
          <a:bodyPr wrap="square" rtlCol="0">
            <a:spAutoFit/>
          </a:bodyPr>
          <a:lstStyle/>
          <a:p>
            <a:r>
              <a:rPr lang="en-US" dirty="0"/>
              <a:t>Fig: The Select The Storage Layout page</a:t>
            </a:r>
          </a:p>
        </p:txBody>
      </p:sp>
    </p:spTree>
    <p:extLst>
      <p:ext uri="{BB962C8B-B14F-4D97-AF65-F5344CB8AC3E}">
        <p14:creationId xmlns:p14="http://schemas.microsoft.com/office/powerpoint/2010/main" val="35082123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virtual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66</a:t>
            </a:fld>
            <a:endParaRPr lang="en-US"/>
          </a:p>
        </p:txBody>
      </p:sp>
      <p:sp>
        <p:nvSpPr>
          <p:cNvPr id="5" name="Content Placeholder 4"/>
          <p:cNvSpPr>
            <a:spLocks noGrp="1"/>
          </p:cNvSpPr>
          <p:nvPr>
            <p:ph sz="quarter" idx="1"/>
          </p:nvPr>
        </p:nvSpPr>
        <p:spPr/>
        <p:txBody>
          <a:bodyPr>
            <a:normAutofit fontScale="92500" lnSpcReduction="20000"/>
          </a:bodyPr>
          <a:lstStyle/>
          <a:p>
            <a:pPr marL="0" indent="0" algn="just">
              <a:buNone/>
            </a:pPr>
            <a:r>
              <a:rPr lang="en-US" dirty="0"/>
              <a:t>	6. Select one of the following layout options and click Next.</a:t>
            </a:r>
          </a:p>
          <a:p>
            <a:pPr lvl="1" algn="just"/>
            <a:r>
              <a:rPr lang="en-US" b="1" dirty="0"/>
              <a:t>Simple </a:t>
            </a:r>
            <a:r>
              <a:rPr lang="en-US" dirty="0"/>
              <a:t>Requires the pool to contain at least one physical disk and provides no fault tolerance. When more than one physical disk is available, the system stripes data across the disks.</a:t>
            </a:r>
          </a:p>
          <a:p>
            <a:pPr lvl="1" algn="just"/>
            <a:r>
              <a:rPr lang="en-US" b="1" dirty="0"/>
              <a:t>Mirror </a:t>
            </a:r>
            <a:r>
              <a:rPr lang="en-US" dirty="0"/>
              <a:t>Requires the pool to contain at least two physical disks and provides fault tolerance by storing identical copies of every file. Two physical disks provide protection against a single disk failure; five physical disks provide protection against two disk failures.</a:t>
            </a:r>
          </a:p>
          <a:p>
            <a:pPr lvl="1" algn="just"/>
            <a:r>
              <a:rPr lang="en-US" b="1" dirty="0"/>
              <a:t>Parity </a:t>
            </a:r>
            <a:r>
              <a:rPr lang="en-US" dirty="0"/>
              <a:t>Requires the pool to contain at least three physical disks and provides fault tolerance by striping parity information along with data.</a:t>
            </a:r>
          </a:p>
        </p:txBody>
      </p:sp>
    </p:spTree>
    <p:extLst>
      <p:ext uri="{BB962C8B-B14F-4D97-AF65-F5344CB8AC3E}">
        <p14:creationId xmlns:p14="http://schemas.microsoft.com/office/powerpoint/2010/main" val="1390435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virtual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67</a:t>
            </a:fld>
            <a:endParaRPr lang="en-US"/>
          </a:p>
        </p:txBody>
      </p:sp>
      <p:sp>
        <p:nvSpPr>
          <p:cNvPr id="5" name="Content Placeholder 4"/>
          <p:cNvSpPr>
            <a:spLocks noGrp="1"/>
          </p:cNvSpPr>
          <p:nvPr>
            <p:ph sz="quarter" idx="1"/>
          </p:nvPr>
        </p:nvSpPr>
        <p:spPr/>
        <p:txBody>
          <a:bodyPr/>
          <a:lstStyle/>
          <a:p>
            <a:pPr marL="0" indent="0">
              <a:buNone/>
            </a:pPr>
            <a:r>
              <a:rPr lang="en-US" dirty="0"/>
              <a:t>	7. The Specify The Provisioning Type page opens, as shown in Figure.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590801"/>
            <a:ext cx="5562600" cy="3581400"/>
          </a:xfrm>
          <a:prstGeom prst="rect">
            <a:avLst/>
          </a:prstGeom>
        </p:spPr>
      </p:pic>
      <p:sp>
        <p:nvSpPr>
          <p:cNvPr id="7" name="TextBox 6"/>
          <p:cNvSpPr txBox="1"/>
          <p:nvPr/>
        </p:nvSpPr>
        <p:spPr>
          <a:xfrm>
            <a:off x="6705600" y="3505200"/>
            <a:ext cx="1295400" cy="1200329"/>
          </a:xfrm>
          <a:prstGeom prst="rect">
            <a:avLst/>
          </a:prstGeom>
          <a:noFill/>
        </p:spPr>
        <p:txBody>
          <a:bodyPr wrap="square" rtlCol="0">
            <a:spAutoFit/>
          </a:bodyPr>
          <a:lstStyle/>
          <a:p>
            <a:r>
              <a:rPr lang="en-US" dirty="0"/>
              <a:t>Fig: The Specify The Provisioning Type page</a:t>
            </a:r>
          </a:p>
        </p:txBody>
      </p:sp>
    </p:spTree>
    <p:extLst>
      <p:ext uri="{BB962C8B-B14F-4D97-AF65-F5344CB8AC3E}">
        <p14:creationId xmlns:p14="http://schemas.microsoft.com/office/powerpoint/2010/main" val="905748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virtual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68</a:t>
            </a:fld>
            <a:endParaRPr lang="en-US"/>
          </a:p>
        </p:txBody>
      </p:sp>
      <p:sp>
        <p:nvSpPr>
          <p:cNvPr id="5" name="Content Placeholder 4"/>
          <p:cNvSpPr>
            <a:spLocks noGrp="1"/>
          </p:cNvSpPr>
          <p:nvPr>
            <p:ph sz="quarter" idx="1"/>
          </p:nvPr>
        </p:nvSpPr>
        <p:spPr/>
        <p:txBody>
          <a:bodyPr>
            <a:normAutofit/>
          </a:bodyPr>
          <a:lstStyle/>
          <a:p>
            <a:pPr marL="0" indent="0" algn="just">
              <a:buNone/>
            </a:pPr>
            <a:r>
              <a:rPr lang="en-US" dirty="0"/>
              <a:t>8. Select one of the following Provisioning Type options and click Next.</a:t>
            </a:r>
          </a:p>
          <a:p>
            <a:pPr lvl="1" algn="just"/>
            <a:r>
              <a:rPr lang="en-US" b="1" dirty="0"/>
              <a:t>Thin </a:t>
            </a:r>
            <a:r>
              <a:rPr lang="en-US" dirty="0"/>
              <a:t>The system allocates space from the storage pool to the disk as needed, up to the maximum specified size.</a:t>
            </a:r>
          </a:p>
          <a:p>
            <a:pPr lvl="1" algn="just"/>
            <a:r>
              <a:rPr lang="en-US" b="1" dirty="0"/>
              <a:t>Fixed </a:t>
            </a:r>
            <a:r>
              <a:rPr lang="en-US" dirty="0"/>
              <a:t>The system allocates the maximum specified amount of space to the disk immediately on creating it. The Specify The Size Of The Virtual Disk page opens, as shown in Figure.</a:t>
            </a:r>
          </a:p>
        </p:txBody>
      </p:sp>
    </p:spTree>
    <p:extLst>
      <p:ext uri="{BB962C8B-B14F-4D97-AF65-F5344CB8AC3E}">
        <p14:creationId xmlns:p14="http://schemas.microsoft.com/office/powerpoint/2010/main" val="20666270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virtual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69</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28800" y="1724110"/>
            <a:ext cx="5715000" cy="4133169"/>
          </a:xfrm>
        </p:spPr>
      </p:pic>
      <p:sp>
        <p:nvSpPr>
          <p:cNvPr id="7" name="TextBox 6"/>
          <p:cNvSpPr txBox="1"/>
          <p:nvPr/>
        </p:nvSpPr>
        <p:spPr>
          <a:xfrm>
            <a:off x="2057400" y="5943600"/>
            <a:ext cx="3886200" cy="646331"/>
          </a:xfrm>
          <a:prstGeom prst="rect">
            <a:avLst/>
          </a:prstGeom>
          <a:noFill/>
        </p:spPr>
        <p:txBody>
          <a:bodyPr wrap="square" rtlCol="0">
            <a:spAutoFit/>
          </a:bodyPr>
          <a:lstStyle/>
          <a:p>
            <a:r>
              <a:rPr lang="en-US" dirty="0"/>
              <a:t>Fig: The Specify The Size Of The Virtual Disk page</a:t>
            </a:r>
          </a:p>
        </p:txBody>
      </p:sp>
    </p:spTree>
    <p:extLst>
      <p:ext uri="{BB962C8B-B14F-4D97-AF65-F5344CB8AC3E}">
        <p14:creationId xmlns:p14="http://schemas.microsoft.com/office/powerpoint/2010/main" val="420887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storage requirements</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a:t>
            </a:fld>
            <a:endParaRPr lang="en-US"/>
          </a:p>
        </p:txBody>
      </p:sp>
      <p:sp>
        <p:nvSpPr>
          <p:cNvPr id="5" name="Content Placeholder 4"/>
          <p:cNvSpPr>
            <a:spLocks noGrp="1"/>
          </p:cNvSpPr>
          <p:nvPr>
            <p:ph sz="quarter" idx="1"/>
          </p:nvPr>
        </p:nvSpPr>
        <p:spPr/>
        <p:txBody>
          <a:bodyPr>
            <a:noAutofit/>
          </a:bodyPr>
          <a:lstStyle/>
          <a:p>
            <a:pPr algn="just"/>
            <a:r>
              <a:rPr lang="en-US" sz="2300" dirty="0"/>
              <a:t>The amount of storage space you need in a server depends on a variety of factors, not just the initial requirements of your applications and users.</a:t>
            </a:r>
          </a:p>
          <a:p>
            <a:pPr algn="just"/>
            <a:r>
              <a:rPr lang="en-US" sz="2300" dirty="0"/>
              <a:t> In the case of an application server, start by allocating the amount of space needed for the application files themselves plus any other space the application needs, as recommended by the developer. </a:t>
            </a:r>
          </a:p>
          <a:p>
            <a:pPr algn="just"/>
            <a:r>
              <a:rPr lang="en-US" sz="2300" dirty="0"/>
              <a:t>If users will be storing documents on the server, then allocate a specific amount of space for each user the server will support. </a:t>
            </a:r>
          </a:p>
          <a:p>
            <a:pPr algn="just"/>
            <a:r>
              <a:rPr lang="en-US" sz="2300" dirty="0"/>
              <a:t>Then factor in the potential growth of your organization and your network, both in terms of additional users and additional space required by each user and of data files and updates to the application itself.</a:t>
            </a:r>
          </a:p>
        </p:txBody>
      </p:sp>
    </p:spTree>
    <p:extLst>
      <p:ext uri="{BB962C8B-B14F-4D97-AF65-F5344CB8AC3E}">
        <p14:creationId xmlns:p14="http://schemas.microsoft.com/office/powerpoint/2010/main" val="548580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virtual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70</a:t>
            </a:fld>
            <a:endParaRPr lang="en-US"/>
          </a:p>
        </p:txBody>
      </p:sp>
      <p:sp>
        <p:nvSpPr>
          <p:cNvPr id="5" name="Content Placeholder 4"/>
          <p:cNvSpPr>
            <a:spLocks noGrp="1"/>
          </p:cNvSpPr>
          <p:nvPr>
            <p:ph sz="quarter" idx="1"/>
          </p:nvPr>
        </p:nvSpPr>
        <p:spPr/>
        <p:txBody>
          <a:bodyPr/>
          <a:lstStyle/>
          <a:p>
            <a:pPr marL="320040" lvl="1" indent="0" algn="just">
              <a:buNone/>
            </a:pPr>
            <a:r>
              <a:rPr lang="en-US" dirty="0"/>
              <a:t>9. In the Specify Size text box, specify the size of the disk you want to create and click Next. The Confirm Selections page opens.</a:t>
            </a:r>
          </a:p>
          <a:p>
            <a:pPr marL="320040" lvl="1" indent="0" algn="just">
              <a:buNone/>
            </a:pPr>
            <a:r>
              <a:rPr lang="en-US" dirty="0"/>
              <a:t>10. Click Create. The View Results page opens as the wizard creates the disk.</a:t>
            </a:r>
          </a:p>
          <a:p>
            <a:pPr marL="320040" lvl="1" indent="0" algn="just">
              <a:buNone/>
            </a:pPr>
            <a:r>
              <a:rPr lang="en-US" dirty="0"/>
              <a:t>11. Click Close. The wizard closes and the new disk opens in the Virtual Disks tile, as shown in Figure.</a:t>
            </a:r>
          </a:p>
        </p:txBody>
      </p:sp>
    </p:spTree>
    <p:extLst>
      <p:ext uri="{BB962C8B-B14F-4D97-AF65-F5344CB8AC3E}">
        <p14:creationId xmlns:p14="http://schemas.microsoft.com/office/powerpoint/2010/main" val="33046860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virtual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71</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394649" y="1828801"/>
            <a:ext cx="6377751" cy="3505199"/>
          </a:xfrm>
        </p:spPr>
      </p:pic>
      <p:sp>
        <p:nvSpPr>
          <p:cNvPr id="7" name="TextBox 6"/>
          <p:cNvSpPr txBox="1"/>
          <p:nvPr/>
        </p:nvSpPr>
        <p:spPr>
          <a:xfrm>
            <a:off x="1371600" y="5486400"/>
            <a:ext cx="6477000" cy="369332"/>
          </a:xfrm>
          <a:prstGeom prst="rect">
            <a:avLst/>
          </a:prstGeom>
          <a:noFill/>
        </p:spPr>
        <p:txBody>
          <a:bodyPr wrap="square" rtlCol="0">
            <a:spAutoFit/>
          </a:bodyPr>
          <a:lstStyle/>
          <a:p>
            <a:r>
              <a:rPr lang="en-US" dirty="0"/>
              <a:t>Fig: The new disk is shown in the Virtual Disks tile in Server Manager</a:t>
            </a:r>
          </a:p>
        </p:txBody>
      </p:sp>
    </p:spTree>
    <p:extLst>
      <p:ext uri="{BB962C8B-B14F-4D97-AF65-F5344CB8AC3E}">
        <p14:creationId xmlns:p14="http://schemas.microsoft.com/office/powerpoint/2010/main" val="9526748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virtual disks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72</a:t>
            </a:fld>
            <a:endParaRPr lang="en-US"/>
          </a:p>
        </p:txBody>
      </p:sp>
      <p:sp>
        <p:nvSpPr>
          <p:cNvPr id="5" name="Content Placeholder 4"/>
          <p:cNvSpPr>
            <a:spLocks noGrp="1"/>
          </p:cNvSpPr>
          <p:nvPr>
            <p:ph sz="quarter" idx="1"/>
          </p:nvPr>
        </p:nvSpPr>
        <p:spPr/>
        <p:txBody>
          <a:bodyPr/>
          <a:lstStyle/>
          <a:p>
            <a:pPr marL="0" indent="0" algn="just">
              <a:buNone/>
            </a:pPr>
            <a:r>
              <a:rPr lang="en-US" dirty="0"/>
              <a:t>	12. Close the Server Manager window.</a:t>
            </a:r>
          </a:p>
          <a:p>
            <a:pPr algn="just"/>
            <a:r>
              <a:rPr lang="en-US" dirty="0"/>
              <a:t>By default, the New Volume Wizard launches when you create a new virtual disk. </a:t>
            </a:r>
          </a:p>
          <a:p>
            <a:pPr algn="just"/>
            <a:r>
              <a:rPr lang="en-US" dirty="0"/>
              <a:t>At this point, the disk is a virtual equivalent of a newly installed physical disk. </a:t>
            </a:r>
          </a:p>
          <a:p>
            <a:pPr algn="just"/>
            <a:r>
              <a:rPr lang="en-US" dirty="0"/>
              <a:t>It contains nothing but unallocated space, and you must create at least one volume before you can store data on it.</a:t>
            </a:r>
          </a:p>
        </p:txBody>
      </p:sp>
    </p:spTree>
    <p:extLst>
      <p:ext uri="{BB962C8B-B14F-4D97-AF65-F5344CB8AC3E}">
        <p14:creationId xmlns:p14="http://schemas.microsoft.com/office/powerpoint/2010/main" val="5871990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simple volume</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73</a:t>
            </a:fld>
            <a:endParaRPr lang="en-US"/>
          </a:p>
        </p:txBody>
      </p:sp>
      <p:sp>
        <p:nvSpPr>
          <p:cNvPr id="5" name="Content Placeholder 4"/>
          <p:cNvSpPr>
            <a:spLocks noGrp="1"/>
          </p:cNvSpPr>
          <p:nvPr>
            <p:ph sz="quarter" idx="1"/>
          </p:nvPr>
        </p:nvSpPr>
        <p:spPr/>
        <p:txBody>
          <a:bodyPr>
            <a:normAutofit fontScale="85000" lnSpcReduction="20000"/>
          </a:bodyPr>
          <a:lstStyle/>
          <a:p>
            <a:pPr algn="just"/>
            <a:r>
              <a:rPr lang="en-US" dirty="0"/>
              <a:t>To create a new simple volume on a basic or dynamic disk by using the Disk Management snap-in, use the following procedure.</a:t>
            </a:r>
          </a:p>
          <a:p>
            <a:pPr marL="0" indent="0" algn="just">
              <a:buNone/>
            </a:pPr>
            <a:r>
              <a:rPr lang="en-US" dirty="0"/>
              <a:t>	1. In Server Manager, click Tools and click Computer Management. The Computer Management console opens.</a:t>
            </a:r>
          </a:p>
          <a:p>
            <a:pPr marL="0" indent="0" algn="just">
              <a:buNone/>
            </a:pPr>
            <a:r>
              <a:rPr lang="en-US" dirty="0"/>
              <a:t>	2. Click Disk Management to launch the Disk Management snap-in.</a:t>
            </a:r>
          </a:p>
          <a:p>
            <a:pPr marL="0" indent="0" algn="just">
              <a:buNone/>
            </a:pPr>
            <a:r>
              <a:rPr lang="en-US" dirty="0"/>
              <a:t>	3. In the Graphical View, right-click an unallocated area in the disk on which you want to create a volume and, from the shortcut menu, select New Simple Volume. The New Simple Volume Wizard starts.</a:t>
            </a:r>
          </a:p>
          <a:p>
            <a:pPr marL="0" indent="0" algn="just">
              <a:buNone/>
            </a:pPr>
            <a:r>
              <a:rPr lang="en-US" dirty="0"/>
              <a:t>	4. Click Next to bypass the Welcome page. The Specify Volume Size page opens, as shown in Figure.</a:t>
            </a:r>
          </a:p>
        </p:txBody>
      </p:sp>
    </p:spTree>
    <p:extLst>
      <p:ext uri="{BB962C8B-B14F-4D97-AF65-F5344CB8AC3E}">
        <p14:creationId xmlns:p14="http://schemas.microsoft.com/office/powerpoint/2010/main" val="9029456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simple volume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74</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981200" y="1710266"/>
            <a:ext cx="4953000" cy="3852334"/>
          </a:xfrm>
        </p:spPr>
      </p:pic>
      <p:sp>
        <p:nvSpPr>
          <p:cNvPr id="7" name="TextBox 6"/>
          <p:cNvSpPr txBox="1"/>
          <p:nvPr/>
        </p:nvSpPr>
        <p:spPr>
          <a:xfrm>
            <a:off x="2209800" y="5791200"/>
            <a:ext cx="4876800" cy="369332"/>
          </a:xfrm>
          <a:prstGeom prst="rect">
            <a:avLst/>
          </a:prstGeom>
          <a:noFill/>
        </p:spPr>
        <p:txBody>
          <a:bodyPr wrap="square" rtlCol="0">
            <a:spAutoFit/>
          </a:bodyPr>
          <a:lstStyle/>
          <a:p>
            <a:r>
              <a:rPr lang="en-US" dirty="0"/>
              <a:t>Fig: Configuring the Specify Volume Size page</a:t>
            </a:r>
          </a:p>
        </p:txBody>
      </p:sp>
    </p:spTree>
    <p:extLst>
      <p:ext uri="{BB962C8B-B14F-4D97-AF65-F5344CB8AC3E}">
        <p14:creationId xmlns:p14="http://schemas.microsoft.com/office/powerpoint/2010/main" val="41785245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simple volume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75</a:t>
            </a:fld>
            <a:endParaRPr lang="en-US"/>
          </a:p>
        </p:txBody>
      </p:sp>
      <p:sp>
        <p:nvSpPr>
          <p:cNvPr id="5" name="Content Placeholder 4"/>
          <p:cNvSpPr>
            <a:spLocks noGrp="1"/>
          </p:cNvSpPr>
          <p:nvPr>
            <p:ph sz="quarter" idx="1"/>
          </p:nvPr>
        </p:nvSpPr>
        <p:spPr/>
        <p:txBody>
          <a:bodyPr/>
          <a:lstStyle/>
          <a:p>
            <a:pPr marL="0" indent="0" algn="just">
              <a:buNone/>
            </a:pPr>
            <a:r>
              <a:rPr lang="en-US" dirty="0"/>
              <a:t>	5. Select the size for the new partition or volume, within the maximum and minimum limits stated on the page, by using the Simple Volume Size In MB spin box, and then click Next. </a:t>
            </a:r>
          </a:p>
          <a:p>
            <a:pPr marL="0" indent="0" algn="just">
              <a:buNone/>
            </a:pPr>
            <a:r>
              <a:rPr lang="en-US" dirty="0"/>
              <a:t>The Assign Drive Letter Or Path page opens, as shown in Figure.</a:t>
            </a:r>
          </a:p>
        </p:txBody>
      </p:sp>
    </p:spTree>
    <p:extLst>
      <p:ext uri="{BB962C8B-B14F-4D97-AF65-F5344CB8AC3E}">
        <p14:creationId xmlns:p14="http://schemas.microsoft.com/office/powerpoint/2010/main" val="33456532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simple volume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76</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55412" y="1752600"/>
            <a:ext cx="5031188" cy="4002506"/>
          </a:xfrm>
        </p:spPr>
      </p:pic>
      <p:sp>
        <p:nvSpPr>
          <p:cNvPr id="7" name="TextBox 6"/>
          <p:cNvSpPr txBox="1"/>
          <p:nvPr/>
        </p:nvSpPr>
        <p:spPr>
          <a:xfrm>
            <a:off x="2362200" y="5791200"/>
            <a:ext cx="4114800" cy="646331"/>
          </a:xfrm>
          <a:prstGeom prst="rect">
            <a:avLst/>
          </a:prstGeom>
          <a:noFill/>
        </p:spPr>
        <p:txBody>
          <a:bodyPr wrap="square" rtlCol="0">
            <a:spAutoFit/>
          </a:bodyPr>
          <a:lstStyle/>
          <a:p>
            <a:r>
              <a:rPr lang="en-US" dirty="0"/>
              <a:t>Fig: Configuring the Assign Drive Letter Or Path page</a:t>
            </a:r>
          </a:p>
        </p:txBody>
      </p:sp>
    </p:spTree>
    <p:extLst>
      <p:ext uri="{BB962C8B-B14F-4D97-AF65-F5344CB8AC3E}">
        <p14:creationId xmlns:p14="http://schemas.microsoft.com/office/powerpoint/2010/main" val="16075878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simple volume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77</a:t>
            </a:fld>
            <a:endParaRPr lang="en-US"/>
          </a:p>
        </p:txBody>
      </p:sp>
      <p:sp>
        <p:nvSpPr>
          <p:cNvPr id="5" name="Content Placeholder 4"/>
          <p:cNvSpPr>
            <a:spLocks noGrp="1"/>
          </p:cNvSpPr>
          <p:nvPr>
            <p:ph sz="quarter" idx="1"/>
          </p:nvPr>
        </p:nvSpPr>
        <p:spPr/>
        <p:txBody>
          <a:bodyPr>
            <a:normAutofit fontScale="77500" lnSpcReduction="20000"/>
          </a:bodyPr>
          <a:lstStyle/>
          <a:p>
            <a:pPr marL="0" indent="0" algn="just">
              <a:buNone/>
            </a:pPr>
            <a:r>
              <a:rPr lang="en-US" dirty="0"/>
              <a:t>	6. Configure one of the following three options:</a:t>
            </a:r>
          </a:p>
          <a:p>
            <a:pPr lvl="1" algn="just"/>
            <a:r>
              <a:rPr lang="en-US" b="1" dirty="0"/>
              <a:t>Assign The Following Drive Letter </a:t>
            </a:r>
            <a:r>
              <a:rPr lang="en-US" dirty="0"/>
              <a:t>If you select this option, click the associated drop-down list for a list of available drive letters and select the letter you want to assign to the drive.</a:t>
            </a:r>
          </a:p>
          <a:p>
            <a:pPr lvl="1" algn="just"/>
            <a:r>
              <a:rPr lang="en-US" b="1" dirty="0"/>
              <a:t>Mount In The Following Empty NTFS Folder </a:t>
            </a:r>
            <a:r>
              <a:rPr lang="en-US" dirty="0"/>
              <a:t>If you select this option, either type the path to an existing NTFS folder or click Browse to search for or create a new folder. The entire contents of the new drive will appear in the folder you specify.</a:t>
            </a:r>
          </a:p>
          <a:p>
            <a:pPr lvl="1" algn="just"/>
            <a:r>
              <a:rPr lang="en-US" b="1" dirty="0"/>
              <a:t>Do Not Assign A Drive Letter Or Drive Path </a:t>
            </a:r>
            <a:r>
              <a:rPr lang="en-US" dirty="0"/>
              <a:t>Select this option if you want to create the partition but are not yet ready to use it. When you do not assign a volume a drive letter or path, the drive is left </a:t>
            </a:r>
            <a:r>
              <a:rPr lang="en-US" dirty="0" err="1"/>
              <a:t>unmounted</a:t>
            </a:r>
            <a:r>
              <a:rPr lang="en-US" dirty="0"/>
              <a:t> and inaccessible. When you want to mount the drive for use, assign a drive letter or path to it.</a:t>
            </a:r>
          </a:p>
          <a:p>
            <a:pPr marL="0" indent="0" algn="just">
              <a:buNone/>
            </a:pPr>
            <a:r>
              <a:rPr lang="en-US" dirty="0"/>
              <a:t>	7. Click Next to open the Format Partition page, as shown in Figure.</a:t>
            </a:r>
          </a:p>
        </p:txBody>
      </p:sp>
    </p:spTree>
    <p:extLst>
      <p:ext uri="{BB962C8B-B14F-4D97-AF65-F5344CB8AC3E}">
        <p14:creationId xmlns:p14="http://schemas.microsoft.com/office/powerpoint/2010/main" val="9801238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simple volume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78</a:t>
            </a:fld>
            <a:endParaRPr lang="en-US"/>
          </a:p>
        </p:txBody>
      </p:sp>
      <p:sp>
        <p:nvSpPr>
          <p:cNvPr id="5" name="Content Placeholder 4"/>
          <p:cNvSpPr>
            <a:spLocks noGrp="1"/>
          </p:cNvSpPr>
          <p:nvPr>
            <p:ph sz="quarter" idx="1"/>
          </p:nvPr>
        </p:nvSpPr>
        <p:spPr/>
        <p:txBody>
          <a:bodyPr>
            <a:normAutofit fontScale="92500" lnSpcReduction="20000"/>
          </a:bodyPr>
          <a:lstStyle/>
          <a:p>
            <a:pPr marL="0" indent="0" algn="just">
              <a:buNone/>
            </a:pPr>
            <a:r>
              <a:rPr lang="en-US" dirty="0"/>
              <a:t>	8. Specify whether the wizard should format the volume and if so, how. If you do not want to format the volume at this time, select the Do Not Format This Volume option. </a:t>
            </a:r>
          </a:p>
          <a:p>
            <a:pPr algn="just"/>
            <a:r>
              <a:rPr lang="en-US" dirty="0"/>
              <a:t>If you want to format the volume, select the Format This Volume With The Following Settings option, and then configure the associated options as follows.</a:t>
            </a:r>
          </a:p>
          <a:p>
            <a:pPr lvl="1" algn="just"/>
            <a:r>
              <a:rPr lang="en-US" b="1" dirty="0"/>
              <a:t>File System </a:t>
            </a:r>
            <a:r>
              <a:rPr lang="en-US" dirty="0"/>
              <a:t>Select the desired file system. The options available depend on the size of the volume and can include </a:t>
            </a:r>
            <a:r>
              <a:rPr lang="en-US" dirty="0" err="1"/>
              <a:t>ReFS</a:t>
            </a:r>
            <a:r>
              <a:rPr lang="en-US" dirty="0"/>
              <a:t>, NTFS, </a:t>
            </a:r>
            <a:r>
              <a:rPr lang="en-US" dirty="0" err="1"/>
              <a:t>exFAT</a:t>
            </a:r>
            <a:r>
              <a:rPr lang="en-US" dirty="0"/>
              <a:t>, FAT32, and FAT.</a:t>
            </a:r>
          </a:p>
          <a:p>
            <a:pPr lvl="1" algn="just"/>
            <a:r>
              <a:rPr lang="en-US" b="1" dirty="0"/>
              <a:t>Allocation Unit Size </a:t>
            </a:r>
            <a:r>
              <a:rPr lang="en-US" dirty="0"/>
              <a:t>Specify the file system’s cluster size. The cluster size signifies the basic unit of bytes in which the system allocates disk space. </a:t>
            </a:r>
          </a:p>
        </p:txBody>
      </p:sp>
    </p:spTree>
    <p:extLst>
      <p:ext uri="{BB962C8B-B14F-4D97-AF65-F5344CB8AC3E}">
        <p14:creationId xmlns:p14="http://schemas.microsoft.com/office/powerpoint/2010/main" val="27788400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simple volume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79</a:t>
            </a:fld>
            <a:endParaRPr lang="en-US"/>
          </a:p>
        </p:txBody>
      </p:sp>
      <p:sp>
        <p:nvSpPr>
          <p:cNvPr id="5" name="Content Placeholder 4"/>
          <p:cNvSpPr>
            <a:spLocks noGrp="1"/>
          </p:cNvSpPr>
          <p:nvPr>
            <p:ph sz="quarter" idx="1"/>
          </p:nvPr>
        </p:nvSpPr>
        <p:spPr/>
        <p:txBody>
          <a:bodyPr>
            <a:normAutofit fontScale="92500"/>
          </a:bodyPr>
          <a:lstStyle/>
          <a:p>
            <a:pPr lvl="1" algn="just"/>
            <a:r>
              <a:rPr lang="en-US" b="1" dirty="0"/>
              <a:t>Volume Label </a:t>
            </a:r>
            <a:r>
              <a:rPr lang="en-US" dirty="0"/>
              <a:t>Specify a name for the partition or volume. The default name is New Volume, but you can change the name to anything you want.</a:t>
            </a:r>
          </a:p>
          <a:p>
            <a:pPr lvl="1" algn="just"/>
            <a:r>
              <a:rPr lang="en-US" b="1" dirty="0"/>
              <a:t>Perform A Quick Format </a:t>
            </a:r>
            <a:r>
              <a:rPr lang="en-US" dirty="0"/>
              <a:t>When this check box is selected, Windows formats the disk without checking for errors. This is a faster method to format the drive, but Microsoft does not recommend it. When you check for errors, the system looks for and marks bad sectors on the disk so that your clients will not use those portions of the disk.</a:t>
            </a:r>
          </a:p>
          <a:p>
            <a:pPr lvl="1" algn="just"/>
            <a:r>
              <a:rPr lang="en-US" b="1" dirty="0"/>
              <a:t>Enable File And Folder Compression </a:t>
            </a:r>
            <a:r>
              <a:rPr lang="en-US" dirty="0"/>
              <a:t>Selecting this check box turns on folder compression for the disk.</a:t>
            </a:r>
          </a:p>
          <a:p>
            <a:pPr lvl="1" algn="just"/>
            <a:endParaRPr lang="en-US" dirty="0"/>
          </a:p>
        </p:txBody>
      </p:sp>
    </p:spTree>
    <p:extLst>
      <p:ext uri="{BB962C8B-B14F-4D97-AF65-F5344CB8AC3E}">
        <p14:creationId xmlns:p14="http://schemas.microsoft.com/office/powerpoint/2010/main" val="168839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Storage Technology-Storage Spaces</a:t>
            </a:r>
            <a:endParaRPr lang="en-IN" dirty="0"/>
          </a:p>
        </p:txBody>
      </p:sp>
      <p:sp>
        <p:nvSpPr>
          <p:cNvPr id="3" name="Content Placeholder 2"/>
          <p:cNvSpPr>
            <a:spLocks noGrp="1"/>
          </p:cNvSpPr>
          <p:nvPr>
            <p:ph idx="1"/>
          </p:nvPr>
        </p:nvSpPr>
        <p:spPr/>
        <p:txBody>
          <a:bodyPr>
            <a:normAutofit fontScale="85000" lnSpcReduction="20000"/>
          </a:bodyPr>
          <a:lstStyle/>
          <a:p>
            <a:r>
              <a:rPr lang="en-IN" dirty="0"/>
              <a:t>Storage virtualization technology in Windows Server 2012 R2 and Windows Server 2012 that enables you to group industry-standard disks into storage pools and then create virtual disks called storage spaces from free space in the pools.</a:t>
            </a:r>
          </a:p>
          <a:p>
            <a:r>
              <a:rPr lang="en-IN" dirty="0"/>
              <a:t>In Windows Server 2012 R2, you can create tiered storage spaces with a mixture of solid state drives (SSD) (fast tier) and hard disk drives (standard tier). </a:t>
            </a:r>
          </a:p>
          <a:p>
            <a:r>
              <a:rPr lang="en-IN" dirty="0"/>
              <a:t>Frequently accessed (hot) data in a tiered storage space gets moved to the SSDs in the fast tier, while infrequently accessed (cold) data is moved to the high-capacity hard disks in the standard tier. </a:t>
            </a:r>
          </a:p>
          <a:p>
            <a:r>
              <a:rPr lang="en-IN" dirty="0"/>
              <a:t>This enables you to balance capacity and performance.</a:t>
            </a:r>
          </a:p>
        </p:txBody>
      </p:sp>
      <p:sp>
        <p:nvSpPr>
          <p:cNvPr id="4" name="Slide Number Placeholder 3"/>
          <p:cNvSpPr>
            <a:spLocks noGrp="1"/>
          </p:cNvSpPr>
          <p:nvPr>
            <p:ph type="sldNum" sz="quarter" idx="12"/>
          </p:nvPr>
        </p:nvSpPr>
        <p:spPr/>
        <p:txBody>
          <a:bodyPr>
            <a:normAutofit fontScale="85000" lnSpcReduction="20000"/>
          </a:bodyPr>
          <a:lstStyle/>
          <a:p>
            <a:fld id="{6237BB6C-CC30-4470-9E73-6CFFC494060D}" type="slidenum">
              <a:rPr lang="en-US" smtClean="0"/>
              <a:pPr/>
              <a:t>8</a:t>
            </a:fld>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simple volume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80</a:t>
            </a:fld>
            <a:endParaRPr lang="en-US"/>
          </a:p>
        </p:txBody>
      </p:sp>
      <p:sp>
        <p:nvSpPr>
          <p:cNvPr id="5" name="Content Placeholder 4"/>
          <p:cNvSpPr>
            <a:spLocks noGrp="1"/>
          </p:cNvSpPr>
          <p:nvPr>
            <p:ph sz="quarter" idx="1"/>
          </p:nvPr>
        </p:nvSpPr>
        <p:spPr/>
        <p:txBody>
          <a:bodyPr/>
          <a:lstStyle/>
          <a:p>
            <a:pPr marL="0" indent="0" algn="just">
              <a:buNone/>
            </a:pPr>
            <a:r>
              <a:rPr lang="en-US" dirty="0"/>
              <a:t>	9. Click Next. The Completing The New Simple Volume Wizard page opens.</a:t>
            </a:r>
          </a:p>
          <a:p>
            <a:pPr marL="0" indent="0" algn="just">
              <a:buNone/>
            </a:pPr>
            <a:r>
              <a:rPr lang="en-US" dirty="0"/>
              <a:t>	10. Review the settings to confirm your options and then click Finish. The wizard creates the volume according to your specifications.</a:t>
            </a:r>
          </a:p>
          <a:p>
            <a:pPr marL="0" indent="0" algn="just">
              <a:buNone/>
            </a:pPr>
            <a:r>
              <a:rPr lang="en-US" dirty="0"/>
              <a:t>	11. Close the console containing the Disk Management snap-in.</a:t>
            </a:r>
          </a:p>
        </p:txBody>
      </p:sp>
    </p:spTree>
    <p:extLst>
      <p:ext uri="{BB962C8B-B14F-4D97-AF65-F5344CB8AC3E}">
        <p14:creationId xmlns:p14="http://schemas.microsoft.com/office/powerpoint/2010/main" val="3087304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striped, spanned, mirrored, or RAID-5 volume</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81</a:t>
            </a:fld>
            <a:endParaRPr lang="en-US"/>
          </a:p>
        </p:txBody>
      </p:sp>
      <p:sp>
        <p:nvSpPr>
          <p:cNvPr id="5" name="Content Placeholder 4"/>
          <p:cNvSpPr>
            <a:spLocks noGrp="1"/>
          </p:cNvSpPr>
          <p:nvPr>
            <p:ph sz="quarter" idx="1"/>
          </p:nvPr>
        </p:nvSpPr>
        <p:spPr/>
        <p:txBody>
          <a:bodyPr>
            <a:normAutofit fontScale="85000" lnSpcReduction="20000"/>
          </a:bodyPr>
          <a:lstStyle/>
          <a:p>
            <a:pPr algn="just"/>
            <a:r>
              <a:rPr lang="en-US" dirty="0"/>
              <a:t>To create a striped, spanned, mirrored, or RAID-5 volume, use the following procedure.</a:t>
            </a:r>
          </a:p>
          <a:p>
            <a:pPr marL="0" indent="0" algn="just">
              <a:buNone/>
            </a:pPr>
            <a:r>
              <a:rPr lang="en-US" dirty="0"/>
              <a:t>	1. In Server Manager, click Tools and click Computer Management. The Computer Management console opens.</a:t>
            </a:r>
          </a:p>
          <a:p>
            <a:pPr marL="0" indent="0">
              <a:buNone/>
            </a:pPr>
            <a:r>
              <a:rPr lang="en-US" dirty="0"/>
              <a:t>	2. Click Disk Management to open the Disk Management snap-in.</a:t>
            </a:r>
          </a:p>
          <a:p>
            <a:pPr marL="0" indent="0">
              <a:buNone/>
            </a:pPr>
            <a:r>
              <a:rPr lang="en-US" dirty="0"/>
              <a:t>	3. Right-click an unallocated area on a disk and then, from the shortcut menu, select the command for the type of volume you want to create. A New Volume Wizard starts, named for your selected volume type.</a:t>
            </a:r>
          </a:p>
          <a:p>
            <a:pPr marL="0" indent="0">
              <a:buNone/>
            </a:pPr>
            <a:r>
              <a:rPr lang="en-US" dirty="0"/>
              <a:t>	4. Click Next to bypass the Welcome page. The Select Disks page opens, as shown in Figure.</a:t>
            </a:r>
          </a:p>
        </p:txBody>
      </p:sp>
    </p:spTree>
    <p:extLst>
      <p:ext uri="{BB962C8B-B14F-4D97-AF65-F5344CB8AC3E}">
        <p14:creationId xmlns:p14="http://schemas.microsoft.com/office/powerpoint/2010/main" val="35600936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striped, spanned, mirrored, or RAID-5 volume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82</a:t>
            </a:fld>
            <a:endParaRPr lang="en-US"/>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101484" y="1752600"/>
            <a:ext cx="4832715" cy="3913057"/>
          </a:xfrm>
        </p:spPr>
      </p:pic>
      <p:sp>
        <p:nvSpPr>
          <p:cNvPr id="7" name="TextBox 6"/>
          <p:cNvSpPr txBox="1"/>
          <p:nvPr/>
        </p:nvSpPr>
        <p:spPr>
          <a:xfrm>
            <a:off x="2209800" y="5867400"/>
            <a:ext cx="4191000" cy="369332"/>
          </a:xfrm>
          <a:prstGeom prst="rect">
            <a:avLst/>
          </a:prstGeom>
          <a:noFill/>
        </p:spPr>
        <p:txBody>
          <a:bodyPr wrap="square" rtlCol="0">
            <a:spAutoFit/>
          </a:bodyPr>
          <a:lstStyle/>
          <a:p>
            <a:pPr algn="ctr"/>
            <a:r>
              <a:rPr lang="en-US" dirty="0"/>
              <a:t>Fig: Configuring the Select Disks page</a:t>
            </a:r>
          </a:p>
        </p:txBody>
      </p:sp>
    </p:spTree>
    <p:extLst>
      <p:ext uri="{BB962C8B-B14F-4D97-AF65-F5344CB8AC3E}">
        <p14:creationId xmlns:p14="http://schemas.microsoft.com/office/powerpoint/2010/main" val="39465191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striped, spanned, mirrored, or RAID-5 volume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83</a:t>
            </a:fld>
            <a:endParaRPr lang="en-US"/>
          </a:p>
        </p:txBody>
      </p:sp>
      <p:sp>
        <p:nvSpPr>
          <p:cNvPr id="5" name="Content Placeholder 4"/>
          <p:cNvSpPr>
            <a:spLocks noGrp="1"/>
          </p:cNvSpPr>
          <p:nvPr>
            <p:ph sz="quarter" idx="1"/>
          </p:nvPr>
        </p:nvSpPr>
        <p:spPr/>
        <p:txBody>
          <a:bodyPr>
            <a:normAutofit/>
          </a:bodyPr>
          <a:lstStyle/>
          <a:p>
            <a:pPr marL="0" indent="0" algn="just">
              <a:buNone/>
            </a:pPr>
            <a:r>
              <a:rPr lang="en-US" dirty="0"/>
              <a:t>	5. On the Select Disks page, select the disks you want to use for the new volume from the Available list box and then click Add. </a:t>
            </a:r>
          </a:p>
          <a:p>
            <a:pPr marL="0" indent="0" algn="just">
              <a:buNone/>
            </a:pPr>
            <a:r>
              <a:rPr lang="en-US" dirty="0"/>
              <a:t>	6. Specify the amount of space you want to use on each disk by using the Select the Amount of Space in MB spin box. Then click Next. </a:t>
            </a:r>
          </a:p>
          <a:p>
            <a:pPr marL="0" indent="0">
              <a:buNone/>
            </a:pPr>
            <a:r>
              <a:rPr lang="en-US" dirty="0"/>
              <a:t>	7. Specify whether you want to assign a drive letter or path and then click Next. The Format Partition page opens.</a:t>
            </a:r>
          </a:p>
        </p:txBody>
      </p:sp>
    </p:spTree>
    <p:extLst>
      <p:ext uri="{BB962C8B-B14F-4D97-AF65-F5344CB8AC3E}">
        <p14:creationId xmlns:p14="http://schemas.microsoft.com/office/powerpoint/2010/main" val="37993058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striped, spanned, mirrored, or RAID-5 volume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84</a:t>
            </a:fld>
            <a:endParaRPr lang="en-US"/>
          </a:p>
        </p:txBody>
      </p:sp>
      <p:sp>
        <p:nvSpPr>
          <p:cNvPr id="5" name="Content Placeholder 4"/>
          <p:cNvSpPr>
            <a:spLocks noGrp="1"/>
          </p:cNvSpPr>
          <p:nvPr>
            <p:ph sz="quarter" idx="1"/>
          </p:nvPr>
        </p:nvSpPr>
        <p:spPr/>
        <p:txBody>
          <a:bodyPr>
            <a:normAutofit/>
          </a:bodyPr>
          <a:lstStyle/>
          <a:p>
            <a:pPr marL="0" indent="0" algn="just">
              <a:buNone/>
            </a:pPr>
            <a:r>
              <a:rPr lang="en-US" dirty="0"/>
              <a:t>	8. Specify if or how you want to format the volume and then click Next. The Completing The New Simple Volume Wizard page opens.</a:t>
            </a:r>
          </a:p>
          <a:p>
            <a:pPr marL="0" indent="0" algn="just">
              <a:buNone/>
            </a:pPr>
            <a:r>
              <a:rPr lang="en-US" dirty="0"/>
              <a:t>	9. Review the settings to confirm your options and then click Finish. </a:t>
            </a:r>
          </a:p>
          <a:p>
            <a:pPr marL="0" indent="0" algn="just">
              <a:buNone/>
            </a:pPr>
            <a:r>
              <a:rPr lang="en-US" dirty="0"/>
              <a:t>	10. Click Yes. The wizard creates the volume according to your specifications.</a:t>
            </a:r>
          </a:p>
          <a:p>
            <a:pPr marL="0" indent="0" algn="just">
              <a:buNone/>
            </a:pPr>
            <a:r>
              <a:rPr lang="en-US" dirty="0"/>
              <a:t>	11. Close the Disk Management snap-in.</a:t>
            </a:r>
          </a:p>
        </p:txBody>
      </p:sp>
    </p:spTree>
    <p:extLst>
      <p:ext uri="{BB962C8B-B14F-4D97-AF65-F5344CB8AC3E}">
        <p14:creationId xmlns:p14="http://schemas.microsoft.com/office/powerpoint/2010/main" val="18248770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85</a:t>
            </a:fld>
            <a:endParaRPr lang="en-US"/>
          </a:p>
        </p:txBody>
      </p:sp>
      <p:sp>
        <p:nvSpPr>
          <p:cNvPr id="5" name="Content Placeholder 4"/>
          <p:cNvSpPr>
            <a:spLocks noGrp="1"/>
          </p:cNvSpPr>
          <p:nvPr>
            <p:ph sz="quarter" idx="1"/>
          </p:nvPr>
        </p:nvSpPr>
        <p:spPr/>
        <p:txBody>
          <a:bodyPr>
            <a:normAutofit/>
          </a:bodyPr>
          <a:lstStyle/>
          <a:p>
            <a:pPr algn="just"/>
            <a:r>
              <a:rPr lang="en-US" dirty="0"/>
              <a:t>Windows Server 2012 R2 supports two hard disk partition types: MBR and GPT; two disk types: basic and dynamic; five volume types: simple, striped, spanned, mirrored, and RAID-5; and three file systems: </a:t>
            </a:r>
            <a:r>
              <a:rPr lang="en-US" dirty="0" err="1"/>
              <a:t>ReFS</a:t>
            </a:r>
            <a:r>
              <a:rPr lang="en-US" dirty="0"/>
              <a:t>, NTFS, and FAT.</a:t>
            </a:r>
          </a:p>
          <a:p>
            <a:pPr algn="just"/>
            <a:r>
              <a:rPr lang="en-US" dirty="0"/>
              <a:t>The Disk Management snap-in can initialize, partition, and format disks on the local machine. Server Manager can perform many of the same tasks for servers all over the network.</a:t>
            </a:r>
          </a:p>
        </p:txBody>
      </p:sp>
    </p:spTree>
    <p:extLst>
      <p:ext uri="{BB962C8B-B14F-4D97-AF65-F5344CB8AC3E}">
        <p14:creationId xmlns:p14="http://schemas.microsoft.com/office/powerpoint/2010/main" val="109054926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86</a:t>
            </a:fld>
            <a:endParaRPr lang="en-US"/>
          </a:p>
        </p:txBody>
      </p:sp>
      <p:sp>
        <p:nvSpPr>
          <p:cNvPr id="5" name="Content Placeholder 4"/>
          <p:cNvSpPr>
            <a:spLocks noGrp="1"/>
          </p:cNvSpPr>
          <p:nvPr>
            <p:ph sz="quarter" idx="1"/>
          </p:nvPr>
        </p:nvSpPr>
        <p:spPr/>
        <p:txBody>
          <a:bodyPr>
            <a:normAutofit fontScale="92500" lnSpcReduction="20000"/>
          </a:bodyPr>
          <a:lstStyle/>
          <a:p>
            <a:pPr algn="just"/>
            <a:r>
              <a:rPr lang="en-US" dirty="0"/>
              <a:t>Windows Server 2012 R2 includes a new disk virtualization technology called Storage Spaces, which enables a server to concatenate storage space from individual physical disks and allocate that space to create virtual disks of any size supported by the hardware.</a:t>
            </a:r>
          </a:p>
          <a:p>
            <a:pPr algn="just"/>
            <a:r>
              <a:rPr lang="en-US" dirty="0"/>
              <a:t>All Windows Server 2012 R2 installations include the File and Storage Services role, which causes Server Manager to display a menu when you click the icon in the navigation pane. This menu provides access to home pages that enable administrators to manage volumes, disks, storage pools, shares, and </a:t>
            </a:r>
            <a:r>
              <a:rPr lang="en-US" dirty="0" err="1"/>
              <a:t>iSCSI</a:t>
            </a:r>
            <a:r>
              <a:rPr lang="en-US" dirty="0"/>
              <a:t> devices.</a:t>
            </a:r>
          </a:p>
        </p:txBody>
      </p:sp>
    </p:spTree>
    <p:extLst>
      <p:ext uri="{BB962C8B-B14F-4D97-AF65-F5344CB8AC3E}">
        <p14:creationId xmlns:p14="http://schemas.microsoft.com/office/powerpoint/2010/main" val="1617447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(Contd.,)</a:t>
            </a:r>
          </a:p>
        </p:txBody>
      </p:sp>
      <p:sp>
        <p:nvSpPr>
          <p:cNvPr id="3" name="Date Placeholder 2"/>
          <p:cNvSpPr>
            <a:spLocks noGrp="1"/>
          </p:cNvSpPr>
          <p:nvPr>
            <p:ph type="dt" sz="half" idx="10"/>
          </p:nvPr>
        </p:nvSpPr>
        <p:spPr/>
        <p:txBody>
          <a:bodyPr/>
          <a:lstStyle/>
          <a:p>
            <a:fld id="{90E38085-FB12-4B07-BA2C-E7D528897659}" type="datetime1">
              <a:rPr lang="en-US" smtClean="0"/>
              <a:t>12/5/2019</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09FDE266-42D2-4A18-8E25-79D61B86666C}" type="slidenum">
              <a:rPr lang="en-US" smtClean="0"/>
              <a:t>87</a:t>
            </a:fld>
            <a:endParaRPr lang="en-US"/>
          </a:p>
        </p:txBody>
      </p:sp>
      <p:sp>
        <p:nvSpPr>
          <p:cNvPr id="5" name="Content Placeholder 4"/>
          <p:cNvSpPr>
            <a:spLocks noGrp="1"/>
          </p:cNvSpPr>
          <p:nvPr>
            <p:ph sz="quarter" idx="1"/>
          </p:nvPr>
        </p:nvSpPr>
        <p:spPr/>
        <p:txBody>
          <a:bodyPr/>
          <a:lstStyle/>
          <a:p>
            <a:pPr algn="just"/>
            <a:r>
              <a:rPr lang="en-US" dirty="0"/>
              <a:t>The Disk Management snap-in in Windows Server 2012 R2 enables you to create VHD files and mount them on the computer.</a:t>
            </a:r>
          </a:p>
          <a:p>
            <a:pPr algn="just"/>
            <a:r>
              <a:rPr lang="en-US" dirty="0"/>
              <a:t>Once you have installed your physical disks, you can concatenate their space into a storage pool, from which you can create virtual disks of any size. Once you have created a storage pool, you can use the space to create as many virtual disks as you need.</a:t>
            </a:r>
          </a:p>
        </p:txBody>
      </p:sp>
    </p:spTree>
    <p:extLst>
      <p:ext uri="{BB962C8B-B14F-4D97-AF65-F5344CB8AC3E}">
        <p14:creationId xmlns:p14="http://schemas.microsoft.com/office/powerpoint/2010/main" val="19711856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BBA12-A1C2-4790-8E57-0BEEE47BD28E}" type="datetime1">
              <a:rPr lang="en-US" smtClean="0"/>
              <a:t>12/5/2019</a:t>
            </a:fld>
            <a:endParaRPr lang="en-US"/>
          </a:p>
        </p:txBody>
      </p:sp>
      <p:sp>
        <p:nvSpPr>
          <p:cNvPr id="3" name="Slide Number Placeholder 2"/>
          <p:cNvSpPr>
            <a:spLocks noGrp="1"/>
          </p:cNvSpPr>
          <p:nvPr>
            <p:ph type="sldNum" sz="quarter" idx="12"/>
          </p:nvPr>
        </p:nvSpPr>
        <p:spPr/>
        <p:txBody>
          <a:bodyPr/>
          <a:lstStyle/>
          <a:p>
            <a:fld id="{09FDE266-42D2-4A18-8E25-79D61B86666C}" type="slidenum">
              <a:rPr lang="en-US" smtClean="0"/>
              <a:t>88</a:t>
            </a:fld>
            <a:endParaRPr lang="en-US"/>
          </a:p>
        </p:txBody>
      </p:sp>
      <p:sp>
        <p:nvSpPr>
          <p:cNvPr id="4" name="Rectangle 3"/>
          <p:cNvSpPr/>
          <p:nvPr/>
        </p:nvSpPr>
        <p:spPr>
          <a:xfrm>
            <a:off x="2958576" y="2967335"/>
            <a:ext cx="322684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6238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410" y="308517"/>
            <a:ext cx="6997390" cy="758283"/>
          </a:xfrm>
        </p:spPr>
        <p:txBody>
          <a:bodyPr>
            <a:normAutofit fontScale="90000"/>
          </a:bodyPr>
          <a:lstStyle/>
          <a:p>
            <a:r>
              <a:rPr lang="en-US" dirty="0"/>
              <a:t>Selecting Storage Technology-Server Message Block 3.0</a:t>
            </a:r>
            <a:endParaRPr lang="en-IN" dirty="0"/>
          </a:p>
        </p:txBody>
      </p:sp>
      <p:sp>
        <p:nvSpPr>
          <p:cNvPr id="3" name="Content Placeholder 2"/>
          <p:cNvSpPr>
            <a:spLocks noGrp="1"/>
          </p:cNvSpPr>
          <p:nvPr>
            <p:ph idx="1"/>
          </p:nvPr>
        </p:nvSpPr>
        <p:spPr>
          <a:xfrm>
            <a:off x="612648" y="1600200"/>
            <a:ext cx="8153400" cy="4800600"/>
          </a:xfrm>
        </p:spPr>
        <p:txBody>
          <a:bodyPr>
            <a:normAutofit fontScale="92500" lnSpcReduction="20000"/>
          </a:bodyPr>
          <a:lstStyle/>
          <a:p>
            <a:r>
              <a:rPr lang="en-IN" sz="2000" dirty="0"/>
              <a:t>Network file sharing protocol that allows applications on a computer to read and write to files and to request services from server programs in a computer network. </a:t>
            </a:r>
          </a:p>
          <a:p>
            <a:r>
              <a:rPr lang="en-IN" sz="2000" dirty="0"/>
              <a:t>SMB Direct is a feature in SMB 3.0 that delivers scalable, fast, and efficient storage access.</a:t>
            </a:r>
          </a:p>
          <a:p>
            <a:r>
              <a:rPr lang="en-IN" sz="2000" dirty="0"/>
              <a:t> You can also benefit from fast data transfers and network fault tolerance by using the SMB Multichannel feature.</a:t>
            </a:r>
          </a:p>
          <a:p>
            <a:r>
              <a:rPr lang="en-IN" sz="2000" dirty="0"/>
              <a:t>SMB Multichannel and SMB Direct improve network communications between your Hyper-V server cluster and your file server cluster. </a:t>
            </a:r>
          </a:p>
          <a:p>
            <a:r>
              <a:rPr lang="en-IN" sz="2000" dirty="0"/>
              <a:t>It also improves </a:t>
            </a:r>
            <a:r>
              <a:rPr lang="en-IN" sz="2000" dirty="0" err="1"/>
              <a:t>internode</a:t>
            </a:r>
            <a:r>
              <a:rPr lang="en-IN" sz="2000" dirty="0"/>
              <a:t> communications within your file server cluster.</a:t>
            </a:r>
          </a:p>
          <a:p>
            <a:r>
              <a:rPr lang="en-IN" sz="2000" dirty="0"/>
              <a:t> Windows Server 2012 R2 uses the SMB 3.0 protocol. </a:t>
            </a:r>
          </a:p>
          <a:p>
            <a:r>
              <a:rPr lang="en-IN" sz="2000" dirty="0"/>
              <a:t>SMB Direct improves your cloud deployment storage by using a network adapter that has Remote Direct Memory Access (RDMA) capability. </a:t>
            </a:r>
          </a:p>
          <a:p>
            <a:r>
              <a:rPr lang="en-IN" sz="2000" dirty="0"/>
              <a:t>It can function at full speed with very low latency, while using very little CPU. </a:t>
            </a:r>
          </a:p>
          <a:p>
            <a:r>
              <a:rPr lang="en-IN" sz="2000" dirty="0"/>
              <a:t>SMB Multichannel delivers network bandwidth aggregation and network fault tolerance if multiple paths are available between the SMB client and the SMB server.  </a:t>
            </a:r>
          </a:p>
        </p:txBody>
      </p:sp>
      <p:sp>
        <p:nvSpPr>
          <p:cNvPr id="4" name="Slide Number Placeholder 3"/>
          <p:cNvSpPr>
            <a:spLocks noGrp="1"/>
          </p:cNvSpPr>
          <p:nvPr>
            <p:ph type="sldNum" sz="quarter" idx="12"/>
          </p:nvPr>
        </p:nvSpPr>
        <p:spPr/>
        <p:txBody>
          <a:bodyPr>
            <a:normAutofit fontScale="85000" lnSpcReduction="20000"/>
          </a:bodyPr>
          <a:lstStyle/>
          <a:p>
            <a:fld id="{6237BB6C-CC30-4470-9E73-6CFFC494060D}" type="slidenum">
              <a:rPr lang="en-US" smtClean="0"/>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2960</TotalTime>
  <Words>8108</Words>
  <Application>Microsoft Office PowerPoint</Application>
  <PresentationFormat>On-screen Show (4:3)</PresentationFormat>
  <Paragraphs>581</Paragraphs>
  <Slides>88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88</vt:i4>
      </vt:variant>
    </vt:vector>
  </HeadingPairs>
  <TitlesOfParts>
    <vt:vector size="94" baseType="lpstr">
      <vt:lpstr>Arial</vt:lpstr>
      <vt:lpstr>Calibri</vt:lpstr>
      <vt:lpstr>Tw Cen MT</vt:lpstr>
      <vt:lpstr>Wingdings</vt:lpstr>
      <vt:lpstr>Wingdings 2</vt:lpstr>
      <vt:lpstr>Median</vt:lpstr>
      <vt:lpstr>CONFIGURING Local storage</vt:lpstr>
      <vt:lpstr>Overview</vt:lpstr>
      <vt:lpstr>PowerPoint Presentation</vt:lpstr>
      <vt:lpstr>Planning server storage</vt:lpstr>
      <vt:lpstr>Planning server storage (Contd.,)</vt:lpstr>
      <vt:lpstr>How many servers do I need?</vt:lpstr>
      <vt:lpstr>Estimating storage requirements</vt:lpstr>
      <vt:lpstr>Selecting Storage Technology-Storage Spaces</vt:lpstr>
      <vt:lpstr>Selecting Storage Technology-Server Message Block 3.0</vt:lpstr>
      <vt:lpstr>Selecting Storage Technology- Data Deduplication..</vt:lpstr>
      <vt:lpstr>Selecting Storage Technology- Data Deduplication (Contd.)</vt:lpstr>
      <vt:lpstr>Practical applications of  Data Deduplication</vt:lpstr>
      <vt:lpstr>Selecting Storage Technology- Cluster Shared Volumes (CSV)</vt:lpstr>
      <vt:lpstr>Selecting Storage Technology- Scale-Out File Server</vt:lpstr>
      <vt:lpstr>Key benefits provided by Scale-Out File Server</vt:lpstr>
      <vt:lpstr>Using Storage Spaces</vt:lpstr>
      <vt:lpstr>Using Storage Spaces (Contd.,)</vt:lpstr>
      <vt:lpstr>PowerPoint Presentation</vt:lpstr>
      <vt:lpstr>Understanding Windows disk settings</vt:lpstr>
      <vt:lpstr>Understanding Windows disk settings (cont.,)</vt:lpstr>
      <vt:lpstr>Select a partitioning style</vt:lpstr>
      <vt:lpstr>Select a disk type</vt:lpstr>
      <vt:lpstr>Basic Disk Storage</vt:lpstr>
      <vt:lpstr>Dynamic Disk Storage</vt:lpstr>
      <vt:lpstr>Divide the disk into partitions or volumes</vt:lpstr>
      <vt:lpstr>Format the partitions or volumes with a file system</vt:lpstr>
      <vt:lpstr>Selecting a partition style</vt:lpstr>
      <vt:lpstr>Selecting a partition style (Contd.,)</vt:lpstr>
      <vt:lpstr>Understanding disk types</vt:lpstr>
      <vt:lpstr>Understanding disk types (Contd.,)</vt:lpstr>
      <vt:lpstr>Understanding disk types (Contd.,)</vt:lpstr>
      <vt:lpstr>Understanding disk types (Contd.,)</vt:lpstr>
      <vt:lpstr>Understanding disk types (Contd.,)</vt:lpstr>
      <vt:lpstr>Understanding volume types</vt:lpstr>
      <vt:lpstr>Understanding volume types (Contd.,)</vt:lpstr>
      <vt:lpstr>Understanding volume types (Contd.,)</vt:lpstr>
      <vt:lpstr>Understanding volume types (Contd.,)</vt:lpstr>
      <vt:lpstr>Understanding volume types (Contd.,)</vt:lpstr>
      <vt:lpstr>Understanding volume types (Contd.,)</vt:lpstr>
      <vt:lpstr>Understanding file systems</vt:lpstr>
      <vt:lpstr>Understanding file systems (Contd.,)</vt:lpstr>
      <vt:lpstr>Understanding file systems (Contd.,)</vt:lpstr>
      <vt:lpstr>PowerPoint Presentation</vt:lpstr>
      <vt:lpstr>Working with disks</vt:lpstr>
      <vt:lpstr>Working with disks (Contd.,)</vt:lpstr>
      <vt:lpstr>Working with disks (Contd.,)</vt:lpstr>
      <vt:lpstr>Adding a new physical disk</vt:lpstr>
      <vt:lpstr>Adding a new physical disk (Contd.,)</vt:lpstr>
      <vt:lpstr>Adding a new physical disk (Contd.,)</vt:lpstr>
      <vt:lpstr>Adding a new physical disk (Contd.,)</vt:lpstr>
      <vt:lpstr>Creating and mounting virtual hard disks (VHDs)</vt:lpstr>
      <vt:lpstr>Creating and mounting virtual hard disks (Contd.,)</vt:lpstr>
      <vt:lpstr>Creating and mounting virtual hard disks (Contd.,)</vt:lpstr>
      <vt:lpstr>Creating and mounting virtual hard disks (Contd.,)</vt:lpstr>
      <vt:lpstr>Creating and mounting virtual hard disks (Contd.,)</vt:lpstr>
      <vt:lpstr>Creating a storage pool</vt:lpstr>
      <vt:lpstr>Creating a storage pool (Contd.,)</vt:lpstr>
      <vt:lpstr>Creating a storage pool (Contd.,)</vt:lpstr>
      <vt:lpstr>Creating a storage pool (Contd.,)</vt:lpstr>
      <vt:lpstr>Creating a storage pool (Contd.,)</vt:lpstr>
      <vt:lpstr>Creating a storage pool (Contd.,)</vt:lpstr>
      <vt:lpstr>Creating a storage pool (Contd.,)</vt:lpstr>
      <vt:lpstr>Creating a storage pool (Contd.,)</vt:lpstr>
      <vt:lpstr>Creating virtual disks</vt:lpstr>
      <vt:lpstr>Creating virtual disks (Contd.,)</vt:lpstr>
      <vt:lpstr>Creating virtual disks (Contd.,)</vt:lpstr>
      <vt:lpstr>Creating virtual disks (Contd.,)</vt:lpstr>
      <vt:lpstr>Creating virtual disks (Contd.,)</vt:lpstr>
      <vt:lpstr>Creating virtual disks (Contd.,)</vt:lpstr>
      <vt:lpstr>Creating virtual disks (Contd.,)</vt:lpstr>
      <vt:lpstr>Creating virtual disks (Contd.,)</vt:lpstr>
      <vt:lpstr>Creating virtual disks (Contd.,)</vt:lpstr>
      <vt:lpstr>Creating a simple volume</vt:lpstr>
      <vt:lpstr>Creating a simple volume (Contd.,)</vt:lpstr>
      <vt:lpstr>Creating a simple volume (Contd.,)</vt:lpstr>
      <vt:lpstr>Creating a simple volume (Contd.,)</vt:lpstr>
      <vt:lpstr>Creating a simple volume (Contd.,)</vt:lpstr>
      <vt:lpstr>Creating a simple volume (Contd.,)</vt:lpstr>
      <vt:lpstr>Creating a simple volume (Contd.,)</vt:lpstr>
      <vt:lpstr>Creating a simple volume (Contd.,)</vt:lpstr>
      <vt:lpstr>Creating a striped, spanned, mirrored, or RAID-5 volume</vt:lpstr>
      <vt:lpstr>Creating a striped, spanned, mirrored, or RAID-5 volume (Contd.,)</vt:lpstr>
      <vt:lpstr>Creating a striped, spanned, mirrored, or RAID-5 volume (Contd.,)</vt:lpstr>
      <vt:lpstr>Creating a striped, spanned, mirrored, or RAID-5 volume (Contd.,)</vt:lpstr>
      <vt:lpstr>Summary</vt:lpstr>
      <vt:lpstr>Summary (Contd.,)</vt:lpstr>
      <vt:lpstr>Summary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aarthi bala</dc:creator>
  <cp:lastModifiedBy>Thiyagu</cp:lastModifiedBy>
  <cp:revision>61</cp:revision>
  <dcterms:created xsi:type="dcterms:W3CDTF">2017-11-04T06:32:12Z</dcterms:created>
  <dcterms:modified xsi:type="dcterms:W3CDTF">2019-12-05T02:48:12Z</dcterms:modified>
</cp:coreProperties>
</file>