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8"/>
  </p:notesMasterIdLst>
  <p:sldIdLst>
    <p:sldId id="256" r:id="rId2"/>
    <p:sldId id="262" r:id="rId3"/>
    <p:sldId id="276" r:id="rId4"/>
    <p:sldId id="277" r:id="rId5"/>
    <p:sldId id="278" r:id="rId6"/>
    <p:sldId id="279" r:id="rId7"/>
    <p:sldId id="280" r:id="rId8"/>
    <p:sldId id="281" r:id="rId9"/>
    <p:sldId id="300" r:id="rId10"/>
    <p:sldId id="282" r:id="rId11"/>
    <p:sldId id="283" r:id="rId12"/>
    <p:sldId id="284" r:id="rId13"/>
    <p:sldId id="285" r:id="rId14"/>
    <p:sldId id="301" r:id="rId15"/>
    <p:sldId id="286" r:id="rId16"/>
    <p:sldId id="287" r:id="rId17"/>
    <p:sldId id="288" r:id="rId18"/>
    <p:sldId id="289" r:id="rId19"/>
    <p:sldId id="290" r:id="rId20"/>
    <p:sldId id="291" r:id="rId21"/>
    <p:sldId id="292" r:id="rId22"/>
    <p:sldId id="294" r:id="rId23"/>
    <p:sldId id="302" r:id="rId24"/>
    <p:sldId id="295" r:id="rId25"/>
    <p:sldId id="296" r:id="rId26"/>
    <p:sldId id="297" r:id="rId27"/>
    <p:sldId id="298" r:id="rId28"/>
    <p:sldId id="299" r:id="rId29"/>
    <p:sldId id="303" r:id="rId30"/>
    <p:sldId id="304" r:id="rId31"/>
    <p:sldId id="313" r:id="rId32"/>
    <p:sldId id="312" r:id="rId33"/>
    <p:sldId id="305" r:id="rId34"/>
    <p:sldId id="306" r:id="rId35"/>
    <p:sldId id="307" r:id="rId36"/>
    <p:sldId id="308" r:id="rId37"/>
    <p:sldId id="309" r:id="rId38"/>
    <p:sldId id="310" r:id="rId39"/>
    <p:sldId id="311" r:id="rId40"/>
    <p:sldId id="314" r:id="rId41"/>
    <p:sldId id="325" r:id="rId42"/>
    <p:sldId id="315" r:id="rId43"/>
    <p:sldId id="316" r:id="rId44"/>
    <p:sldId id="317" r:id="rId45"/>
    <p:sldId id="318" r:id="rId46"/>
    <p:sldId id="31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p:cViewPr varScale="1">
        <p:scale>
          <a:sx n="68" d="100"/>
          <a:sy n="68" d="100"/>
        </p:scale>
        <p:origin x="14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B6C03-ECB8-4BD7-8BF9-12F087B88D6A}" type="datetimeFigureOut">
              <a:rPr lang="en-US" smtClean="0"/>
              <a:t>11/27/2019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459DF-34B0-407C-A96D-3F275484272D}" type="slidenum">
              <a:rPr lang="en-US" smtClean="0"/>
              <a:t>‹#›</a:t>
            </a:fld>
            <a:endParaRPr lang="en-US"/>
          </a:p>
        </p:txBody>
      </p:sp>
    </p:spTree>
    <p:extLst>
      <p:ext uri="{BB962C8B-B14F-4D97-AF65-F5344CB8AC3E}">
        <p14:creationId xmlns:p14="http://schemas.microsoft.com/office/powerpoint/2010/main" val="10695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bonding</a:t>
            </a:r>
            <a:r>
              <a:rPr lang="en-US" sz="1200" b="0" i="0" kern="1200" dirty="0">
                <a:solidFill>
                  <a:schemeClr val="tx1"/>
                </a:solidFill>
                <a:effectLst/>
                <a:latin typeface="+mn-lt"/>
                <a:ea typeface="+mn-ea"/>
                <a:cs typeface="+mn-cs"/>
              </a:rPr>
              <a:t> it is a term used to describe a way to increase available bandwidth. Linux uses a special kernel module called </a:t>
            </a:r>
            <a:r>
              <a:rPr lang="en-US" sz="1200" b="1" i="0" kern="1200" dirty="0">
                <a:solidFill>
                  <a:schemeClr val="tx1"/>
                </a:solidFill>
                <a:effectLst/>
                <a:latin typeface="+mn-lt"/>
                <a:ea typeface="+mn-ea"/>
                <a:cs typeface="+mn-cs"/>
              </a:rPr>
              <a:t>bonding</a:t>
            </a:r>
            <a:r>
              <a:rPr lang="en-US" sz="1200" b="0" i="0" kern="1200" dirty="0">
                <a:solidFill>
                  <a:schemeClr val="tx1"/>
                </a:solidFill>
                <a:effectLst/>
                <a:latin typeface="+mn-lt"/>
                <a:ea typeface="+mn-ea"/>
                <a:cs typeface="+mn-cs"/>
              </a:rPr>
              <a:t> to allow users to </a:t>
            </a:r>
            <a:r>
              <a:rPr lang="en-US" sz="1200" b="1" i="0" kern="1200" dirty="0">
                <a:solidFill>
                  <a:schemeClr val="tx1"/>
                </a:solidFill>
                <a:effectLst/>
                <a:latin typeface="+mn-lt"/>
                <a:ea typeface="+mn-ea"/>
                <a:cs typeface="+mn-cs"/>
              </a:rPr>
              <a:t>bond</a:t>
            </a:r>
            <a:r>
              <a:rPr lang="en-US" sz="1200" b="0" i="0" kern="1200" dirty="0">
                <a:solidFill>
                  <a:schemeClr val="tx1"/>
                </a:solidFill>
                <a:effectLst/>
                <a:latin typeface="+mn-lt"/>
                <a:ea typeface="+mn-ea"/>
                <a:cs typeface="+mn-cs"/>
              </a:rPr>
              <a:t> multiple network </a:t>
            </a:r>
            <a:r>
              <a:rPr lang="en-US" sz="1200" b="1" i="0" kern="1200" dirty="0">
                <a:solidFill>
                  <a:schemeClr val="tx1"/>
                </a:solidFill>
                <a:effectLst/>
                <a:latin typeface="+mn-lt"/>
                <a:ea typeface="+mn-ea"/>
                <a:cs typeface="+mn-cs"/>
              </a:rPr>
              <a:t>interfaces</a:t>
            </a:r>
            <a:r>
              <a:rPr lang="en-US" sz="1200" b="0" i="0" kern="1200" dirty="0">
                <a:solidFill>
                  <a:schemeClr val="tx1"/>
                </a:solidFill>
                <a:effectLst/>
                <a:latin typeface="+mn-lt"/>
                <a:ea typeface="+mn-ea"/>
                <a:cs typeface="+mn-cs"/>
              </a:rPr>
              <a:t> into a single channel. NIC </a:t>
            </a:r>
            <a:r>
              <a:rPr lang="en-US" sz="1200" b="1" i="0" kern="1200" dirty="0">
                <a:solidFill>
                  <a:schemeClr val="tx1"/>
                </a:solidFill>
                <a:effectLst/>
                <a:latin typeface="+mn-lt"/>
                <a:ea typeface="+mn-ea"/>
                <a:cs typeface="+mn-cs"/>
              </a:rPr>
              <a:t>bonding</a:t>
            </a:r>
            <a:r>
              <a:rPr lang="en-US" sz="1200" b="0" i="0" kern="1200" dirty="0">
                <a:solidFill>
                  <a:schemeClr val="tx1"/>
                </a:solidFill>
                <a:effectLst/>
                <a:latin typeface="+mn-lt"/>
                <a:ea typeface="+mn-ea"/>
                <a:cs typeface="+mn-cs"/>
              </a:rPr>
              <a:t> may also be called NIC Teaming.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Link </a:t>
            </a:r>
            <a:r>
              <a:rPr lang="en-US" sz="1200" b="1" i="0" kern="1200" dirty="0">
                <a:solidFill>
                  <a:schemeClr val="tx1"/>
                </a:solidFill>
                <a:effectLst/>
                <a:latin typeface="+mn-lt"/>
                <a:ea typeface="+mn-ea"/>
                <a:cs typeface="+mn-cs"/>
              </a:rPr>
              <a:t>aggregation</a:t>
            </a:r>
            <a:r>
              <a:rPr lang="en-US" sz="1200" b="0" i="0" kern="1200" dirty="0">
                <a:solidFill>
                  <a:schemeClr val="tx1"/>
                </a:solidFill>
                <a:effectLst/>
                <a:latin typeface="+mn-lt"/>
                <a:ea typeface="+mn-ea"/>
                <a:cs typeface="+mn-cs"/>
              </a:rPr>
              <a:t>, load </a:t>
            </a:r>
            <a:r>
              <a:rPr lang="en-US" sz="1200" b="1" i="0" kern="1200" dirty="0">
                <a:solidFill>
                  <a:schemeClr val="tx1"/>
                </a:solidFill>
                <a:effectLst/>
                <a:latin typeface="+mn-lt"/>
                <a:ea typeface="+mn-ea"/>
                <a:cs typeface="+mn-cs"/>
              </a:rPr>
              <a:t>balancing</a:t>
            </a:r>
            <a:r>
              <a:rPr lang="en-US" sz="1200" b="0" i="0" kern="1200" dirty="0">
                <a:solidFill>
                  <a:schemeClr val="tx1"/>
                </a:solidFill>
                <a:effectLst/>
                <a:latin typeface="+mn-lt"/>
                <a:ea typeface="+mn-ea"/>
                <a:cs typeface="+mn-cs"/>
              </a:rPr>
              <a:t>, link </a:t>
            </a:r>
            <a:r>
              <a:rPr lang="en-US" sz="1200" b="1" i="0" kern="1200" dirty="0">
                <a:solidFill>
                  <a:schemeClr val="tx1"/>
                </a:solidFill>
                <a:effectLst/>
                <a:latin typeface="+mn-lt"/>
                <a:ea typeface="+mn-ea"/>
                <a:cs typeface="+mn-cs"/>
              </a:rPr>
              <a:t>bonding</a:t>
            </a:r>
            <a:r>
              <a:rPr lang="en-US" sz="1200" b="0" i="0" kern="1200" dirty="0">
                <a:solidFill>
                  <a:schemeClr val="tx1"/>
                </a:solidFill>
                <a:effectLst/>
                <a:latin typeface="+mn-lt"/>
                <a:ea typeface="+mn-ea"/>
                <a:cs typeface="+mn-cs"/>
              </a:rPr>
              <a:t> is computer </a:t>
            </a:r>
            <a:r>
              <a:rPr lang="en-US" sz="1200" b="1" i="0" kern="1200" dirty="0">
                <a:solidFill>
                  <a:schemeClr val="tx1"/>
                </a:solidFill>
                <a:effectLst/>
                <a:latin typeface="+mn-lt"/>
                <a:ea typeface="+mn-ea"/>
                <a:cs typeface="+mn-cs"/>
              </a:rPr>
              <a:t>networking</a:t>
            </a:r>
            <a:r>
              <a:rPr lang="en-US" sz="1200" b="0" i="0" kern="1200" dirty="0">
                <a:solidFill>
                  <a:schemeClr val="tx1"/>
                </a:solidFill>
                <a:effectLst/>
                <a:latin typeface="+mn-lt"/>
                <a:ea typeface="+mn-ea"/>
                <a:cs typeface="+mn-cs"/>
              </a:rPr>
              <a:t> umbrella terms to describe various methods of </a:t>
            </a:r>
            <a:r>
              <a:rPr lang="en-US" sz="1200" b="1" i="0" kern="1200" dirty="0">
                <a:solidFill>
                  <a:schemeClr val="tx1"/>
                </a:solidFill>
                <a:effectLst/>
                <a:latin typeface="+mn-lt"/>
                <a:ea typeface="+mn-ea"/>
                <a:cs typeface="+mn-cs"/>
              </a:rPr>
              <a:t>aggregating</a:t>
            </a:r>
            <a:r>
              <a:rPr lang="en-US" sz="1200" b="0" i="0" kern="1200" dirty="0">
                <a:solidFill>
                  <a:schemeClr val="tx1"/>
                </a:solidFill>
                <a:effectLst/>
                <a:latin typeface="+mn-lt"/>
                <a:ea typeface="+mn-ea"/>
                <a:cs typeface="+mn-cs"/>
              </a:rPr>
              <a:t> multiple </a:t>
            </a:r>
            <a:r>
              <a:rPr lang="en-US" sz="1200" b="1" i="0" kern="1200" dirty="0">
                <a:solidFill>
                  <a:schemeClr val="tx1"/>
                </a:solidFill>
                <a:effectLst/>
                <a:latin typeface="+mn-lt"/>
                <a:ea typeface="+mn-ea"/>
                <a:cs typeface="+mn-cs"/>
              </a:rPr>
              <a:t>network</a:t>
            </a:r>
            <a:r>
              <a:rPr lang="en-US" sz="1200" b="0" i="0" kern="1200" dirty="0">
                <a:solidFill>
                  <a:schemeClr val="tx1"/>
                </a:solidFill>
                <a:effectLst/>
                <a:latin typeface="+mn-lt"/>
                <a:ea typeface="+mn-ea"/>
                <a:cs typeface="+mn-cs"/>
              </a:rPr>
              <a:t> connections in parallel links to increase throughput beyond what a single connection could sustain, and to provide redundancy in case one of the links fails.</a:t>
            </a:r>
            <a:endParaRPr lang="en-US" dirty="0"/>
          </a:p>
        </p:txBody>
      </p:sp>
      <p:sp>
        <p:nvSpPr>
          <p:cNvPr id="4" name="Slide Number Placeholder 3"/>
          <p:cNvSpPr>
            <a:spLocks noGrp="1"/>
          </p:cNvSpPr>
          <p:nvPr>
            <p:ph type="sldNum" sz="quarter" idx="5"/>
          </p:nvPr>
        </p:nvSpPr>
        <p:spPr/>
        <p:txBody>
          <a:bodyPr/>
          <a:lstStyle/>
          <a:p>
            <a:fld id="{013459DF-34B0-407C-A96D-3F275484272D}" type="slidenum">
              <a:rPr lang="en-US" smtClean="0"/>
              <a:t>16</a:t>
            </a:fld>
            <a:endParaRPr lang="en-US"/>
          </a:p>
        </p:txBody>
      </p:sp>
    </p:spTree>
    <p:extLst>
      <p:ext uri="{BB962C8B-B14F-4D97-AF65-F5344CB8AC3E}">
        <p14:creationId xmlns:p14="http://schemas.microsoft.com/office/powerpoint/2010/main" val="109068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Switch Dependent.:</a:t>
            </a:r>
          </a:p>
          <a:p>
            <a:r>
              <a:rPr lang="en-US" b="1" dirty="0">
                <a:effectLst/>
              </a:rPr>
              <a:t>Static Teaming  </a:t>
            </a:r>
            <a:r>
              <a:rPr lang="en-US" dirty="0">
                <a:effectLst/>
              </a:rPr>
              <a:t>Requires you to manually configure both the switch and the host to identify which links form the team. Because this is a statically configured solution, there is no additional protocol to assist the switch and the host to identify incorrectly plugged cables or other errors that could cause the team to fail to perform. This mode is typically supported by server-class switches.</a:t>
            </a:r>
          </a:p>
          <a:p>
            <a:r>
              <a:rPr lang="en-US" b="1" dirty="0">
                <a:effectLst/>
              </a:rPr>
              <a:t>Link Aggregation Control Protocol (LACP)</a:t>
            </a:r>
            <a:r>
              <a:rPr lang="en-US" dirty="0">
                <a:effectLst/>
              </a:rPr>
              <a:t>Unlike Static Teaming, LACP Teaming mode dynamically identifies links that are connected between the host and the switch. This dynamic connection enables the automatic creation of a team and, in theory but rarely in practice, the expansion and reduction of a team simply by the transmission or receipt of LACP packets from the peer entity. All server-class switches support LACP, and all require the network operator to administratively enable LACP on the switch port. When you configure a Teaming mode of LACP, NIC Teaming always operates in LACP's Active mode with a short timer. No option is presently available to modify the timer or change the LACP mode.</a:t>
            </a:r>
          </a:p>
          <a:p>
            <a:endParaRPr lang="en-US" dirty="0">
              <a:effectLst/>
            </a:endParaRPr>
          </a:p>
          <a:p>
            <a:r>
              <a:rPr lang="en-US" sz="1200" b="1" i="0" kern="1200" dirty="0">
                <a:solidFill>
                  <a:schemeClr val="tx1"/>
                </a:solidFill>
                <a:effectLst/>
                <a:latin typeface="+mn-lt"/>
                <a:ea typeface="+mn-ea"/>
                <a:cs typeface="+mn-cs"/>
              </a:rPr>
              <a:t>Address Hash</a:t>
            </a:r>
            <a:r>
              <a:rPr lang="en-US" sz="1200" b="0" i="0" kern="1200" dirty="0">
                <a:solidFill>
                  <a:schemeClr val="tx1"/>
                </a:solidFill>
                <a:effectLst/>
                <a:latin typeface="+mn-lt"/>
                <a:ea typeface="+mn-ea"/>
                <a:cs typeface="+mn-cs"/>
              </a:rPr>
              <a:t> - Load balances </a:t>
            </a:r>
            <a:r>
              <a:rPr lang="en-US" sz="1200" b="1" i="0" kern="1200" dirty="0">
                <a:solidFill>
                  <a:schemeClr val="tx1"/>
                </a:solidFill>
                <a:effectLst/>
                <a:latin typeface="+mn-lt"/>
                <a:ea typeface="+mn-ea"/>
                <a:cs typeface="+mn-cs"/>
              </a:rPr>
              <a:t>outbound </a:t>
            </a:r>
            <a:r>
              <a:rPr lang="en-US" sz="1200" b="0" i="0" kern="1200" dirty="0">
                <a:solidFill>
                  <a:schemeClr val="tx1"/>
                </a:solidFill>
                <a:effectLst/>
                <a:latin typeface="+mn-lt"/>
                <a:ea typeface="+mn-ea"/>
                <a:cs typeface="+mn-cs"/>
              </a:rPr>
              <a:t>network traffic across all active NICs, but only receives</a:t>
            </a:r>
            <a:r>
              <a:rPr lang="en-US" sz="1200" b="1" i="0" kern="1200" dirty="0">
                <a:solidFill>
                  <a:schemeClr val="tx1"/>
                </a:solidFill>
                <a:effectLst/>
                <a:latin typeface="+mn-lt"/>
                <a:ea typeface="+mn-ea"/>
                <a:cs typeface="+mn-cs"/>
              </a:rPr>
              <a:t> inbound traffic via one of the NICs</a:t>
            </a:r>
            <a:r>
              <a:rPr lang="en-US" sz="1200" b="0" i="0" kern="1200" dirty="0">
                <a:solidFill>
                  <a:schemeClr val="tx1"/>
                </a:solidFill>
                <a:effectLst/>
                <a:latin typeface="+mn-lt"/>
                <a:ea typeface="+mn-ea"/>
                <a:cs typeface="+mn-cs"/>
              </a:rPr>
              <a:t> in the team.  Since the switch isn't actively involved in the "Switch Independent" teaming mode, it can't load balance inbound traffic across all active NICs.  This mode can work well if your server has little traffic inbound and lots of traffic outbound that you are trying to load balance - Web servers and FTP servers are examples of typical server roles that work well in this scenario.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Hyper-V Port </a:t>
            </a:r>
            <a:r>
              <a:rPr lang="en-US" sz="1200" b="0" i="0" kern="1200" dirty="0">
                <a:solidFill>
                  <a:schemeClr val="tx1"/>
                </a:solidFill>
                <a:effectLst/>
                <a:latin typeface="+mn-lt"/>
                <a:ea typeface="+mn-ea"/>
                <a:cs typeface="+mn-cs"/>
              </a:rPr>
              <a:t>- If your server is a Hyper-V host with multiple running VMs, this load balancing mode is normally preferred in most situations.  When using "Hyper-V Port" load balancing, VM's will be distributed across the network team and each VM's </a:t>
            </a:r>
            <a:r>
              <a:rPr lang="en-US" sz="1200" b="1" i="0" kern="1200" dirty="0">
                <a:solidFill>
                  <a:schemeClr val="tx1"/>
                </a:solidFill>
                <a:effectLst/>
                <a:latin typeface="+mn-lt"/>
                <a:ea typeface="+mn-ea"/>
                <a:cs typeface="+mn-cs"/>
              </a:rPr>
              <a:t>outbound and inbound </a:t>
            </a:r>
            <a:r>
              <a:rPr lang="en-US" sz="1200" b="0" i="0" kern="1200" dirty="0">
                <a:solidFill>
                  <a:schemeClr val="tx1"/>
                </a:solidFill>
                <a:effectLst/>
                <a:latin typeface="+mn-lt"/>
                <a:ea typeface="+mn-ea"/>
                <a:cs typeface="+mn-cs"/>
              </a:rPr>
              <a:t>traffic will be handled by a specific active NIC.  This mode works really well in scenarios where you are consolidating many VM's on a physical Hyper-V host, but where none of the VM's are generating a network load that exceeds the bandwidth of one NIC in the team.  In this use case, NIC teaming provides a very cost-effective way of load balancing the aggregate traffic from all VMs across the active team members, but remember ... each VM is assigned to a specific NIC in the team, so none of the VM's will be able to access more bandwidth than what one NIC provides.</a:t>
            </a:r>
          </a:p>
          <a:p>
            <a:endParaRPr lang="en-US" dirty="0"/>
          </a:p>
        </p:txBody>
      </p:sp>
      <p:sp>
        <p:nvSpPr>
          <p:cNvPr id="4" name="Slide Number Placeholder 3"/>
          <p:cNvSpPr>
            <a:spLocks noGrp="1"/>
          </p:cNvSpPr>
          <p:nvPr>
            <p:ph type="sldNum" sz="quarter" idx="5"/>
          </p:nvPr>
        </p:nvSpPr>
        <p:spPr/>
        <p:txBody>
          <a:bodyPr/>
          <a:lstStyle/>
          <a:p>
            <a:fld id="{013459DF-34B0-407C-A96D-3F275484272D}" type="slidenum">
              <a:rPr lang="en-US" smtClean="0"/>
              <a:t>20</a:t>
            </a:fld>
            <a:endParaRPr lang="en-US"/>
          </a:p>
        </p:txBody>
      </p:sp>
    </p:spTree>
    <p:extLst>
      <p:ext uri="{BB962C8B-B14F-4D97-AF65-F5344CB8AC3E}">
        <p14:creationId xmlns:p14="http://schemas.microsoft.com/office/powerpoint/2010/main" val="270389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A0ECFF2-FF9A-42DF-850C-A7F892D2919C}" type="datetime1">
              <a:rPr lang="en-US" smtClean="0"/>
              <a:t>11/27/2019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98ADB2-739B-49C9-8EBB-3CA010896518}" type="datetime1">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DE266-42D2-4A18-8E25-79D61B8666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5635651-1C07-4827-97EE-D9753F9DCEEA}" type="datetime1">
              <a:rPr lang="en-US" smtClean="0"/>
              <a:t>11/27/2019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9FDE266-42D2-4A18-8E25-79D61B8666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E38085-FB12-4B07-BA2C-E7D528897659}" type="datetime1">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5A1262E-AA8C-4922-A951-3C612A899EF2}" type="datetime1">
              <a:rPr lang="en-US" smtClean="0"/>
              <a:t>11/27/2019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7A83DD2-C21D-46B3-BAA9-32B175F256E9}" type="datetime1">
              <a:rPr lang="en-US" smtClean="0"/>
              <a:t>11/27/2019</a:t>
            </a:fld>
            <a:endParaRPr lang="en-US"/>
          </a:p>
        </p:txBody>
      </p:sp>
      <p:sp>
        <p:nvSpPr>
          <p:cNvPr id="10" name="Slide Number Placeholder 9"/>
          <p:cNvSpPr>
            <a:spLocks noGrp="1"/>
          </p:cNvSpPr>
          <p:nvPr>
            <p:ph type="sldNum" sz="quarter" idx="16"/>
          </p:nvPr>
        </p:nvSpPr>
        <p:spPr/>
        <p:txBody>
          <a:bodyPr rtlCol="0"/>
          <a:lstStyle/>
          <a:p>
            <a:fld id="{09FDE266-42D2-4A18-8E25-79D61B86666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394DB4B-AEC3-424C-A46E-C93B19E365E6}" type="datetime1">
              <a:rPr lang="en-US" smtClean="0"/>
              <a:t>11/27/2019</a:t>
            </a:fld>
            <a:endParaRPr lang="en-US"/>
          </a:p>
        </p:txBody>
      </p:sp>
      <p:sp>
        <p:nvSpPr>
          <p:cNvPr id="12" name="Slide Number Placeholder 11"/>
          <p:cNvSpPr>
            <a:spLocks noGrp="1"/>
          </p:cNvSpPr>
          <p:nvPr>
            <p:ph type="sldNum" sz="quarter" idx="16"/>
          </p:nvPr>
        </p:nvSpPr>
        <p:spPr/>
        <p:txBody>
          <a:bodyPr rtlCol="0"/>
          <a:lstStyle/>
          <a:p>
            <a:fld id="{09FDE266-42D2-4A18-8E25-79D61B86666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B6860-0A2C-4CA1-A594-42B00B60344C}" type="datetime1">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8EDAF-923B-4C37-8566-71049E8D5ED1}" type="datetime1">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563A1B-F5FD-4293-B5DF-E9396661D122}" type="datetime1">
              <a:rPr lang="en-US" smtClean="0"/>
              <a:t>11/27/2019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6E59D84-BE82-4519-B864-EACC90E1DA8A}" type="datetime1">
              <a:rPr lang="en-US" smtClean="0"/>
              <a:t>11/27/2019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FDE266-42D2-4A18-8E25-79D61B8666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6477000" cy="1828800"/>
          </a:xfrm>
        </p:spPr>
        <p:txBody>
          <a:bodyPr>
            <a:normAutofit/>
          </a:bodyPr>
          <a:lstStyle/>
          <a:p>
            <a:r>
              <a:rPr lang="en-US" dirty="0"/>
              <a:t>CONFIGURING SERVERS</a:t>
            </a:r>
          </a:p>
        </p:txBody>
      </p:sp>
    </p:spTree>
    <p:extLst>
      <p:ext uri="{BB962C8B-B14F-4D97-AF65-F5344CB8AC3E}">
        <p14:creationId xmlns:p14="http://schemas.microsoft.com/office/powerpoint/2010/main" val="13960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between GUI and Server Core</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10</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dirty="0"/>
              <a:t>In Windows Server 2012 R2, you can convert a computer installed with the full GUI option to</a:t>
            </a:r>
          </a:p>
          <a:p>
            <a:pPr algn="just"/>
            <a:r>
              <a:rPr lang="en-US" dirty="0"/>
              <a:t>Server Core and add the full GUI to a Server Core computer. </a:t>
            </a:r>
          </a:p>
          <a:p>
            <a:pPr algn="just"/>
            <a:r>
              <a:rPr lang="en-US" dirty="0"/>
              <a:t>This is a major improvement in the usefulness of Server Core over the version in Windows Server 2008 R2, in which you can only change the interface by reinstalling the entire operating system.</a:t>
            </a:r>
          </a:p>
          <a:p>
            <a:pPr algn="just"/>
            <a:r>
              <a:rPr lang="en-US" dirty="0"/>
              <a:t>With this capability, administrators can install servers with the full GUI, use the graphical tools to perform the initial setup, and then convert them to Server Core to conserve system resources. </a:t>
            </a:r>
          </a:p>
        </p:txBody>
      </p:sp>
    </p:spTree>
    <p:extLst>
      <p:ext uri="{BB962C8B-B14F-4D97-AF65-F5344CB8AC3E}">
        <p14:creationId xmlns:p14="http://schemas.microsoft.com/office/powerpoint/2010/main" val="181675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between GUI and Server Core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11</a:t>
            </a:fld>
            <a:endParaRPr lang="en-US"/>
          </a:p>
        </p:txBody>
      </p:sp>
      <p:sp>
        <p:nvSpPr>
          <p:cNvPr id="5" name="Content Placeholder 4"/>
          <p:cNvSpPr>
            <a:spLocks noGrp="1"/>
          </p:cNvSpPr>
          <p:nvPr>
            <p:ph sz="quarter" idx="1"/>
          </p:nvPr>
        </p:nvSpPr>
        <p:spPr/>
        <p:txBody>
          <a:bodyPr/>
          <a:lstStyle/>
          <a:p>
            <a:pPr algn="just"/>
            <a:r>
              <a:rPr lang="en-US" dirty="0"/>
              <a:t>If it later becomes necessary, it is possible to reinstall the GUI components.</a:t>
            </a:r>
          </a:p>
          <a:p>
            <a:pPr algn="just"/>
            <a:r>
              <a:rPr lang="en-US" dirty="0"/>
              <a:t>To convert a full GUI installation of Windows Server 2012 R2 to Server Core by using Server Manager, you must run the Remove Roles And Features Wizard and uninstall the following features, as shown in Figure.</a:t>
            </a:r>
          </a:p>
          <a:p>
            <a:pPr lvl="1" algn="just"/>
            <a:r>
              <a:rPr lang="en-US" dirty="0"/>
              <a:t>Graphical Management Tools And Infrastructure</a:t>
            </a:r>
          </a:p>
          <a:p>
            <a:pPr lvl="1" algn="just"/>
            <a:r>
              <a:rPr lang="en-US" dirty="0"/>
              <a:t>Server Graphical Shell</a:t>
            </a:r>
          </a:p>
          <a:p>
            <a:pPr algn="just"/>
            <a:endParaRPr lang="en-US" dirty="0"/>
          </a:p>
        </p:txBody>
      </p:sp>
    </p:spTree>
    <p:extLst>
      <p:ext uri="{BB962C8B-B14F-4D97-AF65-F5344CB8AC3E}">
        <p14:creationId xmlns:p14="http://schemas.microsoft.com/office/powerpoint/2010/main" val="366986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between GUI and Server Core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12</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80622" y="1676400"/>
            <a:ext cx="5510778" cy="3961728"/>
          </a:xfrm>
        </p:spPr>
      </p:pic>
      <p:sp>
        <p:nvSpPr>
          <p:cNvPr id="7" name="TextBox 6"/>
          <p:cNvSpPr txBox="1"/>
          <p:nvPr/>
        </p:nvSpPr>
        <p:spPr>
          <a:xfrm>
            <a:off x="1981200" y="5867400"/>
            <a:ext cx="5562600" cy="646331"/>
          </a:xfrm>
          <a:prstGeom prst="rect">
            <a:avLst/>
          </a:prstGeom>
          <a:noFill/>
        </p:spPr>
        <p:txBody>
          <a:bodyPr wrap="square" rtlCol="0">
            <a:spAutoFit/>
          </a:bodyPr>
          <a:lstStyle/>
          <a:p>
            <a:r>
              <a:rPr lang="en-US" dirty="0"/>
              <a:t>Fig: Uninstalling features using the Remove Features page in Server Manager</a:t>
            </a:r>
          </a:p>
        </p:txBody>
      </p:sp>
    </p:spTree>
    <p:extLst>
      <p:ext uri="{BB962C8B-B14F-4D97-AF65-F5344CB8AC3E}">
        <p14:creationId xmlns:p14="http://schemas.microsoft.com/office/powerpoint/2010/main" val="189347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between GUI and Server Core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13</a:t>
            </a:fld>
            <a:endParaRPr lang="en-US"/>
          </a:p>
        </p:txBody>
      </p:sp>
      <p:sp>
        <p:nvSpPr>
          <p:cNvPr id="5" name="Content Placeholder 4"/>
          <p:cNvSpPr>
            <a:spLocks noGrp="1"/>
          </p:cNvSpPr>
          <p:nvPr>
            <p:ph sz="quarter" idx="1"/>
          </p:nvPr>
        </p:nvSpPr>
        <p:spPr/>
        <p:txBody>
          <a:bodyPr/>
          <a:lstStyle/>
          <a:p>
            <a:r>
              <a:rPr lang="en-US" dirty="0"/>
              <a:t>To convert a Windows Server 2012 R2 Server Core installation to the full GUI option, use the following Windows PowerShell command:</a:t>
            </a:r>
          </a:p>
          <a:p>
            <a:pPr marL="594360" lvl="2" indent="0">
              <a:buNone/>
            </a:pPr>
            <a:r>
              <a:rPr lang="en-US" u="sng" dirty="0"/>
              <a:t>Install-</a:t>
            </a:r>
            <a:r>
              <a:rPr lang="en-US" u="sng" dirty="0" err="1"/>
              <a:t>WindowsFeature</a:t>
            </a:r>
            <a:r>
              <a:rPr lang="en-US" u="sng" dirty="0"/>
              <a:t> Server-</a:t>
            </a:r>
            <a:r>
              <a:rPr lang="en-US" u="sng" dirty="0" err="1"/>
              <a:t>Gui</a:t>
            </a:r>
            <a:r>
              <a:rPr lang="en-US" u="sng" dirty="0"/>
              <a:t>-</a:t>
            </a:r>
            <a:r>
              <a:rPr lang="en-US" u="sng" dirty="0" err="1"/>
              <a:t>Mgmt</a:t>
            </a:r>
            <a:r>
              <a:rPr lang="en-US" u="sng" dirty="0"/>
              <a:t>-</a:t>
            </a:r>
            <a:r>
              <a:rPr lang="en-US" u="sng" dirty="0" err="1"/>
              <a:t>Infra,Server</a:t>
            </a:r>
            <a:r>
              <a:rPr lang="en-US" u="sng" dirty="0"/>
              <a:t>-</a:t>
            </a:r>
            <a:r>
              <a:rPr lang="en-US" u="sng" dirty="0" err="1"/>
              <a:t>Gui</a:t>
            </a:r>
            <a:r>
              <a:rPr lang="en-US" u="sng" dirty="0"/>
              <a:t>-Shell –Restart</a:t>
            </a:r>
            <a:endParaRPr lang="en-US" dirty="0"/>
          </a:p>
          <a:p>
            <a:r>
              <a:rPr lang="en-US" dirty="0"/>
              <a:t>To convert a full GUI server installation to Server Core, use the following command:</a:t>
            </a:r>
          </a:p>
          <a:p>
            <a:pPr marL="594360" lvl="2" indent="0">
              <a:buNone/>
            </a:pPr>
            <a:r>
              <a:rPr lang="en-US" u="sng" dirty="0"/>
              <a:t>Uninstall-</a:t>
            </a:r>
            <a:r>
              <a:rPr lang="en-US" u="sng" dirty="0" err="1"/>
              <a:t>WindowsFeature</a:t>
            </a:r>
            <a:r>
              <a:rPr lang="en-US" u="sng" dirty="0"/>
              <a:t> Server-</a:t>
            </a:r>
            <a:r>
              <a:rPr lang="en-US" u="sng" dirty="0" err="1"/>
              <a:t>Gui</a:t>
            </a:r>
            <a:r>
              <a:rPr lang="en-US" u="sng" dirty="0"/>
              <a:t>-</a:t>
            </a:r>
            <a:r>
              <a:rPr lang="en-US" u="sng" dirty="0" err="1"/>
              <a:t>Mgmt</a:t>
            </a:r>
            <a:r>
              <a:rPr lang="en-US" u="sng" dirty="0"/>
              <a:t>-</a:t>
            </a:r>
            <a:r>
              <a:rPr lang="en-US" u="sng" dirty="0" err="1"/>
              <a:t>Infra,Server</a:t>
            </a:r>
            <a:r>
              <a:rPr lang="en-US" u="sng" dirty="0"/>
              <a:t>-</a:t>
            </a:r>
            <a:r>
              <a:rPr lang="en-US" u="sng" dirty="0" err="1"/>
              <a:t>Gui</a:t>
            </a:r>
            <a:r>
              <a:rPr lang="en-US" u="sng" dirty="0"/>
              <a:t>-Shell -Restart</a:t>
            </a:r>
          </a:p>
        </p:txBody>
      </p:sp>
    </p:spTree>
    <p:extLst>
      <p:ext uri="{BB962C8B-B14F-4D97-AF65-F5344CB8AC3E}">
        <p14:creationId xmlns:p14="http://schemas.microsoft.com/office/powerpoint/2010/main" val="182787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11/27/2019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14</a:t>
            </a:fld>
            <a:endParaRPr lang="en-US"/>
          </a:p>
        </p:txBody>
      </p:sp>
      <p:sp>
        <p:nvSpPr>
          <p:cNvPr id="4" name="TextBox 3"/>
          <p:cNvSpPr txBox="1"/>
          <p:nvPr/>
        </p:nvSpPr>
        <p:spPr>
          <a:xfrm>
            <a:off x="1447800" y="2209800"/>
            <a:ext cx="5715000" cy="769441"/>
          </a:xfrm>
          <a:prstGeom prst="rect">
            <a:avLst/>
          </a:prstGeom>
          <a:noFill/>
        </p:spPr>
        <p:txBody>
          <a:bodyPr wrap="square" rtlCol="0">
            <a:spAutoFit/>
          </a:bodyPr>
          <a:lstStyle/>
          <a:p>
            <a:r>
              <a:rPr lang="en-US" sz="4400" dirty="0"/>
              <a:t>Configuring NIC teaming</a:t>
            </a:r>
          </a:p>
        </p:txBody>
      </p:sp>
    </p:spTree>
    <p:extLst>
      <p:ext uri="{BB962C8B-B14F-4D97-AF65-F5344CB8AC3E}">
        <p14:creationId xmlns:p14="http://schemas.microsoft.com/office/powerpoint/2010/main" val="61397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NIC teaming</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15</a:t>
            </a:fld>
            <a:endParaRPr lang="en-US"/>
          </a:p>
        </p:txBody>
      </p:sp>
      <p:sp>
        <p:nvSpPr>
          <p:cNvPr id="5" name="Content Placeholder 4"/>
          <p:cNvSpPr>
            <a:spLocks noGrp="1"/>
          </p:cNvSpPr>
          <p:nvPr>
            <p:ph sz="quarter" idx="1"/>
          </p:nvPr>
        </p:nvSpPr>
        <p:spPr/>
        <p:txBody>
          <a:bodyPr>
            <a:normAutofit fontScale="85000" lnSpcReduction="20000"/>
          </a:bodyPr>
          <a:lstStyle/>
          <a:p>
            <a:pPr algn="just"/>
            <a:r>
              <a:rPr lang="en-US" dirty="0"/>
              <a:t>NIC teaming is a feature in Windows Server 2012 R2 that enables administrators to combine the bandwidth of multiple network interface adapters, providing increased performance and fault tolerance. </a:t>
            </a:r>
          </a:p>
          <a:p>
            <a:pPr algn="just"/>
            <a:r>
              <a:rPr lang="en-US" dirty="0"/>
              <a:t>Virtualization enables administrators to separate vital network functions on different systems without having to purchase a separate physical computer for each one.</a:t>
            </a:r>
          </a:p>
          <a:p>
            <a:pPr algn="just"/>
            <a:r>
              <a:rPr lang="en-US" dirty="0"/>
              <a:t>However, one of the drawbacks of this practice is that a single server hosting multiple VMs is still a single point of failure for all of them. </a:t>
            </a:r>
          </a:p>
          <a:p>
            <a:pPr algn="just"/>
            <a:r>
              <a:rPr lang="en-US" dirty="0"/>
              <a:t>A single malfunctioning network adapter, a faulty switch, or even an unplugged cable can bring down a host server and all its VMs.</a:t>
            </a:r>
          </a:p>
        </p:txBody>
      </p:sp>
    </p:spTree>
    <p:extLst>
      <p:ext uri="{BB962C8B-B14F-4D97-AF65-F5344CB8AC3E}">
        <p14:creationId xmlns:p14="http://schemas.microsoft.com/office/powerpoint/2010/main" val="81101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16</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i="1" dirty="0"/>
              <a:t>NIC teaming</a:t>
            </a:r>
            <a:r>
              <a:rPr lang="en-US" dirty="0"/>
              <a:t>, also called </a:t>
            </a:r>
            <a:r>
              <a:rPr lang="en-US" i="1" dirty="0"/>
              <a:t>bonding, balancing, </a:t>
            </a:r>
            <a:r>
              <a:rPr lang="en-US" dirty="0"/>
              <a:t>and </a:t>
            </a:r>
            <a:r>
              <a:rPr lang="en-US" i="1" dirty="0"/>
              <a:t>aggregation</a:t>
            </a:r>
            <a:r>
              <a:rPr lang="en-US" dirty="0"/>
              <a:t>, is a technology that has been available for some time, but it was always tied to specific hardware implementations.</a:t>
            </a:r>
          </a:p>
          <a:p>
            <a:pPr algn="just"/>
            <a:r>
              <a:rPr lang="en-US" dirty="0"/>
              <a:t>The NIC teaming capability in Windows Server 2012 R2 is hardware independent and enables you to combine multiple physical network adapters into a single interface. </a:t>
            </a:r>
          </a:p>
          <a:p>
            <a:pPr algn="just"/>
            <a:r>
              <a:rPr lang="en-US" dirty="0"/>
              <a:t>The results can include increased performance by combining the throughput of the adapters and protection from adapter failures by dynamically moving all traffic to the functioning NICs.</a:t>
            </a:r>
          </a:p>
        </p:txBody>
      </p:sp>
    </p:spTree>
    <p:extLst>
      <p:ext uri="{BB962C8B-B14F-4D97-AF65-F5344CB8AC3E}">
        <p14:creationId xmlns:p14="http://schemas.microsoft.com/office/powerpoint/2010/main" val="353166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17</a:t>
            </a:fld>
            <a:endParaRPr lang="en-US"/>
          </a:p>
        </p:txBody>
      </p:sp>
      <p:sp>
        <p:nvSpPr>
          <p:cNvPr id="5" name="Content Placeholder 4"/>
          <p:cNvSpPr>
            <a:spLocks noGrp="1"/>
          </p:cNvSpPr>
          <p:nvPr>
            <p:ph sz="quarter" idx="1"/>
          </p:nvPr>
        </p:nvSpPr>
        <p:spPr/>
        <p:txBody>
          <a:bodyPr>
            <a:normAutofit fontScale="77500" lnSpcReduction="20000"/>
          </a:bodyPr>
          <a:lstStyle/>
          <a:p>
            <a:pPr algn="just"/>
            <a:r>
              <a:rPr lang="en-US" dirty="0"/>
              <a:t>NIC teaming in Windows Server 2012 R2 supports two modes:</a:t>
            </a:r>
          </a:p>
          <a:p>
            <a:pPr algn="just"/>
            <a:endParaRPr lang="en-US" dirty="0"/>
          </a:p>
          <a:p>
            <a:pPr>
              <a:buFont typeface="Courier New" panose="02070309020205020404" pitchFamily="49" charset="0"/>
              <a:buChar char="o"/>
            </a:pPr>
            <a:r>
              <a:rPr lang="en-US" sz="3100" b="1" dirty="0"/>
              <a:t>Switch Independent.</a:t>
            </a:r>
            <a:r>
              <a:rPr lang="en-US" sz="3100" dirty="0"/>
              <a:t> With Switch Independent mode, the switch or switches to which the NIC Team members are connected are unaware of the presence of the NIC team and do not determine how to distribute network traffic to NIC Team members - instead, the NIC Team distributes inbound network traffic across the NIC Team members.</a:t>
            </a:r>
          </a:p>
          <a:p>
            <a:pPr>
              <a:buFont typeface="Courier New" panose="02070309020205020404" pitchFamily="49" charset="0"/>
              <a:buChar char="o"/>
            </a:pPr>
            <a:r>
              <a:rPr lang="en-US" sz="3100" b="1" dirty="0"/>
              <a:t>Switch Dependent.</a:t>
            </a:r>
            <a:r>
              <a:rPr lang="en-US" sz="3100" dirty="0"/>
              <a:t> With Switch Dependent modes, the switch to which the NIC Team members are connected determines how to distribute the inbound network traffic among the NIC Team members. The switch has complete independence to determine how to distribute the network traffic across the NIC Team members.</a:t>
            </a:r>
          </a:p>
          <a:p>
            <a:endParaRPr lang="en-US" dirty="0"/>
          </a:p>
        </p:txBody>
      </p:sp>
    </p:spTree>
    <p:extLst>
      <p:ext uri="{BB962C8B-B14F-4D97-AF65-F5344CB8AC3E}">
        <p14:creationId xmlns:p14="http://schemas.microsoft.com/office/powerpoint/2010/main" val="313215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configure NIC Teaming</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18</a:t>
            </a:fld>
            <a:endParaRPr lang="en-US"/>
          </a:p>
        </p:txBody>
      </p:sp>
      <p:sp>
        <p:nvSpPr>
          <p:cNvPr id="5" name="Content Placeholder 4"/>
          <p:cNvSpPr>
            <a:spLocks noGrp="1"/>
          </p:cNvSpPr>
          <p:nvPr>
            <p:ph sz="quarter" idx="1"/>
          </p:nvPr>
        </p:nvSpPr>
        <p:spPr/>
        <p:txBody>
          <a:bodyPr/>
          <a:lstStyle/>
          <a:p>
            <a:pPr lvl="1"/>
            <a:r>
              <a:rPr lang="en-US" dirty="0"/>
              <a:t>In Server Manager, in the Properties tile, click NIC Teaming. The NIC Teaming window opens, as shown in Figure.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048000"/>
            <a:ext cx="7315199" cy="2895600"/>
          </a:xfrm>
          <a:prstGeom prst="rect">
            <a:avLst/>
          </a:prstGeom>
        </p:spPr>
      </p:pic>
    </p:spTree>
    <p:extLst>
      <p:ext uri="{BB962C8B-B14F-4D97-AF65-F5344CB8AC3E}">
        <p14:creationId xmlns:p14="http://schemas.microsoft.com/office/powerpoint/2010/main" val="389841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configure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19</a:t>
            </a:fld>
            <a:endParaRPr lang="en-US"/>
          </a:p>
        </p:txBody>
      </p:sp>
      <p:sp>
        <p:nvSpPr>
          <p:cNvPr id="5" name="Content Placeholder 4"/>
          <p:cNvSpPr>
            <a:spLocks noGrp="1"/>
          </p:cNvSpPr>
          <p:nvPr>
            <p:ph sz="quarter" idx="1"/>
          </p:nvPr>
        </p:nvSpPr>
        <p:spPr/>
        <p:txBody>
          <a:bodyPr/>
          <a:lstStyle/>
          <a:p>
            <a:pPr lvl="1"/>
            <a:r>
              <a:rPr lang="en-US" dirty="0"/>
              <a:t>In the Teams tile, click Tasks and select New Team to open the New Team page.</a:t>
            </a:r>
          </a:p>
          <a:p>
            <a:pPr lvl="1"/>
            <a:r>
              <a:rPr lang="en-US" dirty="0"/>
              <a:t>Click the Additional Properties arrow to expand the window, as shown in Figure.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552825"/>
            <a:ext cx="22669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88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590800"/>
            <a:ext cx="7467600" cy="1569660"/>
          </a:xfrm>
          <a:prstGeom prst="rect">
            <a:avLst/>
          </a:prstGeom>
          <a:noFill/>
        </p:spPr>
        <p:txBody>
          <a:bodyPr wrap="square" rtlCol="0">
            <a:spAutoFit/>
          </a:bodyPr>
          <a:lstStyle/>
          <a:p>
            <a:pPr algn="ctr"/>
            <a:r>
              <a:rPr lang="en-US" sz="4800" dirty="0"/>
              <a:t>Completing Post Installation Configuration</a:t>
            </a:r>
          </a:p>
        </p:txBody>
      </p:sp>
      <p:sp>
        <p:nvSpPr>
          <p:cNvPr id="2" name="Date Placeholder 1"/>
          <p:cNvSpPr>
            <a:spLocks noGrp="1"/>
          </p:cNvSpPr>
          <p:nvPr>
            <p:ph type="dt" sz="half" idx="10"/>
          </p:nvPr>
        </p:nvSpPr>
        <p:spPr/>
        <p:txBody>
          <a:bodyPr/>
          <a:lstStyle/>
          <a:p>
            <a:fld id="{AE1C855F-1478-42EC-A211-6FD186B0EF99}" type="datetime1">
              <a:rPr lang="en-US" smtClean="0"/>
              <a:t>11/27/2019</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2</a:t>
            </a:fld>
            <a:endParaRPr lang="en-US"/>
          </a:p>
        </p:txBody>
      </p:sp>
    </p:spTree>
    <p:extLst>
      <p:ext uri="{BB962C8B-B14F-4D97-AF65-F5344CB8AC3E}">
        <p14:creationId xmlns:p14="http://schemas.microsoft.com/office/powerpoint/2010/main" val="68366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configure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11/28/2019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20</a:t>
            </a:fld>
            <a:endParaRPr lang="en-US"/>
          </a:p>
        </p:txBody>
      </p:sp>
      <p:sp>
        <p:nvSpPr>
          <p:cNvPr id="5" name="Content Placeholder 4"/>
          <p:cNvSpPr>
            <a:spLocks noGrp="1"/>
          </p:cNvSpPr>
          <p:nvPr>
            <p:ph sz="quarter" idx="1"/>
          </p:nvPr>
        </p:nvSpPr>
        <p:spPr/>
        <p:txBody>
          <a:bodyPr>
            <a:normAutofit fontScale="85000" lnSpcReduction="20000"/>
          </a:bodyPr>
          <a:lstStyle/>
          <a:p>
            <a:pPr lvl="1"/>
            <a:r>
              <a:rPr lang="en-US" dirty="0"/>
              <a:t>In the Team Name text box, type the name you want to assign to the team.</a:t>
            </a:r>
          </a:p>
          <a:p>
            <a:pPr lvl="1"/>
            <a:r>
              <a:rPr lang="en-US" dirty="0"/>
              <a:t>In the Member Adapters box, select the network adapters you want to add to the team.</a:t>
            </a:r>
          </a:p>
          <a:p>
            <a:pPr lvl="1"/>
            <a:r>
              <a:rPr lang="en-US" dirty="0"/>
              <a:t>In the Teaming Mode drop-down list, select one of the following options:</a:t>
            </a:r>
          </a:p>
          <a:p>
            <a:pPr lvl="2"/>
            <a:r>
              <a:rPr lang="en-US" dirty="0"/>
              <a:t>Static Teaming</a:t>
            </a:r>
          </a:p>
          <a:p>
            <a:pPr lvl="2"/>
            <a:r>
              <a:rPr lang="en-US" dirty="0"/>
              <a:t>Switch Independent</a:t>
            </a:r>
          </a:p>
          <a:p>
            <a:pPr lvl="2"/>
            <a:r>
              <a:rPr lang="en-US" dirty="0"/>
              <a:t>LACP</a:t>
            </a:r>
          </a:p>
          <a:p>
            <a:pPr lvl="1"/>
            <a:r>
              <a:rPr lang="en-US" dirty="0"/>
              <a:t>In the Load Balancing Mode drop-down list, select one of the following options:</a:t>
            </a:r>
          </a:p>
          <a:p>
            <a:pPr lvl="2"/>
            <a:r>
              <a:rPr lang="en-US" dirty="0"/>
              <a:t>Address Hash</a:t>
            </a:r>
          </a:p>
          <a:p>
            <a:pPr lvl="2"/>
            <a:r>
              <a:rPr lang="en-US" dirty="0"/>
              <a:t>Hyper-V Port</a:t>
            </a:r>
          </a:p>
          <a:p>
            <a:pPr lvl="2"/>
            <a:r>
              <a:rPr lang="en-US" dirty="0"/>
              <a:t>Dynamic</a:t>
            </a:r>
          </a:p>
        </p:txBody>
      </p:sp>
    </p:spTree>
    <p:extLst>
      <p:ext uri="{BB962C8B-B14F-4D97-AF65-F5344CB8AC3E}">
        <p14:creationId xmlns:p14="http://schemas.microsoft.com/office/powerpoint/2010/main" val="6234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configure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21</a:t>
            </a:fld>
            <a:endParaRPr lang="en-US"/>
          </a:p>
        </p:txBody>
      </p:sp>
      <p:sp>
        <p:nvSpPr>
          <p:cNvPr id="5" name="Content Placeholder 4"/>
          <p:cNvSpPr>
            <a:spLocks noGrp="1"/>
          </p:cNvSpPr>
          <p:nvPr>
            <p:ph sz="quarter" idx="1"/>
          </p:nvPr>
        </p:nvSpPr>
        <p:spPr/>
        <p:txBody>
          <a:bodyPr/>
          <a:lstStyle/>
          <a:p>
            <a:pPr lvl="1" algn="just"/>
            <a:r>
              <a:rPr lang="en-US" dirty="0"/>
              <a:t>If you selected Switch Independent for the Teaming Mode value, use the Standby Adapter drop-down list to select one of the adapters to function as the offline standby.</a:t>
            </a:r>
          </a:p>
          <a:p>
            <a:pPr lvl="1" algn="just"/>
            <a:r>
              <a:rPr lang="en-US" dirty="0"/>
              <a:t>Click OK. The new team is listed in the Teams tile, as shown in Figure 1-9.</a:t>
            </a:r>
          </a:p>
          <a:p>
            <a:pPr algn="just"/>
            <a:endParaRPr lang="en-US" dirty="0"/>
          </a:p>
        </p:txBody>
      </p:sp>
    </p:spTree>
    <p:extLst>
      <p:ext uri="{BB962C8B-B14F-4D97-AF65-F5344CB8AC3E}">
        <p14:creationId xmlns:p14="http://schemas.microsoft.com/office/powerpoint/2010/main" val="177133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configure NIC Teaming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22</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53950" y="1600201"/>
            <a:ext cx="5537450" cy="4389886"/>
          </a:xfrm>
        </p:spPr>
      </p:pic>
    </p:spTree>
    <p:extLst>
      <p:ext uri="{BB962C8B-B14F-4D97-AF65-F5344CB8AC3E}">
        <p14:creationId xmlns:p14="http://schemas.microsoft.com/office/powerpoint/2010/main" val="407735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11/27/2019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23</a:t>
            </a:fld>
            <a:endParaRPr lang="en-US"/>
          </a:p>
        </p:txBody>
      </p:sp>
      <p:sp>
        <p:nvSpPr>
          <p:cNvPr id="4" name="TextBox 3"/>
          <p:cNvSpPr txBox="1"/>
          <p:nvPr/>
        </p:nvSpPr>
        <p:spPr>
          <a:xfrm>
            <a:off x="2438400" y="2438400"/>
            <a:ext cx="4724400" cy="769441"/>
          </a:xfrm>
          <a:prstGeom prst="rect">
            <a:avLst/>
          </a:prstGeom>
          <a:noFill/>
        </p:spPr>
        <p:txBody>
          <a:bodyPr wrap="square" rtlCol="0">
            <a:spAutoFit/>
          </a:bodyPr>
          <a:lstStyle/>
          <a:p>
            <a:r>
              <a:rPr lang="en-US" sz="4400" dirty="0"/>
              <a:t>Adding servers</a:t>
            </a:r>
          </a:p>
        </p:txBody>
      </p:sp>
    </p:spTree>
    <p:extLst>
      <p:ext uri="{BB962C8B-B14F-4D97-AF65-F5344CB8AC3E}">
        <p14:creationId xmlns:p14="http://schemas.microsoft.com/office/powerpoint/2010/main" val="373361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servers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24</a:t>
            </a:fld>
            <a:endParaRPr lang="en-US"/>
          </a:p>
        </p:txBody>
      </p:sp>
      <p:sp>
        <p:nvSpPr>
          <p:cNvPr id="5" name="Content Placeholder 4"/>
          <p:cNvSpPr>
            <a:spLocks noGrp="1"/>
          </p:cNvSpPr>
          <p:nvPr>
            <p:ph sz="quarter" idx="1"/>
          </p:nvPr>
        </p:nvSpPr>
        <p:spPr/>
        <p:txBody>
          <a:bodyPr>
            <a:normAutofit fontScale="85000" lnSpcReduction="20000"/>
          </a:bodyPr>
          <a:lstStyle/>
          <a:p>
            <a:pPr algn="just"/>
            <a:r>
              <a:rPr lang="en-US" dirty="0"/>
              <a:t>The Server Manager interface consists of a navigation pane on the left containing icons representing various views of server resources. </a:t>
            </a:r>
          </a:p>
          <a:p>
            <a:pPr algn="just"/>
            <a:r>
              <a:rPr lang="en-US" dirty="0"/>
              <a:t>Selecting an icon displays a home page in the right pane, which consists of a number of tiles containing information about the resource. </a:t>
            </a:r>
          </a:p>
          <a:p>
            <a:pPr algn="just"/>
            <a:r>
              <a:rPr lang="en-US" dirty="0"/>
              <a:t>The Dashboard page, which opens by default, contains, in addition to the Welcome tile, thumbnails that summarize the other views available in Server Manager, as shown in Figure.</a:t>
            </a:r>
          </a:p>
          <a:p>
            <a:pPr algn="just"/>
            <a:r>
              <a:rPr lang="en-US" dirty="0"/>
              <a:t>These other views include a page for the Local Server, one for All Servers, and others for server groups and role groups.</a:t>
            </a:r>
          </a:p>
        </p:txBody>
      </p:sp>
    </p:spTree>
    <p:extLst>
      <p:ext uri="{BB962C8B-B14F-4D97-AF65-F5344CB8AC3E}">
        <p14:creationId xmlns:p14="http://schemas.microsoft.com/office/powerpoint/2010/main" val="1225534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servers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25</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54453" y="1676400"/>
            <a:ext cx="6151742" cy="3962400"/>
          </a:xfrm>
        </p:spPr>
      </p:pic>
    </p:spTree>
    <p:extLst>
      <p:ext uri="{BB962C8B-B14F-4D97-AF65-F5344CB8AC3E}">
        <p14:creationId xmlns:p14="http://schemas.microsoft.com/office/powerpoint/2010/main" val="22313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Adding servers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26</a:t>
            </a:fld>
            <a:endParaRPr lang="en-US"/>
          </a:p>
        </p:txBody>
      </p:sp>
      <p:sp>
        <p:nvSpPr>
          <p:cNvPr id="5" name="Content Placeholder 4"/>
          <p:cNvSpPr>
            <a:spLocks noGrp="1"/>
          </p:cNvSpPr>
          <p:nvPr>
            <p:ph sz="quarter" idx="1"/>
          </p:nvPr>
        </p:nvSpPr>
        <p:spPr/>
        <p:txBody>
          <a:bodyPr/>
          <a:lstStyle/>
          <a:p>
            <a:pPr lvl="1" algn="just"/>
            <a:r>
              <a:rPr lang="en-US" dirty="0"/>
              <a:t>Open Server Manager and, in the navigation pane, click All Servers. </a:t>
            </a:r>
          </a:p>
          <a:p>
            <a:pPr lvl="1" algn="just"/>
            <a:r>
              <a:rPr lang="en-US" dirty="0"/>
              <a:t>The All Servers home page opens, as shown in Figure.</a:t>
            </a:r>
          </a:p>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249696"/>
            <a:ext cx="4343400" cy="2982686"/>
          </a:xfrm>
          <a:prstGeom prst="rect">
            <a:avLst/>
          </a:prstGeom>
        </p:spPr>
      </p:pic>
    </p:spTree>
    <p:extLst>
      <p:ext uri="{BB962C8B-B14F-4D97-AF65-F5344CB8AC3E}">
        <p14:creationId xmlns:p14="http://schemas.microsoft.com/office/powerpoint/2010/main" val="1928474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Adding servers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27</a:t>
            </a:fld>
            <a:endParaRPr lang="en-US"/>
          </a:p>
        </p:txBody>
      </p:sp>
      <p:sp>
        <p:nvSpPr>
          <p:cNvPr id="5" name="Content Placeholder 4"/>
          <p:cNvSpPr>
            <a:spLocks noGrp="1"/>
          </p:cNvSpPr>
          <p:nvPr>
            <p:ph sz="quarter" idx="1"/>
          </p:nvPr>
        </p:nvSpPr>
        <p:spPr/>
        <p:txBody>
          <a:bodyPr/>
          <a:lstStyle/>
          <a:p>
            <a:pPr lvl="1" algn="just"/>
            <a:r>
              <a:rPr lang="en-US" dirty="0"/>
              <a:t>From the Manage menu, select Add Servers. The Add Servers dialog box opens, as shown in Figure.</a:t>
            </a:r>
          </a:p>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062" y="2743201"/>
            <a:ext cx="4653538" cy="3471082"/>
          </a:xfrm>
          <a:prstGeom prst="rect">
            <a:avLst/>
          </a:prstGeom>
        </p:spPr>
      </p:pic>
    </p:spTree>
    <p:extLst>
      <p:ext uri="{BB962C8B-B14F-4D97-AF65-F5344CB8AC3E}">
        <p14:creationId xmlns:p14="http://schemas.microsoft.com/office/powerpoint/2010/main" val="1821288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Adding servers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28</a:t>
            </a:fld>
            <a:endParaRPr lang="en-US"/>
          </a:p>
        </p:txBody>
      </p:sp>
      <p:sp>
        <p:nvSpPr>
          <p:cNvPr id="5" name="Content Placeholder 4"/>
          <p:cNvSpPr>
            <a:spLocks noGrp="1"/>
          </p:cNvSpPr>
          <p:nvPr>
            <p:ph sz="quarter" idx="1"/>
          </p:nvPr>
        </p:nvSpPr>
        <p:spPr/>
        <p:txBody>
          <a:bodyPr>
            <a:normAutofit/>
          </a:bodyPr>
          <a:lstStyle/>
          <a:p>
            <a:pPr lvl="1" algn="just"/>
            <a:r>
              <a:rPr lang="en-US" dirty="0"/>
              <a:t>Select one of the following tabs to specify how you want to locate servers to add:</a:t>
            </a:r>
          </a:p>
          <a:p>
            <a:pPr lvl="2" algn="just"/>
            <a:r>
              <a:rPr lang="en-US" dirty="0"/>
              <a:t>Active Directory Enables you to search for computers running specific operating systems in specific locations in an Active Directory Domain Services domain</a:t>
            </a:r>
          </a:p>
          <a:p>
            <a:pPr lvl="2" algn="just"/>
            <a:r>
              <a:rPr lang="en-US" dirty="0"/>
              <a:t>DNS Enables you to search for servers in your currently configured Domain Name System (DNS) server</a:t>
            </a:r>
          </a:p>
          <a:p>
            <a:pPr lvl="2" algn="just"/>
            <a:r>
              <a:rPr lang="en-US" dirty="0"/>
              <a:t>Import Enables you to supply a text file containing the names of the servers you want to add</a:t>
            </a:r>
          </a:p>
        </p:txBody>
      </p:sp>
    </p:spTree>
    <p:extLst>
      <p:ext uri="{BB962C8B-B14F-4D97-AF65-F5344CB8AC3E}">
        <p14:creationId xmlns:p14="http://schemas.microsoft.com/office/powerpoint/2010/main" val="252770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Adding servers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29</a:t>
            </a:fld>
            <a:endParaRPr lang="en-US"/>
          </a:p>
        </p:txBody>
      </p:sp>
      <p:sp>
        <p:nvSpPr>
          <p:cNvPr id="5" name="Content Placeholder 4"/>
          <p:cNvSpPr>
            <a:spLocks noGrp="1"/>
          </p:cNvSpPr>
          <p:nvPr>
            <p:ph sz="quarter" idx="1"/>
          </p:nvPr>
        </p:nvSpPr>
        <p:spPr/>
        <p:txBody>
          <a:bodyPr/>
          <a:lstStyle/>
          <a:p>
            <a:pPr lvl="1"/>
            <a:r>
              <a:rPr lang="en-US" dirty="0"/>
              <a:t>Initiate a search or upload a text file to display a list of available servers, as shown in Figure.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667000"/>
            <a:ext cx="4572000" cy="3483428"/>
          </a:xfrm>
          <a:prstGeom prst="rect">
            <a:avLst/>
          </a:prstGeom>
        </p:spPr>
      </p:pic>
    </p:spTree>
    <p:extLst>
      <p:ext uri="{BB962C8B-B14F-4D97-AF65-F5344CB8AC3E}">
        <p14:creationId xmlns:p14="http://schemas.microsoft.com/office/powerpoint/2010/main" val="68751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Completing post installation tasks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a:t>
            </a:fld>
            <a:endParaRPr lang="en-US"/>
          </a:p>
        </p:txBody>
      </p:sp>
      <p:sp>
        <p:nvSpPr>
          <p:cNvPr id="5" name="Content Placeholder 4"/>
          <p:cNvSpPr>
            <a:spLocks noGrp="1"/>
          </p:cNvSpPr>
          <p:nvPr>
            <p:ph sz="quarter" idx="1"/>
          </p:nvPr>
        </p:nvSpPr>
        <p:spPr/>
        <p:txBody>
          <a:bodyPr>
            <a:normAutofit/>
          </a:bodyPr>
          <a:lstStyle/>
          <a:p>
            <a:pPr algn="just"/>
            <a:r>
              <a:rPr lang="en-US" dirty="0"/>
              <a:t>Windows Server 2012 R2 contains a variety of tools that have been overhauled to facilitate remote server management capabilities.</a:t>
            </a:r>
          </a:p>
          <a:p>
            <a:pPr algn="just"/>
            <a:r>
              <a:rPr lang="en-US" dirty="0"/>
              <a:t>The new Server Manager, for example, is designed to enable administrators to manage Windows servers without having to interact directly with the server console, either physically or remotely. </a:t>
            </a:r>
          </a:p>
        </p:txBody>
      </p:sp>
    </p:spTree>
    <p:extLst>
      <p:ext uri="{BB962C8B-B14F-4D97-AF65-F5344CB8AC3E}">
        <p14:creationId xmlns:p14="http://schemas.microsoft.com/office/powerpoint/2010/main" val="2583422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Adding servers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30</a:t>
            </a:fld>
            <a:endParaRPr lang="en-US"/>
          </a:p>
        </p:txBody>
      </p:sp>
      <p:sp>
        <p:nvSpPr>
          <p:cNvPr id="5" name="Content Placeholder 4"/>
          <p:cNvSpPr>
            <a:spLocks noGrp="1"/>
          </p:cNvSpPr>
          <p:nvPr>
            <p:ph sz="quarter" idx="1"/>
          </p:nvPr>
        </p:nvSpPr>
        <p:spPr/>
        <p:txBody>
          <a:bodyPr/>
          <a:lstStyle/>
          <a:p>
            <a:pPr lvl="1" algn="just"/>
            <a:r>
              <a:rPr lang="en-US" dirty="0"/>
              <a:t>Select the servers you want to add and click the right arrow button to add them to the Selected list.</a:t>
            </a:r>
          </a:p>
          <a:p>
            <a:pPr lvl="1" algn="just"/>
            <a:r>
              <a:rPr lang="en-US" dirty="0"/>
              <a:t>Click OK. The servers you selected are added to the All Servers home page.</a:t>
            </a:r>
          </a:p>
        </p:txBody>
      </p:sp>
    </p:spTree>
    <p:extLst>
      <p:ext uri="{BB962C8B-B14F-4D97-AF65-F5344CB8AC3E}">
        <p14:creationId xmlns:p14="http://schemas.microsoft.com/office/powerpoint/2010/main" val="332073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11/27/2019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31</a:t>
            </a:fld>
            <a:endParaRPr lang="en-US"/>
          </a:p>
        </p:txBody>
      </p:sp>
      <p:sp>
        <p:nvSpPr>
          <p:cNvPr id="4" name="TextBox 3"/>
          <p:cNvSpPr txBox="1"/>
          <p:nvPr/>
        </p:nvSpPr>
        <p:spPr>
          <a:xfrm>
            <a:off x="1600200" y="2659559"/>
            <a:ext cx="6400800" cy="769441"/>
          </a:xfrm>
          <a:prstGeom prst="rect">
            <a:avLst/>
          </a:prstGeom>
          <a:noFill/>
        </p:spPr>
        <p:txBody>
          <a:bodyPr wrap="square" rtlCol="0">
            <a:spAutoFit/>
          </a:bodyPr>
          <a:lstStyle/>
          <a:p>
            <a:r>
              <a:rPr lang="en-US" sz="4400" dirty="0"/>
              <a:t>Adding roles and features</a:t>
            </a:r>
          </a:p>
        </p:txBody>
      </p:sp>
    </p:spTree>
    <p:extLst>
      <p:ext uri="{BB962C8B-B14F-4D97-AF65-F5344CB8AC3E}">
        <p14:creationId xmlns:p14="http://schemas.microsoft.com/office/powerpoint/2010/main" val="154278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roles and features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32</a:t>
            </a:fld>
            <a:endParaRPr lang="en-US"/>
          </a:p>
        </p:txBody>
      </p:sp>
      <p:sp>
        <p:nvSpPr>
          <p:cNvPr id="5" name="Content Placeholder 4"/>
          <p:cNvSpPr>
            <a:spLocks noGrp="1"/>
          </p:cNvSpPr>
          <p:nvPr>
            <p:ph sz="quarter" idx="1"/>
          </p:nvPr>
        </p:nvSpPr>
        <p:spPr/>
        <p:txBody>
          <a:bodyPr/>
          <a:lstStyle/>
          <a:p>
            <a:pPr algn="just"/>
            <a:r>
              <a:rPr lang="en-US" dirty="0"/>
              <a:t>The Server Manager program in Windows Server 2012 R2 combines what used to be separate wizards for adding roles and features into one, the Add Roles And Features Wizard. </a:t>
            </a:r>
          </a:p>
          <a:p>
            <a:pPr algn="just"/>
            <a:r>
              <a:rPr lang="en-US" dirty="0"/>
              <a:t>Once you add multiple servers to the Server Manager interface, they are integrated into the Add Roles And Features Wizard, so you can deploy roles and features to any of your servers.</a:t>
            </a:r>
          </a:p>
        </p:txBody>
      </p:sp>
    </p:spTree>
    <p:extLst>
      <p:ext uri="{BB962C8B-B14F-4D97-AF65-F5344CB8AC3E}">
        <p14:creationId xmlns:p14="http://schemas.microsoft.com/office/powerpoint/2010/main" val="257144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33</a:t>
            </a:fld>
            <a:endParaRPr lang="en-US"/>
          </a:p>
        </p:txBody>
      </p:sp>
      <p:sp>
        <p:nvSpPr>
          <p:cNvPr id="5" name="Content Placeholder 4"/>
          <p:cNvSpPr>
            <a:spLocks noGrp="1"/>
          </p:cNvSpPr>
          <p:nvPr>
            <p:ph sz="quarter" idx="1"/>
          </p:nvPr>
        </p:nvSpPr>
        <p:spPr/>
        <p:txBody>
          <a:bodyPr/>
          <a:lstStyle/>
          <a:p>
            <a:pPr algn="just"/>
            <a:r>
              <a:rPr lang="en-US" dirty="0"/>
              <a:t>To install roles and features by using Server Manager, use the following procedure.</a:t>
            </a:r>
          </a:p>
          <a:p>
            <a:pPr lvl="1" algn="just"/>
            <a:r>
              <a:rPr lang="en-US" dirty="0"/>
              <a:t>In Server Manager, from the Manage menu, select Add Roles And Features. The Add Roles And Features Wizard starts, displaying the Before You Begin page.</a:t>
            </a:r>
          </a:p>
          <a:p>
            <a:pPr lvl="1" algn="just"/>
            <a:r>
              <a:rPr lang="en-US" dirty="0"/>
              <a:t>Click Next to open the Select Installation Type page, as shown in Figure.</a:t>
            </a:r>
          </a:p>
        </p:txBody>
      </p:sp>
    </p:spTree>
    <p:extLst>
      <p:ext uri="{BB962C8B-B14F-4D97-AF65-F5344CB8AC3E}">
        <p14:creationId xmlns:p14="http://schemas.microsoft.com/office/powerpoint/2010/main" val="1780807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97871"/>
            <a:ext cx="5900902" cy="418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169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35</a:t>
            </a:fld>
            <a:endParaRPr lang="en-US"/>
          </a:p>
        </p:txBody>
      </p:sp>
      <p:sp>
        <p:nvSpPr>
          <p:cNvPr id="5" name="Content Placeholder 4"/>
          <p:cNvSpPr>
            <a:spLocks noGrp="1"/>
          </p:cNvSpPr>
          <p:nvPr>
            <p:ph sz="quarter" idx="1"/>
          </p:nvPr>
        </p:nvSpPr>
        <p:spPr/>
        <p:txBody>
          <a:bodyPr/>
          <a:lstStyle/>
          <a:p>
            <a:pPr lvl="1" algn="just"/>
            <a:r>
              <a:rPr lang="en-US" dirty="0"/>
              <a:t>Leave the Role-Based Or Feature-Based Installation option selected and click Next. </a:t>
            </a:r>
          </a:p>
          <a:p>
            <a:pPr lvl="1" algn="just"/>
            <a:r>
              <a:rPr lang="en-US" dirty="0"/>
              <a:t>The Select Destination Server page opens, as shown in Figure.</a:t>
            </a:r>
          </a:p>
          <a:p>
            <a:pPr algn="just"/>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4267200" cy="301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29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36</a:t>
            </a:fld>
            <a:endParaRPr lang="en-US"/>
          </a:p>
        </p:txBody>
      </p:sp>
      <p:sp>
        <p:nvSpPr>
          <p:cNvPr id="5" name="Content Placeholder 4"/>
          <p:cNvSpPr>
            <a:spLocks noGrp="1"/>
          </p:cNvSpPr>
          <p:nvPr>
            <p:ph sz="quarter" idx="1"/>
          </p:nvPr>
        </p:nvSpPr>
        <p:spPr/>
        <p:txBody>
          <a:bodyPr/>
          <a:lstStyle/>
          <a:p>
            <a:pPr lvl="1" algn="just"/>
            <a:r>
              <a:rPr lang="en-US" dirty="0"/>
              <a:t>Select the server on which you want to install the roles or features. If the server pool contains a large number of servers, you can use the Filter text box to display a subset of the pool based on a text string. </a:t>
            </a:r>
          </a:p>
          <a:p>
            <a:pPr lvl="1" algn="just"/>
            <a:r>
              <a:rPr lang="en-US" dirty="0"/>
              <a:t>When you have selected the server, click Next. The Select Server Roles page opens, as shown in Figure</a:t>
            </a:r>
          </a:p>
        </p:txBody>
      </p:sp>
    </p:spTree>
    <p:extLst>
      <p:ext uri="{BB962C8B-B14F-4D97-AF65-F5344CB8AC3E}">
        <p14:creationId xmlns:p14="http://schemas.microsoft.com/office/powerpoint/2010/main" val="4265794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520" y="1695922"/>
            <a:ext cx="5918679" cy="420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255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38</a:t>
            </a:fld>
            <a:endParaRPr lang="en-US"/>
          </a:p>
        </p:txBody>
      </p:sp>
      <p:sp>
        <p:nvSpPr>
          <p:cNvPr id="5" name="Content Placeholder 4"/>
          <p:cNvSpPr>
            <a:spLocks noGrp="1"/>
          </p:cNvSpPr>
          <p:nvPr>
            <p:ph sz="quarter" idx="1"/>
          </p:nvPr>
        </p:nvSpPr>
        <p:spPr/>
        <p:txBody>
          <a:bodyPr/>
          <a:lstStyle/>
          <a:p>
            <a:pPr lvl="1" algn="just"/>
            <a:r>
              <a:rPr lang="en-US" dirty="0"/>
              <a:t>Select the role or roles you want to install on the selected server. If the roles you select have other roles or features as dependencies, an Add Features That Are Required dialog box opens.</a:t>
            </a:r>
          </a:p>
          <a:p>
            <a:pPr lvl="1" algn="just"/>
            <a:r>
              <a:rPr lang="en-US" dirty="0"/>
              <a:t>Click Add Features to accept the dependencies and then click Next to open the Select Features page, as shown in Figure.</a:t>
            </a:r>
          </a:p>
        </p:txBody>
      </p:sp>
    </p:spTree>
    <p:extLst>
      <p:ext uri="{BB962C8B-B14F-4D97-AF65-F5344CB8AC3E}">
        <p14:creationId xmlns:p14="http://schemas.microsoft.com/office/powerpoint/2010/main" val="2851645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670" y="1784575"/>
            <a:ext cx="5883130" cy="423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91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Completing post installation tasks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a:t>
            </a:fld>
            <a:endParaRPr lang="en-US"/>
          </a:p>
        </p:txBody>
      </p:sp>
      <p:sp>
        <p:nvSpPr>
          <p:cNvPr id="5" name="Content Placeholder 4"/>
          <p:cNvSpPr>
            <a:spLocks noGrp="1"/>
          </p:cNvSpPr>
          <p:nvPr>
            <p:ph sz="quarter" idx="1"/>
          </p:nvPr>
        </p:nvSpPr>
        <p:spPr/>
        <p:txBody>
          <a:bodyPr>
            <a:normAutofit/>
          </a:bodyPr>
          <a:lstStyle/>
          <a:p>
            <a:pPr algn="just"/>
            <a:r>
              <a:rPr lang="en-US" dirty="0"/>
              <a:t>However, there are some tasks that administrators might have to perform immediately after the operating system installation that require direct access to the server console:</a:t>
            </a:r>
          </a:p>
          <a:p>
            <a:pPr lvl="1" algn="just"/>
            <a:r>
              <a:rPr lang="en-US" dirty="0"/>
              <a:t>Configuring the network connection</a:t>
            </a:r>
          </a:p>
          <a:p>
            <a:pPr lvl="1" algn="just"/>
            <a:r>
              <a:rPr lang="en-US" dirty="0"/>
              <a:t>Setting the time zone</a:t>
            </a:r>
          </a:p>
          <a:p>
            <a:pPr lvl="1" algn="just"/>
            <a:r>
              <a:rPr lang="en-US" dirty="0"/>
              <a:t>Enabling Remote Desktop</a:t>
            </a:r>
          </a:p>
          <a:p>
            <a:pPr lvl="1" algn="just"/>
            <a:r>
              <a:rPr lang="en-US" dirty="0"/>
              <a:t>Renaming the computer</a:t>
            </a:r>
          </a:p>
          <a:p>
            <a:pPr lvl="1" algn="just"/>
            <a:r>
              <a:rPr lang="en-US" dirty="0"/>
              <a:t>Joining a domain</a:t>
            </a:r>
          </a:p>
        </p:txBody>
      </p:sp>
    </p:spTree>
    <p:extLst>
      <p:ext uri="{BB962C8B-B14F-4D97-AF65-F5344CB8AC3E}">
        <p14:creationId xmlns:p14="http://schemas.microsoft.com/office/powerpoint/2010/main" val="3390424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Adding roles and features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40</a:t>
            </a:fld>
            <a:endParaRPr lang="en-US"/>
          </a:p>
        </p:txBody>
      </p:sp>
      <p:sp>
        <p:nvSpPr>
          <p:cNvPr id="5" name="Content Placeholder 4"/>
          <p:cNvSpPr>
            <a:spLocks noGrp="1"/>
          </p:cNvSpPr>
          <p:nvPr>
            <p:ph sz="quarter" idx="1"/>
          </p:nvPr>
        </p:nvSpPr>
        <p:spPr/>
        <p:txBody>
          <a:bodyPr>
            <a:normAutofit fontScale="92500" lnSpcReduction="10000"/>
          </a:bodyPr>
          <a:lstStyle/>
          <a:p>
            <a:pPr lvl="1" algn="just"/>
            <a:r>
              <a:rPr lang="en-US" dirty="0"/>
              <a:t>Select any features you want to install in the selected server and click Next. Dependencies might appear for your feature selections.</a:t>
            </a:r>
          </a:p>
          <a:p>
            <a:pPr lvl="1" algn="just"/>
            <a:r>
              <a:rPr lang="en-US" dirty="0"/>
              <a:t>The wizard then displays pages specific to the roles or features you have chosen. Most roles have a Select Role Services page, on which you can select which elements of the role you want to install.</a:t>
            </a:r>
          </a:p>
          <a:p>
            <a:pPr lvl="1" algn="just"/>
            <a:r>
              <a:rPr lang="en-US" dirty="0"/>
              <a:t>Click Install to open the Installation Progress page. Depending on the roles and features installed, the wizard might display hyperlinks to the tools needed to perform required post installation tasks. When the installation is complete, click Close to complete the wizard.</a:t>
            </a:r>
          </a:p>
        </p:txBody>
      </p:sp>
    </p:spTree>
    <p:extLst>
      <p:ext uri="{BB962C8B-B14F-4D97-AF65-F5344CB8AC3E}">
        <p14:creationId xmlns:p14="http://schemas.microsoft.com/office/powerpoint/2010/main" val="2923863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11/27/2019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41</a:t>
            </a:fld>
            <a:endParaRPr lang="en-US"/>
          </a:p>
        </p:txBody>
      </p:sp>
      <p:sp>
        <p:nvSpPr>
          <p:cNvPr id="4" name="TextBox 3"/>
          <p:cNvSpPr txBox="1"/>
          <p:nvPr/>
        </p:nvSpPr>
        <p:spPr>
          <a:xfrm>
            <a:off x="1447800" y="2735759"/>
            <a:ext cx="6400800" cy="769441"/>
          </a:xfrm>
          <a:prstGeom prst="rect">
            <a:avLst/>
          </a:prstGeom>
          <a:noFill/>
        </p:spPr>
        <p:txBody>
          <a:bodyPr wrap="square" rtlCol="0">
            <a:spAutoFit/>
          </a:bodyPr>
          <a:lstStyle/>
          <a:p>
            <a:r>
              <a:rPr lang="en-US" sz="4400" dirty="0"/>
              <a:t>Deploying roles to VHDs</a:t>
            </a:r>
          </a:p>
        </p:txBody>
      </p:sp>
    </p:spTree>
    <p:extLst>
      <p:ext uri="{BB962C8B-B14F-4D97-AF65-F5344CB8AC3E}">
        <p14:creationId xmlns:p14="http://schemas.microsoft.com/office/powerpoint/2010/main" val="1898216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roles to VHDs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42</a:t>
            </a:fld>
            <a:endParaRPr lang="en-US"/>
          </a:p>
        </p:txBody>
      </p:sp>
      <p:sp>
        <p:nvSpPr>
          <p:cNvPr id="5" name="Content Placeholder 4"/>
          <p:cNvSpPr>
            <a:spLocks noGrp="1"/>
          </p:cNvSpPr>
          <p:nvPr>
            <p:ph sz="quarter" idx="1"/>
          </p:nvPr>
        </p:nvSpPr>
        <p:spPr/>
        <p:txBody>
          <a:bodyPr>
            <a:normAutofit/>
          </a:bodyPr>
          <a:lstStyle/>
          <a:p>
            <a:pPr algn="just"/>
            <a:r>
              <a:rPr lang="en-US" dirty="0"/>
              <a:t>Server Manager enables administrators to install them to VMs that are currently in an offline state. </a:t>
            </a:r>
          </a:p>
          <a:p>
            <a:pPr algn="just"/>
            <a:r>
              <a:rPr lang="en-US" dirty="0"/>
              <a:t>For example, you might have an offline web server VM stored on a backup host server, in case the computer hosting your main web server VMs should fail. </a:t>
            </a:r>
          </a:p>
          <a:p>
            <a:pPr algn="just"/>
            <a:r>
              <a:rPr lang="en-US" dirty="0"/>
              <a:t>Server Manager enables you to select a virtual hard disk (VHD) file and install or remove roles and features without having to deploy the VM.</a:t>
            </a:r>
          </a:p>
        </p:txBody>
      </p:sp>
    </p:spTree>
    <p:extLst>
      <p:ext uri="{BB962C8B-B14F-4D97-AF65-F5344CB8AC3E}">
        <p14:creationId xmlns:p14="http://schemas.microsoft.com/office/powerpoint/2010/main" val="4142532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Deploying roles to VHDs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43</a:t>
            </a:fld>
            <a:endParaRPr lang="en-US"/>
          </a:p>
        </p:txBody>
      </p:sp>
      <p:sp>
        <p:nvSpPr>
          <p:cNvPr id="5" name="Content Placeholder 4"/>
          <p:cNvSpPr>
            <a:spLocks noGrp="1"/>
          </p:cNvSpPr>
          <p:nvPr>
            <p:ph sz="quarter" idx="1"/>
          </p:nvPr>
        </p:nvSpPr>
        <p:spPr/>
        <p:txBody>
          <a:bodyPr>
            <a:normAutofit/>
          </a:bodyPr>
          <a:lstStyle/>
          <a:p>
            <a:pPr algn="just"/>
            <a:r>
              <a:rPr lang="en-US" dirty="0"/>
              <a:t>To install roles or features to an offline VHD file, use the following procedure.</a:t>
            </a:r>
          </a:p>
          <a:p>
            <a:pPr marL="365760" lvl="1" indent="0" algn="just">
              <a:buNone/>
            </a:pPr>
            <a:r>
              <a:rPr lang="en-US" dirty="0"/>
              <a:t>1. In Server Manager, from the Manage menu, select Add Roles and Features. The Add Roles And Features Wizard starts, displaying the Before You Begin page.</a:t>
            </a:r>
          </a:p>
          <a:p>
            <a:pPr marL="365760" lvl="1" indent="0" algn="just">
              <a:buNone/>
            </a:pPr>
            <a:r>
              <a:rPr lang="en-US" dirty="0"/>
              <a:t>2. Click Next to open the Select Installation Type page.</a:t>
            </a:r>
          </a:p>
          <a:p>
            <a:pPr marL="365760" lvl="1" indent="0" algn="just">
              <a:buNone/>
            </a:pPr>
            <a:r>
              <a:rPr lang="en-US" dirty="0"/>
              <a:t>3. Leave the Role-Based Or Feature-Based Installation option selected and click Next. The </a:t>
            </a:r>
            <a:r>
              <a:rPr lang="fr-FR" dirty="0"/>
              <a:t>Select Destination Server page opens.</a:t>
            </a:r>
          </a:p>
        </p:txBody>
      </p:sp>
    </p:spTree>
    <p:extLst>
      <p:ext uri="{BB962C8B-B14F-4D97-AF65-F5344CB8AC3E}">
        <p14:creationId xmlns:p14="http://schemas.microsoft.com/office/powerpoint/2010/main" val="2752233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Deploying roles to VHDs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44</a:t>
            </a:fld>
            <a:endParaRPr lang="en-US"/>
          </a:p>
        </p:txBody>
      </p:sp>
      <p:sp>
        <p:nvSpPr>
          <p:cNvPr id="5" name="Content Placeholder 4"/>
          <p:cNvSpPr>
            <a:spLocks noGrp="1"/>
          </p:cNvSpPr>
          <p:nvPr>
            <p:ph sz="quarter" idx="1"/>
          </p:nvPr>
        </p:nvSpPr>
        <p:spPr/>
        <p:txBody>
          <a:bodyPr>
            <a:normAutofit lnSpcReduction="10000"/>
          </a:bodyPr>
          <a:lstStyle/>
          <a:p>
            <a:pPr marL="365760" lvl="1" indent="0" algn="just">
              <a:buNone/>
            </a:pPr>
            <a:r>
              <a:rPr lang="en-US" dirty="0"/>
              <a:t>4. Select the Select A Virtual Hard Disk option. A Virtual Hard Disk text box appears at the bottom of the page.</a:t>
            </a:r>
          </a:p>
          <a:p>
            <a:pPr marL="365760" lvl="1" indent="0" algn="just">
              <a:buNone/>
            </a:pPr>
            <a:r>
              <a:rPr lang="en-US" dirty="0"/>
              <a:t>5. In the Virtual Hard Disk text box, type or browse to the location of the VHD file you want to modify.</a:t>
            </a:r>
          </a:p>
          <a:p>
            <a:pPr marL="320040" lvl="1" indent="0" algn="just">
              <a:buNone/>
            </a:pPr>
            <a:r>
              <a:rPr lang="en-US" dirty="0"/>
              <a:t>6. In the Server Pool box, select the server that the wizard should use to mount the VHD file, as shown in Figure click Next. The Select Server Roles page opens.</a:t>
            </a:r>
          </a:p>
          <a:p>
            <a:pPr marL="320040" lvl="1" indent="0" algn="just">
              <a:buNone/>
            </a:pPr>
            <a:r>
              <a:rPr lang="en-US" dirty="0"/>
              <a:t>7. Select the role or roles you want to install on the selected server, adding the required dependencies if necessary, and click Next. The Select Features page opens.</a:t>
            </a:r>
          </a:p>
        </p:txBody>
      </p:sp>
    </p:spTree>
    <p:extLst>
      <p:ext uri="{BB962C8B-B14F-4D97-AF65-F5344CB8AC3E}">
        <p14:creationId xmlns:p14="http://schemas.microsoft.com/office/powerpoint/2010/main" val="3623907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Deploying roles to VHDs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45</a:t>
            </a:fld>
            <a:endParaRPr lang="en-US"/>
          </a:p>
        </p:txBody>
      </p:sp>
      <p:sp>
        <p:nvSpPr>
          <p:cNvPr id="5" name="Content Placeholder 4"/>
          <p:cNvSpPr>
            <a:spLocks noGrp="1"/>
          </p:cNvSpPr>
          <p:nvPr>
            <p:ph sz="quarter" idx="1"/>
          </p:nvPr>
        </p:nvSpPr>
        <p:spPr/>
        <p:txBody>
          <a:bodyPr>
            <a:normAutofit fontScale="92500"/>
          </a:bodyPr>
          <a:lstStyle/>
          <a:p>
            <a:pPr marL="320040" lvl="1" indent="0" algn="just">
              <a:buNone/>
            </a:pPr>
            <a:r>
              <a:rPr lang="en-US" dirty="0"/>
              <a:t>8. Select any features you want to install on the selected server and click Next. Dependencies might appear for your feature selections.</a:t>
            </a:r>
          </a:p>
          <a:p>
            <a:pPr marL="320040" lvl="1" indent="0" algn="just">
              <a:buNone/>
            </a:pPr>
            <a:r>
              <a:rPr lang="en-US" dirty="0"/>
              <a:t>9. The wizard then displays pages specific to the roles or features you have chosen,</a:t>
            </a:r>
          </a:p>
          <a:p>
            <a:pPr marL="320040" lvl="1" indent="0" algn="just">
              <a:buNone/>
            </a:pPr>
            <a:r>
              <a:rPr lang="en-US" dirty="0"/>
              <a:t>enabling you to select role services and configure other settings. Complete each of the role-specific or feature-specific pages and click Next. A Confirmation page opens.</a:t>
            </a:r>
          </a:p>
          <a:p>
            <a:pPr marL="320040" lvl="1" indent="0" algn="just">
              <a:buNone/>
            </a:pPr>
            <a:r>
              <a:rPr lang="en-US" dirty="0"/>
              <a:t>10. Click Install. The Installation Progress page opens. When the installation is complete, click Close to dismount the VHD and complete the wizard.</a:t>
            </a:r>
          </a:p>
          <a:p>
            <a:endParaRPr lang="en-US" dirty="0"/>
          </a:p>
        </p:txBody>
      </p:sp>
    </p:spTree>
    <p:extLst>
      <p:ext uri="{BB962C8B-B14F-4D97-AF65-F5344CB8AC3E}">
        <p14:creationId xmlns:p14="http://schemas.microsoft.com/office/powerpoint/2010/main" val="1228209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for Deploying roles to VHDs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46</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750332"/>
            <a:ext cx="6400800" cy="3736067"/>
          </a:xfrm>
        </p:spPr>
      </p:pic>
    </p:spTree>
    <p:extLst>
      <p:ext uri="{BB962C8B-B14F-4D97-AF65-F5344CB8AC3E}">
        <p14:creationId xmlns:p14="http://schemas.microsoft.com/office/powerpoint/2010/main" val="264038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GUI tools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a:t>
            </a:fld>
            <a:endParaRPr lang="en-US"/>
          </a:p>
        </p:txBody>
      </p:sp>
      <p:sp>
        <p:nvSpPr>
          <p:cNvPr id="5" name="Content Placeholder 4"/>
          <p:cNvSpPr>
            <a:spLocks noGrp="1"/>
          </p:cNvSpPr>
          <p:nvPr>
            <p:ph sz="quarter" idx="1"/>
          </p:nvPr>
        </p:nvSpPr>
        <p:spPr/>
        <p:txBody>
          <a:bodyPr/>
          <a:lstStyle/>
          <a:p>
            <a:pPr algn="just"/>
            <a:r>
              <a:rPr lang="en-US" dirty="0"/>
              <a:t>To complete any or all of the post installation configuration tasks on a GUI Windows Server 2012 R2 installation, you can use the tools in the Properties tile, either by working directly at the server console or by using Remote Desktop to access the server from another computer.</a:t>
            </a:r>
          </a:p>
        </p:txBody>
      </p:sp>
    </p:spTree>
    <p:extLst>
      <p:ext uri="{BB962C8B-B14F-4D97-AF65-F5344CB8AC3E}">
        <p14:creationId xmlns:p14="http://schemas.microsoft.com/office/powerpoint/2010/main" val="197807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GUI tools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66307" y="1752600"/>
            <a:ext cx="7219647" cy="3505200"/>
          </a:xfrm>
        </p:spPr>
      </p:pic>
      <p:sp>
        <p:nvSpPr>
          <p:cNvPr id="7" name="TextBox 6"/>
          <p:cNvSpPr txBox="1"/>
          <p:nvPr/>
        </p:nvSpPr>
        <p:spPr>
          <a:xfrm>
            <a:off x="2362200" y="5562600"/>
            <a:ext cx="4572000" cy="646331"/>
          </a:xfrm>
          <a:prstGeom prst="rect">
            <a:avLst/>
          </a:prstGeom>
          <a:noFill/>
        </p:spPr>
        <p:txBody>
          <a:bodyPr wrap="square" rtlCol="0">
            <a:spAutoFit/>
          </a:bodyPr>
          <a:lstStyle/>
          <a:p>
            <a:r>
              <a:rPr lang="en-US" dirty="0"/>
              <a:t>Fig: The Properties tile of the local server in Server Manager</a:t>
            </a:r>
          </a:p>
        </p:txBody>
      </p:sp>
    </p:spTree>
    <p:extLst>
      <p:ext uri="{BB962C8B-B14F-4D97-AF65-F5344CB8AC3E}">
        <p14:creationId xmlns:p14="http://schemas.microsoft.com/office/powerpoint/2010/main" val="326349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command-line tools</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a:t>
            </a:fld>
            <a:endParaRPr lang="en-US"/>
          </a:p>
        </p:txBody>
      </p:sp>
      <p:sp>
        <p:nvSpPr>
          <p:cNvPr id="5" name="Content Placeholder 4"/>
          <p:cNvSpPr>
            <a:spLocks noGrp="1"/>
          </p:cNvSpPr>
          <p:nvPr>
            <p:ph sz="quarter" idx="1"/>
          </p:nvPr>
        </p:nvSpPr>
        <p:spPr/>
        <p:txBody>
          <a:bodyPr/>
          <a:lstStyle/>
          <a:p>
            <a:pPr algn="just"/>
            <a:r>
              <a:rPr lang="en-US" dirty="0"/>
              <a:t>If you selected the Server Core option when installing Windows Server 2012 R2, you can perform the same post installation tasks from the command line. </a:t>
            </a:r>
          </a:p>
          <a:p>
            <a:pPr algn="just"/>
            <a:r>
              <a:rPr lang="en-US" dirty="0"/>
              <a:t>At the very minimum, you will have to rename the computer and join it to a domain. </a:t>
            </a:r>
          </a:p>
          <a:p>
            <a:pPr algn="just"/>
            <a:r>
              <a:rPr lang="en-US" dirty="0"/>
              <a:t>To do this, you can use the Sconfig.cmd or Netdom.exe program.</a:t>
            </a:r>
          </a:p>
        </p:txBody>
      </p:sp>
    </p:spTree>
    <p:extLst>
      <p:ext uri="{BB962C8B-B14F-4D97-AF65-F5344CB8AC3E}">
        <p14:creationId xmlns:p14="http://schemas.microsoft.com/office/powerpoint/2010/main" val="245649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command-line tools (Contd.,)</a:t>
            </a:r>
          </a:p>
        </p:txBody>
      </p:sp>
      <p:sp>
        <p:nvSpPr>
          <p:cNvPr id="3" name="Date Placeholder 2"/>
          <p:cNvSpPr>
            <a:spLocks noGrp="1"/>
          </p:cNvSpPr>
          <p:nvPr>
            <p:ph type="dt" sz="half" idx="10"/>
          </p:nvPr>
        </p:nvSpPr>
        <p:spPr/>
        <p:txBody>
          <a:bodyPr/>
          <a:lstStyle/>
          <a:p>
            <a:fld id="{90E38085-FB12-4B07-BA2C-E7D528897659}" type="datetime1">
              <a:rPr lang="en-US" smtClean="0"/>
              <a:t>11/27/2019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31815" y="1828182"/>
            <a:ext cx="6061991" cy="3048617"/>
          </a:xfrm>
        </p:spPr>
      </p:pic>
      <p:sp>
        <p:nvSpPr>
          <p:cNvPr id="7" name="TextBox 6"/>
          <p:cNvSpPr txBox="1"/>
          <p:nvPr/>
        </p:nvSpPr>
        <p:spPr>
          <a:xfrm>
            <a:off x="1752600" y="5181600"/>
            <a:ext cx="5181600" cy="369332"/>
          </a:xfrm>
          <a:prstGeom prst="rect">
            <a:avLst/>
          </a:prstGeom>
          <a:noFill/>
        </p:spPr>
        <p:txBody>
          <a:bodyPr wrap="square" rtlCol="0">
            <a:spAutoFit/>
          </a:bodyPr>
          <a:lstStyle/>
          <a:p>
            <a:r>
              <a:rPr lang="en-US" dirty="0"/>
              <a:t>Fig: Renaming a computer from the command line</a:t>
            </a:r>
          </a:p>
        </p:txBody>
      </p:sp>
    </p:spTree>
    <p:extLst>
      <p:ext uri="{BB962C8B-B14F-4D97-AF65-F5344CB8AC3E}">
        <p14:creationId xmlns:p14="http://schemas.microsoft.com/office/powerpoint/2010/main" val="132242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11/27/2019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9</a:t>
            </a:fld>
            <a:endParaRPr lang="en-US"/>
          </a:p>
        </p:txBody>
      </p:sp>
      <p:sp>
        <p:nvSpPr>
          <p:cNvPr id="4" name="TextBox 3"/>
          <p:cNvSpPr txBox="1"/>
          <p:nvPr/>
        </p:nvSpPr>
        <p:spPr>
          <a:xfrm>
            <a:off x="1371600" y="2134850"/>
            <a:ext cx="6858000" cy="1446550"/>
          </a:xfrm>
          <a:prstGeom prst="rect">
            <a:avLst/>
          </a:prstGeom>
          <a:noFill/>
        </p:spPr>
        <p:txBody>
          <a:bodyPr wrap="square" rtlCol="0">
            <a:spAutoFit/>
          </a:bodyPr>
          <a:lstStyle/>
          <a:p>
            <a:pPr algn="ctr"/>
            <a:r>
              <a:rPr lang="en-US" sz="4400" dirty="0"/>
              <a:t>Converting between GUI and Server Core</a:t>
            </a:r>
          </a:p>
        </p:txBody>
      </p:sp>
    </p:spTree>
    <p:extLst>
      <p:ext uri="{BB962C8B-B14F-4D97-AF65-F5344CB8AC3E}">
        <p14:creationId xmlns:p14="http://schemas.microsoft.com/office/powerpoint/2010/main" val="2286424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3890</TotalTime>
  <Words>2929</Words>
  <Application>Microsoft Office PowerPoint</Application>
  <PresentationFormat>On-screen Show (4:3)</PresentationFormat>
  <Paragraphs>243</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Courier New</vt:lpstr>
      <vt:lpstr>Tw Cen MT</vt:lpstr>
      <vt:lpstr>Wingdings</vt:lpstr>
      <vt:lpstr>Wingdings 2</vt:lpstr>
      <vt:lpstr>Median</vt:lpstr>
      <vt:lpstr>CONFIGURING SERVERS</vt:lpstr>
      <vt:lpstr>PowerPoint Presentation</vt:lpstr>
      <vt:lpstr>Completing post installation tasks</vt:lpstr>
      <vt:lpstr>Completing post installation tasks (Contd.,)</vt:lpstr>
      <vt:lpstr>Using GUI tools</vt:lpstr>
      <vt:lpstr>Using GUI tools (Contd.,)</vt:lpstr>
      <vt:lpstr>Using command-line tools</vt:lpstr>
      <vt:lpstr>Using command-line tools (Contd.,)</vt:lpstr>
      <vt:lpstr>PowerPoint Presentation</vt:lpstr>
      <vt:lpstr>Converting between GUI and Server Core</vt:lpstr>
      <vt:lpstr>Converting between GUI and Server Core (Contd.,)</vt:lpstr>
      <vt:lpstr>Converting between GUI and Server Core (Contd.,)</vt:lpstr>
      <vt:lpstr>Converting between GUI and Server Core (Contd.,)</vt:lpstr>
      <vt:lpstr>PowerPoint Presentation</vt:lpstr>
      <vt:lpstr>Configuring NIC teaming</vt:lpstr>
      <vt:lpstr>Configuring NIC teaming (Contd.,)</vt:lpstr>
      <vt:lpstr>Configuring NIC teaming (Contd.,)</vt:lpstr>
      <vt:lpstr>Steps to configure NIC Teaming</vt:lpstr>
      <vt:lpstr>Steps to configure NIC Teaming (Contd.,)</vt:lpstr>
      <vt:lpstr>Steps to configure NIC Teaming (Contd.,)</vt:lpstr>
      <vt:lpstr>Steps to configure NIC Teaming (Contd.,)</vt:lpstr>
      <vt:lpstr>Steps to configure NIC Teaming (Contd.,)</vt:lpstr>
      <vt:lpstr>PowerPoint Presentation</vt:lpstr>
      <vt:lpstr>Adding servers</vt:lpstr>
      <vt:lpstr>Adding servers (Contd.,)</vt:lpstr>
      <vt:lpstr>Steps for Adding servers (Contd.,)</vt:lpstr>
      <vt:lpstr>Steps for Adding servers (Contd.,)</vt:lpstr>
      <vt:lpstr>Steps for Adding servers (Contd.,)</vt:lpstr>
      <vt:lpstr>Steps for Adding servers (Contd.,)</vt:lpstr>
      <vt:lpstr>Steps for Adding servers (Contd.,)</vt:lpstr>
      <vt:lpstr>PowerPoint Presentation</vt:lpstr>
      <vt:lpstr>Adding roles and features</vt:lpstr>
      <vt:lpstr>Steps for Adding roles and features (Contd.,)</vt:lpstr>
      <vt:lpstr>Steps for Adding roles and features (Contd.,)</vt:lpstr>
      <vt:lpstr>Steps for Adding roles and features (Contd.,)</vt:lpstr>
      <vt:lpstr>Steps for Adding roles and features (Contd.,)</vt:lpstr>
      <vt:lpstr>Steps for Adding roles and features (Contd.,)</vt:lpstr>
      <vt:lpstr>Steps for Adding roles and features (Contd.,)</vt:lpstr>
      <vt:lpstr>Steps for Adding roles and features (Contd.,)</vt:lpstr>
      <vt:lpstr>Steps for Adding roles and features (Contd.,)</vt:lpstr>
      <vt:lpstr>PowerPoint Presentation</vt:lpstr>
      <vt:lpstr>Deploying roles to VHDs</vt:lpstr>
      <vt:lpstr>Steps for Deploying roles to VHDs</vt:lpstr>
      <vt:lpstr>Steps for Deploying roles to VHDs (Contd.,)</vt:lpstr>
      <vt:lpstr>Steps for Deploying roles to VHDs (Contd.,)</vt:lpstr>
      <vt:lpstr>Steps for Deploying roles to VHDs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 bala</dc:creator>
  <cp:lastModifiedBy>Thiyagu S</cp:lastModifiedBy>
  <cp:revision>42</cp:revision>
  <dcterms:created xsi:type="dcterms:W3CDTF">2017-11-04T06:32:12Z</dcterms:created>
  <dcterms:modified xsi:type="dcterms:W3CDTF">2019-11-28T08:05:03Z</dcterms:modified>
</cp:coreProperties>
</file>