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1"/>
  </p:notesMasterIdLst>
  <p:sldIdLst>
    <p:sldId id="256" r:id="rId2"/>
    <p:sldId id="262" r:id="rId3"/>
    <p:sldId id="258" r:id="rId4"/>
    <p:sldId id="276" r:id="rId5"/>
    <p:sldId id="282" r:id="rId6"/>
    <p:sldId id="283" r:id="rId7"/>
    <p:sldId id="277" r:id="rId8"/>
    <p:sldId id="284" r:id="rId9"/>
    <p:sldId id="278" r:id="rId10"/>
    <p:sldId id="285" r:id="rId11"/>
    <p:sldId id="279" r:id="rId12"/>
    <p:sldId id="286" r:id="rId13"/>
    <p:sldId id="287" r:id="rId14"/>
    <p:sldId id="288" r:id="rId15"/>
    <p:sldId id="280" r:id="rId16"/>
    <p:sldId id="289" r:id="rId17"/>
    <p:sldId id="299" r:id="rId18"/>
    <p:sldId id="300" r:id="rId19"/>
    <p:sldId id="281" r:id="rId20"/>
    <p:sldId id="290" r:id="rId21"/>
    <p:sldId id="298" r:id="rId22"/>
    <p:sldId id="291" r:id="rId23"/>
    <p:sldId id="292" r:id="rId24"/>
    <p:sldId id="293" r:id="rId25"/>
    <p:sldId id="294" r:id="rId26"/>
    <p:sldId id="295" r:id="rId27"/>
    <p:sldId id="296" r:id="rId28"/>
    <p:sldId id="297"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4" autoAdjust="0"/>
  </p:normalViewPr>
  <p:slideViewPr>
    <p:cSldViewPr>
      <p:cViewPr varScale="1">
        <p:scale>
          <a:sx n="66" d="100"/>
          <a:sy n="66" d="100"/>
        </p:scale>
        <p:origin x="15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6C03-ECB8-4BD7-8BF9-12F087B88D6A}" type="datetimeFigureOut">
              <a:rPr lang="en-US" smtClean="0"/>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459DF-34B0-407C-A96D-3F275484272D}" type="slidenum">
              <a:rPr lang="en-US" smtClean="0"/>
              <a:t>‹#›</a:t>
            </a:fld>
            <a:endParaRPr lang="en-US"/>
          </a:p>
        </p:txBody>
      </p:sp>
    </p:spTree>
    <p:extLst>
      <p:ext uri="{BB962C8B-B14F-4D97-AF65-F5344CB8AC3E}">
        <p14:creationId xmlns:p14="http://schemas.microsoft.com/office/powerpoint/2010/main" val="10695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6</a:t>
            </a:fld>
            <a:endParaRPr lang="en-US"/>
          </a:p>
        </p:txBody>
      </p:sp>
    </p:spTree>
    <p:extLst>
      <p:ext uri="{BB962C8B-B14F-4D97-AF65-F5344CB8AC3E}">
        <p14:creationId xmlns:p14="http://schemas.microsoft.com/office/powerpoint/2010/main" val="280340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RTM - </a:t>
            </a:r>
            <a:r>
              <a:rPr lang="en-US" sz="1200" b="0" i="0" kern="1200" dirty="0">
                <a:solidFill>
                  <a:schemeClr val="tx1"/>
                </a:solidFill>
                <a:effectLst/>
                <a:latin typeface="+mn-lt"/>
                <a:ea typeface="+mn-ea"/>
                <a:cs typeface="+mn-cs"/>
              </a:rPr>
              <a:t>Release To Manufacturing</a:t>
            </a:r>
          </a:p>
          <a:p>
            <a:r>
              <a:rPr lang="en-US" sz="1200" b="0" i="0" kern="1200" dirty="0">
                <a:solidFill>
                  <a:schemeClr val="tx1"/>
                </a:solidFill>
                <a:effectLst/>
                <a:latin typeface="+mn-lt"/>
                <a:ea typeface="+mn-ea"/>
                <a:cs typeface="+mn-cs"/>
              </a:rPr>
              <a:t>First of all lets clear that IA64 and x64 are not same! Both are different processor architectures. IA64 also known as Itanium-based system is a processor architecture specifically developed for Server operating systems. IA64 stands for </a:t>
            </a:r>
            <a:r>
              <a:rPr lang="en-US" sz="1200" b="1" i="0" kern="1200" dirty="0">
                <a:solidFill>
                  <a:schemeClr val="tx1"/>
                </a:solidFill>
                <a:effectLst/>
                <a:latin typeface="+mn-lt"/>
                <a:ea typeface="+mn-ea"/>
                <a:cs typeface="+mn-cs"/>
              </a:rPr>
              <a:t>Intel Itanium Architecture 64</a:t>
            </a:r>
            <a:r>
              <a:rPr lang="en-US" sz="1200" b="0" i="0" kern="1200" dirty="0">
                <a:solidFill>
                  <a:schemeClr val="tx1"/>
                </a:solidFill>
                <a:effectLst/>
                <a:latin typeface="+mn-lt"/>
                <a:ea typeface="+mn-ea"/>
                <a:cs typeface="+mn-cs"/>
              </a:rPr>
              <a:t>. It was originally developed by the popular HP (Hewlett-Packard) company and later Intel also joined HP in the development of this processor architecture.</a:t>
            </a:r>
          </a:p>
          <a:p>
            <a:r>
              <a:rPr lang="en-US" sz="1200" b="1" i="0" kern="1200" dirty="0">
                <a:solidFill>
                  <a:schemeClr val="tx1"/>
                </a:solidFill>
                <a:effectLst/>
                <a:latin typeface="+mn-lt"/>
                <a:ea typeface="+mn-ea"/>
                <a:cs typeface="+mn-cs"/>
              </a:rPr>
              <a:t>IA64 was developed for Enterprise servers and high-performance computer systems but it didn't work well as expected</a:t>
            </a:r>
            <a:r>
              <a:rPr lang="en-US" sz="1200" b="0" i="0" kern="1200" dirty="0">
                <a:solidFill>
                  <a:schemeClr val="tx1"/>
                </a:solidFill>
                <a:effectLst/>
                <a:latin typeface="+mn-lt"/>
                <a:ea typeface="+mn-ea"/>
                <a:cs typeface="+mn-cs"/>
              </a:rPr>
              <a:t>. The main problem in IA64 was the </a:t>
            </a:r>
            <a:r>
              <a:rPr lang="en-US" sz="1200" b="1" i="0" kern="1200" dirty="0">
                <a:solidFill>
                  <a:schemeClr val="tx1"/>
                </a:solidFill>
                <a:effectLst/>
                <a:latin typeface="+mn-lt"/>
                <a:ea typeface="+mn-ea"/>
                <a:cs typeface="+mn-cs"/>
              </a:rPr>
              <a:t>lack of support for older x86 (32-bit) programs</a:t>
            </a:r>
            <a:r>
              <a:rPr lang="en-US" sz="1200" b="0" i="0" kern="1200" dirty="0">
                <a:solidFill>
                  <a:schemeClr val="tx1"/>
                </a:solidFill>
                <a:effectLst/>
                <a:latin typeface="+mn-lt"/>
                <a:ea typeface="+mn-ea"/>
                <a:cs typeface="+mn-cs"/>
              </a:rPr>
              <a:t>. It was not able to run older x86 programs properly.</a:t>
            </a:r>
          </a:p>
          <a:p>
            <a:r>
              <a:rPr lang="en-US" sz="1200" b="0" i="0" kern="1200" dirty="0">
                <a:solidFill>
                  <a:schemeClr val="tx1"/>
                </a:solidFill>
                <a:effectLst/>
                <a:latin typeface="+mn-lt"/>
                <a:ea typeface="+mn-ea"/>
                <a:cs typeface="+mn-cs"/>
              </a:rPr>
              <a:t>On the other hand, x64 (64-bit) architecture can run both x86 as well as x64 programs without any problem. x64 is actually a 64-bit extension of the older x86 architecture.</a:t>
            </a:r>
          </a:p>
          <a:p>
            <a:r>
              <a:rPr lang="en-US" sz="1200" b="0" i="0" kern="1200" dirty="0">
                <a:solidFill>
                  <a:schemeClr val="tx1"/>
                </a:solidFill>
                <a:effectLst/>
                <a:latin typeface="+mn-lt"/>
                <a:ea typeface="+mn-ea"/>
                <a:cs typeface="+mn-cs"/>
              </a:rPr>
              <a:t>Almost all new Desktop PCs and laptops come with x64 (64-bit) processor architecture. You'll never find IA64 or Itanium-based processor in any normal computer. IA64 was last supported in Windows XP and Windows Server 2008 R2 operating systems as Microsoft developed special editions of Windows OS for IA64 processor architecture. Newer Windows versions do not support IA64 architecture as Microsoft decided to end support for it long time back.</a:t>
            </a:r>
          </a:p>
          <a:p>
            <a:endParaRPr lang="en-US" dirty="0"/>
          </a:p>
        </p:txBody>
      </p:sp>
      <p:sp>
        <p:nvSpPr>
          <p:cNvPr id="4" name="Slide Number Placeholder 3"/>
          <p:cNvSpPr>
            <a:spLocks noGrp="1"/>
          </p:cNvSpPr>
          <p:nvPr>
            <p:ph type="sldNum" sz="quarter" idx="5"/>
          </p:nvPr>
        </p:nvSpPr>
        <p:spPr/>
        <p:txBody>
          <a:bodyPr/>
          <a:lstStyle/>
          <a:p>
            <a:fld id="{013459DF-34B0-407C-A96D-3F275484272D}" type="slidenum">
              <a:rPr lang="en-US" smtClean="0"/>
              <a:t>16</a:t>
            </a:fld>
            <a:endParaRPr lang="en-US"/>
          </a:p>
        </p:txBody>
      </p:sp>
    </p:spTree>
    <p:extLst>
      <p:ext uri="{BB962C8B-B14F-4D97-AF65-F5344CB8AC3E}">
        <p14:creationId xmlns:p14="http://schemas.microsoft.com/office/powerpoint/2010/main" val="424377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A0ECFF2-FF9A-42DF-850C-A7F892D2919C}" type="datetime1">
              <a:rPr lang="en-US" smtClean="0"/>
              <a:t>1/8/2019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98ADB2-739B-49C9-8EBB-3CA010896518}"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DE266-42D2-4A18-8E25-79D61B8666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635651-1C07-4827-97EE-D9753F9DCEEA}" type="datetime1">
              <a:rPr lang="en-US" smtClean="0"/>
              <a:t>1/8/2019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9FDE266-42D2-4A18-8E25-79D61B8666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E38085-FB12-4B07-BA2C-E7D528897659}"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5A1262E-AA8C-4922-A951-3C612A899EF2}" type="datetime1">
              <a:rPr lang="en-US" smtClean="0"/>
              <a:t>1/8/2019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7A83DD2-C21D-46B3-BAA9-32B175F256E9}" type="datetime1">
              <a:rPr lang="en-US" smtClean="0"/>
              <a:t>1/8/2019</a:t>
            </a:fld>
            <a:endParaRPr lang="en-US"/>
          </a:p>
        </p:txBody>
      </p:sp>
      <p:sp>
        <p:nvSpPr>
          <p:cNvPr id="10" name="Slide Number Placeholder 9"/>
          <p:cNvSpPr>
            <a:spLocks noGrp="1"/>
          </p:cNvSpPr>
          <p:nvPr>
            <p:ph type="sldNum" sz="quarter" idx="16"/>
          </p:nvPr>
        </p:nvSpPr>
        <p:spPr/>
        <p:txBody>
          <a:bodyPr rtlCol="0"/>
          <a:lstStyle/>
          <a:p>
            <a:fld id="{09FDE266-42D2-4A18-8E25-79D61B86666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394DB4B-AEC3-424C-A46E-C93B19E365E6}" type="datetime1">
              <a:rPr lang="en-US" smtClean="0"/>
              <a:t>1/8/2019</a:t>
            </a:fld>
            <a:endParaRPr lang="en-US"/>
          </a:p>
        </p:txBody>
      </p:sp>
      <p:sp>
        <p:nvSpPr>
          <p:cNvPr id="12" name="Slide Number Placeholder 11"/>
          <p:cNvSpPr>
            <a:spLocks noGrp="1"/>
          </p:cNvSpPr>
          <p:nvPr>
            <p:ph type="sldNum" sz="quarter" idx="16"/>
          </p:nvPr>
        </p:nvSpPr>
        <p:spPr/>
        <p:txBody>
          <a:bodyPr rtlCol="0"/>
          <a:lstStyle/>
          <a:p>
            <a:fld id="{09FDE266-42D2-4A18-8E25-79D61B86666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B6860-0A2C-4CA1-A594-42B00B60344C}"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8EDAF-923B-4C37-8566-71049E8D5ED1}"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563A1B-F5FD-4293-B5DF-E9396661D122}" type="datetime1">
              <a:rPr lang="en-US" smtClean="0"/>
              <a:t>1/8/2019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6E59D84-BE82-4519-B864-EACC90E1DA8A}" type="datetime1">
              <a:rPr lang="en-US" smtClean="0"/>
              <a:t>1/8/2019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FDE266-42D2-4A18-8E25-79D61B8666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dnshared.blob.core.windows.net/media/TNBlogsFS/prod.evol.blogs.technet.com/CommunityServer.Blogs.Components.WeblogFiles/00/00/00/48/12/metablogapi/4135.image_1C3DD235.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sdnshared.blob.core.windows.net/media/TNBlogsFS/prod.evol.blogs.technet.com/CommunityServer.Blogs.Components.WeblogFiles/00/00/00/48/12/metablogapi/2500.image_50020043.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6477000" cy="1828800"/>
          </a:xfrm>
        </p:spPr>
        <p:txBody>
          <a:bodyPr>
            <a:normAutofit/>
          </a:bodyPr>
          <a:lstStyle/>
          <a:p>
            <a:r>
              <a:rPr lang="en-US" dirty="0"/>
              <a:t>INSTALLING &amp; CONFIGURING SERVERS</a:t>
            </a:r>
          </a:p>
        </p:txBody>
      </p:sp>
    </p:spTree>
    <p:extLst>
      <p:ext uri="{BB962C8B-B14F-4D97-AF65-F5344CB8AC3E}">
        <p14:creationId xmlns:p14="http://schemas.microsoft.com/office/powerpoint/2010/main" val="13960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core capabilities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10</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447800"/>
            <a:ext cx="7315200" cy="4800600"/>
          </a:xfrm>
        </p:spPr>
      </p:pic>
      <p:sp>
        <p:nvSpPr>
          <p:cNvPr id="7" name="TextBox 6"/>
          <p:cNvSpPr txBox="1"/>
          <p:nvPr/>
        </p:nvSpPr>
        <p:spPr>
          <a:xfrm>
            <a:off x="2057400" y="6031468"/>
            <a:ext cx="5257800" cy="369332"/>
          </a:xfrm>
          <a:prstGeom prst="rect">
            <a:avLst/>
          </a:prstGeom>
          <a:noFill/>
        </p:spPr>
        <p:txBody>
          <a:bodyPr wrap="square" rtlCol="0">
            <a:spAutoFit/>
          </a:bodyPr>
          <a:lstStyle/>
          <a:p>
            <a:r>
              <a:rPr lang="en-US" dirty="0"/>
              <a:t>Table: Windows Server 2012 R2 Server Core roles </a:t>
            </a:r>
          </a:p>
        </p:txBody>
      </p:sp>
    </p:spTree>
    <p:extLst>
      <p:ext uri="{BB962C8B-B14F-4D97-AF65-F5344CB8AC3E}">
        <p14:creationId xmlns:p14="http://schemas.microsoft.com/office/powerpoint/2010/main" val="214506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minimal server interface</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11</a:t>
            </a:fld>
            <a:endParaRPr lang="en-US"/>
          </a:p>
        </p:txBody>
      </p:sp>
      <p:sp>
        <p:nvSpPr>
          <p:cNvPr id="5" name="Content Placeholder 4"/>
          <p:cNvSpPr>
            <a:spLocks noGrp="1"/>
          </p:cNvSpPr>
          <p:nvPr>
            <p:ph sz="quarter" idx="1"/>
          </p:nvPr>
        </p:nvSpPr>
        <p:spPr/>
        <p:txBody>
          <a:bodyPr/>
          <a:lstStyle/>
          <a:p>
            <a:pPr algn="just"/>
            <a:r>
              <a:rPr lang="en-US" dirty="0"/>
              <a:t>The Minimal Server Interface is a setting that removes some of the most hardware intensive elements from the graphical interface.</a:t>
            </a:r>
          </a:p>
          <a:p>
            <a:pPr algn="just"/>
            <a:r>
              <a:rPr lang="en-US" dirty="0"/>
              <a:t> These elements include Internet Explorer and the components of the Windows shell, including the desktop, File Explorer, and the Windows 8 desktop apps.</a:t>
            </a:r>
          </a:p>
        </p:txBody>
      </p:sp>
    </p:spTree>
    <p:extLst>
      <p:ext uri="{BB962C8B-B14F-4D97-AF65-F5344CB8AC3E}">
        <p14:creationId xmlns:p14="http://schemas.microsoft.com/office/powerpoint/2010/main" val="331782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minimal server interface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12</a:t>
            </a:fld>
            <a:endParaRPr lang="en-US"/>
          </a:p>
        </p:txBody>
      </p:sp>
      <p:sp>
        <p:nvSpPr>
          <p:cNvPr id="5" name="Content Placeholder 4"/>
          <p:cNvSpPr>
            <a:spLocks noGrp="1"/>
          </p:cNvSpPr>
          <p:nvPr>
            <p:ph sz="quarter" idx="1"/>
          </p:nvPr>
        </p:nvSpPr>
        <p:spPr/>
        <p:txBody>
          <a:bodyPr>
            <a:normAutofit fontScale="92500"/>
          </a:bodyPr>
          <a:lstStyle/>
          <a:p>
            <a:r>
              <a:rPr lang="en-US" dirty="0"/>
              <a:t>Also omitted are the Control Panel items implemented as shell extensions, including the following:</a:t>
            </a:r>
          </a:p>
          <a:p>
            <a:pPr lvl="1"/>
            <a:r>
              <a:rPr lang="en-US" dirty="0"/>
              <a:t>Programs and Features</a:t>
            </a:r>
          </a:p>
          <a:p>
            <a:pPr lvl="1"/>
            <a:r>
              <a:rPr lang="en-US" dirty="0"/>
              <a:t>Network </a:t>
            </a:r>
            <a:r>
              <a:rPr lang="en-US"/>
              <a:t>and Sharing</a:t>
            </a:r>
            <a:endParaRPr lang="en-US" dirty="0"/>
          </a:p>
          <a:p>
            <a:pPr lvl="1"/>
            <a:r>
              <a:rPr lang="en-US" dirty="0"/>
              <a:t>Devices and Printers Center</a:t>
            </a:r>
          </a:p>
          <a:p>
            <a:pPr lvl="1"/>
            <a:r>
              <a:rPr lang="en-US" dirty="0"/>
              <a:t>Display</a:t>
            </a:r>
          </a:p>
          <a:p>
            <a:pPr lvl="1"/>
            <a:r>
              <a:rPr lang="en-US" dirty="0"/>
              <a:t>Firewall</a:t>
            </a:r>
          </a:p>
          <a:p>
            <a:pPr lvl="1"/>
            <a:r>
              <a:rPr lang="en-US" dirty="0"/>
              <a:t>Windows Update</a:t>
            </a:r>
          </a:p>
          <a:p>
            <a:pPr lvl="1"/>
            <a:r>
              <a:rPr lang="en-US" dirty="0"/>
              <a:t>Fonts</a:t>
            </a:r>
          </a:p>
          <a:p>
            <a:pPr lvl="1"/>
            <a:r>
              <a:rPr lang="en-US" dirty="0"/>
              <a:t>Storage Spaces</a:t>
            </a:r>
          </a:p>
        </p:txBody>
      </p:sp>
    </p:spTree>
    <p:extLst>
      <p:ext uri="{BB962C8B-B14F-4D97-AF65-F5344CB8AC3E}">
        <p14:creationId xmlns:p14="http://schemas.microsoft.com/office/powerpoint/2010/main" val="385250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minimal server interface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13</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What’s left in the Minimal Server Interface are the Server Manager application, the MMC application, Device Manager, and the entire Windows PowerShell interface. </a:t>
            </a:r>
          </a:p>
          <a:p>
            <a:pPr algn="just"/>
            <a:r>
              <a:rPr lang="en-US" dirty="0"/>
              <a:t>This provides administrators with most of the tools they need to manage local and remote servers.</a:t>
            </a:r>
          </a:p>
          <a:p>
            <a:pPr algn="just"/>
            <a:r>
              <a:rPr lang="en-US" dirty="0"/>
              <a:t> To configure a Windows Server 2012 R2 Server with a GUI installation to use the Minimal Server Interface, you must remove the Server Graphical Shell feature by using Windows PowerShell or the Remove Roles And Features Wizard.</a:t>
            </a:r>
          </a:p>
        </p:txBody>
      </p:sp>
    </p:spTree>
    <p:extLst>
      <p:ext uri="{BB962C8B-B14F-4D97-AF65-F5344CB8AC3E}">
        <p14:creationId xmlns:p14="http://schemas.microsoft.com/office/powerpoint/2010/main" val="89246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minimal server interface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14</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447800"/>
            <a:ext cx="7924800" cy="4503736"/>
          </a:xfrm>
        </p:spPr>
      </p:pic>
      <p:sp>
        <p:nvSpPr>
          <p:cNvPr id="7" name="TextBox 6"/>
          <p:cNvSpPr txBox="1"/>
          <p:nvPr/>
        </p:nvSpPr>
        <p:spPr>
          <a:xfrm>
            <a:off x="1295400" y="5906869"/>
            <a:ext cx="6553200" cy="646331"/>
          </a:xfrm>
          <a:prstGeom prst="rect">
            <a:avLst/>
          </a:prstGeom>
          <a:noFill/>
        </p:spPr>
        <p:txBody>
          <a:bodyPr wrap="square" rtlCol="0">
            <a:spAutoFit/>
          </a:bodyPr>
          <a:lstStyle/>
          <a:p>
            <a:r>
              <a:rPr lang="en-US" dirty="0"/>
              <a:t>Fig: Using the User Interfaces And Infrastructure feature in the Remove Roles And Features Wizard</a:t>
            </a:r>
          </a:p>
        </p:txBody>
      </p:sp>
    </p:spTree>
    <p:extLst>
      <p:ext uri="{BB962C8B-B14F-4D97-AF65-F5344CB8AC3E}">
        <p14:creationId xmlns:p14="http://schemas.microsoft.com/office/powerpoint/2010/main" val="427387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Upgrade paths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15</a:t>
            </a:fld>
            <a:endParaRPr lang="en-US"/>
          </a:p>
        </p:txBody>
      </p:sp>
      <p:sp>
        <p:nvSpPr>
          <p:cNvPr id="5" name="Content Placeholder 4"/>
          <p:cNvSpPr>
            <a:spLocks noGrp="1"/>
          </p:cNvSpPr>
          <p:nvPr>
            <p:ph sz="quarter" idx="1"/>
          </p:nvPr>
        </p:nvSpPr>
        <p:spPr/>
        <p:txBody>
          <a:bodyPr>
            <a:normAutofit/>
          </a:bodyPr>
          <a:lstStyle/>
          <a:p>
            <a:pPr algn="just"/>
            <a:r>
              <a:rPr lang="en-US" dirty="0"/>
              <a:t>Upgrade paths for Windows Server 2012 R2 are limited. In fact, it’s easier to specify when you can perform an upgrade than when you can’t. </a:t>
            </a:r>
          </a:p>
          <a:p>
            <a:pPr algn="just"/>
            <a:r>
              <a:rPr lang="en-US" dirty="0"/>
              <a:t>If you have a 64-bit computer running Windows Server 2008 or Windows Server 2008 R2, you can upgrade it to Windows Server 2012 R2 as long as you use an appropriate operating system edition.</a:t>
            </a:r>
          </a:p>
        </p:txBody>
      </p:sp>
    </p:spTree>
    <p:extLst>
      <p:ext uri="{BB962C8B-B14F-4D97-AF65-F5344CB8AC3E}">
        <p14:creationId xmlns:p14="http://schemas.microsoft.com/office/powerpoint/2010/main" val="44653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paths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16</a:t>
            </a:fld>
            <a:endParaRPr lang="en-US"/>
          </a:p>
        </p:txBody>
      </p:sp>
      <p:sp>
        <p:nvSpPr>
          <p:cNvPr id="5" name="Content Placeholder 4"/>
          <p:cNvSpPr>
            <a:spLocks noGrp="1"/>
          </p:cNvSpPr>
          <p:nvPr>
            <p:ph sz="quarter" idx="1"/>
          </p:nvPr>
        </p:nvSpPr>
        <p:spPr/>
        <p:txBody>
          <a:bodyPr>
            <a:normAutofit fontScale="85000" lnSpcReduction="10000"/>
          </a:bodyPr>
          <a:lstStyle/>
          <a:p>
            <a:pPr algn="just"/>
            <a:r>
              <a:rPr lang="en-US" dirty="0"/>
              <a:t>Windows Server 2012 R2 does not support the following:</a:t>
            </a:r>
          </a:p>
          <a:p>
            <a:pPr lvl="1" algn="just"/>
            <a:r>
              <a:rPr lang="en-US" dirty="0"/>
              <a:t>Upgrades from Windows Server versions prior to Windows Server 2008</a:t>
            </a:r>
          </a:p>
          <a:p>
            <a:pPr lvl="1" algn="just"/>
            <a:r>
              <a:rPr lang="en-US" dirty="0"/>
              <a:t>Upgrades from pre-RTM editions of Windows Server 2012 R2</a:t>
            </a:r>
          </a:p>
          <a:p>
            <a:pPr lvl="1" algn="just"/>
            <a:r>
              <a:rPr lang="en-US" dirty="0"/>
              <a:t>Upgrades from Windows workstation operating systems</a:t>
            </a:r>
          </a:p>
          <a:p>
            <a:pPr lvl="1" algn="just"/>
            <a:r>
              <a:rPr lang="en-US" dirty="0"/>
              <a:t>Cross-platform upgrades, such as 32-bit Windows Server 2008 to 64-bit Windows Server 2012 R2</a:t>
            </a:r>
          </a:p>
          <a:p>
            <a:pPr lvl="1" algn="just"/>
            <a:r>
              <a:rPr lang="en-US" dirty="0"/>
              <a:t>Upgrades from any Itanium edition</a:t>
            </a:r>
          </a:p>
          <a:p>
            <a:pPr lvl="1" algn="just"/>
            <a:r>
              <a:rPr lang="en-US" dirty="0"/>
              <a:t>Cross-language upgrades, such as from Windows Server 2008, U.S. English to Windows Server 2012 R2, French </a:t>
            </a:r>
          </a:p>
          <a:p>
            <a:pPr algn="just"/>
            <a:r>
              <a:rPr lang="en-US" dirty="0"/>
              <a:t>In any of these cases, the Windows Setup program will not permit the upgrade to proceed.</a:t>
            </a:r>
          </a:p>
          <a:p>
            <a:endParaRPr lang="en-US" dirty="0"/>
          </a:p>
        </p:txBody>
      </p:sp>
    </p:spTree>
    <p:extLst>
      <p:ext uri="{BB962C8B-B14F-4D97-AF65-F5344CB8AC3E}">
        <p14:creationId xmlns:p14="http://schemas.microsoft.com/office/powerpoint/2010/main" val="398227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Preparing to upgrade installation</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17</a:t>
            </a:fld>
            <a:endParaRPr lang="en-US"/>
          </a:p>
        </p:txBody>
      </p:sp>
      <p:sp>
        <p:nvSpPr>
          <p:cNvPr id="5" name="Content Placeholder 4"/>
          <p:cNvSpPr>
            <a:spLocks noGrp="1"/>
          </p:cNvSpPr>
          <p:nvPr>
            <p:ph sz="quarter" idx="1"/>
          </p:nvPr>
        </p:nvSpPr>
        <p:spPr/>
        <p:txBody>
          <a:bodyPr>
            <a:normAutofit/>
          </a:bodyPr>
          <a:lstStyle/>
          <a:p>
            <a:pPr algn="just"/>
            <a:r>
              <a:rPr lang="en-US" dirty="0"/>
              <a:t>Before you begin an upgrade to Windows Server 2012 R2, you should perform a number of preliminary procedures to ensure that the process goes smoothly and that the server data is protected.</a:t>
            </a:r>
          </a:p>
        </p:txBody>
      </p:sp>
    </p:spTree>
    <p:extLst>
      <p:ext uri="{BB962C8B-B14F-4D97-AF65-F5344CB8AC3E}">
        <p14:creationId xmlns:p14="http://schemas.microsoft.com/office/powerpoint/2010/main" val="180374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Preparing to upgrade installation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18</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Consider the following before you perform any upgrade to Windows Server 2012 R2:</a:t>
            </a:r>
          </a:p>
          <a:p>
            <a:pPr lvl="1" algn="just"/>
            <a:r>
              <a:rPr lang="en-US" dirty="0"/>
              <a:t>Check hardware compatibility</a:t>
            </a:r>
          </a:p>
          <a:p>
            <a:pPr lvl="1" algn="just"/>
            <a:r>
              <a:rPr lang="en-US" dirty="0"/>
              <a:t>Check disk space</a:t>
            </a:r>
          </a:p>
          <a:p>
            <a:pPr lvl="1" algn="just"/>
            <a:r>
              <a:rPr lang="en-US" dirty="0"/>
              <a:t>Save mass storage drivers on removable media</a:t>
            </a:r>
          </a:p>
          <a:p>
            <a:pPr lvl="1" algn="just"/>
            <a:r>
              <a:rPr lang="en-US" dirty="0"/>
              <a:t>Check application compatibility</a:t>
            </a:r>
          </a:p>
          <a:p>
            <a:pPr lvl="1" algn="just"/>
            <a:r>
              <a:rPr lang="en-US" dirty="0"/>
              <a:t>Ensure computer functionality</a:t>
            </a:r>
          </a:p>
          <a:p>
            <a:pPr lvl="1" algn="just"/>
            <a:r>
              <a:rPr lang="en-US" dirty="0"/>
              <a:t>Perform a full backup </a:t>
            </a:r>
          </a:p>
          <a:p>
            <a:pPr lvl="1" algn="just"/>
            <a:r>
              <a:rPr lang="en-US" dirty="0"/>
              <a:t>Disable virus protection software</a:t>
            </a:r>
          </a:p>
          <a:p>
            <a:pPr lvl="1" algn="just"/>
            <a:r>
              <a:rPr lang="en-US" dirty="0"/>
              <a:t>Disconnect the UPS device </a:t>
            </a:r>
          </a:p>
          <a:p>
            <a:pPr lvl="1" algn="just"/>
            <a:r>
              <a:rPr lang="en-US" dirty="0"/>
              <a:t>Purchase the correct Windows Server 2012 R2 edition</a:t>
            </a:r>
          </a:p>
          <a:p>
            <a:pPr marL="0" indent="0">
              <a:buNone/>
            </a:pPr>
            <a:endParaRPr lang="en-US" dirty="0"/>
          </a:p>
        </p:txBody>
      </p:sp>
    </p:spTree>
    <p:extLst>
      <p:ext uri="{BB962C8B-B14F-4D97-AF65-F5344CB8AC3E}">
        <p14:creationId xmlns:p14="http://schemas.microsoft.com/office/powerpoint/2010/main" val="23958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19</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b="1" dirty="0"/>
              <a:t>Migrating roles </a:t>
            </a:r>
          </a:p>
          <a:p>
            <a:pPr algn="just"/>
            <a:r>
              <a:rPr lang="en-US" dirty="0"/>
              <a:t>Migration is the preferred method of replacing an existing server with one running Windows Server 2012 R2. </a:t>
            </a:r>
          </a:p>
          <a:p>
            <a:pPr algn="just"/>
            <a:r>
              <a:rPr lang="en-US" dirty="0"/>
              <a:t>Unlike an in-place upgrade, a migration copies vital information from an existing server to a clean Windows Server 2012 R2 installation.</a:t>
            </a:r>
          </a:p>
          <a:p>
            <a:pPr algn="just"/>
            <a:r>
              <a:rPr lang="en-US" dirty="0"/>
              <a:t>Administrators can use Windows Server Migration Tools to migrate server roles, features, operating system settings, and other data and shares to computers that are running Windows Server</a:t>
            </a:r>
          </a:p>
          <a:p>
            <a:pPr algn="just"/>
            <a:endParaRPr lang="en-US" dirty="0"/>
          </a:p>
        </p:txBody>
      </p:sp>
    </p:spTree>
    <p:extLst>
      <p:ext uri="{BB962C8B-B14F-4D97-AF65-F5344CB8AC3E}">
        <p14:creationId xmlns:p14="http://schemas.microsoft.com/office/powerpoint/2010/main" val="122815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1697" y="2797314"/>
            <a:ext cx="8168903" cy="707886"/>
          </a:xfrm>
          <a:prstGeom prst="rect">
            <a:avLst/>
          </a:prstGeom>
          <a:noFill/>
        </p:spPr>
        <p:txBody>
          <a:bodyPr wrap="none" rtlCol="0">
            <a:spAutoFit/>
          </a:bodyPr>
          <a:lstStyle/>
          <a:p>
            <a:r>
              <a:rPr lang="en-US" sz="4000" dirty="0">
                <a:solidFill>
                  <a:prstClr val="black"/>
                </a:solidFill>
                <a:ea typeface="+mj-ea"/>
                <a:cs typeface="+mj-cs"/>
              </a:rPr>
              <a:t>INSTALLING WINDOWS SERVER 2012</a:t>
            </a:r>
            <a:endParaRPr lang="en-US" dirty="0"/>
          </a:p>
        </p:txBody>
      </p:sp>
      <p:sp>
        <p:nvSpPr>
          <p:cNvPr id="2" name="Date Placeholder 1"/>
          <p:cNvSpPr>
            <a:spLocks noGrp="1"/>
          </p:cNvSpPr>
          <p:nvPr>
            <p:ph type="dt" sz="half" idx="10"/>
          </p:nvPr>
        </p:nvSpPr>
        <p:spPr/>
        <p:txBody>
          <a:bodyPr/>
          <a:lstStyle/>
          <a:p>
            <a:fld id="{AE1C855F-1478-42EC-A211-6FD186B0EF99}" type="datetime1">
              <a:rPr lang="en-US" smtClean="0"/>
              <a:t>1/8/2019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2</a:t>
            </a:fld>
            <a:endParaRPr lang="en-US"/>
          </a:p>
        </p:txBody>
      </p:sp>
    </p:spTree>
    <p:extLst>
      <p:ext uri="{BB962C8B-B14F-4D97-AF65-F5344CB8AC3E}">
        <p14:creationId xmlns:p14="http://schemas.microsoft.com/office/powerpoint/2010/main" val="68366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20</a:t>
            </a:fld>
            <a:endParaRPr lang="en-US"/>
          </a:p>
        </p:txBody>
      </p:sp>
      <p:sp>
        <p:nvSpPr>
          <p:cNvPr id="5" name="Content Placeholder 4"/>
          <p:cNvSpPr>
            <a:spLocks noGrp="1"/>
          </p:cNvSpPr>
          <p:nvPr>
            <p:ph sz="quarter" idx="1"/>
          </p:nvPr>
        </p:nvSpPr>
        <p:spPr/>
        <p:txBody>
          <a:bodyPr>
            <a:normAutofit lnSpcReduction="10000"/>
          </a:bodyPr>
          <a:lstStyle/>
          <a:p>
            <a:r>
              <a:rPr lang="en-US" dirty="0"/>
              <a:t> Windows Server 2012 R2, you can migrate data between servers under any of the following conditions:</a:t>
            </a:r>
          </a:p>
          <a:p>
            <a:pPr lvl="1"/>
            <a:r>
              <a:rPr lang="en-US" b="1" dirty="0"/>
              <a:t>Between versions </a:t>
            </a:r>
            <a:r>
              <a:rPr lang="en-US" dirty="0"/>
              <a:t>You can migrate data from any Windows Server version from Windows Server 2003 SP2 to Windows Server 2012 R2. This includes migrations from one server running Windows Server 2012 R2 to another.</a:t>
            </a:r>
          </a:p>
          <a:p>
            <a:pPr lvl="1"/>
            <a:r>
              <a:rPr lang="en-US" b="1" dirty="0"/>
              <a:t>Between platforms </a:t>
            </a:r>
            <a:r>
              <a:rPr lang="en-US" dirty="0"/>
              <a:t>You can migrate data from a 32-bit or 64-bit server to a 64-bit server running Windows Server 2012 R2.</a:t>
            </a:r>
          </a:p>
        </p:txBody>
      </p:sp>
    </p:spTree>
    <p:extLst>
      <p:ext uri="{BB962C8B-B14F-4D97-AF65-F5344CB8AC3E}">
        <p14:creationId xmlns:p14="http://schemas.microsoft.com/office/powerpoint/2010/main" val="339652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21</a:t>
            </a:fld>
            <a:endParaRPr lang="en-US"/>
          </a:p>
        </p:txBody>
      </p:sp>
      <p:sp>
        <p:nvSpPr>
          <p:cNvPr id="5" name="Content Placeholder 4"/>
          <p:cNvSpPr>
            <a:spLocks noGrp="1"/>
          </p:cNvSpPr>
          <p:nvPr>
            <p:ph sz="quarter" idx="1"/>
          </p:nvPr>
        </p:nvSpPr>
        <p:spPr/>
        <p:txBody>
          <a:bodyPr/>
          <a:lstStyle/>
          <a:p>
            <a:pPr lvl="1"/>
            <a:r>
              <a:rPr lang="en-US" b="1" dirty="0"/>
              <a:t>Between editions </a:t>
            </a:r>
            <a:r>
              <a:rPr lang="en-US" dirty="0"/>
              <a:t>You can migrate data between servers running different Windows Server editions.</a:t>
            </a:r>
          </a:p>
          <a:p>
            <a:pPr lvl="1"/>
            <a:r>
              <a:rPr lang="en-US" b="1" dirty="0"/>
              <a:t>Between physical and virtual instances </a:t>
            </a:r>
            <a:r>
              <a:rPr lang="en-US" dirty="0"/>
              <a:t>You can migrate data from a physical server to a virtual one, or the reverse.</a:t>
            </a:r>
          </a:p>
          <a:p>
            <a:pPr lvl="1"/>
            <a:r>
              <a:rPr lang="en-US" b="1" dirty="0"/>
              <a:t>Between installation options </a:t>
            </a:r>
            <a:r>
              <a:rPr lang="en-US" dirty="0"/>
              <a:t>You can migrate data from one server to another, even when one server is using the Server Core installation option and the other is using the Server with a GUI option.</a:t>
            </a:r>
          </a:p>
          <a:p>
            <a:endParaRPr lang="en-US" dirty="0"/>
          </a:p>
        </p:txBody>
      </p:sp>
    </p:spTree>
    <p:extLst>
      <p:ext uri="{BB962C8B-B14F-4D97-AF65-F5344CB8AC3E}">
        <p14:creationId xmlns:p14="http://schemas.microsoft.com/office/powerpoint/2010/main" val="253652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Editions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22</a:t>
            </a:fld>
            <a:endParaRPr lang="en-US"/>
          </a:p>
        </p:txBody>
      </p:sp>
      <p:sp>
        <p:nvSpPr>
          <p:cNvPr id="5" name="Content Placeholder 4"/>
          <p:cNvSpPr>
            <a:spLocks noGrp="1"/>
          </p:cNvSpPr>
          <p:nvPr>
            <p:ph sz="quarter" idx="1"/>
          </p:nvPr>
        </p:nvSpPr>
        <p:spPr/>
        <p:txBody>
          <a:bodyPr>
            <a:normAutofit/>
          </a:bodyPr>
          <a:lstStyle/>
          <a:p>
            <a:r>
              <a:rPr lang="en-US" dirty="0"/>
              <a:t>The following editions of Windows Server are supported as either source or destination servers:</a:t>
            </a:r>
          </a:p>
          <a:p>
            <a:pPr lvl="1"/>
            <a:r>
              <a:rPr lang="en-US" dirty="0"/>
              <a:t>Windows Server Foundation</a:t>
            </a:r>
          </a:p>
          <a:p>
            <a:pPr lvl="1"/>
            <a:r>
              <a:rPr lang="en-US" dirty="0"/>
              <a:t>Windows Server Standard</a:t>
            </a:r>
          </a:p>
          <a:p>
            <a:pPr lvl="1"/>
            <a:r>
              <a:rPr lang="en-US" dirty="0"/>
              <a:t>Windows Server Enterprise</a:t>
            </a:r>
          </a:p>
          <a:p>
            <a:pPr lvl="1"/>
            <a:r>
              <a:rPr lang="en-US" dirty="0"/>
              <a:t>Windows Server Datacenter</a:t>
            </a:r>
          </a:p>
        </p:txBody>
      </p:sp>
    </p:spTree>
    <p:extLst>
      <p:ext uri="{BB962C8B-B14F-4D97-AF65-F5344CB8AC3E}">
        <p14:creationId xmlns:p14="http://schemas.microsoft.com/office/powerpoint/2010/main" val="275276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23</a:t>
            </a:fld>
            <a:endParaRPr lang="en-US"/>
          </a:p>
        </p:txBody>
      </p:sp>
      <p:sp>
        <p:nvSpPr>
          <p:cNvPr id="5" name="Content Placeholder 4"/>
          <p:cNvSpPr>
            <a:spLocks noGrp="1"/>
          </p:cNvSpPr>
          <p:nvPr>
            <p:ph sz="quarter" idx="1"/>
          </p:nvPr>
        </p:nvSpPr>
        <p:spPr/>
        <p:txBody>
          <a:bodyPr/>
          <a:lstStyle/>
          <a:p>
            <a:r>
              <a:rPr lang="en-US" dirty="0"/>
              <a:t>There are 2 way of installing these tools on your Windows Server 2012 server.</a:t>
            </a:r>
          </a:p>
          <a:p>
            <a:pPr lvl="1"/>
            <a:r>
              <a:rPr lang="en-US" dirty="0" err="1"/>
              <a:t>Powershell</a:t>
            </a:r>
            <a:endParaRPr lang="en-US" dirty="0"/>
          </a:p>
          <a:p>
            <a:pPr lvl="1"/>
            <a:r>
              <a:rPr lang="en-US" dirty="0"/>
              <a:t>Add Roles and Features Wizard</a:t>
            </a:r>
          </a:p>
        </p:txBody>
      </p:sp>
    </p:spTree>
    <p:extLst>
      <p:ext uri="{BB962C8B-B14F-4D97-AF65-F5344CB8AC3E}">
        <p14:creationId xmlns:p14="http://schemas.microsoft.com/office/powerpoint/2010/main" val="351901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24</a:t>
            </a:fld>
            <a:endParaRPr lang="en-US"/>
          </a:p>
        </p:txBody>
      </p:sp>
      <p:sp>
        <p:nvSpPr>
          <p:cNvPr id="5" name="Content Placeholder 4"/>
          <p:cNvSpPr>
            <a:spLocks noGrp="1"/>
          </p:cNvSpPr>
          <p:nvPr>
            <p:ph sz="quarter" idx="1"/>
          </p:nvPr>
        </p:nvSpPr>
        <p:spPr/>
        <p:txBody>
          <a:bodyPr/>
          <a:lstStyle/>
          <a:p>
            <a:r>
              <a:rPr lang="en-US" dirty="0"/>
              <a:t>Using </a:t>
            </a:r>
            <a:r>
              <a:rPr lang="en-US" dirty="0" err="1"/>
              <a:t>Powershell</a:t>
            </a:r>
            <a:endParaRPr lang="en-US" dirty="0"/>
          </a:p>
          <a:p>
            <a:pPr lvl="1"/>
            <a:r>
              <a:rPr lang="en-US" dirty="0"/>
              <a:t>Use PowerShell by opening a Windows PowerShell command window as administrator.</a:t>
            </a:r>
          </a:p>
          <a:p>
            <a:pPr lvl="1"/>
            <a:r>
              <a:rPr lang="en-US" u="sng" dirty="0"/>
              <a:t>Install-</a:t>
            </a:r>
            <a:r>
              <a:rPr lang="en-US" u="sng" dirty="0" err="1"/>
              <a:t>WindowsFeature</a:t>
            </a:r>
            <a:r>
              <a:rPr lang="en-US" u="sng" dirty="0"/>
              <a:t> Migration –</a:t>
            </a:r>
            <a:r>
              <a:rPr lang="en-US" u="sng" dirty="0" err="1"/>
              <a:t>ComputerName</a:t>
            </a:r>
            <a:r>
              <a:rPr lang="en-US" u="sng" dirty="0"/>
              <a:t> </a:t>
            </a:r>
            <a:endParaRPr lang="en-US" dirty="0"/>
          </a:p>
        </p:txBody>
      </p:sp>
    </p:spTree>
    <p:extLst>
      <p:ext uri="{BB962C8B-B14F-4D97-AF65-F5344CB8AC3E}">
        <p14:creationId xmlns:p14="http://schemas.microsoft.com/office/powerpoint/2010/main" val="182950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25</a:t>
            </a:fld>
            <a:endParaRPr lang="en-US"/>
          </a:p>
        </p:txBody>
      </p:sp>
      <p:pic>
        <p:nvPicPr>
          <p:cNvPr id="6" name="Content Placeholder 5" descr="image">
            <a:hlinkClick r:id="rId2"/>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6553199" cy="4114800"/>
          </a:xfrm>
          <a:prstGeom prst="rect">
            <a:avLst/>
          </a:prstGeom>
          <a:noFill/>
          <a:ln>
            <a:noFill/>
          </a:ln>
        </p:spPr>
      </p:pic>
      <p:sp>
        <p:nvSpPr>
          <p:cNvPr id="7" name="TextBox 6"/>
          <p:cNvSpPr txBox="1"/>
          <p:nvPr/>
        </p:nvSpPr>
        <p:spPr>
          <a:xfrm>
            <a:off x="1295400" y="5943600"/>
            <a:ext cx="6400800" cy="369332"/>
          </a:xfrm>
          <a:prstGeom prst="rect">
            <a:avLst/>
          </a:prstGeom>
          <a:noFill/>
        </p:spPr>
        <p:txBody>
          <a:bodyPr wrap="square" rtlCol="0">
            <a:spAutoFit/>
          </a:bodyPr>
          <a:lstStyle/>
          <a:p>
            <a:r>
              <a:rPr lang="en-US" dirty="0"/>
              <a:t>Fig: Installing Windows Server Migration Tools via </a:t>
            </a:r>
            <a:r>
              <a:rPr lang="en-US" dirty="0" err="1"/>
              <a:t>Powershell</a:t>
            </a:r>
            <a:endParaRPr lang="en-US" dirty="0"/>
          </a:p>
        </p:txBody>
      </p:sp>
    </p:spTree>
    <p:extLst>
      <p:ext uri="{BB962C8B-B14F-4D97-AF65-F5344CB8AC3E}">
        <p14:creationId xmlns:p14="http://schemas.microsoft.com/office/powerpoint/2010/main" val="398211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26</a:t>
            </a:fld>
            <a:endParaRPr lang="en-US"/>
          </a:p>
        </p:txBody>
      </p:sp>
      <p:sp>
        <p:nvSpPr>
          <p:cNvPr id="5" name="Content Placeholder 4"/>
          <p:cNvSpPr>
            <a:spLocks noGrp="1"/>
          </p:cNvSpPr>
          <p:nvPr>
            <p:ph sz="quarter" idx="1"/>
          </p:nvPr>
        </p:nvSpPr>
        <p:spPr/>
        <p:txBody>
          <a:bodyPr/>
          <a:lstStyle/>
          <a:p>
            <a:pPr algn="just"/>
            <a:r>
              <a:rPr lang="en-US" dirty="0"/>
              <a:t>Using Add Roles and Features Wizard</a:t>
            </a:r>
          </a:p>
          <a:p>
            <a:pPr lvl="1" algn="just"/>
            <a:r>
              <a:rPr lang="en-US" dirty="0"/>
              <a:t>Use the “Add Roles and Features Wizard” to add the Windows Server Migration Tools to your destination machine.</a:t>
            </a:r>
          </a:p>
          <a:p>
            <a:pPr lvl="1" algn="just"/>
            <a:endParaRPr lang="en-US" dirty="0"/>
          </a:p>
        </p:txBody>
      </p:sp>
    </p:spTree>
    <p:extLst>
      <p:ext uri="{BB962C8B-B14F-4D97-AF65-F5344CB8AC3E}">
        <p14:creationId xmlns:p14="http://schemas.microsoft.com/office/powerpoint/2010/main" val="191286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Windows Server Migration Tools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27</a:t>
            </a:fld>
            <a:endParaRPr lang="en-US"/>
          </a:p>
        </p:txBody>
      </p:sp>
      <p:pic>
        <p:nvPicPr>
          <p:cNvPr id="6" name="Content Placeholder 5" descr="image">
            <a:hlinkClick r:id="rId2"/>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90600" y="1676399"/>
            <a:ext cx="6934200" cy="4114801"/>
          </a:xfrm>
          <a:prstGeom prst="rect">
            <a:avLst/>
          </a:prstGeom>
          <a:noFill/>
          <a:ln>
            <a:noFill/>
          </a:ln>
        </p:spPr>
      </p:pic>
      <p:sp>
        <p:nvSpPr>
          <p:cNvPr id="7" name="Rectangle 6"/>
          <p:cNvSpPr/>
          <p:nvPr/>
        </p:nvSpPr>
        <p:spPr>
          <a:xfrm>
            <a:off x="1066800" y="5906869"/>
            <a:ext cx="6781800" cy="646331"/>
          </a:xfrm>
          <a:prstGeom prst="rect">
            <a:avLst/>
          </a:prstGeom>
        </p:spPr>
        <p:txBody>
          <a:bodyPr wrap="square">
            <a:spAutoFit/>
          </a:bodyPr>
          <a:lstStyle/>
          <a:p>
            <a:r>
              <a:rPr lang="en-US" dirty="0"/>
              <a:t>Fig: Installing Windows Server Migration Tools via Add Roles and Features Wizard</a:t>
            </a:r>
          </a:p>
        </p:txBody>
      </p:sp>
    </p:spTree>
    <p:extLst>
      <p:ext uri="{BB962C8B-B14F-4D97-AF65-F5344CB8AC3E}">
        <p14:creationId xmlns:p14="http://schemas.microsoft.com/office/powerpoint/2010/main" val="268071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28</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dirty="0"/>
              <a:t>When using the Windows Server Migration Tools, it is important to understand the following points:     </a:t>
            </a:r>
          </a:p>
          <a:p>
            <a:pPr lvl="1" algn="just"/>
            <a:r>
              <a:rPr lang="en-US" dirty="0"/>
              <a:t> You should be familiar with using PowerShell and Server Manager.     </a:t>
            </a:r>
          </a:p>
          <a:p>
            <a:pPr lvl="1" algn="just"/>
            <a:r>
              <a:rPr lang="en-US" dirty="0"/>
              <a:t> Features must be installed on both source and destination computers.     </a:t>
            </a:r>
          </a:p>
          <a:p>
            <a:pPr lvl="1" algn="just"/>
            <a:r>
              <a:rPr lang="en-US" dirty="0"/>
              <a:t> Source operating system must be at least Windows Server 2003 (x86 or x64).     </a:t>
            </a:r>
          </a:p>
          <a:p>
            <a:pPr lvl="1" algn="just"/>
            <a:r>
              <a:rPr lang="en-US" dirty="0"/>
              <a:t> Server Core 2008 R2 is supported as a source operating system.     </a:t>
            </a:r>
          </a:p>
          <a:p>
            <a:pPr lvl="1" algn="just"/>
            <a:r>
              <a:rPr lang="en-US" dirty="0"/>
              <a:t> The destination will support Server 2012 R2 full and Core (x64) installation options.     </a:t>
            </a:r>
          </a:p>
          <a:p>
            <a:pPr lvl="1" algn="just"/>
            <a:r>
              <a:rPr lang="en-US" dirty="0"/>
              <a:t> Supports both physical and virtual servers.     </a:t>
            </a:r>
          </a:p>
          <a:p>
            <a:pPr lvl="1" algn="just"/>
            <a:r>
              <a:rPr lang="en-US" dirty="0"/>
              <a:t> Migration between different language installations is not supported. </a:t>
            </a:r>
          </a:p>
        </p:txBody>
      </p:sp>
    </p:spTree>
    <p:extLst>
      <p:ext uri="{BB962C8B-B14F-4D97-AF65-F5344CB8AC3E}">
        <p14:creationId xmlns:p14="http://schemas.microsoft.com/office/powerpoint/2010/main" val="412722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1/8/2019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29</a:t>
            </a:fld>
            <a:endParaRPr lang="en-US"/>
          </a:p>
        </p:txBody>
      </p:sp>
      <p:sp>
        <p:nvSpPr>
          <p:cNvPr id="4" name="Rectangle 3"/>
          <p:cNvSpPr/>
          <p:nvPr/>
        </p:nvSpPr>
        <p:spPr>
          <a:xfrm>
            <a:off x="2958576" y="2967335"/>
            <a:ext cx="322684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6238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4" name="Date Placeholder 3"/>
          <p:cNvSpPr>
            <a:spLocks noGrp="1"/>
          </p:cNvSpPr>
          <p:nvPr>
            <p:ph type="dt" sz="half" idx="10"/>
          </p:nvPr>
        </p:nvSpPr>
        <p:spPr/>
        <p:txBody>
          <a:bodyPr/>
          <a:lstStyle/>
          <a:p>
            <a:fld id="{9E742C27-54D1-4042-8690-B93EB1C68DF7}" type="datetime1">
              <a:rPr lang="en-US" smtClean="0"/>
              <a:t>1/8/2019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3</a:t>
            </a:fld>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dirty="0"/>
              <a:t>Using server core</a:t>
            </a:r>
          </a:p>
          <a:p>
            <a:pPr algn="just"/>
            <a:r>
              <a:rPr lang="en-US" dirty="0"/>
              <a:t>Server core defaults</a:t>
            </a:r>
          </a:p>
          <a:p>
            <a:pPr algn="just"/>
            <a:r>
              <a:rPr lang="en-US" dirty="0"/>
              <a:t>Server core capabilities</a:t>
            </a:r>
          </a:p>
          <a:p>
            <a:pPr algn="just"/>
            <a:r>
              <a:rPr lang="en-US" dirty="0"/>
              <a:t>Using the minimal server interface</a:t>
            </a:r>
          </a:p>
          <a:p>
            <a:pPr algn="just"/>
            <a:r>
              <a:rPr lang="en-US" dirty="0"/>
              <a:t>Upgrade paths</a:t>
            </a:r>
          </a:p>
          <a:p>
            <a:pPr algn="just"/>
            <a:r>
              <a:rPr lang="en-US" dirty="0"/>
              <a:t>Preparing to upgrade installation</a:t>
            </a:r>
          </a:p>
          <a:p>
            <a:pPr algn="just"/>
            <a:r>
              <a:rPr lang="en-US" dirty="0"/>
              <a:t>Installing windows server migration tools</a:t>
            </a:r>
          </a:p>
          <a:p>
            <a:pPr lvl="1" algn="just"/>
            <a:r>
              <a:rPr lang="en-US" dirty="0"/>
              <a:t>Supported operating systems</a:t>
            </a:r>
          </a:p>
          <a:p>
            <a:pPr lvl="1" algn="just"/>
            <a:r>
              <a:rPr lang="en-US" dirty="0"/>
              <a:t>Supported Editions</a:t>
            </a:r>
          </a:p>
          <a:p>
            <a:pPr lvl="1" algn="just"/>
            <a:r>
              <a:rPr lang="en-US" dirty="0"/>
              <a:t>Installing Windows Server Migration Tools</a:t>
            </a:r>
          </a:p>
          <a:p>
            <a:pPr lvl="1" algn="just"/>
            <a:r>
              <a:rPr lang="en-US" dirty="0"/>
              <a:t>Points to Ponder</a:t>
            </a:r>
          </a:p>
          <a:p>
            <a:pPr lvl="1" algn="just"/>
            <a:endParaRPr lang="en-US" dirty="0"/>
          </a:p>
        </p:txBody>
      </p:sp>
    </p:spTree>
    <p:extLst>
      <p:ext uri="{BB962C8B-B14F-4D97-AF65-F5344CB8AC3E}">
        <p14:creationId xmlns:p14="http://schemas.microsoft.com/office/powerpoint/2010/main" val="138544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server core</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a:t>
            </a:fld>
            <a:endParaRPr lang="en-US"/>
          </a:p>
        </p:txBody>
      </p:sp>
      <p:sp>
        <p:nvSpPr>
          <p:cNvPr id="5" name="Content Placeholder 4"/>
          <p:cNvSpPr>
            <a:spLocks noGrp="1"/>
          </p:cNvSpPr>
          <p:nvPr>
            <p:ph sz="quarter" idx="1"/>
          </p:nvPr>
        </p:nvSpPr>
        <p:spPr/>
        <p:txBody>
          <a:bodyPr/>
          <a:lstStyle/>
          <a:p>
            <a:pPr algn="just"/>
            <a:r>
              <a:rPr lang="en-US" dirty="0"/>
              <a:t>Windows Server 2012 R2 includes an installation option that minimizes the user interface on a server. </a:t>
            </a:r>
          </a:p>
          <a:p>
            <a:pPr algn="just"/>
            <a:r>
              <a:rPr lang="en-US" dirty="0"/>
              <a:t>When you select the Windows Server Core installation option, you will install a stripped-down version of the operating system. </a:t>
            </a:r>
          </a:p>
          <a:p>
            <a:pPr algn="just"/>
            <a:r>
              <a:rPr lang="en-US" dirty="0"/>
              <a:t>There is no Start menu, no desktop Explorer shell, no Microsoft Management Console (MMC), and virtually no graphical applications. </a:t>
            </a:r>
          </a:p>
        </p:txBody>
      </p:sp>
    </p:spTree>
    <p:extLst>
      <p:ext uri="{BB962C8B-B14F-4D97-AF65-F5344CB8AC3E}">
        <p14:creationId xmlns:p14="http://schemas.microsoft.com/office/powerpoint/2010/main" val="397078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server core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42589" y="2057400"/>
            <a:ext cx="6148811" cy="3194383"/>
          </a:xfrm>
        </p:spPr>
      </p:pic>
      <p:sp>
        <p:nvSpPr>
          <p:cNvPr id="7" name="TextBox 6"/>
          <p:cNvSpPr txBox="1"/>
          <p:nvPr/>
        </p:nvSpPr>
        <p:spPr>
          <a:xfrm>
            <a:off x="2743200" y="5562600"/>
            <a:ext cx="3733800" cy="381000"/>
          </a:xfrm>
          <a:prstGeom prst="rect">
            <a:avLst/>
          </a:prstGeom>
          <a:noFill/>
        </p:spPr>
        <p:txBody>
          <a:bodyPr wrap="square" rtlCol="0">
            <a:spAutoFit/>
          </a:bodyPr>
          <a:lstStyle/>
          <a:p>
            <a:pPr algn="ctr"/>
            <a:r>
              <a:rPr lang="en-US" dirty="0"/>
              <a:t>Fig: The default Server Core interface </a:t>
            </a:r>
          </a:p>
        </p:txBody>
      </p:sp>
    </p:spTree>
    <p:extLst>
      <p:ext uri="{BB962C8B-B14F-4D97-AF65-F5344CB8AC3E}">
        <p14:creationId xmlns:p14="http://schemas.microsoft.com/office/powerpoint/2010/main" val="119668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server core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a:t>
            </a:fld>
            <a:endParaRPr lang="en-US"/>
          </a:p>
        </p:txBody>
      </p:sp>
      <p:sp>
        <p:nvSpPr>
          <p:cNvPr id="5" name="Content Placeholder 4"/>
          <p:cNvSpPr>
            <a:spLocks noGrp="1"/>
          </p:cNvSpPr>
          <p:nvPr>
            <p:ph sz="quarter" idx="1"/>
          </p:nvPr>
        </p:nvSpPr>
        <p:spPr>
          <a:xfrm>
            <a:off x="609600" y="1600200"/>
            <a:ext cx="8153400" cy="4495800"/>
          </a:xfrm>
        </p:spPr>
        <p:txBody>
          <a:bodyPr>
            <a:noAutofit/>
          </a:bodyPr>
          <a:lstStyle/>
          <a:p>
            <a:pPr marL="0" indent="0" algn="just">
              <a:buNone/>
            </a:pPr>
            <a:r>
              <a:rPr lang="en-US" sz="1800" b="1" dirty="0"/>
              <a:t>Hardware resource conservation </a:t>
            </a:r>
            <a:r>
              <a:rPr lang="en-US" sz="1800" dirty="0"/>
              <a:t>Server Core eliminates some of the most</a:t>
            </a:r>
          </a:p>
          <a:p>
            <a:pPr marL="0" indent="0" algn="just">
              <a:buNone/>
            </a:pPr>
            <a:r>
              <a:rPr lang="en-US" sz="1800" dirty="0"/>
              <a:t>memory-intensive and processor-intensive elements of the Windows Server 2012 R2</a:t>
            </a:r>
          </a:p>
          <a:p>
            <a:pPr marL="0" indent="0" algn="just">
              <a:buNone/>
            </a:pPr>
            <a:r>
              <a:rPr lang="en-US" sz="1800" dirty="0"/>
              <a:t>operating system.</a:t>
            </a:r>
          </a:p>
          <a:p>
            <a:pPr marL="0" indent="0" algn="just">
              <a:buNone/>
            </a:pPr>
            <a:r>
              <a:rPr lang="en-US" sz="1800" b="1" dirty="0"/>
              <a:t>Reduced disk space </a:t>
            </a:r>
            <a:r>
              <a:rPr lang="en-US" sz="1800" dirty="0"/>
              <a:t>Server Core requires less disk space for the installed operating</a:t>
            </a:r>
          </a:p>
          <a:p>
            <a:pPr marL="0" indent="0" algn="just">
              <a:buNone/>
            </a:pPr>
            <a:r>
              <a:rPr lang="en-US" sz="1800" dirty="0"/>
              <a:t>system elements and less swap space.</a:t>
            </a:r>
          </a:p>
          <a:p>
            <a:pPr marL="0" indent="0" algn="just">
              <a:buNone/>
            </a:pPr>
            <a:r>
              <a:rPr lang="en-US" sz="1800" b="1" dirty="0"/>
              <a:t>Reduced patch frequency </a:t>
            </a:r>
            <a:r>
              <a:rPr lang="en-US" sz="1800" dirty="0"/>
              <a:t>The graphical elements of Windows Server 2012 R2 are</a:t>
            </a:r>
          </a:p>
          <a:p>
            <a:pPr marL="0" indent="0" algn="just">
              <a:buNone/>
            </a:pPr>
            <a:r>
              <a:rPr lang="en-US" sz="1800" dirty="0"/>
              <a:t>among the most frequently updated, so running Server Core reduces the number of</a:t>
            </a:r>
          </a:p>
          <a:p>
            <a:pPr marL="0" indent="0" algn="just">
              <a:buNone/>
            </a:pPr>
            <a:r>
              <a:rPr lang="en-US" sz="1800" dirty="0"/>
              <a:t>updates that administrators must apply. </a:t>
            </a:r>
          </a:p>
          <a:p>
            <a:pPr marL="0" indent="0" algn="just">
              <a:buNone/>
            </a:pPr>
            <a:r>
              <a:rPr lang="en-US" sz="1800" b="1" dirty="0"/>
              <a:t>Reduced attack surface</a:t>
            </a:r>
            <a:r>
              <a:rPr lang="en-US" sz="1800" dirty="0"/>
              <a:t> The less software there is running on the computer, the</a:t>
            </a:r>
          </a:p>
          <a:p>
            <a:pPr marL="0" indent="0" algn="just">
              <a:buNone/>
            </a:pPr>
            <a:r>
              <a:rPr lang="en-US" sz="1800" dirty="0"/>
              <a:t>fewer entrance points for attackers to exploit. Server Core reduces the potential</a:t>
            </a:r>
          </a:p>
          <a:p>
            <a:pPr marL="0" indent="0" algn="just">
              <a:buNone/>
            </a:pPr>
            <a:r>
              <a:rPr lang="en-US" sz="1800" dirty="0"/>
              <a:t>openings presented by the operating system, increasing its overall security.</a:t>
            </a:r>
          </a:p>
        </p:txBody>
      </p:sp>
    </p:spTree>
    <p:extLst>
      <p:ext uri="{BB962C8B-B14F-4D97-AF65-F5344CB8AC3E}">
        <p14:creationId xmlns:p14="http://schemas.microsoft.com/office/powerpoint/2010/main" val="76340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 core defaults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a:t>
            </a:fld>
            <a:endParaRPr lang="en-US"/>
          </a:p>
        </p:txBody>
      </p:sp>
      <p:sp>
        <p:nvSpPr>
          <p:cNvPr id="5" name="Content Placeholder 4"/>
          <p:cNvSpPr>
            <a:spLocks noGrp="1"/>
          </p:cNvSpPr>
          <p:nvPr>
            <p:ph sz="quarter" idx="1"/>
          </p:nvPr>
        </p:nvSpPr>
        <p:spPr/>
        <p:txBody>
          <a:bodyPr>
            <a:normAutofit/>
          </a:bodyPr>
          <a:lstStyle/>
          <a:p>
            <a:pPr algn="just"/>
            <a:r>
              <a:rPr lang="en-US" dirty="0"/>
              <a:t>In Windows Server 2012 R2, Server Core is the default installation option for reasons other than simply providing administrators with the ability to switch options after installing. </a:t>
            </a:r>
          </a:p>
          <a:p>
            <a:pPr algn="just"/>
            <a:r>
              <a:rPr lang="en-US" dirty="0"/>
              <a:t>Windows Server 2012 R2, for the first time, includes comprehensive remote administration tools that nearly eliminate the need to work at the server console. </a:t>
            </a:r>
          </a:p>
        </p:txBody>
      </p:sp>
    </p:spTree>
    <p:extLst>
      <p:ext uri="{BB962C8B-B14F-4D97-AF65-F5344CB8AC3E}">
        <p14:creationId xmlns:p14="http://schemas.microsoft.com/office/powerpoint/2010/main" val="266265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core defaults (Contd.,)</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a:t>
            </a:fld>
            <a:endParaRPr lang="en-US"/>
          </a:p>
        </p:txBody>
      </p:sp>
      <p:sp>
        <p:nvSpPr>
          <p:cNvPr id="5" name="Content Placeholder 4"/>
          <p:cNvSpPr>
            <a:spLocks noGrp="1"/>
          </p:cNvSpPr>
          <p:nvPr>
            <p:ph sz="quarter" idx="1"/>
          </p:nvPr>
        </p:nvSpPr>
        <p:spPr/>
        <p:txBody>
          <a:bodyPr/>
          <a:lstStyle/>
          <a:p>
            <a:pPr algn="just"/>
            <a:r>
              <a:rPr lang="en-US" dirty="0"/>
              <a:t>The new Server Manager application in Windows Server 2012 R2 enables administrators to add servers from all over the enterprise and create server groups to facilitate the simultaneous configuration of multiple systems. </a:t>
            </a:r>
          </a:p>
          <a:p>
            <a:pPr algn="just"/>
            <a:r>
              <a:rPr lang="en-US" dirty="0"/>
              <a:t>The new Windows PowerShell 4.0 environment increases the number of available cmdlets from 230 to well over 2,000. </a:t>
            </a:r>
          </a:p>
        </p:txBody>
      </p:sp>
    </p:spTree>
    <p:extLst>
      <p:ext uri="{BB962C8B-B14F-4D97-AF65-F5344CB8AC3E}">
        <p14:creationId xmlns:p14="http://schemas.microsoft.com/office/powerpoint/2010/main" val="28438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 core capabilities</a:t>
            </a:r>
          </a:p>
        </p:txBody>
      </p:sp>
      <p:sp>
        <p:nvSpPr>
          <p:cNvPr id="3" name="Date Placeholder 2"/>
          <p:cNvSpPr>
            <a:spLocks noGrp="1"/>
          </p:cNvSpPr>
          <p:nvPr>
            <p:ph type="dt" sz="half" idx="10"/>
          </p:nvPr>
        </p:nvSpPr>
        <p:spPr/>
        <p:txBody>
          <a:bodyPr/>
          <a:lstStyle/>
          <a:p>
            <a:fld id="{90E38085-FB12-4B07-BA2C-E7D528897659}" type="datetime1">
              <a:rPr lang="en-US" smtClean="0"/>
              <a:t>1/8/2019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9</a:t>
            </a:fld>
            <a:endParaRPr lang="en-US"/>
          </a:p>
        </p:txBody>
      </p:sp>
      <p:sp>
        <p:nvSpPr>
          <p:cNvPr id="5" name="Content Placeholder 4"/>
          <p:cNvSpPr>
            <a:spLocks noGrp="1"/>
          </p:cNvSpPr>
          <p:nvPr>
            <p:ph sz="quarter" idx="1"/>
          </p:nvPr>
        </p:nvSpPr>
        <p:spPr/>
        <p:txBody>
          <a:bodyPr/>
          <a:lstStyle/>
          <a:p>
            <a:pPr algn="just"/>
            <a:r>
              <a:rPr lang="en-US" dirty="0"/>
              <a:t>A Server Core installation omits some of the server roles found in a Server with a GUI installation. However, the Server Core option in Windows Server 2012 R2 includes 12 of the 19 roles, plus support for SQL Server 2012, as opposed to only 10 roles in Windows Server 2008 R2 and nine in Windows Server 2008.</a:t>
            </a:r>
          </a:p>
        </p:txBody>
      </p:sp>
    </p:spTree>
    <p:extLst>
      <p:ext uri="{BB962C8B-B14F-4D97-AF65-F5344CB8AC3E}">
        <p14:creationId xmlns:p14="http://schemas.microsoft.com/office/powerpoint/2010/main" val="38870032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562</TotalTime>
  <Words>1527</Words>
  <Application>Microsoft Office PowerPoint</Application>
  <PresentationFormat>On-screen Show (4:3)</PresentationFormat>
  <Paragraphs>193</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Tw Cen MT</vt:lpstr>
      <vt:lpstr>Wingdings</vt:lpstr>
      <vt:lpstr>Wingdings 2</vt:lpstr>
      <vt:lpstr>Median</vt:lpstr>
      <vt:lpstr>INSTALLING &amp; CONFIGURING SERVERS</vt:lpstr>
      <vt:lpstr>PowerPoint Presentation</vt:lpstr>
      <vt:lpstr>Overview</vt:lpstr>
      <vt:lpstr>Using server core</vt:lpstr>
      <vt:lpstr>Using server core (Contd.,)</vt:lpstr>
      <vt:lpstr>Using server core (Contd.,)</vt:lpstr>
      <vt:lpstr>Server core defaults</vt:lpstr>
      <vt:lpstr>Server core defaults (Contd.,)</vt:lpstr>
      <vt:lpstr>Server core capabilities</vt:lpstr>
      <vt:lpstr>Server core capabilities (Contd.,)</vt:lpstr>
      <vt:lpstr>Using the minimal server interface</vt:lpstr>
      <vt:lpstr>Using the minimal server interface (Contd.,)</vt:lpstr>
      <vt:lpstr>Using the minimal server interface (Contd.,)</vt:lpstr>
      <vt:lpstr>Using the minimal server interface (Contd.,)</vt:lpstr>
      <vt:lpstr>Upgrade paths</vt:lpstr>
      <vt:lpstr>Upgrade paths (Contd.,)</vt:lpstr>
      <vt:lpstr>Preparing to upgrade installation</vt:lpstr>
      <vt:lpstr>Preparing to upgrade installation (Contd.,)</vt:lpstr>
      <vt:lpstr>Installing windows server migration tools</vt:lpstr>
      <vt:lpstr>Installing windows server migration tools (Contd.,)</vt:lpstr>
      <vt:lpstr>Installing windows server migration tools (Contd.,)</vt:lpstr>
      <vt:lpstr>Supported Editions</vt:lpstr>
      <vt:lpstr>Installing Windows Server Migration Tools</vt:lpstr>
      <vt:lpstr>Installing Windows Server Migration Tools (Contd.,)</vt:lpstr>
      <vt:lpstr>Installing Windows Server Migration Tools (Contd.,)</vt:lpstr>
      <vt:lpstr>Installing Windows Server Migration Tools (Contd.,)</vt:lpstr>
      <vt:lpstr>Installing Windows Server Migration Tools (Contd.,)</vt:lpstr>
      <vt:lpstr>Points to remember…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 bala</dc:creator>
  <cp:lastModifiedBy>Thiyagu</cp:lastModifiedBy>
  <cp:revision>32</cp:revision>
  <dcterms:created xsi:type="dcterms:W3CDTF">2017-11-04T06:32:12Z</dcterms:created>
  <dcterms:modified xsi:type="dcterms:W3CDTF">2019-01-08T08:12:55Z</dcterms:modified>
</cp:coreProperties>
</file>