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07"/>
  </p:notesMasterIdLst>
  <p:sldIdLst>
    <p:sldId id="256" r:id="rId2"/>
    <p:sldId id="257" r:id="rId3"/>
    <p:sldId id="321"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92" r:id="rId20"/>
    <p:sldId id="276" r:id="rId21"/>
    <p:sldId id="277" r:id="rId22"/>
    <p:sldId id="278" r:id="rId23"/>
    <p:sldId id="293" r:id="rId24"/>
    <p:sldId id="279" r:id="rId25"/>
    <p:sldId id="280" r:id="rId26"/>
    <p:sldId id="294" r:id="rId27"/>
    <p:sldId id="259" r:id="rId28"/>
    <p:sldId id="281" r:id="rId29"/>
    <p:sldId id="283" r:id="rId30"/>
    <p:sldId id="284" r:id="rId31"/>
    <p:sldId id="285" r:id="rId32"/>
    <p:sldId id="286" r:id="rId33"/>
    <p:sldId id="287" r:id="rId34"/>
    <p:sldId id="288" r:id="rId35"/>
    <p:sldId id="289" r:id="rId36"/>
    <p:sldId id="290" r:id="rId37"/>
    <p:sldId id="291" r:id="rId38"/>
    <p:sldId id="295" r:id="rId39"/>
    <p:sldId id="296" r:id="rId40"/>
    <p:sldId id="297" r:id="rId41"/>
    <p:sldId id="260" r:id="rId42"/>
    <p:sldId id="298" r:id="rId43"/>
    <p:sldId id="299" r:id="rId44"/>
    <p:sldId id="301" r:id="rId45"/>
    <p:sldId id="302" r:id="rId46"/>
    <p:sldId id="303" r:id="rId47"/>
    <p:sldId id="306" r:id="rId48"/>
    <p:sldId id="305" r:id="rId49"/>
    <p:sldId id="307" r:id="rId50"/>
    <p:sldId id="308" r:id="rId51"/>
    <p:sldId id="309" r:id="rId52"/>
    <p:sldId id="261" r:id="rId53"/>
    <p:sldId id="310" r:id="rId54"/>
    <p:sldId id="311" r:id="rId55"/>
    <p:sldId id="312" r:id="rId56"/>
    <p:sldId id="313" r:id="rId57"/>
    <p:sldId id="318" r:id="rId58"/>
    <p:sldId id="315" r:id="rId59"/>
    <p:sldId id="316" r:id="rId60"/>
    <p:sldId id="317" r:id="rId61"/>
    <p:sldId id="319" r:id="rId62"/>
    <p:sldId id="322" r:id="rId63"/>
    <p:sldId id="324" r:id="rId64"/>
    <p:sldId id="325" r:id="rId65"/>
    <p:sldId id="326" r:id="rId66"/>
    <p:sldId id="327" r:id="rId67"/>
    <p:sldId id="334" r:id="rId68"/>
    <p:sldId id="329" r:id="rId69"/>
    <p:sldId id="330" r:id="rId70"/>
    <p:sldId id="320" r:id="rId71"/>
    <p:sldId id="335" r:id="rId72"/>
    <p:sldId id="336" r:id="rId73"/>
    <p:sldId id="337" r:id="rId74"/>
    <p:sldId id="341" r:id="rId75"/>
    <p:sldId id="342" r:id="rId76"/>
    <p:sldId id="348" r:id="rId77"/>
    <p:sldId id="343" r:id="rId78"/>
    <p:sldId id="344" r:id="rId79"/>
    <p:sldId id="345" r:id="rId80"/>
    <p:sldId id="346" r:id="rId81"/>
    <p:sldId id="347" r:id="rId82"/>
    <p:sldId id="349" r:id="rId83"/>
    <p:sldId id="350" r:id="rId84"/>
    <p:sldId id="352" r:id="rId85"/>
    <p:sldId id="353" r:id="rId86"/>
    <p:sldId id="355" r:id="rId87"/>
    <p:sldId id="356" r:id="rId88"/>
    <p:sldId id="357" r:id="rId89"/>
    <p:sldId id="358" r:id="rId90"/>
    <p:sldId id="360" r:id="rId91"/>
    <p:sldId id="365" r:id="rId92"/>
    <p:sldId id="366" r:id="rId93"/>
    <p:sldId id="367" r:id="rId94"/>
    <p:sldId id="368" r:id="rId95"/>
    <p:sldId id="369" r:id="rId96"/>
    <p:sldId id="370" r:id="rId97"/>
    <p:sldId id="371" r:id="rId98"/>
    <p:sldId id="373" r:id="rId99"/>
    <p:sldId id="374" r:id="rId100"/>
    <p:sldId id="375" r:id="rId101"/>
    <p:sldId id="376" r:id="rId102"/>
    <p:sldId id="377" r:id="rId103"/>
    <p:sldId id="378" r:id="rId104"/>
    <p:sldId id="380" r:id="rId105"/>
    <p:sldId id="379"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04" autoAdjust="0"/>
  </p:normalViewPr>
  <p:slideViewPr>
    <p:cSldViewPr>
      <p:cViewPr varScale="1">
        <p:scale>
          <a:sx n="62" d="100"/>
          <a:sy n="62" d="100"/>
        </p:scale>
        <p:origin x="16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CD3FB-5007-4C0D-A82D-F32A8A0446E8}" type="datetimeFigureOut">
              <a:rPr lang="en-US" smtClean="0"/>
              <a:t>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D87010-E0FE-460D-8CFD-811BC74B294B}" type="slidenum">
              <a:rPr lang="en-US" smtClean="0"/>
              <a:t>‹#›</a:t>
            </a:fld>
            <a:endParaRPr lang="en-US"/>
          </a:p>
        </p:txBody>
      </p:sp>
    </p:spTree>
    <p:extLst>
      <p:ext uri="{BB962C8B-B14F-4D97-AF65-F5344CB8AC3E}">
        <p14:creationId xmlns:p14="http://schemas.microsoft.com/office/powerpoint/2010/main" val="20784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PRINTING NOMENCLATURE</a:t>
            </a:r>
          </a:p>
          <a:p>
            <a:r>
              <a:rPr lang="en-US" sz="1200" b="0" i="0" u="none" strike="noStrike" kern="1200" baseline="0" dirty="0">
                <a:solidFill>
                  <a:schemeClr val="tx1"/>
                </a:solidFill>
                <a:latin typeface="+mn-lt"/>
                <a:ea typeface="+mn-ea"/>
                <a:cs typeface="+mn-cs"/>
              </a:rPr>
              <a:t>“Printer” and “print device” are the most commonly misused terms in the Windows printing</a:t>
            </a:r>
          </a:p>
          <a:p>
            <a:r>
              <a:rPr lang="en-US" sz="1200" b="0" i="0" u="none" strike="noStrike" kern="1200" baseline="0" dirty="0">
                <a:solidFill>
                  <a:schemeClr val="tx1"/>
                </a:solidFill>
                <a:latin typeface="+mn-lt"/>
                <a:ea typeface="+mn-ea"/>
                <a:cs typeface="+mn-cs"/>
              </a:rPr>
              <a:t>vocabulary. Obviously, many sources use “printer” to refer to the printing hardware.</a:t>
            </a:r>
          </a:p>
          <a:p>
            <a:r>
              <a:rPr lang="en-US" sz="1200" b="0" i="0" u="none" strike="noStrike" kern="1200" baseline="0" dirty="0">
                <a:solidFill>
                  <a:schemeClr val="tx1"/>
                </a:solidFill>
                <a:latin typeface="+mn-lt"/>
                <a:ea typeface="+mn-ea"/>
                <a:cs typeface="+mn-cs"/>
              </a:rPr>
              <a:t>However, in Windows, printer and print device are not equivalent. For example, you can</a:t>
            </a:r>
          </a:p>
          <a:p>
            <a:r>
              <a:rPr lang="en-US" sz="1200" b="0" i="0" u="none" strike="noStrike" kern="1200" baseline="0" dirty="0">
                <a:solidFill>
                  <a:schemeClr val="tx1"/>
                </a:solidFill>
                <a:latin typeface="+mn-lt"/>
                <a:ea typeface="+mn-ea"/>
                <a:cs typeface="+mn-cs"/>
              </a:rPr>
              <a:t>add a printer to a Windows Server 2012 R2 computer without a physical print device being</a:t>
            </a:r>
          </a:p>
          <a:p>
            <a:r>
              <a:rPr lang="en-US" sz="1200" b="0" i="0" u="none" strike="noStrike" kern="1200" baseline="0" dirty="0">
                <a:solidFill>
                  <a:schemeClr val="tx1"/>
                </a:solidFill>
                <a:latin typeface="+mn-lt"/>
                <a:ea typeface="+mn-ea"/>
                <a:cs typeface="+mn-cs"/>
              </a:rPr>
              <a:t>present. The computer can then host the printer, print server, and printer driver. These</a:t>
            </a:r>
          </a:p>
          <a:p>
            <a:r>
              <a:rPr lang="en-US" sz="1200" b="0" i="0" u="none" strike="noStrike" kern="1200" baseline="0" dirty="0">
                <a:solidFill>
                  <a:schemeClr val="tx1"/>
                </a:solidFill>
                <a:latin typeface="+mn-lt"/>
                <a:ea typeface="+mn-ea"/>
                <a:cs typeface="+mn-cs"/>
              </a:rPr>
              <a:t>three components enable the computer to process the print jobs and store them in a print</a:t>
            </a:r>
          </a:p>
          <a:p>
            <a:r>
              <a:rPr lang="en-US" sz="1200" b="0" i="0" u="none" strike="noStrike" kern="1200" baseline="0" dirty="0">
                <a:solidFill>
                  <a:schemeClr val="tx1"/>
                </a:solidFill>
                <a:latin typeface="+mn-lt"/>
                <a:ea typeface="+mn-ea"/>
                <a:cs typeface="+mn-cs"/>
              </a:rPr>
              <a:t>queue until the print device is available.</a:t>
            </a:r>
            <a:endParaRPr lang="en-US" dirty="0"/>
          </a:p>
        </p:txBody>
      </p:sp>
      <p:sp>
        <p:nvSpPr>
          <p:cNvPr id="4" name="Slide Number Placeholder 3"/>
          <p:cNvSpPr>
            <a:spLocks noGrp="1"/>
          </p:cNvSpPr>
          <p:nvPr>
            <p:ph type="sldNum" sz="quarter" idx="10"/>
          </p:nvPr>
        </p:nvSpPr>
        <p:spPr/>
        <p:txBody>
          <a:bodyPr/>
          <a:lstStyle/>
          <a:p>
            <a:fld id="{1ED87010-E0FE-460D-8CFD-811BC74B294B}" type="slidenum">
              <a:rPr lang="en-US" smtClean="0"/>
              <a:t>8</a:t>
            </a:fld>
            <a:endParaRPr lang="en-US"/>
          </a:p>
        </p:txBody>
      </p:sp>
    </p:spTree>
    <p:extLst>
      <p:ext uri="{BB962C8B-B14F-4D97-AF65-F5344CB8AC3E}">
        <p14:creationId xmlns:p14="http://schemas.microsoft.com/office/powerpoint/2010/main" val="286178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PROPERTIES</a:t>
            </a:r>
          </a:p>
          <a:p>
            <a:r>
              <a:rPr lang="en-US" sz="1200" b="0" i="0" u="none" strike="noStrike" kern="1200" baseline="0" dirty="0">
                <a:solidFill>
                  <a:schemeClr val="tx1"/>
                </a:solidFill>
                <a:latin typeface="+mn-lt"/>
                <a:ea typeface="+mn-ea"/>
                <a:cs typeface="+mn-cs"/>
              </a:rPr>
              <a:t>The shortcut menu for every printer provides access to two Properties sheets. The Printer</a:t>
            </a:r>
          </a:p>
          <a:p>
            <a:r>
              <a:rPr lang="en-US" sz="1200" b="0" i="0" u="none" strike="noStrike" kern="1200" baseline="0" dirty="0">
                <a:solidFill>
                  <a:schemeClr val="tx1"/>
                </a:solidFill>
                <a:latin typeface="+mn-lt"/>
                <a:ea typeface="+mn-ea"/>
                <a:cs typeface="+mn-cs"/>
              </a:rPr>
              <a:t>Properties menu item opens the Properties sheet for the printer and the Properties menu</a:t>
            </a:r>
          </a:p>
          <a:p>
            <a:r>
              <a:rPr lang="en-US" sz="1200" b="0" i="0" u="none" strike="noStrike" kern="1200" baseline="0" dirty="0">
                <a:solidFill>
                  <a:schemeClr val="tx1"/>
                </a:solidFill>
                <a:latin typeface="+mn-lt"/>
                <a:ea typeface="+mn-ea"/>
                <a:cs typeface="+mn-cs"/>
              </a:rPr>
              <a:t>item opens the Properties sheet for the print device.</a:t>
            </a:r>
            <a:endParaRPr lang="en-US" dirty="0"/>
          </a:p>
        </p:txBody>
      </p:sp>
      <p:sp>
        <p:nvSpPr>
          <p:cNvPr id="4" name="Slide Number Placeholder 3"/>
          <p:cNvSpPr>
            <a:spLocks noGrp="1"/>
          </p:cNvSpPr>
          <p:nvPr>
            <p:ph type="sldNum" sz="quarter" idx="10"/>
          </p:nvPr>
        </p:nvSpPr>
        <p:spPr/>
        <p:txBody>
          <a:bodyPr/>
          <a:lstStyle/>
          <a:p>
            <a:fld id="{1ED87010-E0FE-460D-8CFD-811BC74B294B}" type="slidenum">
              <a:rPr lang="en-US" smtClean="0"/>
              <a:t>29</a:t>
            </a:fld>
            <a:endParaRPr lang="en-US"/>
          </a:p>
        </p:txBody>
      </p:sp>
    </p:spTree>
    <p:extLst>
      <p:ext uri="{BB962C8B-B14F-4D97-AF65-F5344CB8AC3E}">
        <p14:creationId xmlns:p14="http://schemas.microsoft.com/office/powerpoint/2010/main" val="2715026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D87010-E0FE-460D-8CFD-811BC74B294B}" type="slidenum">
              <a:rPr lang="en-US" smtClean="0"/>
              <a:t>30</a:t>
            </a:fld>
            <a:endParaRPr lang="en-US"/>
          </a:p>
        </p:txBody>
      </p:sp>
    </p:spTree>
    <p:extLst>
      <p:ext uri="{BB962C8B-B14F-4D97-AF65-F5344CB8AC3E}">
        <p14:creationId xmlns:p14="http://schemas.microsoft.com/office/powerpoint/2010/main" val="1949232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INSTALLING DRIVERS</a:t>
            </a:r>
          </a:p>
          <a:p>
            <a:r>
              <a:rPr lang="en-US" sz="1200" b="0" i="0" u="none" strike="noStrike" kern="1200" baseline="0" dirty="0">
                <a:solidFill>
                  <a:schemeClr val="tx1"/>
                </a:solidFill>
                <a:latin typeface="+mn-lt"/>
                <a:ea typeface="+mn-ea"/>
                <a:cs typeface="+mn-cs"/>
              </a:rPr>
              <a:t>For the server to provide drivers supporting different platforms to client computers, you</a:t>
            </a:r>
          </a:p>
          <a:p>
            <a:r>
              <a:rPr lang="en-US" sz="1200" b="0" i="0" u="none" strike="noStrike" kern="1200" baseline="0" dirty="0">
                <a:solidFill>
                  <a:schemeClr val="tx1"/>
                </a:solidFill>
                <a:latin typeface="+mn-lt"/>
                <a:ea typeface="+mn-ea"/>
                <a:cs typeface="+mn-cs"/>
              </a:rPr>
              <a:t>must make sure when installing the drivers for the same print device that they have identical</a:t>
            </a:r>
          </a:p>
          <a:p>
            <a:r>
              <a:rPr lang="en-US" sz="1200" b="0" i="0" u="none" strike="noStrike" kern="1200" baseline="0" dirty="0">
                <a:solidFill>
                  <a:schemeClr val="tx1"/>
                </a:solidFill>
                <a:latin typeface="+mn-lt"/>
                <a:ea typeface="+mn-ea"/>
                <a:cs typeface="+mn-cs"/>
              </a:rPr>
              <a:t>names. For example, Windows Server 2012 R2 will treat “HP LaserJet 5200 PCL6” and</a:t>
            </a:r>
          </a:p>
          <a:p>
            <a:r>
              <a:rPr lang="en-US" sz="1200" b="0" i="0" u="none" strike="noStrike" kern="1200" baseline="0" dirty="0">
                <a:solidFill>
                  <a:schemeClr val="tx1"/>
                </a:solidFill>
                <a:latin typeface="+mn-lt"/>
                <a:ea typeface="+mn-ea"/>
                <a:cs typeface="+mn-cs"/>
              </a:rPr>
              <a:t>“HP LaserJet 5200 PCL 6” as two different drivers. The names must be identical in order for</a:t>
            </a:r>
          </a:p>
          <a:p>
            <a:r>
              <a:rPr lang="en-US" sz="1200" b="0" i="0" u="none" strike="noStrike" kern="1200" baseline="0" dirty="0">
                <a:solidFill>
                  <a:schemeClr val="tx1"/>
                </a:solidFill>
                <a:latin typeface="+mn-lt"/>
                <a:ea typeface="+mn-ea"/>
                <a:cs typeface="+mn-cs"/>
              </a:rPr>
              <a:t>the server to apply the drivers properly.</a:t>
            </a:r>
            <a:endParaRPr lang="en-US" dirty="0"/>
          </a:p>
        </p:txBody>
      </p:sp>
      <p:sp>
        <p:nvSpPr>
          <p:cNvPr id="4" name="Slide Number Placeholder 3"/>
          <p:cNvSpPr>
            <a:spLocks noGrp="1"/>
          </p:cNvSpPr>
          <p:nvPr>
            <p:ph type="sldNum" sz="quarter" idx="10"/>
          </p:nvPr>
        </p:nvSpPr>
        <p:spPr/>
        <p:txBody>
          <a:bodyPr/>
          <a:lstStyle/>
          <a:p>
            <a:fld id="{1ED87010-E0FE-460D-8CFD-811BC74B294B}" type="slidenum">
              <a:rPr lang="en-US" smtClean="0"/>
              <a:t>34</a:t>
            </a:fld>
            <a:endParaRPr lang="en-US"/>
          </a:p>
        </p:txBody>
      </p:sp>
    </p:spTree>
    <p:extLst>
      <p:ext uri="{BB962C8B-B14F-4D97-AF65-F5344CB8AC3E}">
        <p14:creationId xmlns:p14="http://schemas.microsoft.com/office/powerpoint/2010/main" val="1081872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PRINTER PRIORITIES</a:t>
            </a:r>
          </a:p>
          <a:p>
            <a:r>
              <a:rPr lang="en-US" sz="1200" b="0" i="0" u="none" strike="noStrike" kern="1200" baseline="0" dirty="0">
                <a:solidFill>
                  <a:schemeClr val="tx1"/>
                </a:solidFill>
                <a:latin typeface="+mn-lt"/>
                <a:ea typeface="+mn-ea"/>
                <a:cs typeface="+mn-cs"/>
              </a:rPr>
              <a:t>The values of the Priority spin box do not have any absolute significance; they are pertinent</a:t>
            </a:r>
          </a:p>
          <a:p>
            <a:r>
              <a:rPr lang="en-US" sz="1200" b="0" i="0" u="none" strike="noStrike" kern="1200" baseline="0" dirty="0">
                <a:solidFill>
                  <a:schemeClr val="tx1"/>
                </a:solidFill>
                <a:latin typeface="+mn-lt"/>
                <a:ea typeface="+mn-ea"/>
                <a:cs typeface="+mn-cs"/>
              </a:rPr>
              <a:t>only in relation to one another. As long as one printer has a higher priority value than</a:t>
            </a:r>
          </a:p>
          <a:p>
            <a:r>
              <a:rPr lang="en-US" sz="1200" b="0" i="0" u="none" strike="noStrike" kern="1200" baseline="0" dirty="0">
                <a:solidFill>
                  <a:schemeClr val="tx1"/>
                </a:solidFill>
                <a:latin typeface="+mn-lt"/>
                <a:ea typeface="+mn-ea"/>
                <a:cs typeface="+mn-cs"/>
              </a:rPr>
              <a:t>another, the server will process its print jobs first. In other words, it doesn’t matter if the</a:t>
            </a:r>
          </a:p>
          <a:p>
            <a:r>
              <a:rPr lang="en-US" sz="1200" b="0" i="0" u="none" strike="noStrike" kern="1200" baseline="0" dirty="0">
                <a:solidFill>
                  <a:schemeClr val="tx1"/>
                </a:solidFill>
                <a:latin typeface="+mn-lt"/>
                <a:ea typeface="+mn-ea"/>
                <a:cs typeface="+mn-cs"/>
              </a:rPr>
              <a:t>higher priority value is 9 or 99, as long as the lower priority value is less.</a:t>
            </a:r>
            <a:endParaRPr lang="en-US" dirty="0"/>
          </a:p>
        </p:txBody>
      </p:sp>
      <p:sp>
        <p:nvSpPr>
          <p:cNvPr id="4" name="Slide Number Placeholder 3"/>
          <p:cNvSpPr>
            <a:spLocks noGrp="1"/>
          </p:cNvSpPr>
          <p:nvPr>
            <p:ph type="sldNum" sz="quarter" idx="10"/>
          </p:nvPr>
        </p:nvSpPr>
        <p:spPr/>
        <p:txBody>
          <a:bodyPr/>
          <a:lstStyle/>
          <a:p>
            <a:fld id="{1ED87010-E0FE-460D-8CFD-811BC74B294B}" type="slidenum">
              <a:rPr lang="en-US" smtClean="0"/>
              <a:t>46</a:t>
            </a:fld>
            <a:endParaRPr lang="en-US"/>
          </a:p>
        </p:txBody>
      </p:sp>
    </p:spTree>
    <p:extLst>
      <p:ext uri="{BB962C8B-B14F-4D97-AF65-F5344CB8AC3E}">
        <p14:creationId xmlns:p14="http://schemas.microsoft.com/office/powerpoint/2010/main" val="223582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 printer pool, you must have at least two identical print devices, or at least two</a:t>
            </a:r>
          </a:p>
          <a:p>
            <a:r>
              <a:rPr lang="en-US" sz="1200" b="0" i="0" u="none" strike="noStrike" kern="1200" baseline="0" dirty="0">
                <a:solidFill>
                  <a:schemeClr val="tx1"/>
                </a:solidFill>
                <a:latin typeface="+mn-lt"/>
                <a:ea typeface="+mn-ea"/>
                <a:cs typeface="+mn-cs"/>
              </a:rPr>
              <a:t>print devices that use the same printer driver. The print devices must be in the same location</a:t>
            </a:r>
          </a:p>
          <a:p>
            <a:r>
              <a:rPr lang="en-US" sz="1200" b="0" i="0" u="none" strike="noStrike" kern="1200" baseline="0" dirty="0">
                <a:solidFill>
                  <a:schemeClr val="tx1"/>
                </a:solidFill>
                <a:latin typeface="+mn-lt"/>
                <a:ea typeface="+mn-ea"/>
                <a:cs typeface="+mn-cs"/>
              </a:rPr>
              <a:t>because there is no way to tell which print device will process a given documents.</a:t>
            </a:r>
            <a:endParaRPr lang="en-US" dirty="0"/>
          </a:p>
        </p:txBody>
      </p:sp>
      <p:sp>
        <p:nvSpPr>
          <p:cNvPr id="4" name="Slide Number Placeholder 3"/>
          <p:cNvSpPr>
            <a:spLocks noGrp="1"/>
          </p:cNvSpPr>
          <p:nvPr>
            <p:ph type="sldNum" sz="quarter" idx="10"/>
          </p:nvPr>
        </p:nvSpPr>
        <p:spPr/>
        <p:txBody>
          <a:bodyPr/>
          <a:lstStyle/>
          <a:p>
            <a:fld id="{1ED87010-E0FE-460D-8CFD-811BC74B294B}" type="slidenum">
              <a:rPr lang="en-US" smtClean="0"/>
              <a:t>51</a:t>
            </a:fld>
            <a:endParaRPr lang="en-US"/>
          </a:p>
        </p:txBody>
      </p:sp>
    </p:spTree>
    <p:extLst>
      <p:ext uri="{BB962C8B-B14F-4D97-AF65-F5344CB8AC3E}">
        <p14:creationId xmlns:p14="http://schemas.microsoft.com/office/powerpoint/2010/main" val="164678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Deploying the printer to the users means that all the users associated with the GPO will</a:t>
            </a:r>
          </a:p>
          <a:p>
            <a:r>
              <a:rPr lang="en-US" sz="1200" b="0" i="0" u="none" strike="noStrike" kern="1200" baseline="0" dirty="0">
                <a:solidFill>
                  <a:schemeClr val="tx1"/>
                </a:solidFill>
                <a:latin typeface="+mn-lt"/>
                <a:ea typeface="+mn-ea"/>
                <a:cs typeface="+mn-cs"/>
              </a:rPr>
              <a:t>receive the printer connection no matter what computer they use to log on. Deploying</a:t>
            </a:r>
          </a:p>
          <a:p>
            <a:r>
              <a:rPr lang="en-US" sz="1200" b="0" i="0" u="none" strike="noStrike" kern="1200" baseline="0" dirty="0">
                <a:solidFill>
                  <a:schemeClr val="tx1"/>
                </a:solidFill>
                <a:latin typeface="+mn-lt"/>
                <a:ea typeface="+mn-ea"/>
                <a:cs typeface="+mn-cs"/>
              </a:rPr>
              <a:t>the printer to the computers means that all the computers associated with the GPO will</a:t>
            </a:r>
          </a:p>
          <a:p>
            <a:r>
              <a:rPr lang="en-US" sz="1200" b="0" i="0" u="none" strike="noStrike" kern="1200" baseline="0" dirty="0">
                <a:solidFill>
                  <a:schemeClr val="tx1"/>
                </a:solidFill>
                <a:latin typeface="+mn-lt"/>
                <a:ea typeface="+mn-ea"/>
                <a:cs typeface="+mn-cs"/>
              </a:rPr>
              <a:t>receive the printer connection no matter who logs on to them.</a:t>
            </a:r>
            <a:endParaRPr lang="en-US" dirty="0"/>
          </a:p>
        </p:txBody>
      </p:sp>
      <p:sp>
        <p:nvSpPr>
          <p:cNvPr id="4" name="Slide Number Placeholder 3"/>
          <p:cNvSpPr>
            <a:spLocks noGrp="1"/>
          </p:cNvSpPr>
          <p:nvPr>
            <p:ph type="sldNum" sz="quarter" idx="10"/>
          </p:nvPr>
        </p:nvSpPr>
        <p:spPr/>
        <p:txBody>
          <a:bodyPr/>
          <a:lstStyle/>
          <a:p>
            <a:fld id="{1ED87010-E0FE-460D-8CFD-811BC74B294B}" type="slidenum">
              <a:rPr lang="en-US" smtClean="0"/>
              <a:t>68</a:t>
            </a:fld>
            <a:endParaRPr lang="en-US"/>
          </a:p>
        </p:txBody>
      </p:sp>
    </p:spTree>
    <p:extLst>
      <p:ext uri="{BB962C8B-B14F-4D97-AF65-F5344CB8AC3E}">
        <p14:creationId xmlns:p14="http://schemas.microsoft.com/office/powerpoint/2010/main" val="4087530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RPC-EPMAP Remote Procedure Call-End point mapper</a:t>
            </a:r>
          </a:p>
          <a:p>
            <a:r>
              <a:rPr lang="en-IN" dirty="0"/>
              <a:t>DCOM Distributed Component Object Model</a:t>
            </a:r>
          </a:p>
          <a:p>
            <a:endParaRPr lang="en-IN" dirty="0"/>
          </a:p>
        </p:txBody>
      </p:sp>
      <p:sp>
        <p:nvSpPr>
          <p:cNvPr id="4" name="Slide Number Placeholder 3"/>
          <p:cNvSpPr>
            <a:spLocks noGrp="1"/>
          </p:cNvSpPr>
          <p:nvPr>
            <p:ph type="sldNum" sz="quarter" idx="5"/>
          </p:nvPr>
        </p:nvSpPr>
        <p:spPr/>
        <p:txBody>
          <a:bodyPr/>
          <a:lstStyle/>
          <a:p>
            <a:fld id="{1ED87010-E0FE-460D-8CFD-811BC74B294B}" type="slidenum">
              <a:rPr lang="en-US" smtClean="0"/>
              <a:t>83</a:t>
            </a:fld>
            <a:endParaRPr lang="en-US"/>
          </a:p>
        </p:txBody>
      </p:sp>
    </p:spTree>
    <p:extLst>
      <p:ext uri="{BB962C8B-B14F-4D97-AF65-F5344CB8AC3E}">
        <p14:creationId xmlns:p14="http://schemas.microsoft.com/office/powerpoint/2010/main" val="103555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Run </a:t>
            </a:r>
            <a:r>
              <a:rPr lang="en-IN" dirty="0" err="1"/>
              <a:t>cmd</a:t>
            </a:r>
            <a:r>
              <a:rPr lang="en-IN" dirty="0"/>
              <a:t>- </a:t>
            </a:r>
            <a:r>
              <a:rPr lang="en-IN" b="1" dirty="0" err="1"/>
              <a:t>inetmgr</a:t>
            </a:r>
            <a:r>
              <a:rPr lang="en-IN" b="1" dirty="0"/>
              <a:t> </a:t>
            </a:r>
            <a:r>
              <a:rPr lang="en-IN" b="0" dirty="0"/>
              <a:t>to open IIS manager</a:t>
            </a:r>
            <a:endParaRPr lang="en-IN" b="1" dirty="0"/>
          </a:p>
        </p:txBody>
      </p:sp>
      <p:sp>
        <p:nvSpPr>
          <p:cNvPr id="4" name="Slide Number Placeholder 3"/>
          <p:cNvSpPr>
            <a:spLocks noGrp="1"/>
          </p:cNvSpPr>
          <p:nvPr>
            <p:ph type="sldNum" sz="quarter" idx="5"/>
          </p:nvPr>
        </p:nvSpPr>
        <p:spPr/>
        <p:txBody>
          <a:bodyPr/>
          <a:lstStyle/>
          <a:p>
            <a:fld id="{1ED87010-E0FE-460D-8CFD-811BC74B294B}" type="slidenum">
              <a:rPr lang="en-US" smtClean="0"/>
              <a:t>104</a:t>
            </a:fld>
            <a:endParaRPr lang="en-US"/>
          </a:p>
        </p:txBody>
      </p:sp>
    </p:spTree>
    <p:extLst>
      <p:ext uri="{BB962C8B-B14F-4D97-AF65-F5344CB8AC3E}">
        <p14:creationId xmlns:p14="http://schemas.microsoft.com/office/powerpoint/2010/main" val="3260253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2823617-C413-4C1C-82A5-7D03F04C1464}" type="datetime1">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747ED0-D255-428F-A1EE-041024A864C6}" type="datetime1">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D29919-1CF3-437A-B41A-2AF937867DE3}" type="datetime1">
              <a:rPr lang="en-US" smtClean="0"/>
              <a:t>2/7/2020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638DAE-592A-424D-B2BE-91109C3AD644}" type="datetime1">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4913ECE-8E46-426A-A720-0C0A0463AAB8}" type="datetime1">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E088-F862-4C86-810D-19D44EE4F8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330BE8D-693D-4C47-97D6-6A444C09DC52}" type="datetime1">
              <a:rPr lang="en-US" smtClean="0"/>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4E088-F862-4C86-810D-19D44EE4F8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6483EB5-0F59-4BE0-8343-2ABE34EF41EE}" type="datetime1">
              <a:rPr lang="en-US" smtClean="0"/>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6BD31-B7D9-4902-9A05-60D541D0C316}" type="datetime1">
              <a:rPr lang="en-US" smtClean="0"/>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4E088-F862-4C86-810D-19D44EE4F8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D69BEE-97CA-4489-91B2-28D28D9869B5}" type="datetime1">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E088-F862-4C86-810D-19D44EE4F812}"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F1EFB0B-A8C4-45FC-A79A-B58E0C640E7E}" type="datetime1">
              <a:rPr lang="en-US" smtClean="0"/>
              <a:t>2/7/2020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C24E088-F862-4C86-810D-19D44EE4F81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3FABB51-631B-4188-8EBF-8B671B78586B}" type="datetime1">
              <a:rPr lang="en-US" smtClean="0"/>
              <a:t>2/7/2020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C24E088-F862-4C86-810D-19D44EE4F8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8077200" cy="1673352"/>
          </a:xfrm>
        </p:spPr>
        <p:txBody>
          <a:bodyPr>
            <a:normAutofit fontScale="90000"/>
          </a:bodyPr>
          <a:lstStyle/>
          <a:p>
            <a:r>
              <a:rPr lang="en-US" dirty="0"/>
              <a:t>Configuring Print, Document Services, Servers for Remote Management</a:t>
            </a:r>
          </a:p>
        </p:txBody>
      </p:sp>
    </p:spTree>
    <p:extLst>
      <p:ext uri="{BB962C8B-B14F-4D97-AF65-F5344CB8AC3E}">
        <p14:creationId xmlns:p14="http://schemas.microsoft.com/office/powerpoint/2010/main" val="1891125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Windows Printing (Contd.,)</a:t>
            </a:r>
          </a:p>
        </p:txBody>
      </p:sp>
      <p:sp>
        <p:nvSpPr>
          <p:cNvPr id="3" name="Content Placeholder 2"/>
          <p:cNvSpPr>
            <a:spLocks noGrp="1"/>
          </p:cNvSpPr>
          <p:nvPr>
            <p:ph idx="1"/>
          </p:nvPr>
        </p:nvSpPr>
        <p:spPr/>
        <p:txBody>
          <a:bodyPr>
            <a:normAutofit fontScale="92500" lnSpcReduction="20000"/>
          </a:bodyPr>
          <a:lstStyle/>
          <a:p>
            <a:pPr algn="just"/>
            <a:r>
              <a:rPr lang="en-US" dirty="0"/>
              <a:t>Before you can print documents in Windows, you must install at least one printer. To install a printer in Windows, you must do the following:</a:t>
            </a:r>
          </a:p>
          <a:p>
            <a:pPr lvl="1" algn="just"/>
            <a:r>
              <a:rPr lang="en-US" dirty="0"/>
              <a:t>Select the print device’s specific manufacturer and model.</a:t>
            </a:r>
          </a:p>
          <a:p>
            <a:pPr lvl="1" algn="just"/>
            <a:r>
              <a:rPr lang="en-US" dirty="0"/>
              <a:t>Specify the port (or other interface) the computer will use to access the print device.</a:t>
            </a:r>
          </a:p>
          <a:p>
            <a:pPr lvl="1" algn="just"/>
            <a:r>
              <a:rPr lang="en-US" dirty="0"/>
              <a:t>Supply a printer driver created specifically for that print device.</a:t>
            </a:r>
          </a:p>
          <a:p>
            <a:pPr algn="just"/>
            <a:r>
              <a:rPr lang="en-US" dirty="0"/>
              <a:t>When you print a document in an application, you select the printer that will be the destination for the print job.</a:t>
            </a:r>
          </a:p>
        </p:txBody>
      </p:sp>
      <p:sp>
        <p:nvSpPr>
          <p:cNvPr id="4" name="Date Placeholder 3"/>
          <p:cNvSpPr>
            <a:spLocks noGrp="1"/>
          </p:cNvSpPr>
          <p:nvPr>
            <p:ph type="dt" sz="half" idx="10"/>
          </p:nvPr>
        </p:nvSpPr>
        <p:spPr/>
        <p:txBody>
          <a:bodyPr/>
          <a:lstStyle/>
          <a:p>
            <a:fld id="{3F121904-FDAE-45E8-B743-ECBF3C914F48}"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10</a:t>
            </a:fld>
            <a:endParaRPr lang="en-US"/>
          </a:p>
        </p:txBody>
      </p:sp>
    </p:spTree>
    <p:extLst>
      <p:ext uri="{BB962C8B-B14F-4D97-AF65-F5344CB8AC3E}">
        <p14:creationId xmlns:p14="http://schemas.microsoft.com/office/powerpoint/2010/main" val="15280153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with remote servers (Contd.,)</a:t>
            </a:r>
          </a:p>
        </p:txBody>
      </p:sp>
      <p:sp>
        <p:nvSpPr>
          <p:cNvPr id="3" name="Content Placeholder 2"/>
          <p:cNvSpPr>
            <a:spLocks noGrp="1"/>
          </p:cNvSpPr>
          <p:nvPr>
            <p:ph idx="1"/>
          </p:nvPr>
        </p:nvSpPr>
        <p:spPr/>
        <p:txBody>
          <a:bodyPr>
            <a:normAutofit lnSpcReduction="10000"/>
          </a:bodyPr>
          <a:lstStyle/>
          <a:p>
            <a:pPr lvl="1" algn="just"/>
            <a:r>
              <a:rPr lang="en-US" b="1" dirty="0" err="1"/>
              <a:t>Noncontextual</a:t>
            </a:r>
            <a:r>
              <a:rPr lang="en-US" b="1" dirty="0"/>
              <a:t> tasks </a:t>
            </a:r>
            <a:r>
              <a:rPr lang="en-US" dirty="0"/>
              <a:t>The menu bar at the top of the Server Manager console provides access to internal tasks, such as launching the Add Server Wizard and the Install Roles And Features Wizard, and the Server Manager Properties dialog box, in which you can specify the console’s refresh interval.</a:t>
            </a:r>
          </a:p>
          <a:p>
            <a:pPr lvl="1" algn="just"/>
            <a:r>
              <a:rPr lang="en-US" b="1" dirty="0" err="1"/>
              <a:t>Noncontextual</a:t>
            </a:r>
            <a:r>
              <a:rPr lang="en-US" b="1" dirty="0"/>
              <a:t> tools </a:t>
            </a:r>
            <a:r>
              <a:rPr lang="en-US" dirty="0"/>
              <a:t>The console’s Tools menu provides access to external programs, such as MMC snap-ins and the Windows PowerShell interface, that are directed at the local system.</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100</a:t>
            </a:fld>
            <a:endParaRPr lang="en-US"/>
          </a:p>
        </p:txBody>
      </p:sp>
    </p:spTree>
    <p:extLst>
      <p:ext uri="{BB962C8B-B14F-4D97-AF65-F5344CB8AC3E}">
        <p14:creationId xmlns:p14="http://schemas.microsoft.com/office/powerpoint/2010/main" val="25570106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cs typeface="Arial" pitchFamily="34" charset="0"/>
              </a:rPr>
              <a:t>Install and Use Windows PowerShell Web Access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Windows PowerShell® Web Access, first introduced in Windows Server® 2012, acts as a Windows PowerShell gateway, providing a web-based Windows PowerShell console that is targeted at a remote computer. </a:t>
            </a:r>
          </a:p>
          <a:p>
            <a:pPr algn="just"/>
            <a:r>
              <a:rPr lang="en-US" dirty="0"/>
              <a:t>It enables IT Pros to run Windows PowerShell commands and scripts from a Windows PowerShell console in a web browser, with no Windows PowerShell, remote management software, or browser plug-in installation necessary on the client device. </a:t>
            </a:r>
          </a:p>
          <a:p>
            <a:pPr algn="just"/>
            <a:r>
              <a:rPr lang="en-US" dirty="0"/>
              <a:t>All that is required to run the web-based Windows PowerShell console is a properly-configured Windows PowerShell Web Access gateway, and a client device browser that supports JavaScript® and accepts cookies.</a:t>
            </a:r>
          </a:p>
          <a:p>
            <a:pPr marL="118872" indent="0" algn="just">
              <a:buNone/>
            </a:pPr>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101</a:t>
            </a:fld>
            <a:endParaRPr lang="en-US"/>
          </a:p>
        </p:txBody>
      </p:sp>
    </p:spTree>
    <p:extLst>
      <p:ext uri="{BB962C8B-B14F-4D97-AF65-F5344CB8AC3E}">
        <p14:creationId xmlns:p14="http://schemas.microsoft.com/office/powerpoint/2010/main" val="1459358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cs typeface="Arial" pitchFamily="34" charset="0"/>
              </a:rPr>
              <a:t>Install and Use Windows PowerShell Web Access (Contd.,)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Examples of client devices include laptops, non-work personal computers, borrowed computers, tablet computers, web kiosks, computers that are not running a Windows-based operating system, and cell phone browsers. </a:t>
            </a:r>
          </a:p>
          <a:p>
            <a:pPr algn="just">
              <a:lnSpc>
                <a:spcPct val="120000"/>
              </a:lnSpc>
            </a:pPr>
            <a:r>
              <a:rPr lang="en-IN" dirty="0"/>
              <a:t>IT Pros can perform critical management tasks on remote Windows-based servers from devices that have access to an Internet connection and a web browser.</a:t>
            </a:r>
          </a:p>
          <a:p>
            <a:pPr algn="just">
              <a:lnSpc>
                <a:spcPct val="120000"/>
              </a:lnSpc>
            </a:pPr>
            <a:r>
              <a:rPr lang="en-IN" dirty="0"/>
              <a:t>Windows PowerShell Web Access setup and configuration is a three-step process:</a:t>
            </a:r>
          </a:p>
          <a:p>
            <a:pPr lvl="1" algn="just">
              <a:lnSpc>
                <a:spcPct val="120000"/>
              </a:lnSpc>
            </a:pPr>
            <a:r>
              <a:rPr lang="en-IN" sz="1800" dirty="0"/>
              <a:t>Installing Windows PowerShell Web Access</a:t>
            </a:r>
          </a:p>
          <a:p>
            <a:pPr lvl="1" algn="just">
              <a:lnSpc>
                <a:spcPct val="120000"/>
              </a:lnSpc>
            </a:pPr>
            <a:r>
              <a:rPr lang="en-IN" sz="1800" dirty="0"/>
              <a:t>Configuring the gateway</a:t>
            </a:r>
          </a:p>
          <a:p>
            <a:pPr lvl="1" algn="just">
              <a:lnSpc>
                <a:spcPct val="120000"/>
              </a:lnSpc>
            </a:pPr>
            <a:r>
              <a:rPr lang="en-IN" sz="1800" dirty="0"/>
              <a:t>Configuring authorization rules that allow users access to the web-based Windows PowerShell console</a:t>
            </a:r>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102</a:t>
            </a:fld>
            <a:endParaRPr lang="en-US"/>
          </a:p>
        </p:txBody>
      </p:sp>
    </p:spTree>
    <p:extLst>
      <p:ext uri="{BB962C8B-B14F-4D97-AF65-F5344CB8AC3E}">
        <p14:creationId xmlns:p14="http://schemas.microsoft.com/office/powerpoint/2010/main" val="9869906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cs typeface="Arial" pitchFamily="34" charset="0"/>
              </a:rPr>
              <a:t>Install and Use Windows PowerShell Web Access (Contd.,)</a:t>
            </a:r>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103</a:t>
            </a:fld>
            <a:endParaRPr lang="en-US"/>
          </a:p>
        </p:txBody>
      </p:sp>
      <p:pic>
        <p:nvPicPr>
          <p:cNvPr id="6" name="Content Placeholder 5" descr="Windows PowerShell Web Access diagram"/>
          <p:cNvPicPr>
            <a:picLocks noGrp="1" noChangeAspect="1" noChangeArrowheads="1"/>
          </p:cNvPicPr>
          <p:nvPr>
            <p:ph idx="1"/>
          </p:nvPr>
        </p:nvPicPr>
        <p:blipFill>
          <a:blip r:embed="rId2" cstate="print"/>
          <a:srcRect/>
          <a:stretch>
            <a:fillRect/>
          </a:stretch>
        </p:blipFill>
        <p:spPr bwMode="auto">
          <a:xfrm>
            <a:off x="819150" y="2101850"/>
            <a:ext cx="7505700" cy="3971925"/>
          </a:xfrm>
          <a:prstGeom prst="rect">
            <a:avLst/>
          </a:prstGeom>
          <a:noFill/>
        </p:spPr>
      </p:pic>
    </p:spTree>
    <p:extLst>
      <p:ext uri="{BB962C8B-B14F-4D97-AF65-F5344CB8AC3E}">
        <p14:creationId xmlns:p14="http://schemas.microsoft.com/office/powerpoint/2010/main" val="5394620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B524-9DA0-43DE-922A-B439B5ED87ED}"/>
              </a:ext>
            </a:extLst>
          </p:cNvPr>
          <p:cNvSpPr>
            <a:spLocks noGrp="1"/>
          </p:cNvSpPr>
          <p:nvPr>
            <p:ph type="title"/>
          </p:nvPr>
        </p:nvSpPr>
        <p:spPr/>
        <p:txBody>
          <a:bodyPr/>
          <a:lstStyle/>
          <a:p>
            <a:r>
              <a:rPr lang="en-IN" dirty="0"/>
              <a:t>Install </a:t>
            </a:r>
            <a:r>
              <a:rPr lang="en-IN" dirty="0" err="1"/>
              <a:t>PowerShellWebAccess</a:t>
            </a:r>
            <a:endParaRPr lang="en-IN" dirty="0"/>
          </a:p>
        </p:txBody>
      </p:sp>
      <p:sp>
        <p:nvSpPr>
          <p:cNvPr id="3" name="Content Placeholder 2">
            <a:extLst>
              <a:ext uri="{FF2B5EF4-FFF2-40B4-BE49-F238E27FC236}">
                <a16:creationId xmlns:a16="http://schemas.microsoft.com/office/drawing/2014/main" id="{A23664C3-4063-422C-A0AC-395EA5A8F957}"/>
              </a:ext>
            </a:extLst>
          </p:cNvPr>
          <p:cNvSpPr>
            <a:spLocks noGrp="1"/>
          </p:cNvSpPr>
          <p:nvPr>
            <p:ph idx="1"/>
          </p:nvPr>
        </p:nvSpPr>
        <p:spPr/>
        <p:txBody>
          <a:bodyPr>
            <a:normAutofit/>
          </a:bodyPr>
          <a:lstStyle/>
          <a:p>
            <a:r>
              <a:rPr lang="en-IN" sz="2400" dirty="0"/>
              <a:t>Enable </a:t>
            </a:r>
            <a:r>
              <a:rPr lang="en-IN" sz="2400" dirty="0" err="1"/>
              <a:t>WindowsPowerShell</a:t>
            </a:r>
            <a:r>
              <a:rPr lang="en-IN" sz="2400" dirty="0"/>
              <a:t> web access from Add roles and features by using Web Server (IIS) or </a:t>
            </a:r>
            <a:r>
              <a:rPr lang="en-IN" sz="2400" dirty="0" err="1"/>
              <a:t>WindowsPowerShell</a:t>
            </a:r>
            <a:r>
              <a:rPr lang="en-IN" sz="2400"/>
              <a:t> option.</a:t>
            </a:r>
            <a:endParaRPr lang="en-IN" sz="2400" dirty="0"/>
          </a:p>
          <a:p>
            <a:r>
              <a:rPr lang="en-IN" sz="2400" dirty="0"/>
              <a:t>Install </a:t>
            </a:r>
            <a:r>
              <a:rPr lang="en-IN" sz="2400" dirty="0" err="1"/>
              <a:t>UserCertificate</a:t>
            </a:r>
            <a:r>
              <a:rPr lang="en-IN" sz="2400" dirty="0"/>
              <a:t> for accessing </a:t>
            </a:r>
            <a:r>
              <a:rPr lang="en-IN" sz="2400" dirty="0" err="1"/>
              <a:t>PowershellWebAccess</a:t>
            </a:r>
            <a:r>
              <a:rPr lang="en-IN" sz="2400" dirty="0"/>
              <a:t> by using the PS </a:t>
            </a:r>
            <a:r>
              <a:rPr lang="en-IN" sz="2400" dirty="0" err="1"/>
              <a:t>cmd</a:t>
            </a:r>
            <a:r>
              <a:rPr lang="en-IN" sz="2400" dirty="0"/>
              <a:t>  </a:t>
            </a:r>
            <a:r>
              <a:rPr lang="en-IN" sz="2400" b="1" dirty="0"/>
              <a:t>“install-</a:t>
            </a:r>
            <a:r>
              <a:rPr lang="en-IN" sz="2400" b="1" dirty="0" err="1"/>
              <a:t>PswaWebApplication</a:t>
            </a:r>
            <a:r>
              <a:rPr lang="en-IN" sz="2400" b="1" dirty="0"/>
              <a:t> –</a:t>
            </a:r>
            <a:r>
              <a:rPr lang="en-IN" sz="2400" b="1" dirty="0" err="1"/>
              <a:t>UserTestCertificate</a:t>
            </a:r>
            <a:r>
              <a:rPr lang="en-IN" sz="2400" b="1" dirty="0"/>
              <a:t> “ .</a:t>
            </a:r>
          </a:p>
          <a:p>
            <a:r>
              <a:rPr lang="en-IN" sz="2400" dirty="0"/>
              <a:t>Use </a:t>
            </a:r>
            <a:r>
              <a:rPr lang="en-IN" sz="2400" dirty="0" err="1"/>
              <a:t>cmd</a:t>
            </a:r>
            <a:r>
              <a:rPr lang="en-IN" sz="2400" dirty="0"/>
              <a:t> to set rule to provide authorization for the users and Computer “</a:t>
            </a:r>
            <a:r>
              <a:rPr lang="en-IN" sz="2400" b="1" dirty="0"/>
              <a:t>Add-</a:t>
            </a:r>
            <a:r>
              <a:rPr lang="en-IN" sz="2400" b="1" dirty="0" err="1"/>
              <a:t>PswaAuthorizationRule</a:t>
            </a:r>
            <a:r>
              <a:rPr lang="en-IN" sz="2400" b="1" dirty="0"/>
              <a:t> –</a:t>
            </a:r>
            <a:r>
              <a:rPr lang="en-IN" sz="2400" b="1" dirty="0" err="1"/>
              <a:t>UserName</a:t>
            </a:r>
            <a:r>
              <a:rPr lang="en-IN" sz="2400" b="1" dirty="0"/>
              <a:t> * -</a:t>
            </a:r>
            <a:r>
              <a:rPr lang="en-IN" sz="2400" b="1" dirty="0" err="1"/>
              <a:t>ComputerName</a:t>
            </a:r>
            <a:r>
              <a:rPr lang="en-IN" sz="2400" b="1" dirty="0"/>
              <a:t> * -</a:t>
            </a:r>
            <a:r>
              <a:rPr lang="en-IN" sz="2400" b="1" dirty="0" err="1"/>
              <a:t>ConfigurationName</a:t>
            </a:r>
            <a:r>
              <a:rPr lang="en-IN" sz="2400" b="1" dirty="0"/>
              <a:t> * </a:t>
            </a:r>
            <a:r>
              <a:rPr lang="en-IN" sz="2400" dirty="0"/>
              <a:t>”</a:t>
            </a:r>
          </a:p>
          <a:p>
            <a:r>
              <a:rPr lang="en-IN" sz="2400" dirty="0"/>
              <a:t>From browser now user can able access the </a:t>
            </a:r>
            <a:r>
              <a:rPr lang="en-IN" sz="2400" dirty="0" err="1"/>
              <a:t>powershell</a:t>
            </a:r>
            <a:r>
              <a:rPr lang="en-IN" sz="2400" dirty="0"/>
              <a:t>.</a:t>
            </a:r>
          </a:p>
          <a:p>
            <a:pPr marL="118872" indent="0">
              <a:buNone/>
            </a:pPr>
            <a:endParaRPr lang="en-IN" sz="2400" b="1" dirty="0"/>
          </a:p>
        </p:txBody>
      </p:sp>
      <p:sp>
        <p:nvSpPr>
          <p:cNvPr id="4" name="Date Placeholder 3">
            <a:extLst>
              <a:ext uri="{FF2B5EF4-FFF2-40B4-BE49-F238E27FC236}">
                <a16:creationId xmlns:a16="http://schemas.microsoft.com/office/drawing/2014/main" id="{0B6FF467-4E07-423D-8E0E-B5847A6AAFEF}"/>
              </a:ext>
            </a:extLst>
          </p:cNvPr>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a:extLst>
              <a:ext uri="{FF2B5EF4-FFF2-40B4-BE49-F238E27FC236}">
                <a16:creationId xmlns:a16="http://schemas.microsoft.com/office/drawing/2014/main" id="{115AADD3-BEC9-4647-BAA2-AEB23A736404}"/>
              </a:ext>
            </a:extLst>
          </p:cNvPr>
          <p:cNvSpPr>
            <a:spLocks noGrp="1"/>
          </p:cNvSpPr>
          <p:nvPr>
            <p:ph type="sldNum" sz="quarter" idx="12"/>
          </p:nvPr>
        </p:nvSpPr>
        <p:spPr/>
        <p:txBody>
          <a:bodyPr/>
          <a:lstStyle/>
          <a:p>
            <a:fld id="{5C24E088-F862-4C86-810D-19D44EE4F812}" type="slidenum">
              <a:rPr lang="en-US" smtClean="0"/>
              <a:t>104</a:t>
            </a:fld>
            <a:endParaRPr lang="en-US"/>
          </a:p>
        </p:txBody>
      </p:sp>
    </p:spTree>
    <p:extLst>
      <p:ext uri="{BB962C8B-B14F-4D97-AF65-F5344CB8AC3E}">
        <p14:creationId xmlns:p14="http://schemas.microsoft.com/office/powerpoint/2010/main" val="41534022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6BD31-B7D9-4902-9A05-60D541D0C316}" type="datetime1">
              <a:rPr lang="en-US" smtClean="0"/>
              <a:t>2/7/2020</a:t>
            </a:fld>
            <a:endParaRPr lang="en-US"/>
          </a:p>
        </p:txBody>
      </p:sp>
      <p:sp>
        <p:nvSpPr>
          <p:cNvPr id="3" name="Slide Number Placeholder 2"/>
          <p:cNvSpPr>
            <a:spLocks noGrp="1"/>
          </p:cNvSpPr>
          <p:nvPr>
            <p:ph type="sldNum" sz="quarter" idx="12"/>
          </p:nvPr>
        </p:nvSpPr>
        <p:spPr/>
        <p:txBody>
          <a:bodyPr/>
          <a:lstStyle/>
          <a:p>
            <a:fld id="{5C24E088-F862-4C86-810D-19D44EE4F812}" type="slidenum">
              <a:rPr lang="en-US" smtClean="0"/>
              <a:t>105</a:t>
            </a:fld>
            <a:endParaRPr lang="en-US"/>
          </a:p>
        </p:txBody>
      </p:sp>
      <p:pic>
        <p:nvPicPr>
          <p:cNvPr id="4" name="Content Placeholder 4" descr="Image result for thank you"/>
          <p:cNvPicPr>
            <a:picLocks noGrp="1" noChangeAspect="1" noChangeArrowheads="1"/>
          </p:cNvPicPr>
          <p:nvPr/>
        </p:nvPicPr>
        <p:blipFill>
          <a:blip r:embed="rId2" cstate="print"/>
          <a:srcRect/>
          <a:stretch>
            <a:fillRect/>
          </a:stretch>
        </p:blipFill>
        <p:spPr bwMode="auto">
          <a:xfrm>
            <a:off x="76201" y="76200"/>
            <a:ext cx="8991600" cy="6705600"/>
          </a:xfrm>
          <a:prstGeom prst="rect">
            <a:avLst/>
          </a:prstGeom>
          <a:noFill/>
        </p:spPr>
      </p:pic>
    </p:spTree>
    <p:extLst>
      <p:ext uri="{BB962C8B-B14F-4D97-AF65-F5344CB8AC3E}">
        <p14:creationId xmlns:p14="http://schemas.microsoft.com/office/powerpoint/2010/main" val="363065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printing flexibility</a:t>
            </a:r>
          </a:p>
        </p:txBody>
      </p:sp>
      <p:sp>
        <p:nvSpPr>
          <p:cNvPr id="3" name="Content Placeholder 2"/>
          <p:cNvSpPr>
            <a:spLocks noGrp="1"/>
          </p:cNvSpPr>
          <p:nvPr>
            <p:ph idx="1"/>
          </p:nvPr>
        </p:nvSpPr>
        <p:spPr/>
        <p:txBody>
          <a:bodyPr>
            <a:normAutofit fontScale="85000" lnSpcReduction="20000"/>
          </a:bodyPr>
          <a:lstStyle/>
          <a:p>
            <a:pPr algn="just"/>
            <a:r>
              <a:rPr lang="en-US" dirty="0"/>
              <a:t>The flexibility of the Windows print architecture is manifested in the different ways you can deploy the four printing components. </a:t>
            </a:r>
          </a:p>
          <a:p>
            <a:pPr algn="just"/>
            <a:r>
              <a:rPr lang="en-US" dirty="0"/>
              <a:t>A single computer can perform all the roles (except for the print device, of course) or you can distribute those roles across the network. </a:t>
            </a:r>
          </a:p>
          <a:p>
            <a:pPr lvl="1" algn="just"/>
            <a:r>
              <a:rPr lang="en-US" dirty="0"/>
              <a:t>Direct printing</a:t>
            </a:r>
          </a:p>
          <a:p>
            <a:pPr lvl="1" algn="just"/>
            <a:r>
              <a:rPr lang="en-US" dirty="0"/>
              <a:t>Locally attached printer sharing</a:t>
            </a:r>
          </a:p>
          <a:p>
            <a:pPr lvl="1" algn="just"/>
            <a:r>
              <a:rPr lang="en-US" dirty="0"/>
              <a:t>Network-attached printing</a:t>
            </a:r>
          </a:p>
          <a:p>
            <a:pPr lvl="1" algn="just"/>
            <a:r>
              <a:rPr lang="en-US" dirty="0"/>
              <a:t>Network-attached printer sharing</a:t>
            </a:r>
          </a:p>
          <a:p>
            <a:pPr algn="just"/>
            <a:r>
              <a:rPr lang="en-US" dirty="0"/>
              <a:t>You can scale these configurations up to accommodate a network of virtually any size.</a:t>
            </a:r>
          </a:p>
        </p:txBody>
      </p:sp>
      <p:sp>
        <p:nvSpPr>
          <p:cNvPr id="4" name="Date Placeholder 3"/>
          <p:cNvSpPr>
            <a:spLocks noGrp="1"/>
          </p:cNvSpPr>
          <p:nvPr>
            <p:ph type="dt" sz="half" idx="10"/>
          </p:nvPr>
        </p:nvSpPr>
        <p:spPr/>
        <p:txBody>
          <a:bodyPr/>
          <a:lstStyle/>
          <a:p>
            <a:fld id="{8AA2510A-7509-4C17-ADFA-8A15B0F860F6}"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11</a:t>
            </a:fld>
            <a:endParaRPr lang="en-US"/>
          </a:p>
        </p:txBody>
      </p:sp>
    </p:spTree>
    <p:extLst>
      <p:ext uri="{BB962C8B-B14F-4D97-AF65-F5344CB8AC3E}">
        <p14:creationId xmlns:p14="http://schemas.microsoft.com/office/powerpoint/2010/main" val="319073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PRINTING</a:t>
            </a:r>
          </a:p>
        </p:txBody>
      </p:sp>
      <p:sp>
        <p:nvSpPr>
          <p:cNvPr id="3" name="Content Placeholder 2"/>
          <p:cNvSpPr>
            <a:spLocks noGrp="1"/>
          </p:cNvSpPr>
          <p:nvPr>
            <p:ph idx="1"/>
          </p:nvPr>
        </p:nvSpPr>
        <p:spPr/>
        <p:txBody>
          <a:bodyPr>
            <a:normAutofit fontScale="92500" lnSpcReduction="20000"/>
          </a:bodyPr>
          <a:lstStyle/>
          <a:p>
            <a:pPr algn="just"/>
            <a:r>
              <a:rPr lang="en-US" dirty="0"/>
              <a:t>The simplest print architecture consists of one print device connected to one computer, also known as a locally attached print device, as shown in Figure.</a:t>
            </a:r>
          </a:p>
          <a:p>
            <a:pPr algn="just"/>
            <a:endParaRPr lang="en-US" dirty="0"/>
          </a:p>
          <a:p>
            <a:pPr marL="0" indent="0" algn="just">
              <a:buNone/>
            </a:pPr>
            <a:endParaRPr lang="en-US" dirty="0"/>
          </a:p>
          <a:p>
            <a:pPr algn="just"/>
            <a:endParaRPr lang="en-US" dirty="0"/>
          </a:p>
          <a:p>
            <a:pPr algn="just"/>
            <a:r>
              <a:rPr lang="en-US" dirty="0"/>
              <a:t> When you connect a print device directly to a Windows Server 2012 R2 computer and print from an application running on that system, the computer supplies the printer, printer driver, and print server functions.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128962"/>
            <a:ext cx="2378530" cy="98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43600" y="3316069"/>
            <a:ext cx="2286000" cy="646331"/>
          </a:xfrm>
          <a:prstGeom prst="rect">
            <a:avLst/>
          </a:prstGeom>
          <a:noFill/>
        </p:spPr>
        <p:txBody>
          <a:bodyPr wrap="square" rtlCol="0">
            <a:spAutoFit/>
          </a:bodyPr>
          <a:lstStyle/>
          <a:p>
            <a:r>
              <a:rPr lang="en-US" dirty="0"/>
              <a:t>Fig: A locally attached print device</a:t>
            </a:r>
          </a:p>
        </p:txBody>
      </p:sp>
      <p:sp>
        <p:nvSpPr>
          <p:cNvPr id="5" name="Date Placeholder 4"/>
          <p:cNvSpPr>
            <a:spLocks noGrp="1"/>
          </p:cNvSpPr>
          <p:nvPr>
            <p:ph type="dt" sz="half" idx="10"/>
          </p:nvPr>
        </p:nvSpPr>
        <p:spPr/>
        <p:txBody>
          <a:bodyPr/>
          <a:lstStyle/>
          <a:p>
            <a:fld id="{C1AFB6D8-96EE-4F3F-BC5D-08B0A6A0B10C}" type="datetime1">
              <a:rPr lang="en-US" smtClean="0"/>
              <a:t>2/7/2020</a:t>
            </a:fld>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12</a:t>
            </a:fld>
            <a:endParaRPr lang="en-US"/>
          </a:p>
        </p:txBody>
      </p:sp>
    </p:spTree>
    <p:extLst>
      <p:ext uri="{BB962C8B-B14F-4D97-AF65-F5344CB8AC3E}">
        <p14:creationId xmlns:p14="http://schemas.microsoft.com/office/powerpoint/2010/main" val="423114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LOCALLY ATTACHED PRINTER SHARING</a:t>
            </a:r>
          </a:p>
        </p:txBody>
      </p:sp>
      <p:sp>
        <p:nvSpPr>
          <p:cNvPr id="3" name="Content Placeholder 2"/>
          <p:cNvSpPr>
            <a:spLocks noGrp="1"/>
          </p:cNvSpPr>
          <p:nvPr>
            <p:ph idx="1"/>
          </p:nvPr>
        </p:nvSpPr>
        <p:spPr/>
        <p:txBody>
          <a:bodyPr>
            <a:normAutofit lnSpcReduction="10000"/>
          </a:bodyPr>
          <a:lstStyle/>
          <a:p>
            <a:pPr algn="just"/>
            <a:r>
              <a:rPr lang="en-US" dirty="0"/>
              <a:t>In addition to printing from an application running on that computer, you can also share the printer (and the print device) with other users on the same network. </a:t>
            </a:r>
          </a:p>
          <a:p>
            <a:pPr algn="just"/>
            <a:r>
              <a:rPr lang="en-US" dirty="0"/>
              <a:t>In this arrangement, the computer with the locally attached print device functions as a print server.</a:t>
            </a:r>
          </a:p>
          <a:p>
            <a:pPr algn="just"/>
            <a:r>
              <a:rPr lang="en-US" dirty="0"/>
              <a:t> Figure shows the other computers on the network, which are known as the print clients.</a:t>
            </a:r>
          </a:p>
        </p:txBody>
      </p:sp>
      <p:sp>
        <p:nvSpPr>
          <p:cNvPr id="4" name="Date Placeholder 3"/>
          <p:cNvSpPr>
            <a:spLocks noGrp="1"/>
          </p:cNvSpPr>
          <p:nvPr>
            <p:ph type="dt" sz="half" idx="10"/>
          </p:nvPr>
        </p:nvSpPr>
        <p:spPr/>
        <p:txBody>
          <a:bodyPr/>
          <a:lstStyle/>
          <a:p>
            <a:fld id="{F586A2C1-38CC-42D4-9C7D-E82ADE39F09A}"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13</a:t>
            </a:fld>
            <a:endParaRPr lang="en-US"/>
          </a:p>
        </p:txBody>
      </p:sp>
    </p:spTree>
    <p:extLst>
      <p:ext uri="{BB962C8B-B14F-4D97-AF65-F5344CB8AC3E}">
        <p14:creationId xmlns:p14="http://schemas.microsoft.com/office/powerpoint/2010/main" val="154270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LOCALLY ATTACHED PRINTER SHARING (Contd.,)</a:t>
            </a:r>
          </a:p>
        </p:txBody>
      </p:sp>
      <p:sp>
        <p:nvSpPr>
          <p:cNvPr id="4" name="TextBox 3"/>
          <p:cNvSpPr txBox="1"/>
          <p:nvPr/>
        </p:nvSpPr>
        <p:spPr>
          <a:xfrm>
            <a:off x="2514600" y="5867400"/>
            <a:ext cx="4495800" cy="369332"/>
          </a:xfrm>
          <a:prstGeom prst="rect">
            <a:avLst/>
          </a:prstGeom>
          <a:noFill/>
        </p:spPr>
        <p:txBody>
          <a:bodyPr wrap="square" rtlCol="0">
            <a:spAutoFit/>
          </a:bodyPr>
          <a:lstStyle/>
          <a:p>
            <a:r>
              <a:rPr lang="en-US" dirty="0"/>
              <a:t>Fig: Sharing a locally attached printer</a:t>
            </a:r>
          </a:p>
        </p:txBody>
      </p:sp>
      <p:sp>
        <p:nvSpPr>
          <p:cNvPr id="3" name="Date Placeholder 2"/>
          <p:cNvSpPr>
            <a:spLocks noGrp="1"/>
          </p:cNvSpPr>
          <p:nvPr>
            <p:ph type="dt" sz="half" idx="10"/>
          </p:nvPr>
        </p:nvSpPr>
        <p:spPr/>
        <p:txBody>
          <a:bodyPr/>
          <a:lstStyle/>
          <a:p>
            <a:fld id="{E379EC87-0EF6-4543-A6B6-6BFAAE464D33}"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52696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80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LOCALLY ATTACHED PRINTER SHARING (Contd.,)</a:t>
            </a:r>
          </a:p>
        </p:txBody>
      </p:sp>
      <p:sp>
        <p:nvSpPr>
          <p:cNvPr id="3" name="Content Placeholder 2"/>
          <p:cNvSpPr>
            <a:spLocks noGrp="1"/>
          </p:cNvSpPr>
          <p:nvPr>
            <p:ph idx="1"/>
          </p:nvPr>
        </p:nvSpPr>
        <p:spPr/>
        <p:txBody>
          <a:bodyPr>
            <a:normAutofit fontScale="92500" lnSpcReduction="20000"/>
          </a:bodyPr>
          <a:lstStyle/>
          <a:p>
            <a:pPr algn="just"/>
            <a:r>
              <a:rPr lang="en-US" dirty="0"/>
              <a:t>In the default Windows Server 2012 R2 printer-sharing configuration, each client uses its own printer and printer driver. </a:t>
            </a:r>
          </a:p>
          <a:p>
            <a:pPr algn="just"/>
            <a:r>
              <a:rPr lang="en-US" dirty="0"/>
              <a:t>The main advantage of this printing arrangement is that multiple users, located anywhere on the network, can send jobs to a single print device connected to a computer functioning as a print server. </a:t>
            </a:r>
          </a:p>
          <a:p>
            <a:pPr algn="just"/>
            <a:r>
              <a:rPr lang="en-US" dirty="0"/>
              <a:t>The downside is that processing the print jobs for many users can impose a significant burden on the print server. </a:t>
            </a:r>
          </a:p>
        </p:txBody>
      </p:sp>
      <p:sp>
        <p:nvSpPr>
          <p:cNvPr id="4" name="Date Placeholder 3"/>
          <p:cNvSpPr>
            <a:spLocks noGrp="1"/>
          </p:cNvSpPr>
          <p:nvPr>
            <p:ph type="dt" sz="half" idx="10"/>
          </p:nvPr>
        </p:nvSpPr>
        <p:spPr/>
        <p:txBody>
          <a:bodyPr/>
          <a:lstStyle/>
          <a:p>
            <a:fld id="{7D962916-E409-40A5-94EB-FDF77EF83F42}"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15</a:t>
            </a:fld>
            <a:endParaRPr lang="en-US"/>
          </a:p>
        </p:txBody>
      </p:sp>
    </p:spTree>
    <p:extLst>
      <p:ext uri="{BB962C8B-B14F-4D97-AF65-F5344CB8AC3E}">
        <p14:creationId xmlns:p14="http://schemas.microsoft.com/office/powerpoint/2010/main" val="353292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PRINTING</a:t>
            </a:r>
          </a:p>
        </p:txBody>
      </p:sp>
      <p:sp>
        <p:nvSpPr>
          <p:cNvPr id="3" name="Content Placeholder 2"/>
          <p:cNvSpPr>
            <a:spLocks noGrp="1"/>
          </p:cNvSpPr>
          <p:nvPr>
            <p:ph idx="1"/>
          </p:nvPr>
        </p:nvSpPr>
        <p:spPr>
          <a:xfrm>
            <a:off x="457200" y="1570037"/>
            <a:ext cx="8229600" cy="4525963"/>
          </a:xfrm>
        </p:spPr>
        <p:txBody>
          <a:bodyPr>
            <a:noAutofit/>
          </a:bodyPr>
          <a:lstStyle/>
          <a:p>
            <a:pPr algn="just"/>
            <a:r>
              <a:rPr lang="en-US" sz="2400" dirty="0"/>
              <a:t>The printing solutions discussed thus far involve print devices connected directly to a computer using a USB or other port. </a:t>
            </a:r>
          </a:p>
          <a:p>
            <a:pPr algn="just"/>
            <a:r>
              <a:rPr lang="en-US" sz="2400" dirty="0"/>
              <a:t>Print devices do not necessarily have to be attached to computers, however. </a:t>
            </a:r>
          </a:p>
          <a:p>
            <a:pPr algn="just"/>
            <a:r>
              <a:rPr lang="en-US" sz="2400" dirty="0"/>
              <a:t>You can connect a print device directly to the network instead. </a:t>
            </a:r>
          </a:p>
          <a:p>
            <a:pPr algn="just"/>
            <a:r>
              <a:rPr lang="en-US" sz="2400" dirty="0"/>
              <a:t>Many print device models are equipped with network interface adapters, enabling you to attach a standard network cable. </a:t>
            </a:r>
          </a:p>
          <a:p>
            <a:pPr algn="just"/>
            <a:r>
              <a:rPr lang="en-US" sz="2400" dirty="0"/>
              <a:t>Print devices so equipped have their own IP addresses and typically have an embedded web-based configuration interface.</a:t>
            </a:r>
          </a:p>
        </p:txBody>
      </p:sp>
      <p:sp>
        <p:nvSpPr>
          <p:cNvPr id="4" name="Date Placeholder 3"/>
          <p:cNvSpPr>
            <a:spLocks noGrp="1"/>
          </p:cNvSpPr>
          <p:nvPr>
            <p:ph type="dt" sz="half" idx="10"/>
          </p:nvPr>
        </p:nvSpPr>
        <p:spPr/>
        <p:txBody>
          <a:bodyPr/>
          <a:lstStyle/>
          <a:p>
            <a:fld id="{3FC05277-A3B1-4DF0-AA95-86738435833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16</a:t>
            </a:fld>
            <a:endParaRPr lang="en-US"/>
          </a:p>
        </p:txBody>
      </p:sp>
    </p:spTree>
    <p:extLst>
      <p:ext uri="{BB962C8B-B14F-4D97-AF65-F5344CB8AC3E}">
        <p14:creationId xmlns:p14="http://schemas.microsoft.com/office/powerpoint/2010/main" val="3863677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PRINTING (Contd.,)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855294" cy="3841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95400" y="5943600"/>
            <a:ext cx="6553200" cy="369332"/>
          </a:xfrm>
          <a:prstGeom prst="rect">
            <a:avLst/>
          </a:prstGeom>
          <a:noFill/>
        </p:spPr>
        <p:txBody>
          <a:bodyPr wrap="square" rtlCol="0">
            <a:spAutoFit/>
          </a:bodyPr>
          <a:lstStyle/>
          <a:p>
            <a:r>
              <a:rPr lang="en-US" dirty="0"/>
              <a:t>Fig: A network-attached print device with multiple print servers</a:t>
            </a:r>
          </a:p>
        </p:txBody>
      </p:sp>
      <p:sp>
        <p:nvSpPr>
          <p:cNvPr id="3" name="Date Placeholder 2"/>
          <p:cNvSpPr>
            <a:spLocks noGrp="1"/>
          </p:cNvSpPr>
          <p:nvPr>
            <p:ph type="dt" sz="half" idx="10"/>
          </p:nvPr>
        </p:nvSpPr>
        <p:spPr/>
        <p:txBody>
          <a:bodyPr/>
          <a:lstStyle/>
          <a:p>
            <a:fld id="{331088A1-053B-4B95-8C21-9F02FB402AF7}"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17</a:t>
            </a:fld>
            <a:endParaRPr lang="en-US"/>
          </a:p>
        </p:txBody>
      </p:sp>
    </p:spTree>
    <p:extLst>
      <p:ext uri="{BB962C8B-B14F-4D97-AF65-F5344CB8AC3E}">
        <p14:creationId xmlns:p14="http://schemas.microsoft.com/office/powerpoint/2010/main" val="262896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PRINTING (Contd.,)</a:t>
            </a:r>
          </a:p>
        </p:txBody>
      </p:sp>
      <p:sp>
        <p:nvSpPr>
          <p:cNvPr id="3" name="Content Placeholder 2"/>
          <p:cNvSpPr>
            <a:spLocks noGrp="1"/>
          </p:cNvSpPr>
          <p:nvPr>
            <p:ph idx="1"/>
          </p:nvPr>
        </p:nvSpPr>
        <p:spPr/>
        <p:txBody>
          <a:bodyPr>
            <a:normAutofit fontScale="92500"/>
          </a:bodyPr>
          <a:lstStyle/>
          <a:p>
            <a:pPr algn="just"/>
            <a:r>
              <a:rPr lang="en-US" dirty="0"/>
              <a:t>Even individual end users with no administrative assistance will find this arrangement simple to set up. However, the disadvantages are many, including the following:</a:t>
            </a:r>
          </a:p>
          <a:p>
            <a:pPr lvl="1" algn="just"/>
            <a:r>
              <a:rPr lang="en-US" dirty="0"/>
              <a:t>Users examining the print queue see only their own jobs.</a:t>
            </a:r>
          </a:p>
          <a:p>
            <a:pPr lvl="1" algn="just"/>
            <a:r>
              <a:rPr lang="en-US" dirty="0"/>
              <a:t>Users are oblivious of the other users accessing the print device. They have no way of knowing what other jobs have been sent to the print device or how long it will be until the print device completes their jobs.</a:t>
            </a:r>
          </a:p>
        </p:txBody>
      </p:sp>
      <p:sp>
        <p:nvSpPr>
          <p:cNvPr id="4" name="Date Placeholder 3"/>
          <p:cNvSpPr>
            <a:spLocks noGrp="1"/>
          </p:cNvSpPr>
          <p:nvPr>
            <p:ph type="dt" sz="half" idx="10"/>
          </p:nvPr>
        </p:nvSpPr>
        <p:spPr/>
        <p:txBody>
          <a:bodyPr/>
          <a:lstStyle/>
          <a:p>
            <a:fld id="{93375837-F9A3-4E96-96F8-DF42DEAB481A}"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18</a:t>
            </a:fld>
            <a:endParaRPr lang="en-US"/>
          </a:p>
        </p:txBody>
      </p:sp>
    </p:spTree>
    <p:extLst>
      <p:ext uri="{BB962C8B-B14F-4D97-AF65-F5344CB8AC3E}">
        <p14:creationId xmlns:p14="http://schemas.microsoft.com/office/powerpoint/2010/main" val="149197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PRINTING (Contd.,)</a:t>
            </a:r>
          </a:p>
        </p:txBody>
      </p:sp>
      <p:sp>
        <p:nvSpPr>
          <p:cNvPr id="3" name="Content Placeholder 2"/>
          <p:cNvSpPr>
            <a:spLocks noGrp="1"/>
          </p:cNvSpPr>
          <p:nvPr>
            <p:ph idx="1"/>
          </p:nvPr>
        </p:nvSpPr>
        <p:spPr/>
        <p:txBody>
          <a:bodyPr>
            <a:normAutofit fontScale="92500" lnSpcReduction="20000"/>
          </a:bodyPr>
          <a:lstStyle/>
          <a:p>
            <a:pPr lvl="1" algn="just"/>
            <a:r>
              <a:rPr lang="en-US" dirty="0"/>
              <a:t>Administrators have no way of centrally managing the print queue because each client has its own print queue.</a:t>
            </a:r>
          </a:p>
          <a:p>
            <a:pPr lvl="1" algn="just"/>
            <a:r>
              <a:rPr lang="en-US" dirty="0"/>
              <a:t>Administrators cannot implement advanced printing features, such as printer pools or remote administration.</a:t>
            </a:r>
          </a:p>
          <a:p>
            <a:pPr lvl="1" algn="just"/>
            <a:r>
              <a:rPr lang="en-US" dirty="0"/>
              <a:t>Error messages appear only on the computer that originated the job that the print device is currently processing.</a:t>
            </a:r>
          </a:p>
          <a:p>
            <a:pPr lvl="1" algn="just"/>
            <a:r>
              <a:rPr lang="en-US" dirty="0"/>
              <a:t>All print job processing is performed by the client computer rather than being partially offloaded to an external print server.</a:t>
            </a:r>
          </a:p>
        </p:txBody>
      </p:sp>
      <p:sp>
        <p:nvSpPr>
          <p:cNvPr id="4" name="Date Placeholder 3"/>
          <p:cNvSpPr>
            <a:spLocks noGrp="1"/>
          </p:cNvSpPr>
          <p:nvPr>
            <p:ph type="dt" sz="half" idx="10"/>
          </p:nvPr>
        </p:nvSpPr>
        <p:spPr/>
        <p:txBody>
          <a:bodyPr/>
          <a:lstStyle/>
          <a:p>
            <a:fld id="{CD1EC498-8F8F-4A5B-A570-52423929AC28}"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19</a:t>
            </a:fld>
            <a:endParaRPr lang="en-US"/>
          </a:p>
        </p:txBody>
      </p:sp>
    </p:spTree>
    <p:extLst>
      <p:ext uri="{BB962C8B-B14F-4D97-AF65-F5344CB8AC3E}">
        <p14:creationId xmlns:p14="http://schemas.microsoft.com/office/powerpoint/2010/main" val="96093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p:txBody>
          <a:bodyPr/>
          <a:lstStyle/>
          <a:p>
            <a:r>
              <a:rPr lang="en-US" dirty="0"/>
              <a:t>Configuring Print &amp; Document Services</a:t>
            </a:r>
          </a:p>
          <a:p>
            <a:pPr lvl="1"/>
            <a:r>
              <a:rPr lang="en-US" dirty="0"/>
              <a:t>Deploying a print server</a:t>
            </a:r>
          </a:p>
          <a:p>
            <a:pPr lvl="1"/>
            <a:r>
              <a:rPr lang="en-US" dirty="0"/>
              <a:t>Sharing a Printer</a:t>
            </a:r>
          </a:p>
          <a:p>
            <a:pPr lvl="1"/>
            <a:r>
              <a:rPr lang="en-US" dirty="0"/>
              <a:t>Managing Documents &amp; Printer</a:t>
            </a:r>
          </a:p>
          <a:p>
            <a:pPr lvl="1"/>
            <a:r>
              <a:rPr lang="en-US" dirty="0"/>
              <a:t>Using the Print and Document Services Role</a:t>
            </a:r>
          </a:p>
          <a:p>
            <a:r>
              <a:rPr lang="en-US" dirty="0"/>
              <a:t>Configuring Servers for Remote Management</a:t>
            </a:r>
          </a:p>
          <a:p>
            <a:pPr lvl="1"/>
            <a:r>
              <a:rPr lang="en-US" dirty="0"/>
              <a:t>Using Server Manager for Remote Management</a:t>
            </a:r>
          </a:p>
          <a:p>
            <a:pPr lvl="1"/>
            <a:r>
              <a:rPr lang="en-US" dirty="0"/>
              <a:t>Using Remote Server Administration Tools</a:t>
            </a:r>
          </a:p>
        </p:txBody>
      </p:sp>
      <p:sp>
        <p:nvSpPr>
          <p:cNvPr id="4" name="Date Placeholder 3"/>
          <p:cNvSpPr>
            <a:spLocks noGrp="1"/>
          </p:cNvSpPr>
          <p:nvPr>
            <p:ph type="dt" sz="half" idx="10"/>
          </p:nvPr>
        </p:nvSpPr>
        <p:spPr/>
        <p:txBody>
          <a:bodyPr/>
          <a:lstStyle/>
          <a:p>
            <a:fld id="{26FAEE99-BFC1-4C5B-A9F9-6F46AD4BBABF}"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a:t>
            </a:fld>
            <a:endParaRPr lang="en-US"/>
          </a:p>
        </p:txBody>
      </p:sp>
    </p:spTree>
    <p:extLst>
      <p:ext uri="{BB962C8B-B14F-4D97-AF65-F5344CB8AC3E}">
        <p14:creationId xmlns:p14="http://schemas.microsoft.com/office/powerpoint/2010/main" val="4524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PRINTER SHARING</a:t>
            </a:r>
          </a:p>
        </p:txBody>
      </p:sp>
      <p:sp>
        <p:nvSpPr>
          <p:cNvPr id="3" name="Content Placeholder 2"/>
          <p:cNvSpPr>
            <a:spLocks noGrp="1"/>
          </p:cNvSpPr>
          <p:nvPr>
            <p:ph idx="1"/>
          </p:nvPr>
        </p:nvSpPr>
        <p:spPr/>
        <p:txBody>
          <a:bodyPr>
            <a:normAutofit fontScale="85000" lnSpcReduction="20000"/>
          </a:bodyPr>
          <a:lstStyle/>
          <a:p>
            <a:pPr algn="just"/>
            <a:r>
              <a:rPr lang="en-US" dirty="0"/>
              <a:t>The other option for network-attached printing is to designate one computer as a print server and use it to service all the print clients on the network. </a:t>
            </a:r>
          </a:p>
          <a:p>
            <a:pPr algn="just"/>
            <a:r>
              <a:rPr lang="en-US" dirty="0"/>
              <a:t>To do this, you install a printer on one computer (which becomes the print server) and configure it to access the print device directly through a TCP port. </a:t>
            </a:r>
          </a:p>
          <a:p>
            <a:r>
              <a:rPr lang="en-US" dirty="0"/>
              <a:t>As you can see in Figure, the physical configuration is the same as in the previous arrangement, but the logical path the print jobs take on the way to the print device is different.</a:t>
            </a:r>
          </a:p>
          <a:p>
            <a:r>
              <a:rPr lang="en-US" dirty="0"/>
              <a:t>Instead of going straight to the print device, the jobs go to the print server, which spools them and sends them to the print device in order.</a:t>
            </a:r>
          </a:p>
        </p:txBody>
      </p:sp>
      <p:sp>
        <p:nvSpPr>
          <p:cNvPr id="4" name="Date Placeholder 3"/>
          <p:cNvSpPr>
            <a:spLocks noGrp="1"/>
          </p:cNvSpPr>
          <p:nvPr>
            <p:ph type="dt" sz="half" idx="10"/>
          </p:nvPr>
        </p:nvSpPr>
        <p:spPr/>
        <p:txBody>
          <a:bodyPr/>
          <a:lstStyle/>
          <a:p>
            <a:fld id="{F2900A9C-58D2-449A-BCEA-B5C33B729F3A}"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20</a:t>
            </a:fld>
            <a:endParaRPr lang="en-US"/>
          </a:p>
        </p:txBody>
      </p:sp>
    </p:spTree>
    <p:extLst>
      <p:ext uri="{BB962C8B-B14F-4D97-AF65-F5344CB8AC3E}">
        <p14:creationId xmlns:p14="http://schemas.microsoft.com/office/powerpoint/2010/main" val="1161382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PRINTER SHARING (Contd.,)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09840"/>
            <a:ext cx="7239000" cy="3964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6019800"/>
            <a:ext cx="6781800" cy="369332"/>
          </a:xfrm>
          <a:prstGeom prst="rect">
            <a:avLst/>
          </a:prstGeom>
          <a:noFill/>
        </p:spPr>
        <p:txBody>
          <a:bodyPr wrap="square" rtlCol="0">
            <a:spAutoFit/>
          </a:bodyPr>
          <a:lstStyle/>
          <a:p>
            <a:r>
              <a:rPr lang="en-US" dirty="0"/>
              <a:t>Fig: A network-attached print device with a single shared print server</a:t>
            </a:r>
          </a:p>
        </p:txBody>
      </p:sp>
      <p:sp>
        <p:nvSpPr>
          <p:cNvPr id="3" name="Date Placeholder 2"/>
          <p:cNvSpPr>
            <a:spLocks noGrp="1"/>
          </p:cNvSpPr>
          <p:nvPr>
            <p:ph type="dt" sz="half" idx="10"/>
          </p:nvPr>
        </p:nvSpPr>
        <p:spPr/>
        <p:txBody>
          <a:bodyPr/>
          <a:lstStyle/>
          <a:p>
            <a:fld id="{B3B2403F-9178-40DD-B996-62B7242D5FCB}"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21</a:t>
            </a:fld>
            <a:endParaRPr lang="en-US"/>
          </a:p>
        </p:txBody>
      </p:sp>
    </p:spTree>
    <p:extLst>
      <p:ext uri="{BB962C8B-B14F-4D97-AF65-F5344CB8AC3E}">
        <p14:creationId xmlns:p14="http://schemas.microsoft.com/office/powerpoint/2010/main" val="251458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PRINTER SHARING (Contd.,)</a:t>
            </a:r>
          </a:p>
        </p:txBody>
      </p:sp>
      <p:sp>
        <p:nvSpPr>
          <p:cNvPr id="3" name="Content Placeholder 2"/>
          <p:cNvSpPr>
            <a:spLocks noGrp="1"/>
          </p:cNvSpPr>
          <p:nvPr>
            <p:ph idx="1"/>
          </p:nvPr>
        </p:nvSpPr>
        <p:spPr/>
        <p:txBody>
          <a:bodyPr>
            <a:normAutofit/>
          </a:bodyPr>
          <a:lstStyle/>
          <a:p>
            <a:pPr algn="just"/>
            <a:r>
              <a:rPr lang="en-US" dirty="0"/>
              <a:t>With this arrangement, virtually all the disadvantages of the multiple print server arrangement become advantages:</a:t>
            </a:r>
          </a:p>
          <a:p>
            <a:pPr lvl="1" algn="just"/>
            <a:r>
              <a:rPr lang="en-US" dirty="0"/>
              <a:t>All the client jobs are stored in a single print queue, so users and administrators can see a complete list of the jobs waiting to be printed.</a:t>
            </a:r>
          </a:p>
          <a:p>
            <a:pPr lvl="1" algn="just"/>
            <a:r>
              <a:rPr lang="en-US" dirty="0"/>
              <a:t>Part of the job-rendering burden is shifted to the print server, returning control of the client computer to the user more quickly.</a:t>
            </a:r>
          </a:p>
        </p:txBody>
      </p:sp>
      <p:sp>
        <p:nvSpPr>
          <p:cNvPr id="4" name="Date Placeholder 3"/>
          <p:cNvSpPr>
            <a:spLocks noGrp="1"/>
          </p:cNvSpPr>
          <p:nvPr>
            <p:ph type="dt" sz="half" idx="10"/>
          </p:nvPr>
        </p:nvSpPr>
        <p:spPr/>
        <p:txBody>
          <a:bodyPr/>
          <a:lstStyle/>
          <a:p>
            <a:fld id="{E0A8A840-33F1-4A71-92CD-593ADFC75A7D}"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22</a:t>
            </a:fld>
            <a:endParaRPr lang="en-US"/>
          </a:p>
        </p:txBody>
      </p:sp>
    </p:spTree>
    <p:extLst>
      <p:ext uri="{BB962C8B-B14F-4D97-AF65-F5344CB8AC3E}">
        <p14:creationId xmlns:p14="http://schemas.microsoft.com/office/powerpoint/2010/main" val="1535436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NETWORK-ATTACHED PRINTER SHARING (Contd.,)</a:t>
            </a:r>
          </a:p>
        </p:txBody>
      </p:sp>
      <p:sp>
        <p:nvSpPr>
          <p:cNvPr id="3" name="Content Placeholder 2"/>
          <p:cNvSpPr>
            <a:spLocks noGrp="1"/>
          </p:cNvSpPr>
          <p:nvPr>
            <p:ph idx="1"/>
          </p:nvPr>
        </p:nvSpPr>
        <p:spPr/>
        <p:txBody>
          <a:bodyPr/>
          <a:lstStyle/>
          <a:p>
            <a:pPr lvl="1" algn="just"/>
            <a:r>
              <a:rPr lang="en-US" dirty="0"/>
              <a:t>Administrators can manage all the queued jobs from a remote location.</a:t>
            </a:r>
          </a:p>
          <a:p>
            <a:pPr lvl="1" algn="just"/>
            <a:r>
              <a:rPr lang="en-US" dirty="0"/>
              <a:t>Print error messages appear on all client computers.</a:t>
            </a:r>
          </a:p>
          <a:p>
            <a:pPr lvl="1" algn="just"/>
            <a:r>
              <a:rPr lang="en-US" dirty="0"/>
              <a:t>Administrators can implement printer pools and other advanced printing features.</a:t>
            </a:r>
          </a:p>
          <a:p>
            <a:pPr lvl="1" algn="just"/>
            <a:r>
              <a:rPr lang="en-US" dirty="0"/>
              <a:t>Administrators can manage security, auditing, monitoring, and logging functions from a central location.</a:t>
            </a:r>
          </a:p>
          <a:p>
            <a:pPr marL="457200" lvl="1" indent="0">
              <a:buNone/>
            </a:pPr>
            <a:endParaRPr lang="en-US" dirty="0"/>
          </a:p>
        </p:txBody>
      </p:sp>
      <p:sp>
        <p:nvSpPr>
          <p:cNvPr id="4" name="Date Placeholder 3"/>
          <p:cNvSpPr>
            <a:spLocks noGrp="1"/>
          </p:cNvSpPr>
          <p:nvPr>
            <p:ph type="dt" sz="half" idx="10"/>
          </p:nvPr>
        </p:nvSpPr>
        <p:spPr/>
        <p:txBody>
          <a:bodyPr/>
          <a:lstStyle/>
          <a:p>
            <a:fld id="{41DA70EE-0CBC-4184-8F94-ABF567AC71DA}"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23</a:t>
            </a:fld>
            <a:endParaRPr lang="en-US"/>
          </a:p>
        </p:txBody>
      </p:sp>
    </p:spTree>
    <p:extLst>
      <p:ext uri="{BB962C8B-B14F-4D97-AF65-F5344CB8AC3E}">
        <p14:creationId xmlns:p14="http://schemas.microsoft.com/office/powerpoint/2010/main" val="1438655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ADVANCED PRINTING CONFIGURATIONS</a:t>
            </a:r>
          </a:p>
        </p:txBody>
      </p:sp>
      <p:sp>
        <p:nvSpPr>
          <p:cNvPr id="3" name="Content Placeholder 2"/>
          <p:cNvSpPr>
            <a:spLocks noGrp="1"/>
          </p:cNvSpPr>
          <p:nvPr>
            <p:ph idx="1"/>
          </p:nvPr>
        </p:nvSpPr>
        <p:spPr/>
        <p:txBody>
          <a:bodyPr>
            <a:normAutofit/>
          </a:bodyPr>
          <a:lstStyle/>
          <a:p>
            <a:pPr algn="just"/>
            <a:r>
              <a:rPr lang="en-US" dirty="0"/>
              <a:t>Administrators can use the four configurations described in the previous sections as building blocks to create printing solutions for their networks. </a:t>
            </a:r>
          </a:p>
          <a:p>
            <a:pPr algn="just"/>
            <a:r>
              <a:rPr lang="en-US" dirty="0"/>
              <a:t>Many possible variations can be used to create a network printing architecture that supports your organization’s needs. </a:t>
            </a:r>
          </a:p>
          <a:p>
            <a:pPr algn="just"/>
            <a:r>
              <a:rPr lang="en-US" dirty="0"/>
              <a:t>Some of the more advanced possibilities are as follows:</a:t>
            </a:r>
          </a:p>
        </p:txBody>
      </p:sp>
      <p:sp>
        <p:nvSpPr>
          <p:cNvPr id="4" name="Date Placeholder 3"/>
          <p:cNvSpPr>
            <a:spLocks noGrp="1"/>
          </p:cNvSpPr>
          <p:nvPr>
            <p:ph type="dt" sz="half" idx="10"/>
          </p:nvPr>
        </p:nvSpPr>
        <p:spPr/>
        <p:txBody>
          <a:bodyPr/>
          <a:lstStyle/>
          <a:p>
            <a:fld id="{D6EDE4CE-0A6F-400B-8C88-45AC27407AAA}"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24</a:t>
            </a:fld>
            <a:endParaRPr lang="en-US"/>
          </a:p>
        </p:txBody>
      </p:sp>
    </p:spTree>
    <p:extLst>
      <p:ext uri="{BB962C8B-B14F-4D97-AF65-F5344CB8AC3E}">
        <p14:creationId xmlns:p14="http://schemas.microsoft.com/office/powerpoint/2010/main" val="1792412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ADVANCED PRINTING CONFIGURATIONS (Contd.,)</a:t>
            </a:r>
          </a:p>
        </p:txBody>
      </p:sp>
      <p:sp>
        <p:nvSpPr>
          <p:cNvPr id="3" name="Content Placeholder 2"/>
          <p:cNvSpPr>
            <a:spLocks noGrp="1"/>
          </p:cNvSpPr>
          <p:nvPr>
            <p:ph idx="1"/>
          </p:nvPr>
        </p:nvSpPr>
        <p:spPr/>
        <p:txBody>
          <a:bodyPr>
            <a:normAutofit fontScale="92500"/>
          </a:bodyPr>
          <a:lstStyle/>
          <a:p>
            <a:pPr lvl="1" algn="just"/>
            <a:r>
              <a:rPr lang="en-US" dirty="0"/>
              <a:t>You can connect a single printer to multiple print devices, creating what is called a </a:t>
            </a:r>
            <a:r>
              <a:rPr lang="en-US" b="1" i="1" dirty="0"/>
              <a:t>printer pool</a:t>
            </a:r>
            <a:r>
              <a:rPr lang="en-US" dirty="0"/>
              <a:t>. On a busy network with many print clients, the print server can distribute large numbers of incoming jobs among several identical print devices to provide more timely service and better fault tolerance.</a:t>
            </a:r>
          </a:p>
          <a:p>
            <a:pPr lvl="1" algn="just"/>
            <a:r>
              <a:rPr lang="en-US" dirty="0"/>
              <a:t>You can connect multiple print devices that support different paper forms and various paper sizes to a single printer, which will distribute jobs with different requirements to the appropriate print devices.</a:t>
            </a:r>
          </a:p>
        </p:txBody>
      </p:sp>
      <p:sp>
        <p:nvSpPr>
          <p:cNvPr id="4" name="Date Placeholder 3"/>
          <p:cNvSpPr>
            <a:spLocks noGrp="1"/>
          </p:cNvSpPr>
          <p:nvPr>
            <p:ph type="dt" sz="half" idx="10"/>
          </p:nvPr>
        </p:nvSpPr>
        <p:spPr/>
        <p:txBody>
          <a:bodyPr/>
          <a:lstStyle/>
          <a:p>
            <a:fld id="{344CCEE4-C89C-42B1-AEAD-A9BE5EE02F27}"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25</a:t>
            </a:fld>
            <a:endParaRPr lang="en-US"/>
          </a:p>
        </p:txBody>
      </p:sp>
    </p:spTree>
    <p:extLst>
      <p:ext uri="{BB962C8B-B14F-4D97-AF65-F5344CB8AC3E}">
        <p14:creationId xmlns:p14="http://schemas.microsoft.com/office/powerpoint/2010/main" val="228240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ADVANCED PRINTING CONFIGURATIONS (Contd.,)</a:t>
            </a:r>
          </a:p>
        </p:txBody>
      </p:sp>
      <p:sp>
        <p:nvSpPr>
          <p:cNvPr id="3" name="Content Placeholder 2"/>
          <p:cNvSpPr>
            <a:spLocks noGrp="1"/>
          </p:cNvSpPr>
          <p:nvPr>
            <p:ph idx="1"/>
          </p:nvPr>
        </p:nvSpPr>
        <p:spPr/>
        <p:txBody>
          <a:bodyPr>
            <a:normAutofit/>
          </a:bodyPr>
          <a:lstStyle/>
          <a:p>
            <a:pPr lvl="1" algn="just"/>
            <a:r>
              <a:rPr lang="en-US" dirty="0"/>
              <a:t>You can connect multiple printers to a single print device. By creating multiple printers, you can configure different priorities, security settings, auditing, and monitoring parameters for different users. </a:t>
            </a:r>
          </a:p>
          <a:p>
            <a:pPr lvl="1" algn="just"/>
            <a:r>
              <a:rPr lang="en-US" dirty="0"/>
              <a:t>For example, you can create a high-priority printer for company executives and a lower-priority printer for junior users. This ensures that the executives’ jobs get printed first, even if the printers are connected to the same print device.</a:t>
            </a:r>
          </a:p>
          <a:p>
            <a:pPr algn="just"/>
            <a:endParaRPr lang="en-US" dirty="0"/>
          </a:p>
        </p:txBody>
      </p:sp>
      <p:sp>
        <p:nvSpPr>
          <p:cNvPr id="4" name="Date Placeholder 3"/>
          <p:cNvSpPr>
            <a:spLocks noGrp="1"/>
          </p:cNvSpPr>
          <p:nvPr>
            <p:ph type="dt" sz="half" idx="10"/>
          </p:nvPr>
        </p:nvSpPr>
        <p:spPr/>
        <p:txBody>
          <a:bodyPr/>
          <a:lstStyle/>
          <a:p>
            <a:fld id="{FEAC8DE7-C4DD-4063-A947-9C4C56A302E4}"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26</a:t>
            </a:fld>
            <a:endParaRPr lang="en-US"/>
          </a:p>
        </p:txBody>
      </p:sp>
    </p:spTree>
    <p:extLst>
      <p:ext uri="{BB962C8B-B14F-4D97-AF65-F5344CB8AC3E}">
        <p14:creationId xmlns:p14="http://schemas.microsoft.com/office/powerpoint/2010/main" val="3955211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Printer</a:t>
            </a:r>
          </a:p>
        </p:txBody>
      </p:sp>
      <p:sp>
        <p:nvSpPr>
          <p:cNvPr id="3" name="Content Placeholder 2"/>
          <p:cNvSpPr>
            <a:spLocks noGrp="1"/>
          </p:cNvSpPr>
          <p:nvPr>
            <p:ph idx="1"/>
          </p:nvPr>
        </p:nvSpPr>
        <p:spPr/>
        <p:txBody>
          <a:bodyPr/>
          <a:lstStyle/>
          <a:p>
            <a:r>
              <a:rPr lang="en-US" dirty="0"/>
              <a:t>Managing Printer Drivers</a:t>
            </a:r>
          </a:p>
          <a:p>
            <a:r>
              <a:rPr lang="en-US" dirty="0"/>
              <a:t>Using Remote Access Easy Print</a:t>
            </a:r>
          </a:p>
          <a:p>
            <a:r>
              <a:rPr lang="en-US" dirty="0"/>
              <a:t>Configuring Printer Security</a:t>
            </a:r>
          </a:p>
          <a:p>
            <a:pPr marL="0" indent="0">
              <a:buNone/>
            </a:pPr>
            <a:endParaRPr lang="en-US" dirty="0"/>
          </a:p>
        </p:txBody>
      </p:sp>
      <p:sp>
        <p:nvSpPr>
          <p:cNvPr id="4" name="Date Placeholder 3"/>
          <p:cNvSpPr>
            <a:spLocks noGrp="1"/>
          </p:cNvSpPr>
          <p:nvPr>
            <p:ph type="dt" sz="half" idx="10"/>
          </p:nvPr>
        </p:nvSpPr>
        <p:spPr/>
        <p:txBody>
          <a:bodyPr/>
          <a:lstStyle/>
          <a:p>
            <a:fld id="{F6B87DBB-1CA2-4655-B151-76AC64332B04}"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27</a:t>
            </a:fld>
            <a:endParaRPr lang="en-US"/>
          </a:p>
        </p:txBody>
      </p:sp>
    </p:spTree>
    <p:extLst>
      <p:ext uri="{BB962C8B-B14F-4D97-AF65-F5344CB8AC3E}">
        <p14:creationId xmlns:p14="http://schemas.microsoft.com/office/powerpoint/2010/main" val="3157344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Printer</a:t>
            </a:r>
          </a:p>
        </p:txBody>
      </p:sp>
      <p:sp>
        <p:nvSpPr>
          <p:cNvPr id="3" name="Content Placeholder 2"/>
          <p:cNvSpPr>
            <a:spLocks noGrp="1"/>
          </p:cNvSpPr>
          <p:nvPr>
            <p:ph idx="1"/>
          </p:nvPr>
        </p:nvSpPr>
        <p:spPr/>
        <p:txBody>
          <a:bodyPr>
            <a:normAutofit fontScale="92500" lnSpcReduction="20000"/>
          </a:bodyPr>
          <a:lstStyle/>
          <a:p>
            <a:pPr algn="just"/>
            <a:r>
              <a:rPr lang="en-US" dirty="0"/>
              <a:t>Using Windows Server 2012 R2 as a print server can be simple or complex, depending on how many clients the server has to support and how much printing they do. </a:t>
            </a:r>
          </a:p>
          <a:p>
            <a:pPr algn="just"/>
            <a:r>
              <a:rPr lang="en-US" dirty="0"/>
              <a:t>For a home or small business network, in which a handful of users need occasional access to the printer, no special preparation is necessary. </a:t>
            </a:r>
          </a:p>
          <a:p>
            <a:pPr algn="just"/>
            <a:r>
              <a:rPr lang="en-US" dirty="0"/>
              <a:t>However, if the computer must support heavy printer use, hardware upgrades (such as additional disk space or system memory) might be needed.</a:t>
            </a:r>
          </a:p>
        </p:txBody>
      </p:sp>
      <p:sp>
        <p:nvSpPr>
          <p:cNvPr id="4" name="Date Placeholder 3"/>
          <p:cNvSpPr>
            <a:spLocks noGrp="1"/>
          </p:cNvSpPr>
          <p:nvPr>
            <p:ph type="dt" sz="half" idx="10"/>
          </p:nvPr>
        </p:nvSpPr>
        <p:spPr/>
        <p:txBody>
          <a:bodyPr/>
          <a:lstStyle/>
          <a:p>
            <a:fld id="{BC241539-E041-416F-9ECF-C41D2DA0C119}"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28</a:t>
            </a:fld>
            <a:endParaRPr lang="en-US"/>
          </a:p>
        </p:txBody>
      </p:sp>
    </p:spTree>
    <p:extLst>
      <p:ext uri="{BB962C8B-B14F-4D97-AF65-F5344CB8AC3E}">
        <p14:creationId xmlns:p14="http://schemas.microsoft.com/office/powerpoint/2010/main" val="2414824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Printer (Contd.,)</a:t>
            </a:r>
          </a:p>
        </p:txBody>
      </p:sp>
      <p:sp>
        <p:nvSpPr>
          <p:cNvPr id="3" name="Content Placeholder 2"/>
          <p:cNvSpPr>
            <a:spLocks noGrp="1"/>
          </p:cNvSpPr>
          <p:nvPr>
            <p:ph idx="1"/>
          </p:nvPr>
        </p:nvSpPr>
        <p:spPr/>
        <p:txBody>
          <a:bodyPr>
            <a:normAutofit fontScale="92500" lnSpcReduction="20000"/>
          </a:bodyPr>
          <a:lstStyle/>
          <a:p>
            <a:pPr algn="just"/>
            <a:r>
              <a:rPr lang="en-US" dirty="0"/>
              <a:t>For network-attached print devices, an installation program supplied with the product locates the print device on the network, installs the correct drivers, creates a printer on the computer, and configures the printer with the proper IP address and other settings.</a:t>
            </a:r>
          </a:p>
          <a:p>
            <a:pPr algn="just"/>
            <a:r>
              <a:rPr lang="en-US" dirty="0"/>
              <a:t>After the printer is installed on the Windows Server 2012 R2 computer that will function as your print server, you can share it with your network clients by using the following procedure.</a:t>
            </a:r>
          </a:p>
        </p:txBody>
      </p:sp>
      <p:sp>
        <p:nvSpPr>
          <p:cNvPr id="4" name="Date Placeholder 3"/>
          <p:cNvSpPr>
            <a:spLocks noGrp="1"/>
          </p:cNvSpPr>
          <p:nvPr>
            <p:ph type="dt" sz="half" idx="10"/>
          </p:nvPr>
        </p:nvSpPr>
        <p:spPr/>
        <p:txBody>
          <a:bodyPr/>
          <a:lstStyle/>
          <a:p>
            <a:fld id="{F69C43E0-1F98-4F34-A741-24B92FF88F0C}"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29</a:t>
            </a:fld>
            <a:endParaRPr lang="en-US"/>
          </a:p>
        </p:txBody>
      </p:sp>
    </p:spTree>
    <p:extLst>
      <p:ext uri="{BB962C8B-B14F-4D97-AF65-F5344CB8AC3E}">
        <p14:creationId xmlns:p14="http://schemas.microsoft.com/office/powerpoint/2010/main" val="352594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Print &amp; Document Services</a:t>
            </a:r>
          </a:p>
        </p:txBody>
      </p:sp>
      <p:sp>
        <p:nvSpPr>
          <p:cNvPr id="3" name="Content Placeholder 2"/>
          <p:cNvSpPr>
            <a:spLocks noGrp="1"/>
          </p:cNvSpPr>
          <p:nvPr>
            <p:ph idx="1"/>
          </p:nvPr>
        </p:nvSpPr>
        <p:spPr/>
        <p:txBody>
          <a:bodyPr/>
          <a:lstStyle/>
          <a:p>
            <a:pPr lvl="1"/>
            <a:r>
              <a:rPr lang="en-US" dirty="0"/>
              <a:t>Deploying a print server</a:t>
            </a:r>
          </a:p>
          <a:p>
            <a:pPr lvl="1"/>
            <a:r>
              <a:rPr lang="en-US" dirty="0"/>
              <a:t>Sharing a Printer</a:t>
            </a:r>
          </a:p>
          <a:p>
            <a:pPr lvl="1"/>
            <a:r>
              <a:rPr lang="en-US" dirty="0"/>
              <a:t>Managing Documents &amp; Printer</a:t>
            </a:r>
          </a:p>
          <a:p>
            <a:pPr lvl="1"/>
            <a:r>
              <a:rPr lang="en-US" dirty="0"/>
              <a:t>Using the Print and Document Services Role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a:t>
            </a:fld>
            <a:endParaRPr lang="en-US"/>
          </a:p>
        </p:txBody>
      </p:sp>
    </p:spTree>
    <p:extLst>
      <p:ext uri="{BB962C8B-B14F-4D97-AF65-F5344CB8AC3E}">
        <p14:creationId xmlns:p14="http://schemas.microsoft.com/office/powerpoint/2010/main" val="3427564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Printer (Contd.,)</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	1. Open the Devices and Printers control panel. The Devices and Printers window appears.</a:t>
            </a:r>
          </a:p>
          <a:p>
            <a:pPr marL="0" indent="0" algn="just">
              <a:buNone/>
            </a:pPr>
            <a:r>
              <a:rPr lang="en-US" dirty="0"/>
              <a:t>	2. Right-click the icon for the printer you want to share and, from the shortcut menu, select Printer Properties. The printer’s Properties sheet appears.</a:t>
            </a:r>
          </a:p>
          <a:p>
            <a:pPr marL="0" indent="0" algn="just">
              <a:buNone/>
            </a:pPr>
            <a:r>
              <a:rPr lang="en-US" dirty="0"/>
              <a:t>	3. Click the Sharing tab.</a:t>
            </a:r>
          </a:p>
          <a:p>
            <a:pPr marL="0" indent="0" algn="just">
              <a:buNone/>
            </a:pPr>
            <a:r>
              <a:rPr lang="en-US" dirty="0"/>
              <a:t>	4. Select the Share This Printer check box. The printer name appears in the Share Name</a:t>
            </a:r>
          </a:p>
          <a:p>
            <a:pPr marL="0" indent="0" algn="just">
              <a:buNone/>
            </a:pPr>
            <a:r>
              <a:rPr lang="en-US" dirty="0"/>
              <a:t>text box. You can accept the default name or supply one of your own.</a:t>
            </a:r>
          </a:p>
        </p:txBody>
      </p:sp>
      <p:sp>
        <p:nvSpPr>
          <p:cNvPr id="4" name="Date Placeholder 3"/>
          <p:cNvSpPr>
            <a:spLocks noGrp="1"/>
          </p:cNvSpPr>
          <p:nvPr>
            <p:ph type="dt" sz="half" idx="10"/>
          </p:nvPr>
        </p:nvSpPr>
        <p:spPr/>
        <p:txBody>
          <a:bodyPr/>
          <a:lstStyle/>
          <a:p>
            <a:fld id="{89F49855-D4FA-4846-A425-B534151458E8}"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30</a:t>
            </a:fld>
            <a:endParaRPr lang="en-US"/>
          </a:p>
        </p:txBody>
      </p:sp>
    </p:spTree>
    <p:extLst>
      <p:ext uri="{BB962C8B-B14F-4D97-AF65-F5344CB8AC3E}">
        <p14:creationId xmlns:p14="http://schemas.microsoft.com/office/powerpoint/2010/main" val="314069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Printer (Contd.,)</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	5. Select one or both of the following optional check boxes:</a:t>
            </a:r>
          </a:p>
          <a:p>
            <a:pPr marL="0" indent="0" algn="just">
              <a:buNone/>
            </a:pPr>
            <a:r>
              <a:rPr lang="en-US" dirty="0"/>
              <a:t>	■■ </a:t>
            </a:r>
            <a:r>
              <a:rPr lang="en-US" b="1" dirty="0"/>
              <a:t>Render Print Jobs On Client Computers </a:t>
            </a:r>
            <a:r>
              <a:rPr lang="en-US" dirty="0"/>
              <a:t>Minimizes the resource utilization on the print server by forcing the print clients to perform the bulk of the print processing.</a:t>
            </a:r>
          </a:p>
          <a:p>
            <a:pPr marL="0" indent="0" algn="just">
              <a:buNone/>
            </a:pPr>
            <a:r>
              <a:rPr lang="en-US" dirty="0"/>
              <a:t>	■■ </a:t>
            </a:r>
            <a:r>
              <a:rPr lang="en-US" b="1" dirty="0"/>
              <a:t>List In The Directory </a:t>
            </a:r>
            <a:r>
              <a:rPr lang="en-US" dirty="0"/>
              <a:t>Creates a new printer object in the Active Directory Domain Services (AD DS) database, enabling domain users to locate the printer by searching the directory. This option appears only when the computer is a member of an AD DS domain.</a:t>
            </a:r>
          </a:p>
          <a:p>
            <a:pPr marL="0" indent="0" algn="just">
              <a:buNone/>
            </a:pPr>
            <a:r>
              <a:rPr lang="en-US" dirty="0"/>
              <a:t>	6. Optionally, click Additional Drivers to open the Additional Drivers dialog box. </a:t>
            </a:r>
          </a:p>
        </p:txBody>
      </p:sp>
      <p:sp>
        <p:nvSpPr>
          <p:cNvPr id="4" name="Date Placeholder 3"/>
          <p:cNvSpPr>
            <a:spLocks noGrp="1"/>
          </p:cNvSpPr>
          <p:nvPr>
            <p:ph type="dt" sz="half" idx="10"/>
          </p:nvPr>
        </p:nvSpPr>
        <p:spPr/>
        <p:txBody>
          <a:bodyPr/>
          <a:lstStyle/>
          <a:p>
            <a:fld id="{81DC7671-E06D-40EA-96D5-06E96ECB7FF1}"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31</a:t>
            </a:fld>
            <a:endParaRPr lang="en-US"/>
          </a:p>
        </p:txBody>
      </p:sp>
    </p:spTree>
    <p:extLst>
      <p:ext uri="{BB962C8B-B14F-4D97-AF65-F5344CB8AC3E}">
        <p14:creationId xmlns:p14="http://schemas.microsoft.com/office/powerpoint/2010/main" val="1903429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Printer (Contd.,)</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	7. Select any combination of the available check boxes and click OK. For each check box you select, Windows Server 2012 R2 displays a Printer Drivers dialog box.</a:t>
            </a:r>
          </a:p>
          <a:p>
            <a:pPr marL="0" indent="0" algn="just">
              <a:buNone/>
            </a:pPr>
            <a:r>
              <a:rPr lang="en-US" dirty="0"/>
              <a:t>	8. In each Printer Drivers dialog box, type or browse to the location of the printer drivers for the selected operating system and click OK.</a:t>
            </a:r>
          </a:p>
          <a:p>
            <a:pPr marL="0" indent="0" algn="just">
              <a:buNone/>
            </a:pPr>
            <a:r>
              <a:rPr lang="en-US" dirty="0"/>
              <a:t>	9. Click OK to close the Additional Drivers dialog box.</a:t>
            </a:r>
          </a:p>
          <a:p>
            <a:pPr marL="0" indent="0" algn="just">
              <a:buNone/>
            </a:pPr>
            <a:r>
              <a:rPr lang="en-US" dirty="0"/>
              <a:t>	10. Click OK to close the Properties sheet for the printer. The printer icon in the Printers control panel now includes a symbol indicating that it has been shared.</a:t>
            </a:r>
          </a:p>
          <a:p>
            <a:pPr marL="0" indent="0" algn="just">
              <a:buNone/>
            </a:pPr>
            <a:r>
              <a:rPr lang="en-US" dirty="0"/>
              <a:t>	11. Close the control panel.</a:t>
            </a:r>
          </a:p>
          <a:p>
            <a:pPr marL="0" indent="0" algn="just">
              <a:buNone/>
            </a:pPr>
            <a:endParaRPr lang="en-US" dirty="0"/>
          </a:p>
          <a:p>
            <a:pPr marL="0" indent="0" algn="just">
              <a:buNone/>
            </a:pPr>
            <a:r>
              <a:rPr lang="en-US" dirty="0"/>
              <a:t>At this point, the printer is available to clients on the network.</a:t>
            </a:r>
          </a:p>
        </p:txBody>
      </p:sp>
      <p:sp>
        <p:nvSpPr>
          <p:cNvPr id="4" name="Date Placeholder 3"/>
          <p:cNvSpPr>
            <a:spLocks noGrp="1"/>
          </p:cNvSpPr>
          <p:nvPr>
            <p:ph type="dt" sz="half" idx="10"/>
          </p:nvPr>
        </p:nvSpPr>
        <p:spPr/>
        <p:txBody>
          <a:bodyPr/>
          <a:lstStyle/>
          <a:p>
            <a:fld id="{8D32A404-F09A-4350-ABFF-384436AD75C5}"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32</a:t>
            </a:fld>
            <a:endParaRPr lang="en-US"/>
          </a:p>
        </p:txBody>
      </p:sp>
    </p:spTree>
    <p:extLst>
      <p:ext uri="{BB962C8B-B14F-4D97-AF65-F5344CB8AC3E}">
        <p14:creationId xmlns:p14="http://schemas.microsoft.com/office/powerpoint/2010/main" val="1025769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printer drivers</a:t>
            </a:r>
          </a:p>
        </p:txBody>
      </p:sp>
      <p:sp>
        <p:nvSpPr>
          <p:cNvPr id="3" name="Content Placeholder 2"/>
          <p:cNvSpPr>
            <a:spLocks noGrp="1"/>
          </p:cNvSpPr>
          <p:nvPr>
            <p:ph idx="1"/>
          </p:nvPr>
        </p:nvSpPr>
        <p:spPr/>
        <p:txBody>
          <a:bodyPr>
            <a:normAutofit fontScale="85000" lnSpcReduction="10000"/>
          </a:bodyPr>
          <a:lstStyle/>
          <a:p>
            <a:pPr algn="just"/>
            <a:r>
              <a:rPr lang="en-US" dirty="0"/>
              <a:t>Printer drivers are the components that enable your computers to manage the capabilities of your print devices. </a:t>
            </a:r>
          </a:p>
          <a:p>
            <a:pPr algn="just"/>
            <a:r>
              <a:rPr lang="en-US" dirty="0"/>
              <a:t>When you install a printer on a server running Windows Server 2012 R2, you also install a driver that other Windows computers can use.</a:t>
            </a:r>
          </a:p>
          <a:p>
            <a:pPr algn="just"/>
            <a:r>
              <a:rPr lang="en-US" dirty="0"/>
              <a:t>As a 64-bit platform, Windows Server 2012 R2 uses 64-bit device drivers, which are suitable for other computers running 64-bit versions of Windows. </a:t>
            </a:r>
          </a:p>
          <a:p>
            <a:pPr algn="just"/>
            <a:r>
              <a:rPr lang="en-US" dirty="0"/>
              <a:t>If you have 32-bit Windows systems on your network, however, you must install a 32-bit driver on the server for those systems to use.</a:t>
            </a:r>
          </a:p>
        </p:txBody>
      </p:sp>
      <p:sp>
        <p:nvSpPr>
          <p:cNvPr id="4" name="Date Placeholder 3"/>
          <p:cNvSpPr>
            <a:spLocks noGrp="1"/>
          </p:cNvSpPr>
          <p:nvPr>
            <p:ph type="dt" sz="half" idx="10"/>
          </p:nvPr>
        </p:nvSpPr>
        <p:spPr/>
        <p:txBody>
          <a:bodyPr/>
          <a:lstStyle/>
          <a:p>
            <a:fld id="{C3A621B4-A68C-4C8A-A6A2-91EC7E32D66C}"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33</a:t>
            </a:fld>
            <a:endParaRPr lang="en-US"/>
          </a:p>
        </p:txBody>
      </p:sp>
    </p:spTree>
    <p:extLst>
      <p:ext uri="{BB962C8B-B14F-4D97-AF65-F5344CB8AC3E}">
        <p14:creationId xmlns:p14="http://schemas.microsoft.com/office/powerpoint/2010/main" val="1076543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printer drivers (Contd.,)</a:t>
            </a:r>
          </a:p>
        </p:txBody>
      </p:sp>
      <p:sp>
        <p:nvSpPr>
          <p:cNvPr id="3" name="Content Placeholder 2"/>
          <p:cNvSpPr>
            <a:spLocks noGrp="1"/>
          </p:cNvSpPr>
          <p:nvPr>
            <p:ph idx="1"/>
          </p:nvPr>
        </p:nvSpPr>
        <p:spPr/>
        <p:txBody>
          <a:bodyPr>
            <a:normAutofit fontScale="77500" lnSpcReduction="20000"/>
          </a:bodyPr>
          <a:lstStyle/>
          <a:p>
            <a:pPr algn="just"/>
            <a:r>
              <a:rPr lang="en-US" dirty="0"/>
              <a:t>The Additional Drivers dialog box, accessible from the Sharing tab of a printer’s Properties sheet, enables you to install drivers for other processor platforms.</a:t>
            </a:r>
          </a:p>
          <a:p>
            <a:pPr algn="just"/>
            <a:r>
              <a:rPr lang="en-US" dirty="0"/>
              <a:t>However, you must install those drivers from a computer running on the alternative platform. In other words, to install a 32-bit driver for a printer on a server running Windows Server 2012 R2, you must access the printer’s Properties sheet from a computer running a 32-bit version of Windows. </a:t>
            </a:r>
          </a:p>
          <a:p>
            <a:pPr algn="just"/>
            <a:r>
              <a:rPr lang="en-US" dirty="0"/>
              <a:t>You can do this by accessing the printer directly through the network by using File Explorer or by running the Print Management snap-in on the 32-bit system and using it to manage your Windows Server 2012 R2 print server.</a:t>
            </a:r>
          </a:p>
        </p:txBody>
      </p:sp>
      <p:sp>
        <p:nvSpPr>
          <p:cNvPr id="4" name="Date Placeholder 3"/>
          <p:cNvSpPr>
            <a:spLocks noGrp="1"/>
          </p:cNvSpPr>
          <p:nvPr>
            <p:ph type="dt" sz="half" idx="10"/>
          </p:nvPr>
        </p:nvSpPr>
        <p:spPr/>
        <p:txBody>
          <a:bodyPr/>
          <a:lstStyle/>
          <a:p>
            <a:fld id="{38A87A90-AEEA-49ED-B7C4-59AD809B3249}"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34</a:t>
            </a:fld>
            <a:endParaRPr lang="en-US"/>
          </a:p>
        </p:txBody>
      </p:sp>
    </p:spTree>
    <p:extLst>
      <p:ext uri="{BB962C8B-B14F-4D97-AF65-F5344CB8AC3E}">
        <p14:creationId xmlns:p14="http://schemas.microsoft.com/office/powerpoint/2010/main" val="3460185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remote access Easy Print</a:t>
            </a:r>
          </a:p>
        </p:txBody>
      </p:sp>
      <p:sp>
        <p:nvSpPr>
          <p:cNvPr id="3" name="Content Placeholder 2"/>
          <p:cNvSpPr>
            <a:spLocks noGrp="1"/>
          </p:cNvSpPr>
          <p:nvPr>
            <p:ph idx="1"/>
          </p:nvPr>
        </p:nvSpPr>
        <p:spPr/>
        <p:txBody>
          <a:bodyPr>
            <a:normAutofit fontScale="85000" lnSpcReduction="10000"/>
          </a:bodyPr>
          <a:lstStyle/>
          <a:p>
            <a:pPr algn="just"/>
            <a:r>
              <a:rPr lang="en-US" dirty="0"/>
              <a:t>When a Remote Desktop Services client connects to a server, it runs applications using the server’s processor(s) and memory. </a:t>
            </a:r>
          </a:p>
          <a:p>
            <a:pPr algn="just"/>
            <a:r>
              <a:rPr lang="en-US" dirty="0"/>
              <a:t>However, if that client wants to print a document from one of those applications, it wants the print job to go to the print device connected to the client computer.</a:t>
            </a:r>
          </a:p>
          <a:p>
            <a:pPr algn="just"/>
            <a:r>
              <a:rPr lang="en-US" dirty="0"/>
              <a:t>The component that enables Remote Desktop clients to print to their local print devices is called </a:t>
            </a:r>
            <a:r>
              <a:rPr lang="en-US" i="1" dirty="0"/>
              <a:t>Easy Print</a:t>
            </a:r>
            <a:r>
              <a:rPr lang="en-US" dirty="0"/>
              <a:t>. </a:t>
            </a:r>
          </a:p>
          <a:p>
            <a:pPr algn="just"/>
            <a:r>
              <a:rPr lang="en-US" dirty="0"/>
              <a:t>Easy Print takes the form of a printer driver that is installed on the server along with the Remote Desktop Session Host role service.</a:t>
            </a:r>
          </a:p>
        </p:txBody>
      </p:sp>
      <p:sp>
        <p:nvSpPr>
          <p:cNvPr id="4" name="Date Placeholder 3"/>
          <p:cNvSpPr>
            <a:spLocks noGrp="1"/>
          </p:cNvSpPr>
          <p:nvPr>
            <p:ph type="dt" sz="half" idx="10"/>
          </p:nvPr>
        </p:nvSpPr>
        <p:spPr/>
        <p:txBody>
          <a:bodyPr/>
          <a:lstStyle/>
          <a:p>
            <a:fld id="{80B18379-8A4A-41AE-8E06-7369BA1B215E}"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35</a:t>
            </a:fld>
            <a:endParaRPr lang="en-US"/>
          </a:p>
        </p:txBody>
      </p:sp>
    </p:spTree>
    <p:extLst>
      <p:ext uri="{BB962C8B-B14F-4D97-AF65-F5344CB8AC3E}">
        <p14:creationId xmlns:p14="http://schemas.microsoft.com/office/powerpoint/2010/main" val="1011447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remote access Easy Print (Contd.,)</a:t>
            </a:r>
          </a:p>
        </p:txBody>
      </p:sp>
      <p:sp>
        <p:nvSpPr>
          <p:cNvPr id="3" name="Content Placeholder 2"/>
          <p:cNvSpPr>
            <a:spLocks noGrp="1"/>
          </p:cNvSpPr>
          <p:nvPr>
            <p:ph idx="1"/>
          </p:nvPr>
        </p:nvSpPr>
        <p:spPr/>
        <p:txBody>
          <a:bodyPr>
            <a:normAutofit fontScale="92500" lnSpcReduction="20000"/>
          </a:bodyPr>
          <a:lstStyle/>
          <a:p>
            <a:pPr algn="just"/>
            <a:r>
              <a:rPr lang="en-US" dirty="0"/>
              <a:t>On Windows Server 2012 R2, Easy Print requires no configuration other than the allowance of Remote Desktop connections or the installation of the </a:t>
            </a:r>
            <a:r>
              <a:rPr lang="en-US" b="1" dirty="0"/>
              <a:t>Remote Desktop Services role.</a:t>
            </a:r>
          </a:p>
          <a:p>
            <a:pPr algn="just"/>
            <a:r>
              <a:rPr lang="en-US" dirty="0"/>
              <a:t>When a Remote Desktop client connects to a server by using the Remote Desktop Connection program or the RD Web Access site, the printers installed on the client system are redirected to the server and appear in the Print Management snap-in as redirected server printers, as shown in Figure.</a:t>
            </a:r>
          </a:p>
        </p:txBody>
      </p:sp>
      <p:sp>
        <p:nvSpPr>
          <p:cNvPr id="4" name="Date Placeholder 3"/>
          <p:cNvSpPr>
            <a:spLocks noGrp="1"/>
          </p:cNvSpPr>
          <p:nvPr>
            <p:ph type="dt" sz="half" idx="10"/>
          </p:nvPr>
        </p:nvSpPr>
        <p:spPr/>
        <p:txBody>
          <a:bodyPr/>
          <a:lstStyle/>
          <a:p>
            <a:fld id="{12147084-C69A-4AC2-BC4A-620BA393FBD6}"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36</a:t>
            </a:fld>
            <a:endParaRPr lang="en-US"/>
          </a:p>
        </p:txBody>
      </p:sp>
    </p:spTree>
    <p:extLst>
      <p:ext uri="{BB962C8B-B14F-4D97-AF65-F5344CB8AC3E}">
        <p14:creationId xmlns:p14="http://schemas.microsoft.com/office/powerpoint/2010/main" val="1618644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remote access Easy Print (Contd.,)</a:t>
            </a:r>
          </a:p>
        </p:txBody>
      </p:sp>
      <p:sp>
        <p:nvSpPr>
          <p:cNvPr id="4" name="Date Placeholder 3"/>
          <p:cNvSpPr>
            <a:spLocks noGrp="1"/>
          </p:cNvSpPr>
          <p:nvPr>
            <p:ph type="dt" sz="half" idx="10"/>
          </p:nvPr>
        </p:nvSpPr>
        <p:spPr/>
        <p:txBody>
          <a:bodyPr/>
          <a:lstStyle/>
          <a:p>
            <a:fld id="{ED20C858-67E0-4CF6-80B9-2BEF49464301}"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37</a:t>
            </a:fld>
            <a:endParaRPr lang="en-US"/>
          </a:p>
        </p:txBody>
      </p:sp>
      <p:sp>
        <p:nvSpPr>
          <p:cNvPr id="6" name="TextBox 5"/>
          <p:cNvSpPr txBox="1"/>
          <p:nvPr/>
        </p:nvSpPr>
        <p:spPr>
          <a:xfrm>
            <a:off x="1371600" y="5867400"/>
            <a:ext cx="6629400" cy="369332"/>
          </a:xfrm>
          <a:prstGeom prst="rect">
            <a:avLst/>
          </a:prstGeom>
          <a:noFill/>
        </p:spPr>
        <p:txBody>
          <a:bodyPr wrap="square" rtlCol="0">
            <a:spAutoFit/>
          </a:bodyPr>
          <a:lstStyle/>
          <a:p>
            <a:r>
              <a:rPr lang="en-US" dirty="0"/>
              <a:t>Fig: Printers redirected by Easy Print on a Remote Desktop server</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37" y="1981200"/>
            <a:ext cx="7400925"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985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printer security</a:t>
            </a:r>
          </a:p>
        </p:txBody>
      </p:sp>
      <p:sp>
        <p:nvSpPr>
          <p:cNvPr id="3" name="Content Placeholder 2"/>
          <p:cNvSpPr>
            <a:spLocks noGrp="1"/>
          </p:cNvSpPr>
          <p:nvPr>
            <p:ph idx="1"/>
          </p:nvPr>
        </p:nvSpPr>
        <p:spPr/>
        <p:txBody>
          <a:bodyPr>
            <a:normAutofit lnSpcReduction="10000"/>
          </a:bodyPr>
          <a:lstStyle/>
          <a:p>
            <a:pPr algn="just"/>
            <a:r>
              <a:rPr lang="en-US" dirty="0"/>
              <a:t>Printer permissions are much simpler than NTFS permissions; they dictate whether users are allowed to use the printer, manage documents submitted to the printer, or manage the properties of the printer itself.</a:t>
            </a:r>
          </a:p>
          <a:p>
            <a:pPr algn="just"/>
            <a:r>
              <a:rPr lang="en-US" dirty="0"/>
              <a:t> To assign permissions for a printer, use the following procedure.</a:t>
            </a:r>
          </a:p>
          <a:p>
            <a:pPr marL="457200" lvl="1" indent="0" algn="just">
              <a:buNone/>
            </a:pPr>
            <a:r>
              <a:rPr lang="en-US" dirty="0"/>
              <a:t>	1. Open Control Panel and select Hardware, Devices and Printers. The Devices and Printers window appears.</a:t>
            </a:r>
          </a:p>
          <a:p>
            <a:pPr marL="457200" lvl="1" indent="0" algn="just">
              <a:buNone/>
            </a:pPr>
            <a:endParaRPr lang="en-US" dirty="0"/>
          </a:p>
          <a:p>
            <a:pPr lvl="1"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38</a:t>
            </a:fld>
            <a:endParaRPr lang="en-US"/>
          </a:p>
        </p:txBody>
      </p:sp>
    </p:spTree>
    <p:extLst>
      <p:ext uri="{BB962C8B-B14F-4D97-AF65-F5344CB8AC3E}">
        <p14:creationId xmlns:p14="http://schemas.microsoft.com/office/powerpoint/2010/main" val="296916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printer security (Contd.,)</a:t>
            </a:r>
          </a:p>
        </p:txBody>
      </p:sp>
      <p:sp>
        <p:nvSpPr>
          <p:cNvPr id="3" name="Content Placeholder 2"/>
          <p:cNvSpPr>
            <a:spLocks noGrp="1"/>
          </p:cNvSpPr>
          <p:nvPr>
            <p:ph idx="1"/>
          </p:nvPr>
        </p:nvSpPr>
        <p:spPr/>
        <p:txBody>
          <a:bodyPr>
            <a:normAutofit fontScale="92500" lnSpcReduction="20000"/>
          </a:bodyPr>
          <a:lstStyle/>
          <a:p>
            <a:pPr marL="118872" indent="0" algn="just">
              <a:buNone/>
            </a:pPr>
            <a:r>
              <a:rPr lang="en-US" dirty="0"/>
              <a:t>	2. Right-click one of the printer icons in the window and, from the shortcut menu, select Printer Properties. The printer’s Properties sheet appears.</a:t>
            </a:r>
          </a:p>
          <a:p>
            <a:pPr marL="118872" indent="0" algn="just">
              <a:buNone/>
            </a:pPr>
            <a:r>
              <a:rPr lang="en-US" dirty="0"/>
              <a:t>	3. Click the Security tab. The top half of the display lists all the security principals currently possessing permissions to the selected printer. The bottom half lists the permissions held by the selected security principal.</a:t>
            </a:r>
          </a:p>
          <a:p>
            <a:pPr marL="118872" indent="0" algn="just">
              <a:buNone/>
            </a:pPr>
            <a:r>
              <a:rPr lang="en-US" dirty="0"/>
              <a:t>	4. Click Add. The Select Users, Computers, Or Groups dialog box appears.</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39</a:t>
            </a:fld>
            <a:endParaRPr lang="en-US"/>
          </a:p>
        </p:txBody>
      </p:sp>
    </p:spTree>
    <p:extLst>
      <p:ext uri="{BB962C8B-B14F-4D97-AF65-F5344CB8AC3E}">
        <p14:creationId xmlns:p14="http://schemas.microsoft.com/office/powerpoint/2010/main" val="271433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a print server</a:t>
            </a:r>
          </a:p>
        </p:txBody>
      </p:sp>
      <p:sp>
        <p:nvSpPr>
          <p:cNvPr id="3" name="Content Placeholder 2"/>
          <p:cNvSpPr>
            <a:spLocks noGrp="1"/>
          </p:cNvSpPr>
          <p:nvPr>
            <p:ph idx="1"/>
          </p:nvPr>
        </p:nvSpPr>
        <p:spPr/>
        <p:txBody>
          <a:bodyPr/>
          <a:lstStyle/>
          <a:p>
            <a:r>
              <a:rPr lang="en-US" dirty="0"/>
              <a:t>Understanding the Windows Print Architecture </a:t>
            </a:r>
          </a:p>
          <a:p>
            <a:r>
              <a:rPr lang="en-US" dirty="0"/>
              <a:t>Understanding Windows Printing</a:t>
            </a:r>
          </a:p>
          <a:p>
            <a:r>
              <a:rPr lang="en-US" dirty="0"/>
              <a:t>Windows Printing Flexibility</a:t>
            </a:r>
          </a:p>
        </p:txBody>
      </p:sp>
      <p:sp>
        <p:nvSpPr>
          <p:cNvPr id="4" name="Date Placeholder 3"/>
          <p:cNvSpPr>
            <a:spLocks noGrp="1"/>
          </p:cNvSpPr>
          <p:nvPr>
            <p:ph type="dt" sz="half" idx="10"/>
          </p:nvPr>
        </p:nvSpPr>
        <p:spPr/>
        <p:txBody>
          <a:bodyPr/>
          <a:lstStyle/>
          <a:p>
            <a:fld id="{234D9102-54E8-4476-8D22-8E2202DD6ED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a:t>
            </a:fld>
            <a:endParaRPr lang="en-US"/>
          </a:p>
        </p:txBody>
      </p:sp>
    </p:spTree>
    <p:extLst>
      <p:ext uri="{BB962C8B-B14F-4D97-AF65-F5344CB8AC3E}">
        <p14:creationId xmlns:p14="http://schemas.microsoft.com/office/powerpoint/2010/main" val="3263392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printer security (Contd.,)</a:t>
            </a:r>
          </a:p>
        </p:txBody>
      </p:sp>
      <p:sp>
        <p:nvSpPr>
          <p:cNvPr id="3" name="Content Placeholder 2"/>
          <p:cNvSpPr>
            <a:spLocks noGrp="1"/>
          </p:cNvSpPr>
          <p:nvPr>
            <p:ph idx="1"/>
          </p:nvPr>
        </p:nvSpPr>
        <p:spPr/>
        <p:txBody>
          <a:bodyPr>
            <a:normAutofit fontScale="85000" lnSpcReduction="20000"/>
          </a:bodyPr>
          <a:lstStyle/>
          <a:p>
            <a:pPr marL="118872" indent="0" algn="just">
              <a:buNone/>
            </a:pPr>
            <a:r>
              <a:rPr lang="en-US" dirty="0"/>
              <a:t>	5. In the Enter The Object Names To Select text box, type a user or group name and click OK. The user or group appears in the Group Or User Names list.</a:t>
            </a:r>
          </a:p>
          <a:p>
            <a:pPr marL="118872" indent="0" algn="just">
              <a:buNone/>
            </a:pPr>
            <a:r>
              <a:rPr lang="en-US" dirty="0"/>
              <a:t>	6. Select the security principal you added and select or clear the check boxes in the bottom half of the display to Allow or Deny the user any of the basic permissions.</a:t>
            </a:r>
          </a:p>
          <a:p>
            <a:pPr marL="118872" indent="0" algn="just">
              <a:buNone/>
            </a:pPr>
            <a:r>
              <a:rPr lang="en-US" dirty="0"/>
              <a:t>	7. Click OK to close the Properties sheet.</a:t>
            </a:r>
          </a:p>
          <a:p>
            <a:pPr marL="118872" indent="0" algn="just">
              <a:buNone/>
            </a:pPr>
            <a:r>
              <a:rPr lang="en-US" dirty="0"/>
              <a:t>	8. Close Control Panel.</a:t>
            </a:r>
          </a:p>
          <a:p>
            <a:pPr algn="just"/>
            <a:r>
              <a:rPr lang="en-US" dirty="0"/>
              <a:t> Like NTFS permissions, there are two types of printer permissions: basic and advanced.</a:t>
            </a:r>
          </a:p>
          <a:p>
            <a:pPr algn="just"/>
            <a:r>
              <a:rPr lang="en-US" dirty="0"/>
              <a:t>Each of the basic permissions consists of a combination of advanced permissions.</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40</a:t>
            </a:fld>
            <a:endParaRPr lang="en-US"/>
          </a:p>
        </p:txBody>
      </p:sp>
    </p:spTree>
    <p:extLst>
      <p:ext uri="{BB962C8B-B14F-4D97-AF65-F5344CB8AC3E}">
        <p14:creationId xmlns:p14="http://schemas.microsoft.com/office/powerpoint/2010/main" val="2690434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Documents &amp; Printer</a:t>
            </a:r>
          </a:p>
        </p:txBody>
      </p:sp>
      <p:sp>
        <p:nvSpPr>
          <p:cNvPr id="3" name="Content Placeholder 2"/>
          <p:cNvSpPr>
            <a:spLocks noGrp="1"/>
          </p:cNvSpPr>
          <p:nvPr>
            <p:ph idx="1"/>
          </p:nvPr>
        </p:nvSpPr>
        <p:spPr/>
        <p:txBody>
          <a:bodyPr/>
          <a:lstStyle/>
          <a:p>
            <a:r>
              <a:rPr lang="en-US" dirty="0"/>
              <a:t>Setting Printer Priorities</a:t>
            </a:r>
          </a:p>
          <a:p>
            <a:r>
              <a:rPr lang="en-US" dirty="0"/>
              <a:t>Creating a Printer Pool</a:t>
            </a:r>
          </a:p>
        </p:txBody>
      </p:sp>
      <p:sp>
        <p:nvSpPr>
          <p:cNvPr id="4" name="Date Placeholder 3"/>
          <p:cNvSpPr>
            <a:spLocks noGrp="1"/>
          </p:cNvSpPr>
          <p:nvPr>
            <p:ph type="dt" sz="half" idx="10"/>
          </p:nvPr>
        </p:nvSpPr>
        <p:spPr/>
        <p:txBody>
          <a:bodyPr/>
          <a:lstStyle/>
          <a:p>
            <a:fld id="{3F73BD04-B618-4777-9C1D-226089220482}"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41</a:t>
            </a:fld>
            <a:endParaRPr lang="en-US"/>
          </a:p>
        </p:txBody>
      </p:sp>
    </p:spTree>
    <p:extLst>
      <p:ext uri="{BB962C8B-B14F-4D97-AF65-F5344CB8AC3E}">
        <p14:creationId xmlns:p14="http://schemas.microsoft.com/office/powerpoint/2010/main" val="451624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documents</a:t>
            </a:r>
          </a:p>
        </p:txBody>
      </p:sp>
      <p:sp>
        <p:nvSpPr>
          <p:cNvPr id="3" name="Content Placeholder 2"/>
          <p:cNvSpPr>
            <a:spLocks noGrp="1"/>
          </p:cNvSpPr>
          <p:nvPr>
            <p:ph idx="1"/>
          </p:nvPr>
        </p:nvSpPr>
        <p:spPr/>
        <p:txBody>
          <a:bodyPr>
            <a:normAutofit fontScale="85000" lnSpcReduction="10000"/>
          </a:bodyPr>
          <a:lstStyle/>
          <a:p>
            <a:pPr algn="just"/>
            <a:r>
              <a:rPr lang="en-US" dirty="0"/>
              <a:t>By default, all printers assign the Allow Print permission to the Everyone special identity, which enables all users to access the printer and manage their own documents. </a:t>
            </a:r>
          </a:p>
          <a:p>
            <a:pPr algn="just"/>
            <a:r>
              <a:rPr lang="en-US" dirty="0"/>
              <a:t>Users who possess the Allow Manage Documents permission can manage any users’ documents.</a:t>
            </a:r>
          </a:p>
          <a:p>
            <a:pPr algn="just"/>
            <a:r>
              <a:rPr lang="en-US" dirty="0"/>
              <a:t>Managing documents refers to pausing, resuming, restarting, and canceling documents that are currently waiting in a print queue. </a:t>
            </a:r>
          </a:p>
          <a:p>
            <a:pPr algn="just"/>
            <a:r>
              <a:rPr lang="en-US" dirty="0"/>
              <a:t>Windows Server 2012 R2 provides a print queue window for every printer, which enables users to view the jobs that are currently waiting to be printed.</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42</a:t>
            </a:fld>
            <a:endParaRPr lang="en-US"/>
          </a:p>
        </p:txBody>
      </p:sp>
    </p:spTree>
    <p:extLst>
      <p:ext uri="{BB962C8B-B14F-4D97-AF65-F5344CB8AC3E}">
        <p14:creationId xmlns:p14="http://schemas.microsoft.com/office/powerpoint/2010/main" val="1880435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documents (Contd.,)</a:t>
            </a:r>
          </a:p>
        </p:txBody>
      </p:sp>
      <p:sp>
        <p:nvSpPr>
          <p:cNvPr id="3" name="Content Placeholder 2"/>
          <p:cNvSpPr>
            <a:spLocks noGrp="1"/>
          </p:cNvSpPr>
          <p:nvPr>
            <p:ph idx="1"/>
          </p:nvPr>
        </p:nvSpPr>
        <p:spPr/>
        <p:txBody>
          <a:bodyPr>
            <a:normAutofit/>
          </a:bodyPr>
          <a:lstStyle/>
          <a:p>
            <a:pPr algn="just"/>
            <a:r>
              <a:rPr lang="en-US" dirty="0"/>
              <a:t> To manage documents, use the following procedure.</a:t>
            </a:r>
          </a:p>
          <a:p>
            <a:pPr lvl="1" algn="just"/>
            <a:r>
              <a:rPr lang="en-US" sz="2400" dirty="0"/>
              <a:t>1. </a:t>
            </a:r>
            <a:r>
              <a:rPr lang="en-US" dirty="0"/>
              <a:t>Open Control Panel and select Hardware, Devices and Printers. The Devices and Printers window appears.</a:t>
            </a:r>
          </a:p>
          <a:p>
            <a:pPr lvl="1" algn="just"/>
            <a:r>
              <a:rPr lang="en-US" sz="2400" dirty="0"/>
              <a:t>2. </a:t>
            </a:r>
            <a:r>
              <a:rPr lang="en-US" dirty="0"/>
              <a:t>Right-click one of the printer icons and, from the shortcut menu, select See What’s Printing. A print queue window named for the printer appears, as shown in Figure.</a:t>
            </a:r>
          </a:p>
          <a:p>
            <a:pPr lvl="1"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43</a:t>
            </a:fld>
            <a:endParaRPr lang="en-US"/>
          </a:p>
        </p:txBody>
      </p:sp>
    </p:spTree>
    <p:extLst>
      <p:ext uri="{BB962C8B-B14F-4D97-AF65-F5344CB8AC3E}">
        <p14:creationId xmlns:p14="http://schemas.microsoft.com/office/powerpoint/2010/main" val="50799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documents (Contd.,)</a:t>
            </a:r>
          </a:p>
        </p:txBody>
      </p:sp>
      <p:sp>
        <p:nvSpPr>
          <p:cNvPr id="3" name="Content Placeholder 2"/>
          <p:cNvSpPr>
            <a:spLocks noGrp="1"/>
          </p:cNvSpPr>
          <p:nvPr>
            <p:ph idx="1"/>
          </p:nvPr>
        </p:nvSpPr>
        <p:spPr/>
        <p:txBody>
          <a:bodyPr/>
          <a:lstStyle/>
          <a:p>
            <a:pPr lvl="1"/>
            <a:endParaRPr lang="en-US" dirty="0"/>
          </a:p>
          <a:p>
            <a:pPr lvl="1"/>
            <a:endParaRPr lang="en-US" dirty="0"/>
          </a:p>
          <a:p>
            <a:pPr lvl="1"/>
            <a:endParaRPr lang="en-US" dirty="0"/>
          </a:p>
          <a:p>
            <a:pPr lvl="1"/>
            <a:endParaRPr lang="en-US" dirty="0"/>
          </a:p>
          <a:p>
            <a:pPr lvl="1"/>
            <a:endParaRPr lang="en-US" dirty="0"/>
          </a:p>
          <a:p>
            <a:pPr lvl="1"/>
            <a:r>
              <a:rPr lang="en-US" dirty="0"/>
              <a:t>3. Select one of the menu items to perform the associated function.</a:t>
            </a:r>
          </a:p>
          <a:p>
            <a:pPr lvl="1"/>
            <a:r>
              <a:rPr lang="en-US" dirty="0"/>
              <a:t>4. Close the print queue window.</a:t>
            </a:r>
          </a:p>
          <a:p>
            <a:pPr lvl="1"/>
            <a:r>
              <a:rPr lang="en-US" dirty="0"/>
              <a:t>5. Close Control Panel.</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44</a:t>
            </a:fld>
            <a:endParaRPr lang="en-US"/>
          </a:p>
        </p:txBody>
      </p:sp>
      <p:sp>
        <p:nvSpPr>
          <p:cNvPr id="7" name="TextBox 6"/>
          <p:cNvSpPr txBox="1"/>
          <p:nvPr/>
        </p:nvSpPr>
        <p:spPr>
          <a:xfrm>
            <a:off x="1752600" y="4126468"/>
            <a:ext cx="5638800" cy="369332"/>
          </a:xfrm>
          <a:prstGeom prst="rect">
            <a:avLst/>
          </a:prstGeom>
          <a:noFill/>
        </p:spPr>
        <p:txBody>
          <a:bodyPr wrap="square" rtlCol="0">
            <a:spAutoFit/>
          </a:bodyPr>
          <a:lstStyle/>
          <a:p>
            <a:r>
              <a:rPr lang="en-US" dirty="0"/>
              <a:t>Fig: A Windows Server 2012 R2 print queue window</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495425"/>
            <a:ext cx="78771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023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printers</a:t>
            </a:r>
          </a:p>
        </p:txBody>
      </p:sp>
      <p:sp>
        <p:nvSpPr>
          <p:cNvPr id="3" name="Content Placeholder 2"/>
          <p:cNvSpPr>
            <a:spLocks noGrp="1"/>
          </p:cNvSpPr>
          <p:nvPr>
            <p:ph idx="1"/>
          </p:nvPr>
        </p:nvSpPr>
        <p:spPr/>
        <p:txBody>
          <a:bodyPr>
            <a:normAutofit fontScale="85000" lnSpcReduction="10000"/>
          </a:bodyPr>
          <a:lstStyle/>
          <a:p>
            <a:pPr algn="just"/>
            <a:r>
              <a:rPr lang="en-US" dirty="0"/>
              <a:t>Users with the Allow Manage This Printer permission can go beyond manipulating queued documents; they can reconfigure the printer itself. </a:t>
            </a:r>
          </a:p>
          <a:p>
            <a:pPr algn="just"/>
            <a:r>
              <a:rPr lang="en-US" dirty="0"/>
              <a:t>Managing a printer refers to altering the operational parameters that affect all users and controlling access to the printer.</a:t>
            </a:r>
          </a:p>
          <a:p>
            <a:pPr algn="just"/>
            <a:r>
              <a:rPr lang="en-US" dirty="0"/>
              <a:t>Day-to-day printer management is more likely to involve physical maintenance, such as clearing print jams, reloading paper, and changing toner or ink cartridges. </a:t>
            </a:r>
          </a:p>
          <a:p>
            <a:pPr algn="just"/>
            <a:r>
              <a:rPr lang="en-US" dirty="0"/>
              <a:t>However, the following sections examine some of the printer manager’s typical configuration tasks.</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45</a:t>
            </a:fld>
            <a:endParaRPr lang="en-US"/>
          </a:p>
        </p:txBody>
      </p:sp>
    </p:spTree>
    <p:extLst>
      <p:ext uri="{BB962C8B-B14F-4D97-AF65-F5344CB8AC3E}">
        <p14:creationId xmlns:p14="http://schemas.microsoft.com/office/powerpoint/2010/main" val="2695406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printer priorities </a:t>
            </a:r>
          </a:p>
        </p:txBody>
      </p:sp>
      <p:sp>
        <p:nvSpPr>
          <p:cNvPr id="3" name="Content Placeholder 2"/>
          <p:cNvSpPr>
            <a:spLocks noGrp="1"/>
          </p:cNvSpPr>
          <p:nvPr>
            <p:ph idx="1"/>
          </p:nvPr>
        </p:nvSpPr>
        <p:spPr/>
        <p:txBody>
          <a:bodyPr>
            <a:normAutofit fontScale="92500" lnSpcReduction="20000"/>
          </a:bodyPr>
          <a:lstStyle/>
          <a:p>
            <a:pPr algn="just"/>
            <a:r>
              <a:rPr lang="en-US" dirty="0"/>
              <a:t>In some cases, administrators with the Manage This Printer permission might want to give certain users in their organization the priority access to a print device so that when print traffic is heavy, their jobs are processed before those of other users. </a:t>
            </a:r>
          </a:p>
          <a:p>
            <a:pPr algn="just"/>
            <a:r>
              <a:rPr lang="en-US" dirty="0"/>
              <a:t>To do this, you must create multiple printers, associate them with the same print device, and then modify their priorities, as described in the following procedure.</a:t>
            </a:r>
          </a:p>
          <a:p>
            <a:pPr lvl="1" algn="just"/>
            <a:r>
              <a:rPr lang="en-US" dirty="0"/>
              <a:t>1. Open Control Panel and select Hardware, Devices and Printers. The Devices and Printers window opens.</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46</a:t>
            </a:fld>
            <a:endParaRPr lang="en-US"/>
          </a:p>
        </p:txBody>
      </p:sp>
    </p:spTree>
    <p:extLst>
      <p:ext uri="{BB962C8B-B14F-4D97-AF65-F5344CB8AC3E}">
        <p14:creationId xmlns:p14="http://schemas.microsoft.com/office/powerpoint/2010/main" val="4016475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printer priorities  (Contd.,)</a:t>
            </a:r>
          </a:p>
        </p:txBody>
      </p:sp>
      <p:sp>
        <p:nvSpPr>
          <p:cNvPr id="3" name="Content Placeholder 2"/>
          <p:cNvSpPr>
            <a:spLocks noGrp="1"/>
          </p:cNvSpPr>
          <p:nvPr>
            <p:ph sz="half" idx="1"/>
          </p:nvPr>
        </p:nvSpPr>
        <p:spPr/>
        <p:txBody>
          <a:bodyPr/>
          <a:lstStyle/>
          <a:p>
            <a:pPr lvl="1" algn="just"/>
            <a:r>
              <a:rPr lang="en-US" dirty="0"/>
              <a:t>2. Right-click one of the printer icons and, from the shortcut menu, select Printer Properties. The Properties sheet for the printer appears.</a:t>
            </a:r>
          </a:p>
          <a:p>
            <a:pPr lvl="1" algn="just"/>
            <a:r>
              <a:rPr lang="en-US" dirty="0"/>
              <a:t>3. Click the Advanced tab, as shown in Figure.</a:t>
            </a:r>
          </a:p>
        </p:txBody>
      </p:sp>
      <p:sp>
        <p:nvSpPr>
          <p:cNvPr id="5" name="Date Placeholder 4"/>
          <p:cNvSpPr>
            <a:spLocks noGrp="1"/>
          </p:cNvSpPr>
          <p:nvPr>
            <p:ph type="dt" sz="half" idx="10"/>
          </p:nvPr>
        </p:nvSpPr>
        <p:spPr/>
        <p:txBody>
          <a:bodyPr/>
          <a:lstStyle/>
          <a:p>
            <a:fld id="{44913ECE-8E46-426A-A720-0C0A0463AAB8}" type="datetime1">
              <a:rPr lang="en-US" smtClean="0"/>
              <a:t>2/7/2020</a:t>
            </a:fld>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47</a:t>
            </a:fld>
            <a:endParaRPr lang="en-US"/>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896798"/>
            <a:ext cx="4038600" cy="4377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0" y="5334000"/>
            <a:ext cx="2895600" cy="646331"/>
          </a:xfrm>
          <a:prstGeom prst="rect">
            <a:avLst/>
          </a:prstGeom>
          <a:noFill/>
        </p:spPr>
        <p:txBody>
          <a:bodyPr wrap="square" rtlCol="0">
            <a:spAutoFit/>
          </a:bodyPr>
          <a:lstStyle/>
          <a:p>
            <a:r>
              <a:rPr lang="en-US" dirty="0"/>
              <a:t>Fig: The Advanced tab of a printer’s Properties sheet</a:t>
            </a:r>
          </a:p>
        </p:txBody>
      </p:sp>
    </p:spTree>
    <p:extLst>
      <p:ext uri="{BB962C8B-B14F-4D97-AF65-F5344CB8AC3E}">
        <p14:creationId xmlns:p14="http://schemas.microsoft.com/office/powerpoint/2010/main" val="1821222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printer priorities  (Contd.,)</a:t>
            </a:r>
          </a:p>
        </p:txBody>
      </p:sp>
      <p:sp>
        <p:nvSpPr>
          <p:cNvPr id="3" name="Content Placeholder 2"/>
          <p:cNvSpPr>
            <a:spLocks noGrp="1"/>
          </p:cNvSpPr>
          <p:nvPr>
            <p:ph idx="1"/>
          </p:nvPr>
        </p:nvSpPr>
        <p:spPr/>
        <p:txBody>
          <a:bodyPr>
            <a:normAutofit fontScale="92500" lnSpcReduction="10000"/>
          </a:bodyPr>
          <a:lstStyle/>
          <a:p>
            <a:pPr lvl="1" algn="just"/>
            <a:r>
              <a:rPr lang="en-US" dirty="0"/>
              <a:t>4. Set the Priority spin box to a number representing the highest priority you want to set for the printer. Higher numbers represent higher priorities. The highest possible priority is 99.</a:t>
            </a:r>
          </a:p>
          <a:p>
            <a:pPr lvl="1"/>
            <a:r>
              <a:rPr lang="en-US" sz="2400" dirty="0"/>
              <a:t>5. </a:t>
            </a:r>
            <a:r>
              <a:rPr lang="en-US" dirty="0"/>
              <a:t>Click the Security tab.</a:t>
            </a:r>
          </a:p>
          <a:p>
            <a:pPr lvl="1"/>
            <a:r>
              <a:rPr lang="en-US" sz="2400" dirty="0"/>
              <a:t>6. </a:t>
            </a:r>
            <a:r>
              <a:rPr lang="en-US" dirty="0"/>
              <a:t>Add the users or groups that you want to provide with high-priority access to the printer and assign the Allow Print permission to them.</a:t>
            </a:r>
          </a:p>
          <a:p>
            <a:pPr lvl="1"/>
            <a:r>
              <a:rPr lang="en-US" sz="2400" dirty="0"/>
              <a:t>7. </a:t>
            </a:r>
            <a:r>
              <a:rPr lang="en-US" dirty="0"/>
              <a:t>Revoke the Allow Print permission from the Everyone special identity.</a:t>
            </a:r>
          </a:p>
          <a:p>
            <a:pPr lvl="1"/>
            <a:r>
              <a:rPr lang="en-US" sz="2400" dirty="0"/>
              <a:t>8. </a:t>
            </a:r>
            <a:r>
              <a:rPr lang="en-US" dirty="0"/>
              <a:t>Click OK to close the Properties sheet.</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48</a:t>
            </a:fld>
            <a:endParaRPr lang="en-US"/>
          </a:p>
        </p:txBody>
      </p:sp>
    </p:spTree>
    <p:extLst>
      <p:ext uri="{BB962C8B-B14F-4D97-AF65-F5344CB8AC3E}">
        <p14:creationId xmlns:p14="http://schemas.microsoft.com/office/powerpoint/2010/main" val="2078499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printer priorities  (Contd.,)</a:t>
            </a:r>
          </a:p>
        </p:txBody>
      </p:sp>
      <p:sp>
        <p:nvSpPr>
          <p:cNvPr id="3" name="Content Placeholder 2"/>
          <p:cNvSpPr>
            <a:spLocks noGrp="1"/>
          </p:cNvSpPr>
          <p:nvPr>
            <p:ph idx="1"/>
          </p:nvPr>
        </p:nvSpPr>
        <p:spPr/>
        <p:txBody>
          <a:bodyPr>
            <a:normAutofit fontScale="92500" lnSpcReduction="20000"/>
          </a:bodyPr>
          <a:lstStyle/>
          <a:p>
            <a:pPr lvl="1" algn="just"/>
            <a:r>
              <a:rPr lang="en-US" dirty="0"/>
              <a:t>9. Create an identical printer using the same printer driver and pointing to the same print device. Leave the Priority setting at its default value of 1 and leave the default permissions in place.</a:t>
            </a:r>
          </a:p>
          <a:p>
            <a:pPr lvl="1" algn="just"/>
            <a:r>
              <a:rPr lang="en-US" dirty="0"/>
              <a:t>10. Rename the printers, specifying the priority assigned to each one.</a:t>
            </a:r>
          </a:p>
          <a:p>
            <a:pPr lvl="1" algn="just"/>
            <a:r>
              <a:rPr lang="en-US" dirty="0"/>
              <a:t>11. Close Control Panel.</a:t>
            </a:r>
          </a:p>
          <a:p>
            <a:pPr algn="just"/>
            <a:r>
              <a:rPr lang="en-US" dirty="0"/>
              <a:t>Inform the privileged users that they should send their jobs to the high-priority printer.</a:t>
            </a:r>
          </a:p>
          <a:p>
            <a:pPr algn="just"/>
            <a:r>
              <a:rPr lang="en-US" dirty="0"/>
              <a:t>All jobs sent to that printer will be processed before those sent to the other, lower-priority printer.</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49</a:t>
            </a:fld>
            <a:endParaRPr lang="en-US"/>
          </a:p>
        </p:txBody>
      </p:sp>
    </p:spTree>
    <p:extLst>
      <p:ext uri="{BB962C8B-B14F-4D97-AF65-F5344CB8AC3E}">
        <p14:creationId xmlns:p14="http://schemas.microsoft.com/office/powerpoint/2010/main" val="42254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Windows Print Architecture </a:t>
            </a:r>
          </a:p>
        </p:txBody>
      </p:sp>
      <p:sp>
        <p:nvSpPr>
          <p:cNvPr id="3" name="Content Placeholder 2"/>
          <p:cNvSpPr>
            <a:spLocks noGrp="1"/>
          </p:cNvSpPr>
          <p:nvPr>
            <p:ph idx="1"/>
          </p:nvPr>
        </p:nvSpPr>
        <p:spPr/>
        <p:txBody>
          <a:bodyPr>
            <a:normAutofit fontScale="92500" lnSpcReduction="10000"/>
          </a:bodyPr>
          <a:lstStyle/>
          <a:p>
            <a:pPr algn="just"/>
            <a:r>
              <a:rPr lang="en-US" dirty="0"/>
              <a:t>It is important to understand the terms Microsoft uses when referring to the components of the network printing architecture. </a:t>
            </a:r>
          </a:p>
          <a:p>
            <a:pPr algn="just"/>
            <a:r>
              <a:rPr lang="en-US" dirty="0"/>
              <a:t>Printing in Microsoft Windows typically involves the following four components:</a:t>
            </a:r>
          </a:p>
          <a:p>
            <a:pPr lvl="1" algn="just"/>
            <a:r>
              <a:rPr lang="en-US" dirty="0"/>
              <a:t>Print device</a:t>
            </a:r>
          </a:p>
          <a:p>
            <a:pPr lvl="1" algn="just"/>
            <a:r>
              <a:rPr lang="en-US" dirty="0"/>
              <a:t>Printer</a:t>
            </a:r>
          </a:p>
          <a:p>
            <a:pPr lvl="1" algn="just"/>
            <a:r>
              <a:rPr lang="en-US" dirty="0"/>
              <a:t>Print server</a:t>
            </a:r>
          </a:p>
          <a:p>
            <a:pPr lvl="1" algn="just"/>
            <a:r>
              <a:rPr lang="en-US" dirty="0"/>
              <a:t>Printer driver</a:t>
            </a:r>
          </a:p>
        </p:txBody>
      </p:sp>
      <p:sp>
        <p:nvSpPr>
          <p:cNvPr id="4" name="Date Placeholder 3"/>
          <p:cNvSpPr>
            <a:spLocks noGrp="1"/>
          </p:cNvSpPr>
          <p:nvPr>
            <p:ph type="dt" sz="half" idx="10"/>
          </p:nvPr>
        </p:nvSpPr>
        <p:spPr/>
        <p:txBody>
          <a:bodyPr/>
          <a:lstStyle/>
          <a:p>
            <a:fld id="{42D176AA-C128-478A-98C6-9EA9EA53419A}"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a:t>
            </a:fld>
            <a:endParaRPr lang="en-US"/>
          </a:p>
        </p:txBody>
      </p:sp>
    </p:spTree>
    <p:extLst>
      <p:ext uri="{BB962C8B-B14F-4D97-AF65-F5344CB8AC3E}">
        <p14:creationId xmlns:p14="http://schemas.microsoft.com/office/powerpoint/2010/main" val="1778163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printer pool</a:t>
            </a:r>
          </a:p>
        </p:txBody>
      </p:sp>
      <p:sp>
        <p:nvSpPr>
          <p:cNvPr id="3" name="Content Placeholder 2"/>
          <p:cNvSpPr>
            <a:spLocks noGrp="1"/>
          </p:cNvSpPr>
          <p:nvPr>
            <p:ph idx="1"/>
          </p:nvPr>
        </p:nvSpPr>
        <p:spPr/>
        <p:txBody>
          <a:bodyPr>
            <a:normAutofit/>
          </a:bodyPr>
          <a:lstStyle/>
          <a:p>
            <a:pPr algn="just"/>
            <a:r>
              <a:rPr lang="en-US" dirty="0"/>
              <a:t>As mentioned earlier, a printer pool increases the production capability of a single printer by connecting it to multiple print devices.</a:t>
            </a:r>
          </a:p>
          <a:p>
            <a:pPr algn="just"/>
            <a:r>
              <a:rPr lang="en-US" dirty="0"/>
              <a:t> When you create a printer pool, the print server sends each incoming job to the first print device it finds that is not busy. </a:t>
            </a:r>
          </a:p>
          <a:p>
            <a:pPr algn="just"/>
            <a:r>
              <a:rPr lang="en-US" dirty="0"/>
              <a:t>This effectively distributes the jobs among the available print devices, providing users with more rapid service.</a:t>
            </a:r>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50</a:t>
            </a:fld>
            <a:endParaRPr lang="en-US"/>
          </a:p>
        </p:txBody>
      </p:sp>
    </p:spTree>
    <p:extLst>
      <p:ext uri="{BB962C8B-B14F-4D97-AF65-F5344CB8AC3E}">
        <p14:creationId xmlns:p14="http://schemas.microsoft.com/office/powerpoint/2010/main" val="993415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printer pool (Contd.,)</a:t>
            </a:r>
          </a:p>
        </p:txBody>
      </p:sp>
      <p:sp>
        <p:nvSpPr>
          <p:cNvPr id="3" name="Content Placeholder 2"/>
          <p:cNvSpPr>
            <a:spLocks noGrp="1"/>
          </p:cNvSpPr>
          <p:nvPr>
            <p:ph idx="1"/>
          </p:nvPr>
        </p:nvSpPr>
        <p:spPr/>
        <p:txBody>
          <a:bodyPr>
            <a:normAutofit fontScale="85000" lnSpcReduction="20000"/>
          </a:bodyPr>
          <a:lstStyle/>
          <a:p>
            <a:pPr algn="just"/>
            <a:r>
              <a:rPr lang="en-US" dirty="0"/>
              <a:t>To configure a printer pool, use the following procedure.</a:t>
            </a:r>
          </a:p>
          <a:p>
            <a:pPr lvl="1" algn="just"/>
            <a:r>
              <a:rPr lang="en-US" dirty="0"/>
              <a:t>1. Open Control Panel and select Hardware, Devices and Printers. The Devices and Printers window opens.</a:t>
            </a:r>
          </a:p>
          <a:p>
            <a:pPr lvl="1" algn="just"/>
            <a:r>
              <a:rPr lang="en-US" dirty="0"/>
              <a:t>2. Right-click one of the printer icons and, from the shortcut menu, select Printer Properties. The Properties sheet for the printer appears.</a:t>
            </a:r>
          </a:p>
          <a:p>
            <a:pPr lvl="1" algn="just"/>
            <a:r>
              <a:rPr lang="en-US" dirty="0"/>
              <a:t>3. Click the Ports tab.</a:t>
            </a:r>
          </a:p>
          <a:p>
            <a:pPr lvl="1" algn="just"/>
            <a:r>
              <a:rPr lang="en-US" dirty="0"/>
              <a:t>4. Select the Enable Printer Pooling check box and click OK.</a:t>
            </a:r>
          </a:p>
          <a:p>
            <a:pPr lvl="1"/>
            <a:r>
              <a:rPr lang="en-US" sz="2400" dirty="0"/>
              <a:t>5. </a:t>
            </a:r>
            <a:r>
              <a:rPr lang="en-US" dirty="0"/>
              <a:t>Select all the ports to which the print devices are connected.</a:t>
            </a:r>
          </a:p>
          <a:p>
            <a:pPr lvl="1"/>
            <a:r>
              <a:rPr lang="en-US" sz="2400" dirty="0"/>
              <a:t>6. </a:t>
            </a:r>
            <a:r>
              <a:rPr lang="en-US" dirty="0"/>
              <a:t>Close Control Panel.</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51</a:t>
            </a:fld>
            <a:endParaRPr lang="en-US"/>
          </a:p>
        </p:txBody>
      </p:sp>
    </p:spTree>
    <p:extLst>
      <p:ext uri="{BB962C8B-B14F-4D97-AF65-F5344CB8AC3E}">
        <p14:creationId xmlns:p14="http://schemas.microsoft.com/office/powerpoint/2010/main" val="476614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Print and Document Services Role</a:t>
            </a:r>
          </a:p>
        </p:txBody>
      </p:sp>
      <p:sp>
        <p:nvSpPr>
          <p:cNvPr id="3" name="Content Placeholder 2"/>
          <p:cNvSpPr>
            <a:spLocks noGrp="1"/>
          </p:cNvSpPr>
          <p:nvPr>
            <p:ph idx="1"/>
          </p:nvPr>
        </p:nvSpPr>
        <p:spPr/>
        <p:txBody>
          <a:bodyPr/>
          <a:lstStyle/>
          <a:p>
            <a:r>
              <a:rPr lang="en-US" dirty="0"/>
              <a:t>Adding Printer Servers</a:t>
            </a:r>
          </a:p>
          <a:p>
            <a:r>
              <a:rPr lang="en-US" dirty="0"/>
              <a:t>Viewing Printers</a:t>
            </a:r>
          </a:p>
          <a:p>
            <a:r>
              <a:rPr lang="en-US" dirty="0"/>
              <a:t>Managing printers and print servers</a:t>
            </a:r>
          </a:p>
          <a:p>
            <a:r>
              <a:rPr lang="en-US" dirty="0"/>
              <a:t>Deploying Printers with Group Policy</a:t>
            </a:r>
          </a:p>
        </p:txBody>
      </p:sp>
      <p:sp>
        <p:nvSpPr>
          <p:cNvPr id="4" name="Date Placeholder 3"/>
          <p:cNvSpPr>
            <a:spLocks noGrp="1"/>
          </p:cNvSpPr>
          <p:nvPr>
            <p:ph type="dt" sz="half" idx="10"/>
          </p:nvPr>
        </p:nvSpPr>
        <p:spPr/>
        <p:txBody>
          <a:bodyPr/>
          <a:lstStyle/>
          <a:p>
            <a:fld id="{E1387AE0-FA51-4B68-8C3E-C436F1233CD3}"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52</a:t>
            </a:fld>
            <a:endParaRPr lang="en-US"/>
          </a:p>
        </p:txBody>
      </p:sp>
    </p:spTree>
    <p:extLst>
      <p:ext uri="{BB962C8B-B14F-4D97-AF65-F5344CB8AC3E}">
        <p14:creationId xmlns:p14="http://schemas.microsoft.com/office/powerpoint/2010/main" val="1247178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Print and Document Services role</a:t>
            </a:r>
          </a:p>
        </p:txBody>
      </p:sp>
      <p:sp>
        <p:nvSpPr>
          <p:cNvPr id="3" name="Content Placeholder 2"/>
          <p:cNvSpPr>
            <a:spLocks noGrp="1"/>
          </p:cNvSpPr>
          <p:nvPr>
            <p:ph idx="1"/>
          </p:nvPr>
        </p:nvSpPr>
        <p:spPr/>
        <p:txBody>
          <a:bodyPr>
            <a:normAutofit fontScale="92500" lnSpcReduction="10000"/>
          </a:bodyPr>
          <a:lstStyle/>
          <a:p>
            <a:pPr algn="just"/>
            <a:r>
              <a:rPr lang="en-US" dirty="0"/>
              <a:t>All the printer sharing and management capabilities discussed in the previous sections are available on any Windows Server 2012 R2 computer in its default installation configuration.</a:t>
            </a:r>
          </a:p>
          <a:p>
            <a:pPr algn="just"/>
            <a:r>
              <a:rPr lang="en-US" dirty="0"/>
              <a:t>However, installing the Print And Document Services role on the computer provides additional tools that are particularly useful to administrators involved with network printing on an enterprise scale.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53</a:t>
            </a:fld>
            <a:endParaRPr lang="en-US"/>
          </a:p>
        </p:txBody>
      </p:sp>
    </p:spTree>
    <p:extLst>
      <p:ext uri="{BB962C8B-B14F-4D97-AF65-F5344CB8AC3E}">
        <p14:creationId xmlns:p14="http://schemas.microsoft.com/office/powerpoint/2010/main" val="1161302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Print and Document Services role (Contd.,)</a:t>
            </a:r>
          </a:p>
        </p:txBody>
      </p:sp>
      <p:sp>
        <p:nvSpPr>
          <p:cNvPr id="3" name="Content Placeholder 2"/>
          <p:cNvSpPr>
            <a:spLocks noGrp="1"/>
          </p:cNvSpPr>
          <p:nvPr>
            <p:ph idx="1"/>
          </p:nvPr>
        </p:nvSpPr>
        <p:spPr/>
        <p:txBody>
          <a:bodyPr>
            <a:normAutofit fontScale="70000" lnSpcReduction="20000"/>
          </a:bodyPr>
          <a:lstStyle/>
          <a:p>
            <a:pPr algn="just"/>
            <a:r>
              <a:rPr lang="en-US" dirty="0"/>
              <a:t>When you install the Print And Document Services role by using Server Manager’s Add Roles And Features Wizard, a Select Role Services page appears, enabling you to select from the following options:</a:t>
            </a:r>
          </a:p>
          <a:p>
            <a:pPr lvl="1" algn="just"/>
            <a:r>
              <a:rPr lang="en-US" b="1" dirty="0"/>
              <a:t>Print Server </a:t>
            </a:r>
            <a:r>
              <a:rPr lang="en-US" dirty="0"/>
              <a:t>Installs the Print Management console for Microsoft Management Console (MMC), which enables administrators to deploy, monitor, and manage printers throughout the enterprise</a:t>
            </a:r>
          </a:p>
          <a:p>
            <a:pPr lvl="1" algn="just"/>
            <a:r>
              <a:rPr lang="en-US" b="1" dirty="0"/>
              <a:t>Distributed Scan Server </a:t>
            </a:r>
            <a:r>
              <a:rPr lang="en-US" dirty="0"/>
              <a:t>Enables the computer to receive documents from network-based scanners and forward them to the appropriate users</a:t>
            </a:r>
          </a:p>
          <a:p>
            <a:pPr lvl="1" algn="just"/>
            <a:r>
              <a:rPr lang="en-US" b="1" dirty="0"/>
              <a:t>Internet Printing </a:t>
            </a:r>
            <a:r>
              <a:rPr lang="en-US" dirty="0"/>
              <a:t>Creates a website that enables users on the Internet to send print jobs to shared Windows printers</a:t>
            </a:r>
          </a:p>
          <a:p>
            <a:pPr lvl="1" algn="just"/>
            <a:r>
              <a:rPr lang="en-US" b="1" dirty="0"/>
              <a:t>LPD Service </a:t>
            </a:r>
            <a:r>
              <a:rPr lang="en-US" dirty="0"/>
              <a:t>Enables UNIX clients running the line printer remote (LPR) program to send their print jobs to Windows printers</a:t>
            </a:r>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54</a:t>
            </a:fld>
            <a:endParaRPr lang="en-US"/>
          </a:p>
        </p:txBody>
      </p:sp>
    </p:spTree>
    <p:extLst>
      <p:ext uri="{BB962C8B-B14F-4D97-AF65-F5344CB8AC3E}">
        <p14:creationId xmlns:p14="http://schemas.microsoft.com/office/powerpoint/2010/main" val="11300998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Print and Document Services role (Contd.,)</a:t>
            </a:r>
          </a:p>
        </p:txBody>
      </p:sp>
      <p:sp>
        <p:nvSpPr>
          <p:cNvPr id="3" name="Content Placeholder 2"/>
          <p:cNvSpPr>
            <a:spLocks noGrp="1"/>
          </p:cNvSpPr>
          <p:nvPr>
            <p:ph idx="1"/>
          </p:nvPr>
        </p:nvSpPr>
        <p:spPr/>
        <p:txBody>
          <a:bodyPr>
            <a:normAutofit/>
          </a:bodyPr>
          <a:lstStyle/>
          <a:p>
            <a:pPr algn="just"/>
            <a:r>
              <a:rPr lang="en-US" dirty="0"/>
              <a:t>The Print Management console, an administrative tool, consolidates the controls for the printing components throughout the enterprise into a single console. </a:t>
            </a:r>
          </a:p>
          <a:p>
            <a:pPr algn="just"/>
            <a:r>
              <a:rPr lang="en-US" dirty="0"/>
              <a:t>By using this tool, you can access the print queues and Properties sheets for all the network printers in the enterprise, deploy printers to client computers by using Group Policy.</a:t>
            </a:r>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55</a:t>
            </a:fld>
            <a:endParaRPr lang="en-US"/>
          </a:p>
        </p:txBody>
      </p:sp>
    </p:spTree>
    <p:extLst>
      <p:ext uri="{BB962C8B-B14F-4D97-AF65-F5344CB8AC3E}">
        <p14:creationId xmlns:p14="http://schemas.microsoft.com/office/powerpoint/2010/main" val="1393529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Print and Document Services role (Contd.,)</a:t>
            </a:r>
          </a:p>
        </p:txBody>
      </p:sp>
      <p:sp>
        <p:nvSpPr>
          <p:cNvPr id="3" name="Content Placeholder 2"/>
          <p:cNvSpPr>
            <a:spLocks noGrp="1"/>
          </p:cNvSpPr>
          <p:nvPr>
            <p:ph idx="1"/>
          </p:nvPr>
        </p:nvSpPr>
        <p:spPr/>
        <p:txBody>
          <a:bodyPr>
            <a:normAutofit/>
          </a:bodyPr>
          <a:lstStyle/>
          <a:p>
            <a:pPr algn="just"/>
            <a:r>
              <a:rPr lang="en-US" dirty="0"/>
              <a:t>Windows Server 2012 R2 installs the Print Management console when you add the Print And Document Services role to the computer. </a:t>
            </a:r>
          </a:p>
          <a:p>
            <a:pPr algn="just"/>
            <a:r>
              <a:rPr lang="en-US" dirty="0"/>
              <a:t>You can also install the console without the role by adding the Print And Document Services Tools feature, found under Remote Server Administration Tools, Role Administration Tools in the Add Roles And Features Wizard. </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56</a:t>
            </a:fld>
            <a:endParaRPr lang="en-US"/>
          </a:p>
        </p:txBody>
      </p:sp>
    </p:spTree>
    <p:extLst>
      <p:ext uri="{BB962C8B-B14F-4D97-AF65-F5344CB8AC3E}">
        <p14:creationId xmlns:p14="http://schemas.microsoft.com/office/powerpoint/2010/main" val="3108877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print servers</a:t>
            </a:r>
          </a:p>
        </p:txBody>
      </p:sp>
      <p:sp>
        <p:nvSpPr>
          <p:cNvPr id="3" name="Content Placeholder 2"/>
          <p:cNvSpPr>
            <a:spLocks noGrp="1"/>
          </p:cNvSpPr>
          <p:nvPr>
            <p:ph sz="half" idx="1"/>
          </p:nvPr>
        </p:nvSpPr>
        <p:spPr/>
        <p:txBody>
          <a:bodyPr>
            <a:normAutofit fontScale="92500"/>
          </a:bodyPr>
          <a:lstStyle/>
          <a:p>
            <a:pPr algn="just"/>
            <a:r>
              <a:rPr lang="en-US" dirty="0"/>
              <a:t>By default, the Print Management console displays only the local machine in its list of print servers. </a:t>
            </a:r>
          </a:p>
          <a:p>
            <a:pPr algn="just"/>
            <a:r>
              <a:rPr lang="en-US" dirty="0"/>
              <a:t>Each print server has four nodes beneath it, as shown in Figure, listing the drivers, forms, ports, and printers associated with that server.</a:t>
            </a:r>
          </a:p>
          <a:p>
            <a:pPr algn="just"/>
            <a:endParaRPr lang="en-US" dirty="0"/>
          </a:p>
          <a:p>
            <a:endParaRPr lang="en-US" dirty="0"/>
          </a:p>
        </p:txBody>
      </p:sp>
      <p:sp>
        <p:nvSpPr>
          <p:cNvPr id="5" name="Date Placeholder 4"/>
          <p:cNvSpPr>
            <a:spLocks noGrp="1"/>
          </p:cNvSpPr>
          <p:nvPr>
            <p:ph type="dt" sz="half" idx="10"/>
          </p:nvPr>
        </p:nvSpPr>
        <p:spPr/>
        <p:txBody>
          <a:bodyPr/>
          <a:lstStyle/>
          <a:p>
            <a:fld id="{44913ECE-8E46-426A-A720-0C0A0463AAB8}" type="datetime1">
              <a:rPr lang="en-US" smtClean="0"/>
              <a:t>2/7/2020</a:t>
            </a:fld>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57</a:t>
            </a:fld>
            <a:endParaRPr lang="en-US"/>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981200"/>
            <a:ext cx="4038600" cy="373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724400" y="5943600"/>
            <a:ext cx="4800600" cy="646331"/>
          </a:xfrm>
          <a:prstGeom prst="rect">
            <a:avLst/>
          </a:prstGeom>
          <a:noFill/>
        </p:spPr>
        <p:txBody>
          <a:bodyPr wrap="square" rtlCol="0">
            <a:spAutoFit/>
          </a:bodyPr>
          <a:lstStyle/>
          <a:p>
            <a:r>
              <a:rPr lang="en-US" dirty="0"/>
              <a:t>Fig: A print server displayed in the Print Management console</a:t>
            </a:r>
          </a:p>
        </p:txBody>
      </p:sp>
    </p:spTree>
    <p:extLst>
      <p:ext uri="{BB962C8B-B14F-4D97-AF65-F5344CB8AC3E}">
        <p14:creationId xmlns:p14="http://schemas.microsoft.com/office/powerpoint/2010/main" val="2904007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print servers (Contd.,)</a:t>
            </a:r>
          </a:p>
        </p:txBody>
      </p:sp>
      <p:sp>
        <p:nvSpPr>
          <p:cNvPr id="3" name="Content Placeholder 2"/>
          <p:cNvSpPr>
            <a:spLocks noGrp="1"/>
          </p:cNvSpPr>
          <p:nvPr>
            <p:ph idx="1"/>
          </p:nvPr>
        </p:nvSpPr>
        <p:spPr/>
        <p:txBody>
          <a:bodyPr>
            <a:normAutofit fontScale="92500"/>
          </a:bodyPr>
          <a:lstStyle/>
          <a:p>
            <a:pPr algn="just"/>
            <a:r>
              <a:rPr lang="en-US" dirty="0"/>
              <a:t>To manage other print servers and their printers, you must add them to the console by using the following procedure.</a:t>
            </a:r>
          </a:p>
          <a:p>
            <a:pPr lvl="1" algn="just"/>
            <a:r>
              <a:rPr lang="en-US" dirty="0"/>
              <a:t>1. In Server Manager, click Tools and then click Print Management to open the Print Management console.</a:t>
            </a:r>
          </a:p>
          <a:p>
            <a:pPr lvl="1" algn="just"/>
            <a:r>
              <a:rPr lang="en-US" dirty="0"/>
              <a:t>2. Right-click the Print Servers node and, from the shortcut menu, click Add/Remove Servers to open the Add/Remove Servers dialog box.</a:t>
            </a:r>
          </a:p>
          <a:p>
            <a:pPr lvl="1" algn="just"/>
            <a:r>
              <a:rPr lang="en-US" dirty="0"/>
              <a:t>3. In the Specify Print Server box, click Browse. The Select Print Server dialog box opens.</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58</a:t>
            </a:fld>
            <a:endParaRPr lang="en-US"/>
          </a:p>
        </p:txBody>
      </p:sp>
    </p:spTree>
    <p:extLst>
      <p:ext uri="{BB962C8B-B14F-4D97-AF65-F5344CB8AC3E}">
        <p14:creationId xmlns:p14="http://schemas.microsoft.com/office/powerpoint/2010/main" val="2984608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print servers (Contd.,)</a:t>
            </a:r>
          </a:p>
        </p:txBody>
      </p:sp>
      <p:sp>
        <p:nvSpPr>
          <p:cNvPr id="3" name="Content Placeholder 2"/>
          <p:cNvSpPr>
            <a:spLocks noGrp="1"/>
          </p:cNvSpPr>
          <p:nvPr>
            <p:ph idx="1"/>
          </p:nvPr>
        </p:nvSpPr>
        <p:spPr/>
        <p:txBody>
          <a:bodyPr>
            <a:normAutofit fontScale="92500" lnSpcReduction="10000"/>
          </a:bodyPr>
          <a:lstStyle/>
          <a:p>
            <a:pPr lvl="1" algn="just"/>
            <a:r>
              <a:rPr lang="en-US" dirty="0"/>
              <a:t>4. Select the print server you want to add to the console and click Select Server. The server you selected appears in the Add Server text box in the Add/Remove Servers dialog box.</a:t>
            </a:r>
          </a:p>
          <a:p>
            <a:pPr lvl="1" algn="just"/>
            <a:r>
              <a:rPr lang="en-US" dirty="0"/>
              <a:t>5. Click Add To List. The server you selected appears in the Print Servers list.</a:t>
            </a:r>
          </a:p>
          <a:p>
            <a:pPr lvl="1" algn="just"/>
            <a:r>
              <a:rPr lang="en-US" dirty="0"/>
              <a:t>6. Click OK. The server appears under the Print Servers node.</a:t>
            </a:r>
          </a:p>
          <a:p>
            <a:pPr lvl="1" algn="just"/>
            <a:r>
              <a:rPr lang="en-US" dirty="0"/>
              <a:t>7. Close the Print Management console.</a:t>
            </a:r>
          </a:p>
          <a:p>
            <a:pPr algn="just"/>
            <a:r>
              <a:rPr lang="en-US" dirty="0"/>
              <a:t>You can now manage the printers associated with the server you have added to the console.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59</a:t>
            </a:fld>
            <a:endParaRPr lang="en-US"/>
          </a:p>
        </p:txBody>
      </p:sp>
    </p:spTree>
    <p:extLst>
      <p:ext uri="{BB962C8B-B14F-4D97-AF65-F5344CB8AC3E}">
        <p14:creationId xmlns:p14="http://schemas.microsoft.com/office/powerpoint/2010/main" val="115405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Windows Print Architecture  (Contd.,)</a:t>
            </a:r>
          </a:p>
        </p:txBody>
      </p:sp>
      <p:sp>
        <p:nvSpPr>
          <p:cNvPr id="3" name="Content Placeholder 2"/>
          <p:cNvSpPr>
            <a:spLocks noGrp="1"/>
          </p:cNvSpPr>
          <p:nvPr>
            <p:ph idx="1"/>
          </p:nvPr>
        </p:nvSpPr>
        <p:spPr/>
        <p:txBody>
          <a:bodyPr>
            <a:normAutofit/>
          </a:bodyPr>
          <a:lstStyle/>
          <a:p>
            <a:pPr algn="just"/>
            <a:r>
              <a:rPr lang="en-US" b="1" dirty="0"/>
              <a:t>Print device </a:t>
            </a:r>
            <a:r>
              <a:rPr lang="en-US" dirty="0"/>
              <a:t>A </a:t>
            </a:r>
            <a:r>
              <a:rPr lang="en-US" i="1" dirty="0"/>
              <a:t>print device </a:t>
            </a:r>
            <a:r>
              <a:rPr lang="en-US" dirty="0"/>
              <a:t>is the actual hardware that produces hard-copy documents on paper or other print media. </a:t>
            </a:r>
          </a:p>
          <a:p>
            <a:pPr algn="just"/>
            <a:r>
              <a:rPr lang="en-US" dirty="0"/>
              <a:t>Windows Server 2012 R2 supports both local print devices, which are attached directly to computer ports, and network interface print devices, which are connected to the network either directly or through another computer.</a:t>
            </a:r>
          </a:p>
        </p:txBody>
      </p:sp>
      <p:sp>
        <p:nvSpPr>
          <p:cNvPr id="4" name="Date Placeholder 3"/>
          <p:cNvSpPr>
            <a:spLocks noGrp="1"/>
          </p:cNvSpPr>
          <p:nvPr>
            <p:ph type="dt" sz="half" idx="10"/>
          </p:nvPr>
        </p:nvSpPr>
        <p:spPr/>
        <p:txBody>
          <a:bodyPr/>
          <a:lstStyle/>
          <a:p>
            <a:fld id="{D12095A8-CB37-4C14-9D08-60DE6F2F16E7}"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a:t>
            </a:fld>
            <a:endParaRPr lang="en-US"/>
          </a:p>
        </p:txBody>
      </p:sp>
    </p:spTree>
    <p:extLst>
      <p:ext uri="{BB962C8B-B14F-4D97-AF65-F5344CB8AC3E}">
        <p14:creationId xmlns:p14="http://schemas.microsoft.com/office/powerpoint/2010/main" val="4059754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printers</a:t>
            </a:r>
          </a:p>
        </p:txBody>
      </p:sp>
      <p:sp>
        <p:nvSpPr>
          <p:cNvPr id="3" name="Content Placeholder 2"/>
          <p:cNvSpPr>
            <a:spLocks noGrp="1"/>
          </p:cNvSpPr>
          <p:nvPr>
            <p:ph idx="1"/>
          </p:nvPr>
        </p:nvSpPr>
        <p:spPr/>
        <p:txBody>
          <a:bodyPr>
            <a:normAutofit lnSpcReduction="10000"/>
          </a:bodyPr>
          <a:lstStyle/>
          <a:p>
            <a:pPr algn="just"/>
            <a:r>
              <a:rPr lang="en-US" dirty="0"/>
              <a:t>One of the major difficulties for printing administrators on large enterprise networks is keeping track of dozens or hundreds of print devices, all in frequent use and all needing attention on a regular basis. </a:t>
            </a:r>
          </a:p>
          <a:p>
            <a:pPr algn="just"/>
            <a:r>
              <a:rPr lang="en-US" dirty="0"/>
              <a:t>Whether the maintenance required is a major repair, an ink or toner replenishment, or a paper tray refill, print devices will not get the attention they need until an administrator is aware of the problem.</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60</a:t>
            </a:fld>
            <a:endParaRPr lang="en-US"/>
          </a:p>
        </p:txBody>
      </p:sp>
    </p:spTree>
    <p:extLst>
      <p:ext uri="{BB962C8B-B14F-4D97-AF65-F5344CB8AC3E}">
        <p14:creationId xmlns:p14="http://schemas.microsoft.com/office/powerpoint/2010/main" val="2022410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printers (Contd.,)</a:t>
            </a:r>
          </a:p>
        </p:txBody>
      </p:sp>
      <p:sp>
        <p:nvSpPr>
          <p:cNvPr id="3" name="Content Placeholder 2"/>
          <p:cNvSpPr>
            <a:spLocks noGrp="1"/>
          </p:cNvSpPr>
          <p:nvPr>
            <p:ph idx="1"/>
          </p:nvPr>
        </p:nvSpPr>
        <p:spPr/>
        <p:txBody>
          <a:bodyPr>
            <a:normAutofit/>
          </a:bodyPr>
          <a:lstStyle/>
          <a:p>
            <a:pPr algn="just"/>
            <a:r>
              <a:rPr lang="en-US" dirty="0"/>
              <a:t>The Print Management console provides multiple ways to view the printing components associated with the print servers on the network. </a:t>
            </a:r>
          </a:p>
          <a:p>
            <a:pPr algn="just"/>
            <a:r>
              <a:rPr lang="en-US" dirty="0"/>
              <a:t>To create views, the console takes the complete list of printers and applies various filters to it, selecting which printers to display.</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61</a:t>
            </a:fld>
            <a:endParaRPr lang="en-US"/>
          </a:p>
        </p:txBody>
      </p:sp>
    </p:spTree>
    <p:extLst>
      <p:ext uri="{BB962C8B-B14F-4D97-AF65-F5344CB8AC3E}">
        <p14:creationId xmlns:p14="http://schemas.microsoft.com/office/powerpoint/2010/main" val="2128916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printers (Contd.,)</a:t>
            </a:r>
          </a:p>
        </p:txBody>
      </p:sp>
      <p:sp>
        <p:nvSpPr>
          <p:cNvPr id="3" name="Content Placeholder 2"/>
          <p:cNvSpPr>
            <a:spLocks noGrp="1"/>
          </p:cNvSpPr>
          <p:nvPr>
            <p:ph idx="1"/>
          </p:nvPr>
        </p:nvSpPr>
        <p:spPr>
          <a:xfrm>
            <a:off x="457200" y="1775191"/>
            <a:ext cx="8382000" cy="4625609"/>
          </a:xfrm>
        </p:spPr>
        <p:txBody>
          <a:bodyPr>
            <a:normAutofit fontScale="92500" lnSpcReduction="10000"/>
          </a:bodyPr>
          <a:lstStyle/>
          <a:p>
            <a:pPr algn="just"/>
            <a:r>
              <a:rPr lang="en-US" sz="2800" dirty="0"/>
              <a:t>Under the Custom Filters node, there are four default filters, as follows:</a:t>
            </a:r>
          </a:p>
          <a:p>
            <a:pPr lvl="1" algn="just"/>
            <a:r>
              <a:rPr lang="en-US" sz="2400" b="1" dirty="0"/>
              <a:t>All Printers </a:t>
            </a:r>
            <a:r>
              <a:rPr lang="en-US" sz="2400" dirty="0"/>
              <a:t>Contains a list of all the printers hosted by all the print servers which have been added to the console</a:t>
            </a:r>
          </a:p>
          <a:p>
            <a:pPr lvl="1" algn="just"/>
            <a:r>
              <a:rPr lang="en-US" sz="2400" b="1" dirty="0"/>
              <a:t>All Drivers </a:t>
            </a:r>
            <a:r>
              <a:rPr lang="en-US" sz="2400" dirty="0"/>
              <a:t>Contains a list of all the printer drivers installed on all the print servers which have been added to the console</a:t>
            </a:r>
          </a:p>
          <a:p>
            <a:pPr lvl="1" algn="just"/>
            <a:r>
              <a:rPr lang="en-US" sz="2400" b="1" dirty="0"/>
              <a:t>Printers Not Ready </a:t>
            </a:r>
            <a:r>
              <a:rPr lang="en-US" sz="2400" dirty="0"/>
              <a:t>Contains a list of all printers that are not reporting a Ready status</a:t>
            </a:r>
          </a:p>
          <a:p>
            <a:pPr lvl="1" algn="just"/>
            <a:r>
              <a:rPr lang="en-US" sz="2400" b="1" dirty="0"/>
              <a:t>Printers With Jobs </a:t>
            </a:r>
            <a:r>
              <a:rPr lang="en-US" sz="2400" dirty="0"/>
              <a:t>Contains a list of all the printers that currently have jobs waiting in the print queue</a:t>
            </a:r>
          </a:p>
          <a:p>
            <a:pPr algn="just"/>
            <a:r>
              <a:rPr lang="en-US" sz="2800" dirty="0"/>
              <a:t>Views such as Printer Not Ready are a useful way for administrators to identify printers that need attention.</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62</a:t>
            </a:fld>
            <a:endParaRPr lang="en-US"/>
          </a:p>
        </p:txBody>
      </p:sp>
    </p:spTree>
    <p:extLst>
      <p:ext uri="{BB962C8B-B14F-4D97-AF65-F5344CB8AC3E}">
        <p14:creationId xmlns:p14="http://schemas.microsoft.com/office/powerpoint/2010/main" val="1037216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printers and print servers</a:t>
            </a:r>
          </a:p>
        </p:txBody>
      </p:sp>
      <p:sp>
        <p:nvSpPr>
          <p:cNvPr id="3" name="Content Placeholder 2"/>
          <p:cNvSpPr>
            <a:spLocks noGrp="1"/>
          </p:cNvSpPr>
          <p:nvPr>
            <p:ph idx="1"/>
          </p:nvPr>
        </p:nvSpPr>
        <p:spPr/>
        <p:txBody>
          <a:bodyPr>
            <a:normAutofit fontScale="85000" lnSpcReduction="20000"/>
          </a:bodyPr>
          <a:lstStyle/>
          <a:p>
            <a:pPr algn="just"/>
            <a:r>
              <a:rPr lang="en-US" dirty="0"/>
              <a:t>After you have used filtered views to isolate the printers you want to examine, selecting a printer displays its status, the number of jobs currently in its print queue, and the name of the print server hosting it. </a:t>
            </a:r>
          </a:p>
          <a:p>
            <a:pPr algn="just"/>
            <a:r>
              <a:rPr lang="en-US" dirty="0"/>
              <a:t>If you right-click the filter in the left pane and select Show Extended View from the shortcut menu, an additional pane appears containing the contents of the selected printer’s queue. </a:t>
            </a:r>
          </a:p>
          <a:p>
            <a:pPr algn="just"/>
            <a:r>
              <a:rPr lang="en-US" dirty="0"/>
              <a:t>The Print Management console also enables administrators to access the configuration interface for any printer or print server appearing in any of its displays. </a:t>
            </a:r>
          </a:p>
          <a:p>
            <a:pPr algn="just"/>
            <a:endParaRPr lang="en-US" dirty="0"/>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63</a:t>
            </a:fld>
            <a:endParaRPr lang="en-US"/>
          </a:p>
        </p:txBody>
      </p:sp>
    </p:spTree>
    <p:extLst>
      <p:ext uri="{BB962C8B-B14F-4D97-AF65-F5344CB8AC3E}">
        <p14:creationId xmlns:p14="http://schemas.microsoft.com/office/powerpoint/2010/main" val="2778654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printers and print servers (Contd.,)</a:t>
            </a:r>
          </a:p>
        </p:txBody>
      </p:sp>
      <p:sp>
        <p:nvSpPr>
          <p:cNvPr id="3" name="Content Placeholder 2"/>
          <p:cNvSpPr>
            <a:spLocks noGrp="1"/>
          </p:cNvSpPr>
          <p:nvPr>
            <p:ph idx="1"/>
          </p:nvPr>
        </p:nvSpPr>
        <p:spPr/>
        <p:txBody>
          <a:bodyPr>
            <a:normAutofit lnSpcReduction="10000"/>
          </a:bodyPr>
          <a:lstStyle/>
          <a:p>
            <a:pPr algn="just"/>
            <a:r>
              <a:rPr lang="en-US" dirty="0"/>
              <a:t>Right-clicking a printer or print server anywhere in the console interface and then selecting Properties from the shortcut menu displays the same Properties sheet you would see on the print server computer itself. </a:t>
            </a:r>
          </a:p>
          <a:p>
            <a:pPr algn="just"/>
            <a:r>
              <a:rPr lang="en-US" dirty="0"/>
              <a:t>Administrators can then configure printers and print servers without having to travel to the site of the print server or establish a Remote Desktop connection to the print server.</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64</a:t>
            </a:fld>
            <a:endParaRPr lang="en-US"/>
          </a:p>
        </p:txBody>
      </p:sp>
    </p:spTree>
    <p:extLst>
      <p:ext uri="{BB962C8B-B14F-4D97-AF65-F5344CB8AC3E}">
        <p14:creationId xmlns:p14="http://schemas.microsoft.com/office/powerpoint/2010/main" val="2205086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printers with Group Policy</a:t>
            </a:r>
          </a:p>
        </p:txBody>
      </p:sp>
      <p:sp>
        <p:nvSpPr>
          <p:cNvPr id="3" name="Content Placeholder 2"/>
          <p:cNvSpPr>
            <a:spLocks noGrp="1"/>
          </p:cNvSpPr>
          <p:nvPr>
            <p:ph idx="1"/>
          </p:nvPr>
        </p:nvSpPr>
        <p:spPr/>
        <p:txBody>
          <a:bodyPr>
            <a:normAutofit fontScale="92500" lnSpcReduction="20000"/>
          </a:bodyPr>
          <a:lstStyle/>
          <a:p>
            <a:pPr algn="just"/>
            <a:r>
              <a:rPr lang="en-US" dirty="0"/>
              <a:t>Configuring a print client to access a shared printer is a simple matter of browsing the network or the AD DS tree and selecting the printer. </a:t>
            </a:r>
          </a:p>
          <a:p>
            <a:pPr algn="just"/>
            <a:r>
              <a:rPr lang="en-US" dirty="0"/>
              <a:t>However, when you have to configure hundreds or thousands of print clients, the task becomes more complicated. </a:t>
            </a:r>
          </a:p>
          <a:p>
            <a:pPr algn="just"/>
            <a:r>
              <a:rPr lang="en-US" dirty="0"/>
              <a:t>AD DS helps simplify the process of deploying printers to large numbers of clients.</a:t>
            </a:r>
          </a:p>
          <a:p>
            <a:pPr algn="just"/>
            <a:r>
              <a:rPr lang="en-US" dirty="0"/>
              <a:t>Publishing printers in the AD DS database enables users and administrators to search for printers by name, location, or model. </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65</a:t>
            </a:fld>
            <a:endParaRPr lang="en-US"/>
          </a:p>
        </p:txBody>
      </p:sp>
    </p:spTree>
    <p:extLst>
      <p:ext uri="{BB962C8B-B14F-4D97-AF65-F5344CB8AC3E}">
        <p14:creationId xmlns:p14="http://schemas.microsoft.com/office/powerpoint/2010/main" val="3048269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printers with Group Policy (Contd.,)</a:t>
            </a:r>
          </a:p>
        </p:txBody>
      </p:sp>
      <p:sp>
        <p:nvSpPr>
          <p:cNvPr id="3" name="Content Placeholder 2"/>
          <p:cNvSpPr>
            <a:spLocks noGrp="1"/>
          </p:cNvSpPr>
          <p:nvPr>
            <p:ph idx="1"/>
          </p:nvPr>
        </p:nvSpPr>
        <p:spPr/>
        <p:txBody>
          <a:bodyPr>
            <a:normAutofit fontScale="77500" lnSpcReduction="20000"/>
          </a:bodyPr>
          <a:lstStyle/>
          <a:p>
            <a:pPr algn="just"/>
            <a:r>
              <a:rPr lang="en-US" dirty="0"/>
              <a:t>To create a printer object in the AD DS database, you can either select the List In The Directory check box while sharing the printer or right-click a printer in the Print Management console and, from the shortcut menu, select List In Directory.</a:t>
            </a:r>
          </a:p>
          <a:p>
            <a:pPr algn="just"/>
            <a:r>
              <a:rPr lang="en-US" dirty="0"/>
              <a:t>To use AD DS to deploy printers to clients, you must configure the appropriate policies in a Group Policy object (GPO). </a:t>
            </a:r>
          </a:p>
          <a:p>
            <a:pPr algn="just"/>
            <a:r>
              <a:rPr lang="en-US" dirty="0"/>
              <a:t>When you configure a GPO to deploy a printer, all the users or computers in that domain, site, or OU will receive the printer connection by default when they log on.</a:t>
            </a:r>
          </a:p>
          <a:p>
            <a:pPr algn="just"/>
            <a:r>
              <a:rPr lang="en-US" dirty="0"/>
              <a:t>To deploy printers with Group Policy, use the following procedure.</a:t>
            </a:r>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66</a:t>
            </a:fld>
            <a:endParaRPr lang="en-US"/>
          </a:p>
        </p:txBody>
      </p:sp>
    </p:spTree>
    <p:extLst>
      <p:ext uri="{BB962C8B-B14F-4D97-AF65-F5344CB8AC3E}">
        <p14:creationId xmlns:p14="http://schemas.microsoft.com/office/powerpoint/2010/main" val="1695679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printers with Group Policy (Contd.,)</a:t>
            </a:r>
          </a:p>
        </p:txBody>
      </p:sp>
      <p:sp>
        <p:nvSpPr>
          <p:cNvPr id="3" name="Content Placeholder 2"/>
          <p:cNvSpPr>
            <a:spLocks noGrp="1"/>
          </p:cNvSpPr>
          <p:nvPr>
            <p:ph sz="half" idx="1"/>
          </p:nvPr>
        </p:nvSpPr>
        <p:spPr>
          <a:xfrm>
            <a:off x="457200" y="1905000"/>
            <a:ext cx="3505200" cy="4623816"/>
          </a:xfrm>
        </p:spPr>
        <p:txBody>
          <a:bodyPr>
            <a:normAutofit lnSpcReduction="10000"/>
          </a:bodyPr>
          <a:lstStyle/>
          <a:p>
            <a:pPr lvl="1" algn="just"/>
            <a:r>
              <a:rPr lang="en-US" dirty="0"/>
              <a:t>1. In the Print Management console, right-click a printer in the console’s scope pane and, from the shortcut menu, select Deploy With Group Policy. The Deploy With Group Policy dialog box appears, as shown in Figure.</a:t>
            </a:r>
          </a:p>
          <a:p>
            <a:pPr lvl="1" algn="just"/>
            <a:endParaRPr lang="en-US" dirty="0"/>
          </a:p>
        </p:txBody>
      </p:sp>
      <p:sp>
        <p:nvSpPr>
          <p:cNvPr id="5" name="Date Placeholder 4"/>
          <p:cNvSpPr>
            <a:spLocks noGrp="1"/>
          </p:cNvSpPr>
          <p:nvPr>
            <p:ph type="dt" sz="half" idx="10"/>
          </p:nvPr>
        </p:nvSpPr>
        <p:spPr/>
        <p:txBody>
          <a:bodyPr/>
          <a:lstStyle/>
          <a:p>
            <a:fld id="{44913ECE-8E46-426A-A720-0C0A0463AAB8}" type="datetime1">
              <a:rPr lang="en-US" smtClean="0"/>
              <a:t>2/7/2020</a:t>
            </a:fld>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67</a:t>
            </a:fld>
            <a:endParaRPr lang="en-US"/>
          </a:p>
        </p:txBody>
      </p:sp>
      <p:pic>
        <p:nvPicPr>
          <p:cNvPr id="81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19600" y="2083612"/>
            <a:ext cx="4267200" cy="3478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481944" y="5703560"/>
            <a:ext cx="4662055" cy="369332"/>
          </a:xfrm>
          <a:prstGeom prst="rect">
            <a:avLst/>
          </a:prstGeom>
          <a:noFill/>
        </p:spPr>
        <p:txBody>
          <a:bodyPr wrap="square" rtlCol="0">
            <a:spAutoFit/>
          </a:bodyPr>
          <a:lstStyle/>
          <a:p>
            <a:r>
              <a:rPr lang="en-US" dirty="0"/>
              <a:t>Fig: The Deploy With Group Policy dialog box</a:t>
            </a:r>
          </a:p>
        </p:txBody>
      </p:sp>
    </p:spTree>
    <p:extLst>
      <p:ext uri="{BB962C8B-B14F-4D97-AF65-F5344CB8AC3E}">
        <p14:creationId xmlns:p14="http://schemas.microsoft.com/office/powerpoint/2010/main" val="3480889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printers with Group Policy (Contd.,)</a:t>
            </a:r>
          </a:p>
        </p:txBody>
      </p:sp>
      <p:sp>
        <p:nvSpPr>
          <p:cNvPr id="3" name="Content Placeholder 2"/>
          <p:cNvSpPr>
            <a:spLocks noGrp="1"/>
          </p:cNvSpPr>
          <p:nvPr>
            <p:ph idx="1"/>
          </p:nvPr>
        </p:nvSpPr>
        <p:spPr/>
        <p:txBody>
          <a:bodyPr>
            <a:normAutofit/>
          </a:bodyPr>
          <a:lstStyle/>
          <a:p>
            <a:pPr lvl="1" algn="just"/>
            <a:r>
              <a:rPr lang="en-US" dirty="0"/>
              <a:t>2. Click Browse to open the Browse For A Group Policy Object dialog box.</a:t>
            </a:r>
          </a:p>
          <a:p>
            <a:pPr lvl="1" algn="just"/>
            <a:r>
              <a:rPr lang="en-US" dirty="0"/>
              <a:t>3. Select the GPO you want to use to deploy the printer and click OK. The GPO you selected appears in the GPO Name field.</a:t>
            </a:r>
          </a:p>
          <a:p>
            <a:pPr lvl="1" algn="just"/>
            <a:r>
              <a:rPr lang="en-US" dirty="0"/>
              <a:t>4. Select the appropriate check box to select whether to deploy the printer to the users associated with the GPO, the computers (or both) and click Add. The new printer GPO associations appear in the table.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68</a:t>
            </a:fld>
            <a:endParaRPr lang="en-US"/>
          </a:p>
        </p:txBody>
      </p:sp>
    </p:spTree>
    <p:extLst>
      <p:ext uri="{BB962C8B-B14F-4D97-AF65-F5344CB8AC3E}">
        <p14:creationId xmlns:p14="http://schemas.microsoft.com/office/powerpoint/2010/main" val="236586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printers with Group Policy (Contd.,)</a:t>
            </a:r>
          </a:p>
        </p:txBody>
      </p:sp>
      <p:sp>
        <p:nvSpPr>
          <p:cNvPr id="3" name="Content Placeholder 2"/>
          <p:cNvSpPr>
            <a:spLocks noGrp="1"/>
          </p:cNvSpPr>
          <p:nvPr>
            <p:ph idx="1"/>
          </p:nvPr>
        </p:nvSpPr>
        <p:spPr/>
        <p:txBody>
          <a:bodyPr>
            <a:normAutofit fontScale="92500" lnSpcReduction="20000"/>
          </a:bodyPr>
          <a:lstStyle/>
          <a:p>
            <a:pPr lvl="1" algn="just"/>
            <a:r>
              <a:rPr lang="en-US" dirty="0"/>
              <a:t>5. Click OK. A Print Management message box appears, informing you that the operation has succeeded.</a:t>
            </a:r>
          </a:p>
          <a:p>
            <a:pPr lvl="1" algn="just"/>
            <a:r>
              <a:rPr lang="en-US" dirty="0"/>
              <a:t>6. Click OK and then click OK again to close the Deploy With Group Policy dialog box.</a:t>
            </a:r>
          </a:p>
          <a:p>
            <a:pPr lvl="1" algn="just"/>
            <a:r>
              <a:rPr lang="en-US" dirty="0"/>
              <a:t>7. Close the Print Management console. </a:t>
            </a:r>
          </a:p>
          <a:p>
            <a:pPr algn="just"/>
            <a:r>
              <a:rPr lang="en-US" dirty="0"/>
              <a:t>The next time the users running Windows Server 2008 or later and Windows Vista or later who are associated with the GPO refresh their policies or restart, they will receive the new settings and the printer will appear in the Devices and Printers control panel.</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69</a:t>
            </a:fld>
            <a:endParaRPr lang="en-US"/>
          </a:p>
        </p:txBody>
      </p:sp>
    </p:spTree>
    <p:extLst>
      <p:ext uri="{BB962C8B-B14F-4D97-AF65-F5344CB8AC3E}">
        <p14:creationId xmlns:p14="http://schemas.microsoft.com/office/powerpoint/2010/main" val="369880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Windows Print Architecture  (Contd.,)</a:t>
            </a:r>
          </a:p>
        </p:txBody>
      </p:sp>
      <p:sp>
        <p:nvSpPr>
          <p:cNvPr id="3" name="Content Placeholder 2"/>
          <p:cNvSpPr>
            <a:spLocks noGrp="1"/>
          </p:cNvSpPr>
          <p:nvPr>
            <p:ph idx="1"/>
          </p:nvPr>
        </p:nvSpPr>
        <p:spPr/>
        <p:txBody>
          <a:bodyPr>
            <a:normAutofit fontScale="92500" lnSpcReduction="10000"/>
          </a:bodyPr>
          <a:lstStyle/>
          <a:p>
            <a:pPr algn="just"/>
            <a:r>
              <a:rPr lang="en-US" b="1" dirty="0"/>
              <a:t>Printer </a:t>
            </a:r>
            <a:r>
              <a:rPr lang="en-US" dirty="0"/>
              <a:t>In Windows, a </a:t>
            </a:r>
            <a:r>
              <a:rPr lang="en-US" i="1" dirty="0"/>
              <a:t>printer </a:t>
            </a:r>
            <a:r>
              <a:rPr lang="en-US" dirty="0"/>
              <a:t>is the software interface through which a computer communicates with a print device. </a:t>
            </a:r>
          </a:p>
          <a:p>
            <a:pPr algn="just"/>
            <a:r>
              <a:rPr lang="en-US" dirty="0"/>
              <a:t>Windows Server 2012 R2 supports numerous physical interfaces, including Universal Serial Bus (USB), IEEE 1394 (FireWire), parallel (LPT-Line </a:t>
            </a:r>
            <a:r>
              <a:rPr lang="en-US"/>
              <a:t>Print terminal), </a:t>
            </a:r>
            <a:r>
              <a:rPr lang="en-US" dirty="0"/>
              <a:t>serial (COM), Infrared Data Access (IrDA), Bluetooth ports, and network printing services such as LPR, Internet Printing Protocol (IPP), and standard TCP/IP ports.</a:t>
            </a:r>
          </a:p>
        </p:txBody>
      </p:sp>
      <p:sp>
        <p:nvSpPr>
          <p:cNvPr id="4" name="Date Placeholder 3"/>
          <p:cNvSpPr>
            <a:spLocks noGrp="1"/>
          </p:cNvSpPr>
          <p:nvPr>
            <p:ph type="dt" sz="half" idx="10"/>
          </p:nvPr>
        </p:nvSpPr>
        <p:spPr/>
        <p:txBody>
          <a:bodyPr/>
          <a:lstStyle/>
          <a:p>
            <a:fld id="{C4BD06B2-85A4-4E86-89A0-7CB291FCF31F}"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a:t>
            </a:fld>
            <a:endParaRPr lang="en-US"/>
          </a:p>
        </p:txBody>
      </p:sp>
    </p:spTree>
    <p:extLst>
      <p:ext uri="{BB962C8B-B14F-4D97-AF65-F5344CB8AC3E}">
        <p14:creationId xmlns:p14="http://schemas.microsoft.com/office/powerpoint/2010/main" val="1284681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Servers for Remote Management</a:t>
            </a:r>
          </a:p>
        </p:txBody>
      </p:sp>
      <p:sp>
        <p:nvSpPr>
          <p:cNvPr id="3" name="Content Placeholder 2"/>
          <p:cNvSpPr>
            <a:spLocks noGrp="1"/>
          </p:cNvSpPr>
          <p:nvPr>
            <p:ph idx="1"/>
          </p:nvPr>
        </p:nvSpPr>
        <p:spPr/>
        <p:txBody>
          <a:bodyPr/>
          <a:lstStyle/>
          <a:p>
            <a:pPr marL="438912" lvl="1" indent="-320040">
              <a:spcBef>
                <a:spcPts val="0"/>
              </a:spcBef>
              <a:buClr>
                <a:schemeClr val="accent1"/>
              </a:buClr>
              <a:buSzPct val="80000"/>
              <a:buFont typeface="Wingdings 2"/>
              <a:buChar char=""/>
            </a:pPr>
            <a:r>
              <a:rPr lang="en-US" dirty="0"/>
              <a:t>Using Server Manager for Remote Management</a:t>
            </a:r>
          </a:p>
          <a:p>
            <a:pPr marL="704088" lvl="2" indent="-320040">
              <a:spcBef>
                <a:spcPts val="0"/>
              </a:spcBef>
              <a:buClr>
                <a:schemeClr val="accent1"/>
              </a:buClr>
              <a:buSzPct val="80000"/>
              <a:buFont typeface="Wingdings 2"/>
              <a:buChar char=""/>
            </a:pPr>
            <a:r>
              <a:rPr lang="en-US" dirty="0"/>
              <a:t>Adding servers</a:t>
            </a:r>
          </a:p>
          <a:p>
            <a:pPr marL="704088" lvl="2" indent="-320040">
              <a:spcBef>
                <a:spcPts val="0"/>
              </a:spcBef>
              <a:buClr>
                <a:schemeClr val="accent1"/>
              </a:buClr>
              <a:buSzPct val="80000"/>
              <a:buFont typeface="Wingdings 2"/>
              <a:buChar char=""/>
            </a:pPr>
            <a:r>
              <a:rPr lang="en-US" dirty="0"/>
              <a:t>Managing non-domain joined servers</a:t>
            </a:r>
          </a:p>
          <a:p>
            <a:pPr marL="704088" lvl="2" indent="-320040">
              <a:spcBef>
                <a:spcPts val="0"/>
              </a:spcBef>
              <a:buClr>
                <a:schemeClr val="accent1"/>
              </a:buClr>
              <a:buSzPct val="80000"/>
              <a:buFont typeface="Wingdings 2"/>
              <a:buChar char=""/>
            </a:pPr>
            <a:r>
              <a:rPr lang="en-US" dirty="0"/>
              <a:t>Managing Windows Server 2012 R2 servers</a:t>
            </a:r>
          </a:p>
          <a:p>
            <a:pPr marL="923544" lvl="3" indent="-320040">
              <a:spcBef>
                <a:spcPts val="0"/>
              </a:spcBef>
              <a:buClr>
                <a:schemeClr val="accent1"/>
              </a:buClr>
              <a:buSzPct val="80000"/>
              <a:buFont typeface="Wingdings 2"/>
              <a:buChar char=""/>
            </a:pPr>
            <a:r>
              <a:rPr lang="en-US" dirty="0"/>
              <a:t>CONFIGURING WINRM</a:t>
            </a:r>
          </a:p>
          <a:p>
            <a:pPr marL="923544" lvl="3" indent="-320040">
              <a:spcBef>
                <a:spcPts val="0"/>
              </a:spcBef>
              <a:buClr>
                <a:schemeClr val="accent1"/>
              </a:buClr>
              <a:buSzPct val="80000"/>
              <a:buFont typeface="Wingdings 2"/>
              <a:buChar char=""/>
            </a:pPr>
            <a:r>
              <a:rPr lang="en-US" dirty="0"/>
              <a:t>CONFIGURING WINDOWS FIREWALL</a:t>
            </a:r>
          </a:p>
          <a:p>
            <a:pPr marL="704088" lvl="2" indent="-320040">
              <a:spcBef>
                <a:spcPts val="0"/>
              </a:spcBef>
              <a:buClr>
                <a:schemeClr val="accent1"/>
              </a:buClr>
              <a:buSzPct val="80000"/>
              <a:buFont typeface="Wingdings 2"/>
              <a:buChar char=""/>
            </a:pPr>
            <a:r>
              <a:rPr lang="en-US" dirty="0"/>
              <a:t>Managing down-level servers</a:t>
            </a:r>
          </a:p>
          <a:p>
            <a:pPr marL="704088" lvl="2" indent="-320040">
              <a:spcBef>
                <a:spcPts val="0"/>
              </a:spcBef>
              <a:buClr>
                <a:schemeClr val="accent1"/>
              </a:buClr>
              <a:buSzPct val="80000"/>
              <a:buFont typeface="Wingdings 2"/>
              <a:buChar char=""/>
            </a:pPr>
            <a:r>
              <a:rPr lang="en-US" dirty="0"/>
              <a:t>Creating server groups</a:t>
            </a:r>
          </a:p>
          <a:p>
            <a:pPr marL="438912" lvl="1" indent="-320040">
              <a:spcBef>
                <a:spcPts val="0"/>
              </a:spcBef>
              <a:buClr>
                <a:schemeClr val="accent1"/>
              </a:buClr>
              <a:buSzPct val="80000"/>
              <a:buFont typeface="Wingdings 2"/>
              <a:buChar char=""/>
            </a:pPr>
            <a:r>
              <a:rPr lang="en-US" dirty="0"/>
              <a:t>Using Remote Server Administration Tools</a:t>
            </a:r>
          </a:p>
          <a:p>
            <a:pPr marL="704088" lvl="2" indent="-320040">
              <a:spcBef>
                <a:spcPts val="0"/>
              </a:spcBef>
              <a:buClr>
                <a:schemeClr val="accent1"/>
              </a:buClr>
              <a:buSzPct val="80000"/>
              <a:buFont typeface="Wingdings 2"/>
              <a:buChar char=""/>
            </a:pPr>
            <a:r>
              <a:rPr lang="en-US" dirty="0"/>
              <a:t>Working with remote servers</a:t>
            </a:r>
          </a:p>
          <a:p>
            <a:pPr marL="704088" lvl="2"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endParaRPr lang="en-US" dirty="0"/>
          </a:p>
          <a:p>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70</a:t>
            </a:fld>
            <a:endParaRPr lang="en-US"/>
          </a:p>
        </p:txBody>
      </p:sp>
    </p:spTree>
    <p:extLst>
      <p:ext uri="{BB962C8B-B14F-4D97-AF65-F5344CB8AC3E}">
        <p14:creationId xmlns:p14="http://schemas.microsoft.com/office/powerpoint/2010/main" val="32040392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servers for remote</a:t>
            </a:r>
            <a:br>
              <a:rPr lang="en-US" dirty="0"/>
            </a:br>
            <a:r>
              <a:rPr lang="en-US" dirty="0"/>
              <a:t>management</a:t>
            </a:r>
          </a:p>
        </p:txBody>
      </p:sp>
      <p:sp>
        <p:nvSpPr>
          <p:cNvPr id="3" name="Content Placeholder 2"/>
          <p:cNvSpPr>
            <a:spLocks noGrp="1"/>
          </p:cNvSpPr>
          <p:nvPr>
            <p:ph idx="1"/>
          </p:nvPr>
        </p:nvSpPr>
        <p:spPr/>
        <p:txBody>
          <a:bodyPr/>
          <a:lstStyle/>
          <a:p>
            <a:pPr algn="just"/>
            <a:r>
              <a:rPr lang="en-US" dirty="0"/>
              <a:t>Windows Server 2012 R2 is designed to facilitate remote server management so administrators rarely, if ever, have to work directly at the server console. This conserves server resources that can better be devoted to applications and saves administrators’ time.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71</a:t>
            </a:fld>
            <a:endParaRPr lang="en-US"/>
          </a:p>
        </p:txBody>
      </p:sp>
    </p:spTree>
    <p:extLst>
      <p:ext uri="{BB962C8B-B14F-4D97-AF65-F5344CB8AC3E}">
        <p14:creationId xmlns:p14="http://schemas.microsoft.com/office/powerpoint/2010/main" val="20955984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Server Manager for remote management</a:t>
            </a:r>
          </a:p>
        </p:txBody>
      </p:sp>
      <p:sp>
        <p:nvSpPr>
          <p:cNvPr id="3" name="Content Placeholder 2"/>
          <p:cNvSpPr>
            <a:spLocks noGrp="1"/>
          </p:cNvSpPr>
          <p:nvPr>
            <p:ph idx="1"/>
          </p:nvPr>
        </p:nvSpPr>
        <p:spPr/>
        <p:txBody>
          <a:bodyPr>
            <a:normAutofit fontScale="92500" lnSpcReduction="10000"/>
          </a:bodyPr>
          <a:lstStyle/>
          <a:p>
            <a:pPr algn="just"/>
            <a:r>
              <a:rPr lang="en-US" dirty="0"/>
              <a:t>Server Manager has been the primary server administration tool for Windows Server ever since Windows Server 2003. </a:t>
            </a:r>
          </a:p>
          <a:p>
            <a:pPr algn="just"/>
            <a:r>
              <a:rPr lang="en-US" dirty="0"/>
              <a:t>The most obvious improvement to the Server Manager tool in Windows Server 2012 R2 is the ability to perform administrative tasks on remote servers and on the local system.</a:t>
            </a:r>
          </a:p>
          <a:p>
            <a:pPr algn="just"/>
            <a:r>
              <a:rPr lang="en-US" dirty="0"/>
              <a:t>The Server Manager interface consists of a navigation pane on the left containing icons representing various views of server resources. </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72</a:t>
            </a:fld>
            <a:endParaRPr lang="en-US"/>
          </a:p>
        </p:txBody>
      </p:sp>
    </p:spTree>
    <p:extLst>
      <p:ext uri="{BB962C8B-B14F-4D97-AF65-F5344CB8AC3E}">
        <p14:creationId xmlns:p14="http://schemas.microsoft.com/office/powerpoint/2010/main" val="20344041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Server Manager for remote management (Contd.,)</a:t>
            </a:r>
          </a:p>
        </p:txBody>
      </p:sp>
      <p:sp>
        <p:nvSpPr>
          <p:cNvPr id="3" name="Content Placeholder 2"/>
          <p:cNvSpPr>
            <a:spLocks noGrp="1"/>
          </p:cNvSpPr>
          <p:nvPr>
            <p:ph idx="1"/>
          </p:nvPr>
        </p:nvSpPr>
        <p:spPr/>
        <p:txBody>
          <a:bodyPr>
            <a:normAutofit fontScale="92500" lnSpcReduction="20000"/>
          </a:bodyPr>
          <a:lstStyle/>
          <a:p>
            <a:pPr algn="just"/>
            <a:r>
              <a:rPr lang="en-US" dirty="0"/>
              <a:t>Selecting an icon displays a home page in the right pane, which consists of a number of tiles containing information about the resource. </a:t>
            </a:r>
          </a:p>
          <a:p>
            <a:pPr algn="just"/>
            <a:r>
              <a:rPr lang="en-US" dirty="0"/>
              <a:t>The Dashboard page, which appears by default, contains, in addition to the Welcome tile, thumbnails that summarize the other views available in Server Manager. </a:t>
            </a:r>
          </a:p>
          <a:p>
            <a:pPr algn="just"/>
            <a:r>
              <a:rPr lang="en-US" dirty="0"/>
              <a:t>These other views include a page for the Local Server, a page for All Servers, containing any additional servers you have added to the manager, and others for server groups and role groups.</a:t>
            </a:r>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73</a:t>
            </a:fld>
            <a:endParaRPr lang="en-US"/>
          </a:p>
        </p:txBody>
      </p:sp>
    </p:spTree>
    <p:extLst>
      <p:ext uri="{BB962C8B-B14F-4D97-AF65-F5344CB8AC3E}">
        <p14:creationId xmlns:p14="http://schemas.microsoft.com/office/powerpoint/2010/main" val="2745273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servers</a:t>
            </a:r>
          </a:p>
        </p:txBody>
      </p:sp>
      <p:sp>
        <p:nvSpPr>
          <p:cNvPr id="3" name="Content Placeholder 2"/>
          <p:cNvSpPr>
            <a:spLocks noGrp="1"/>
          </p:cNvSpPr>
          <p:nvPr>
            <p:ph idx="1"/>
          </p:nvPr>
        </p:nvSpPr>
        <p:spPr/>
        <p:txBody>
          <a:bodyPr>
            <a:normAutofit fontScale="85000" lnSpcReduction="20000"/>
          </a:bodyPr>
          <a:lstStyle/>
          <a:p>
            <a:pPr algn="just"/>
            <a:r>
              <a:rPr lang="en-US" dirty="0"/>
              <a:t>The primary difference between the Windows Server 2012 R2 (and Windows Server 2012) Server Manager and previous versions is the ability to add and manage multiple servers at once. </a:t>
            </a:r>
          </a:p>
          <a:p>
            <a:pPr algn="just"/>
            <a:r>
              <a:rPr lang="en-US" dirty="0"/>
              <a:t>The servers you add can be physical or virtual and can be running any version of Windows Server since Windows Server 2003. </a:t>
            </a:r>
          </a:p>
          <a:p>
            <a:pPr algn="just"/>
            <a:r>
              <a:rPr lang="en-US" dirty="0"/>
              <a:t>After you add servers to the interface, you can create groups containing collections of servers, such as those at a particular location or those performing a particular function. </a:t>
            </a:r>
          </a:p>
          <a:p>
            <a:pPr algn="just"/>
            <a:r>
              <a:rPr lang="en-US" dirty="0"/>
              <a:t>These groups appear in the navigation pane, enabling you to administer them as a single entity.</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74</a:t>
            </a:fld>
            <a:endParaRPr lang="en-US"/>
          </a:p>
        </p:txBody>
      </p:sp>
    </p:spTree>
    <p:extLst>
      <p:ext uri="{BB962C8B-B14F-4D97-AF65-F5344CB8AC3E}">
        <p14:creationId xmlns:p14="http://schemas.microsoft.com/office/powerpoint/2010/main" val="39222585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servers (Contd.,)</a:t>
            </a:r>
          </a:p>
        </p:txBody>
      </p:sp>
      <p:sp>
        <p:nvSpPr>
          <p:cNvPr id="3" name="Content Placeholder 2"/>
          <p:cNvSpPr>
            <a:spLocks noGrp="1"/>
          </p:cNvSpPr>
          <p:nvPr>
            <p:ph idx="1"/>
          </p:nvPr>
        </p:nvSpPr>
        <p:spPr/>
        <p:txBody>
          <a:bodyPr>
            <a:normAutofit fontScale="77500" lnSpcReduction="20000"/>
          </a:bodyPr>
          <a:lstStyle/>
          <a:p>
            <a:pPr algn="just"/>
            <a:r>
              <a:rPr lang="en-US" dirty="0"/>
              <a:t>To add servers in Server Manager, use the following procedure.</a:t>
            </a:r>
          </a:p>
          <a:p>
            <a:pPr lvl="1" algn="just"/>
            <a:r>
              <a:rPr lang="en-US" dirty="0"/>
              <a:t>1. In the navigation pane, click the All Servers icon to open the All Servers home page.</a:t>
            </a:r>
          </a:p>
          <a:p>
            <a:pPr lvl="1" algn="just"/>
            <a:r>
              <a:rPr lang="en-US" dirty="0"/>
              <a:t>2. From the Manage menu, select Add Servers to open the Add Servers dialog box.</a:t>
            </a:r>
          </a:p>
          <a:p>
            <a:pPr lvl="1" algn="just"/>
            <a:r>
              <a:rPr lang="en-US" dirty="0"/>
              <a:t>3. Select one of the following tabs to specify how you want to locate servers to add:</a:t>
            </a:r>
          </a:p>
          <a:p>
            <a:pPr lvl="2" algn="just"/>
            <a:r>
              <a:rPr lang="en-US" dirty="0"/>
              <a:t>Active Directory Enables you to search for computers running specific operating systems in specific locations in the local AD DS domain</a:t>
            </a:r>
          </a:p>
          <a:p>
            <a:pPr lvl="2" algn="just"/>
            <a:r>
              <a:rPr lang="en-US" dirty="0"/>
              <a:t>DNS Enables you to search for servers in your currently configured Domain Name System (DNS) server</a:t>
            </a:r>
          </a:p>
          <a:p>
            <a:pPr lvl="2" algn="just"/>
            <a:r>
              <a:rPr lang="en-US" dirty="0"/>
              <a:t>Import Enables you to supply a text file containing the names or IP addresses of the servers you want to add</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75</a:t>
            </a:fld>
            <a:endParaRPr lang="en-US"/>
          </a:p>
        </p:txBody>
      </p:sp>
    </p:spTree>
    <p:extLst>
      <p:ext uri="{BB962C8B-B14F-4D97-AF65-F5344CB8AC3E}">
        <p14:creationId xmlns:p14="http://schemas.microsoft.com/office/powerpoint/2010/main" val="4257845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servers (Contd.,)</a:t>
            </a:r>
          </a:p>
        </p:txBody>
      </p:sp>
      <p:sp>
        <p:nvSpPr>
          <p:cNvPr id="3" name="Content Placeholder 2"/>
          <p:cNvSpPr>
            <a:spLocks noGrp="1"/>
          </p:cNvSpPr>
          <p:nvPr>
            <p:ph sz="half" idx="1"/>
          </p:nvPr>
        </p:nvSpPr>
        <p:spPr>
          <a:xfrm>
            <a:off x="76200" y="1773936"/>
            <a:ext cx="4038600" cy="4623816"/>
          </a:xfrm>
        </p:spPr>
        <p:txBody>
          <a:bodyPr>
            <a:normAutofit fontScale="85000" lnSpcReduction="10000"/>
          </a:bodyPr>
          <a:lstStyle/>
          <a:p>
            <a:pPr algn="just"/>
            <a:r>
              <a:rPr lang="en-US" sz="2400" dirty="0"/>
              <a:t>4. </a:t>
            </a:r>
            <a:r>
              <a:rPr lang="en-US" dirty="0"/>
              <a:t>Initiate a search or upload a text file to display a list of available servers.</a:t>
            </a:r>
          </a:p>
          <a:p>
            <a:pPr algn="just"/>
            <a:r>
              <a:rPr lang="en-US" sz="2400" dirty="0"/>
              <a:t>5. </a:t>
            </a:r>
            <a:r>
              <a:rPr lang="en-US" dirty="0"/>
              <a:t>Select the servers you want to add and click the right arrow button to add them to the Selected list, as shown in Figure.</a:t>
            </a:r>
          </a:p>
          <a:p>
            <a:pPr algn="just"/>
            <a:r>
              <a:rPr lang="en-US" dirty="0"/>
              <a:t>6. Click OK. The servers you selected are added to the All Servers home page.</a:t>
            </a:r>
          </a:p>
          <a:p>
            <a:pPr algn="just"/>
            <a:r>
              <a:rPr lang="en-US" dirty="0"/>
              <a:t>7. Close the Server Manger console.</a:t>
            </a:r>
          </a:p>
        </p:txBody>
      </p:sp>
      <p:sp>
        <p:nvSpPr>
          <p:cNvPr id="5" name="Date Placeholder 4"/>
          <p:cNvSpPr>
            <a:spLocks noGrp="1"/>
          </p:cNvSpPr>
          <p:nvPr>
            <p:ph type="dt" sz="half" idx="10"/>
          </p:nvPr>
        </p:nvSpPr>
        <p:spPr/>
        <p:txBody>
          <a:bodyPr/>
          <a:lstStyle/>
          <a:p>
            <a:fld id="{44913ECE-8E46-426A-A720-0C0A0463AAB8}" type="datetime1">
              <a:rPr lang="en-US" smtClean="0"/>
              <a:t>2/7/2020</a:t>
            </a:fld>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76</a:t>
            </a:fld>
            <a:endParaRPr lang="en-US"/>
          </a:p>
        </p:txBody>
      </p:sp>
      <p:pic>
        <p:nvPicPr>
          <p:cNvPr id="921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43399" y="1905000"/>
            <a:ext cx="4332231"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495800" y="5867400"/>
            <a:ext cx="4191000" cy="369332"/>
          </a:xfrm>
          <a:prstGeom prst="rect">
            <a:avLst/>
          </a:prstGeom>
          <a:noFill/>
        </p:spPr>
        <p:txBody>
          <a:bodyPr wrap="square" rtlCol="0">
            <a:spAutoFit/>
          </a:bodyPr>
          <a:lstStyle/>
          <a:p>
            <a:r>
              <a:rPr lang="en-US" dirty="0"/>
              <a:t>Fig: Selecting servers in Server Manager</a:t>
            </a:r>
          </a:p>
        </p:txBody>
      </p:sp>
    </p:spTree>
    <p:extLst>
      <p:ext uri="{BB962C8B-B14F-4D97-AF65-F5344CB8AC3E}">
        <p14:creationId xmlns:p14="http://schemas.microsoft.com/office/powerpoint/2010/main" val="10144684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non-domain joined servers</a:t>
            </a:r>
          </a:p>
        </p:txBody>
      </p:sp>
      <p:sp>
        <p:nvSpPr>
          <p:cNvPr id="3" name="Content Placeholder 2"/>
          <p:cNvSpPr>
            <a:spLocks noGrp="1"/>
          </p:cNvSpPr>
          <p:nvPr>
            <p:ph idx="1"/>
          </p:nvPr>
        </p:nvSpPr>
        <p:spPr/>
        <p:txBody>
          <a:bodyPr>
            <a:normAutofit fontScale="92500" lnSpcReduction="10000"/>
          </a:bodyPr>
          <a:lstStyle/>
          <a:p>
            <a:pPr algn="just"/>
            <a:r>
              <a:rPr lang="en-US" dirty="0"/>
              <a:t>When you add servers that are members of an Active Directory Domain Services (AD DS) domain to the Server Manager interface, Windows Server 2012 R2 uses the standard Kerberos authentication protocol and your current domain credentials when connecting to the remote systems. </a:t>
            </a:r>
          </a:p>
          <a:p>
            <a:pPr algn="just"/>
            <a:r>
              <a:rPr lang="en-US" dirty="0"/>
              <a:t>You can also add servers that are not joined to an AD DS domain, but obviously, the system cannot authenticate using an AD DS account.</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77</a:t>
            </a:fld>
            <a:endParaRPr lang="en-US"/>
          </a:p>
        </p:txBody>
      </p:sp>
    </p:spTree>
    <p:extLst>
      <p:ext uri="{BB962C8B-B14F-4D97-AF65-F5344CB8AC3E}">
        <p14:creationId xmlns:p14="http://schemas.microsoft.com/office/powerpoint/2010/main" val="2424850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non-domain joined servers (Contd.,)</a:t>
            </a:r>
          </a:p>
        </p:txBody>
      </p:sp>
      <p:sp>
        <p:nvSpPr>
          <p:cNvPr id="3" name="Content Placeholder 2"/>
          <p:cNvSpPr>
            <a:spLocks noGrp="1"/>
          </p:cNvSpPr>
          <p:nvPr>
            <p:ph idx="1"/>
          </p:nvPr>
        </p:nvSpPr>
        <p:spPr/>
        <p:txBody>
          <a:bodyPr>
            <a:normAutofit fontScale="77500" lnSpcReduction="20000"/>
          </a:bodyPr>
          <a:lstStyle/>
          <a:p>
            <a:pPr algn="just"/>
            <a:r>
              <a:rPr lang="en-US" dirty="0"/>
              <a:t>To manage a non-domain joined server using Server Manager, you must first complete the following tasks:</a:t>
            </a:r>
          </a:p>
          <a:p>
            <a:pPr lvl="1" algn="just"/>
            <a:r>
              <a:rPr lang="en-US" dirty="0"/>
              <a:t>Supply administrative credentials for the non-domain joined server</a:t>
            </a:r>
          </a:p>
          <a:p>
            <a:pPr lvl="1" algn="just"/>
            <a:r>
              <a:rPr lang="en-US" dirty="0"/>
              <a:t>Add the non-domain joined server to the system’s WS-Management </a:t>
            </a:r>
            <a:r>
              <a:rPr lang="en-US" dirty="0" err="1"/>
              <a:t>TrustedHosts</a:t>
            </a:r>
            <a:r>
              <a:rPr lang="en-US" dirty="0"/>
              <a:t> list</a:t>
            </a:r>
          </a:p>
          <a:p>
            <a:pPr algn="just"/>
            <a:r>
              <a:rPr lang="en-US" dirty="0"/>
              <a:t>To add non-domain joined servers to Server Manager, you must use the DNS option or the Import option in the Add Servers Wizard. </a:t>
            </a:r>
          </a:p>
          <a:p>
            <a:pPr algn="just"/>
            <a:r>
              <a:rPr lang="en-US" dirty="0"/>
              <a:t>After creating the server entries, you must right-click each one and select </a:t>
            </a:r>
            <a:r>
              <a:rPr lang="en-US" b="1" dirty="0"/>
              <a:t>Manage As </a:t>
            </a:r>
            <a:r>
              <a:rPr lang="en-US" dirty="0"/>
              <a:t>from the context menu. </a:t>
            </a:r>
          </a:p>
          <a:p>
            <a:pPr algn="just"/>
            <a:r>
              <a:rPr lang="en-US" dirty="0"/>
              <a:t>This displays a Windows Security dialog box, in which you can supply credentials for an account with administrative privileges on the remote server.</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78</a:t>
            </a:fld>
            <a:endParaRPr lang="en-US"/>
          </a:p>
        </p:txBody>
      </p:sp>
    </p:spTree>
    <p:extLst>
      <p:ext uri="{BB962C8B-B14F-4D97-AF65-F5344CB8AC3E}">
        <p14:creationId xmlns:p14="http://schemas.microsoft.com/office/powerpoint/2010/main" val="9721450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non-domain joined servers (Contd.,)</a:t>
            </a:r>
          </a:p>
        </p:txBody>
      </p:sp>
      <p:sp>
        <p:nvSpPr>
          <p:cNvPr id="3" name="Content Placeholder 2"/>
          <p:cNvSpPr>
            <a:spLocks noGrp="1"/>
          </p:cNvSpPr>
          <p:nvPr>
            <p:ph idx="1"/>
          </p:nvPr>
        </p:nvSpPr>
        <p:spPr/>
        <p:txBody>
          <a:bodyPr>
            <a:normAutofit fontScale="92500" lnSpcReduction="10000"/>
          </a:bodyPr>
          <a:lstStyle/>
          <a:p>
            <a:pPr algn="just"/>
            <a:r>
              <a:rPr lang="en-US" sz="2400" dirty="0"/>
              <a:t>To manage computers that are not in a common domain, you must establish that trust yourself by adding the computers you want to manage to the </a:t>
            </a:r>
            <a:r>
              <a:rPr lang="en-US" sz="2400" dirty="0" err="1"/>
              <a:t>TrustedHosts</a:t>
            </a:r>
            <a:r>
              <a:rPr lang="en-US" sz="2400" dirty="0"/>
              <a:t> list on the computer running Server Manager.</a:t>
            </a:r>
          </a:p>
          <a:p>
            <a:pPr algn="just"/>
            <a:r>
              <a:rPr lang="en-US" sz="2400" dirty="0"/>
              <a:t>The </a:t>
            </a:r>
            <a:r>
              <a:rPr lang="en-US" sz="2400" dirty="0" err="1"/>
              <a:t>TrustedHosts</a:t>
            </a:r>
            <a:r>
              <a:rPr lang="en-US" sz="2400" dirty="0"/>
              <a:t> list exists on a logical drive called </a:t>
            </a:r>
            <a:r>
              <a:rPr lang="en-US" sz="2400" dirty="0" err="1"/>
              <a:t>WSMan</a:t>
            </a:r>
            <a:r>
              <a:rPr lang="en-US" sz="2400" dirty="0"/>
              <a:t>:; the path to the list itself is </a:t>
            </a:r>
            <a:r>
              <a:rPr lang="en-US" sz="2400" dirty="0" err="1"/>
              <a:t>WSMan</a:t>
            </a:r>
            <a:r>
              <a:rPr lang="en-US" sz="2400" dirty="0"/>
              <a:t>:\localhost\Client\</a:t>
            </a:r>
            <a:r>
              <a:rPr lang="en-US" sz="2400" dirty="0" err="1"/>
              <a:t>TrustedHosts</a:t>
            </a:r>
            <a:r>
              <a:rPr lang="en-US" sz="2400" dirty="0"/>
              <a:t>. </a:t>
            </a:r>
          </a:p>
          <a:p>
            <a:pPr algn="just"/>
            <a:r>
              <a:rPr lang="en-US" sz="2400" dirty="0"/>
              <a:t>To add a computer to the list, use the Set-Item cmdlet in Windows PowerShell. </a:t>
            </a:r>
          </a:p>
          <a:p>
            <a:pPr algn="just"/>
            <a:r>
              <a:rPr lang="en-US" sz="2400" dirty="0"/>
              <a:t>After opening a Windows PowerShell session with administrative privileges on the computer running Server Manager, use the following command to add the servers you want to manage to the list:</a:t>
            </a:r>
          </a:p>
          <a:p>
            <a:pPr algn="just"/>
            <a:r>
              <a:rPr lang="en-US" sz="2400" u="sng" dirty="0"/>
              <a:t>Set-Item </a:t>
            </a:r>
            <a:r>
              <a:rPr lang="en-US" sz="2400" u="sng" dirty="0" err="1"/>
              <a:t>WSMan</a:t>
            </a:r>
            <a:r>
              <a:rPr lang="en-US" sz="2400" u="sng" dirty="0"/>
              <a:t>:\localhost\Client\</a:t>
            </a:r>
            <a:r>
              <a:rPr lang="en-US" sz="2400" u="sng" dirty="0" err="1"/>
              <a:t>TrustedHosts</a:t>
            </a:r>
            <a:r>
              <a:rPr lang="en-US" sz="2400" u="sng" dirty="0"/>
              <a:t> –value &lt;</a:t>
            </a:r>
            <a:r>
              <a:rPr lang="en-US" sz="2400" u="sng" dirty="0" err="1"/>
              <a:t>servername</a:t>
            </a:r>
            <a:r>
              <a:rPr lang="en-US" sz="2400" u="sng" dirty="0"/>
              <a:t>&gt; -force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79</a:t>
            </a:fld>
            <a:endParaRPr lang="en-US"/>
          </a:p>
        </p:txBody>
      </p:sp>
    </p:spTree>
    <p:extLst>
      <p:ext uri="{BB962C8B-B14F-4D97-AF65-F5344CB8AC3E}">
        <p14:creationId xmlns:p14="http://schemas.microsoft.com/office/powerpoint/2010/main" val="422987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Windows Print Architecture  (Contd.,)</a:t>
            </a:r>
          </a:p>
        </p:txBody>
      </p:sp>
      <p:sp>
        <p:nvSpPr>
          <p:cNvPr id="3" name="Content Placeholder 2"/>
          <p:cNvSpPr>
            <a:spLocks noGrp="1"/>
          </p:cNvSpPr>
          <p:nvPr>
            <p:ph idx="1"/>
          </p:nvPr>
        </p:nvSpPr>
        <p:spPr/>
        <p:txBody>
          <a:bodyPr>
            <a:normAutofit fontScale="92500" lnSpcReduction="20000"/>
          </a:bodyPr>
          <a:lstStyle/>
          <a:p>
            <a:pPr algn="just"/>
            <a:r>
              <a:rPr lang="en-US" b="1" dirty="0"/>
              <a:t>Print server </a:t>
            </a:r>
            <a:r>
              <a:rPr lang="en-US" dirty="0"/>
              <a:t>A </a:t>
            </a:r>
            <a:r>
              <a:rPr lang="en-US" i="1" dirty="0"/>
              <a:t>print server </a:t>
            </a:r>
            <a:r>
              <a:rPr lang="en-US" dirty="0"/>
              <a:t>is a computer (or standalone device) that receives print jobs from clients and sends them to print devices that are either attached locally or connected to the network.</a:t>
            </a:r>
          </a:p>
          <a:p>
            <a:pPr algn="just"/>
            <a:r>
              <a:rPr lang="en-US" b="1" dirty="0"/>
              <a:t>Printer driver </a:t>
            </a:r>
            <a:r>
              <a:rPr lang="en-US" dirty="0"/>
              <a:t>A </a:t>
            </a:r>
            <a:r>
              <a:rPr lang="en-US" i="1" dirty="0"/>
              <a:t>printer driver </a:t>
            </a:r>
            <a:r>
              <a:rPr lang="en-US" dirty="0"/>
              <a:t>is a device driver that converts the print jobs generated by applications into an appropriate string of commands for a specific print device.</a:t>
            </a:r>
          </a:p>
          <a:p>
            <a:pPr algn="just"/>
            <a:r>
              <a:rPr lang="en-US" dirty="0"/>
              <a:t>Printer drivers are designed for a specific print device and provide applications with access to all the print device’s features.</a:t>
            </a:r>
          </a:p>
        </p:txBody>
      </p:sp>
      <p:sp>
        <p:nvSpPr>
          <p:cNvPr id="4" name="Date Placeholder 3"/>
          <p:cNvSpPr>
            <a:spLocks noGrp="1"/>
          </p:cNvSpPr>
          <p:nvPr>
            <p:ph type="dt" sz="half" idx="10"/>
          </p:nvPr>
        </p:nvSpPr>
        <p:spPr/>
        <p:txBody>
          <a:bodyPr/>
          <a:lstStyle/>
          <a:p>
            <a:fld id="{D8D4D221-4413-46CD-86E1-3F53C3E5EE3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a:t>
            </a:fld>
            <a:endParaRPr lang="en-US"/>
          </a:p>
        </p:txBody>
      </p:sp>
    </p:spTree>
    <p:extLst>
      <p:ext uri="{BB962C8B-B14F-4D97-AF65-F5344CB8AC3E}">
        <p14:creationId xmlns:p14="http://schemas.microsoft.com/office/powerpoint/2010/main" val="7562650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Windows Server 2012 R2 servers</a:t>
            </a:r>
          </a:p>
        </p:txBody>
      </p:sp>
      <p:sp>
        <p:nvSpPr>
          <p:cNvPr id="3" name="Content Placeholder 2"/>
          <p:cNvSpPr>
            <a:spLocks noGrp="1"/>
          </p:cNvSpPr>
          <p:nvPr>
            <p:ph idx="1"/>
          </p:nvPr>
        </p:nvSpPr>
        <p:spPr/>
        <p:txBody>
          <a:bodyPr>
            <a:normAutofit/>
          </a:bodyPr>
          <a:lstStyle/>
          <a:p>
            <a:pPr algn="just"/>
            <a:r>
              <a:rPr lang="en-US" sz="2800" dirty="0"/>
              <a:t>When you add servers running Windows Server 2012 R2 to Server Manager, you can immediately begin using the Add Roles and Features Wizard to install roles and features on any of the servers you have added.</a:t>
            </a:r>
          </a:p>
          <a:p>
            <a:pPr algn="just"/>
            <a:r>
              <a:rPr lang="en-US" sz="2800" dirty="0"/>
              <a:t>You can also perform other administrative tasks, such as configuring network interface card (NIC) teaming and restarting the server, because Windows Remote Management (</a:t>
            </a:r>
            <a:r>
              <a:rPr lang="en-US" sz="2800" dirty="0" err="1"/>
              <a:t>WinRM</a:t>
            </a:r>
            <a:r>
              <a:rPr lang="en-US" sz="2800" dirty="0"/>
              <a:t>) is enabled by default on Windows Server 2012 R2.</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80</a:t>
            </a:fld>
            <a:endParaRPr lang="en-US"/>
          </a:p>
        </p:txBody>
      </p:sp>
    </p:spTree>
    <p:extLst>
      <p:ext uri="{BB962C8B-B14F-4D97-AF65-F5344CB8AC3E}">
        <p14:creationId xmlns:p14="http://schemas.microsoft.com/office/powerpoint/2010/main" val="24692222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CONFIGURING WINRM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err="1"/>
              <a:t>WinRM</a:t>
            </a:r>
            <a:r>
              <a:rPr lang="en-US" sz="2400" dirty="0"/>
              <a:t> enables administrators to manage a computer from a remote location by using tools based on Windows Management Instrumentation (WMI) and Windows PowerShell. </a:t>
            </a:r>
          </a:p>
          <a:p>
            <a:pPr algn="just"/>
            <a:r>
              <a:rPr lang="en-US" sz="2400" dirty="0"/>
              <a:t>If the default </a:t>
            </a:r>
            <a:r>
              <a:rPr lang="en-US" sz="2400" dirty="0" err="1"/>
              <a:t>WinRM</a:t>
            </a:r>
            <a:r>
              <a:rPr lang="en-US" sz="2400" dirty="0"/>
              <a:t> setting has been modified, or if you want to change it manually, you can do through the Server Manager interface. </a:t>
            </a:r>
          </a:p>
          <a:p>
            <a:pPr algn="just"/>
            <a:r>
              <a:rPr lang="en-US" sz="2400" dirty="0"/>
              <a:t>On the Local Server home page, the Properties tile contains a Remote Management indicator that specifies the server’s current </a:t>
            </a:r>
            <a:r>
              <a:rPr lang="en-US" sz="2400" dirty="0" err="1"/>
              <a:t>WinRM</a:t>
            </a:r>
            <a:r>
              <a:rPr lang="en-US" sz="2400" dirty="0"/>
              <a:t> status. </a:t>
            </a:r>
          </a:p>
          <a:p>
            <a:pPr algn="just"/>
            <a:r>
              <a:rPr lang="en-US" sz="2400" dirty="0"/>
              <a:t>To change the </a:t>
            </a:r>
            <a:r>
              <a:rPr lang="en-US" sz="2400" dirty="0" err="1"/>
              <a:t>WinRM</a:t>
            </a:r>
            <a:r>
              <a:rPr lang="en-US" sz="2400" dirty="0"/>
              <a:t> state, click the Remote Management hyperlink to open the Configure Remote Management dialog box. </a:t>
            </a:r>
          </a:p>
          <a:p>
            <a:pPr algn="just"/>
            <a:r>
              <a:rPr lang="en-US" sz="2400" dirty="0"/>
              <a:t>Clearing the Enable Remote Management Of This Server From Other Computers check box disables </a:t>
            </a:r>
            <a:r>
              <a:rPr lang="en-US" sz="2400" dirty="0" err="1"/>
              <a:t>WinRM</a:t>
            </a:r>
            <a:r>
              <a:rPr lang="en-US" sz="2400" dirty="0"/>
              <a:t>; selecting the check box enables it.</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81</a:t>
            </a:fld>
            <a:endParaRPr lang="en-US"/>
          </a:p>
        </p:txBody>
      </p:sp>
    </p:spTree>
    <p:extLst>
      <p:ext uri="{BB962C8B-B14F-4D97-AF65-F5344CB8AC3E}">
        <p14:creationId xmlns:p14="http://schemas.microsoft.com/office/powerpoint/2010/main" val="42481578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CONFIGURING WINRM (Contd.,)</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USING WINDOWS POWERSHELL</a:t>
            </a:r>
          </a:p>
          <a:p>
            <a:pPr algn="just"/>
            <a:r>
              <a:rPr lang="en-US" dirty="0"/>
              <a:t>To manage </a:t>
            </a:r>
            <a:r>
              <a:rPr lang="en-US" dirty="0" err="1"/>
              <a:t>WinRM</a:t>
            </a:r>
            <a:r>
              <a:rPr lang="en-US" dirty="0"/>
              <a:t> from a Windows PowerShell session, as in the case of a computer with a Server Core installation, use the following command: </a:t>
            </a:r>
          </a:p>
          <a:p>
            <a:pPr algn="just"/>
            <a:r>
              <a:rPr lang="en-US" i="1" u="sng" dirty="0"/>
              <a:t>Configure-SMRemoting.exe –Get|–Enable|-Disable</a:t>
            </a:r>
          </a:p>
          <a:p>
            <a:pPr lvl="1" algn="just"/>
            <a:r>
              <a:rPr lang="en-US" dirty="0"/>
              <a:t>-Get Displays the current </a:t>
            </a:r>
            <a:r>
              <a:rPr lang="en-US" dirty="0" err="1"/>
              <a:t>WinRM</a:t>
            </a:r>
            <a:r>
              <a:rPr lang="en-US" dirty="0"/>
              <a:t> status</a:t>
            </a:r>
          </a:p>
          <a:p>
            <a:pPr lvl="1" algn="just"/>
            <a:r>
              <a:rPr lang="en-US" dirty="0"/>
              <a:t>-Enable Enables </a:t>
            </a:r>
            <a:r>
              <a:rPr lang="en-US" dirty="0" err="1"/>
              <a:t>WinRM</a:t>
            </a:r>
            <a:endParaRPr lang="en-US" dirty="0"/>
          </a:p>
          <a:p>
            <a:pPr lvl="1" algn="just"/>
            <a:r>
              <a:rPr lang="en-US" dirty="0"/>
              <a:t>-Disable Disables </a:t>
            </a:r>
            <a:r>
              <a:rPr lang="en-US" dirty="0" err="1"/>
              <a:t>WinRM</a:t>
            </a:r>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82</a:t>
            </a:fld>
            <a:endParaRPr lang="en-US"/>
          </a:p>
        </p:txBody>
      </p:sp>
    </p:spTree>
    <p:extLst>
      <p:ext uri="{BB962C8B-B14F-4D97-AF65-F5344CB8AC3E}">
        <p14:creationId xmlns:p14="http://schemas.microsoft.com/office/powerpoint/2010/main" val="9315278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CONFIGURING WINDOWS FIREWALL</a:t>
            </a:r>
            <a:endParaRPr lang="en-US" dirty="0"/>
          </a:p>
        </p:txBody>
      </p:sp>
      <p:sp>
        <p:nvSpPr>
          <p:cNvPr id="3" name="Content Placeholder 2"/>
          <p:cNvSpPr>
            <a:spLocks noGrp="1"/>
          </p:cNvSpPr>
          <p:nvPr>
            <p:ph idx="1"/>
          </p:nvPr>
        </p:nvSpPr>
        <p:spPr>
          <a:xfrm>
            <a:off x="358140" y="1600200"/>
            <a:ext cx="8481060" cy="4876799"/>
          </a:xfrm>
        </p:spPr>
        <p:txBody>
          <a:bodyPr>
            <a:noAutofit/>
          </a:bodyPr>
          <a:lstStyle/>
          <a:p>
            <a:pPr algn="just"/>
            <a:r>
              <a:rPr lang="en-US" sz="2200" dirty="0"/>
              <a:t>If you attempt to launch MMC snap-ins targeting a remote server, such as the Computer Management console, you will receive an error because of the default Windows Firewall settings in Windows Server 2012 R2. MMC uses the Distributed Component Object Model (DCOM) for remote management instead of </a:t>
            </a:r>
            <a:r>
              <a:rPr lang="en-US" sz="2200" dirty="0" err="1"/>
              <a:t>WinRM</a:t>
            </a:r>
            <a:r>
              <a:rPr lang="en-US" sz="2200" dirty="0"/>
              <a:t>, and these settings are not enabled by default.</a:t>
            </a:r>
          </a:p>
          <a:p>
            <a:pPr algn="just"/>
            <a:endParaRPr lang="en-US" sz="2200" dirty="0"/>
          </a:p>
          <a:p>
            <a:pPr algn="just"/>
            <a:r>
              <a:rPr lang="en-US" sz="2200" dirty="0"/>
              <a:t>To address this problem, you must enable the following inbound Windows Firewall rules on the remote server you want to manage:</a:t>
            </a:r>
          </a:p>
          <a:p>
            <a:pPr lvl="1" algn="just"/>
            <a:r>
              <a:rPr lang="en-US" sz="2200" dirty="0"/>
              <a:t>COM+ Network Access (DCOM-In)</a:t>
            </a:r>
          </a:p>
          <a:p>
            <a:pPr lvl="1" algn="just"/>
            <a:r>
              <a:rPr lang="en-US" sz="2200" dirty="0"/>
              <a:t>Remote Event Log Management (NP-In)</a:t>
            </a:r>
          </a:p>
          <a:p>
            <a:pPr lvl="1" algn="just"/>
            <a:r>
              <a:rPr lang="en-US" sz="2200" dirty="0"/>
              <a:t>Remote Event Log Management (RPC)</a:t>
            </a:r>
          </a:p>
          <a:p>
            <a:pPr lvl="1" algn="just"/>
            <a:r>
              <a:rPr lang="en-US" sz="2200" dirty="0"/>
              <a:t>Remote Event Log Management (RPC-EPMAP)</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83</a:t>
            </a:fld>
            <a:endParaRPr lang="en-US"/>
          </a:p>
        </p:txBody>
      </p:sp>
    </p:spTree>
    <p:extLst>
      <p:ext uri="{BB962C8B-B14F-4D97-AF65-F5344CB8AC3E}">
        <p14:creationId xmlns:p14="http://schemas.microsoft.com/office/powerpoint/2010/main" val="41234173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CONFIGURING WINDOWS FIREWALL (Contd.,)</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To modify the firewall rules on the remote system, you can use any one of the following methods:</a:t>
            </a:r>
          </a:p>
          <a:p>
            <a:pPr lvl="1" algn="just"/>
            <a:r>
              <a:rPr lang="en-US" dirty="0"/>
              <a:t>Open the Windows Firewall with Advanced Security MMC snap-in on the remote server (if it is a Full GUI installation).</a:t>
            </a:r>
          </a:p>
          <a:p>
            <a:pPr lvl="1" algn="just"/>
            <a:r>
              <a:rPr lang="en-US" dirty="0"/>
              <a:t>Use the </a:t>
            </a:r>
            <a:r>
              <a:rPr lang="en-US" dirty="0" err="1"/>
              <a:t>NetSecurity</a:t>
            </a:r>
            <a:r>
              <a:rPr lang="en-US" dirty="0"/>
              <a:t> module in Windows PowerShell.</a:t>
            </a:r>
          </a:p>
          <a:p>
            <a:pPr lvl="1" algn="just"/>
            <a:r>
              <a:rPr lang="en-US" dirty="0"/>
              <a:t>Create a GPO containing the appropriate settings and apply it to the remote server.</a:t>
            </a:r>
          </a:p>
          <a:p>
            <a:pPr lvl="1" algn="just"/>
            <a:r>
              <a:rPr lang="en-US" dirty="0"/>
              <a:t>Run the </a:t>
            </a:r>
            <a:r>
              <a:rPr lang="en-US" dirty="0" err="1"/>
              <a:t>Netsh</a:t>
            </a:r>
            <a:r>
              <a:rPr lang="en-US" dirty="0"/>
              <a:t> </a:t>
            </a:r>
            <a:r>
              <a:rPr lang="en-US" dirty="0" err="1"/>
              <a:t>AdvFirewall</a:t>
            </a:r>
            <a:r>
              <a:rPr lang="en-US" dirty="0"/>
              <a:t> command from an administrative command prompt.</a:t>
            </a:r>
          </a:p>
          <a:p>
            <a:r>
              <a:rPr lang="en-US" b="1" dirty="0"/>
              <a:t>USING WINDOWS POWERSHELL</a:t>
            </a:r>
          </a:p>
          <a:p>
            <a:r>
              <a:rPr lang="en-US" dirty="0"/>
              <a:t>To configure the Windows Firewall rules required for remote server management using DCOM on a Server Core installation, you can use the following Windows PowerShell syntax:</a:t>
            </a:r>
          </a:p>
          <a:p>
            <a:r>
              <a:rPr lang="en-US" i="1" u="sng" dirty="0"/>
              <a:t>Set-</a:t>
            </a:r>
            <a:r>
              <a:rPr lang="en-US" i="1" u="sng" dirty="0" err="1"/>
              <a:t>NetFirewallRule</a:t>
            </a:r>
            <a:r>
              <a:rPr lang="en-US" i="1" u="sng" dirty="0"/>
              <a:t> –name &lt;rule name&gt; –enabled True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84</a:t>
            </a:fld>
            <a:endParaRPr lang="en-US"/>
          </a:p>
        </p:txBody>
      </p:sp>
    </p:spTree>
    <p:extLst>
      <p:ext uri="{BB962C8B-B14F-4D97-AF65-F5344CB8AC3E}">
        <p14:creationId xmlns:p14="http://schemas.microsoft.com/office/powerpoint/2010/main" val="20095986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CONFIGURING WINDOWS FIREWALL (Contd.,)</a:t>
            </a:r>
            <a:endParaRPr lang="en-US" dirty="0"/>
          </a:p>
        </p:txBody>
      </p:sp>
      <p:sp>
        <p:nvSpPr>
          <p:cNvPr id="3" name="Content Placeholder 2"/>
          <p:cNvSpPr>
            <a:spLocks noGrp="1"/>
          </p:cNvSpPr>
          <p:nvPr>
            <p:ph idx="1"/>
          </p:nvPr>
        </p:nvSpPr>
        <p:spPr/>
        <p:txBody>
          <a:bodyPr>
            <a:normAutofit fontScale="92500"/>
          </a:bodyPr>
          <a:lstStyle/>
          <a:p>
            <a:pPr algn="just"/>
            <a:r>
              <a:rPr lang="en-US" dirty="0"/>
              <a:t>To configure Windows Firewall settings by using Group Policy, use the following procedure.</a:t>
            </a:r>
          </a:p>
          <a:p>
            <a:pPr algn="just"/>
            <a:r>
              <a:rPr lang="en-US" dirty="0"/>
              <a:t>This procedure assumes the server is a member of an AD DS domain and has the Group Policy Management feature installed:</a:t>
            </a:r>
          </a:p>
          <a:p>
            <a:pPr lvl="1" algn="just"/>
            <a:r>
              <a:rPr lang="en-US" sz="2400" dirty="0"/>
              <a:t>1. </a:t>
            </a:r>
            <a:r>
              <a:rPr lang="en-US" dirty="0"/>
              <a:t>In Server Manager, open the Group Policy Management console and create a new GPO, giving it a name like </a:t>
            </a:r>
            <a:r>
              <a:rPr lang="en-US" i="1" dirty="0"/>
              <a:t>Server Firewall Configuration</a:t>
            </a:r>
            <a:r>
              <a:rPr lang="en-US" dirty="0"/>
              <a:t>.</a:t>
            </a:r>
          </a:p>
          <a:p>
            <a:pPr lvl="1" algn="just"/>
            <a:r>
              <a:rPr lang="en-US" sz="2400" dirty="0"/>
              <a:t>2. </a:t>
            </a:r>
            <a:r>
              <a:rPr lang="en-US" dirty="0"/>
              <a:t>Open the GPO you created using the Group Policy Management Editor.</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85</a:t>
            </a:fld>
            <a:endParaRPr lang="en-US"/>
          </a:p>
        </p:txBody>
      </p:sp>
    </p:spTree>
    <p:extLst>
      <p:ext uri="{BB962C8B-B14F-4D97-AF65-F5344CB8AC3E}">
        <p14:creationId xmlns:p14="http://schemas.microsoft.com/office/powerpoint/2010/main" val="9858307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CONFIGURING WINDOWS FIREWALL (Contd.,)</a:t>
            </a:r>
            <a:endParaRPr lang="en-US" dirty="0"/>
          </a:p>
        </p:txBody>
      </p:sp>
      <p:sp>
        <p:nvSpPr>
          <p:cNvPr id="3" name="Content Placeholder 2"/>
          <p:cNvSpPr>
            <a:spLocks noGrp="1"/>
          </p:cNvSpPr>
          <p:nvPr>
            <p:ph idx="1"/>
          </p:nvPr>
        </p:nvSpPr>
        <p:spPr/>
        <p:txBody>
          <a:bodyPr>
            <a:normAutofit fontScale="85000" lnSpcReduction="20000"/>
          </a:bodyPr>
          <a:lstStyle/>
          <a:p>
            <a:pPr lvl="1" algn="just"/>
            <a:r>
              <a:rPr lang="en-US" dirty="0"/>
              <a:t>3. Browse to the Computer Configuration\Policies\Windows Settings\Security Settings \Windows Firewall with Advanced Security\Inbound Rules node.</a:t>
            </a:r>
          </a:p>
          <a:p>
            <a:pPr lvl="1" algn="just"/>
            <a:r>
              <a:rPr lang="en-US" dirty="0"/>
              <a:t>4. Right-click Inbound Rules and, from the shortcut menu, select New Rule. The New Inbound Rule Wizard appears, displaying the Rule Type page.</a:t>
            </a:r>
          </a:p>
          <a:p>
            <a:pPr lvl="1" algn="just"/>
            <a:r>
              <a:rPr lang="en-US" dirty="0"/>
              <a:t>5. Select the Predefined option and, in the drop-down list, select COM+ Network Access and click Next. The Predefined Rules page opens.</a:t>
            </a:r>
          </a:p>
          <a:p>
            <a:pPr lvl="1" algn="just"/>
            <a:r>
              <a:rPr lang="en-US" dirty="0"/>
              <a:t>6. Click Next to open the Action page.</a:t>
            </a:r>
          </a:p>
          <a:p>
            <a:pPr lvl="1" algn="just"/>
            <a:r>
              <a:rPr lang="en-US" dirty="0"/>
              <a:t>7. Leave the Allow The Connection option selected and click Finish. The rule appears in the Group Policy Management Editor console.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86</a:t>
            </a:fld>
            <a:endParaRPr lang="en-US"/>
          </a:p>
        </p:txBody>
      </p:sp>
    </p:spTree>
    <p:extLst>
      <p:ext uri="{BB962C8B-B14F-4D97-AF65-F5344CB8AC3E}">
        <p14:creationId xmlns:p14="http://schemas.microsoft.com/office/powerpoint/2010/main" val="9130627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CONFIGURING WINDOWS FIREWALL (Contd.,)</a:t>
            </a:r>
            <a:endParaRPr lang="en-US" dirty="0"/>
          </a:p>
        </p:txBody>
      </p:sp>
      <p:sp>
        <p:nvSpPr>
          <p:cNvPr id="3" name="Content Placeholder 2"/>
          <p:cNvSpPr>
            <a:spLocks noGrp="1"/>
          </p:cNvSpPr>
          <p:nvPr>
            <p:ph idx="1"/>
          </p:nvPr>
        </p:nvSpPr>
        <p:spPr/>
        <p:txBody>
          <a:bodyPr>
            <a:normAutofit fontScale="92500" lnSpcReduction="10000"/>
          </a:bodyPr>
          <a:lstStyle/>
          <a:p>
            <a:pPr lvl="1" algn="just"/>
            <a:r>
              <a:rPr lang="en-US" dirty="0"/>
              <a:t>8. Open the New Inbound Rule Wizard again.</a:t>
            </a:r>
          </a:p>
          <a:p>
            <a:pPr lvl="1" algn="just"/>
            <a:r>
              <a:rPr lang="en-US" dirty="0"/>
              <a:t>9. Select the Predefined option and, in the drop-down list, select Remote Event Log Management. Click Next. The Predefined Rules page opens, displaying the three rules in the Remote Event Log Management group.</a:t>
            </a:r>
          </a:p>
          <a:p>
            <a:pPr lvl="1" algn="just"/>
            <a:r>
              <a:rPr lang="en-US" dirty="0"/>
              <a:t>10. Leave the three rules selected and click Next to open the Action page.</a:t>
            </a:r>
          </a:p>
          <a:p>
            <a:pPr lvl="1" algn="just"/>
            <a:r>
              <a:rPr lang="en-US" dirty="0"/>
              <a:t>11. Leave the Allow The Connection option selected and click Finish. The three rules appear in the Group Policy Management Editor console.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87</a:t>
            </a:fld>
            <a:endParaRPr lang="en-US"/>
          </a:p>
        </p:txBody>
      </p:sp>
    </p:spTree>
    <p:extLst>
      <p:ext uri="{BB962C8B-B14F-4D97-AF65-F5344CB8AC3E}">
        <p14:creationId xmlns:p14="http://schemas.microsoft.com/office/powerpoint/2010/main" val="14071891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CONFIGURING WINDOWS FIREWALL (Contd.,)</a:t>
            </a:r>
            <a:endParaRPr lang="en-US" dirty="0"/>
          </a:p>
        </p:txBody>
      </p:sp>
      <p:sp>
        <p:nvSpPr>
          <p:cNvPr id="3" name="Content Placeholder 2"/>
          <p:cNvSpPr>
            <a:spLocks noGrp="1"/>
          </p:cNvSpPr>
          <p:nvPr>
            <p:ph idx="1"/>
          </p:nvPr>
        </p:nvSpPr>
        <p:spPr/>
        <p:txBody>
          <a:bodyPr>
            <a:normAutofit fontScale="92500" lnSpcReduction="20000"/>
          </a:bodyPr>
          <a:lstStyle/>
          <a:p>
            <a:pPr lvl="1" algn="just"/>
            <a:r>
              <a:rPr lang="en-US" dirty="0"/>
              <a:t>12. Close the Group Policy Management Editor console.</a:t>
            </a:r>
          </a:p>
          <a:p>
            <a:pPr lvl="1" algn="just"/>
            <a:r>
              <a:rPr lang="en-US" dirty="0"/>
              <a:t>13. In the Group Policy Management console, link the Server Firewall Configuration GPO you just created to your domain.</a:t>
            </a:r>
          </a:p>
          <a:p>
            <a:pPr lvl="1" algn="just"/>
            <a:r>
              <a:rPr lang="en-US" dirty="0"/>
              <a:t>14. Close the Group Policy Management console. </a:t>
            </a:r>
          </a:p>
          <a:p>
            <a:pPr algn="just"/>
            <a:r>
              <a:rPr lang="en-US" dirty="0"/>
              <a:t>The settings in the GPO you created will be deployed to your remote servers the next time they recycle or restart and you will be able to use MMC snap-ins, such as Computer Management and Disk Management, to connect to them remotely.</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88</a:t>
            </a:fld>
            <a:endParaRPr lang="en-US"/>
          </a:p>
        </p:txBody>
      </p:sp>
    </p:spTree>
    <p:extLst>
      <p:ext uri="{BB962C8B-B14F-4D97-AF65-F5344CB8AC3E}">
        <p14:creationId xmlns:p14="http://schemas.microsoft.com/office/powerpoint/2010/main" val="12323769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down-level servers</a:t>
            </a:r>
          </a:p>
        </p:txBody>
      </p:sp>
      <p:sp>
        <p:nvSpPr>
          <p:cNvPr id="3" name="Content Placeholder 2"/>
          <p:cNvSpPr>
            <a:spLocks noGrp="1"/>
          </p:cNvSpPr>
          <p:nvPr>
            <p:ph idx="1"/>
          </p:nvPr>
        </p:nvSpPr>
        <p:spPr/>
        <p:txBody>
          <a:bodyPr>
            <a:normAutofit fontScale="92500" lnSpcReduction="10000"/>
          </a:bodyPr>
          <a:lstStyle/>
          <a:p>
            <a:pPr algn="just"/>
            <a:r>
              <a:rPr lang="en-US" dirty="0"/>
              <a:t>The Windows Firewall rules you have to enable for remote servers running Windows Server 2012 R2 are also disabled by default on computers running earlier versions of Windows Server, so you also have to enable them there.</a:t>
            </a:r>
          </a:p>
          <a:p>
            <a:pPr algn="just"/>
            <a:r>
              <a:rPr lang="en-US" dirty="0"/>
              <a:t>Unlike Windows Server 2012 R2 and Windows Server 2012, however, earlier versions of the operating system lack the </a:t>
            </a:r>
            <a:r>
              <a:rPr lang="en-US" dirty="0" err="1"/>
              <a:t>WinRM</a:t>
            </a:r>
            <a:r>
              <a:rPr lang="en-US" dirty="0"/>
              <a:t> support needed for them to be managed by using the new Server Manager.</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89</a:t>
            </a:fld>
            <a:endParaRPr lang="en-US"/>
          </a:p>
        </p:txBody>
      </p:sp>
    </p:spTree>
    <p:extLst>
      <p:ext uri="{BB962C8B-B14F-4D97-AF65-F5344CB8AC3E}">
        <p14:creationId xmlns:p14="http://schemas.microsoft.com/office/powerpoint/2010/main" val="277838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Windows Printing</a:t>
            </a:r>
          </a:p>
        </p:txBody>
      </p:sp>
      <p:sp>
        <p:nvSpPr>
          <p:cNvPr id="3" name="Content Placeholder 2"/>
          <p:cNvSpPr>
            <a:spLocks noGrp="1"/>
          </p:cNvSpPr>
          <p:nvPr>
            <p:ph idx="1"/>
          </p:nvPr>
        </p:nvSpPr>
        <p:spPr/>
        <p:txBody>
          <a:bodyPr/>
          <a:lstStyle/>
          <a:p>
            <a:pPr algn="just"/>
            <a:r>
              <a:rPr lang="en-US" dirty="0"/>
              <a:t>These four components work together to process the print jobs produced by Windows applications and turn them into hard-copy documents, as shown in Figure.</a:t>
            </a:r>
          </a:p>
          <a:p>
            <a:pPr algn="just"/>
            <a:endParaRPr lang="en-US" dirty="0"/>
          </a:p>
        </p:txBody>
      </p:sp>
      <p:sp>
        <p:nvSpPr>
          <p:cNvPr id="4" name="TextBox 3"/>
          <p:cNvSpPr txBox="1"/>
          <p:nvPr/>
        </p:nvSpPr>
        <p:spPr>
          <a:xfrm>
            <a:off x="6781800" y="4667071"/>
            <a:ext cx="1447800" cy="1200329"/>
          </a:xfrm>
          <a:prstGeom prst="rect">
            <a:avLst/>
          </a:prstGeom>
          <a:noFill/>
        </p:spPr>
        <p:txBody>
          <a:bodyPr wrap="square" rtlCol="0">
            <a:spAutoFit/>
          </a:bodyPr>
          <a:lstStyle/>
          <a:p>
            <a:r>
              <a:rPr lang="en-US" dirty="0"/>
              <a:t>Fig: The Windows print architecture</a:t>
            </a:r>
          </a:p>
        </p:txBody>
      </p:sp>
      <p:sp>
        <p:nvSpPr>
          <p:cNvPr id="5" name="Date Placeholder 4"/>
          <p:cNvSpPr>
            <a:spLocks noGrp="1"/>
          </p:cNvSpPr>
          <p:nvPr>
            <p:ph type="dt" sz="half" idx="10"/>
          </p:nvPr>
        </p:nvSpPr>
        <p:spPr/>
        <p:txBody>
          <a:bodyPr/>
          <a:lstStyle/>
          <a:p>
            <a:fld id="{AE18ED50-0E94-4F4F-A809-BEE943423480}" type="datetime1">
              <a:rPr lang="en-US" smtClean="0"/>
              <a:t>2/7/2020</a:t>
            </a:fld>
            <a:endParaRPr lang="en-US"/>
          </a:p>
        </p:txBody>
      </p:sp>
      <p:sp>
        <p:nvSpPr>
          <p:cNvPr id="6" name="Slide Number Placeholder 5"/>
          <p:cNvSpPr>
            <a:spLocks noGrp="1"/>
          </p:cNvSpPr>
          <p:nvPr>
            <p:ph type="sldNum" sz="quarter" idx="12"/>
          </p:nvPr>
        </p:nvSpPr>
        <p:spPr/>
        <p:txBody>
          <a:bodyPr/>
          <a:lstStyle/>
          <a:p>
            <a:fld id="{5C24E088-F862-4C86-810D-19D44EE4F812}"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38600"/>
            <a:ext cx="5181600" cy="2170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4842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down-level servers (Contd.,)</a:t>
            </a:r>
          </a:p>
        </p:txBody>
      </p:sp>
      <p:sp>
        <p:nvSpPr>
          <p:cNvPr id="3" name="Content Placeholder 2"/>
          <p:cNvSpPr>
            <a:spLocks noGrp="1"/>
          </p:cNvSpPr>
          <p:nvPr>
            <p:ph idx="1"/>
          </p:nvPr>
        </p:nvSpPr>
        <p:spPr/>
        <p:txBody>
          <a:bodyPr>
            <a:normAutofit fontScale="62500" lnSpcReduction="20000"/>
          </a:bodyPr>
          <a:lstStyle/>
          <a:p>
            <a:pPr algn="just"/>
            <a:r>
              <a:rPr lang="en-US" dirty="0"/>
              <a:t>To add </a:t>
            </a:r>
            <a:r>
              <a:rPr lang="en-US" dirty="0" err="1"/>
              <a:t>WinRM</a:t>
            </a:r>
            <a:r>
              <a:rPr lang="en-US" dirty="0"/>
              <a:t> support to servers running Windows Server 2008 or Windows Server 2008 R2, you must download and install the following updates:</a:t>
            </a:r>
          </a:p>
          <a:p>
            <a:pPr lvl="1" algn="just"/>
            <a:r>
              <a:rPr lang="en-US" dirty="0"/>
              <a:t>.NET Framework 4.0</a:t>
            </a:r>
          </a:p>
          <a:p>
            <a:pPr lvl="1" algn="just"/>
            <a:r>
              <a:rPr lang="en-US" dirty="0"/>
              <a:t> Windows Management Framework 3.0 </a:t>
            </a:r>
          </a:p>
          <a:p>
            <a:pPr marL="438912" lvl="1" indent="-320040" algn="just">
              <a:spcBef>
                <a:spcPts val="0"/>
              </a:spcBef>
              <a:buClr>
                <a:schemeClr val="accent1"/>
              </a:buClr>
              <a:buSzPct val="80000"/>
              <a:buFont typeface="Wingdings 2"/>
              <a:buChar char=""/>
            </a:pPr>
            <a:r>
              <a:rPr lang="en-US" dirty="0"/>
              <a:t>These updates are available from the Microsoft Download Center at the following URLs:</a:t>
            </a:r>
          </a:p>
          <a:p>
            <a:pPr lvl="1" algn="just"/>
            <a:r>
              <a:rPr lang="en-US" i="1" dirty="0"/>
              <a:t>http://www.microsoft.com/en-us/download/details.aspx?id=17718</a:t>
            </a:r>
          </a:p>
          <a:p>
            <a:pPr lvl="1" algn="just"/>
            <a:r>
              <a:rPr lang="en-US" i="1" dirty="0"/>
              <a:t>http://www.microsoft.com/en-us/download/details.aspx?id=34595</a:t>
            </a:r>
          </a:p>
          <a:p>
            <a:pPr algn="just"/>
            <a:r>
              <a:rPr lang="en-US" dirty="0"/>
              <a:t>After you install the updates, the system automatically starts the Windows Remote Management service, but you must still complete the following tasks on the remote server:</a:t>
            </a:r>
          </a:p>
          <a:p>
            <a:pPr lvl="1" algn="just"/>
            <a:r>
              <a:rPr lang="en-US" dirty="0"/>
              <a:t>Enable the Windows Remote Management (HTTP-In) rules in Windows Firewall, as shown in Figure.</a:t>
            </a:r>
          </a:p>
          <a:p>
            <a:pPr lvl="1" algn="just"/>
            <a:r>
              <a:rPr lang="en-US" dirty="0"/>
              <a:t>Create a </a:t>
            </a:r>
            <a:r>
              <a:rPr lang="en-US" dirty="0" err="1"/>
              <a:t>WinRM</a:t>
            </a:r>
            <a:r>
              <a:rPr lang="en-US" dirty="0"/>
              <a:t> listener by running the </a:t>
            </a:r>
            <a:r>
              <a:rPr lang="en-US" dirty="0" err="1"/>
              <a:t>winrm</a:t>
            </a:r>
            <a:r>
              <a:rPr lang="en-US" dirty="0"/>
              <a:t> </a:t>
            </a:r>
            <a:r>
              <a:rPr lang="en-US" dirty="0" err="1"/>
              <a:t>quickconfig</a:t>
            </a:r>
            <a:r>
              <a:rPr lang="en-US" dirty="0"/>
              <a:t> command at a command prompt with Administrative privileges.</a:t>
            </a:r>
          </a:p>
          <a:p>
            <a:pPr lvl="1" algn="just"/>
            <a:r>
              <a:rPr lang="en-US" dirty="0"/>
              <a:t>Enable the COM+ Network Access and Remote Event Log Management rules in Windows Firewall, as described in the previous section.</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90</a:t>
            </a:fld>
            <a:endParaRPr lang="en-US"/>
          </a:p>
        </p:txBody>
      </p:sp>
    </p:spTree>
    <p:extLst>
      <p:ext uri="{BB962C8B-B14F-4D97-AF65-F5344CB8AC3E}">
        <p14:creationId xmlns:p14="http://schemas.microsoft.com/office/powerpoint/2010/main" val="338987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down-level servers (Contd.,)</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91</a:t>
            </a:fld>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600" cy="349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76400" y="5562600"/>
            <a:ext cx="5943600" cy="646331"/>
          </a:xfrm>
          <a:prstGeom prst="rect">
            <a:avLst/>
          </a:prstGeom>
          <a:noFill/>
        </p:spPr>
        <p:txBody>
          <a:bodyPr wrap="square" rtlCol="0">
            <a:spAutoFit/>
          </a:bodyPr>
          <a:lstStyle/>
          <a:p>
            <a:r>
              <a:rPr lang="en-US" dirty="0"/>
              <a:t>Fig: The Windows Remote Management rules in the Windows Firewall with Advanced Security console</a:t>
            </a:r>
          </a:p>
        </p:txBody>
      </p:sp>
    </p:spTree>
    <p:extLst>
      <p:ext uri="{BB962C8B-B14F-4D97-AF65-F5344CB8AC3E}">
        <p14:creationId xmlns:p14="http://schemas.microsoft.com/office/powerpoint/2010/main" val="42013853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down-level servers (Contd.,)</a:t>
            </a:r>
          </a:p>
        </p:txBody>
      </p:sp>
      <p:sp>
        <p:nvSpPr>
          <p:cNvPr id="3" name="Content Placeholder 2"/>
          <p:cNvSpPr>
            <a:spLocks noGrp="1"/>
          </p:cNvSpPr>
          <p:nvPr>
            <p:ph idx="1"/>
          </p:nvPr>
        </p:nvSpPr>
        <p:spPr/>
        <p:txBody>
          <a:bodyPr>
            <a:normAutofit fontScale="92500" lnSpcReduction="10000"/>
          </a:bodyPr>
          <a:lstStyle/>
          <a:p>
            <a:pPr algn="just"/>
            <a:r>
              <a:rPr lang="en-US" dirty="0"/>
              <a:t>You can use Windows PowerShell to install roles and features on servers running Windows Server 2008 and Windows Server 2008 R2 remotely, as in the following procedure.</a:t>
            </a:r>
          </a:p>
          <a:p>
            <a:pPr lvl="1" algn="just"/>
            <a:r>
              <a:rPr lang="en-US" dirty="0"/>
              <a:t>1. Open a Windows PowerShell session with Administrative privileges.</a:t>
            </a:r>
          </a:p>
          <a:p>
            <a:pPr lvl="1"/>
            <a:r>
              <a:rPr lang="en-US" sz="2400" dirty="0"/>
              <a:t>2. </a:t>
            </a:r>
            <a:r>
              <a:rPr lang="en-US" dirty="0"/>
              <a:t>Establish a Windows PowerShell session with the remote computer by using the following command:</a:t>
            </a:r>
          </a:p>
          <a:p>
            <a:pPr lvl="2"/>
            <a:r>
              <a:rPr lang="en-US" sz="1800" i="1" u="sng" dirty="0"/>
              <a:t>Enter-</a:t>
            </a:r>
            <a:r>
              <a:rPr lang="en-US" sz="1800" i="1" u="sng" dirty="0" err="1"/>
              <a:t>PSSession</a:t>
            </a:r>
            <a:r>
              <a:rPr lang="en-US" sz="1800" i="1" u="sng" dirty="0"/>
              <a:t> &lt;remote server name&gt; -credential &lt;user name&gt;</a:t>
            </a:r>
            <a:endParaRPr lang="en-US" dirty="0"/>
          </a:p>
          <a:p>
            <a:pPr lvl="1" algn="just"/>
            <a:r>
              <a:rPr lang="en-US" sz="2400" dirty="0"/>
              <a:t>3. </a:t>
            </a:r>
            <a:r>
              <a:rPr lang="en-US" dirty="0"/>
              <a:t>Type the password associated with the user name you specified and press Enter.</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92</a:t>
            </a:fld>
            <a:endParaRPr lang="en-US"/>
          </a:p>
        </p:txBody>
      </p:sp>
    </p:spTree>
    <p:extLst>
      <p:ext uri="{BB962C8B-B14F-4D97-AF65-F5344CB8AC3E}">
        <p14:creationId xmlns:p14="http://schemas.microsoft.com/office/powerpoint/2010/main" val="39823121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down-level servers (Contd.,)</a:t>
            </a:r>
          </a:p>
        </p:txBody>
      </p:sp>
      <p:sp>
        <p:nvSpPr>
          <p:cNvPr id="3" name="Content Placeholder 2"/>
          <p:cNvSpPr>
            <a:spLocks noGrp="1"/>
          </p:cNvSpPr>
          <p:nvPr>
            <p:ph idx="1"/>
          </p:nvPr>
        </p:nvSpPr>
        <p:spPr/>
        <p:txBody>
          <a:bodyPr>
            <a:normAutofit fontScale="92500" lnSpcReduction="20000"/>
          </a:bodyPr>
          <a:lstStyle/>
          <a:p>
            <a:pPr algn="just"/>
            <a:r>
              <a:rPr lang="en-US" dirty="0"/>
              <a:t>4. Display a list of the roles and features on the remote server by using the following command:</a:t>
            </a:r>
          </a:p>
          <a:p>
            <a:pPr lvl="2" algn="just"/>
            <a:r>
              <a:rPr lang="en-US" i="1" u="sng" dirty="0"/>
              <a:t>Get-</a:t>
            </a:r>
            <a:r>
              <a:rPr lang="en-US" i="1" u="sng" dirty="0" err="1"/>
              <a:t>WindowsFeature</a:t>
            </a:r>
            <a:endParaRPr lang="en-US" dirty="0"/>
          </a:p>
          <a:p>
            <a:pPr algn="just"/>
            <a:r>
              <a:rPr lang="en-US" dirty="0"/>
              <a:t>5. Using the short name of the role or service as it appears in the Get-</a:t>
            </a:r>
            <a:r>
              <a:rPr lang="en-US" dirty="0" err="1"/>
              <a:t>WindowsFeature</a:t>
            </a:r>
            <a:r>
              <a:rPr lang="en-US" dirty="0"/>
              <a:t> display, install the component by using the following command:</a:t>
            </a:r>
          </a:p>
          <a:p>
            <a:pPr lvl="2" algn="just"/>
            <a:r>
              <a:rPr lang="en-US" i="1" u="sng" dirty="0"/>
              <a:t>Add-</a:t>
            </a:r>
            <a:r>
              <a:rPr lang="en-US" i="1" u="sng" dirty="0" err="1"/>
              <a:t>WindowsFeature</a:t>
            </a:r>
            <a:r>
              <a:rPr lang="en-US" i="1" u="sng" dirty="0"/>
              <a:t> &lt;feature name&gt;</a:t>
            </a:r>
          </a:p>
          <a:p>
            <a:pPr algn="just"/>
            <a:r>
              <a:rPr lang="en-US" dirty="0"/>
              <a:t>6. Close the session with the remote server by using the following command:</a:t>
            </a:r>
          </a:p>
          <a:p>
            <a:pPr lvl="2" algn="just"/>
            <a:r>
              <a:rPr lang="en-US" i="1" u="sng" dirty="0"/>
              <a:t>Exit-</a:t>
            </a:r>
            <a:r>
              <a:rPr lang="en-US" i="1" u="sng" dirty="0" err="1"/>
              <a:t>PSSession</a:t>
            </a:r>
            <a:endParaRPr lang="en-US" i="1" u="sng" dirty="0"/>
          </a:p>
          <a:p>
            <a:pPr algn="just"/>
            <a:r>
              <a:rPr lang="en-US" dirty="0"/>
              <a:t>7. Close the Windows PowerShell window.</a:t>
            </a:r>
          </a:p>
          <a:p>
            <a:pPr lvl="2" algn="just"/>
            <a:endParaRPr lang="en-US" i="1" u="sng"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93</a:t>
            </a:fld>
            <a:endParaRPr lang="en-US"/>
          </a:p>
        </p:txBody>
      </p:sp>
    </p:spTree>
    <p:extLst>
      <p:ext uri="{BB962C8B-B14F-4D97-AF65-F5344CB8AC3E}">
        <p14:creationId xmlns:p14="http://schemas.microsoft.com/office/powerpoint/2010/main" val="40234895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server groups</a:t>
            </a:r>
          </a:p>
        </p:txBody>
      </p:sp>
      <p:sp>
        <p:nvSpPr>
          <p:cNvPr id="3" name="Content Placeholder 2"/>
          <p:cNvSpPr>
            <a:spLocks noGrp="1"/>
          </p:cNvSpPr>
          <p:nvPr>
            <p:ph idx="1"/>
          </p:nvPr>
        </p:nvSpPr>
        <p:spPr/>
        <p:txBody>
          <a:bodyPr>
            <a:normAutofit fontScale="92500" lnSpcReduction="20000"/>
          </a:bodyPr>
          <a:lstStyle/>
          <a:p>
            <a:pPr algn="just"/>
            <a:r>
              <a:rPr lang="en-US" dirty="0"/>
              <a:t>For administrators of enterprise networks, it might be necessary to add a large number of servers to Server Manager.</a:t>
            </a:r>
          </a:p>
          <a:p>
            <a:pPr algn="just"/>
            <a:r>
              <a:rPr lang="en-US" dirty="0"/>
              <a:t> To avoid having to work with a long scrolling list of servers, you can create server groups based on server locations, functions, or any other organizational paradigm.</a:t>
            </a:r>
          </a:p>
          <a:p>
            <a:pPr algn="just"/>
            <a:r>
              <a:rPr lang="en-US" dirty="0"/>
              <a:t>When you create a server group, it appears as an icon in the navigation pane, and you can manage the servers in the group just as you would those in the All Servers group.</a:t>
            </a:r>
          </a:p>
          <a:p>
            <a:pPr algn="just"/>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94</a:t>
            </a:fld>
            <a:endParaRPr lang="en-US"/>
          </a:p>
        </p:txBody>
      </p:sp>
    </p:spTree>
    <p:extLst>
      <p:ext uri="{BB962C8B-B14F-4D97-AF65-F5344CB8AC3E}">
        <p14:creationId xmlns:p14="http://schemas.microsoft.com/office/powerpoint/2010/main" val="60639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server groups (Contd.,)</a:t>
            </a:r>
          </a:p>
        </p:txBody>
      </p:sp>
      <p:sp>
        <p:nvSpPr>
          <p:cNvPr id="3" name="Content Placeholder 2"/>
          <p:cNvSpPr>
            <a:spLocks noGrp="1"/>
          </p:cNvSpPr>
          <p:nvPr>
            <p:ph idx="1"/>
          </p:nvPr>
        </p:nvSpPr>
        <p:spPr/>
        <p:txBody>
          <a:bodyPr>
            <a:normAutofit fontScale="92500" lnSpcReduction="10000"/>
          </a:bodyPr>
          <a:lstStyle/>
          <a:p>
            <a:pPr algn="just"/>
            <a:r>
              <a:rPr lang="en-US" dirty="0"/>
              <a:t>To create a server group, use the following procedure:</a:t>
            </a:r>
          </a:p>
          <a:p>
            <a:pPr lvl="1" algn="just"/>
            <a:r>
              <a:rPr lang="en-US" sz="2400" dirty="0"/>
              <a:t>1. </a:t>
            </a:r>
            <a:r>
              <a:rPr lang="en-US" dirty="0"/>
              <a:t>In Server Manager, in the navigation pane, click the All Servers icon. The All Servers home page appears.</a:t>
            </a:r>
          </a:p>
          <a:p>
            <a:pPr lvl="1" algn="just"/>
            <a:r>
              <a:rPr lang="en-US" sz="2400" dirty="0"/>
              <a:t>2. </a:t>
            </a:r>
            <a:r>
              <a:rPr lang="en-US" dirty="0"/>
              <a:t>From the Manage menu, select Create Server Group to open the Create Server Group dialog box, as shown in Figure.</a:t>
            </a:r>
          </a:p>
          <a:p>
            <a:pPr lvl="1" algn="just"/>
            <a:r>
              <a:rPr lang="en-US" sz="2400" dirty="0"/>
              <a:t>3. </a:t>
            </a:r>
            <a:r>
              <a:rPr lang="en-US" dirty="0"/>
              <a:t>In the Server Group Name text box, type the name you want to assign to the server group.</a:t>
            </a:r>
          </a:p>
          <a:p>
            <a:pPr lvl="1" algn="just"/>
            <a:r>
              <a:rPr lang="en-US" sz="2400" dirty="0"/>
              <a:t>4. </a:t>
            </a:r>
            <a:r>
              <a:rPr lang="en-US" dirty="0"/>
              <a:t>Select one of the four tabs to choose a method for selecting servers.</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95</a:t>
            </a:fld>
            <a:endParaRPr lang="en-US"/>
          </a:p>
        </p:txBody>
      </p:sp>
    </p:spTree>
    <p:extLst>
      <p:ext uri="{BB962C8B-B14F-4D97-AF65-F5344CB8AC3E}">
        <p14:creationId xmlns:p14="http://schemas.microsoft.com/office/powerpoint/2010/main" val="7158610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server groups (Contd.,)</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96</a:t>
            </a:fld>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222" y="1774825"/>
            <a:ext cx="6109778" cy="462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39000" y="2895600"/>
            <a:ext cx="1676400" cy="1477328"/>
          </a:xfrm>
          <a:prstGeom prst="rect">
            <a:avLst/>
          </a:prstGeom>
          <a:noFill/>
        </p:spPr>
        <p:txBody>
          <a:bodyPr wrap="square" rtlCol="0">
            <a:spAutoFit/>
          </a:bodyPr>
          <a:lstStyle/>
          <a:p>
            <a:r>
              <a:rPr lang="en-US" dirty="0"/>
              <a:t>Fig: The Create Server Group dialog box in Server Manager</a:t>
            </a:r>
          </a:p>
        </p:txBody>
      </p:sp>
    </p:spTree>
    <p:extLst>
      <p:ext uri="{BB962C8B-B14F-4D97-AF65-F5344CB8AC3E}">
        <p14:creationId xmlns:p14="http://schemas.microsoft.com/office/powerpoint/2010/main" val="24973473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server groups (Contd.,)</a:t>
            </a:r>
          </a:p>
        </p:txBody>
      </p:sp>
      <p:sp>
        <p:nvSpPr>
          <p:cNvPr id="3" name="Content Placeholder 2"/>
          <p:cNvSpPr>
            <a:spLocks noGrp="1"/>
          </p:cNvSpPr>
          <p:nvPr>
            <p:ph idx="1"/>
          </p:nvPr>
        </p:nvSpPr>
        <p:spPr/>
        <p:txBody>
          <a:bodyPr>
            <a:normAutofit fontScale="92500" lnSpcReduction="20000"/>
          </a:bodyPr>
          <a:lstStyle/>
          <a:p>
            <a:pPr lvl="1" algn="just"/>
            <a:r>
              <a:rPr lang="en-US" dirty="0"/>
              <a:t>5. Select the servers you want to add to the group and click the right arrow button to add them to the Selected box.</a:t>
            </a:r>
          </a:p>
          <a:p>
            <a:pPr lvl="1" algn="just"/>
            <a:r>
              <a:rPr lang="en-US" dirty="0"/>
              <a:t>6. Click OK. A new server group icon with the name you specified appears in the navigational pane.</a:t>
            </a:r>
          </a:p>
          <a:p>
            <a:pPr lvl="1" algn="just"/>
            <a:r>
              <a:rPr lang="en-US" dirty="0"/>
              <a:t>7. Close the Server Manager console. </a:t>
            </a:r>
          </a:p>
          <a:p>
            <a:pPr algn="just"/>
            <a:r>
              <a:rPr lang="en-US" dirty="0"/>
              <a:t>Creating server groups does not affect the functions you can perform on them. You cannot, for example, perform actions on entire groups of servers. The groupings are just a means to keep a large number of servers organized and easy to locate.</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97</a:t>
            </a:fld>
            <a:endParaRPr lang="en-US"/>
          </a:p>
        </p:txBody>
      </p:sp>
    </p:spTree>
    <p:extLst>
      <p:ext uri="{BB962C8B-B14F-4D97-AF65-F5344CB8AC3E}">
        <p14:creationId xmlns:p14="http://schemas.microsoft.com/office/powerpoint/2010/main" val="15643322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Remote Server Administration Tools</a:t>
            </a:r>
          </a:p>
        </p:txBody>
      </p:sp>
      <p:sp>
        <p:nvSpPr>
          <p:cNvPr id="3" name="Content Placeholder 2"/>
          <p:cNvSpPr>
            <a:spLocks noGrp="1"/>
          </p:cNvSpPr>
          <p:nvPr>
            <p:ph idx="1"/>
          </p:nvPr>
        </p:nvSpPr>
        <p:spPr/>
        <p:txBody>
          <a:bodyPr>
            <a:normAutofit fontScale="85000" lnSpcReduction="20000"/>
          </a:bodyPr>
          <a:lstStyle/>
          <a:p>
            <a:pPr algn="just"/>
            <a:r>
              <a:rPr lang="en-US" dirty="0"/>
              <a:t>You can manage remote servers from any computer running Windows Server 2012 R2; all the required tools are installed by default.</a:t>
            </a:r>
          </a:p>
          <a:p>
            <a:pPr algn="just"/>
            <a:r>
              <a:rPr lang="en-US" dirty="0"/>
              <a:t> However, administrators have found it most efficient to use their client computers to manage servers remotely (especially with the introduction of cloud-based services).</a:t>
            </a:r>
          </a:p>
          <a:p>
            <a:pPr algn="just"/>
            <a:r>
              <a:rPr lang="en-US" dirty="0"/>
              <a:t>To manage Windows servers from a workstation, you must download and install the Remote Server Administration Tools package for the version of Windows running on your workstation from the Microsoft Download Center at </a:t>
            </a:r>
            <a:r>
              <a:rPr lang="en-US" i="1" dirty="0"/>
              <a:t>http://www.microsoft.com/download.</a:t>
            </a:r>
            <a:endParaRPr lang="en-US" dirty="0"/>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98</a:t>
            </a:fld>
            <a:endParaRPr lang="en-US"/>
          </a:p>
        </p:txBody>
      </p:sp>
    </p:spTree>
    <p:extLst>
      <p:ext uri="{BB962C8B-B14F-4D97-AF65-F5344CB8AC3E}">
        <p14:creationId xmlns:p14="http://schemas.microsoft.com/office/powerpoint/2010/main" val="2491841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remote servers</a:t>
            </a:r>
          </a:p>
        </p:txBody>
      </p:sp>
      <p:sp>
        <p:nvSpPr>
          <p:cNvPr id="3" name="Content Placeholder 2"/>
          <p:cNvSpPr>
            <a:spLocks noGrp="1"/>
          </p:cNvSpPr>
          <p:nvPr>
            <p:ph idx="1"/>
          </p:nvPr>
        </p:nvSpPr>
        <p:spPr/>
        <p:txBody>
          <a:bodyPr>
            <a:normAutofit fontScale="92500" lnSpcReduction="20000"/>
          </a:bodyPr>
          <a:lstStyle/>
          <a:p>
            <a:pPr algn="just"/>
            <a:r>
              <a:rPr lang="en-US" dirty="0"/>
              <a:t>Once you have added remote servers to Server Manager, you can access them using a variety of remote administration tools.</a:t>
            </a:r>
          </a:p>
          <a:p>
            <a:pPr algn="just"/>
            <a:r>
              <a:rPr lang="en-US" dirty="0"/>
              <a:t>Server Manager provides three basic methods for addressing remote servers, as follows:</a:t>
            </a:r>
          </a:p>
          <a:p>
            <a:pPr lvl="1" algn="just"/>
            <a:r>
              <a:rPr lang="en-US" b="1" dirty="0"/>
              <a:t>Contextual tasks </a:t>
            </a:r>
            <a:r>
              <a:rPr lang="en-US" dirty="0"/>
              <a:t>When you right-click a server in a Servers tile anywhere in Server Manager, you see a shortcut menu that provides access to tools and commands pointed at the selected server. Some of these are commands that Server Manager executes on the remote server, such as Restart Server and Windows PowerShell. </a:t>
            </a:r>
          </a:p>
        </p:txBody>
      </p:sp>
      <p:sp>
        <p:nvSpPr>
          <p:cNvPr id="4" name="Date Placeholder 3"/>
          <p:cNvSpPr>
            <a:spLocks noGrp="1"/>
          </p:cNvSpPr>
          <p:nvPr>
            <p:ph type="dt" sz="half" idx="10"/>
          </p:nvPr>
        </p:nvSpPr>
        <p:spPr/>
        <p:txBody>
          <a:bodyPr/>
          <a:lstStyle/>
          <a:p>
            <a:fld id="{411F6FCB-0621-476C-A000-4A9B3EEF3DC0}" type="datetime1">
              <a:rPr lang="en-US" smtClean="0"/>
              <a:t>2/7/2020</a:t>
            </a:fld>
            <a:endParaRPr lang="en-US"/>
          </a:p>
        </p:txBody>
      </p:sp>
      <p:sp>
        <p:nvSpPr>
          <p:cNvPr id="5" name="Slide Number Placeholder 4"/>
          <p:cNvSpPr>
            <a:spLocks noGrp="1"/>
          </p:cNvSpPr>
          <p:nvPr>
            <p:ph type="sldNum" sz="quarter" idx="12"/>
          </p:nvPr>
        </p:nvSpPr>
        <p:spPr/>
        <p:txBody>
          <a:bodyPr/>
          <a:lstStyle/>
          <a:p>
            <a:fld id="{5C24E088-F862-4C86-810D-19D44EE4F812}" type="slidenum">
              <a:rPr lang="en-US" smtClean="0"/>
              <a:t>99</a:t>
            </a:fld>
            <a:endParaRPr lang="en-US"/>
          </a:p>
        </p:txBody>
      </p:sp>
    </p:spTree>
    <p:extLst>
      <p:ext uri="{BB962C8B-B14F-4D97-AF65-F5344CB8AC3E}">
        <p14:creationId xmlns:p14="http://schemas.microsoft.com/office/powerpoint/2010/main" val="3836856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2882</TotalTime>
  <Words>9052</Words>
  <Application>Microsoft Office PowerPoint</Application>
  <PresentationFormat>On-screen Show (4:3)</PresentationFormat>
  <Paragraphs>749</Paragraphs>
  <Slides>105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Arial</vt:lpstr>
      <vt:lpstr>Calibri</vt:lpstr>
      <vt:lpstr>Corbel</vt:lpstr>
      <vt:lpstr>Wingdings</vt:lpstr>
      <vt:lpstr>Wingdings 2</vt:lpstr>
      <vt:lpstr>Wingdings 3</vt:lpstr>
      <vt:lpstr>Module</vt:lpstr>
      <vt:lpstr>Configuring Print, Document Services, Servers for Remote Management</vt:lpstr>
      <vt:lpstr>Objective </vt:lpstr>
      <vt:lpstr>Configuring Print &amp; Document Services</vt:lpstr>
      <vt:lpstr>Deploying a print server</vt:lpstr>
      <vt:lpstr>Understanding the Windows Print Architecture </vt:lpstr>
      <vt:lpstr>Understanding the Windows Print Architecture  (Contd.,)</vt:lpstr>
      <vt:lpstr>Understanding the Windows Print Architecture  (Contd.,)</vt:lpstr>
      <vt:lpstr>Understanding the Windows Print Architecture  (Contd.,)</vt:lpstr>
      <vt:lpstr>Understanding Windows Printing</vt:lpstr>
      <vt:lpstr>Understanding Windows Printing (Contd.,)</vt:lpstr>
      <vt:lpstr>Windows printing flexibility</vt:lpstr>
      <vt:lpstr>DIRECT PRINTING</vt:lpstr>
      <vt:lpstr>LOCALLY ATTACHED PRINTER SHARING</vt:lpstr>
      <vt:lpstr>LOCALLY ATTACHED PRINTER SHARING (Contd.,)</vt:lpstr>
      <vt:lpstr>LOCALLY ATTACHED PRINTER SHARING (Contd.,)</vt:lpstr>
      <vt:lpstr>NETWORK-ATTACHED PRINTING</vt:lpstr>
      <vt:lpstr>NETWORK-ATTACHED PRINTING (Contd.,)</vt:lpstr>
      <vt:lpstr>NETWORK-ATTACHED PRINTING (Contd.,)</vt:lpstr>
      <vt:lpstr>NETWORK-ATTACHED PRINTING (Contd.,)</vt:lpstr>
      <vt:lpstr>NETWORK-ATTACHED PRINTER SHARING</vt:lpstr>
      <vt:lpstr>NETWORK-ATTACHED PRINTER SHARING (Contd.,)</vt:lpstr>
      <vt:lpstr>NETWORK-ATTACHED PRINTER SHARING (Contd.,)</vt:lpstr>
      <vt:lpstr>NETWORK-ATTACHED PRINTER SHARING (Contd.,)</vt:lpstr>
      <vt:lpstr>ADVANCED PRINTING CONFIGURATIONS</vt:lpstr>
      <vt:lpstr>ADVANCED PRINTING CONFIGURATIONS (Contd.,)</vt:lpstr>
      <vt:lpstr>ADVANCED PRINTING CONFIGURATIONS (Contd.,)</vt:lpstr>
      <vt:lpstr>Sharing a Printer</vt:lpstr>
      <vt:lpstr>Sharing a Printer</vt:lpstr>
      <vt:lpstr>Sharing a Printer (Contd.,)</vt:lpstr>
      <vt:lpstr>Sharing a Printer (Contd.,)</vt:lpstr>
      <vt:lpstr>Sharing a Printer (Contd.,)</vt:lpstr>
      <vt:lpstr>Sharing a Printer (Contd.,)</vt:lpstr>
      <vt:lpstr>Managing printer drivers</vt:lpstr>
      <vt:lpstr>Managing printer drivers (Contd.,)</vt:lpstr>
      <vt:lpstr>Using remote access Easy Print</vt:lpstr>
      <vt:lpstr>Using remote access Easy Print (Contd.,)</vt:lpstr>
      <vt:lpstr>Using remote access Easy Print (Contd.,)</vt:lpstr>
      <vt:lpstr>Configuring printer security</vt:lpstr>
      <vt:lpstr>Configuring printer security (Contd.,)</vt:lpstr>
      <vt:lpstr>Configuring printer security (Contd.,)</vt:lpstr>
      <vt:lpstr>Managing Documents &amp; Printer</vt:lpstr>
      <vt:lpstr>Managing documents</vt:lpstr>
      <vt:lpstr>Managing documents (Contd.,)</vt:lpstr>
      <vt:lpstr>Managing documents (Contd.,)</vt:lpstr>
      <vt:lpstr>Managing printers</vt:lpstr>
      <vt:lpstr>Setting printer priorities </vt:lpstr>
      <vt:lpstr>Setting printer priorities  (Contd.,)</vt:lpstr>
      <vt:lpstr>Setting printer priorities  (Contd.,)</vt:lpstr>
      <vt:lpstr>Setting printer priorities  (Contd.,)</vt:lpstr>
      <vt:lpstr>Creating a printer pool</vt:lpstr>
      <vt:lpstr>Creating a printer pool (Contd.,)</vt:lpstr>
      <vt:lpstr>Using the Print and Document Services Role</vt:lpstr>
      <vt:lpstr>Using the Print and Document Services role</vt:lpstr>
      <vt:lpstr>Using the Print and Document Services role (Contd.,)</vt:lpstr>
      <vt:lpstr>Using the Print and Document Services role (Contd.,)</vt:lpstr>
      <vt:lpstr>Using the Print and Document Services role (Contd.,)</vt:lpstr>
      <vt:lpstr>Adding print servers</vt:lpstr>
      <vt:lpstr>Adding print servers (Contd.,)</vt:lpstr>
      <vt:lpstr>Adding print servers (Contd.,)</vt:lpstr>
      <vt:lpstr>Viewing printers</vt:lpstr>
      <vt:lpstr>Viewing printers (Contd.,)</vt:lpstr>
      <vt:lpstr>Viewing printers (Contd.,)</vt:lpstr>
      <vt:lpstr>Managing printers and print servers</vt:lpstr>
      <vt:lpstr>Managing printers and print servers (Contd.,)</vt:lpstr>
      <vt:lpstr>Deploying printers with Group Policy</vt:lpstr>
      <vt:lpstr>Deploying printers with Group Policy (Contd.,)</vt:lpstr>
      <vt:lpstr>Deploying printers with Group Policy (Contd.,)</vt:lpstr>
      <vt:lpstr>Deploying printers with Group Policy (Contd.,)</vt:lpstr>
      <vt:lpstr>Deploying printers with Group Policy (Contd.,)</vt:lpstr>
      <vt:lpstr>Configuring Servers for Remote Management</vt:lpstr>
      <vt:lpstr>Configure servers for remote management</vt:lpstr>
      <vt:lpstr>Using Server Manager for remote management</vt:lpstr>
      <vt:lpstr>Using Server Manager for remote management (Contd.,)</vt:lpstr>
      <vt:lpstr>Adding servers</vt:lpstr>
      <vt:lpstr>Adding servers (Contd.,)</vt:lpstr>
      <vt:lpstr>Adding servers (Contd.,)</vt:lpstr>
      <vt:lpstr>Managing non-domain joined servers</vt:lpstr>
      <vt:lpstr>Managing non-domain joined servers (Contd.,)</vt:lpstr>
      <vt:lpstr>Managing non-domain joined servers (Contd.,)</vt:lpstr>
      <vt:lpstr>Managing Windows Server 2012 R2 servers</vt:lpstr>
      <vt:lpstr>CONFIGURING WINRM</vt:lpstr>
      <vt:lpstr>CONFIGURING WINRM (Contd.,)</vt:lpstr>
      <vt:lpstr>CONFIGURING WINDOWS FIREWALL</vt:lpstr>
      <vt:lpstr>CONFIGURING WINDOWS FIREWALL (Contd.,)</vt:lpstr>
      <vt:lpstr>CONFIGURING WINDOWS FIREWALL (Contd.,)</vt:lpstr>
      <vt:lpstr>CONFIGURING WINDOWS FIREWALL (Contd.,)</vt:lpstr>
      <vt:lpstr>CONFIGURING WINDOWS FIREWALL (Contd.,)</vt:lpstr>
      <vt:lpstr>CONFIGURING WINDOWS FIREWALL (Contd.,)</vt:lpstr>
      <vt:lpstr>Managing down-level servers</vt:lpstr>
      <vt:lpstr>Managing down-level servers (Contd.,)</vt:lpstr>
      <vt:lpstr>Managing down-level servers (Contd.,)</vt:lpstr>
      <vt:lpstr>Managing down-level servers (Contd.,)</vt:lpstr>
      <vt:lpstr>Managing down-level servers (Contd.,)</vt:lpstr>
      <vt:lpstr>Creating server groups</vt:lpstr>
      <vt:lpstr>Creating server groups (Contd.,)</vt:lpstr>
      <vt:lpstr>Creating server groups (Contd.,)</vt:lpstr>
      <vt:lpstr>Creating server groups (Contd.,)</vt:lpstr>
      <vt:lpstr>Using Remote Server Administration Tools</vt:lpstr>
      <vt:lpstr>Working with remote servers</vt:lpstr>
      <vt:lpstr>Working with remote servers (Contd.,)</vt:lpstr>
      <vt:lpstr>Install and Use Windows PowerShell Web Access</vt:lpstr>
      <vt:lpstr>Install and Use Windows PowerShell Web Access (Contd.,)</vt:lpstr>
      <vt:lpstr>Install and Use Windows PowerShell Web Access (Contd.,)</vt:lpstr>
      <vt:lpstr>Install PowerShellWebAccess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Print, Document Services, Servers for Remote Management</dc:title>
  <dc:creator>aarthi bala</dc:creator>
  <cp:lastModifiedBy>Thiyagu</cp:lastModifiedBy>
  <cp:revision>60</cp:revision>
  <dcterms:created xsi:type="dcterms:W3CDTF">2018-02-08T04:21:30Z</dcterms:created>
  <dcterms:modified xsi:type="dcterms:W3CDTF">2020-02-07T03:47:12Z</dcterms:modified>
</cp:coreProperties>
</file>