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0"/>
  </p:notesMasterIdLst>
  <p:sldIdLst>
    <p:sldId id="256" r:id="rId2"/>
    <p:sldId id="257" r:id="rId3"/>
    <p:sldId id="282"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313" r:id="rId33"/>
    <p:sldId id="314" r:id="rId34"/>
    <p:sldId id="316" r:id="rId35"/>
    <p:sldId id="317" r:id="rId36"/>
    <p:sldId id="275" r:id="rId37"/>
    <p:sldId id="311" r:id="rId38"/>
    <p:sldId id="315" r:id="rId39"/>
    <p:sldId id="318" r:id="rId40"/>
    <p:sldId id="270" r:id="rId41"/>
    <p:sldId id="319" r:id="rId42"/>
    <p:sldId id="320" r:id="rId43"/>
    <p:sldId id="321" r:id="rId44"/>
    <p:sldId id="322" r:id="rId45"/>
    <p:sldId id="323" r:id="rId46"/>
    <p:sldId id="324" r:id="rId47"/>
    <p:sldId id="325" r:id="rId48"/>
    <p:sldId id="326" r:id="rId49"/>
    <p:sldId id="327" r:id="rId50"/>
    <p:sldId id="328" r:id="rId51"/>
    <p:sldId id="329" r:id="rId52"/>
    <p:sldId id="331" r:id="rId53"/>
    <p:sldId id="330" r:id="rId54"/>
    <p:sldId id="332" r:id="rId55"/>
    <p:sldId id="333" r:id="rId56"/>
    <p:sldId id="334" r:id="rId57"/>
    <p:sldId id="335" r:id="rId58"/>
    <p:sldId id="336" r:id="rId59"/>
    <p:sldId id="337" r:id="rId60"/>
    <p:sldId id="339" r:id="rId61"/>
    <p:sldId id="338" r:id="rId62"/>
    <p:sldId id="340" r:id="rId63"/>
    <p:sldId id="344" r:id="rId64"/>
    <p:sldId id="281" r:id="rId65"/>
    <p:sldId id="345" r:id="rId66"/>
    <p:sldId id="347" r:id="rId67"/>
    <p:sldId id="348" r:id="rId68"/>
    <p:sldId id="351" r:id="rId69"/>
    <p:sldId id="356" r:id="rId70"/>
    <p:sldId id="357" r:id="rId71"/>
    <p:sldId id="352" r:id="rId72"/>
    <p:sldId id="353" r:id="rId73"/>
    <p:sldId id="358" r:id="rId74"/>
    <p:sldId id="359" r:id="rId75"/>
    <p:sldId id="360" r:id="rId76"/>
    <p:sldId id="366" r:id="rId77"/>
    <p:sldId id="361" r:id="rId78"/>
    <p:sldId id="367"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A6D39-B233-45A9-B0CE-FAFAF3C63CB0}" type="datetimeFigureOut">
              <a:rPr lang="en-US" smtClean="0"/>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444BC-FCAA-41C8-B5BF-6E947ECD698F}" type="slidenum">
              <a:rPr lang="en-US" smtClean="0"/>
              <a:t>‹#›</a:t>
            </a:fld>
            <a:endParaRPr lang="en-US"/>
          </a:p>
        </p:txBody>
      </p:sp>
    </p:spTree>
    <p:extLst>
      <p:ext uri="{BB962C8B-B14F-4D97-AF65-F5344CB8AC3E}">
        <p14:creationId xmlns:p14="http://schemas.microsoft.com/office/powerpoint/2010/main" val="273478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HYPER-V</a:t>
            </a:r>
          </a:p>
          <a:p>
            <a:r>
              <a:rPr lang="en-US" sz="1200" b="0" i="0" u="none" strike="noStrike" kern="1200" baseline="0" dirty="0">
                <a:solidFill>
                  <a:schemeClr val="tx1"/>
                </a:solidFill>
                <a:latin typeface="+mn-lt"/>
                <a:ea typeface="+mn-ea"/>
                <a:cs typeface="+mn-cs"/>
              </a:rPr>
              <a:t>It might not seem like the Hyper-V role in Windows Server 2012 R2 provides Type I virtualization,</a:t>
            </a:r>
          </a:p>
          <a:p>
            <a:r>
              <a:rPr lang="en-US" sz="1200" b="0" i="0" u="none" strike="noStrike" kern="1200" baseline="0" dirty="0">
                <a:solidFill>
                  <a:schemeClr val="tx1"/>
                </a:solidFill>
                <a:latin typeface="+mn-lt"/>
                <a:ea typeface="+mn-ea"/>
                <a:cs typeface="+mn-cs"/>
              </a:rPr>
              <a:t>because it requires the Windows Server OS to be installed and running. However,</a:t>
            </a:r>
          </a:p>
          <a:p>
            <a:r>
              <a:rPr lang="en-US" sz="1200" b="0" i="0" u="none" strike="noStrike" kern="1200" baseline="0" dirty="0">
                <a:solidFill>
                  <a:schemeClr val="tx1"/>
                </a:solidFill>
                <a:latin typeface="+mn-lt"/>
                <a:ea typeface="+mn-ea"/>
                <a:cs typeface="+mn-cs"/>
              </a:rPr>
              <a:t>adding the Hyper-V role actually converts the installed instance of Windows Server 2012</a:t>
            </a:r>
          </a:p>
          <a:p>
            <a:r>
              <a:rPr lang="en-US" sz="1200" b="0" i="0" u="none" strike="noStrike" kern="1200" baseline="0" dirty="0">
                <a:solidFill>
                  <a:schemeClr val="tx1"/>
                </a:solidFill>
                <a:latin typeface="+mn-lt"/>
                <a:ea typeface="+mn-ea"/>
                <a:cs typeface="+mn-cs"/>
              </a:rPr>
              <a:t>R2 into the parent partition and causes the system to load the hypervisor before the OS.</a:t>
            </a:r>
            <a:endParaRPr lang="en-US" dirty="0"/>
          </a:p>
          <a:p>
            <a:endParaRPr lang="en-US" dirty="0"/>
          </a:p>
        </p:txBody>
      </p:sp>
      <p:sp>
        <p:nvSpPr>
          <p:cNvPr id="4" name="Slide Number Placeholder 3"/>
          <p:cNvSpPr>
            <a:spLocks noGrp="1"/>
          </p:cNvSpPr>
          <p:nvPr>
            <p:ph type="sldNum" sz="quarter" idx="10"/>
          </p:nvPr>
        </p:nvSpPr>
        <p:spPr/>
        <p:txBody>
          <a:bodyPr/>
          <a:lstStyle/>
          <a:p>
            <a:fld id="{881444BC-FCAA-41C8-B5BF-6E947ECD698F}" type="slidenum">
              <a:rPr lang="en-US" smtClean="0"/>
              <a:t>12</a:t>
            </a:fld>
            <a:endParaRPr lang="en-US"/>
          </a:p>
        </p:txBody>
      </p:sp>
    </p:spTree>
    <p:extLst>
      <p:ext uri="{BB962C8B-B14F-4D97-AF65-F5344CB8AC3E}">
        <p14:creationId xmlns:p14="http://schemas.microsoft.com/office/powerpoint/2010/main" val="363832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Unlike Windows Server 2012 R2, Hyper-V Server is a free product, available for download</a:t>
            </a:r>
          </a:p>
          <a:p>
            <a:r>
              <a:rPr lang="en-US" sz="1200" b="0" i="0" u="none" strike="noStrike" kern="1200" baseline="0" dirty="0">
                <a:solidFill>
                  <a:schemeClr val="tx1"/>
                </a:solidFill>
                <a:latin typeface="+mn-lt"/>
                <a:ea typeface="+mn-ea"/>
                <a:cs typeface="+mn-cs"/>
              </a:rPr>
              <a:t>from Microsoft’s website. However, Hyper-V Server does not include any licenses for virtual</a:t>
            </a:r>
          </a:p>
          <a:p>
            <a:r>
              <a:rPr lang="en-US" sz="1200" b="0" i="0" u="none" strike="noStrike" kern="1200" baseline="0" dirty="0">
                <a:solidFill>
                  <a:schemeClr val="tx1"/>
                </a:solidFill>
                <a:latin typeface="+mn-lt"/>
                <a:ea typeface="+mn-ea"/>
                <a:cs typeface="+mn-cs"/>
              </a:rPr>
              <a:t>instances. You must obtain and license all the OSs you install on the VMs you create.</a:t>
            </a:r>
            <a:endParaRPr lang="en-US" dirty="0"/>
          </a:p>
        </p:txBody>
      </p:sp>
      <p:sp>
        <p:nvSpPr>
          <p:cNvPr id="4" name="Slide Number Placeholder 3"/>
          <p:cNvSpPr>
            <a:spLocks noGrp="1"/>
          </p:cNvSpPr>
          <p:nvPr>
            <p:ph type="sldNum" sz="quarter" idx="10"/>
          </p:nvPr>
        </p:nvSpPr>
        <p:spPr/>
        <p:txBody>
          <a:bodyPr/>
          <a:lstStyle/>
          <a:p>
            <a:fld id="{881444BC-FCAA-41C8-B5BF-6E947ECD698F}" type="slidenum">
              <a:rPr lang="en-US" smtClean="0"/>
              <a:t>18</a:t>
            </a:fld>
            <a:endParaRPr lang="en-US"/>
          </a:p>
        </p:txBody>
      </p:sp>
    </p:spTree>
    <p:extLst>
      <p:ext uri="{BB962C8B-B14F-4D97-AF65-F5344CB8AC3E}">
        <p14:creationId xmlns:p14="http://schemas.microsoft.com/office/powerpoint/2010/main" val="223624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use the Hyper-V Manager console to create and manage VMs on multiple servers, enabling administrators to exercise full control over their servers from a central location.</a:t>
            </a:r>
          </a:p>
          <a:p>
            <a:endParaRPr lang="en-US" dirty="0"/>
          </a:p>
        </p:txBody>
      </p:sp>
      <p:sp>
        <p:nvSpPr>
          <p:cNvPr id="4" name="Slide Number Placeholder 3"/>
          <p:cNvSpPr>
            <a:spLocks noGrp="1"/>
          </p:cNvSpPr>
          <p:nvPr>
            <p:ph type="sldNum" sz="quarter" idx="10"/>
          </p:nvPr>
        </p:nvSpPr>
        <p:spPr/>
        <p:txBody>
          <a:bodyPr/>
          <a:lstStyle/>
          <a:p>
            <a:fld id="{881444BC-FCAA-41C8-B5BF-6E947ECD698F}" type="slidenum">
              <a:rPr lang="en-US" smtClean="0"/>
              <a:t>28</a:t>
            </a:fld>
            <a:endParaRPr lang="en-US"/>
          </a:p>
        </p:txBody>
      </p:sp>
    </p:spTree>
    <p:extLst>
      <p:ext uri="{BB962C8B-B14F-4D97-AF65-F5344CB8AC3E}">
        <p14:creationId xmlns:p14="http://schemas.microsoft.com/office/powerpoint/2010/main" val="104609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AVHD- Automatic VHD</a:t>
            </a:r>
            <a:endParaRPr lang="en-IN"/>
          </a:p>
        </p:txBody>
      </p:sp>
      <p:sp>
        <p:nvSpPr>
          <p:cNvPr id="4" name="Slide Number Placeholder 3"/>
          <p:cNvSpPr>
            <a:spLocks noGrp="1"/>
          </p:cNvSpPr>
          <p:nvPr>
            <p:ph type="sldNum" sz="quarter" idx="5"/>
          </p:nvPr>
        </p:nvSpPr>
        <p:spPr/>
        <p:txBody>
          <a:bodyPr/>
          <a:lstStyle/>
          <a:p>
            <a:fld id="{881444BC-FCAA-41C8-B5BF-6E947ECD698F}" type="slidenum">
              <a:rPr lang="en-US" smtClean="0"/>
              <a:t>62</a:t>
            </a:fld>
            <a:endParaRPr lang="en-US"/>
          </a:p>
        </p:txBody>
      </p:sp>
    </p:spTree>
    <p:extLst>
      <p:ext uri="{BB962C8B-B14F-4D97-AF65-F5344CB8AC3E}">
        <p14:creationId xmlns:p14="http://schemas.microsoft.com/office/powerpoint/2010/main" val="368372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Servers and storage devices cannot exchange SCSI commands over a SAN connection the way they do when the devices are directly connected using a SCSI cable. To communicate over a SAN, servers and storage devices map their SCSI communications onto another protocol, such as </a:t>
            </a:r>
            <a:r>
              <a:rPr lang="en-US" dirty="0" err="1"/>
              <a:t>Fibre</a:t>
            </a:r>
            <a:r>
              <a:rPr lang="en-US" dirty="0"/>
              <a:t> Channel.</a:t>
            </a:r>
          </a:p>
        </p:txBody>
      </p:sp>
      <p:sp>
        <p:nvSpPr>
          <p:cNvPr id="4" name="Slide Number Placeholder 3"/>
          <p:cNvSpPr>
            <a:spLocks noGrp="1"/>
          </p:cNvSpPr>
          <p:nvPr>
            <p:ph type="sldNum" sz="quarter" idx="10"/>
          </p:nvPr>
        </p:nvSpPr>
        <p:spPr/>
        <p:txBody>
          <a:bodyPr/>
          <a:lstStyle/>
          <a:p>
            <a:fld id="{881444BC-FCAA-41C8-B5BF-6E947ECD698F}" type="slidenum">
              <a:rPr lang="en-US" smtClean="0"/>
              <a:t>71</a:t>
            </a:fld>
            <a:endParaRPr lang="en-US"/>
          </a:p>
        </p:txBody>
      </p:sp>
    </p:spTree>
    <p:extLst>
      <p:ext uri="{BB962C8B-B14F-4D97-AF65-F5344CB8AC3E}">
        <p14:creationId xmlns:p14="http://schemas.microsoft.com/office/powerpoint/2010/main" val="319156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FIBRE CHANNEL</a:t>
            </a:r>
          </a:p>
          <a:p>
            <a:r>
              <a:rPr lang="en-US" sz="1200" b="0" i="0" u="none" strike="noStrike" kern="1200" baseline="0" dirty="0">
                <a:solidFill>
                  <a:schemeClr val="tx1"/>
                </a:solidFill>
                <a:latin typeface="+mn-lt"/>
                <a:ea typeface="+mn-ea"/>
                <a:cs typeface="+mn-cs"/>
              </a:rPr>
              <a:t>The nonstandard spelling of the word </a:t>
            </a:r>
            <a:r>
              <a:rPr lang="en-US" sz="1200" b="0" i="1" u="none" strike="noStrike" kern="1200" baseline="0" dirty="0" err="1">
                <a:solidFill>
                  <a:schemeClr val="tx1"/>
                </a:solidFill>
                <a:latin typeface="+mn-lt"/>
                <a:ea typeface="+mn-ea"/>
                <a:cs typeface="+mn-cs"/>
              </a:rPr>
              <a:t>fibre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t>
            </a:r>
            <a:r>
              <a:rPr lang="en-US" sz="1200" b="0" i="0" u="none" strike="noStrike" kern="1200" baseline="0" dirty="0" err="1">
                <a:solidFill>
                  <a:schemeClr val="tx1"/>
                </a:solidFill>
                <a:latin typeface="+mn-lt"/>
                <a:ea typeface="+mn-ea"/>
                <a:cs typeface="+mn-cs"/>
              </a:rPr>
              <a:t>Fibre</a:t>
            </a:r>
            <a:r>
              <a:rPr lang="en-US" sz="1200" b="0" i="0" u="none" strike="noStrike" kern="1200" baseline="0" dirty="0">
                <a:solidFill>
                  <a:schemeClr val="tx1"/>
                </a:solidFill>
                <a:latin typeface="+mn-lt"/>
                <a:ea typeface="+mn-ea"/>
                <a:cs typeface="+mn-cs"/>
              </a:rPr>
              <a:t> Channel is deliberate, to distinguish the</a:t>
            </a:r>
          </a:p>
          <a:p>
            <a:r>
              <a:rPr lang="en-US" sz="1200" b="0" i="0" u="none" strike="noStrike" kern="1200" baseline="0" dirty="0">
                <a:solidFill>
                  <a:schemeClr val="tx1"/>
                </a:solidFill>
                <a:latin typeface="+mn-lt"/>
                <a:ea typeface="+mn-ea"/>
                <a:cs typeface="+mn-cs"/>
              </a:rPr>
              <a:t>term from fiber optic. </a:t>
            </a:r>
            <a:r>
              <a:rPr lang="en-US" sz="1200" b="0" i="0" u="none" strike="noStrike" kern="1200" baseline="0" dirty="0" err="1">
                <a:solidFill>
                  <a:schemeClr val="tx1"/>
                </a:solidFill>
                <a:latin typeface="+mn-lt"/>
                <a:ea typeface="+mn-ea"/>
                <a:cs typeface="+mn-cs"/>
              </a:rPr>
              <a:t>Fibre</a:t>
            </a:r>
            <a:r>
              <a:rPr lang="en-US" sz="1200" b="0" i="0" u="none" strike="noStrike" kern="1200" baseline="0" dirty="0">
                <a:solidFill>
                  <a:schemeClr val="tx1"/>
                </a:solidFill>
                <a:latin typeface="+mn-lt"/>
                <a:ea typeface="+mn-ea"/>
                <a:cs typeface="+mn-cs"/>
              </a:rPr>
              <a:t> Channel can run on either twisted-pair copper cables or it can</a:t>
            </a:r>
          </a:p>
          <a:p>
            <a:r>
              <a:rPr lang="en-US" sz="1200" b="0" i="0" u="none" strike="noStrike" kern="1200" baseline="0" dirty="0">
                <a:solidFill>
                  <a:schemeClr val="tx1"/>
                </a:solidFill>
                <a:latin typeface="+mn-lt"/>
                <a:ea typeface="+mn-ea"/>
                <a:cs typeface="+mn-cs"/>
              </a:rPr>
              <a:t>run on optical cables, whereas the spelling </a:t>
            </a:r>
            <a:r>
              <a:rPr lang="en-US" sz="1200" b="0" i="1" u="none" strike="noStrike" kern="1200" baseline="0" dirty="0">
                <a:solidFill>
                  <a:schemeClr val="tx1"/>
                </a:solidFill>
                <a:latin typeface="+mn-lt"/>
                <a:ea typeface="+mn-ea"/>
                <a:cs typeface="+mn-cs"/>
              </a:rPr>
              <a:t>fiber </a:t>
            </a:r>
            <a:r>
              <a:rPr lang="en-US" sz="1200" b="0" i="0" u="none" strike="noStrike" kern="1200" baseline="0" dirty="0">
                <a:solidFill>
                  <a:schemeClr val="tx1"/>
                </a:solidFill>
                <a:latin typeface="+mn-lt"/>
                <a:ea typeface="+mn-ea"/>
                <a:cs typeface="+mn-cs"/>
              </a:rPr>
              <a:t>always refers to an optical medium.</a:t>
            </a:r>
            <a:endParaRPr lang="en-US" dirty="0"/>
          </a:p>
        </p:txBody>
      </p:sp>
      <p:sp>
        <p:nvSpPr>
          <p:cNvPr id="4" name="Slide Number Placeholder 3"/>
          <p:cNvSpPr>
            <a:spLocks noGrp="1"/>
          </p:cNvSpPr>
          <p:nvPr>
            <p:ph type="sldNum" sz="quarter" idx="10"/>
          </p:nvPr>
        </p:nvSpPr>
        <p:spPr/>
        <p:txBody>
          <a:bodyPr/>
          <a:lstStyle/>
          <a:p>
            <a:fld id="{881444BC-FCAA-41C8-B5BF-6E947ECD698F}" type="slidenum">
              <a:rPr lang="en-US" smtClean="0"/>
              <a:t>72</a:t>
            </a:fld>
            <a:endParaRPr lang="en-US"/>
          </a:p>
        </p:txBody>
      </p:sp>
    </p:spTree>
    <p:extLst>
      <p:ext uri="{BB962C8B-B14F-4D97-AF65-F5344CB8AC3E}">
        <p14:creationId xmlns:p14="http://schemas.microsoft.com/office/powerpoint/2010/main" val="80236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213E45A-2E0B-482E-AD11-CB4F7E2B7273}" type="datetime1">
              <a:rPr lang="en-US" smtClean="0"/>
              <a:t>2/24/2020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3AC827F-5678-4396-AAD5-61ED902AA8A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12077C-A4EA-4745-8C0E-6334B56176A2}" type="datetime1">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5B1563-73B5-42FB-BAA4-9F0D7C55C54D}" type="datetime1">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EEB0C0-63FF-4568-A66E-FBAE741E70A2}" type="datetime1">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C6AA2D-9EB5-41BC-B20D-AC50ED40B43C}" type="datetime1">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864C1A7-4300-40A4-86F2-839138BF62D2}" type="datetime1">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C9CE36A-14A6-4EC0-B987-D9A9B6B983F5}" type="datetime1">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E2EC241-314F-4B96-9D81-BC62011D72BC}" type="datetime1">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0D67DE-F7C8-4413-B9EA-E72B9D3380BB}" type="datetime1">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827F-5678-4396-AAD5-61ED902AA8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1507ACD-AEA7-461D-990D-BDC8C5FD80F1}" type="datetime1">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827F-5678-4396-AAD5-61ED902AA8A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06A1FF-1123-4CA0-9908-BBDD773B511F}" type="datetime1">
              <a:rPr lang="en-US" smtClean="0"/>
              <a:t>2/24/2020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AC827F-5678-4396-AAD5-61ED902AA8A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75816"/>
            <a:ext cx="7406640" cy="1472184"/>
          </a:xfrm>
        </p:spPr>
        <p:txBody>
          <a:bodyPr>
            <a:noAutofit/>
          </a:bodyPr>
          <a:lstStyle/>
          <a:p>
            <a:r>
              <a:rPr lang="en-US" dirty="0"/>
              <a:t>CREATE AND CONFIGURE VIRTUAL MACHINE</a:t>
            </a:r>
            <a:br>
              <a:rPr lang="en-US" dirty="0"/>
            </a:br>
            <a:r>
              <a:rPr lang="en-US" dirty="0"/>
              <a:t>SETTINGS AND STORAGE</a:t>
            </a:r>
          </a:p>
        </p:txBody>
      </p:sp>
    </p:spTree>
    <p:extLst>
      <p:ext uri="{BB962C8B-B14F-4D97-AF65-F5344CB8AC3E}">
        <p14:creationId xmlns:p14="http://schemas.microsoft.com/office/powerpoint/2010/main" val="27047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10</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0975" y="1752600"/>
            <a:ext cx="74676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52600" y="4953000"/>
            <a:ext cx="7086600" cy="369332"/>
          </a:xfrm>
          <a:prstGeom prst="rect">
            <a:avLst/>
          </a:prstGeom>
          <a:noFill/>
        </p:spPr>
        <p:txBody>
          <a:bodyPr wrap="square" rtlCol="0">
            <a:spAutoFit/>
          </a:bodyPr>
          <a:lstStyle/>
          <a:p>
            <a:r>
              <a:rPr lang="en-US" dirty="0"/>
              <a:t>Fig: A Type I VMM, with the hypervisor running directly on the hardware</a:t>
            </a:r>
          </a:p>
        </p:txBody>
      </p:sp>
    </p:spTree>
    <p:extLst>
      <p:ext uri="{BB962C8B-B14F-4D97-AF65-F5344CB8AC3E}">
        <p14:creationId xmlns:p14="http://schemas.microsoft.com/office/powerpoint/2010/main" val="93428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3" name="Content Placeholder 2"/>
          <p:cNvSpPr>
            <a:spLocks noGrp="1"/>
          </p:cNvSpPr>
          <p:nvPr>
            <p:ph idx="1"/>
          </p:nvPr>
        </p:nvSpPr>
        <p:spPr/>
        <p:txBody>
          <a:bodyPr>
            <a:normAutofit fontScale="77500" lnSpcReduction="20000"/>
          </a:bodyPr>
          <a:lstStyle/>
          <a:p>
            <a:pPr algn="just"/>
            <a:r>
              <a:rPr lang="en-US" dirty="0"/>
              <a:t>The parent partition accesses the system hardware through the hypervisor, just as the child partitions do. </a:t>
            </a:r>
          </a:p>
          <a:p>
            <a:pPr algn="just"/>
            <a:r>
              <a:rPr lang="en-US" dirty="0"/>
              <a:t>The only difference is that the parent runs the virtualization stack, which creates and manages the child partitions. </a:t>
            </a:r>
          </a:p>
          <a:p>
            <a:pPr algn="just"/>
            <a:r>
              <a:rPr lang="en-US" dirty="0"/>
              <a:t>The parent partition is also responsible for the subsystems that directly affect the performance of the computer’s physical hardware, such as Plug and Play, power management, and error handling. </a:t>
            </a:r>
          </a:p>
          <a:p>
            <a:pPr algn="just"/>
            <a:r>
              <a:rPr lang="en-US" dirty="0"/>
              <a:t>These subsystems also run in the OSs on the child partitions, but they address only virtual hardware, whereas the parent, or root, partition handles the actual hardware.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11</a:t>
            </a:fld>
            <a:endParaRPr lang="en-US"/>
          </a:p>
        </p:txBody>
      </p:sp>
    </p:spTree>
    <p:extLst>
      <p:ext uri="{BB962C8B-B14F-4D97-AF65-F5344CB8AC3E}">
        <p14:creationId xmlns:p14="http://schemas.microsoft.com/office/powerpoint/2010/main" val="414193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implementations</a:t>
            </a:r>
          </a:p>
        </p:txBody>
      </p:sp>
      <p:sp>
        <p:nvSpPr>
          <p:cNvPr id="3" name="Content Placeholder 2"/>
          <p:cNvSpPr>
            <a:spLocks noGrp="1"/>
          </p:cNvSpPr>
          <p:nvPr>
            <p:ph idx="1"/>
          </p:nvPr>
        </p:nvSpPr>
        <p:spPr/>
        <p:txBody>
          <a:bodyPr/>
          <a:lstStyle/>
          <a:p>
            <a:r>
              <a:rPr lang="en-US" dirty="0"/>
              <a:t>Hyper-V licensing</a:t>
            </a:r>
          </a:p>
          <a:p>
            <a:r>
              <a:rPr lang="en-US" dirty="0"/>
              <a:t>Hyper-V hardware limitations</a:t>
            </a:r>
          </a:p>
          <a:p>
            <a:r>
              <a:rPr lang="en-US" dirty="0"/>
              <a:t>Hyper-V Server</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12</a:t>
            </a:fld>
            <a:endParaRPr lang="en-US"/>
          </a:p>
        </p:txBody>
      </p:sp>
    </p:spTree>
    <p:extLst>
      <p:ext uri="{BB962C8B-B14F-4D97-AF65-F5344CB8AC3E}">
        <p14:creationId xmlns:p14="http://schemas.microsoft.com/office/powerpoint/2010/main" val="275657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implementations</a:t>
            </a:r>
          </a:p>
        </p:txBody>
      </p:sp>
      <p:sp>
        <p:nvSpPr>
          <p:cNvPr id="3" name="Content Placeholder 2"/>
          <p:cNvSpPr>
            <a:spLocks noGrp="1"/>
          </p:cNvSpPr>
          <p:nvPr>
            <p:ph idx="1"/>
          </p:nvPr>
        </p:nvSpPr>
        <p:spPr/>
        <p:txBody>
          <a:bodyPr>
            <a:normAutofit fontScale="77500" lnSpcReduction="20000"/>
          </a:bodyPr>
          <a:lstStyle/>
          <a:p>
            <a:pPr algn="just"/>
            <a:r>
              <a:rPr lang="en-US" dirty="0"/>
              <a:t>Windows Server 2012 R2 includes the Hyper-V role only in the Standard and Datacenter editions. </a:t>
            </a:r>
          </a:p>
          <a:p>
            <a:pPr algn="just"/>
            <a:r>
              <a:rPr lang="en-US" dirty="0"/>
              <a:t>The Hyper-V role is required for the OS to function as a computer’s primary partition, enabling it to host other VMs. </a:t>
            </a:r>
          </a:p>
          <a:p>
            <a:pPr algn="just"/>
            <a:r>
              <a:rPr lang="en-US" dirty="0"/>
              <a:t>No special software is required for an OS to function as a guest OS in a VM. </a:t>
            </a:r>
          </a:p>
          <a:p>
            <a:pPr algn="just"/>
            <a:r>
              <a:rPr lang="en-US" dirty="0"/>
              <a:t>Therefore, although Windows Server 2012 R2 Essentials does not include the Hyper-V role, it can function as a guest OS. </a:t>
            </a:r>
          </a:p>
          <a:p>
            <a:pPr algn="just"/>
            <a:r>
              <a:rPr lang="en-US" dirty="0"/>
              <a:t>Other guest OSs supported by Hyper-V include the current Windows workstation OSs and many other non-Microsoft server and workstation products.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13</a:t>
            </a:fld>
            <a:endParaRPr lang="en-US"/>
          </a:p>
        </p:txBody>
      </p:sp>
    </p:spTree>
    <p:extLst>
      <p:ext uri="{BB962C8B-B14F-4D97-AF65-F5344CB8AC3E}">
        <p14:creationId xmlns:p14="http://schemas.microsoft.com/office/powerpoint/2010/main" val="27563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Hyper-V licensing</a:t>
            </a:r>
          </a:p>
        </p:txBody>
      </p:sp>
      <p:sp>
        <p:nvSpPr>
          <p:cNvPr id="3" name="Content Placeholder 2"/>
          <p:cNvSpPr>
            <a:spLocks noGrp="1"/>
          </p:cNvSpPr>
          <p:nvPr>
            <p:ph idx="1"/>
          </p:nvPr>
        </p:nvSpPr>
        <p:spPr/>
        <p:txBody>
          <a:bodyPr>
            <a:normAutofit fontScale="85000" lnSpcReduction="20000"/>
          </a:bodyPr>
          <a:lstStyle/>
          <a:p>
            <a:pPr algn="just"/>
            <a:r>
              <a:rPr lang="en-US" dirty="0"/>
              <a:t>The primary difference between the Standard and Datacenter editions of Windows Server 2012 R2 is the number of VMs they support. </a:t>
            </a:r>
          </a:p>
          <a:p>
            <a:pPr algn="just"/>
            <a:r>
              <a:rPr lang="en-US" dirty="0"/>
              <a:t>When you install a Windows Server 2012 R2 instance on a VM, you must have a license for it, just like when you install it on a physical machine. </a:t>
            </a:r>
          </a:p>
          <a:p>
            <a:pPr algn="just"/>
            <a:r>
              <a:rPr lang="en-US" dirty="0"/>
              <a:t>Purchasing the Datacenter edition allows you to license an unlimited number of VMs running Windows Server 2012 R2 on that one physical machine. </a:t>
            </a:r>
          </a:p>
          <a:p>
            <a:pPr algn="just"/>
            <a:r>
              <a:rPr lang="en-US" dirty="0"/>
              <a:t>The Standard license allows you to license only two virtual instances of Windows Server 2012 R2.</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14</a:t>
            </a:fld>
            <a:endParaRPr lang="en-US"/>
          </a:p>
        </p:txBody>
      </p:sp>
    </p:spTree>
    <p:extLst>
      <p:ext uri="{BB962C8B-B14F-4D97-AF65-F5344CB8AC3E}">
        <p14:creationId xmlns:p14="http://schemas.microsoft.com/office/powerpoint/2010/main" val="173171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hardware limitations</a:t>
            </a:r>
          </a:p>
        </p:txBody>
      </p:sp>
      <p:sp>
        <p:nvSpPr>
          <p:cNvPr id="3" name="Content Placeholder 2"/>
          <p:cNvSpPr>
            <a:spLocks noGrp="1"/>
          </p:cNvSpPr>
          <p:nvPr>
            <p:ph idx="1"/>
          </p:nvPr>
        </p:nvSpPr>
        <p:spPr/>
        <p:txBody>
          <a:bodyPr>
            <a:normAutofit fontScale="85000" lnSpcReduction="10000"/>
          </a:bodyPr>
          <a:lstStyle/>
          <a:p>
            <a:pPr algn="just"/>
            <a:r>
              <a:rPr lang="en-US" dirty="0"/>
              <a:t>The Windows Server 2012 R2 version of Hyper-V contains massive improvements in the scalability of the system over previous versions. </a:t>
            </a:r>
          </a:p>
          <a:p>
            <a:pPr algn="just"/>
            <a:r>
              <a:rPr lang="en-US" dirty="0"/>
              <a:t>A Windows Server 2012 R2 Hyper-V host system can have up to 320 logical processors, supporting up to 2,048 virtual CPUs and up to 4 terabytes (TB) of physical memory.</a:t>
            </a:r>
          </a:p>
          <a:p>
            <a:pPr algn="just"/>
            <a:r>
              <a:rPr lang="en-US" dirty="0"/>
              <a:t>One server can host as many as 1,024 active VMs and a single VM can have up to 64 virtual CPUs and up to 1 TB of memory.</a:t>
            </a:r>
          </a:p>
          <a:p>
            <a:pPr algn="just"/>
            <a:r>
              <a:rPr lang="en-US" dirty="0"/>
              <a:t>Hyper-V can also support clusters with up to 64 nodes and 8,000 VMs.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15</a:t>
            </a:fld>
            <a:endParaRPr lang="en-US"/>
          </a:p>
        </p:txBody>
      </p:sp>
    </p:spTree>
    <p:extLst>
      <p:ext uri="{BB962C8B-B14F-4D97-AF65-F5344CB8AC3E}">
        <p14:creationId xmlns:p14="http://schemas.microsoft.com/office/powerpoint/2010/main" val="95563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Server</a:t>
            </a:r>
          </a:p>
        </p:txBody>
      </p:sp>
      <p:sp>
        <p:nvSpPr>
          <p:cNvPr id="3" name="Content Placeholder 2"/>
          <p:cNvSpPr>
            <a:spLocks noGrp="1"/>
          </p:cNvSpPr>
          <p:nvPr>
            <p:ph idx="1"/>
          </p:nvPr>
        </p:nvSpPr>
        <p:spPr/>
        <p:txBody>
          <a:bodyPr>
            <a:normAutofit fontScale="92500" lnSpcReduction="20000"/>
          </a:bodyPr>
          <a:lstStyle/>
          <a:p>
            <a:pPr algn="just"/>
            <a:r>
              <a:rPr lang="en-US" dirty="0"/>
              <a:t>In addition to the Hyper-V implementation in Windows Server 2012 R2, Microsoft provides a dedicated Hyper-V Server product, which is a subset of Windows Server 2012 R2.</a:t>
            </a:r>
          </a:p>
          <a:p>
            <a:pPr algn="just"/>
            <a:r>
              <a:rPr lang="en-US" dirty="0"/>
              <a:t>Hyper-V Server 2012 R2 includes the Hyper-V role, which it installs by default during the OS installation. </a:t>
            </a:r>
          </a:p>
          <a:p>
            <a:pPr algn="just"/>
            <a:r>
              <a:rPr lang="en-US" dirty="0"/>
              <a:t>With the exception of some limited File and Storage Services and Remote Desktop capabilities, the OS includes no other roles,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16</a:t>
            </a:fld>
            <a:endParaRPr lang="en-US"/>
          </a:p>
        </p:txBody>
      </p:sp>
    </p:spTree>
    <p:extLst>
      <p:ext uri="{BB962C8B-B14F-4D97-AF65-F5344CB8AC3E}">
        <p14:creationId xmlns:p14="http://schemas.microsoft.com/office/powerpoint/2010/main" val="200450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a:t>Hyper-V Server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17</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108" y="1143000"/>
            <a:ext cx="677333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0" y="6031468"/>
            <a:ext cx="4038600" cy="369332"/>
          </a:xfrm>
          <a:prstGeom prst="rect">
            <a:avLst/>
          </a:prstGeom>
          <a:noFill/>
        </p:spPr>
        <p:txBody>
          <a:bodyPr wrap="square" rtlCol="0">
            <a:spAutoFit/>
          </a:bodyPr>
          <a:lstStyle/>
          <a:p>
            <a:pPr algn="ctr"/>
            <a:r>
              <a:rPr lang="en-US" dirty="0"/>
              <a:t>Fig: Roles available in Hyper-V Server</a:t>
            </a:r>
          </a:p>
        </p:txBody>
      </p:sp>
    </p:spTree>
    <p:extLst>
      <p:ext uri="{BB962C8B-B14F-4D97-AF65-F5344CB8AC3E}">
        <p14:creationId xmlns:p14="http://schemas.microsoft.com/office/powerpoint/2010/main" val="247349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Server (Contd.,)</a:t>
            </a:r>
          </a:p>
        </p:txBody>
      </p:sp>
      <p:sp>
        <p:nvSpPr>
          <p:cNvPr id="3" name="Content Placeholder 2"/>
          <p:cNvSpPr>
            <a:spLocks noGrp="1"/>
          </p:cNvSpPr>
          <p:nvPr>
            <p:ph sz="half" idx="1"/>
          </p:nvPr>
        </p:nvSpPr>
        <p:spPr/>
        <p:txBody>
          <a:bodyPr>
            <a:normAutofit fontScale="77500" lnSpcReduction="20000"/>
          </a:bodyPr>
          <a:lstStyle/>
          <a:p>
            <a:pPr algn="just"/>
            <a:r>
              <a:rPr lang="en-US" dirty="0"/>
              <a:t>The Hyper-V Server is also limited to the Server Core interface, although as with all Server Core installations it includes SCONFIG, a simple, script-based configuration interface, as shown in Figure.</a:t>
            </a:r>
          </a:p>
          <a:p>
            <a:pPr algn="just"/>
            <a:r>
              <a:rPr lang="en-US" dirty="0"/>
              <a:t> You can manage Hyper-V Server remotely by using Server Manager and Hyper-V Manager, just as you would any other Server Core installation.</a:t>
            </a:r>
          </a:p>
        </p:txBody>
      </p:sp>
      <p:sp>
        <p:nvSpPr>
          <p:cNvPr id="5" name="Date Placeholder 4"/>
          <p:cNvSpPr>
            <a:spLocks noGrp="1"/>
          </p:cNvSpPr>
          <p:nvPr>
            <p:ph type="dt" sz="half" idx="10"/>
          </p:nvPr>
        </p:nvSpPr>
        <p:spPr/>
        <p:txBody>
          <a:bodyPr/>
          <a:lstStyle/>
          <a:p>
            <a:fld id="{78C6AA2D-9EB5-41BC-B20D-AC50ED40B43C}" type="datetime1">
              <a:rPr lang="en-US" smtClean="0"/>
              <a:t>2/24/2020</a:t>
            </a:fld>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18</a:t>
            </a:fld>
            <a:endParaRPr lang="en-US"/>
          </a:p>
        </p:txBody>
      </p:sp>
      <p:pic>
        <p:nvPicPr>
          <p:cNvPr id="409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76850" y="1676400"/>
            <a:ext cx="36576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86400" y="5029200"/>
            <a:ext cx="3200400" cy="646331"/>
          </a:xfrm>
          <a:prstGeom prst="rect">
            <a:avLst/>
          </a:prstGeom>
          <a:noFill/>
        </p:spPr>
        <p:txBody>
          <a:bodyPr wrap="square" rtlCol="0">
            <a:spAutoFit/>
          </a:bodyPr>
          <a:lstStyle/>
          <a:p>
            <a:r>
              <a:rPr lang="en-US" dirty="0"/>
              <a:t>Fig:  The Server Core interface in Hyper-V Server</a:t>
            </a:r>
          </a:p>
        </p:txBody>
      </p:sp>
    </p:spTree>
    <p:extLst>
      <p:ext uri="{BB962C8B-B14F-4D97-AF65-F5344CB8AC3E}">
        <p14:creationId xmlns:p14="http://schemas.microsoft.com/office/powerpoint/2010/main" val="113912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a:t>
            </a:r>
          </a:p>
        </p:txBody>
      </p:sp>
      <p:sp>
        <p:nvSpPr>
          <p:cNvPr id="3" name="Content Placeholder 2"/>
          <p:cNvSpPr>
            <a:spLocks noGrp="1"/>
          </p:cNvSpPr>
          <p:nvPr>
            <p:ph idx="1"/>
          </p:nvPr>
        </p:nvSpPr>
        <p:spPr/>
        <p:txBody>
          <a:bodyPr>
            <a:normAutofit fontScale="70000" lnSpcReduction="20000"/>
          </a:bodyPr>
          <a:lstStyle/>
          <a:p>
            <a:pPr algn="just"/>
            <a:r>
              <a:rPr lang="en-US" dirty="0"/>
              <a:t>Once you have the appropriate hardware, you can add the Hyper-V role to Windows Server 2012 R2 by using Server Manager, just as you would any other role.</a:t>
            </a:r>
          </a:p>
          <a:p>
            <a:pPr algn="just"/>
            <a:r>
              <a:rPr lang="en-US" dirty="0"/>
              <a:t>Adding the Hyper-V role installs the hypervisor software, and, in the case of a full GUI installation, also installs the management tools. </a:t>
            </a:r>
          </a:p>
          <a:p>
            <a:pPr algn="just"/>
            <a:r>
              <a:rPr lang="en-US" dirty="0"/>
              <a:t>The primary tool for creating and managing VMs and their components on Hyper-V servers is the Hyper-V Manager console. </a:t>
            </a:r>
          </a:p>
          <a:p>
            <a:pPr algn="just"/>
            <a:r>
              <a:rPr lang="en-US" dirty="0"/>
              <a:t>Hyper-V Manager provides administrators with a list of all the VMs on the local host and enables administrators to configure the environments of both the servers and the individual VMs.</a:t>
            </a:r>
          </a:p>
          <a:p>
            <a:pPr algn="just"/>
            <a:r>
              <a:rPr lang="en-US" dirty="0"/>
              <a:t>There is also a set of Hyper-V cmdlets for Windows PowerShell that enables you to exercise complete control over VMs using that interface.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19</a:t>
            </a:fld>
            <a:endParaRPr lang="en-US"/>
          </a:p>
        </p:txBody>
      </p:sp>
    </p:spTree>
    <p:extLst>
      <p:ext uri="{BB962C8B-B14F-4D97-AF65-F5344CB8AC3E}">
        <p14:creationId xmlns:p14="http://schemas.microsoft.com/office/powerpoint/2010/main" val="69181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normAutofit fontScale="70000" lnSpcReduction="20000"/>
          </a:bodyPr>
          <a:lstStyle/>
          <a:p>
            <a:pPr algn="just"/>
            <a:r>
              <a:rPr lang="en-US" b="1" dirty="0"/>
              <a:t>Create and configure virtual machine settings</a:t>
            </a:r>
          </a:p>
          <a:p>
            <a:pPr lvl="1" algn="just"/>
            <a:r>
              <a:rPr lang="en-US" dirty="0"/>
              <a:t>Virtualization architectures</a:t>
            </a:r>
          </a:p>
          <a:p>
            <a:pPr lvl="1" algn="just"/>
            <a:r>
              <a:rPr lang="en-US" dirty="0"/>
              <a:t>Hyper-V implementations</a:t>
            </a:r>
          </a:p>
          <a:p>
            <a:pPr lvl="1" algn="just"/>
            <a:r>
              <a:rPr lang="en-US" dirty="0"/>
              <a:t>Installing Hyper-V</a:t>
            </a:r>
          </a:p>
          <a:p>
            <a:pPr lvl="1" algn="just"/>
            <a:r>
              <a:rPr lang="en-US" dirty="0"/>
              <a:t>Using Hyper-V Manager</a:t>
            </a:r>
          </a:p>
          <a:p>
            <a:pPr lvl="1" algn="just"/>
            <a:r>
              <a:rPr lang="en-US" dirty="0"/>
              <a:t>Configuring resource metering</a:t>
            </a:r>
            <a:endParaRPr lang="en-US" b="1" dirty="0"/>
          </a:p>
          <a:p>
            <a:pPr algn="just"/>
            <a:r>
              <a:rPr lang="en-US" b="1" dirty="0"/>
              <a:t>Create and configure virtual machine storage</a:t>
            </a:r>
          </a:p>
          <a:p>
            <a:pPr lvl="1" algn="just"/>
            <a:r>
              <a:rPr lang="en-US" dirty="0"/>
              <a:t>Virtual disk formats</a:t>
            </a:r>
          </a:p>
          <a:p>
            <a:pPr lvl="1" algn="just"/>
            <a:r>
              <a:rPr lang="en-US" dirty="0"/>
              <a:t>Creating virtual disks</a:t>
            </a:r>
          </a:p>
          <a:p>
            <a:pPr lvl="1" algn="just"/>
            <a:r>
              <a:rPr lang="en-US" dirty="0"/>
              <a:t>Configuring pass-through disks</a:t>
            </a:r>
          </a:p>
          <a:p>
            <a:pPr lvl="1" algn="just"/>
            <a:r>
              <a:rPr lang="en-US" dirty="0"/>
              <a:t>Modifying virtual disks</a:t>
            </a:r>
          </a:p>
          <a:p>
            <a:pPr lvl="1" algn="just"/>
            <a:r>
              <a:rPr lang="en-US" dirty="0"/>
              <a:t>Creating checkpoints</a:t>
            </a:r>
          </a:p>
          <a:p>
            <a:pPr lvl="1" algn="just"/>
            <a:r>
              <a:rPr lang="en-US" dirty="0"/>
              <a:t>Configuring Storage Quality of Service (</a:t>
            </a:r>
            <a:r>
              <a:rPr lang="en-US" dirty="0" err="1"/>
              <a:t>QoS</a:t>
            </a:r>
            <a:r>
              <a:rPr lang="en-US" dirty="0"/>
              <a:t>)</a:t>
            </a:r>
          </a:p>
          <a:p>
            <a:pPr lvl="1" algn="just"/>
            <a:r>
              <a:rPr lang="en-US" dirty="0"/>
              <a:t>Connecting to a storage area network (SAN)</a:t>
            </a:r>
          </a:p>
          <a:p>
            <a:pPr lvl="1" algn="just"/>
            <a:endParaRPr lang="en-US" b="1" dirty="0"/>
          </a:p>
          <a:p>
            <a:pPr algn="just"/>
            <a:endParaRPr lang="en-US" dirty="0"/>
          </a:p>
        </p:txBody>
      </p:sp>
      <p:sp>
        <p:nvSpPr>
          <p:cNvPr id="4" name="Date Placeholder 3"/>
          <p:cNvSpPr>
            <a:spLocks noGrp="1"/>
          </p:cNvSpPr>
          <p:nvPr>
            <p:ph type="dt" sz="half" idx="10"/>
          </p:nvPr>
        </p:nvSpPr>
        <p:spPr/>
        <p:txBody>
          <a:bodyPr/>
          <a:lstStyle/>
          <a:p>
            <a:fld id="{52E3F89E-D9F4-4241-AB94-7FE24F0F2EF1}"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a:t>
            </a:fld>
            <a:endParaRPr lang="en-US"/>
          </a:p>
        </p:txBody>
      </p:sp>
    </p:spTree>
    <p:extLst>
      <p:ext uri="{BB962C8B-B14F-4D97-AF65-F5344CB8AC3E}">
        <p14:creationId xmlns:p14="http://schemas.microsoft.com/office/powerpoint/2010/main" val="345706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 (Contd.,)</a:t>
            </a:r>
          </a:p>
        </p:txBody>
      </p:sp>
      <p:sp>
        <p:nvSpPr>
          <p:cNvPr id="3" name="Content Placeholder 2"/>
          <p:cNvSpPr>
            <a:spLocks noGrp="1"/>
          </p:cNvSpPr>
          <p:nvPr>
            <p:ph idx="1"/>
          </p:nvPr>
        </p:nvSpPr>
        <p:spPr/>
        <p:txBody>
          <a:bodyPr>
            <a:normAutofit fontScale="77500" lnSpcReduction="20000"/>
          </a:bodyPr>
          <a:lstStyle/>
          <a:p>
            <a:pPr algn="just"/>
            <a:r>
              <a:rPr lang="en-US" dirty="0"/>
              <a:t>Before you can install the Hyper-V role on a server running Windows Server 2012 R2, you must have the appropriate hardware:</a:t>
            </a:r>
          </a:p>
          <a:p>
            <a:pPr lvl="1" algn="just"/>
            <a:r>
              <a:rPr lang="en-US" dirty="0"/>
              <a:t>A 64-bit processor that includes hardware-assisted virtualization. This is available in processors that include a virtualization option, such as Intel Virtualization Technology (Intel VT) or AMD Virtualization (AMD-V) technology.</a:t>
            </a:r>
          </a:p>
          <a:p>
            <a:pPr lvl="1" algn="just"/>
            <a:r>
              <a:rPr lang="en-US" dirty="0"/>
              <a:t>A system BIOS that supports the virtualization hardware, on which the virtualization feature has been enabled.</a:t>
            </a:r>
          </a:p>
          <a:p>
            <a:pPr lvl="1" algn="just"/>
            <a:r>
              <a:rPr lang="en-US" dirty="0"/>
              <a:t>Hardware-enforced Data Execution Prevention (DEP), which Intel describes as </a:t>
            </a:r>
            <a:r>
              <a:rPr lang="en-US" dirty="0" err="1"/>
              <a:t>eXecute</a:t>
            </a:r>
            <a:r>
              <a:rPr lang="en-US" dirty="0"/>
              <a:t> Disable (XD) and AMD describes as No </a:t>
            </a:r>
            <a:r>
              <a:rPr lang="en-US" dirty="0" err="1"/>
              <a:t>eXecute</a:t>
            </a:r>
            <a:r>
              <a:rPr lang="en-US" dirty="0"/>
              <a:t> (NX). This is a technology used in CPUs to segregate areas of memory. Specifically, you must enable the Intel XD bit (execute disable bit) or the AMD NX bit (no execute bit).</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20</a:t>
            </a:fld>
            <a:endParaRPr lang="en-US"/>
          </a:p>
        </p:txBody>
      </p:sp>
    </p:spTree>
    <p:extLst>
      <p:ext uri="{BB962C8B-B14F-4D97-AF65-F5344CB8AC3E}">
        <p14:creationId xmlns:p14="http://schemas.microsoft.com/office/powerpoint/2010/main" val="56328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 (Contd.,)</a:t>
            </a:r>
          </a:p>
        </p:txBody>
      </p:sp>
      <p:sp>
        <p:nvSpPr>
          <p:cNvPr id="3" name="Content Placeholder 2"/>
          <p:cNvSpPr>
            <a:spLocks noGrp="1"/>
          </p:cNvSpPr>
          <p:nvPr>
            <p:ph idx="1"/>
          </p:nvPr>
        </p:nvSpPr>
        <p:spPr/>
        <p:txBody>
          <a:bodyPr>
            <a:normAutofit fontScale="85000" lnSpcReduction="10000"/>
          </a:bodyPr>
          <a:lstStyle/>
          <a:p>
            <a:pPr algn="just"/>
            <a:r>
              <a:rPr lang="en-US" dirty="0"/>
              <a:t>To install the Hyper-V role, use the following procedure.</a:t>
            </a:r>
          </a:p>
          <a:p>
            <a:pPr lvl="1" algn="just"/>
            <a:r>
              <a:rPr lang="en-US" dirty="0"/>
              <a:t>1. In Server Manager, on the Manage menu, select Add Roles And Features. The Add Roles And Features Wizard starts, displaying the Before You Begin page.</a:t>
            </a:r>
          </a:p>
          <a:p>
            <a:pPr lvl="1"/>
            <a:r>
              <a:rPr lang="en-US" sz="2400" dirty="0"/>
              <a:t>2. </a:t>
            </a:r>
            <a:r>
              <a:rPr lang="en-US" dirty="0"/>
              <a:t>Click Next to open the Select Installation Type page.</a:t>
            </a:r>
          </a:p>
          <a:p>
            <a:pPr lvl="1"/>
            <a:r>
              <a:rPr lang="en-US" sz="2400" dirty="0"/>
              <a:t>3. </a:t>
            </a:r>
            <a:r>
              <a:rPr lang="en-US" dirty="0"/>
              <a:t>Leave the Role-Based Or Feature-Based Installation option selected and click Next. The Select Destination Server page opens.</a:t>
            </a:r>
          </a:p>
          <a:p>
            <a:pPr lvl="1"/>
            <a:r>
              <a:rPr lang="en-US" sz="2400" dirty="0"/>
              <a:t>4. </a:t>
            </a:r>
            <a:r>
              <a:rPr lang="en-US" dirty="0"/>
              <a:t>Select the server on which you want to install Hyper-V and click Next. The Select Server Roles page opens.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21</a:t>
            </a:fld>
            <a:endParaRPr lang="en-US"/>
          </a:p>
        </p:txBody>
      </p:sp>
    </p:spTree>
    <p:extLst>
      <p:ext uri="{BB962C8B-B14F-4D97-AF65-F5344CB8AC3E}">
        <p14:creationId xmlns:p14="http://schemas.microsoft.com/office/powerpoint/2010/main" val="2990604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 (Contd.,)</a:t>
            </a:r>
          </a:p>
        </p:txBody>
      </p:sp>
      <p:sp>
        <p:nvSpPr>
          <p:cNvPr id="3" name="Content Placeholder 2"/>
          <p:cNvSpPr>
            <a:spLocks noGrp="1"/>
          </p:cNvSpPr>
          <p:nvPr>
            <p:ph idx="1"/>
          </p:nvPr>
        </p:nvSpPr>
        <p:spPr/>
        <p:txBody>
          <a:bodyPr>
            <a:normAutofit/>
          </a:bodyPr>
          <a:lstStyle/>
          <a:p>
            <a:pPr lvl="1" algn="just"/>
            <a:r>
              <a:rPr lang="en-US" sz="2400" dirty="0"/>
              <a:t>5. </a:t>
            </a:r>
            <a:r>
              <a:rPr lang="en-US" dirty="0"/>
              <a:t>Select the Hyper-V role. The Add Features That Are Required For Hyper-V dialog box appears.</a:t>
            </a:r>
          </a:p>
          <a:p>
            <a:pPr lvl="1" algn="just"/>
            <a:r>
              <a:rPr lang="en-US" sz="2400" dirty="0"/>
              <a:t>6. </a:t>
            </a:r>
            <a:r>
              <a:rPr lang="en-US" dirty="0"/>
              <a:t>Click Add Features to accept the dependencies and then click Next to open the </a:t>
            </a:r>
            <a:r>
              <a:rPr lang="en-US" dirty="0" err="1"/>
              <a:t>SelectFeatures</a:t>
            </a:r>
            <a:r>
              <a:rPr lang="en-US" dirty="0"/>
              <a:t> page.</a:t>
            </a:r>
          </a:p>
          <a:p>
            <a:pPr lvl="1" algn="just"/>
            <a:r>
              <a:rPr lang="en-US" sz="2400" dirty="0"/>
              <a:t>7. </a:t>
            </a:r>
            <a:r>
              <a:rPr lang="en-US" dirty="0"/>
              <a:t>Click Next to open the Hyper-V page.</a:t>
            </a:r>
          </a:p>
          <a:p>
            <a:pPr lvl="1" algn="just"/>
            <a:r>
              <a:rPr lang="en-US" sz="2400" dirty="0"/>
              <a:t>8. </a:t>
            </a:r>
            <a:r>
              <a:rPr lang="en-US" dirty="0"/>
              <a:t>Click Next. The Create Virtual Switches page opens,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22</a:t>
            </a:fld>
            <a:endParaRPr lang="en-US"/>
          </a:p>
        </p:txBody>
      </p:sp>
    </p:spTree>
    <p:extLst>
      <p:ext uri="{BB962C8B-B14F-4D97-AF65-F5344CB8AC3E}">
        <p14:creationId xmlns:p14="http://schemas.microsoft.com/office/powerpoint/2010/main" val="293981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a:t>Installing Hyper-V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23</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108" y="1143000"/>
            <a:ext cx="677333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0" y="6107668"/>
            <a:ext cx="7315200" cy="369332"/>
          </a:xfrm>
          <a:prstGeom prst="rect">
            <a:avLst/>
          </a:prstGeom>
          <a:noFill/>
        </p:spPr>
        <p:txBody>
          <a:bodyPr wrap="square" rtlCol="0">
            <a:spAutoFit/>
          </a:bodyPr>
          <a:lstStyle/>
          <a:p>
            <a:r>
              <a:rPr lang="en-US" dirty="0"/>
              <a:t>Fig: The Create Virtual Switches page of the Add Roles and Features Wizard</a:t>
            </a:r>
          </a:p>
        </p:txBody>
      </p:sp>
    </p:spTree>
    <p:extLst>
      <p:ext uri="{BB962C8B-B14F-4D97-AF65-F5344CB8AC3E}">
        <p14:creationId xmlns:p14="http://schemas.microsoft.com/office/powerpoint/2010/main" val="31759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 (Contd.,)</a:t>
            </a:r>
          </a:p>
        </p:txBody>
      </p:sp>
      <p:sp>
        <p:nvSpPr>
          <p:cNvPr id="3" name="Content Placeholder 2"/>
          <p:cNvSpPr>
            <a:spLocks noGrp="1"/>
          </p:cNvSpPr>
          <p:nvPr>
            <p:ph idx="1"/>
          </p:nvPr>
        </p:nvSpPr>
        <p:spPr/>
        <p:txBody>
          <a:bodyPr/>
          <a:lstStyle/>
          <a:p>
            <a:pPr lvl="1"/>
            <a:r>
              <a:rPr lang="en-US" dirty="0"/>
              <a:t>9. Select the appropriate check box for a network adapter and click Next. The Virtual Machine Migration page opens, as shown in Figure.</a:t>
            </a:r>
          </a:p>
          <a:p>
            <a:pPr lvl="1"/>
            <a:r>
              <a:rPr lang="en-US" dirty="0"/>
              <a:t>10. Click Next to open the Default Stores page.</a:t>
            </a:r>
          </a:p>
          <a:p>
            <a:pPr marL="402336" lvl="1" indent="0">
              <a:buNone/>
            </a:pPr>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24</a:t>
            </a:fld>
            <a:endParaRPr lang="en-US"/>
          </a:p>
        </p:txBody>
      </p:sp>
    </p:spTree>
    <p:extLst>
      <p:ext uri="{BB962C8B-B14F-4D97-AF65-F5344CB8AC3E}">
        <p14:creationId xmlns:p14="http://schemas.microsoft.com/office/powerpoint/2010/main" val="2804287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a:t>Installing Hyper-V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25</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108" y="1066800"/>
            <a:ext cx="677333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6031468"/>
            <a:ext cx="7391400" cy="369332"/>
          </a:xfrm>
          <a:prstGeom prst="rect">
            <a:avLst/>
          </a:prstGeom>
          <a:noFill/>
        </p:spPr>
        <p:txBody>
          <a:bodyPr wrap="square" rtlCol="0">
            <a:spAutoFit/>
          </a:bodyPr>
          <a:lstStyle/>
          <a:p>
            <a:r>
              <a:rPr lang="en-US" dirty="0"/>
              <a:t>Fig: The Virtual Machine Migration page of the Add Roles and Features Wizard</a:t>
            </a:r>
          </a:p>
        </p:txBody>
      </p:sp>
    </p:spTree>
    <p:extLst>
      <p:ext uri="{BB962C8B-B14F-4D97-AF65-F5344CB8AC3E}">
        <p14:creationId xmlns:p14="http://schemas.microsoft.com/office/powerpoint/2010/main" val="386794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Hyper-V (Contd.,)</a:t>
            </a:r>
          </a:p>
        </p:txBody>
      </p:sp>
      <p:sp>
        <p:nvSpPr>
          <p:cNvPr id="3" name="Content Placeholder 2"/>
          <p:cNvSpPr>
            <a:spLocks noGrp="1"/>
          </p:cNvSpPr>
          <p:nvPr>
            <p:ph idx="1"/>
          </p:nvPr>
        </p:nvSpPr>
        <p:spPr/>
        <p:txBody>
          <a:bodyPr>
            <a:normAutofit/>
          </a:bodyPr>
          <a:lstStyle/>
          <a:p>
            <a:pPr lvl="1" algn="just"/>
            <a:r>
              <a:rPr lang="en-US" dirty="0"/>
              <a:t>11. Specify alternatives to the default locations for virtual hard disk (VHD) and VM configuration files, if desired, and click Next. The Confirm Installation Selection page opens.</a:t>
            </a:r>
          </a:p>
          <a:p>
            <a:pPr lvl="1" algn="just"/>
            <a:r>
              <a:rPr lang="en-US" dirty="0"/>
              <a:t>12. Click Install to move to the Installation Progress page as the wizard installs the role.</a:t>
            </a:r>
          </a:p>
          <a:p>
            <a:pPr lvl="1" algn="just"/>
            <a:r>
              <a:rPr lang="en-US" dirty="0"/>
              <a:t>13. Click Close to close the wizard.</a:t>
            </a:r>
          </a:p>
          <a:p>
            <a:pPr lvl="1" algn="just"/>
            <a:r>
              <a:rPr lang="en-US" dirty="0"/>
              <a:t>14. Restart the server.</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26</a:t>
            </a:fld>
            <a:endParaRPr lang="en-US"/>
          </a:p>
        </p:txBody>
      </p:sp>
    </p:spTree>
    <p:extLst>
      <p:ext uri="{BB962C8B-B14F-4D97-AF65-F5344CB8AC3E}">
        <p14:creationId xmlns:p14="http://schemas.microsoft.com/office/powerpoint/2010/main" val="60885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Hyper-V Manager</a:t>
            </a:r>
          </a:p>
        </p:txBody>
      </p:sp>
      <p:sp>
        <p:nvSpPr>
          <p:cNvPr id="3" name="Content Placeholder 2"/>
          <p:cNvSpPr>
            <a:spLocks noGrp="1"/>
          </p:cNvSpPr>
          <p:nvPr>
            <p:ph idx="1"/>
          </p:nvPr>
        </p:nvSpPr>
        <p:spPr/>
        <p:txBody>
          <a:bodyPr/>
          <a:lstStyle/>
          <a:p>
            <a:r>
              <a:rPr lang="en-US" dirty="0"/>
              <a:t>Creating a virtual machine</a:t>
            </a:r>
          </a:p>
          <a:p>
            <a:r>
              <a:rPr lang="en-US" dirty="0"/>
              <a:t>Creating Generation 1 and Generation 2 VMs</a:t>
            </a:r>
          </a:p>
          <a:p>
            <a:r>
              <a:rPr lang="en-US" dirty="0"/>
              <a:t>Installing an operating system</a:t>
            </a:r>
          </a:p>
          <a:p>
            <a:r>
              <a:rPr lang="en-US" dirty="0"/>
              <a:t>Configuring Guest Integration Services</a:t>
            </a:r>
          </a:p>
          <a:p>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27</a:t>
            </a:fld>
            <a:endParaRPr lang="en-US"/>
          </a:p>
        </p:txBody>
      </p:sp>
    </p:spTree>
    <p:extLst>
      <p:ext uri="{BB962C8B-B14F-4D97-AF65-F5344CB8AC3E}">
        <p14:creationId xmlns:p14="http://schemas.microsoft.com/office/powerpoint/2010/main" val="1549799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Hyper-V Manager</a:t>
            </a:r>
          </a:p>
        </p:txBody>
      </p:sp>
      <p:sp>
        <p:nvSpPr>
          <p:cNvPr id="3" name="Content Placeholder 2"/>
          <p:cNvSpPr>
            <a:spLocks noGrp="1"/>
          </p:cNvSpPr>
          <p:nvPr>
            <p:ph idx="1"/>
          </p:nvPr>
        </p:nvSpPr>
        <p:spPr/>
        <p:txBody>
          <a:bodyPr>
            <a:normAutofit fontScale="85000" lnSpcReduction="20000"/>
          </a:bodyPr>
          <a:lstStyle/>
          <a:p>
            <a:pPr algn="just"/>
            <a:r>
              <a:rPr lang="en-US" dirty="0"/>
              <a:t>Once you have installed the Hyper-V role and restarted the computer, you can begin to create VMs and deploy OSs on them by using the Hyper-V Manager console, which you can access from the Tools menu in Server Manager.</a:t>
            </a:r>
          </a:p>
          <a:p>
            <a:pPr algn="just"/>
            <a:r>
              <a:rPr lang="en-US" dirty="0"/>
              <a:t>Like most of the Windows Server 2012 R2 management tools, including Server Manager itself, you can use the Hyper-V Manager.</a:t>
            </a:r>
          </a:p>
          <a:p>
            <a:pPr algn="just"/>
            <a:r>
              <a:rPr lang="en-US" dirty="0"/>
              <a:t>To run Hyper-V Manager on a server that does not have the Hyper-V role, you must install the Hyper-V Management Tools feature. </a:t>
            </a:r>
          </a:p>
          <a:p>
            <a:pPr algn="just"/>
            <a:r>
              <a:rPr lang="en-US" dirty="0"/>
              <a:t>These tools are also found in the Remote Server Administration Tools feature</a:t>
            </a:r>
          </a:p>
          <a:p>
            <a:pPr algn="just"/>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28</a:t>
            </a:fld>
            <a:endParaRPr lang="en-US"/>
          </a:p>
        </p:txBody>
      </p:sp>
    </p:spTree>
    <p:extLst>
      <p:ext uri="{BB962C8B-B14F-4D97-AF65-F5344CB8AC3E}">
        <p14:creationId xmlns:p14="http://schemas.microsoft.com/office/powerpoint/2010/main" val="76411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Hyper-V Manager (Contd.,)</a:t>
            </a:r>
          </a:p>
        </p:txBody>
      </p:sp>
      <p:sp>
        <p:nvSpPr>
          <p:cNvPr id="3" name="Content Placeholder 2"/>
          <p:cNvSpPr>
            <a:spLocks noGrp="1"/>
          </p:cNvSpPr>
          <p:nvPr>
            <p:ph idx="1"/>
          </p:nvPr>
        </p:nvSpPr>
        <p:spPr/>
        <p:txBody>
          <a:bodyPr>
            <a:normAutofit fontScale="85000" lnSpcReduction="10000"/>
          </a:bodyPr>
          <a:lstStyle/>
          <a:p>
            <a:pPr algn="just"/>
            <a:r>
              <a:rPr lang="en-US" dirty="0"/>
              <a:t>Once you install and launch the Hyper-V Manager console, you can add servers to the display by right-clicking the Hyper-V Manager node in the left pane and selecting Connect</a:t>
            </a:r>
          </a:p>
          <a:p>
            <a:pPr algn="just"/>
            <a:r>
              <a:rPr lang="en-US" dirty="0"/>
              <a:t>To Server from the shortcut menu. The Select Computer dialog box appears, in which you can type or browse to the name of a Hyper-V server.</a:t>
            </a:r>
          </a:p>
          <a:p>
            <a:pPr algn="just"/>
            <a:r>
              <a:rPr lang="en-US" dirty="0"/>
              <a:t>The Hyper-V Manager console lists all the VMs on the selected server, as shown in Figure, along with status information about each one.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29</a:t>
            </a:fld>
            <a:endParaRPr lang="en-US"/>
          </a:p>
        </p:txBody>
      </p:sp>
    </p:spTree>
    <p:extLst>
      <p:ext uri="{BB962C8B-B14F-4D97-AF65-F5344CB8AC3E}">
        <p14:creationId xmlns:p14="http://schemas.microsoft.com/office/powerpoint/2010/main" val="215329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438400"/>
            <a:ext cx="7498080" cy="1143000"/>
          </a:xfrm>
        </p:spPr>
        <p:txBody>
          <a:bodyPr>
            <a:normAutofit fontScale="90000"/>
          </a:bodyPr>
          <a:lstStyle/>
          <a:p>
            <a:r>
              <a:rPr lang="en-US" b="1" dirty="0"/>
              <a:t>Create and configure virtual machine settings</a:t>
            </a:r>
            <a:endParaRPr lang="en-US" dirty="0"/>
          </a:p>
        </p:txBody>
      </p:sp>
      <p:sp>
        <p:nvSpPr>
          <p:cNvPr id="3" name="Date Placeholder 2"/>
          <p:cNvSpPr>
            <a:spLocks noGrp="1"/>
          </p:cNvSpPr>
          <p:nvPr>
            <p:ph type="dt" sz="half" idx="10"/>
          </p:nvPr>
        </p:nvSpPr>
        <p:spPr/>
        <p:txBody>
          <a:bodyPr/>
          <a:lstStyle/>
          <a:p>
            <a:fld id="{FC393848-3483-451E-A02B-EC5B81D8258C}"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3</a:t>
            </a:fld>
            <a:endParaRPr lang="en-US"/>
          </a:p>
        </p:txBody>
      </p:sp>
    </p:spTree>
    <p:extLst>
      <p:ext uri="{BB962C8B-B14F-4D97-AF65-F5344CB8AC3E}">
        <p14:creationId xmlns:p14="http://schemas.microsoft.com/office/powerpoint/2010/main" val="2531734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r>
              <a:rPr lang="en-US" dirty="0"/>
              <a:t>Using Hyper-V Manager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30</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067" y="1143000"/>
            <a:ext cx="6593416"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95600" y="6107668"/>
            <a:ext cx="4038600" cy="369332"/>
          </a:xfrm>
          <a:prstGeom prst="rect">
            <a:avLst/>
          </a:prstGeom>
          <a:noFill/>
        </p:spPr>
        <p:txBody>
          <a:bodyPr wrap="square" rtlCol="0">
            <a:spAutoFit/>
          </a:bodyPr>
          <a:lstStyle/>
          <a:p>
            <a:r>
              <a:rPr lang="en-US" dirty="0"/>
              <a:t>Fig:  The Hyper-V Manager console</a:t>
            </a:r>
          </a:p>
        </p:txBody>
      </p:sp>
    </p:spTree>
    <p:extLst>
      <p:ext uri="{BB962C8B-B14F-4D97-AF65-F5344CB8AC3E}">
        <p14:creationId xmlns:p14="http://schemas.microsoft.com/office/powerpoint/2010/main" val="2909412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virtual machine</a:t>
            </a:r>
          </a:p>
        </p:txBody>
      </p:sp>
      <p:sp>
        <p:nvSpPr>
          <p:cNvPr id="3" name="Content Placeholder 2"/>
          <p:cNvSpPr>
            <a:spLocks noGrp="1"/>
          </p:cNvSpPr>
          <p:nvPr>
            <p:ph idx="1"/>
          </p:nvPr>
        </p:nvSpPr>
        <p:spPr/>
        <p:txBody>
          <a:bodyPr>
            <a:normAutofit fontScale="77500" lnSpcReduction="20000"/>
          </a:bodyPr>
          <a:lstStyle/>
          <a:p>
            <a:pPr algn="just"/>
            <a:r>
              <a:rPr lang="en-US" dirty="0"/>
              <a:t>After installing Hyper-V and configuring it using Hyper-V Manager, you are ready to create VMs and install the OS on each one. </a:t>
            </a:r>
          </a:p>
          <a:p>
            <a:pPr algn="just"/>
            <a:r>
              <a:rPr lang="en-US" dirty="0"/>
              <a:t>By using Hyper-V Manager, you can create new VMs and define the hardware resources that the system should allocate to them. </a:t>
            </a:r>
          </a:p>
          <a:p>
            <a:pPr algn="just"/>
            <a:r>
              <a:rPr lang="en-US" dirty="0"/>
              <a:t>In the settings for a particular VM, depending on the physical hardware available in the computer and the limitations of the guest OS, administrators can specify the number of processors and the amount of memory allotted to a VM, install virtual network adapters, and create virtual disks by using a variety of technologies, including storage area networks (SANs).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31</a:t>
            </a:fld>
            <a:endParaRPr lang="en-US"/>
          </a:p>
        </p:txBody>
      </p:sp>
    </p:spTree>
    <p:extLst>
      <p:ext uri="{BB962C8B-B14F-4D97-AF65-F5344CB8AC3E}">
        <p14:creationId xmlns:p14="http://schemas.microsoft.com/office/powerpoint/2010/main" val="251347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Generation 1 and Generation 2 VMs</a:t>
            </a:r>
          </a:p>
        </p:txBody>
      </p:sp>
      <p:sp>
        <p:nvSpPr>
          <p:cNvPr id="3" name="Content Placeholder 2"/>
          <p:cNvSpPr>
            <a:spLocks noGrp="1"/>
          </p:cNvSpPr>
          <p:nvPr>
            <p:ph idx="1"/>
          </p:nvPr>
        </p:nvSpPr>
        <p:spPr/>
        <p:txBody>
          <a:bodyPr>
            <a:normAutofit fontScale="85000" lnSpcReduction="10000"/>
          </a:bodyPr>
          <a:lstStyle/>
          <a:p>
            <a:pPr algn="just"/>
            <a:r>
              <a:rPr lang="en-US" dirty="0"/>
              <a:t>In Windows Server 2012 R2, Hyper-V includes a new type of virtual machine, which it refers to as Generation 2. </a:t>
            </a:r>
          </a:p>
          <a:p>
            <a:pPr algn="just"/>
            <a:r>
              <a:rPr lang="en-US" dirty="0"/>
              <a:t>The VM type created by all previous versions is called Generation 1. </a:t>
            </a:r>
          </a:p>
          <a:p>
            <a:pPr algn="just"/>
            <a:r>
              <a:rPr lang="en-US" dirty="0"/>
              <a:t>When you create a new virtual machine in the Hyper-V manager, the New Virtual Machine Wizard includes a new page on which you specify whether you want to create a Generation 1 or Generation 2 VM. </a:t>
            </a:r>
          </a:p>
          <a:p>
            <a:pPr algn="just"/>
            <a:r>
              <a:rPr lang="en-US" dirty="0"/>
              <a:t>The New-VM cmdlet in Windows PowerShell also includes a new –Generation parameter.</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32</a:t>
            </a:fld>
            <a:endParaRPr lang="en-US"/>
          </a:p>
        </p:txBody>
      </p:sp>
    </p:spTree>
    <p:extLst>
      <p:ext uri="{BB962C8B-B14F-4D97-AF65-F5344CB8AC3E}">
        <p14:creationId xmlns:p14="http://schemas.microsoft.com/office/powerpoint/2010/main" val="1661722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fontScale="90000"/>
          </a:bodyPr>
          <a:lstStyle/>
          <a:p>
            <a:r>
              <a:rPr lang="en-US" dirty="0"/>
              <a:t>Creating Generation 1 and Generation 2 VMs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33</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265" y="1295400"/>
            <a:ext cx="638302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81200" y="6096000"/>
            <a:ext cx="6477000" cy="369332"/>
          </a:xfrm>
          <a:prstGeom prst="rect">
            <a:avLst/>
          </a:prstGeom>
          <a:noFill/>
        </p:spPr>
        <p:txBody>
          <a:bodyPr wrap="square" rtlCol="0">
            <a:spAutoFit/>
          </a:bodyPr>
          <a:lstStyle/>
          <a:p>
            <a:r>
              <a:rPr lang="en-US" dirty="0"/>
              <a:t>Fig: The Specify Generation page in the New Virtual Machine Wizard</a:t>
            </a:r>
          </a:p>
        </p:txBody>
      </p:sp>
    </p:spTree>
    <p:extLst>
      <p:ext uri="{BB962C8B-B14F-4D97-AF65-F5344CB8AC3E}">
        <p14:creationId xmlns:p14="http://schemas.microsoft.com/office/powerpoint/2010/main" val="1942209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Guest Integration Services</a:t>
            </a:r>
          </a:p>
        </p:txBody>
      </p:sp>
      <p:sp>
        <p:nvSpPr>
          <p:cNvPr id="3" name="Content Placeholder 2"/>
          <p:cNvSpPr>
            <a:spLocks noGrp="1"/>
          </p:cNvSpPr>
          <p:nvPr>
            <p:ph idx="1"/>
          </p:nvPr>
        </p:nvSpPr>
        <p:spPr/>
        <p:txBody>
          <a:bodyPr>
            <a:normAutofit fontScale="77500" lnSpcReduction="20000"/>
          </a:bodyPr>
          <a:lstStyle/>
          <a:p>
            <a:pPr algn="just"/>
            <a:r>
              <a:rPr lang="en-US" dirty="0"/>
              <a:t>In some cases, certain Hyper-V guest OS features do not function properly using the OS’s own device drivers. </a:t>
            </a:r>
          </a:p>
          <a:p>
            <a:pPr algn="just"/>
            <a:r>
              <a:rPr lang="en-US" dirty="0"/>
              <a:t>Hyper-V, therefore, includes a software package called Guest Integration Services, which you can install on your VMs for compatibility purposes.</a:t>
            </a:r>
          </a:p>
          <a:p>
            <a:pPr algn="just"/>
            <a:r>
              <a:rPr lang="en-US" dirty="0"/>
              <a:t>Some of the functions provided by the Guest Integration Services package are as follows:</a:t>
            </a:r>
          </a:p>
          <a:p>
            <a:pPr lvl="1" algn="just"/>
            <a:r>
              <a:rPr lang="en-US" b="1" dirty="0"/>
              <a:t>Operating System Shutdown </a:t>
            </a:r>
            <a:r>
              <a:rPr lang="en-US" dirty="0"/>
              <a:t>Enables the Hyper-V Manager console to remotely shut down a guest OS in a controlled manner, eliminating the need for an administrator to log on and manually shut the system down.</a:t>
            </a:r>
          </a:p>
          <a:p>
            <a:pPr lvl="1" algn="just"/>
            <a:r>
              <a:rPr lang="en-US" b="1" dirty="0"/>
              <a:t>Time Synchronization </a:t>
            </a:r>
            <a:r>
              <a:rPr lang="en-US" dirty="0"/>
              <a:t>Enables Hyper-V to synchronize the OS clocks in parent and child partitions.</a:t>
            </a:r>
          </a:p>
          <a:p>
            <a:pPr marL="82296" indent="0" algn="just">
              <a:buNone/>
            </a:pPr>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34</a:t>
            </a:fld>
            <a:endParaRPr lang="en-US"/>
          </a:p>
        </p:txBody>
      </p:sp>
    </p:spTree>
    <p:extLst>
      <p:ext uri="{BB962C8B-B14F-4D97-AF65-F5344CB8AC3E}">
        <p14:creationId xmlns:p14="http://schemas.microsoft.com/office/powerpoint/2010/main" val="1810517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Guest Integration Services (Contd.,)</a:t>
            </a:r>
          </a:p>
        </p:txBody>
      </p:sp>
      <p:sp>
        <p:nvSpPr>
          <p:cNvPr id="3" name="Content Placeholder 2"/>
          <p:cNvSpPr>
            <a:spLocks noGrp="1"/>
          </p:cNvSpPr>
          <p:nvPr>
            <p:ph idx="1"/>
          </p:nvPr>
        </p:nvSpPr>
        <p:spPr/>
        <p:txBody>
          <a:bodyPr>
            <a:normAutofit fontScale="85000" lnSpcReduction="20000"/>
          </a:bodyPr>
          <a:lstStyle/>
          <a:p>
            <a:pPr lvl="1" algn="just"/>
            <a:r>
              <a:rPr lang="en-US" b="1" dirty="0"/>
              <a:t>Data Exchange </a:t>
            </a:r>
            <a:r>
              <a:rPr lang="en-US" dirty="0"/>
              <a:t>Enables the Windows OSs on the parent and child partitions to exchange information, such as OS version information and fully qualified domain names.</a:t>
            </a:r>
          </a:p>
          <a:p>
            <a:pPr lvl="1" algn="just"/>
            <a:r>
              <a:rPr lang="en-US" b="1" dirty="0"/>
              <a:t>Heartbeat </a:t>
            </a:r>
            <a:r>
              <a:rPr lang="en-US" dirty="0"/>
              <a:t>Implements a service in which the parent partition sends regular heartbeat signals to the child partitions, which are expected to respond in kind. A failure of a child partition to respond indicates that the guest OS has frozen or malfunctioned.</a:t>
            </a:r>
          </a:p>
          <a:p>
            <a:pPr lvl="1" algn="just"/>
            <a:r>
              <a:rPr lang="en-US" b="1" dirty="0"/>
              <a:t>Backup </a:t>
            </a:r>
            <a:r>
              <a:rPr lang="en-US" dirty="0"/>
              <a:t>Enables backup of Windows VMs by using Volume Shadow Copy Services.</a:t>
            </a:r>
          </a:p>
          <a:p>
            <a:pPr lvl="1" algn="just"/>
            <a:r>
              <a:rPr lang="en-US" b="1" dirty="0"/>
              <a:t>Guest Services </a:t>
            </a:r>
            <a:r>
              <a:rPr lang="en-US" dirty="0"/>
              <a:t>Enables administrators to copy files to a virtual machine without using a network connection.</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35</a:t>
            </a:fld>
            <a:endParaRPr lang="en-US"/>
          </a:p>
        </p:txBody>
      </p:sp>
    </p:spTree>
    <p:extLst>
      <p:ext uri="{BB962C8B-B14F-4D97-AF65-F5344CB8AC3E}">
        <p14:creationId xmlns:p14="http://schemas.microsoft.com/office/powerpoint/2010/main" val="3064771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resource metering</a:t>
            </a:r>
          </a:p>
        </p:txBody>
      </p:sp>
      <p:sp>
        <p:nvSpPr>
          <p:cNvPr id="3" name="Date Placeholder 2"/>
          <p:cNvSpPr>
            <a:spLocks noGrp="1"/>
          </p:cNvSpPr>
          <p:nvPr>
            <p:ph type="dt" sz="half" idx="10"/>
          </p:nvPr>
        </p:nvSpPr>
        <p:spPr/>
        <p:txBody>
          <a:bodyPr/>
          <a:lstStyle/>
          <a:p>
            <a:fld id="{2584D4CB-8243-4AB4-A24D-8DC1EB02D32A}"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36</a:t>
            </a:fld>
            <a:endParaRPr lang="en-US"/>
          </a:p>
        </p:txBody>
      </p:sp>
    </p:spTree>
    <p:extLst>
      <p:ext uri="{BB962C8B-B14F-4D97-AF65-F5344CB8AC3E}">
        <p14:creationId xmlns:p14="http://schemas.microsoft.com/office/powerpoint/2010/main" val="3388974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resource metering</a:t>
            </a:r>
          </a:p>
        </p:txBody>
      </p:sp>
      <p:sp>
        <p:nvSpPr>
          <p:cNvPr id="3" name="Content Placeholder 2"/>
          <p:cNvSpPr>
            <a:spLocks noGrp="1"/>
          </p:cNvSpPr>
          <p:nvPr>
            <p:ph idx="1"/>
          </p:nvPr>
        </p:nvSpPr>
        <p:spPr/>
        <p:txBody>
          <a:bodyPr>
            <a:normAutofit fontScale="85000" lnSpcReduction="10000"/>
          </a:bodyPr>
          <a:lstStyle/>
          <a:p>
            <a:pPr algn="just"/>
            <a:r>
              <a:rPr lang="en-US" dirty="0"/>
              <a:t>Resource metering is a Windows PowerShell–based feature in Windows Server 2012 R2 Hyper-V that enables administrators to document VM usage by using a variety of criteria.</a:t>
            </a:r>
          </a:p>
          <a:p>
            <a:pPr algn="just"/>
            <a:r>
              <a:rPr lang="en-US" dirty="0"/>
              <a:t>There are various reasons why organizations might want to track the use of VMs. </a:t>
            </a:r>
          </a:p>
          <a:p>
            <a:pPr algn="just"/>
            <a:r>
              <a:rPr lang="en-US" dirty="0"/>
              <a:t>For large corporations, it might be a matter of internal accounting and controlling ongoing expenses, such as wide area network (WAN) bandwidth. </a:t>
            </a:r>
          </a:p>
          <a:p>
            <a:pPr algn="just"/>
            <a:r>
              <a:rPr lang="en-US" dirty="0"/>
              <a:t>For service providers, it might be necessary to bill customers based on the VM resources they use.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37</a:t>
            </a:fld>
            <a:endParaRPr lang="en-US"/>
          </a:p>
        </p:txBody>
      </p:sp>
    </p:spTree>
    <p:extLst>
      <p:ext uri="{BB962C8B-B14F-4D97-AF65-F5344CB8AC3E}">
        <p14:creationId xmlns:p14="http://schemas.microsoft.com/office/powerpoint/2010/main" val="85596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resource metering (Contd.,)</a:t>
            </a:r>
          </a:p>
        </p:txBody>
      </p:sp>
      <p:sp>
        <p:nvSpPr>
          <p:cNvPr id="3" name="Content Placeholder 2"/>
          <p:cNvSpPr>
            <a:spLocks noGrp="1"/>
          </p:cNvSpPr>
          <p:nvPr>
            <p:ph idx="1"/>
          </p:nvPr>
        </p:nvSpPr>
        <p:spPr/>
        <p:txBody>
          <a:bodyPr>
            <a:normAutofit fontScale="85000" lnSpcReduction="10000"/>
          </a:bodyPr>
          <a:lstStyle/>
          <a:p>
            <a:pPr algn="just"/>
            <a:r>
              <a:rPr lang="en-US" dirty="0"/>
              <a:t>Resource metering uses Windows PowerShell cmdlets to track a variety of performance metrics for individual VMs, including the following:</a:t>
            </a:r>
          </a:p>
          <a:p>
            <a:pPr lvl="1" algn="just"/>
            <a:r>
              <a:rPr lang="en-US" dirty="0"/>
              <a:t>CPU utilization</a:t>
            </a:r>
          </a:p>
          <a:p>
            <a:pPr lvl="1" algn="just"/>
            <a:r>
              <a:rPr lang="en-US" dirty="0"/>
              <a:t>Minimum, maximum, and average memory utilization</a:t>
            </a:r>
          </a:p>
          <a:p>
            <a:pPr lvl="1" algn="just"/>
            <a:r>
              <a:rPr lang="en-US" dirty="0"/>
              <a:t>Disk space utilization</a:t>
            </a:r>
          </a:p>
          <a:p>
            <a:pPr lvl="1" algn="just"/>
            <a:r>
              <a:rPr lang="en-US" dirty="0"/>
              <a:t>Incoming and outgoing network traffic</a:t>
            </a:r>
          </a:p>
          <a:p>
            <a:pPr algn="just"/>
            <a:r>
              <a:rPr lang="en-US" dirty="0"/>
              <a:t>Resource metering statistics remain consistent, even when you transfer VMs between host systems by using Live Migration or move VHD files between VMs.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38</a:t>
            </a:fld>
            <a:endParaRPr lang="en-US"/>
          </a:p>
        </p:txBody>
      </p:sp>
    </p:spTree>
    <p:extLst>
      <p:ext uri="{BB962C8B-B14F-4D97-AF65-F5344CB8AC3E}">
        <p14:creationId xmlns:p14="http://schemas.microsoft.com/office/powerpoint/2010/main" val="844038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resource metering (Contd.,)</a:t>
            </a:r>
          </a:p>
        </p:txBody>
      </p:sp>
      <p:sp>
        <p:nvSpPr>
          <p:cNvPr id="3" name="Content Placeholder 2"/>
          <p:cNvSpPr>
            <a:spLocks noGrp="1"/>
          </p:cNvSpPr>
          <p:nvPr>
            <p:ph idx="1"/>
          </p:nvPr>
        </p:nvSpPr>
        <p:spPr/>
        <p:txBody>
          <a:bodyPr>
            <a:normAutofit fontScale="92500" lnSpcReduction="10000"/>
          </a:bodyPr>
          <a:lstStyle/>
          <a:p>
            <a:pPr algn="just"/>
            <a:r>
              <a:rPr lang="en-US" dirty="0"/>
              <a:t>To use resource metering, you must first enable it for the specific VM that you want to monitor by using the Enable-</a:t>
            </a:r>
            <a:r>
              <a:rPr lang="en-US" dirty="0" err="1"/>
              <a:t>VMResourceMetering</a:t>
            </a:r>
            <a:r>
              <a:rPr lang="en-US" dirty="0"/>
              <a:t> cmdlet with the following syntax:</a:t>
            </a:r>
          </a:p>
          <a:p>
            <a:pPr lvl="1" algn="just"/>
            <a:r>
              <a:rPr lang="en-US" i="1" u="sng" dirty="0"/>
              <a:t>Enable-</a:t>
            </a:r>
            <a:r>
              <a:rPr lang="en-US" i="1" u="sng" dirty="0" err="1"/>
              <a:t>VMResourceMetering</a:t>
            </a:r>
            <a:r>
              <a:rPr lang="en-US" i="1" u="sng" dirty="0"/>
              <a:t> –</a:t>
            </a:r>
            <a:r>
              <a:rPr lang="en-US" i="1" u="sng" dirty="0" err="1"/>
              <a:t>VMName</a:t>
            </a:r>
            <a:r>
              <a:rPr lang="en-US" i="1" u="sng" dirty="0"/>
              <a:t> &lt;name&gt;</a:t>
            </a:r>
          </a:p>
          <a:p>
            <a:pPr algn="just"/>
            <a:r>
              <a:rPr lang="en-US" dirty="0"/>
              <a:t>Once you have enabled metering, you can display a statistical report at any time by using the Measure-VM cmdlet with the following syntax:</a:t>
            </a:r>
          </a:p>
          <a:p>
            <a:pPr lvl="1" algn="just"/>
            <a:r>
              <a:rPr lang="en-US" i="1" u="sng" dirty="0"/>
              <a:t>Measure-VM –</a:t>
            </a:r>
            <a:r>
              <a:rPr lang="en-US" i="1" u="sng" dirty="0" err="1"/>
              <a:t>VMName</a:t>
            </a:r>
            <a:r>
              <a:rPr lang="en-US" i="1" u="sng" dirty="0"/>
              <a:t> &lt;name&gt;</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39</a:t>
            </a:fld>
            <a:endParaRPr lang="en-US"/>
          </a:p>
        </p:txBody>
      </p:sp>
    </p:spTree>
    <p:extLst>
      <p:ext uri="{BB962C8B-B14F-4D97-AF65-F5344CB8AC3E}">
        <p14:creationId xmlns:p14="http://schemas.microsoft.com/office/powerpoint/2010/main" val="190507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architectures</a:t>
            </a:r>
          </a:p>
        </p:txBody>
      </p:sp>
      <p:sp>
        <p:nvSpPr>
          <p:cNvPr id="3" name="Content Placeholder 2"/>
          <p:cNvSpPr>
            <a:spLocks noGrp="1"/>
          </p:cNvSpPr>
          <p:nvPr>
            <p:ph idx="1"/>
          </p:nvPr>
        </p:nvSpPr>
        <p:spPr/>
        <p:txBody>
          <a:bodyPr>
            <a:normAutofit fontScale="77500" lnSpcReduction="20000"/>
          </a:bodyPr>
          <a:lstStyle/>
          <a:p>
            <a:pPr algn="just"/>
            <a:r>
              <a:rPr lang="en-US" dirty="0"/>
              <a:t>Virtualization products can use several different architectures to share a computer’s hardware resources among VMs. </a:t>
            </a:r>
          </a:p>
          <a:p>
            <a:pPr algn="just"/>
            <a:r>
              <a:rPr lang="en-US" dirty="0"/>
              <a:t>The earlier type of virtualization products, including Microsoft Windows Virtual PC and Microsoft Virtual Server, requires a standard OS installed on a computer. This becomes the “host” OS. </a:t>
            </a:r>
          </a:p>
          <a:p>
            <a:pPr algn="just"/>
            <a:r>
              <a:rPr lang="en-US" dirty="0"/>
              <a:t>Then you install the virtualization product, which adds the hypervisor component. </a:t>
            </a:r>
          </a:p>
          <a:p>
            <a:pPr algn="just"/>
            <a:r>
              <a:rPr lang="en-US" dirty="0"/>
              <a:t>The hypervisor essentially runs alongside the host OS, as shown in Figure, and enables you to create as many VMs as the computer has hardware to support.</a:t>
            </a:r>
          </a:p>
        </p:txBody>
      </p:sp>
      <p:sp>
        <p:nvSpPr>
          <p:cNvPr id="4" name="Date Placeholder 3"/>
          <p:cNvSpPr>
            <a:spLocks noGrp="1"/>
          </p:cNvSpPr>
          <p:nvPr>
            <p:ph type="dt" sz="half" idx="10"/>
          </p:nvPr>
        </p:nvSpPr>
        <p:spPr/>
        <p:txBody>
          <a:bodyPr/>
          <a:lstStyle/>
          <a:p>
            <a:fld id="{8EF0BBAE-CFA1-4E79-BF03-879BEB658BFC}"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a:t>
            </a:fld>
            <a:endParaRPr lang="en-US"/>
          </a:p>
        </p:txBody>
      </p:sp>
    </p:spTree>
    <p:extLst>
      <p:ext uri="{BB962C8B-B14F-4D97-AF65-F5344CB8AC3E}">
        <p14:creationId xmlns:p14="http://schemas.microsoft.com/office/powerpoint/2010/main" val="577874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438400"/>
            <a:ext cx="7498080" cy="1143000"/>
          </a:xfrm>
        </p:spPr>
        <p:txBody>
          <a:bodyPr>
            <a:normAutofit fontScale="90000"/>
          </a:bodyPr>
          <a:lstStyle/>
          <a:p>
            <a:r>
              <a:rPr lang="en-US" b="1" dirty="0"/>
              <a:t>Create and configure virtual machine storage</a:t>
            </a:r>
            <a:endParaRPr lang="en-US" dirty="0"/>
          </a:p>
        </p:txBody>
      </p:sp>
      <p:sp>
        <p:nvSpPr>
          <p:cNvPr id="3" name="Date Placeholder 2"/>
          <p:cNvSpPr>
            <a:spLocks noGrp="1"/>
          </p:cNvSpPr>
          <p:nvPr>
            <p:ph type="dt" sz="half" idx="10"/>
          </p:nvPr>
        </p:nvSpPr>
        <p:spPr/>
        <p:txBody>
          <a:bodyPr/>
          <a:lstStyle/>
          <a:p>
            <a:fld id="{5A9B3C04-88BE-45DE-BDFD-002C4623E0F3}"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40</a:t>
            </a:fld>
            <a:endParaRPr lang="en-US"/>
          </a:p>
        </p:txBody>
      </p:sp>
    </p:spTree>
    <p:extLst>
      <p:ext uri="{BB962C8B-B14F-4D97-AF65-F5344CB8AC3E}">
        <p14:creationId xmlns:p14="http://schemas.microsoft.com/office/powerpoint/2010/main" val="31937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 disk formats</a:t>
            </a:r>
          </a:p>
        </p:txBody>
      </p:sp>
      <p:sp>
        <p:nvSpPr>
          <p:cNvPr id="3" name="Content Placeholder 2"/>
          <p:cNvSpPr>
            <a:spLocks noGrp="1"/>
          </p:cNvSpPr>
          <p:nvPr>
            <p:ph idx="1"/>
          </p:nvPr>
        </p:nvSpPr>
        <p:spPr/>
        <p:txBody>
          <a:bodyPr>
            <a:normAutofit fontScale="92500" lnSpcReduction="20000"/>
          </a:bodyPr>
          <a:lstStyle/>
          <a:p>
            <a:pPr algn="just"/>
            <a:r>
              <a:rPr lang="en-US" dirty="0"/>
              <a:t>Windows Server 2012 R2 Hyper-V supports the original VHD disk image file and the new VHDX format. </a:t>
            </a:r>
          </a:p>
          <a:p>
            <a:pPr algn="just"/>
            <a:r>
              <a:rPr lang="en-US" dirty="0"/>
              <a:t>The original VHD format was created by a company called Connectix for its Virtual PC product. </a:t>
            </a:r>
          </a:p>
          <a:p>
            <a:pPr algn="just"/>
            <a:r>
              <a:rPr lang="en-US" dirty="0"/>
              <a:t>Microsoft later acquired the product and used the VHD format for all its subsequent virtualization products, including Hyper-V.</a:t>
            </a:r>
          </a:p>
          <a:p>
            <a:pPr algn="just"/>
            <a:r>
              <a:rPr lang="en-US" dirty="0"/>
              <a:t>There are three types of VHD files, as follows: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41</a:t>
            </a:fld>
            <a:endParaRPr lang="en-US"/>
          </a:p>
        </p:txBody>
      </p:sp>
    </p:spTree>
    <p:extLst>
      <p:ext uri="{BB962C8B-B14F-4D97-AF65-F5344CB8AC3E}">
        <p14:creationId xmlns:p14="http://schemas.microsoft.com/office/powerpoint/2010/main" val="4189848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disk formats (Contd.,)</a:t>
            </a:r>
          </a:p>
        </p:txBody>
      </p:sp>
      <p:sp>
        <p:nvSpPr>
          <p:cNvPr id="3" name="Content Placeholder 2"/>
          <p:cNvSpPr>
            <a:spLocks noGrp="1"/>
          </p:cNvSpPr>
          <p:nvPr>
            <p:ph idx="1"/>
          </p:nvPr>
        </p:nvSpPr>
        <p:spPr/>
        <p:txBody>
          <a:bodyPr>
            <a:normAutofit fontScale="92500" lnSpcReduction="20000"/>
          </a:bodyPr>
          <a:lstStyle/>
          <a:p>
            <a:pPr lvl="1" algn="just"/>
            <a:r>
              <a:rPr lang="en-US" dirty="0"/>
              <a:t> </a:t>
            </a:r>
            <a:r>
              <a:rPr lang="en-US" b="1" dirty="0"/>
              <a:t>Fixed hard disk image </a:t>
            </a:r>
            <a:r>
              <a:rPr lang="en-US" dirty="0"/>
              <a:t>An image file of a specified size in which all the disk space required to create the image is allocated during its creation. </a:t>
            </a:r>
          </a:p>
          <a:p>
            <a:pPr lvl="1" algn="just"/>
            <a:r>
              <a:rPr lang="en-US" dirty="0"/>
              <a:t> </a:t>
            </a:r>
            <a:r>
              <a:rPr lang="en-US" b="1" dirty="0"/>
              <a:t>Dynamic hard disk image </a:t>
            </a:r>
            <a:r>
              <a:rPr lang="en-US" dirty="0"/>
              <a:t>An image file with a specified maximum size, which starts small and expands as needed to accommodate the data the system writes to it. </a:t>
            </a:r>
          </a:p>
          <a:p>
            <a:pPr lvl="1" algn="just"/>
            <a:r>
              <a:rPr lang="en-US" b="1" dirty="0"/>
              <a:t>Differencing hard disk image </a:t>
            </a:r>
            <a:r>
              <a:rPr lang="en-US" dirty="0"/>
              <a:t>A child image file associated with a specific parent image. The system writes all changes made to the data on the parent image file to the child image, to manage disk space or to facilitate a rollback at a later time.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42</a:t>
            </a:fld>
            <a:endParaRPr lang="en-US"/>
          </a:p>
        </p:txBody>
      </p:sp>
    </p:spTree>
    <p:extLst>
      <p:ext uri="{BB962C8B-B14F-4D97-AF65-F5344CB8AC3E}">
        <p14:creationId xmlns:p14="http://schemas.microsoft.com/office/powerpoint/2010/main" val="4012606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disk formats (Contd.,)</a:t>
            </a:r>
          </a:p>
        </p:txBody>
      </p:sp>
      <p:sp>
        <p:nvSpPr>
          <p:cNvPr id="3" name="Content Placeholder 2"/>
          <p:cNvSpPr>
            <a:spLocks noGrp="1"/>
          </p:cNvSpPr>
          <p:nvPr>
            <p:ph idx="1"/>
          </p:nvPr>
        </p:nvSpPr>
        <p:spPr/>
        <p:txBody>
          <a:bodyPr>
            <a:normAutofit fontScale="77500" lnSpcReduction="20000"/>
          </a:bodyPr>
          <a:lstStyle/>
          <a:p>
            <a:pPr algn="just"/>
            <a:r>
              <a:rPr lang="en-US" dirty="0"/>
              <a:t>VHD images are limited to maximum size of 2 TB and are compatible with all versions of Hyper-V and Microsoft Type II hypervisor products, such as Virtual Server and Virtual PC.</a:t>
            </a:r>
          </a:p>
          <a:p>
            <a:pPr algn="just"/>
            <a:r>
              <a:rPr lang="en-US" dirty="0"/>
              <a:t>Windows Server 2012 introduced an updated version of the format, which uses a VHDX filename extension.</a:t>
            </a:r>
          </a:p>
          <a:p>
            <a:pPr algn="just"/>
            <a:r>
              <a:rPr lang="en-US" dirty="0"/>
              <a:t>VHDX image files can be as large as 64 TB, and they also support 4-KB logical sector sizes to provide compatibility with new 4-KB native drives. </a:t>
            </a:r>
          </a:p>
          <a:p>
            <a:pPr algn="just"/>
            <a:r>
              <a:rPr lang="en-US" dirty="0"/>
              <a:t>VHDX files can also use larger block sizes (up to 256 MB), which enable administrators to fine-tune the performance level of a virtual storage subsystem to accommodate specific applications and data file types.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43</a:t>
            </a:fld>
            <a:endParaRPr lang="en-US"/>
          </a:p>
        </p:txBody>
      </p:sp>
    </p:spTree>
    <p:extLst>
      <p:ext uri="{BB962C8B-B14F-4D97-AF65-F5344CB8AC3E}">
        <p14:creationId xmlns:p14="http://schemas.microsoft.com/office/powerpoint/2010/main" val="2237676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a:t>
            </a:r>
          </a:p>
        </p:txBody>
      </p:sp>
      <p:sp>
        <p:nvSpPr>
          <p:cNvPr id="3" name="Content Placeholder 2"/>
          <p:cNvSpPr>
            <a:spLocks noGrp="1"/>
          </p:cNvSpPr>
          <p:nvPr>
            <p:ph idx="1"/>
          </p:nvPr>
        </p:nvSpPr>
        <p:spPr/>
        <p:txBody>
          <a:bodyPr>
            <a:normAutofit fontScale="92500" lnSpcReduction="10000"/>
          </a:bodyPr>
          <a:lstStyle/>
          <a:p>
            <a:pPr algn="just"/>
            <a:r>
              <a:rPr lang="en-US" dirty="0"/>
              <a:t>Windows Server 2012 R2 Hyper-V provides several ways to create virtual disk files. </a:t>
            </a:r>
          </a:p>
          <a:p>
            <a:pPr algn="just"/>
            <a:r>
              <a:rPr lang="en-US" dirty="0"/>
              <a:t>You can create them as part of a VM or create them at another time and add them to a VM. </a:t>
            </a:r>
          </a:p>
          <a:p>
            <a:pPr algn="just"/>
            <a:r>
              <a:rPr lang="en-US" dirty="0"/>
              <a:t>The graphical interface in Hyper-V Manager provides access to most of the VHD parameters, but the Windows PowerShell cmdlets included in Windows Server 2012 R2 provide the most granular control over the disk image format.</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44</a:t>
            </a:fld>
            <a:endParaRPr lang="en-US"/>
          </a:p>
        </p:txBody>
      </p:sp>
    </p:spTree>
    <p:extLst>
      <p:ext uri="{BB962C8B-B14F-4D97-AF65-F5344CB8AC3E}">
        <p14:creationId xmlns:p14="http://schemas.microsoft.com/office/powerpoint/2010/main" val="828731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virtual disk with a VM</a:t>
            </a:r>
          </a:p>
        </p:txBody>
      </p:sp>
      <p:sp>
        <p:nvSpPr>
          <p:cNvPr id="3" name="Content Placeholder 2"/>
          <p:cNvSpPr>
            <a:spLocks noGrp="1"/>
          </p:cNvSpPr>
          <p:nvPr>
            <p:ph idx="1"/>
          </p:nvPr>
        </p:nvSpPr>
        <p:spPr/>
        <p:txBody>
          <a:bodyPr>
            <a:normAutofit fontScale="92500" lnSpcReduction="10000"/>
          </a:bodyPr>
          <a:lstStyle/>
          <a:p>
            <a:pPr algn="just"/>
            <a:r>
              <a:rPr lang="en-US" dirty="0"/>
              <a:t>The New Virtual Machine Wizard includes a Connect Virtual Hard Disk page with which you can add a single disk to your new VM. The options for this disk are relatively limited and consist of the following:</a:t>
            </a:r>
          </a:p>
          <a:p>
            <a:pPr lvl="1" algn="just"/>
            <a:r>
              <a:rPr lang="en-US" b="1" dirty="0"/>
              <a:t>Create A Virtual Hard Disk </a:t>
            </a:r>
            <a:r>
              <a:rPr lang="en-US" dirty="0"/>
              <a:t>Enables you to specify the name, location, and size of a new VHD. The wizard only allows you to create a dynamically expanding disk using the VHDX format, but you can also create fixed and differencing VHDX disks using Windows PowerShell.</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45</a:t>
            </a:fld>
            <a:endParaRPr lang="en-US"/>
          </a:p>
        </p:txBody>
      </p:sp>
    </p:spTree>
    <p:extLst>
      <p:ext uri="{BB962C8B-B14F-4D97-AF65-F5344CB8AC3E}">
        <p14:creationId xmlns:p14="http://schemas.microsoft.com/office/powerpoint/2010/main" val="2971391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virtual disk with a VM (Contd.,)</a:t>
            </a:r>
          </a:p>
        </p:txBody>
      </p:sp>
      <p:sp>
        <p:nvSpPr>
          <p:cNvPr id="3" name="Content Placeholder 2"/>
          <p:cNvSpPr>
            <a:spLocks noGrp="1"/>
          </p:cNvSpPr>
          <p:nvPr>
            <p:ph idx="1"/>
          </p:nvPr>
        </p:nvSpPr>
        <p:spPr/>
        <p:txBody>
          <a:bodyPr>
            <a:normAutofit/>
          </a:bodyPr>
          <a:lstStyle/>
          <a:p>
            <a:pPr lvl="1" algn="just"/>
            <a:r>
              <a:rPr lang="en-US" b="1" dirty="0"/>
              <a:t>Use An Existing Virtual Hard Disk </a:t>
            </a:r>
            <a:r>
              <a:rPr lang="en-US" dirty="0"/>
              <a:t>Enables you to specify the location of an existing VHD or VHDX disk, which the VM will presumably use as its system disk.</a:t>
            </a:r>
          </a:p>
          <a:p>
            <a:pPr lvl="1" algn="just"/>
            <a:r>
              <a:rPr lang="en-US" b="1" dirty="0"/>
              <a:t>Attach A Virtual Hard Disk Later </a:t>
            </a:r>
            <a:r>
              <a:rPr lang="en-US" dirty="0"/>
              <a:t>Prevents the wizard from adding any virtual disks to the VM configuration. The assumption is that you will manually add a disk later, before you start the VM.</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46</a:t>
            </a:fld>
            <a:endParaRPr lang="en-US"/>
          </a:p>
        </p:txBody>
      </p:sp>
    </p:spTree>
    <p:extLst>
      <p:ext uri="{BB962C8B-B14F-4D97-AF65-F5344CB8AC3E}">
        <p14:creationId xmlns:p14="http://schemas.microsoft.com/office/powerpoint/2010/main" val="1015978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virtual disk</a:t>
            </a:r>
          </a:p>
        </p:txBody>
      </p:sp>
      <p:sp>
        <p:nvSpPr>
          <p:cNvPr id="3" name="Content Placeholder 2"/>
          <p:cNvSpPr>
            <a:spLocks noGrp="1"/>
          </p:cNvSpPr>
          <p:nvPr>
            <p:ph idx="1"/>
          </p:nvPr>
        </p:nvSpPr>
        <p:spPr/>
        <p:txBody>
          <a:bodyPr>
            <a:normAutofit fontScale="70000" lnSpcReduction="20000"/>
          </a:bodyPr>
          <a:lstStyle/>
          <a:p>
            <a:pPr algn="just"/>
            <a:r>
              <a:rPr lang="en-US" dirty="0"/>
              <a:t>You can create a VHD file at any time without adding it to a VM by using the New Virtual Hard Disk Wizard in Hyper-V Manager. To create a new virtual disk, use the following procedure.</a:t>
            </a:r>
          </a:p>
          <a:p>
            <a:pPr lvl="1" algn="just"/>
            <a:r>
              <a:rPr lang="en-US" dirty="0"/>
              <a:t>1. In Server Manager, on the Tools menu, select Hyper-V Manager. The Hyper-V Manager console opens.</a:t>
            </a:r>
          </a:p>
          <a:p>
            <a:pPr lvl="1" algn="just"/>
            <a:r>
              <a:rPr lang="en-US" dirty="0"/>
              <a:t>2. In the left pane, select a Hyper-V server.</a:t>
            </a:r>
          </a:p>
          <a:p>
            <a:pPr lvl="1" algn="just"/>
            <a:r>
              <a:rPr lang="en-US" dirty="0"/>
              <a:t>3. From the Action menu, select New, Hard Disk to start the New Virtual Hard Disk Wizard, displaying the Before You Begin page.</a:t>
            </a:r>
          </a:p>
          <a:p>
            <a:pPr lvl="1" algn="just"/>
            <a:r>
              <a:rPr lang="en-US" dirty="0"/>
              <a:t>4. Click Next to open the Choose Disk Format page.</a:t>
            </a:r>
          </a:p>
          <a:p>
            <a:pPr lvl="1" algn="just"/>
            <a:r>
              <a:rPr lang="en-US" dirty="0"/>
              <a:t>5. Select one of the following disk format options:</a:t>
            </a:r>
          </a:p>
          <a:p>
            <a:pPr lvl="2" algn="just"/>
            <a:r>
              <a:rPr lang="en-US" b="1" dirty="0"/>
              <a:t>VHD </a:t>
            </a:r>
            <a:r>
              <a:rPr lang="en-US" dirty="0"/>
              <a:t>Creates an image no larger than 2 TB, using the highly compatible VHD format</a:t>
            </a:r>
          </a:p>
          <a:p>
            <a:pPr lvl="2" algn="just"/>
            <a:r>
              <a:rPr lang="en-US" b="1" dirty="0"/>
              <a:t>VHDX </a:t>
            </a:r>
            <a:r>
              <a:rPr lang="en-US" dirty="0"/>
              <a:t>Creates an image up to 64 TB, using the new VHDX format</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47</a:t>
            </a:fld>
            <a:endParaRPr lang="en-US"/>
          </a:p>
        </p:txBody>
      </p:sp>
    </p:spTree>
    <p:extLst>
      <p:ext uri="{BB962C8B-B14F-4D97-AF65-F5344CB8AC3E}">
        <p14:creationId xmlns:p14="http://schemas.microsoft.com/office/powerpoint/2010/main" val="3386191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new virtual disk (Contd.,)</a:t>
            </a:r>
          </a:p>
        </p:txBody>
      </p:sp>
      <p:sp>
        <p:nvSpPr>
          <p:cNvPr id="3" name="Content Placeholder 2"/>
          <p:cNvSpPr>
            <a:spLocks noGrp="1"/>
          </p:cNvSpPr>
          <p:nvPr>
            <p:ph idx="1"/>
          </p:nvPr>
        </p:nvSpPr>
        <p:spPr/>
        <p:txBody>
          <a:bodyPr>
            <a:normAutofit fontScale="85000" lnSpcReduction="10000"/>
          </a:bodyPr>
          <a:lstStyle/>
          <a:p>
            <a:pPr lvl="1" algn="just"/>
            <a:r>
              <a:rPr lang="en-US" dirty="0"/>
              <a:t>6. Click Next to open the Choose Disk Type page.</a:t>
            </a:r>
          </a:p>
          <a:p>
            <a:pPr lvl="1" algn="just"/>
            <a:r>
              <a:rPr lang="en-US" dirty="0"/>
              <a:t>7. Select one of the following disk type options:</a:t>
            </a:r>
          </a:p>
          <a:p>
            <a:pPr lvl="2" algn="just"/>
            <a:r>
              <a:rPr lang="en-US" b="1" dirty="0"/>
              <a:t>Fixed Size </a:t>
            </a:r>
            <a:r>
              <a:rPr lang="en-US" dirty="0"/>
              <a:t>Creates a disk of a specific size, allocating all of the space at once</a:t>
            </a:r>
          </a:p>
          <a:p>
            <a:pPr lvl="2" algn="just"/>
            <a:r>
              <a:rPr lang="en-US" b="1" dirty="0"/>
              <a:t>Dynamically Expanding </a:t>
            </a:r>
            <a:r>
              <a:rPr lang="en-US" dirty="0"/>
              <a:t>Creates a disk that can grow to the maximum size you specify as you add data</a:t>
            </a:r>
          </a:p>
          <a:p>
            <a:pPr lvl="2" algn="just"/>
            <a:r>
              <a:rPr lang="en-US" b="1" dirty="0"/>
              <a:t>Differencing </a:t>
            </a:r>
            <a:r>
              <a:rPr lang="en-US" dirty="0"/>
              <a:t>Creates a child drive that will contain changes made to a specified parent drive</a:t>
            </a:r>
          </a:p>
          <a:p>
            <a:pPr lvl="1" algn="just"/>
            <a:r>
              <a:rPr lang="en-US" dirty="0"/>
              <a:t>8. Click Next. The Specify Name And Location page opens.</a:t>
            </a:r>
          </a:p>
          <a:p>
            <a:pPr lvl="1" algn="just"/>
            <a:r>
              <a:rPr lang="en-US" dirty="0"/>
              <a:t>9. Specify a file name for the disk image in the Name text box and, if desired, specify a location for the file other than the server default. Click Next to open the Configure Disk page.</a:t>
            </a:r>
          </a:p>
          <a:p>
            <a:pPr lvl="1" algn="just"/>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48</a:t>
            </a:fld>
            <a:endParaRPr lang="en-US"/>
          </a:p>
        </p:txBody>
      </p:sp>
    </p:spTree>
    <p:extLst>
      <p:ext uri="{BB962C8B-B14F-4D97-AF65-F5344CB8AC3E}">
        <p14:creationId xmlns:p14="http://schemas.microsoft.com/office/powerpoint/2010/main" val="2971531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new virtual disk (Contd.,)</a:t>
            </a:r>
          </a:p>
        </p:txBody>
      </p:sp>
      <p:sp>
        <p:nvSpPr>
          <p:cNvPr id="3" name="Content Placeholder 2"/>
          <p:cNvSpPr>
            <a:spLocks noGrp="1"/>
          </p:cNvSpPr>
          <p:nvPr>
            <p:ph idx="1"/>
          </p:nvPr>
        </p:nvSpPr>
        <p:spPr/>
        <p:txBody>
          <a:bodyPr>
            <a:normAutofit fontScale="85000" lnSpcReduction="20000"/>
          </a:bodyPr>
          <a:lstStyle/>
          <a:p>
            <a:r>
              <a:rPr lang="en-US" dirty="0"/>
              <a:t>10. For fixed and dynamically expanding disks, select and configure one of the following options:</a:t>
            </a:r>
          </a:p>
          <a:p>
            <a:pPr lvl="2"/>
            <a:r>
              <a:rPr lang="en-US" b="1" dirty="0"/>
              <a:t>Create A New Blank Virtual Hard Disk </a:t>
            </a:r>
            <a:r>
              <a:rPr lang="en-US" dirty="0"/>
              <a:t>Specifies the size (or the maximum size) of the disk image file to create</a:t>
            </a:r>
          </a:p>
          <a:p>
            <a:pPr lvl="2"/>
            <a:r>
              <a:rPr lang="en-US" b="1" dirty="0"/>
              <a:t>Copy The Contents Of The Specified Physical Disk </a:t>
            </a:r>
            <a:r>
              <a:rPr lang="en-US" dirty="0"/>
              <a:t>Enables you to select one of the physical hard disks in the computer and copy its contents to the new disk image</a:t>
            </a:r>
          </a:p>
          <a:p>
            <a:pPr lvl="2"/>
            <a:r>
              <a:rPr lang="en-US" b="1" dirty="0"/>
              <a:t>Copy The Contents Of The Specified Virtual Hard Disk </a:t>
            </a:r>
            <a:r>
              <a:rPr lang="en-US" dirty="0"/>
              <a:t>Enables you to select an existing virtual disk file and copy its contents to the new disk image</a:t>
            </a:r>
          </a:p>
          <a:p>
            <a:r>
              <a:rPr lang="en-US" dirty="0"/>
              <a:t>11. Click Next. The Completing The New Virtual Hard Disk Wizard page opens.</a:t>
            </a:r>
          </a:p>
          <a:p>
            <a:r>
              <a:rPr lang="en-US" dirty="0"/>
              <a:t>12. Click Finish.</a:t>
            </a:r>
          </a:p>
          <a:p>
            <a:r>
              <a:rPr lang="en-US" dirty="0"/>
              <a:t>The wizard creates the new image disk and saves it to the specified location.</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49</a:t>
            </a:fld>
            <a:endParaRPr lang="en-US"/>
          </a:p>
        </p:txBody>
      </p:sp>
    </p:spTree>
    <p:extLst>
      <p:ext uri="{BB962C8B-B14F-4D97-AF65-F5344CB8AC3E}">
        <p14:creationId xmlns:p14="http://schemas.microsoft.com/office/powerpoint/2010/main" val="110581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7499350" cy="4049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0" y="5715000"/>
            <a:ext cx="7315200" cy="369332"/>
          </a:xfrm>
          <a:prstGeom prst="rect">
            <a:avLst/>
          </a:prstGeom>
          <a:noFill/>
        </p:spPr>
        <p:txBody>
          <a:bodyPr wrap="square" rtlCol="0">
            <a:spAutoFit/>
          </a:bodyPr>
          <a:lstStyle/>
          <a:p>
            <a:r>
              <a:rPr lang="en-US" dirty="0"/>
              <a:t>Fig:  A hybrid VMM sharing hardware access with a host operating system</a:t>
            </a:r>
          </a:p>
        </p:txBody>
      </p:sp>
      <p:sp>
        <p:nvSpPr>
          <p:cNvPr id="5" name="Date Placeholder 4"/>
          <p:cNvSpPr>
            <a:spLocks noGrp="1"/>
          </p:cNvSpPr>
          <p:nvPr>
            <p:ph type="dt" sz="half" idx="10"/>
          </p:nvPr>
        </p:nvSpPr>
        <p:spPr/>
        <p:txBody>
          <a:bodyPr/>
          <a:lstStyle/>
          <a:p>
            <a:fld id="{DC5D40DA-2B10-4F87-8980-E45825A46985}" type="datetime1">
              <a:rPr lang="en-US" smtClean="0"/>
              <a:t>2/24/2020</a:t>
            </a:fld>
            <a:endParaRPr lang="en-US"/>
          </a:p>
        </p:txBody>
      </p:sp>
      <p:sp>
        <p:nvSpPr>
          <p:cNvPr id="6" name="Slide Number Placeholder 5"/>
          <p:cNvSpPr>
            <a:spLocks noGrp="1"/>
          </p:cNvSpPr>
          <p:nvPr>
            <p:ph type="sldNum" sz="quarter" idx="12"/>
          </p:nvPr>
        </p:nvSpPr>
        <p:spPr/>
        <p:txBody>
          <a:bodyPr/>
          <a:lstStyle/>
          <a:p>
            <a:fld id="{C3AC827F-5678-4396-AAD5-61ED902AA8A4}" type="slidenum">
              <a:rPr lang="en-US" smtClean="0"/>
              <a:t>5</a:t>
            </a:fld>
            <a:endParaRPr lang="en-US"/>
          </a:p>
        </p:txBody>
      </p:sp>
    </p:spTree>
    <p:extLst>
      <p:ext uri="{BB962C8B-B14F-4D97-AF65-F5344CB8AC3E}">
        <p14:creationId xmlns:p14="http://schemas.microsoft.com/office/powerpoint/2010/main" val="137399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virtual disks to virtual machines</a:t>
            </a:r>
          </a:p>
        </p:txBody>
      </p:sp>
      <p:sp>
        <p:nvSpPr>
          <p:cNvPr id="3" name="Content Placeholder 2"/>
          <p:cNvSpPr>
            <a:spLocks noGrp="1"/>
          </p:cNvSpPr>
          <p:nvPr>
            <p:ph idx="1"/>
          </p:nvPr>
        </p:nvSpPr>
        <p:spPr/>
        <p:txBody>
          <a:bodyPr>
            <a:normAutofit fontScale="70000" lnSpcReduction="20000"/>
          </a:bodyPr>
          <a:lstStyle/>
          <a:p>
            <a:pPr algn="just"/>
            <a:r>
              <a:rPr lang="en-US" dirty="0"/>
              <a:t>Creating virtual disk image files as a separate process enables administrators to exercise more control over their capabilities, but after creating the VHD or VHDX files, you must add them to a VM for them to be useful.</a:t>
            </a:r>
          </a:p>
          <a:p>
            <a:pPr algn="just"/>
            <a:r>
              <a:rPr lang="en-US" dirty="0"/>
              <a:t>To add a hard disk drive to a physical computer, you must connect it to a controller; the same is true with a VM in Hyper-V. </a:t>
            </a:r>
          </a:p>
          <a:p>
            <a:pPr algn="just"/>
            <a:r>
              <a:rPr lang="en-US" dirty="0"/>
              <a:t>When you open the Settings dialog box for a Generation 1 VM in its default configuration, you see three controllers labeled IDE Controller 0, IDE controller 1, and SCSI Controller. </a:t>
            </a:r>
          </a:p>
          <a:p>
            <a:pPr algn="just"/>
            <a:r>
              <a:rPr lang="en-US" dirty="0"/>
              <a:t>These correspond to the controllers you might find in a typical physical server computer.</a:t>
            </a:r>
          </a:p>
          <a:p>
            <a:pPr algn="just"/>
            <a:r>
              <a:rPr lang="en-US" dirty="0"/>
              <a:t>To add an existing virtual system drive to a VM, use the following procedure.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50</a:t>
            </a:fld>
            <a:endParaRPr lang="en-US"/>
          </a:p>
        </p:txBody>
      </p:sp>
    </p:spTree>
    <p:extLst>
      <p:ext uri="{BB962C8B-B14F-4D97-AF65-F5344CB8AC3E}">
        <p14:creationId xmlns:p14="http://schemas.microsoft.com/office/powerpoint/2010/main" val="155659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virtual disks to virtual machines (Contd.,)</a:t>
            </a:r>
          </a:p>
        </p:txBody>
      </p:sp>
      <p:sp>
        <p:nvSpPr>
          <p:cNvPr id="3" name="Content Placeholder 2"/>
          <p:cNvSpPr>
            <a:spLocks noGrp="1"/>
          </p:cNvSpPr>
          <p:nvPr>
            <p:ph idx="1"/>
          </p:nvPr>
        </p:nvSpPr>
        <p:spPr/>
        <p:txBody>
          <a:bodyPr/>
          <a:lstStyle/>
          <a:p>
            <a:pPr lvl="1" algn="just"/>
            <a:r>
              <a:rPr lang="en-US" dirty="0"/>
              <a:t>1. In Server Manager, on the Tools menu, select Hyper-V Manager to open the Hyper-V Manager console.</a:t>
            </a:r>
          </a:p>
          <a:p>
            <a:pPr lvl="1" algn="just"/>
            <a:r>
              <a:rPr lang="en-US" dirty="0"/>
              <a:t>2. In the left pane, select a Hyper-V server.</a:t>
            </a:r>
          </a:p>
          <a:p>
            <a:pPr lvl="1" algn="just"/>
            <a:r>
              <a:rPr lang="en-US" dirty="0"/>
              <a:t>3. Select a VM and, in the Actions pane, select Settings. The Settings dialog box for the VM appears.</a:t>
            </a:r>
          </a:p>
          <a:p>
            <a:pPr lvl="1" algn="just"/>
            <a:r>
              <a:rPr lang="en-US" dirty="0"/>
              <a:t>4. Select IDE Controller 0, as shown in Figure.</a:t>
            </a:r>
          </a:p>
          <a:p>
            <a:pPr marL="402336" lvl="1" indent="0" algn="just">
              <a:buNone/>
            </a:pPr>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51</a:t>
            </a:fld>
            <a:endParaRPr lang="en-US"/>
          </a:p>
        </p:txBody>
      </p:sp>
    </p:spTree>
    <p:extLst>
      <p:ext uri="{BB962C8B-B14F-4D97-AF65-F5344CB8AC3E}">
        <p14:creationId xmlns:p14="http://schemas.microsoft.com/office/powerpoint/2010/main" val="161438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The IDE Controller interface in the Settings dialog box</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52</a:t>
            </a:fld>
            <a:endParaRPr lang="en-US"/>
          </a:p>
        </p:txBody>
      </p:sp>
      <p:pic>
        <p:nvPicPr>
          <p:cNvPr id="205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831" b="7831"/>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427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virtual disks to virtual machines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53</a:t>
            </a:fld>
            <a:endParaRPr lang="en-US"/>
          </a:p>
        </p:txBody>
      </p:sp>
      <p:sp>
        <p:nvSpPr>
          <p:cNvPr id="6" name="Content Placeholder 5"/>
          <p:cNvSpPr>
            <a:spLocks noGrp="1"/>
          </p:cNvSpPr>
          <p:nvPr>
            <p:ph idx="1"/>
          </p:nvPr>
        </p:nvSpPr>
        <p:spPr/>
        <p:txBody>
          <a:bodyPr>
            <a:normAutofit lnSpcReduction="10000"/>
          </a:bodyPr>
          <a:lstStyle/>
          <a:p>
            <a:pPr lvl="1" algn="just"/>
            <a:r>
              <a:rPr lang="en-US" dirty="0"/>
              <a:t>5. In the IDE Controller box, select Hard Drive and click Add. The Hard Drive page opens, as shown in Figure.</a:t>
            </a:r>
          </a:p>
          <a:p>
            <a:pPr lvl="1" algn="just"/>
            <a:r>
              <a:rPr lang="en-US" dirty="0"/>
              <a:t>6. In the Controller drop-down and the Location drop-down, select the IDE controller and the channel you want to use for the hard disk.</a:t>
            </a:r>
          </a:p>
          <a:p>
            <a:pPr lvl="1" algn="just"/>
            <a:r>
              <a:rPr lang="en-US" dirty="0"/>
              <a:t>7. With the Virtual Hard Disk option selected, click Browse and select the disk image file you want to add.</a:t>
            </a:r>
          </a:p>
          <a:p>
            <a:pPr lvl="1" algn="just"/>
            <a:r>
              <a:rPr lang="en-US" dirty="0"/>
              <a:t>8. Click OK to close the Settings dialog box.</a:t>
            </a:r>
          </a:p>
        </p:txBody>
      </p:sp>
    </p:spTree>
    <p:extLst>
      <p:ext uri="{BB962C8B-B14F-4D97-AF65-F5344CB8AC3E}">
        <p14:creationId xmlns:p14="http://schemas.microsoft.com/office/powerpoint/2010/main" val="951286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The Hard Drive interface in the Settings dialog box</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54</a:t>
            </a:fld>
            <a:endParaRPr lang="en-US"/>
          </a:p>
        </p:txBody>
      </p:sp>
      <p:pic>
        <p:nvPicPr>
          <p:cNvPr id="3074"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770" b="7770"/>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144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differencing disks</a:t>
            </a:r>
          </a:p>
        </p:txBody>
      </p:sp>
      <p:sp>
        <p:nvSpPr>
          <p:cNvPr id="3" name="Content Placeholder 2"/>
          <p:cNvSpPr>
            <a:spLocks noGrp="1"/>
          </p:cNvSpPr>
          <p:nvPr>
            <p:ph idx="1"/>
          </p:nvPr>
        </p:nvSpPr>
        <p:spPr/>
        <p:txBody>
          <a:bodyPr>
            <a:normAutofit fontScale="85000" lnSpcReduction="20000"/>
          </a:bodyPr>
          <a:lstStyle/>
          <a:p>
            <a:pPr algn="just"/>
            <a:r>
              <a:rPr lang="en-US" dirty="0"/>
              <a:t>To create a cloned version of a baseline installation with a differencing disk, use the following procedure.</a:t>
            </a:r>
          </a:p>
          <a:p>
            <a:pPr lvl="1" algn="just"/>
            <a:r>
              <a:rPr lang="en-US" dirty="0"/>
              <a:t>1. </a:t>
            </a:r>
            <a:r>
              <a:rPr lang="en-US" b="1" dirty="0"/>
              <a:t>Install and configure the baseline VM </a:t>
            </a:r>
            <a:r>
              <a:rPr lang="en-US" dirty="0"/>
              <a:t>Create a new VM with a new disk image file and install a guest OS on it. Configure the OS as needed and install any roles, features, applications, or services you need.</a:t>
            </a:r>
          </a:p>
          <a:p>
            <a:pPr lvl="1" algn="just"/>
            <a:r>
              <a:rPr lang="en-US" dirty="0"/>
              <a:t>2. </a:t>
            </a:r>
            <a:r>
              <a:rPr lang="en-US" b="1" dirty="0"/>
              <a:t>Generalize the parent image </a:t>
            </a:r>
            <a:r>
              <a:rPr lang="en-US" dirty="0"/>
              <a:t>Open an elevated command prompt on the baseline system and run the Sysprep.exe utility with the appropriate parameters for your requirements. </a:t>
            </a:r>
            <a:r>
              <a:rPr lang="en-US" dirty="0" err="1"/>
              <a:t>Sysprep</a:t>
            </a:r>
            <a:r>
              <a:rPr lang="en-US" dirty="0"/>
              <a:t> configures the system to assign itself a new, unique </a:t>
            </a:r>
            <a:r>
              <a:rPr lang="en-US" dirty="0" err="1"/>
              <a:t>securityID</a:t>
            </a:r>
            <a:r>
              <a:rPr lang="en-US" dirty="0"/>
              <a:t> (SID) the next time the computer starts. This enables you to create multiple cloned systems from a single disk image.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55</a:t>
            </a:fld>
            <a:endParaRPr lang="en-US"/>
          </a:p>
        </p:txBody>
      </p:sp>
    </p:spTree>
    <p:extLst>
      <p:ext uri="{BB962C8B-B14F-4D97-AF65-F5344CB8AC3E}">
        <p14:creationId xmlns:p14="http://schemas.microsoft.com/office/powerpoint/2010/main" val="3608954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differencing disks (Contd.,)</a:t>
            </a:r>
          </a:p>
        </p:txBody>
      </p:sp>
      <p:sp>
        <p:nvSpPr>
          <p:cNvPr id="3" name="Content Placeholder 2"/>
          <p:cNvSpPr>
            <a:spLocks noGrp="1"/>
          </p:cNvSpPr>
          <p:nvPr>
            <p:ph idx="1"/>
          </p:nvPr>
        </p:nvSpPr>
        <p:spPr/>
        <p:txBody>
          <a:bodyPr>
            <a:normAutofit fontScale="70000" lnSpcReduction="20000"/>
          </a:bodyPr>
          <a:lstStyle/>
          <a:p>
            <a:pPr algn="just"/>
            <a:r>
              <a:rPr lang="en-US" sz="2800" dirty="0"/>
              <a:t>3. </a:t>
            </a:r>
            <a:r>
              <a:rPr lang="en-US" b="1" dirty="0"/>
              <a:t>Create a parent disk image </a:t>
            </a:r>
            <a:r>
              <a:rPr lang="en-US" dirty="0"/>
              <a:t>Once you have generalized the baseline installation, you no longer need the original VM. You can delete everything except the VHD or VHDX file containing the disk image. This will become your parent image. Open the Properties sheet for the image file and set the read-only flag to ensure that the baseline does not change.</a:t>
            </a:r>
          </a:p>
          <a:p>
            <a:pPr algn="just"/>
            <a:r>
              <a:rPr lang="en-US" sz="2800" dirty="0"/>
              <a:t>4. </a:t>
            </a:r>
            <a:r>
              <a:rPr lang="en-US" b="1" dirty="0"/>
              <a:t>Create a differencing disk </a:t>
            </a:r>
            <a:r>
              <a:rPr lang="en-US" dirty="0"/>
              <a:t>By using the New Virtual Hard Disk Wizard or the New- VHD cmdlet for Windows PowerShell, create a new differencing disk pointing to the baseline image you created and prepared earlier as the parent image.</a:t>
            </a:r>
          </a:p>
          <a:p>
            <a:pPr algn="just"/>
            <a:r>
              <a:rPr lang="en-US" sz="2800" dirty="0"/>
              <a:t>5. </a:t>
            </a:r>
            <a:r>
              <a:rPr lang="en-US" b="1" dirty="0"/>
              <a:t>Create a cloned VM </a:t>
            </a:r>
            <a:r>
              <a:rPr lang="en-US" dirty="0"/>
              <a:t>Create a new VM and, on the Connect Virtual Hard Disk page, attach the differencing disk you just created to it by using the Use An Existing Virtual Hard Disk option.</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56</a:t>
            </a:fld>
            <a:endParaRPr lang="en-US"/>
          </a:p>
        </p:txBody>
      </p:sp>
    </p:spTree>
    <p:extLst>
      <p:ext uri="{BB962C8B-B14F-4D97-AF65-F5344CB8AC3E}">
        <p14:creationId xmlns:p14="http://schemas.microsoft.com/office/powerpoint/2010/main" val="2518951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pass-through disks</a:t>
            </a:r>
          </a:p>
        </p:txBody>
      </p:sp>
      <p:sp>
        <p:nvSpPr>
          <p:cNvPr id="3" name="Content Placeholder 2"/>
          <p:cNvSpPr>
            <a:spLocks noGrp="1"/>
          </p:cNvSpPr>
          <p:nvPr>
            <p:ph idx="1"/>
          </p:nvPr>
        </p:nvSpPr>
        <p:spPr/>
        <p:txBody>
          <a:bodyPr>
            <a:normAutofit fontScale="77500" lnSpcReduction="20000"/>
          </a:bodyPr>
          <a:lstStyle/>
          <a:p>
            <a:pPr algn="just"/>
            <a:r>
              <a:rPr lang="en-US" dirty="0"/>
              <a:t>A pass-through disk is a type of virtual disk that points to a physical disk drive installed on the host computer. </a:t>
            </a:r>
          </a:p>
          <a:p>
            <a:pPr algn="just"/>
            <a:r>
              <a:rPr lang="en-US" dirty="0"/>
              <a:t>When you add a hard drive to any of the controllers in a VM, you have the option of selecting a physical hard disk as opposed to a virtual one.</a:t>
            </a:r>
          </a:p>
          <a:p>
            <a:pPr algn="just"/>
            <a:r>
              <a:rPr lang="en-US" dirty="0"/>
              <a:t>To add a physical hard disk to a VM, the VM must have exclusive access to it. This means that you must first take the disk offline in the parent OS by using the Disk Management snap-in, as shown in Figure, or the Diskpart.exe utility. Once the disk is offline, it will be available for selection in the Physical Hard Disk drop-down list</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57</a:t>
            </a:fld>
            <a:endParaRPr lang="en-US"/>
          </a:p>
        </p:txBody>
      </p:sp>
    </p:spTree>
    <p:extLst>
      <p:ext uri="{BB962C8B-B14F-4D97-AF65-F5344CB8AC3E}">
        <p14:creationId xmlns:p14="http://schemas.microsoft.com/office/powerpoint/2010/main" val="2923795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An offline disk in the Disk Management snap-in</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58</a:t>
            </a:fld>
            <a:endParaRPr lang="en-US"/>
          </a:p>
        </p:txBody>
      </p:sp>
      <p:pic>
        <p:nvPicPr>
          <p:cNvPr id="409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918" r="11918"/>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482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virtual disks</a:t>
            </a:r>
          </a:p>
        </p:txBody>
      </p:sp>
      <p:sp>
        <p:nvSpPr>
          <p:cNvPr id="3" name="Content Placeholder 2"/>
          <p:cNvSpPr>
            <a:spLocks noGrp="1"/>
          </p:cNvSpPr>
          <p:nvPr>
            <p:ph idx="1"/>
          </p:nvPr>
        </p:nvSpPr>
        <p:spPr/>
        <p:txBody>
          <a:bodyPr>
            <a:normAutofit lnSpcReduction="10000"/>
          </a:bodyPr>
          <a:lstStyle/>
          <a:p>
            <a:pPr algn="just"/>
            <a:r>
              <a:rPr lang="en-US" dirty="0"/>
              <a:t>Windows Server 2012 R2 and Hyper-V provide several ways for administrators to manage and manipulate VHD images without mounting them in a VM. </a:t>
            </a:r>
          </a:p>
          <a:p>
            <a:pPr algn="just"/>
            <a:r>
              <a:rPr lang="en-US" dirty="0"/>
              <a:t>Once you have created a VHD, whether you have attached it to a VM or not, you can manage it by using the Edit Virtual Hard Disk Wizard in Hyper-V Manager. </a:t>
            </a:r>
          </a:p>
          <a:p>
            <a:pPr algn="just"/>
            <a:r>
              <a:rPr lang="en-US" dirty="0"/>
              <a:t>To edit an existing VHD or VHDX file, use the following procedure.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59</a:t>
            </a:fld>
            <a:endParaRPr lang="en-US"/>
          </a:p>
        </p:txBody>
      </p:sp>
    </p:spTree>
    <p:extLst>
      <p:ext uri="{BB962C8B-B14F-4D97-AF65-F5344CB8AC3E}">
        <p14:creationId xmlns:p14="http://schemas.microsoft.com/office/powerpoint/2010/main" val="227846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3" name="Content Placeholder 2"/>
          <p:cNvSpPr>
            <a:spLocks noGrp="1"/>
          </p:cNvSpPr>
          <p:nvPr>
            <p:ph idx="1"/>
          </p:nvPr>
        </p:nvSpPr>
        <p:spPr/>
        <p:txBody>
          <a:bodyPr>
            <a:normAutofit fontScale="77500" lnSpcReduction="20000"/>
          </a:bodyPr>
          <a:lstStyle/>
          <a:p>
            <a:pPr algn="just"/>
            <a:r>
              <a:rPr lang="en-US" dirty="0"/>
              <a:t>This arrangement, in which the hypervisor runs on top of a host OS, is called </a:t>
            </a:r>
            <a:r>
              <a:rPr lang="en-US" i="1" dirty="0"/>
              <a:t>Type II virtualization</a:t>
            </a:r>
            <a:r>
              <a:rPr lang="en-US" dirty="0"/>
              <a:t>.</a:t>
            </a:r>
          </a:p>
          <a:p>
            <a:pPr algn="just"/>
            <a:r>
              <a:rPr lang="en-US" dirty="0"/>
              <a:t>By using the Type II hypervisor, you create a virtual hardware environment for each VM. </a:t>
            </a:r>
          </a:p>
          <a:p>
            <a:pPr algn="just"/>
            <a:r>
              <a:rPr lang="en-US" dirty="0"/>
              <a:t>You can specify how much memory to allocate to each VM, create virtual disk drives by using space on the computer’s physical drives, and provide access to peripheral devices. </a:t>
            </a:r>
          </a:p>
          <a:p>
            <a:pPr algn="just"/>
            <a:r>
              <a:rPr lang="en-US" dirty="0"/>
              <a:t>You then install a “guest” OS on each VM, just as if you were deploying a new computer. </a:t>
            </a:r>
          </a:p>
          <a:p>
            <a:pPr algn="just"/>
            <a:r>
              <a:rPr lang="en-US" dirty="0"/>
              <a:t>The host OS then shares access to the computer’s processor with the hypervisor, with each taking the clock cycles it needs and passing control of the processor back to the other.</a:t>
            </a:r>
          </a:p>
        </p:txBody>
      </p:sp>
      <p:sp>
        <p:nvSpPr>
          <p:cNvPr id="4" name="Date Placeholder 3"/>
          <p:cNvSpPr>
            <a:spLocks noGrp="1"/>
          </p:cNvSpPr>
          <p:nvPr>
            <p:ph type="dt" sz="half" idx="10"/>
          </p:nvPr>
        </p:nvSpPr>
        <p:spPr/>
        <p:txBody>
          <a:bodyPr/>
          <a:lstStyle/>
          <a:p>
            <a:fld id="{240F2F5A-8806-43EB-9D3E-0FE1B69FAD19}"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a:t>
            </a:fld>
            <a:endParaRPr lang="en-US"/>
          </a:p>
        </p:txBody>
      </p:sp>
    </p:spTree>
    <p:extLst>
      <p:ext uri="{BB962C8B-B14F-4D97-AF65-F5344CB8AC3E}">
        <p14:creationId xmlns:p14="http://schemas.microsoft.com/office/powerpoint/2010/main" val="3833775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virtual disks (Contd.,)</a:t>
            </a:r>
          </a:p>
        </p:txBody>
      </p:sp>
      <p:sp>
        <p:nvSpPr>
          <p:cNvPr id="3" name="Content Placeholder 2"/>
          <p:cNvSpPr>
            <a:spLocks noGrp="1"/>
          </p:cNvSpPr>
          <p:nvPr>
            <p:ph idx="1"/>
          </p:nvPr>
        </p:nvSpPr>
        <p:spPr/>
        <p:txBody>
          <a:bodyPr>
            <a:normAutofit lnSpcReduction="10000"/>
          </a:bodyPr>
          <a:lstStyle/>
          <a:p>
            <a:pPr lvl="1" algn="just"/>
            <a:r>
              <a:rPr lang="en-US" dirty="0"/>
              <a:t>1. In Server Manager, on the Tools menu, select Hyper-V Manager to open the Hyper-V Manager console.</a:t>
            </a:r>
          </a:p>
          <a:p>
            <a:pPr lvl="1" algn="just"/>
            <a:r>
              <a:rPr lang="en-US" dirty="0"/>
              <a:t>2. In the left pane, select a Hyper-V server.</a:t>
            </a:r>
          </a:p>
          <a:p>
            <a:pPr lvl="1" algn="just"/>
            <a:r>
              <a:rPr lang="en-US" dirty="0"/>
              <a:t>3. In the Actions pane, select Edit Disk. The Edit Virtual Hard Disk Wizard starts, displaying the Before You Begin page.</a:t>
            </a:r>
          </a:p>
          <a:p>
            <a:pPr lvl="1" algn="just"/>
            <a:r>
              <a:rPr lang="en-US" dirty="0"/>
              <a:t>4. Click Next to open the Locate Disk page.</a:t>
            </a:r>
          </a:p>
          <a:p>
            <a:pPr lvl="1" algn="just"/>
            <a:r>
              <a:rPr lang="en-US" dirty="0"/>
              <a:t>5. Type or browse to the name of the VHD or VHDX file you want to open and click Next. The Choose Action page appears.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60</a:t>
            </a:fld>
            <a:endParaRPr lang="en-US"/>
          </a:p>
        </p:txBody>
      </p:sp>
    </p:spTree>
    <p:extLst>
      <p:ext uri="{BB962C8B-B14F-4D97-AF65-F5344CB8AC3E}">
        <p14:creationId xmlns:p14="http://schemas.microsoft.com/office/powerpoint/2010/main" val="2063423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virtual disks (Contd.,)</a:t>
            </a:r>
          </a:p>
        </p:txBody>
      </p:sp>
      <p:sp>
        <p:nvSpPr>
          <p:cNvPr id="3" name="Content Placeholder 2"/>
          <p:cNvSpPr>
            <a:spLocks noGrp="1"/>
          </p:cNvSpPr>
          <p:nvPr>
            <p:ph idx="1"/>
          </p:nvPr>
        </p:nvSpPr>
        <p:spPr/>
        <p:txBody>
          <a:bodyPr>
            <a:normAutofit fontScale="70000" lnSpcReduction="20000"/>
          </a:bodyPr>
          <a:lstStyle/>
          <a:p>
            <a:pPr algn="just"/>
            <a:r>
              <a:rPr lang="en-US" sz="2800" dirty="0"/>
              <a:t>6. </a:t>
            </a:r>
            <a:r>
              <a:rPr lang="en-US" dirty="0"/>
              <a:t>Select one of the following functions:</a:t>
            </a:r>
          </a:p>
          <a:p>
            <a:pPr lvl="1" algn="just"/>
            <a:r>
              <a:rPr lang="en-US" b="1" dirty="0"/>
              <a:t>Compact </a:t>
            </a:r>
            <a:r>
              <a:rPr lang="en-US" dirty="0"/>
              <a:t>Reduces the size of a dynamically expanding or differencing disk by deleting empty space while leaving the disk’s capacity unchanged</a:t>
            </a:r>
          </a:p>
          <a:p>
            <a:pPr lvl="1" algn="just"/>
            <a:r>
              <a:rPr lang="en-US" b="1" dirty="0"/>
              <a:t>Convert </a:t>
            </a:r>
            <a:r>
              <a:rPr lang="en-US" dirty="0"/>
              <a:t>Changes the type of format of a disk by copying the data to a new disk	image file</a:t>
            </a:r>
          </a:p>
          <a:p>
            <a:pPr lvl="1" algn="just"/>
            <a:r>
              <a:rPr lang="en-US" b="1" dirty="0"/>
              <a:t>Expand </a:t>
            </a:r>
            <a:r>
              <a:rPr lang="en-US" dirty="0"/>
              <a:t>Increases the capacity of the disk by adding empty storage space to the image file</a:t>
            </a:r>
          </a:p>
          <a:p>
            <a:pPr lvl="1" algn="just"/>
            <a:r>
              <a:rPr lang="en-US" b="1" dirty="0"/>
              <a:t>Shrink </a:t>
            </a:r>
            <a:r>
              <a:rPr lang="en-US" dirty="0"/>
              <a:t>Reduces the capacity of the disk by deleting empty storage space from the file</a:t>
            </a:r>
          </a:p>
          <a:p>
            <a:pPr lvl="1" algn="just"/>
            <a:r>
              <a:rPr lang="en-US" b="1" dirty="0"/>
              <a:t>Merge </a:t>
            </a:r>
            <a:r>
              <a:rPr lang="en-US" dirty="0"/>
              <a:t>Combines the data on a differencing disk with that of the parent disk to form a single composite image file</a:t>
            </a:r>
          </a:p>
          <a:p>
            <a:pPr algn="just"/>
            <a:r>
              <a:rPr lang="en-US" dirty="0"/>
              <a:t>7. Click Next to open the Completing The Edit Virtual Hard Disk Wizard page.</a:t>
            </a:r>
          </a:p>
          <a:p>
            <a:pPr algn="just"/>
            <a:r>
              <a:rPr lang="en-US" dirty="0"/>
              <a:t>8. Complete any new pages presented by the wizard as a result of your selection and click Finish.</a:t>
            </a:r>
          </a:p>
          <a:p>
            <a:pPr lvl="1" algn="just"/>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61</a:t>
            </a:fld>
            <a:endParaRPr lang="en-US"/>
          </a:p>
        </p:txBody>
      </p:sp>
    </p:spTree>
    <p:extLst>
      <p:ext uri="{BB962C8B-B14F-4D97-AF65-F5344CB8AC3E}">
        <p14:creationId xmlns:p14="http://schemas.microsoft.com/office/powerpoint/2010/main" val="1299605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checkpoints</a:t>
            </a:r>
          </a:p>
        </p:txBody>
      </p:sp>
      <p:sp>
        <p:nvSpPr>
          <p:cNvPr id="3" name="Content Placeholder 2"/>
          <p:cNvSpPr>
            <a:spLocks noGrp="1"/>
          </p:cNvSpPr>
          <p:nvPr>
            <p:ph idx="1"/>
          </p:nvPr>
        </p:nvSpPr>
        <p:spPr/>
        <p:txBody>
          <a:bodyPr>
            <a:normAutofit fontScale="85000" lnSpcReduction="20000"/>
          </a:bodyPr>
          <a:lstStyle/>
          <a:p>
            <a:pPr algn="just"/>
            <a:r>
              <a:rPr lang="en-US" dirty="0"/>
              <a:t>In Hyper-V, a </a:t>
            </a:r>
            <a:r>
              <a:rPr lang="en-US" i="1" dirty="0"/>
              <a:t>checkpoint </a:t>
            </a:r>
            <a:r>
              <a:rPr lang="en-US" dirty="0"/>
              <a:t>is a captured image of the state, data, and hardware configuration of a VM at a particular moment in time. </a:t>
            </a:r>
          </a:p>
          <a:p>
            <a:pPr algn="just"/>
            <a:r>
              <a:rPr lang="en-US" dirty="0"/>
              <a:t>Creating checkpoints is a convenient way for administrators to revert a VM to a previous state at will. </a:t>
            </a:r>
          </a:p>
          <a:p>
            <a:pPr algn="just"/>
            <a:r>
              <a:rPr lang="en-US" dirty="0"/>
              <a:t>Creating a checkpoint is as simple as selecting a running VM in Hyper-V Manager and selecting Checkpoint from the Actions pane. </a:t>
            </a:r>
          </a:p>
          <a:p>
            <a:pPr algn="just"/>
            <a:r>
              <a:rPr lang="en-US" dirty="0"/>
              <a:t>The system creates a checkpoint file with an AVHD or AVHDX extension, in the same folder as the VHD file, and adds the checkpoint to the Hyper-V Manager display,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62</a:t>
            </a:fld>
            <a:endParaRPr lang="en-US"/>
          </a:p>
        </p:txBody>
      </p:sp>
    </p:spTree>
    <p:extLst>
      <p:ext uri="{BB962C8B-B14F-4D97-AF65-F5344CB8AC3E}">
        <p14:creationId xmlns:p14="http://schemas.microsoft.com/office/powerpoint/2010/main" val="3911961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A checkpoint in Hyper-V Manager</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63</a:t>
            </a:fld>
            <a:endParaRPr lang="en-US"/>
          </a:p>
        </p:txBody>
      </p:sp>
      <p:pic>
        <p:nvPicPr>
          <p:cNvPr id="5122"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220" r="13220"/>
          <a:stretch>
            <a:fillRect/>
          </a:stretch>
        </p:blipFill>
        <p:spPr bwMode="auto">
          <a:xfrm>
            <a:off x="838200" y="1143003"/>
            <a:ext cx="4419600" cy="434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282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Storage Quality of Service (</a:t>
            </a:r>
            <a:r>
              <a:rPr lang="en-US" dirty="0" err="1"/>
              <a:t>QoS</a:t>
            </a:r>
            <a:r>
              <a:rPr lang="en-US" dirty="0"/>
              <a:t>)</a:t>
            </a:r>
          </a:p>
        </p:txBody>
      </p:sp>
      <p:sp>
        <p:nvSpPr>
          <p:cNvPr id="3" name="Date Placeholder 2"/>
          <p:cNvSpPr>
            <a:spLocks noGrp="1"/>
          </p:cNvSpPr>
          <p:nvPr>
            <p:ph type="dt" sz="half" idx="10"/>
          </p:nvPr>
        </p:nvSpPr>
        <p:spPr/>
        <p:txBody>
          <a:bodyPr/>
          <a:lstStyle/>
          <a:p>
            <a:fld id="{70D59669-B120-4A11-BF1E-46B3FF55E964}"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64</a:t>
            </a:fld>
            <a:endParaRPr lang="en-US"/>
          </a:p>
        </p:txBody>
      </p:sp>
    </p:spTree>
    <p:extLst>
      <p:ext uri="{BB962C8B-B14F-4D97-AF65-F5344CB8AC3E}">
        <p14:creationId xmlns:p14="http://schemas.microsoft.com/office/powerpoint/2010/main" val="3316851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Storage Quality of Service (</a:t>
            </a:r>
            <a:r>
              <a:rPr lang="en-US" dirty="0" err="1"/>
              <a:t>QoS</a:t>
            </a:r>
            <a:r>
              <a:rPr lang="en-US" dirty="0"/>
              <a:t>)</a:t>
            </a:r>
          </a:p>
        </p:txBody>
      </p:sp>
      <p:sp>
        <p:nvSpPr>
          <p:cNvPr id="3" name="Content Placeholder 2"/>
          <p:cNvSpPr>
            <a:spLocks noGrp="1"/>
          </p:cNvSpPr>
          <p:nvPr>
            <p:ph idx="1"/>
          </p:nvPr>
        </p:nvSpPr>
        <p:spPr/>
        <p:txBody>
          <a:bodyPr>
            <a:normAutofit fontScale="70000" lnSpcReduction="20000"/>
          </a:bodyPr>
          <a:lstStyle/>
          <a:p>
            <a:pPr algn="just"/>
            <a:r>
              <a:rPr lang="en-US" dirty="0"/>
              <a:t>It is common for there to be more than one virtual hard disk hosted by a single physical hard disk, it is possible for one virtual disk to monopolize the input/output capacity of a physical disk, causing the other virtual disks to slow down. </a:t>
            </a:r>
          </a:p>
          <a:p>
            <a:pPr algn="just"/>
            <a:r>
              <a:rPr lang="en-US" dirty="0"/>
              <a:t>To help prevent this, Windows Server 2012 R2 enables you to control the </a:t>
            </a:r>
            <a:r>
              <a:rPr lang="en-US" i="1" dirty="0"/>
              <a:t>Quality of Service (</a:t>
            </a:r>
            <a:r>
              <a:rPr lang="en-US" i="1" dirty="0" err="1"/>
              <a:t>QoS</a:t>
            </a:r>
            <a:r>
              <a:rPr lang="en-US" i="1" dirty="0"/>
              <a:t>) </a:t>
            </a:r>
            <a:r>
              <a:rPr lang="en-US" dirty="0"/>
              <a:t>for a given virtual hard disk.</a:t>
            </a:r>
          </a:p>
          <a:p>
            <a:pPr algn="just"/>
            <a:r>
              <a:rPr lang="en-US" dirty="0" err="1"/>
              <a:t>QoS</a:t>
            </a:r>
            <a:r>
              <a:rPr lang="en-US" dirty="0"/>
              <a:t> management in Hyper-V takes the form of controls that enables you to specify the minimum and maximum input/output operations per second (IOPS) for a disk. </a:t>
            </a:r>
          </a:p>
          <a:p>
            <a:pPr algn="just"/>
            <a:r>
              <a:rPr lang="en-US" dirty="0"/>
              <a:t>To configure storage </a:t>
            </a:r>
            <a:r>
              <a:rPr lang="en-US" dirty="0" err="1"/>
              <a:t>QoS</a:t>
            </a:r>
            <a:r>
              <a:rPr lang="en-US" dirty="0"/>
              <a:t>, open the Settings dialog box for a VM, expand a hard drive component, and select Advanced Features to display the Advanced Features page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65</a:t>
            </a:fld>
            <a:endParaRPr lang="en-US"/>
          </a:p>
        </p:txBody>
      </p:sp>
    </p:spTree>
    <p:extLst>
      <p:ext uri="{BB962C8B-B14F-4D97-AF65-F5344CB8AC3E}">
        <p14:creationId xmlns:p14="http://schemas.microsoft.com/office/powerpoint/2010/main" val="1570134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Storage Quality of Service controls in Hyper-V Manager</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66</a:t>
            </a:fld>
            <a:endParaRPr lang="en-US"/>
          </a:p>
        </p:txBody>
      </p:sp>
      <p:pic>
        <p:nvPicPr>
          <p:cNvPr id="614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831" b="7831"/>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7264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a storage area network (SAN)</a:t>
            </a:r>
          </a:p>
        </p:txBody>
      </p:sp>
      <p:sp>
        <p:nvSpPr>
          <p:cNvPr id="3" name="Content Placeholder 2"/>
          <p:cNvSpPr>
            <a:spLocks noGrp="1"/>
          </p:cNvSpPr>
          <p:nvPr>
            <p:ph idx="1"/>
          </p:nvPr>
        </p:nvSpPr>
        <p:spPr/>
        <p:txBody>
          <a:bodyPr>
            <a:normAutofit fontScale="85000" lnSpcReduction="20000"/>
          </a:bodyPr>
          <a:lstStyle/>
          <a:p>
            <a:pPr algn="just"/>
            <a:r>
              <a:rPr lang="en-US" dirty="0"/>
              <a:t>At its most basic level, a </a:t>
            </a:r>
            <a:r>
              <a:rPr lang="en-US" i="1" dirty="0"/>
              <a:t>storage area network (SAN) </a:t>
            </a:r>
            <a:r>
              <a:rPr lang="en-US" dirty="0"/>
              <a:t>is simply a network dedicated to high speed connections between servers and storage devices. </a:t>
            </a:r>
          </a:p>
          <a:p>
            <a:pPr algn="just"/>
            <a:r>
              <a:rPr lang="en-US" dirty="0"/>
              <a:t>Instead of installing disk drives into servers or connecting them by using an external SCSI bus, a SAN consists of one or more drive arrays equipped with network interface adapters, which you connect to your servers by using standard twisted pair or fiber optic network cables. </a:t>
            </a:r>
          </a:p>
          <a:p>
            <a:pPr algn="just"/>
            <a:r>
              <a:rPr lang="en-US" dirty="0"/>
              <a:t>A SAN-connected server, therefore, typically has at least two network adapters, one for the standard local area network (LAN) connection and one for the SAN,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67</a:t>
            </a:fld>
            <a:endParaRPr lang="en-US"/>
          </a:p>
        </p:txBody>
      </p:sp>
    </p:spTree>
    <p:extLst>
      <p:ext uri="{BB962C8B-B14F-4D97-AF65-F5344CB8AC3E}">
        <p14:creationId xmlns:p14="http://schemas.microsoft.com/office/powerpoint/2010/main" val="719493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a storage area network (SAN)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68</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5574282"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124200" y="5181600"/>
            <a:ext cx="3429000" cy="369332"/>
          </a:xfrm>
          <a:prstGeom prst="rect">
            <a:avLst/>
          </a:prstGeom>
          <a:noFill/>
        </p:spPr>
        <p:txBody>
          <a:bodyPr wrap="square" rtlCol="0">
            <a:spAutoFit/>
          </a:bodyPr>
          <a:lstStyle/>
          <a:p>
            <a:r>
              <a:rPr lang="en-US" dirty="0"/>
              <a:t>Fig: A server connected to a SAN</a:t>
            </a:r>
          </a:p>
        </p:txBody>
      </p:sp>
    </p:spTree>
    <p:extLst>
      <p:ext uri="{BB962C8B-B14F-4D97-AF65-F5344CB8AC3E}">
        <p14:creationId xmlns:p14="http://schemas.microsoft.com/office/powerpoint/2010/main" val="1565640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a storage area network (SAN) (Contd.,)</a:t>
            </a:r>
          </a:p>
        </p:txBody>
      </p:sp>
      <p:sp>
        <p:nvSpPr>
          <p:cNvPr id="3" name="Content Placeholder 2"/>
          <p:cNvSpPr>
            <a:spLocks noGrp="1"/>
          </p:cNvSpPr>
          <p:nvPr>
            <p:ph idx="1"/>
          </p:nvPr>
        </p:nvSpPr>
        <p:spPr/>
        <p:txBody>
          <a:bodyPr>
            <a:normAutofit fontScale="70000" lnSpcReduction="20000"/>
          </a:bodyPr>
          <a:lstStyle/>
          <a:p>
            <a:pPr algn="just"/>
            <a:r>
              <a:rPr lang="en-US" dirty="0"/>
              <a:t>By connecting the storage devices to a network instead of to the servers themselves, you avoid the limitations imposed by the maximum number of devices you can connect directly to a computer. </a:t>
            </a:r>
          </a:p>
          <a:p>
            <a:pPr algn="just"/>
            <a:r>
              <a:rPr lang="en-US" dirty="0"/>
              <a:t>SANs also provide added flexibility in their communications capabilities. Because any device on a SAN can conceivably communicate with any other device on the same SAN, high-speed data transfers can occur in any of the following ways:</a:t>
            </a:r>
          </a:p>
          <a:p>
            <a:pPr lvl="1" algn="just"/>
            <a:r>
              <a:rPr lang="en-US" b="1" dirty="0"/>
              <a:t>Server to storage </a:t>
            </a:r>
            <a:r>
              <a:rPr lang="en-US" dirty="0"/>
              <a:t>Servers can access storage devices over the SAN just as if they were connected directly to the computer.</a:t>
            </a:r>
          </a:p>
          <a:p>
            <a:pPr lvl="1" algn="just"/>
            <a:r>
              <a:rPr lang="en-US" dirty="0"/>
              <a:t> </a:t>
            </a:r>
            <a:r>
              <a:rPr lang="en-US" b="1" dirty="0"/>
              <a:t>Server to server </a:t>
            </a:r>
            <a:r>
              <a:rPr lang="en-US" dirty="0"/>
              <a:t>Servers can use the SAN to communicate directly with one another at high speeds to avoid flooding the LAN with traffic.</a:t>
            </a:r>
          </a:p>
          <a:p>
            <a:pPr lvl="1" algn="just"/>
            <a:r>
              <a:rPr lang="en-US" b="1" dirty="0"/>
              <a:t>Storage to storage </a:t>
            </a:r>
            <a:r>
              <a:rPr lang="en-US" dirty="0" err="1"/>
              <a:t>Storage</a:t>
            </a:r>
            <a:r>
              <a:rPr lang="en-US" dirty="0"/>
              <a:t> devices can communicate among themselves without server intervention, for example, to perform backups from one medium to another or to mirror drives on different arrays.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69</a:t>
            </a:fld>
            <a:endParaRPr lang="en-US"/>
          </a:p>
        </p:txBody>
      </p:sp>
    </p:spTree>
    <p:extLst>
      <p:ext uri="{BB962C8B-B14F-4D97-AF65-F5344CB8AC3E}">
        <p14:creationId xmlns:p14="http://schemas.microsoft.com/office/powerpoint/2010/main" val="36799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3" name="Content Placeholder 2"/>
          <p:cNvSpPr>
            <a:spLocks noGrp="1"/>
          </p:cNvSpPr>
          <p:nvPr>
            <p:ph idx="1"/>
          </p:nvPr>
        </p:nvSpPr>
        <p:spPr/>
        <p:txBody>
          <a:bodyPr>
            <a:normAutofit/>
          </a:bodyPr>
          <a:lstStyle/>
          <a:p>
            <a:pPr algn="just"/>
            <a:r>
              <a:rPr lang="en-US" dirty="0"/>
              <a:t>Type II virtualization can provide adequate VM performance, particularly in classroom and laboratory environments, but it does not provide performance equivalent to separate physical computers. </a:t>
            </a:r>
          </a:p>
          <a:p>
            <a:pPr algn="just"/>
            <a:r>
              <a:rPr lang="en-US" dirty="0"/>
              <a:t>Therefore, it is not generally recommended for high-traffic servers in production environments.</a:t>
            </a:r>
          </a:p>
        </p:txBody>
      </p:sp>
      <p:sp>
        <p:nvSpPr>
          <p:cNvPr id="4" name="Date Placeholder 3"/>
          <p:cNvSpPr>
            <a:spLocks noGrp="1"/>
          </p:cNvSpPr>
          <p:nvPr>
            <p:ph type="dt" sz="half" idx="10"/>
          </p:nvPr>
        </p:nvSpPr>
        <p:spPr/>
        <p:txBody>
          <a:bodyPr/>
          <a:lstStyle/>
          <a:p>
            <a:fld id="{EF89A8BC-D17D-4546-979F-5BC03B940BBC}"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a:t>
            </a:fld>
            <a:endParaRPr lang="en-US"/>
          </a:p>
        </p:txBody>
      </p:sp>
    </p:spTree>
    <p:extLst>
      <p:ext uri="{BB962C8B-B14F-4D97-AF65-F5344CB8AC3E}">
        <p14:creationId xmlns:p14="http://schemas.microsoft.com/office/powerpoint/2010/main" val="20157075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a storage area network (SAN) (Contd.,)</a:t>
            </a:r>
          </a:p>
        </p:txBody>
      </p:sp>
      <p:sp>
        <p:nvSpPr>
          <p:cNvPr id="3" name="Content Placeholder 2"/>
          <p:cNvSpPr>
            <a:spLocks noGrp="1"/>
          </p:cNvSpPr>
          <p:nvPr>
            <p:ph idx="1"/>
          </p:nvPr>
        </p:nvSpPr>
        <p:spPr/>
        <p:txBody>
          <a:bodyPr>
            <a:normAutofit/>
          </a:bodyPr>
          <a:lstStyle/>
          <a:p>
            <a:pPr algn="just"/>
            <a:r>
              <a:rPr lang="en-US" dirty="0"/>
              <a:t>Although a SAN is not in itself a high-availability technology, you can make it one by connecting redundant servers to the same network, as shown in Figure, enabling them to access the same data storage devices. </a:t>
            </a:r>
          </a:p>
          <a:p>
            <a:pPr algn="just"/>
            <a:r>
              <a:rPr lang="en-US" dirty="0"/>
              <a:t>If one server should fail, another can assume its roles by accessing the same data. This is called </a:t>
            </a:r>
            <a:r>
              <a:rPr lang="en-US" i="1" dirty="0"/>
              <a:t>server clustering</a:t>
            </a:r>
            <a:r>
              <a:rPr lang="en-US" dirty="0"/>
              <a:t>.</a:t>
            </a:r>
          </a:p>
          <a:p>
            <a:pPr algn="just"/>
            <a:endParaRPr lang="en-US" dirty="0"/>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70</a:t>
            </a:fld>
            <a:endParaRPr lang="en-US"/>
          </a:p>
        </p:txBody>
      </p:sp>
    </p:spTree>
    <p:extLst>
      <p:ext uri="{BB962C8B-B14F-4D97-AF65-F5344CB8AC3E}">
        <p14:creationId xmlns:p14="http://schemas.microsoft.com/office/powerpoint/2010/main" val="32322273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a storage area network (SAN) (Contd.,)</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71</a:t>
            </a:fld>
            <a:endParaRPr lang="en-US"/>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9035" y="1905000"/>
            <a:ext cx="5257165" cy="342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71800" y="5562600"/>
            <a:ext cx="4267200" cy="369332"/>
          </a:xfrm>
          <a:prstGeom prst="rect">
            <a:avLst/>
          </a:prstGeom>
          <a:noFill/>
        </p:spPr>
        <p:txBody>
          <a:bodyPr wrap="square" rtlCol="0">
            <a:spAutoFit/>
          </a:bodyPr>
          <a:lstStyle/>
          <a:p>
            <a:r>
              <a:rPr lang="en-US" dirty="0"/>
              <a:t>Fig: Multiple servers connected to a SAN</a:t>
            </a:r>
          </a:p>
        </p:txBody>
      </p:sp>
    </p:spTree>
    <p:extLst>
      <p:ext uri="{BB962C8B-B14F-4D97-AF65-F5344CB8AC3E}">
        <p14:creationId xmlns:p14="http://schemas.microsoft.com/office/powerpoint/2010/main" val="801971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Fibre</a:t>
            </a:r>
            <a:r>
              <a:rPr lang="en-US" dirty="0"/>
              <a:t> Channel</a:t>
            </a:r>
          </a:p>
        </p:txBody>
      </p:sp>
      <p:sp>
        <p:nvSpPr>
          <p:cNvPr id="3" name="Content Placeholder 2"/>
          <p:cNvSpPr>
            <a:spLocks noGrp="1"/>
          </p:cNvSpPr>
          <p:nvPr>
            <p:ph idx="1"/>
          </p:nvPr>
        </p:nvSpPr>
        <p:spPr/>
        <p:txBody>
          <a:bodyPr>
            <a:normAutofit fontScale="77500" lnSpcReduction="20000"/>
          </a:bodyPr>
          <a:lstStyle/>
          <a:p>
            <a:pPr algn="just"/>
            <a:r>
              <a:rPr lang="en-US" i="1" dirty="0" err="1"/>
              <a:t>Fibre</a:t>
            </a:r>
            <a:r>
              <a:rPr lang="en-US" i="1" dirty="0"/>
              <a:t> Channel </a:t>
            </a:r>
            <a:r>
              <a:rPr lang="en-US" dirty="0"/>
              <a:t>is a versatile SAN communications technology supporting various network media, transmission speeds, topologies, and upper-level protocols. Its primary disadvantage is that it requires specialized hardware that can be extremely expensive.</a:t>
            </a:r>
          </a:p>
          <a:p>
            <a:pPr algn="just"/>
            <a:r>
              <a:rPr lang="en-US" dirty="0"/>
              <a:t>Installing a traditional </a:t>
            </a:r>
            <a:r>
              <a:rPr lang="en-US" dirty="0" err="1"/>
              <a:t>Fibre</a:t>
            </a:r>
            <a:r>
              <a:rPr lang="en-US" dirty="0"/>
              <a:t> Channel SAN entails building an entirely new network with its own special medium, switches, and network interface adapters.  </a:t>
            </a:r>
          </a:p>
          <a:p>
            <a:pPr algn="just"/>
            <a:r>
              <a:rPr lang="en-US" dirty="0"/>
              <a:t>In addition to the hardware costs, which can easily be 10 times those of a traditional Ethernet network, there are also installation and maintenance expenses to consider. </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72</a:t>
            </a:fld>
            <a:endParaRPr lang="en-US"/>
          </a:p>
        </p:txBody>
      </p:sp>
    </p:spTree>
    <p:extLst>
      <p:ext uri="{BB962C8B-B14F-4D97-AF65-F5344CB8AC3E}">
        <p14:creationId xmlns:p14="http://schemas.microsoft.com/office/powerpoint/2010/main" val="3994483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Fibre</a:t>
            </a:r>
            <a:r>
              <a:rPr lang="en-US" dirty="0"/>
              <a:t> Channel (Contd.,)</a:t>
            </a:r>
          </a:p>
        </p:txBody>
      </p:sp>
      <p:sp>
        <p:nvSpPr>
          <p:cNvPr id="3" name="Content Placeholder 2"/>
          <p:cNvSpPr>
            <a:spLocks noGrp="1"/>
          </p:cNvSpPr>
          <p:nvPr>
            <p:ph idx="1"/>
          </p:nvPr>
        </p:nvSpPr>
        <p:spPr/>
        <p:txBody>
          <a:bodyPr>
            <a:normAutofit fontScale="92500" lnSpcReduction="10000"/>
          </a:bodyPr>
          <a:lstStyle/>
          <a:p>
            <a:pPr algn="just"/>
            <a:r>
              <a:rPr lang="en-US" dirty="0" err="1"/>
              <a:t>Fibre</a:t>
            </a:r>
            <a:r>
              <a:rPr lang="en-US" dirty="0"/>
              <a:t> Channel is a rather esoteric technology, with relatively few experts in the field. </a:t>
            </a:r>
          </a:p>
          <a:p>
            <a:pPr algn="just"/>
            <a:r>
              <a:rPr lang="en-US" dirty="0"/>
              <a:t>To install and maintain a </a:t>
            </a:r>
            <a:r>
              <a:rPr lang="en-US" dirty="0" err="1"/>
              <a:t>Fibre</a:t>
            </a:r>
            <a:r>
              <a:rPr lang="en-US" dirty="0"/>
              <a:t> Channel SAN, an organization must either hire experienced staff or train existing personnel on the new technology. </a:t>
            </a:r>
          </a:p>
          <a:p>
            <a:pPr algn="just"/>
            <a:r>
              <a:rPr lang="en-US" dirty="0"/>
              <a:t>However, there is also a variant called </a:t>
            </a:r>
            <a:r>
              <a:rPr lang="en-US" dirty="0" err="1"/>
              <a:t>Fibre</a:t>
            </a:r>
            <a:r>
              <a:rPr lang="en-US" dirty="0"/>
              <a:t> Channel over Ethernet (</a:t>
            </a:r>
            <a:r>
              <a:rPr lang="en-US" dirty="0" err="1"/>
              <a:t>FCoE</a:t>
            </a:r>
            <a:r>
              <a:rPr lang="en-US" dirty="0"/>
              <a:t>) that uses standard Ethernet hardware and is therefore much less expensive.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73</a:t>
            </a:fld>
            <a:endParaRPr lang="en-US"/>
          </a:p>
        </p:txBody>
      </p:sp>
    </p:spTree>
    <p:extLst>
      <p:ext uri="{BB962C8B-B14F-4D97-AF65-F5344CB8AC3E}">
        <p14:creationId xmlns:p14="http://schemas.microsoft.com/office/powerpoint/2010/main" val="457494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virtual machines to a SAN</a:t>
            </a:r>
          </a:p>
        </p:txBody>
      </p:sp>
      <p:sp>
        <p:nvSpPr>
          <p:cNvPr id="3" name="Content Placeholder 2"/>
          <p:cNvSpPr>
            <a:spLocks noGrp="1"/>
          </p:cNvSpPr>
          <p:nvPr>
            <p:ph idx="1"/>
          </p:nvPr>
        </p:nvSpPr>
        <p:spPr/>
        <p:txBody>
          <a:bodyPr>
            <a:normAutofit fontScale="70000" lnSpcReduction="20000"/>
          </a:bodyPr>
          <a:lstStyle/>
          <a:p>
            <a:pPr algn="just"/>
            <a:r>
              <a:rPr lang="en-US" dirty="0"/>
              <a:t>The specialized networking technologies used to build </a:t>
            </a:r>
            <a:r>
              <a:rPr lang="en-US" dirty="0" err="1"/>
              <a:t>Fibre</a:t>
            </a:r>
            <a:r>
              <a:rPr lang="en-US" dirty="0"/>
              <a:t> Channel SANs have, in the past, made it difficult to use them with virtualized servers. </a:t>
            </a:r>
          </a:p>
          <a:p>
            <a:pPr algn="just"/>
            <a:r>
              <a:rPr lang="en-US" dirty="0"/>
              <a:t>However, since the Windows Server 2012 implementation, Hyper-V has supported the creation of virtual </a:t>
            </a:r>
            <a:r>
              <a:rPr lang="en-US" dirty="0" err="1"/>
              <a:t>Fibre</a:t>
            </a:r>
            <a:r>
              <a:rPr lang="en-US" dirty="0"/>
              <a:t> Channel adapters.</a:t>
            </a:r>
          </a:p>
          <a:p>
            <a:pPr algn="just"/>
            <a:r>
              <a:rPr lang="en-US" dirty="0"/>
              <a:t>A Hyper-V </a:t>
            </a:r>
            <a:r>
              <a:rPr lang="en-US" dirty="0" err="1"/>
              <a:t>Fibre</a:t>
            </a:r>
            <a:r>
              <a:rPr lang="en-US" dirty="0"/>
              <a:t> Channel adapter is essentially a pass-through device that enables a VM to access a physical </a:t>
            </a:r>
            <a:r>
              <a:rPr lang="en-US" dirty="0" err="1"/>
              <a:t>Fibre</a:t>
            </a:r>
            <a:r>
              <a:rPr lang="en-US" dirty="0"/>
              <a:t> Channel adapter installed in the computer, and through that, to access the external resources connected to the SAN. </a:t>
            </a:r>
          </a:p>
          <a:p>
            <a:pPr algn="just"/>
            <a:r>
              <a:rPr lang="en-US" dirty="0"/>
              <a:t>With this capability, applications running on VMs can access data files stored on SAN devices and administrators can use VMs to create server clusters with shared storage subsystems.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74</a:t>
            </a:fld>
            <a:endParaRPr lang="en-US"/>
          </a:p>
        </p:txBody>
      </p:sp>
    </p:spTree>
    <p:extLst>
      <p:ext uri="{BB962C8B-B14F-4D97-AF65-F5344CB8AC3E}">
        <p14:creationId xmlns:p14="http://schemas.microsoft.com/office/powerpoint/2010/main" val="25513284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virtual machines to a SAN (Contd.,)</a:t>
            </a:r>
          </a:p>
        </p:txBody>
      </p:sp>
      <p:sp>
        <p:nvSpPr>
          <p:cNvPr id="3" name="Content Placeholder 2"/>
          <p:cNvSpPr>
            <a:spLocks noGrp="1"/>
          </p:cNvSpPr>
          <p:nvPr>
            <p:ph idx="1"/>
          </p:nvPr>
        </p:nvSpPr>
        <p:spPr/>
        <p:txBody>
          <a:bodyPr>
            <a:normAutofit fontScale="92500"/>
          </a:bodyPr>
          <a:lstStyle/>
          <a:p>
            <a:pPr algn="just"/>
            <a:r>
              <a:rPr lang="en-US" dirty="0"/>
              <a:t>Assuming you have the appropriate hardware and software installed on the host computer, you implement the </a:t>
            </a:r>
            <a:r>
              <a:rPr lang="en-US" dirty="0" err="1"/>
              <a:t>Fibre</a:t>
            </a:r>
            <a:r>
              <a:rPr lang="en-US" dirty="0"/>
              <a:t> Channel capabilities in Hyper-V by first creating a virtual SAN by using the Virtual SAN Manager, accessible from Hyper-V Manager.</a:t>
            </a:r>
          </a:p>
          <a:p>
            <a:pPr algn="just"/>
            <a:r>
              <a:rPr lang="en-US" dirty="0"/>
              <a:t> When you create the virtual SAN, the World Wide Node Names (WWNNs) and World Wide Port Names (WWPNs) of your host bus adapter appear,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75</a:t>
            </a:fld>
            <a:endParaRPr lang="en-US"/>
          </a:p>
        </p:txBody>
      </p:sp>
    </p:spTree>
    <p:extLst>
      <p:ext uri="{BB962C8B-B14F-4D97-AF65-F5344CB8AC3E}">
        <p14:creationId xmlns:p14="http://schemas.microsoft.com/office/powerpoint/2010/main" val="3605189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en-US" b="0" dirty="0"/>
              <a:t>WWNNs and WWPNs in a virtual SAN</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76</a:t>
            </a:fld>
            <a:endParaRPr lang="en-US"/>
          </a:p>
        </p:txBody>
      </p:sp>
      <p:pic>
        <p:nvPicPr>
          <p:cNvPr id="10242"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831" b="7831"/>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7639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virtual machines to a SAN (Contd.,)</a:t>
            </a:r>
          </a:p>
        </p:txBody>
      </p:sp>
      <p:sp>
        <p:nvSpPr>
          <p:cNvPr id="3" name="Content Placeholder 2"/>
          <p:cNvSpPr>
            <a:spLocks noGrp="1"/>
          </p:cNvSpPr>
          <p:nvPr>
            <p:ph idx="1"/>
          </p:nvPr>
        </p:nvSpPr>
        <p:spPr/>
        <p:txBody>
          <a:bodyPr>
            <a:normAutofit/>
          </a:bodyPr>
          <a:lstStyle/>
          <a:p>
            <a:pPr algn="just"/>
            <a:r>
              <a:rPr lang="en-US" dirty="0"/>
              <a:t>The next step is to add a </a:t>
            </a:r>
            <a:r>
              <a:rPr lang="en-US" dirty="0" err="1"/>
              <a:t>Fibre</a:t>
            </a:r>
            <a:r>
              <a:rPr lang="en-US" dirty="0"/>
              <a:t> Channel adapter to a VM from the Add Hardware page in the Settings dialog box. </a:t>
            </a:r>
          </a:p>
          <a:p>
            <a:pPr algn="just"/>
            <a:r>
              <a:rPr lang="en-US" dirty="0"/>
              <a:t>When you do this, the virtual SAN you created earlier is available on the </a:t>
            </a:r>
            <a:r>
              <a:rPr lang="en-US" dirty="0" err="1"/>
              <a:t>Fibre</a:t>
            </a:r>
            <a:r>
              <a:rPr lang="en-US" dirty="0"/>
              <a:t> Channel Adapter page, shown in Figure. </a:t>
            </a:r>
          </a:p>
          <a:p>
            <a:pPr algn="just"/>
            <a:r>
              <a:rPr lang="en-US" dirty="0"/>
              <a:t>Hyper-V virtualizes the SAN and makes the WWNNs and WWPNs available to the VM.</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77</a:t>
            </a:fld>
            <a:endParaRPr lang="en-US"/>
          </a:p>
        </p:txBody>
      </p:sp>
    </p:spTree>
    <p:extLst>
      <p:ext uri="{BB962C8B-B14F-4D97-AF65-F5344CB8AC3E}">
        <p14:creationId xmlns:p14="http://schemas.microsoft.com/office/powerpoint/2010/main" val="218715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a:t>
            </a:r>
            <a:r>
              <a:rPr lang="it-IT" b="0" dirty="0"/>
              <a:t>A Fibre Channel adapter in a VM</a:t>
            </a:r>
            <a:endParaRPr lang="en-US" dirty="0"/>
          </a:p>
        </p:txBody>
      </p:sp>
      <p:sp>
        <p:nvSpPr>
          <p:cNvPr id="3" name="Date Placeholder 2"/>
          <p:cNvSpPr>
            <a:spLocks noGrp="1"/>
          </p:cNvSpPr>
          <p:nvPr>
            <p:ph type="dt" sz="half" idx="10"/>
          </p:nvPr>
        </p:nvSpPr>
        <p:spPr/>
        <p:txBody>
          <a:bodyPr/>
          <a:lstStyle/>
          <a:p>
            <a:fld id="{11507ACD-AEA7-461D-990D-BDC8C5FD80F1}" type="datetime1">
              <a:rPr lang="en-US" smtClean="0"/>
              <a:t>2/24/2020</a:t>
            </a:fld>
            <a:endParaRPr lang="en-US"/>
          </a:p>
        </p:txBody>
      </p:sp>
      <p:sp>
        <p:nvSpPr>
          <p:cNvPr id="4" name="Slide Number Placeholder 3"/>
          <p:cNvSpPr>
            <a:spLocks noGrp="1"/>
          </p:cNvSpPr>
          <p:nvPr>
            <p:ph type="sldNum" sz="quarter" idx="12"/>
          </p:nvPr>
        </p:nvSpPr>
        <p:spPr/>
        <p:txBody>
          <a:bodyPr/>
          <a:lstStyle/>
          <a:p>
            <a:fld id="{C3AC827F-5678-4396-AAD5-61ED902AA8A4}" type="slidenum">
              <a:rPr lang="en-US" smtClean="0"/>
              <a:t>78</a:t>
            </a:fld>
            <a:endParaRPr lang="en-US"/>
          </a:p>
        </p:txBody>
      </p:sp>
      <p:pic>
        <p:nvPicPr>
          <p:cNvPr id="1126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773" b="7773"/>
          <a:stretch>
            <a:fillRect/>
          </a:stretch>
        </p:blipFill>
        <p:spPr bwMode="auto">
          <a:xfrm>
            <a:off x="838200" y="1143003"/>
            <a:ext cx="4419600" cy="441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19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3" name="Content Placeholder 2"/>
          <p:cNvSpPr>
            <a:spLocks noGrp="1"/>
          </p:cNvSpPr>
          <p:nvPr>
            <p:ph idx="1"/>
          </p:nvPr>
        </p:nvSpPr>
        <p:spPr/>
        <p:txBody>
          <a:bodyPr>
            <a:normAutofit fontScale="92500" lnSpcReduction="20000"/>
          </a:bodyPr>
          <a:lstStyle/>
          <a:p>
            <a:pPr algn="just"/>
            <a:r>
              <a:rPr lang="en-US" dirty="0"/>
              <a:t>The virtualization capability built into Windows Server 2012 R2, called Hyper-V, uses a different type of architecture.  </a:t>
            </a:r>
          </a:p>
          <a:p>
            <a:pPr algn="just"/>
            <a:r>
              <a:rPr lang="en-US" dirty="0"/>
              <a:t>Hyper-V uses Type I virtualization, in which the hypervisor is an abstraction layer that interacts directly with the computer’s physical hardware—that is, without an intervening host OS. </a:t>
            </a:r>
          </a:p>
          <a:p>
            <a:pPr algn="just"/>
            <a:r>
              <a:rPr lang="en-US" dirty="0"/>
              <a:t>The term </a:t>
            </a:r>
            <a:r>
              <a:rPr lang="en-US" i="1" dirty="0"/>
              <a:t>hypervisor </a:t>
            </a:r>
            <a:r>
              <a:rPr lang="en-US" dirty="0"/>
              <a:t>is intended to represent the level beyond the term </a:t>
            </a:r>
            <a:r>
              <a:rPr lang="en-US" i="1" dirty="0"/>
              <a:t>supervisor, </a:t>
            </a:r>
            <a:r>
              <a:rPr lang="en-US" dirty="0"/>
              <a:t>in regard to the responsibility for allocating a computer’s processor clock cycles.</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8</a:t>
            </a:fld>
            <a:endParaRPr lang="en-US"/>
          </a:p>
        </p:txBody>
      </p:sp>
    </p:spTree>
    <p:extLst>
      <p:ext uri="{BB962C8B-B14F-4D97-AF65-F5344CB8AC3E}">
        <p14:creationId xmlns:p14="http://schemas.microsoft.com/office/powerpoint/2010/main" val="128628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architectures (Contd.,)</a:t>
            </a:r>
          </a:p>
        </p:txBody>
      </p:sp>
      <p:sp>
        <p:nvSpPr>
          <p:cNvPr id="3" name="Content Placeholder 2"/>
          <p:cNvSpPr>
            <a:spLocks noGrp="1"/>
          </p:cNvSpPr>
          <p:nvPr>
            <p:ph idx="1"/>
          </p:nvPr>
        </p:nvSpPr>
        <p:spPr/>
        <p:txBody>
          <a:bodyPr>
            <a:normAutofit fontScale="92500" lnSpcReduction="10000"/>
          </a:bodyPr>
          <a:lstStyle/>
          <a:p>
            <a:pPr algn="just"/>
            <a:r>
              <a:rPr lang="en-US" dirty="0"/>
              <a:t>The hypervisor creates individual environments called </a:t>
            </a:r>
            <a:r>
              <a:rPr lang="en-US" i="1" dirty="0"/>
              <a:t>partitions</a:t>
            </a:r>
            <a:r>
              <a:rPr lang="en-US" dirty="0"/>
              <a:t>, each of which has its own OS installed and accesses the computer’s hardware via the hypervisor. </a:t>
            </a:r>
          </a:p>
          <a:p>
            <a:pPr algn="just"/>
            <a:r>
              <a:rPr lang="en-US" dirty="0"/>
              <a:t>Unlike Type II virtualization, no host OS shares processor time with the hypervisor. </a:t>
            </a:r>
          </a:p>
          <a:p>
            <a:pPr algn="just"/>
            <a:r>
              <a:rPr lang="en-US" dirty="0"/>
              <a:t>Instead, the hypervisor designates the first partition it creates as the parent partition and all subsequent partitions as child partitions, as shown in Figure.</a:t>
            </a:r>
          </a:p>
        </p:txBody>
      </p:sp>
      <p:sp>
        <p:nvSpPr>
          <p:cNvPr id="4" name="Date Placeholder 3"/>
          <p:cNvSpPr>
            <a:spLocks noGrp="1"/>
          </p:cNvSpPr>
          <p:nvPr>
            <p:ph type="dt" sz="half" idx="10"/>
          </p:nvPr>
        </p:nvSpPr>
        <p:spPr/>
        <p:txBody>
          <a:bodyPr/>
          <a:lstStyle/>
          <a:p>
            <a:fld id="{CCDB605C-1962-42F7-8C48-129D41BFF7A6}" type="datetime1">
              <a:rPr lang="en-US" smtClean="0"/>
              <a:t>2/24/2020</a:t>
            </a:fld>
            <a:endParaRPr lang="en-US"/>
          </a:p>
        </p:txBody>
      </p:sp>
      <p:sp>
        <p:nvSpPr>
          <p:cNvPr id="5" name="Slide Number Placeholder 4"/>
          <p:cNvSpPr>
            <a:spLocks noGrp="1"/>
          </p:cNvSpPr>
          <p:nvPr>
            <p:ph type="sldNum" sz="quarter" idx="12"/>
          </p:nvPr>
        </p:nvSpPr>
        <p:spPr/>
        <p:txBody>
          <a:bodyPr/>
          <a:lstStyle/>
          <a:p>
            <a:fld id="{C3AC827F-5678-4396-AAD5-61ED902AA8A4}" type="slidenum">
              <a:rPr lang="en-US" smtClean="0"/>
              <a:t>9</a:t>
            </a:fld>
            <a:endParaRPr lang="en-US"/>
          </a:p>
        </p:txBody>
      </p:sp>
    </p:spTree>
    <p:extLst>
      <p:ext uri="{BB962C8B-B14F-4D97-AF65-F5344CB8AC3E}">
        <p14:creationId xmlns:p14="http://schemas.microsoft.com/office/powerpoint/2010/main" val="1357420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893</TotalTime>
  <Words>6287</Words>
  <Application>Microsoft Office PowerPoint</Application>
  <PresentationFormat>On-screen Show (4:3)</PresentationFormat>
  <Paragraphs>495</Paragraphs>
  <Slides>78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Calibri</vt:lpstr>
      <vt:lpstr>Gill Sans MT</vt:lpstr>
      <vt:lpstr>Verdana</vt:lpstr>
      <vt:lpstr>Wingdings 2</vt:lpstr>
      <vt:lpstr>Solstice</vt:lpstr>
      <vt:lpstr>CREATE AND CONFIGURE VIRTUAL MACHINE SETTINGS AND STORAGE</vt:lpstr>
      <vt:lpstr>Objective </vt:lpstr>
      <vt:lpstr>Create and configure virtual machine settings</vt:lpstr>
      <vt:lpstr>Virtualization architectures</vt:lpstr>
      <vt:lpstr>Virtualization architectures (Contd.,)</vt:lpstr>
      <vt:lpstr>Virtualization architectures (Contd.,)</vt:lpstr>
      <vt:lpstr>Virtualization architectures (Contd.,)</vt:lpstr>
      <vt:lpstr>Virtualization architectures (Contd.,)</vt:lpstr>
      <vt:lpstr>Virtualization architectures (Contd.,)</vt:lpstr>
      <vt:lpstr>Virtualization architectures (Contd.,)</vt:lpstr>
      <vt:lpstr>Virtualization architectures (Contd.,)</vt:lpstr>
      <vt:lpstr>Hyper-V implementations</vt:lpstr>
      <vt:lpstr>Hyper-V implementations</vt:lpstr>
      <vt:lpstr>Hyper-V licensing</vt:lpstr>
      <vt:lpstr>Hyper-V hardware limitations</vt:lpstr>
      <vt:lpstr>Hyper-V Server</vt:lpstr>
      <vt:lpstr>Hyper-V Server (Contd.,)</vt:lpstr>
      <vt:lpstr>Hyper-V Server (Contd.,)</vt:lpstr>
      <vt:lpstr>Installing Hyper-V</vt:lpstr>
      <vt:lpstr>Installing Hyper-V (Contd.,)</vt:lpstr>
      <vt:lpstr>Installing Hyper-V (Contd.,)</vt:lpstr>
      <vt:lpstr>Installing Hyper-V (Contd.,)</vt:lpstr>
      <vt:lpstr>Installing Hyper-V (Contd.,)</vt:lpstr>
      <vt:lpstr>Installing Hyper-V (Contd.,)</vt:lpstr>
      <vt:lpstr>Installing Hyper-V (Contd.,)</vt:lpstr>
      <vt:lpstr>Installing Hyper-V (Contd.,)</vt:lpstr>
      <vt:lpstr>Using Hyper-V Manager</vt:lpstr>
      <vt:lpstr>Using Hyper-V Manager</vt:lpstr>
      <vt:lpstr>Using Hyper-V Manager (Contd.,)</vt:lpstr>
      <vt:lpstr>Using Hyper-V Manager (Contd.,)</vt:lpstr>
      <vt:lpstr>Creating a virtual machine</vt:lpstr>
      <vt:lpstr>Creating Generation 1 and Generation 2 VMs</vt:lpstr>
      <vt:lpstr>Creating Generation 1 and Generation 2 VMs (Contd.,)</vt:lpstr>
      <vt:lpstr>Configuring Guest Integration Services</vt:lpstr>
      <vt:lpstr>Configuring Guest Integration Services (Contd.,)</vt:lpstr>
      <vt:lpstr>Configuring resource metering</vt:lpstr>
      <vt:lpstr>Configuring resource metering</vt:lpstr>
      <vt:lpstr>Configuring resource metering (Contd.,)</vt:lpstr>
      <vt:lpstr>Configuring resource metering (Contd.,)</vt:lpstr>
      <vt:lpstr>Create and configure virtual machine storage</vt:lpstr>
      <vt:lpstr>Virtual disk formats</vt:lpstr>
      <vt:lpstr>Virtual disk formats (Contd.,)</vt:lpstr>
      <vt:lpstr>Virtual disk formats (Contd.,)</vt:lpstr>
      <vt:lpstr>Creating virtual disks</vt:lpstr>
      <vt:lpstr>Creating a virtual disk with a VM</vt:lpstr>
      <vt:lpstr>Creating a virtual disk with a VM (Contd.,)</vt:lpstr>
      <vt:lpstr>Creating a new virtual disk</vt:lpstr>
      <vt:lpstr>Creating a new virtual disk (Contd.,)</vt:lpstr>
      <vt:lpstr>Creating a new virtual disk (Contd.,)</vt:lpstr>
      <vt:lpstr>Adding virtual disks to virtual machines</vt:lpstr>
      <vt:lpstr>Adding virtual disks to virtual machines (Contd.,)</vt:lpstr>
      <vt:lpstr>Fig: The IDE Controller interface in the Settings dialog box</vt:lpstr>
      <vt:lpstr>Adding virtual disks to virtual machines (Contd.,)</vt:lpstr>
      <vt:lpstr>Fig: The Hard Drive interface in the Settings dialog box</vt:lpstr>
      <vt:lpstr>Creating differencing disks</vt:lpstr>
      <vt:lpstr>Creating differencing disks (Contd.,)</vt:lpstr>
      <vt:lpstr>Configuring pass-through disks</vt:lpstr>
      <vt:lpstr>Fig: An offline disk in the Disk Management snap-in</vt:lpstr>
      <vt:lpstr>Modifying virtual disks</vt:lpstr>
      <vt:lpstr>Modifying virtual disks (Contd.,)</vt:lpstr>
      <vt:lpstr>Modifying virtual disks (Contd.,)</vt:lpstr>
      <vt:lpstr>Creating checkpoints</vt:lpstr>
      <vt:lpstr>Fig: A checkpoint in Hyper-V Manager</vt:lpstr>
      <vt:lpstr>Configuring Storage Quality of Service (QoS)</vt:lpstr>
      <vt:lpstr>Configuring Storage Quality of Service (QoS)</vt:lpstr>
      <vt:lpstr>Fig: Storage Quality of Service controls in Hyper-V Manager</vt:lpstr>
      <vt:lpstr>Connecting to a storage area network (SAN)</vt:lpstr>
      <vt:lpstr>Connecting to a storage area network (SAN) (Contd.,)</vt:lpstr>
      <vt:lpstr>Connecting to a storage area network (SAN) (Contd.,)</vt:lpstr>
      <vt:lpstr>Connecting to a storage area network (SAN) (Contd.,)</vt:lpstr>
      <vt:lpstr>Connecting to a storage area network (SAN) (Contd.,)</vt:lpstr>
      <vt:lpstr>Using Fibre Channel</vt:lpstr>
      <vt:lpstr>Using Fibre Channel (Contd.,)</vt:lpstr>
      <vt:lpstr>Connecting virtual machines to a SAN</vt:lpstr>
      <vt:lpstr>Connecting virtual machines to a SAN (Contd.,)</vt:lpstr>
      <vt:lpstr>Fig: WWNNs and WWPNs in a virtual SAN</vt:lpstr>
      <vt:lpstr>Connecting virtual machines to a SAN (Contd.,)</vt:lpstr>
      <vt:lpstr>Fig: A Fibre Channel adapter in a 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CONFIGURE VIRTUAL MACHINE SETTINGS AND STORAGE</dc:title>
  <dc:creator>aarthi bala</dc:creator>
  <cp:lastModifiedBy>Thiyagu</cp:lastModifiedBy>
  <cp:revision>32</cp:revision>
  <dcterms:created xsi:type="dcterms:W3CDTF">2018-02-15T06:26:00Z</dcterms:created>
  <dcterms:modified xsi:type="dcterms:W3CDTF">2020-02-24T02:54:40Z</dcterms:modified>
</cp:coreProperties>
</file>