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8" r:id="rId1"/>
  </p:sldMasterIdLst>
  <p:notesMasterIdLst>
    <p:notesMasterId r:id="rId20"/>
  </p:notesMasterIdLst>
  <p:sldIdLst>
    <p:sldId id="256" r:id="rId2"/>
    <p:sldId id="262" r:id="rId3"/>
    <p:sldId id="258" r:id="rId4"/>
    <p:sldId id="259" r:id="rId5"/>
    <p:sldId id="260" r:id="rId6"/>
    <p:sldId id="261" r:id="rId7"/>
    <p:sldId id="263" r:id="rId8"/>
    <p:sldId id="264" r:id="rId9"/>
    <p:sldId id="290" r:id="rId10"/>
    <p:sldId id="265" r:id="rId11"/>
    <p:sldId id="291" r:id="rId12"/>
    <p:sldId id="266" r:id="rId13"/>
    <p:sldId id="267" r:id="rId14"/>
    <p:sldId id="276" r:id="rId15"/>
    <p:sldId id="277" r:id="rId16"/>
    <p:sldId id="278" r:id="rId17"/>
    <p:sldId id="279" r:id="rId18"/>
    <p:sldId id="275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FB6C03-ECB8-4BD7-8BF9-12F087B88D6A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3459DF-34B0-407C-A96D-3F2754842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5021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crosoft.com/licensing/about-licensing/client-access-license.aspx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(*) CALs are required for each user or device, who directly or indirectly accesses a server. Find more information on this topic at the </a:t>
            </a:r>
            <a:r>
              <a:rPr lang="en-US" sz="120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Client Access </a:t>
            </a:r>
            <a:r>
              <a:rPr lang="en-US" sz="120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Licenses</a:t>
            </a:r>
            <a:r>
              <a:rPr lang="en-US" dirty="0" err="1"/>
              <a:t>site</a:t>
            </a:r>
            <a:r>
              <a:rPr lang="en-US" dirty="0"/>
              <a:t> at microsoft.com.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3459DF-34B0-407C-A96D-3F275484272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0941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3459DF-34B0-407C-A96D-3F275484272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4100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6A0ECFF2-FF9A-42DF-850C-A7F892D2919C}" type="datetime1">
              <a:rPr lang="en-US" smtClean="0"/>
              <a:t>11/22/2018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9FDE266-42D2-4A18-8E25-79D61B86666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8ADB2-739B-49C9-8EBB-3CA010896518}" type="datetime1">
              <a:rPr lang="en-US" smtClean="0"/>
              <a:t>11/22/2018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DE266-42D2-4A18-8E25-79D61B8666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A5635651-1C07-4827-97EE-D9753F9DCEEA}" type="datetime1">
              <a:rPr lang="en-US" smtClean="0"/>
              <a:t>11/22/2018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9FDE266-42D2-4A18-8E25-79D61B86666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38085-FB12-4B07-BA2C-E7D528897659}" type="datetime1">
              <a:rPr lang="en-US" smtClean="0"/>
              <a:t>11/22/2018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9FDE266-42D2-4A18-8E25-79D61B86666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1262E-AA8C-4922-A951-3C612A899EF2}" type="datetime1">
              <a:rPr lang="en-US" smtClean="0"/>
              <a:t>11/22/2018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9FDE266-42D2-4A18-8E25-79D61B86666C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07A83DD2-C21D-46B3-BAA9-32B175F256E9}" type="datetime1">
              <a:rPr lang="en-US" smtClean="0"/>
              <a:t>11/22/2018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9FDE266-42D2-4A18-8E25-79D61B86666C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C394DB4B-AEC3-424C-A46E-C93B19E365E6}" type="datetime1">
              <a:rPr lang="en-US" smtClean="0"/>
              <a:t>11/22/2018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9FDE266-42D2-4A18-8E25-79D61B86666C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B6860-0A2C-4CA1-A594-42B00B60344C}" type="datetime1">
              <a:rPr lang="en-US" smtClean="0"/>
              <a:t>11/22/2018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9FDE266-42D2-4A18-8E25-79D61B8666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BA12-A1C2-4790-8E57-0BEEE47BD28E}" type="datetime1">
              <a:rPr lang="en-US" smtClean="0"/>
              <a:t>11/22/2018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9FDE266-42D2-4A18-8E25-79D61B8666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8EDAF-923B-4C37-8566-71049E8D5ED1}" type="datetime1">
              <a:rPr lang="en-US" smtClean="0"/>
              <a:t>11/22/2018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9FDE266-42D2-4A18-8E25-79D61B86666C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94563A1B-F5FD-4293-B5DF-E9396661D122}" type="datetime1">
              <a:rPr lang="en-US" smtClean="0"/>
              <a:t>11/22/2018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9FDE266-42D2-4A18-8E25-79D61B86666C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66E59D84-BE82-4519-B864-EACC90E1DA8A}" type="datetime1">
              <a:rPr lang="en-US" smtClean="0"/>
              <a:t>11/22/2018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9FDE266-42D2-4A18-8E25-79D61B86666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914400"/>
            <a:ext cx="6477000" cy="1828800"/>
          </a:xfrm>
        </p:spPr>
        <p:txBody>
          <a:bodyPr>
            <a:normAutofit/>
          </a:bodyPr>
          <a:lstStyle/>
          <a:p>
            <a:r>
              <a:rPr lang="en-US" dirty="0"/>
              <a:t>INSTALLING &amp; CONFIGURING SERVERS</a:t>
            </a:r>
          </a:p>
        </p:txBody>
      </p:sp>
    </p:spTree>
    <p:extLst>
      <p:ext uri="{BB962C8B-B14F-4D97-AF65-F5344CB8AC3E}">
        <p14:creationId xmlns:p14="http://schemas.microsoft.com/office/powerpoint/2010/main" val="13960493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Installing Windows Server 2012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F06C4-8194-47A8-842A-74D3076277A2}" type="datetime1">
              <a:rPr lang="en-US" smtClean="0"/>
              <a:t>11/22/2018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9FDE266-42D2-4A18-8E25-79D61B86666C}" type="slidenum">
              <a:rPr lang="en-US" smtClean="0"/>
              <a:t>10</a:t>
            </a:fld>
            <a:endParaRPr lang="en-US"/>
          </a:p>
        </p:txBody>
      </p:sp>
      <p:grpSp>
        <p:nvGrpSpPr>
          <p:cNvPr id="6" name="Group 5" descr="Windows Setup Wizard screen shot depicting first step where you choose installation language, currency format, time format, and keyboard input method."/>
          <p:cNvGrpSpPr/>
          <p:nvPr/>
        </p:nvGrpSpPr>
        <p:grpSpPr>
          <a:xfrm>
            <a:off x="1397000" y="1676400"/>
            <a:ext cx="6070600" cy="4504268"/>
            <a:chOff x="1397000" y="838200"/>
            <a:chExt cx="6375400" cy="5190068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2541" b="10622"/>
            <a:stretch/>
          </p:blipFill>
          <p:spPr>
            <a:xfrm>
              <a:off x="1397000" y="838200"/>
              <a:ext cx="6375400" cy="5190068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98978" y="1239579"/>
              <a:ext cx="6035040" cy="44117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228895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 LICENSING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B6F76-2B09-4B0E-9BED-2722FF1D96A6}" type="datetime1">
              <a:rPr lang="en-US" smtClean="0"/>
              <a:t>11/22/2018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9FDE266-42D2-4A18-8E25-79D61B86666C}" type="slidenum">
              <a:rPr lang="en-US" smtClean="0"/>
              <a:t>11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The packaging and licensing structure for Windows Server 2012 R2 editions remain unchanged.</a:t>
            </a:r>
          </a:p>
          <a:p>
            <a:pPr lvl="1" algn="just"/>
            <a:r>
              <a:rPr lang="en-US" dirty="0"/>
              <a:t>Datacenter and Standard editions provide:</a:t>
            </a:r>
          </a:p>
          <a:p>
            <a:pPr lvl="2" algn="just"/>
            <a:r>
              <a:rPr lang="en-US" dirty="0"/>
              <a:t> Differentiation only by virtualization rights: Two virtual instances for Standard edition and unlimited virtual instances for Datacenter edition.</a:t>
            </a:r>
          </a:p>
          <a:p>
            <a:pPr lvl="2" algn="just"/>
            <a:r>
              <a:rPr lang="en-US" dirty="0"/>
              <a:t> A consistent processor-based licensing model that covers up to two physical processors on a server.</a:t>
            </a:r>
          </a:p>
          <a:p>
            <a:pPr lvl="1" algn="just"/>
            <a:r>
              <a:rPr lang="en-US" dirty="0"/>
              <a:t>Essentials and Foundation editions provide:</a:t>
            </a:r>
          </a:p>
          <a:p>
            <a:pPr lvl="2" algn="just"/>
            <a:r>
              <a:rPr lang="en-US" dirty="0"/>
              <a:t> A server-based licensing model: Foundation is for single processor servers and Essentials is for either one or two processor servers.</a:t>
            </a:r>
          </a:p>
          <a:p>
            <a:pPr lvl="2" algn="just"/>
            <a:r>
              <a:rPr lang="en-US" dirty="0"/>
              <a:t> CALs not required for access: Foundation comes with 15 user accounts and Essentials comes with 25 user accounts.</a:t>
            </a:r>
          </a:p>
        </p:txBody>
      </p:sp>
    </p:spTree>
    <p:extLst>
      <p:ext uri="{BB962C8B-B14F-4D97-AF65-F5344CB8AC3E}">
        <p14:creationId xmlns:p14="http://schemas.microsoft.com/office/powerpoint/2010/main" val="35761861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Installing Windows Server 2012 (Contd.,)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E85A7-9241-48E2-9286-6669F8E1B9C4}" type="datetime1">
              <a:rPr lang="en-US" smtClean="0"/>
              <a:t>11/22/2018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9FDE266-42D2-4A18-8E25-79D61B86666C}" type="slidenum">
              <a:rPr lang="en-US" smtClean="0"/>
              <a:t>12</a:t>
            </a:fld>
            <a:endParaRPr lang="en-US"/>
          </a:p>
        </p:txBody>
      </p:sp>
      <p:grpSp>
        <p:nvGrpSpPr>
          <p:cNvPr id="10" name="Group 9" descr="Windows Setup Wizard screen shot depicting second step where you click Install Now, or choose to repair your computer."/>
          <p:cNvGrpSpPr/>
          <p:nvPr/>
        </p:nvGrpSpPr>
        <p:grpSpPr>
          <a:xfrm>
            <a:off x="1397000" y="1600200"/>
            <a:ext cx="6247400" cy="4577968"/>
            <a:chOff x="1397000" y="838200"/>
            <a:chExt cx="6375400" cy="5190068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2541" b="10622"/>
            <a:stretch/>
          </p:blipFill>
          <p:spPr>
            <a:xfrm>
              <a:off x="1397000" y="838200"/>
              <a:ext cx="6375400" cy="5190068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80989" y="1253067"/>
              <a:ext cx="6063411" cy="43936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880768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Installing Windows Server 2012 (Contd.,)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B6F76-2B09-4B0E-9BED-2722FF1D96A6}" type="datetime1">
              <a:rPr lang="en-US" smtClean="0"/>
              <a:t>11/22/2018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9FDE266-42D2-4A18-8E25-79D61B86666C}" type="slidenum">
              <a:rPr lang="en-US" smtClean="0"/>
              <a:t>13</a:t>
            </a:fld>
            <a:endParaRPr lang="en-US"/>
          </a:p>
        </p:txBody>
      </p:sp>
      <p:pic>
        <p:nvPicPr>
          <p:cNvPr id="6" name="Picture 5" descr="Windows Setup Wizard screen shot depicting third step where you select the operating system you want to install.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905" y="1577999"/>
            <a:ext cx="5552695" cy="440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564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Installing Windows Server 2012 (Contd.,)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38085-FB12-4B07-BA2C-E7D528897659}" type="datetime1">
              <a:rPr lang="en-US" smtClean="0"/>
              <a:t>11/22/2018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9FDE266-42D2-4A18-8E25-79D61B86666C}" type="slidenum">
              <a:rPr lang="en-US" smtClean="0"/>
              <a:t>14</a:t>
            </a:fld>
            <a:endParaRPr lang="en-US"/>
          </a:p>
        </p:txBody>
      </p:sp>
      <p:grpSp>
        <p:nvGrpSpPr>
          <p:cNvPr id="6" name="Group 5" descr="Windows Setup Wizard screen shot depicting fourth step where you review and accept the license terms."/>
          <p:cNvGrpSpPr/>
          <p:nvPr/>
        </p:nvGrpSpPr>
        <p:grpSpPr>
          <a:xfrm>
            <a:off x="1397000" y="1676400"/>
            <a:ext cx="6070600" cy="4501768"/>
            <a:chOff x="1397000" y="838200"/>
            <a:chExt cx="6375400" cy="5190068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2541" b="10622"/>
            <a:stretch/>
          </p:blipFill>
          <p:spPr>
            <a:xfrm>
              <a:off x="1397000" y="838200"/>
              <a:ext cx="6375400" cy="5190068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43428" y="1140637"/>
              <a:ext cx="6057143" cy="454285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787579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Installing Windows Server 2012 (Contd.,)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38085-FB12-4B07-BA2C-E7D528897659}" type="datetime1">
              <a:rPr lang="en-US" smtClean="0"/>
              <a:t>11/22/2018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9FDE266-42D2-4A18-8E25-79D61B86666C}" type="slidenum">
              <a:rPr lang="en-US" smtClean="0"/>
              <a:t>15</a:t>
            </a:fld>
            <a:endParaRPr lang="en-US"/>
          </a:p>
        </p:txBody>
      </p:sp>
      <p:grpSp>
        <p:nvGrpSpPr>
          <p:cNvPr id="6" name="Group 5" descr="Windows Setup Wizard screen shot depicting fifth step where you select the installation type: Upgrade or Custom."/>
          <p:cNvGrpSpPr/>
          <p:nvPr/>
        </p:nvGrpSpPr>
        <p:grpSpPr>
          <a:xfrm>
            <a:off x="1397000" y="1676400"/>
            <a:ext cx="6231086" cy="4501768"/>
            <a:chOff x="1397000" y="838200"/>
            <a:chExt cx="6375400" cy="5190068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2541" b="10622"/>
            <a:stretch/>
          </p:blipFill>
          <p:spPr>
            <a:xfrm>
              <a:off x="1397000" y="838200"/>
              <a:ext cx="6375400" cy="5190068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32847" y="1152809"/>
              <a:ext cx="6095239" cy="455238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788418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Installing Windows Server 2012 (Contd.,)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38085-FB12-4B07-BA2C-E7D528897659}" type="datetime1">
              <a:rPr lang="en-US" smtClean="0"/>
              <a:t>11/22/2018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9FDE266-42D2-4A18-8E25-79D61B86666C}" type="slidenum">
              <a:rPr lang="en-US" smtClean="0"/>
              <a:t>16</a:t>
            </a:fld>
            <a:endParaRPr lang="en-US"/>
          </a:p>
        </p:txBody>
      </p:sp>
      <p:grpSp>
        <p:nvGrpSpPr>
          <p:cNvPr id="6" name="Group 5" descr="Windows Setup Wizard screen shot depicting sixth step where you select the installation location."/>
          <p:cNvGrpSpPr/>
          <p:nvPr/>
        </p:nvGrpSpPr>
        <p:grpSpPr>
          <a:xfrm>
            <a:off x="1397000" y="1600200"/>
            <a:ext cx="6070600" cy="4577968"/>
            <a:chOff x="1397000" y="838200"/>
            <a:chExt cx="6375400" cy="5190068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2541" b="10622"/>
            <a:stretch/>
          </p:blipFill>
          <p:spPr>
            <a:xfrm>
              <a:off x="1397000" y="838200"/>
              <a:ext cx="6375400" cy="5190068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38666" y="1139580"/>
              <a:ext cx="6066667" cy="456190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233571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Installing Windows Server 2012 (Contd.,)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38085-FB12-4B07-BA2C-E7D528897659}" type="datetime1">
              <a:rPr lang="en-US" smtClean="0"/>
              <a:t>11/22/2018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9FDE266-42D2-4A18-8E25-79D61B86666C}" type="slidenum">
              <a:rPr lang="en-US" smtClean="0"/>
              <a:t>17</a:t>
            </a:fld>
            <a:endParaRPr lang="en-US"/>
          </a:p>
        </p:txBody>
      </p:sp>
      <p:grpSp>
        <p:nvGrpSpPr>
          <p:cNvPr id="6" name="Group 5" descr="Windows Setup Wizard screen shot depicting seventh step where you provide the password for the local administrator account."/>
          <p:cNvGrpSpPr/>
          <p:nvPr/>
        </p:nvGrpSpPr>
        <p:grpSpPr>
          <a:xfrm>
            <a:off x="1397000" y="1828800"/>
            <a:ext cx="6146800" cy="4349368"/>
            <a:chOff x="1397000" y="838200"/>
            <a:chExt cx="6375400" cy="5190068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2541" b="10622"/>
            <a:stretch/>
          </p:blipFill>
          <p:spPr>
            <a:xfrm>
              <a:off x="1397000" y="838200"/>
              <a:ext cx="6375400" cy="5190068"/>
            </a:xfrm>
            <a:prstGeom prst="rect">
              <a:avLst/>
            </a:prstGeom>
          </p:spPr>
        </p:pic>
        <p:pic>
          <p:nvPicPr>
            <p:cNvPr id="8" name="7-password" descr="Screen shot seven to provide the password for the local administrator account. This is the last click.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3" t="5068" r="8261" b="5214"/>
            <a:stretch/>
          </p:blipFill>
          <p:spPr>
            <a:xfrm>
              <a:off x="1397000" y="838200"/>
              <a:ext cx="6375400" cy="519006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858694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BA12-A1C2-4790-8E57-0BEEE47BD28E}" type="datetime1">
              <a:rPr lang="en-US" smtClean="0"/>
              <a:t>11/22/2018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DE266-42D2-4A18-8E25-79D61B86666C}" type="slidenum">
              <a:rPr lang="en-US" smtClean="0"/>
              <a:t>18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958576" y="2967335"/>
            <a:ext cx="322684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Thank you</a:t>
            </a:r>
            <a:endParaRPr 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62389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86000" y="2809864"/>
            <a:ext cx="45794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solidFill>
                  <a:prstClr val="black"/>
                </a:solidFill>
                <a:ea typeface="+mj-ea"/>
                <a:cs typeface="+mj-cs"/>
              </a:rPr>
              <a:t>SELECTING A SERVER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C855F-1478-42EC-A211-6FD186B0EF99}" type="datetime1">
              <a:rPr lang="en-US" smtClean="0"/>
              <a:t>11/22/2018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DE266-42D2-4A18-8E25-79D61B86666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669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Overview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42C27-54D1-4042-8690-B93EB1C68DF7}" type="datetime1">
              <a:rPr lang="en-US" smtClean="0"/>
              <a:t>11/22/2018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9FDE266-42D2-4A18-8E25-79D61B86666C}" type="slidenum">
              <a:rPr lang="en-US" smtClean="0"/>
              <a:t>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CA" dirty="0"/>
              <a:t>Installation Methods
Installation Types
Choosing Whether to </a:t>
            </a:r>
            <a:r>
              <a:rPr lang="en-CA" dirty="0" err="1"/>
              <a:t>Inplace</a:t>
            </a:r>
            <a:r>
              <a:rPr lang="en-CA" dirty="0"/>
              <a:t> or Migrate
</a:t>
            </a:r>
            <a:r>
              <a:rPr lang="en-CA" spc="-30" dirty="0"/>
              <a:t>Hardware Requirements for Windows Server 2012 R2</a:t>
            </a:r>
          </a:p>
          <a:p>
            <a:pPr algn="just"/>
            <a:r>
              <a:rPr lang="en-CA" dirty="0"/>
              <a:t>Editions</a:t>
            </a:r>
          </a:p>
          <a:p>
            <a:pPr algn="just"/>
            <a:r>
              <a:rPr lang="en-CA" dirty="0"/>
              <a:t>Server licensing</a:t>
            </a:r>
          </a:p>
          <a:p>
            <a:pPr algn="just"/>
            <a:r>
              <a:rPr lang="en-CA" dirty="0"/>
              <a:t>Installing Windows Server 2012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446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Installation Methods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E4349-C3BD-4E2B-A9BC-1C872D38BD26}" type="datetime1">
              <a:rPr lang="en-US" smtClean="0"/>
              <a:t>11/22/2018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9FDE266-42D2-4A18-8E25-79D61B86666C}" type="slidenum">
              <a:rPr lang="en-US" smtClean="0"/>
              <a:t>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 algn="just"/>
            <a:r>
              <a:rPr lang="en-US" sz="3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Windows Server 2012 R2 deployment </a:t>
            </a:r>
            <a:br>
              <a:rPr lang="en-US" sz="3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</a:br>
            <a:r>
              <a:rPr lang="en-US" sz="3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method options include:</a:t>
            </a:r>
            <a:endParaRPr lang="en-US" sz="28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just"/>
            <a:endParaRPr lang="en-US" dirty="0"/>
          </a:p>
        </p:txBody>
      </p:sp>
      <p:grpSp>
        <p:nvGrpSpPr>
          <p:cNvPr id="6" name="Group 5" descr="Illustration of an optical disk, Windows Deployment Services, and a USB flash drive."/>
          <p:cNvGrpSpPr/>
          <p:nvPr/>
        </p:nvGrpSpPr>
        <p:grpSpPr>
          <a:xfrm>
            <a:off x="1451232" y="2743200"/>
            <a:ext cx="6255853" cy="3488915"/>
            <a:chOff x="1451232" y="1952155"/>
            <a:chExt cx="6255853" cy="3488915"/>
          </a:xfrm>
        </p:grpSpPr>
        <p:grpSp>
          <p:nvGrpSpPr>
            <p:cNvPr id="7" name="Group 6" descr="Optical disk, Windows Deployment Services, and USB flash drive."/>
            <p:cNvGrpSpPr/>
            <p:nvPr/>
          </p:nvGrpSpPr>
          <p:grpSpPr>
            <a:xfrm>
              <a:off x="1451232" y="1952155"/>
              <a:ext cx="6255853" cy="3488915"/>
              <a:chOff x="1451232" y="1952155"/>
              <a:chExt cx="6255853" cy="3488915"/>
            </a:xfrm>
          </p:grpSpPr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14760" y="4161955"/>
                <a:ext cx="1503251" cy="1279115"/>
              </a:xfrm>
              <a:prstGeom prst="rect">
                <a:avLst/>
              </a:prstGeom>
            </p:spPr>
          </p:pic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40020" y="4161955"/>
                <a:ext cx="713770" cy="673215"/>
              </a:xfrm>
              <a:prstGeom prst="rect">
                <a:avLst/>
              </a:prstGeom>
            </p:spPr>
          </p:pic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69513" y="4314355"/>
                <a:ext cx="554564" cy="573483"/>
              </a:xfrm>
              <a:prstGeom prst="rect">
                <a:avLst/>
              </a:prstGeom>
            </p:spPr>
          </p:pic>
          <p:pic>
            <p:nvPicPr>
              <p:cNvPr id="12" name="Picture 11" descr="USB flash drive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76397" y="1952155"/>
                <a:ext cx="1630688" cy="1358219"/>
              </a:xfrm>
              <a:prstGeom prst="rect">
                <a:avLst/>
              </a:prstGeom>
            </p:spPr>
          </p:pic>
          <p:grpSp>
            <p:nvGrpSpPr>
              <p:cNvPr id="13" name="Group 12" descr="Optical discs"/>
              <p:cNvGrpSpPr/>
              <p:nvPr/>
            </p:nvGrpSpPr>
            <p:grpSpPr>
              <a:xfrm>
                <a:off x="1451232" y="2188347"/>
                <a:ext cx="1902820" cy="1072413"/>
                <a:chOff x="1120388" y="1894425"/>
                <a:chExt cx="1902820" cy="1072413"/>
              </a:xfrm>
            </p:grpSpPr>
            <p:pic>
              <p:nvPicPr>
                <p:cNvPr id="14" name="Picture 13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20388" y="2124085"/>
                  <a:ext cx="1408829" cy="842753"/>
                </a:xfrm>
                <a:prstGeom prst="rect">
                  <a:avLst/>
                </a:prstGeom>
              </p:spPr>
            </p:pic>
            <p:pic>
              <p:nvPicPr>
                <p:cNvPr id="15" name="Picture 14"/>
                <p:cNvPicPr>
                  <a:picLocks noChangeAspect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081977" y="1894425"/>
                  <a:ext cx="805180" cy="832649"/>
                </a:xfrm>
                <a:prstGeom prst="rect">
                  <a:avLst/>
                </a:prstGeom>
              </p:spPr>
            </p:pic>
            <p:pic>
              <p:nvPicPr>
                <p:cNvPr id="16" name="Picture 15"/>
                <p:cNvPicPr>
                  <a:picLocks noChangeAspect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218028" y="2033989"/>
                  <a:ext cx="805180" cy="832649"/>
                </a:xfrm>
                <a:prstGeom prst="rect">
                  <a:avLst/>
                </a:prstGeom>
              </p:spPr>
            </p:pic>
          </p:grpSp>
        </p:grpSp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9327" b="19013"/>
            <a:stretch/>
          </p:blipFill>
          <p:spPr>
            <a:xfrm>
              <a:off x="3758152" y="4013309"/>
              <a:ext cx="1559859" cy="327212"/>
            </a:xfrm>
            <a:prstGeom prst="rect">
              <a:avLst/>
            </a:prstGeom>
          </p:spPr>
        </p:pic>
      </p:grpSp>
      <p:sp>
        <p:nvSpPr>
          <p:cNvPr id="28" name="TextBox 27"/>
          <p:cNvSpPr txBox="1"/>
          <p:nvPr/>
        </p:nvSpPr>
        <p:spPr>
          <a:xfrm>
            <a:off x="1312606" y="4191000"/>
            <a:ext cx="19053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3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Optical disk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627963" y="4202668"/>
            <a:ext cx="2464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30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800" b="1">
                <a:solidFill>
                  <a:srgbClr val="000000"/>
                </a:solidFill>
                <a:latin typeface="Verdana" pitchFamily="34" charset="0"/>
                <a:cs typeface="Arial" charset="0"/>
              </a:rPr>
              <a:t>USB flash drive</a:t>
            </a:r>
            <a:endParaRPr lang="en-US" sz="1800" b="1" dirty="0">
              <a:solidFill>
                <a:srgbClr val="000000"/>
              </a:solidFill>
              <a:latin typeface="Verdana" pitchFamily="34" charset="0"/>
              <a:cs typeface="Arial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053739" y="6243935"/>
            <a:ext cx="5880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300" b="1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Windows Deployment Services</a:t>
            </a:r>
          </a:p>
        </p:txBody>
      </p:sp>
    </p:spTree>
    <p:extLst>
      <p:ext uri="{BB962C8B-B14F-4D97-AF65-F5344CB8AC3E}">
        <p14:creationId xmlns:p14="http://schemas.microsoft.com/office/powerpoint/2010/main" val="1148531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Installation Types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AA1D3-39DF-4E30-8ED5-472C13BDC538}" type="datetime1">
              <a:rPr lang="en-US" smtClean="0"/>
              <a:t>11/22/2018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9FDE266-42D2-4A18-8E25-79D61B86666C}" type="slidenum">
              <a:rPr lang="en-US" smtClean="0"/>
              <a:t>5</a:t>
            </a:fld>
            <a:endParaRPr lang="en-US"/>
          </a:p>
        </p:txBody>
      </p:sp>
      <p:pic>
        <p:nvPicPr>
          <p:cNvPr id="7" name="Content Placeholder 3" descr="Screen shot of the Windows Setup process that asks the user to choose the type of installation: upgrade (install Windows and keep files, settings and applications) or custom (install Windows only).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660"/>
          <a:stretch/>
        </p:blipFill>
        <p:spPr>
          <a:xfrm>
            <a:off x="976313" y="1628779"/>
            <a:ext cx="6262687" cy="4705345"/>
          </a:xfrm>
          <a:prstGeom prst="roundRect">
            <a:avLst>
              <a:gd name="adj" fmla="val 2844"/>
            </a:avLst>
          </a:prstGeom>
        </p:spPr>
      </p:pic>
    </p:spTree>
    <p:extLst>
      <p:ext uri="{BB962C8B-B14F-4D97-AF65-F5344CB8AC3E}">
        <p14:creationId xmlns:p14="http://schemas.microsoft.com/office/powerpoint/2010/main" val="1580552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3146" y="228600"/>
            <a:ext cx="8153400" cy="990600"/>
          </a:xfrm>
        </p:spPr>
        <p:txBody>
          <a:bodyPr>
            <a:normAutofit fontScale="90000"/>
          </a:bodyPr>
          <a:lstStyle/>
          <a:p>
            <a:r>
              <a:rPr lang="en-CA" dirty="0"/>
              <a:t>Choosing Whether to Upgrade or Migrate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D3F2E-5C90-4DC5-8CFC-96C3BD7640BE}" type="datetime1">
              <a:rPr lang="en-US" smtClean="0"/>
              <a:t>11/22/2018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9FDE266-42D2-4A18-8E25-79D61B86666C}" type="slidenum">
              <a:rPr lang="en-US" smtClean="0"/>
              <a:t>6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58788" y="1676400"/>
            <a:ext cx="3656012" cy="471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lvl="0" indent="0">
              <a:buNone/>
              <a:defRPr/>
            </a:pPr>
            <a:r>
              <a:rPr lang="en-US" sz="1800" b="1" kern="0" dirty="0">
                <a:solidFill>
                  <a:srgbClr val="000000"/>
                </a:solidFill>
                <a:latin typeface="Verdana" pitchFamily="34" charset="0"/>
                <a:cs typeface="Arial" charset="0"/>
              </a:rPr>
              <a:t>Migrate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5331637"/>
              </p:ext>
            </p:extLst>
          </p:nvPr>
        </p:nvGraphicFramePr>
        <p:xfrm>
          <a:off x="656542" y="2230417"/>
          <a:ext cx="8030258" cy="2185715"/>
        </p:xfrm>
        <a:graphic>
          <a:graphicData uri="http://schemas.openxmlformats.org/drawingml/2006/table">
            <a:tbl>
              <a:tblPr firstRow="1">
                <a:tableStyleId>{9DCAF9ED-07DC-4A11-8D7F-57B35C25682E}</a:tableStyleId>
              </a:tblPr>
              <a:tblGrid>
                <a:gridCol w="40151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151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806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Advantages:</a:t>
                      </a:r>
                      <a:endParaRPr lang="en-CA" sz="1700" dirty="0">
                        <a:solidFill>
                          <a:schemeClr val="tx2">
                            <a:lumMod val="95000"/>
                            <a:lumOff val="5000"/>
                          </a:schemeClr>
                        </a:solidFill>
                        <a:effectLst/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Disadvantages:</a:t>
                      </a:r>
                      <a:endParaRPr lang="en-CA" sz="1700" dirty="0">
                        <a:solidFill>
                          <a:schemeClr val="tx2">
                            <a:lumMod val="95000"/>
                            <a:lumOff val="5000"/>
                          </a:schemeClr>
                        </a:solidFill>
                        <a:effectLst/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372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285750" marR="0" lvl="0" indent="-28575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700" b="0" kern="1200" dirty="0">
                          <a:effectLst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Generally straightforward process that takes less time and planning than a migration strategy</a:t>
                      </a:r>
                    </a:p>
                    <a:p>
                      <a:pPr marL="285750" marR="0" lvl="0" indent="-28575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CA" sz="1700" b="0" kern="1200" dirty="0">
                          <a:solidFill>
                            <a:schemeClr val="dk1"/>
                          </a:solidFill>
                          <a:effectLst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All server roles, features, data, and application settings are maintained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285750" marR="0" lvl="0" indent="-28575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700" kern="1200" dirty="0">
                          <a:effectLst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More difficult to troubleshoot installation failures caused by existing applications or server roles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700" kern="1200" dirty="0">
                          <a:effectLst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Existing problems and configuration issues might be brought into the new operating system</a:t>
                      </a:r>
                      <a:endParaRPr lang="en-CA" sz="1700" kern="1200" dirty="0">
                        <a:solidFill>
                          <a:schemeClr val="dk1"/>
                        </a:solidFill>
                        <a:effectLst/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3648" y="2209800"/>
            <a:ext cx="359444" cy="35944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033" y="2209800"/>
            <a:ext cx="395509" cy="394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237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Choosing Whether to Upgrade or Migrate (Contd.,)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D56CF-2D9F-4CD4-BD36-E6388966D929}" type="datetime1">
              <a:rPr lang="en-US" smtClean="0"/>
              <a:t>11/22/2018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9FDE266-42D2-4A18-8E25-79D61B86666C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8592746"/>
              </p:ext>
            </p:extLst>
          </p:nvPr>
        </p:nvGraphicFramePr>
        <p:xfrm>
          <a:off x="656542" y="2273954"/>
          <a:ext cx="8031846" cy="2374246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40159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159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924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9pPr>
                    </a:lstStyle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Advantages: </a:t>
                      </a:r>
                      <a:endParaRPr lang="en-CA" sz="1700" dirty="0">
                        <a:solidFill>
                          <a:schemeClr val="tx2">
                            <a:lumMod val="95000"/>
                            <a:lumOff val="5000"/>
                          </a:schemeClr>
                        </a:solidFill>
                        <a:effectLst/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9pPr>
                    </a:lstStyle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Disadvantages:</a:t>
                      </a:r>
                      <a:endParaRPr lang="en-CA" sz="1700" dirty="0">
                        <a:solidFill>
                          <a:schemeClr val="tx2">
                            <a:lumMod val="95000"/>
                            <a:lumOff val="5000"/>
                          </a:schemeClr>
                        </a:solidFill>
                        <a:effectLst/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45720" marR="45720"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21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marL="285750" marR="0" lvl="0" indent="-28575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700" dirty="0">
                          <a:effectLst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Easier to troubleshoot installation failures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700" dirty="0">
                          <a:effectLst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Existing configuration or application issues are not carried forward to the new operating system</a:t>
                      </a:r>
                      <a:endParaRPr lang="en-CA" sz="1700" dirty="0">
                        <a:effectLst/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700" dirty="0">
                          <a:effectLst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You can easily move to updated versions of applications</a:t>
                      </a:r>
                      <a:endParaRPr lang="en-CA" sz="1700" dirty="0">
                        <a:effectLst/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marL="285750" marR="0" lvl="0" indent="-28575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700" dirty="0">
                          <a:effectLst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Requires all applications to be reinstalled and configured 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700" dirty="0">
                          <a:effectLst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Requires planning of migration of server roles</a:t>
                      </a:r>
                      <a:endParaRPr lang="en-CA" sz="1700" dirty="0">
                        <a:effectLst/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700" dirty="0">
                          <a:effectLst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Requires migration of data</a:t>
                      </a:r>
                      <a:endParaRPr lang="en-CA" sz="1700" dirty="0">
                        <a:effectLst/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700" dirty="0">
                          <a:effectLst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Requires the purchase of new hardware</a:t>
                      </a:r>
                      <a:endParaRPr lang="en-CA" sz="1700" dirty="0">
                        <a:effectLst/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45720" marR="45720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329248" y="1859887"/>
            <a:ext cx="2849880" cy="314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lvl="0" indent="0">
              <a:buNone/>
              <a:defRPr/>
            </a:pPr>
            <a:r>
              <a:rPr lang="en-US" sz="1800" b="1" kern="0" dirty="0" err="1">
                <a:solidFill>
                  <a:srgbClr val="000000"/>
                </a:solidFill>
                <a:latin typeface="Verdana" pitchFamily="34" charset="0"/>
                <a:cs typeface="Arial" charset="0"/>
              </a:rPr>
              <a:t>Inplace</a:t>
            </a:r>
            <a:endParaRPr lang="en-US" sz="2600" b="1" kern="0" dirty="0">
              <a:solidFill>
                <a:srgbClr val="000000"/>
              </a:solidFill>
              <a:latin typeface="Verdana" pitchFamily="34" charset="0"/>
              <a:cs typeface="Arial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3648" y="2286000"/>
            <a:ext cx="359444" cy="35944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033" y="2286000"/>
            <a:ext cx="395509" cy="394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738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Hardware Requirements for Windows Server 2012 R2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5E18A-F49E-44F4-AF23-FBF5DE1E2EF9}" type="datetime1">
              <a:rPr lang="en-US" smtClean="0"/>
              <a:t>11/22/2018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9FDE266-42D2-4A18-8E25-79D61B86666C}" type="slidenum">
              <a:rPr lang="en-US" smtClean="0"/>
              <a:t>8</a:t>
            </a:fld>
            <a:endParaRPr lang="en-US"/>
          </a:p>
        </p:txBody>
      </p:sp>
      <p:sp>
        <p:nvSpPr>
          <p:cNvPr id="6" name="AutoShape 3"/>
          <p:cNvSpPr>
            <a:spLocks noChangeArrowheads="1"/>
          </p:cNvSpPr>
          <p:nvPr/>
        </p:nvSpPr>
        <p:spPr bwMode="auto">
          <a:xfrm>
            <a:off x="465138" y="1600200"/>
            <a:ext cx="8177212" cy="4608648"/>
          </a:xfrm>
          <a:prstGeom prst="roundRect">
            <a:avLst>
              <a:gd name="adj" fmla="val 4167"/>
            </a:avLst>
          </a:prstGeom>
          <a:noFill/>
          <a:ln w="9525" algn="ctr">
            <a:noFill/>
            <a:round/>
            <a:headEnd/>
            <a:tailEnd/>
          </a:ln>
          <a:effectLst/>
        </p:spPr>
        <p:txBody>
          <a:bodyPr/>
          <a:lstStyle/>
          <a:p>
            <a:pPr lvl="0" fontAlgn="base">
              <a:spcBef>
                <a:spcPct val="0"/>
              </a:spcBef>
              <a:spcAft>
                <a:spcPts val="1800"/>
              </a:spcAft>
            </a:pPr>
            <a:r>
              <a:rPr lang="en-US" sz="26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Windows Server 2012 R2 has the following minimum hardware requirements:</a:t>
            </a:r>
          </a:p>
        </p:txBody>
      </p:sp>
      <p:sp>
        <p:nvSpPr>
          <p:cNvPr id="7" name="Rounded Rectangle 844806"/>
          <p:cNvSpPr>
            <a:spLocks noChangeArrowheads="1"/>
          </p:cNvSpPr>
          <p:nvPr/>
        </p:nvSpPr>
        <p:spPr bwMode="auto">
          <a:xfrm>
            <a:off x="725785" y="2768744"/>
            <a:ext cx="7403253" cy="3273110"/>
          </a:xfrm>
          <a:prstGeom prst="roundRect">
            <a:avLst>
              <a:gd name="adj" fmla="val 4167"/>
            </a:avLst>
          </a:prstGeom>
          <a:noFill/>
          <a:ln w="9525" algn="ctr">
            <a:noFill/>
            <a:round/>
            <a:headEnd/>
            <a:tailEnd/>
          </a:ln>
          <a:effectLst/>
        </p:spPr>
        <p:txBody>
          <a:bodyPr anchor="t" anchorCtr="0">
            <a:noAutofit/>
          </a:bodyPr>
          <a:lstStyle/>
          <a:p>
            <a:pPr marL="293688" lvl="1" indent="-285750" eaLnBrk="0" fontAlgn="base" hangingPunct="0">
              <a:lnSpc>
                <a:spcPct val="114000"/>
              </a:lnSpc>
              <a:spcBef>
                <a:spcPts val="600"/>
              </a:spcBef>
              <a:spcAft>
                <a:spcPct val="0"/>
              </a:spcAft>
              <a:buClr>
                <a:srgbClr val="006699"/>
              </a:buClr>
              <a:buFontTx/>
              <a:buChar char="•"/>
              <a:tabLst>
                <a:tab pos="5035550" algn="r"/>
              </a:tabLst>
            </a:pPr>
            <a:r>
              <a:rPr lang="en-US" sz="260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Processor architecture 	x64</a:t>
            </a:r>
          </a:p>
          <a:p>
            <a:pPr marL="293688" lvl="1" indent="-285750" eaLnBrk="0" fontAlgn="base" hangingPunct="0">
              <a:lnSpc>
                <a:spcPct val="114000"/>
              </a:lnSpc>
              <a:spcBef>
                <a:spcPts val="600"/>
              </a:spcBef>
              <a:spcAft>
                <a:spcPct val="0"/>
              </a:spcAft>
              <a:buClr>
                <a:srgbClr val="006699"/>
              </a:buClr>
              <a:buFontTx/>
              <a:buChar char="•"/>
              <a:tabLst>
                <a:tab pos="5035550" algn="r"/>
              </a:tabLst>
            </a:pPr>
            <a:r>
              <a:rPr lang="en-US" sz="260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Processor speed 	1.4 GHz</a:t>
            </a:r>
          </a:p>
          <a:p>
            <a:pPr marL="293688" lvl="1" indent="-285750" eaLnBrk="0" fontAlgn="base" hangingPunct="0">
              <a:lnSpc>
                <a:spcPct val="114000"/>
              </a:lnSpc>
              <a:spcBef>
                <a:spcPts val="600"/>
              </a:spcBef>
              <a:spcAft>
                <a:spcPct val="0"/>
              </a:spcAft>
              <a:buClr>
                <a:srgbClr val="006699"/>
              </a:buClr>
              <a:buFontTx/>
              <a:buChar char="•"/>
              <a:tabLst>
                <a:tab pos="5035550" algn="r"/>
              </a:tabLst>
            </a:pPr>
            <a:r>
              <a:rPr lang="en-US" sz="260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Memory (RAM) 	512 MB</a:t>
            </a:r>
          </a:p>
          <a:p>
            <a:pPr marL="293688" lvl="1" indent="-285750" eaLnBrk="0" fontAlgn="base" hangingPunct="0">
              <a:lnSpc>
                <a:spcPct val="114000"/>
              </a:lnSpc>
              <a:spcBef>
                <a:spcPts val="600"/>
              </a:spcBef>
              <a:spcAft>
                <a:spcPct val="0"/>
              </a:spcAft>
              <a:buClr>
                <a:srgbClr val="006699"/>
              </a:buClr>
              <a:buFontTx/>
              <a:buChar char="•"/>
              <a:tabLst>
                <a:tab pos="5035550" algn="r"/>
              </a:tabLst>
            </a:pPr>
            <a:r>
              <a:rPr lang="en-US" sz="260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Hard disk drive space 	32 GB</a:t>
            </a:r>
          </a:p>
          <a:p>
            <a:pPr marL="922338" lvl="2" indent="-457200" eaLnBrk="0" fontAlgn="base" hangingPunct="0">
              <a:lnSpc>
                <a:spcPct val="114000"/>
              </a:lnSpc>
              <a:spcBef>
                <a:spcPts val="1200"/>
              </a:spcBef>
              <a:spcAft>
                <a:spcPct val="0"/>
              </a:spcAft>
              <a:buClr>
                <a:srgbClr val="006699"/>
              </a:buClr>
              <a:buFont typeface="Wingdings" pitchFamily="2" charset="2"/>
              <a:buChar char="Ø"/>
              <a:tabLst>
                <a:tab pos="5827713" algn="r"/>
              </a:tabLst>
            </a:pPr>
            <a:r>
              <a:rPr lang="en-US" sz="260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More hard disk drive space</a:t>
            </a:r>
            <a:br>
              <a:rPr lang="en-US" sz="260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</a:br>
            <a:r>
              <a:rPr lang="en-US" sz="260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is needed if the server has </a:t>
            </a:r>
            <a:br>
              <a:rPr lang="en-US" sz="260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</a:br>
            <a:r>
              <a:rPr lang="en-US" sz="260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more than 16 GB of RAM</a:t>
            </a:r>
            <a:endParaRPr lang="en-US" sz="26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313" y="3518880"/>
            <a:ext cx="1359296" cy="2413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7059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EDITIONS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05B6A-CA94-440F-AD43-00832E40128C}" type="datetime1">
              <a:rPr lang="en-US" smtClean="0"/>
              <a:t>11/22/2018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9FDE266-42D2-4A18-8E25-79D61B86666C}" type="slidenum">
              <a:rPr lang="en-US" smtClean="0"/>
              <a:t>9</a:t>
            </a:fld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934951183"/>
              </p:ext>
            </p:extLst>
          </p:nvPr>
        </p:nvGraphicFramePr>
        <p:xfrm>
          <a:off x="609600" y="1143000"/>
          <a:ext cx="8229600" cy="509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EDITION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IDEAL FOR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LICENSING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MEMORY LIMITS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FOUNDATION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Cost-efficient all round server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Essential server functionality without virtualization rights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Server (Limited to 15 users)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 GB RAM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ESSENTIALS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Environments in small companies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Essential server functionality without virtualization rights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Server (Limited to 25 users)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64 GB RAM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Non-virtualized or lightly virtualized environments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 features, with two virtual instances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Processor + CAL*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 TB RAM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DATACENTER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Highly-virtualized private cloud environments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 features, with unlimited virtual instances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Processor + CAL*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 TB RAM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74581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340</TotalTime>
  <Words>470</Words>
  <Application>Microsoft Office PowerPoint</Application>
  <PresentationFormat>On-screen Show (4:3)</PresentationFormat>
  <Paragraphs>118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Calibri</vt:lpstr>
      <vt:lpstr>Segoe UI</vt:lpstr>
      <vt:lpstr>Tw Cen MT</vt:lpstr>
      <vt:lpstr>Verdana</vt:lpstr>
      <vt:lpstr>Wingdings</vt:lpstr>
      <vt:lpstr>Wingdings 2</vt:lpstr>
      <vt:lpstr>Median</vt:lpstr>
      <vt:lpstr>INSTALLING &amp; CONFIGURING SERVERS</vt:lpstr>
      <vt:lpstr>PowerPoint Presentation</vt:lpstr>
      <vt:lpstr>Overview</vt:lpstr>
      <vt:lpstr>Installation Methods</vt:lpstr>
      <vt:lpstr>Installation Types</vt:lpstr>
      <vt:lpstr>Choosing Whether to Upgrade or Migrate</vt:lpstr>
      <vt:lpstr>Choosing Whether to Upgrade or Migrate (Contd.,)</vt:lpstr>
      <vt:lpstr>Hardware Requirements for Windows Server 2012 R2</vt:lpstr>
      <vt:lpstr>EDITIONS</vt:lpstr>
      <vt:lpstr>Installing Windows Server 2012</vt:lpstr>
      <vt:lpstr>SERVER LICENSING</vt:lpstr>
      <vt:lpstr>Installing Windows Server 2012 (Contd.,)</vt:lpstr>
      <vt:lpstr>Installing Windows Server 2012 (Contd.,)</vt:lpstr>
      <vt:lpstr>Installing Windows Server 2012 (Contd.,)</vt:lpstr>
      <vt:lpstr>Installing Windows Server 2012 (Contd.,)</vt:lpstr>
      <vt:lpstr>Installing Windows Server 2012 (Contd.,)</vt:lpstr>
      <vt:lpstr>Installing Windows Server 2012 (Contd.,)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aarthi bala</dc:creator>
  <cp:lastModifiedBy>Thiyagu</cp:lastModifiedBy>
  <cp:revision>22</cp:revision>
  <dcterms:created xsi:type="dcterms:W3CDTF">2017-11-04T06:32:12Z</dcterms:created>
  <dcterms:modified xsi:type="dcterms:W3CDTF">2018-11-22T02:22:15Z</dcterms:modified>
</cp:coreProperties>
</file>