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08" r:id="rId1"/>
  </p:sldMasterIdLst>
  <p:notesMasterIdLst>
    <p:notesMasterId r:id="rId16"/>
  </p:notesMasterIdLst>
  <p:sldIdLst>
    <p:sldId id="256" r:id="rId2"/>
    <p:sldId id="262" r:id="rId3"/>
    <p:sldId id="257" r:id="rId4"/>
    <p:sldId id="276" r:id="rId5"/>
    <p:sldId id="258" r:id="rId6"/>
    <p:sldId id="259" r:id="rId7"/>
    <p:sldId id="260" r:id="rId8"/>
    <p:sldId id="261" r:id="rId9"/>
    <p:sldId id="263" r:id="rId10"/>
    <p:sldId id="264" r:id="rId11"/>
    <p:sldId id="265" r:id="rId12"/>
    <p:sldId id="266" r:id="rId13"/>
    <p:sldId id="267" r:id="rId14"/>
    <p:sldId id="275"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1584" autoAdjust="0"/>
  </p:normalViewPr>
  <p:slideViewPr>
    <p:cSldViewPr>
      <p:cViewPr varScale="1">
        <p:scale>
          <a:sx n="59" d="100"/>
          <a:sy n="59" d="100"/>
        </p:scale>
        <p:origin x="1716"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9FB6C03-ECB8-4BD7-8BF9-12F087B88D6A}" type="datetimeFigureOut">
              <a:rPr lang="en-US" smtClean="0"/>
              <a:t>11/16/2018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3459DF-34B0-407C-A96D-3F275484272D}" type="slidenum">
              <a:rPr lang="en-US" smtClean="0"/>
              <a:t>‹#›</a:t>
            </a:fld>
            <a:endParaRPr lang="en-US"/>
          </a:p>
        </p:txBody>
      </p:sp>
    </p:spTree>
    <p:extLst>
      <p:ext uri="{BB962C8B-B14F-4D97-AF65-F5344CB8AC3E}">
        <p14:creationId xmlns:p14="http://schemas.microsoft.com/office/powerpoint/2010/main" val="10695021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www.microsoft.com/licensing/about-licensing/client-access-license.aspx"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CALs are required for each user or device, who directly or indirectly accesses a server. Find more information on this topic at the </a:t>
            </a:r>
            <a:r>
              <a:rPr lang="en-US" sz="1200" u="none" strike="noStrike" kern="1200" dirty="0">
                <a:solidFill>
                  <a:schemeClr val="tx1"/>
                </a:solidFill>
                <a:effectLst/>
                <a:latin typeface="+mn-lt"/>
                <a:ea typeface="+mn-ea"/>
                <a:cs typeface="+mn-cs"/>
                <a:hlinkClick r:id="rId3"/>
              </a:rPr>
              <a:t>Client Access Licenses</a:t>
            </a:r>
            <a:r>
              <a:rPr lang="en-US" sz="1200" u="none" strike="noStrike" kern="1200" dirty="0">
                <a:solidFill>
                  <a:schemeClr val="tx1"/>
                </a:solidFill>
                <a:effectLst/>
                <a:latin typeface="+mn-lt"/>
                <a:ea typeface="+mn-ea"/>
                <a:cs typeface="+mn-cs"/>
              </a:rPr>
              <a:t> </a:t>
            </a:r>
            <a:r>
              <a:rPr lang="en-US" dirty="0"/>
              <a:t>site at microsoft.com.</a:t>
            </a:r>
            <a:br>
              <a:rPr lang="en-US" dirty="0"/>
            </a:br>
            <a:endParaRPr lang="en-US" dirty="0"/>
          </a:p>
        </p:txBody>
      </p:sp>
      <p:sp>
        <p:nvSpPr>
          <p:cNvPr id="4" name="Slide Number Placeholder 3"/>
          <p:cNvSpPr>
            <a:spLocks noGrp="1"/>
          </p:cNvSpPr>
          <p:nvPr>
            <p:ph type="sldNum" sz="quarter" idx="10"/>
          </p:nvPr>
        </p:nvSpPr>
        <p:spPr/>
        <p:txBody>
          <a:bodyPr/>
          <a:lstStyle/>
          <a:p>
            <a:fld id="{013459DF-34B0-407C-A96D-3F275484272D}" type="slidenum">
              <a:rPr lang="en-US" smtClean="0"/>
              <a:t>3</a:t>
            </a:fld>
            <a:endParaRPr lang="en-US"/>
          </a:p>
        </p:txBody>
      </p:sp>
    </p:spTree>
    <p:extLst>
      <p:ext uri="{BB962C8B-B14F-4D97-AF65-F5344CB8AC3E}">
        <p14:creationId xmlns:p14="http://schemas.microsoft.com/office/powerpoint/2010/main" val="10090941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3459DF-34B0-407C-A96D-3F275484272D}" type="slidenum">
              <a:rPr lang="en-US" smtClean="0"/>
              <a:t>11</a:t>
            </a:fld>
            <a:endParaRPr lang="en-US"/>
          </a:p>
        </p:txBody>
      </p:sp>
    </p:spTree>
    <p:extLst>
      <p:ext uri="{BB962C8B-B14F-4D97-AF65-F5344CB8AC3E}">
        <p14:creationId xmlns:p14="http://schemas.microsoft.com/office/powerpoint/2010/main" val="21474100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a:t>Click to edit Master title style</a:t>
            </a:r>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6A0ECFF2-FF9A-42DF-850C-A7F892D2919C}" type="datetime1">
              <a:rPr lang="en-US" smtClean="0"/>
              <a:t>11/16/2018</a:t>
            </a:fld>
            <a:endParaRPr 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09FDE266-42D2-4A18-8E25-79D61B86666C}"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9898ADB2-739B-49C9-8EBB-3CA010896518}" type="datetime1">
              <a:rPr lang="en-US" smtClean="0"/>
              <a:t>11/16/2018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FDE266-42D2-4A18-8E25-79D61B86666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A5635651-1C07-4827-97EE-D9753F9DCEEA}" type="datetime1">
              <a:rPr lang="en-US" smtClean="0"/>
              <a:t>11/16/2018</a:t>
            </a:fld>
            <a:endParaRPr lang="en-US"/>
          </a:p>
        </p:txBody>
      </p:sp>
      <p:sp>
        <p:nvSpPr>
          <p:cNvPr id="5" name="Footer Placeholder 4"/>
          <p:cNvSpPr>
            <a:spLocks noGrp="1"/>
          </p:cNvSpPr>
          <p:nvPr>
            <p:ph type="ftr" sz="quarter" idx="11"/>
          </p:nvPr>
        </p:nvSpPr>
        <p:spPr>
          <a:xfrm>
            <a:off x="457201" y="6248207"/>
            <a:ext cx="5573483" cy="365125"/>
          </a:xfrm>
        </p:spPr>
        <p:txBody>
          <a:bodyPr/>
          <a:lstStyle/>
          <a:p>
            <a:endParaRPr 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09FDE266-42D2-4A18-8E25-79D61B86666C}"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90E38085-FB12-4B07-BA2C-E7D528897659}" type="datetime1">
              <a:rPr lang="en-US" smtClean="0"/>
              <a:t>11/16/2018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09FDE266-42D2-4A18-8E25-79D61B86666C}" type="slidenum">
              <a:rPr lang="en-US" smtClean="0"/>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a:t>Click to edit Master title style</a:t>
            </a:r>
          </a:p>
        </p:txBody>
      </p:sp>
      <p:sp>
        <p:nvSpPr>
          <p:cNvPr id="12" name="Date Placeholder 11"/>
          <p:cNvSpPr>
            <a:spLocks noGrp="1"/>
          </p:cNvSpPr>
          <p:nvPr>
            <p:ph type="dt" sz="half" idx="10"/>
          </p:nvPr>
        </p:nvSpPr>
        <p:spPr/>
        <p:txBody>
          <a:bodyPr/>
          <a:lstStyle/>
          <a:p>
            <a:fld id="{35A1262E-AA8C-4922-A951-3C612A899EF2}" type="datetime1">
              <a:rPr lang="en-US" smtClean="0"/>
              <a:t>11/16/2018</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09FDE266-42D2-4A18-8E25-79D61B86666C}" type="slidenum">
              <a:rPr lang="en-US" smtClean="0"/>
              <a:t>‹#›</a:t>
            </a:fld>
            <a:endParaRPr lang="en-US"/>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8" name="Date Placeholder 7"/>
          <p:cNvSpPr>
            <a:spLocks noGrp="1"/>
          </p:cNvSpPr>
          <p:nvPr>
            <p:ph type="dt" sz="half" idx="15"/>
          </p:nvPr>
        </p:nvSpPr>
        <p:spPr/>
        <p:txBody>
          <a:bodyPr rtlCol="0"/>
          <a:lstStyle/>
          <a:p>
            <a:fld id="{07A83DD2-C21D-46B3-BAA9-32B175F256E9}" type="datetime1">
              <a:rPr lang="en-US" smtClean="0"/>
              <a:t>11/16/2018</a:t>
            </a:fld>
            <a:endParaRPr lang="en-US"/>
          </a:p>
        </p:txBody>
      </p:sp>
      <p:sp>
        <p:nvSpPr>
          <p:cNvPr id="10" name="Slide Number Placeholder 9"/>
          <p:cNvSpPr>
            <a:spLocks noGrp="1"/>
          </p:cNvSpPr>
          <p:nvPr>
            <p:ph type="sldNum" sz="quarter" idx="16"/>
          </p:nvPr>
        </p:nvSpPr>
        <p:spPr/>
        <p:txBody>
          <a:bodyPr rtlCol="0"/>
          <a:lstStyle/>
          <a:p>
            <a:fld id="{09FDE266-42D2-4A18-8E25-79D61B86666C}" type="slidenum">
              <a:rPr lang="en-US" smtClean="0"/>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a:t>Click to edit Master title style</a:t>
            </a:r>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Date Placeholder 9"/>
          <p:cNvSpPr>
            <a:spLocks noGrp="1"/>
          </p:cNvSpPr>
          <p:nvPr>
            <p:ph type="dt" sz="half" idx="15"/>
          </p:nvPr>
        </p:nvSpPr>
        <p:spPr/>
        <p:txBody>
          <a:bodyPr rtlCol="0"/>
          <a:lstStyle/>
          <a:p>
            <a:fld id="{C394DB4B-AEC3-424C-A46E-C93B19E365E6}" type="datetime1">
              <a:rPr lang="en-US" smtClean="0"/>
              <a:t>11/16/2018</a:t>
            </a:fld>
            <a:endParaRPr lang="en-US"/>
          </a:p>
        </p:txBody>
      </p:sp>
      <p:sp>
        <p:nvSpPr>
          <p:cNvPr id="12" name="Slide Number Placeholder 11"/>
          <p:cNvSpPr>
            <a:spLocks noGrp="1"/>
          </p:cNvSpPr>
          <p:nvPr>
            <p:ph type="sldNum" sz="quarter" idx="16"/>
          </p:nvPr>
        </p:nvSpPr>
        <p:spPr/>
        <p:txBody>
          <a:bodyPr rtlCol="0"/>
          <a:lstStyle/>
          <a:p>
            <a:fld id="{09FDE266-42D2-4A18-8E25-79D61B86666C}" type="slidenum">
              <a:rPr lang="en-US" smtClean="0"/>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D18B6860-0A2C-4CA1-A594-42B00B60344C}" type="datetime1">
              <a:rPr lang="en-US" smtClean="0"/>
              <a:t>11/16/2018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09FDE266-42D2-4A18-8E25-79D61B86666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81BBA12-A1C2-4790-8E57-0BEEE47BD28E}" type="datetime1">
              <a:rPr lang="en-US" smtClean="0"/>
              <a:t>11/16/2018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09FDE266-42D2-4A18-8E25-79D61B86666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a:t>Click to edit Master title style</a:t>
            </a:r>
          </a:p>
        </p:txBody>
      </p:sp>
      <p:sp>
        <p:nvSpPr>
          <p:cNvPr id="5" name="Date Placeholder 4"/>
          <p:cNvSpPr>
            <a:spLocks noGrp="1"/>
          </p:cNvSpPr>
          <p:nvPr>
            <p:ph type="dt" sz="half" idx="10"/>
          </p:nvPr>
        </p:nvSpPr>
        <p:spPr/>
        <p:txBody>
          <a:bodyPr/>
          <a:lstStyle/>
          <a:p>
            <a:fld id="{0838EDAF-923B-4C37-8566-71049E8D5ED1}" type="datetime1">
              <a:rPr lang="en-US" smtClean="0"/>
              <a:t>11/16/2018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09FDE266-42D2-4A18-8E25-79D61B86666C}" type="slidenum">
              <a:rPr lang="en-US" smtClean="0"/>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a:t>Click to edit Master title style</a:t>
            </a:r>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94563A1B-F5FD-4293-B5DF-E9396661D122}" type="datetime1">
              <a:rPr lang="en-US" smtClean="0"/>
              <a:t>11/16/2018</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09FDE266-42D2-4A18-8E25-79D61B86666C}" type="slidenum">
              <a:rPr lang="en-US" smtClean="0"/>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a:t>Click to edit Master title style</a:t>
            </a:r>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66E59D84-BE82-4519-B864-EACC90E1DA8A}" type="datetime1">
              <a:rPr lang="en-US" smtClean="0"/>
              <a:t>11/16/2018</a:t>
            </a:fld>
            <a:endParaRPr lang="en-US"/>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09FDE266-42D2-4A18-8E25-79D61B86666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hdr="0" ftr="0"/>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914400"/>
            <a:ext cx="6477000" cy="1828800"/>
          </a:xfrm>
        </p:spPr>
        <p:txBody>
          <a:bodyPr>
            <a:normAutofit/>
          </a:bodyPr>
          <a:lstStyle/>
          <a:p>
            <a:r>
              <a:rPr lang="en-US" dirty="0"/>
              <a:t>INSTALLING &amp; CONFIGURING SERVERS</a:t>
            </a:r>
          </a:p>
        </p:txBody>
      </p:sp>
    </p:spTree>
    <p:extLst>
      <p:ext uri="{BB962C8B-B14F-4D97-AF65-F5344CB8AC3E}">
        <p14:creationId xmlns:p14="http://schemas.microsoft.com/office/powerpoint/2010/main" val="13960493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Active Directory Rights Management Services </a:t>
            </a:r>
          </a:p>
        </p:txBody>
      </p:sp>
      <p:sp>
        <p:nvSpPr>
          <p:cNvPr id="4" name="Date Placeholder 3"/>
          <p:cNvSpPr>
            <a:spLocks noGrp="1"/>
          </p:cNvSpPr>
          <p:nvPr>
            <p:ph type="dt" sz="half" idx="10"/>
          </p:nvPr>
        </p:nvSpPr>
        <p:spPr/>
        <p:txBody>
          <a:bodyPr/>
          <a:lstStyle/>
          <a:p>
            <a:fld id="{A165E18A-F49E-44F4-AF23-FBF5DE1E2EF9}" type="datetime1">
              <a:rPr lang="en-US" smtClean="0"/>
              <a:t>11/16/2018</a:t>
            </a:fld>
            <a:endParaRPr lang="en-US"/>
          </a:p>
        </p:txBody>
      </p:sp>
      <p:sp>
        <p:nvSpPr>
          <p:cNvPr id="5" name="Slide Number Placeholder 4"/>
          <p:cNvSpPr>
            <a:spLocks noGrp="1"/>
          </p:cNvSpPr>
          <p:nvPr>
            <p:ph type="sldNum" sz="quarter" idx="12"/>
          </p:nvPr>
        </p:nvSpPr>
        <p:spPr/>
        <p:txBody>
          <a:bodyPr>
            <a:normAutofit fontScale="85000" lnSpcReduction="20000"/>
          </a:bodyPr>
          <a:lstStyle/>
          <a:p>
            <a:fld id="{09FDE266-42D2-4A18-8E25-79D61B86666C}" type="slidenum">
              <a:rPr lang="en-US" smtClean="0"/>
              <a:t>10</a:t>
            </a:fld>
            <a:endParaRPr lang="en-US"/>
          </a:p>
        </p:txBody>
      </p:sp>
      <p:sp>
        <p:nvSpPr>
          <p:cNvPr id="3" name="Content Placeholder 2"/>
          <p:cNvSpPr>
            <a:spLocks noGrp="1"/>
          </p:cNvSpPr>
          <p:nvPr>
            <p:ph sz="quarter" idx="1"/>
          </p:nvPr>
        </p:nvSpPr>
        <p:spPr/>
        <p:txBody>
          <a:bodyPr/>
          <a:lstStyle/>
          <a:p>
            <a:pPr algn="just"/>
            <a:r>
              <a:rPr lang="en-US" dirty="0"/>
              <a:t>AD RMS is the server role that provides you with management and development tools that work with industry security technologies including encryption, certificates, and authentication to help organizations create reliable information protection solutions.</a:t>
            </a:r>
          </a:p>
        </p:txBody>
      </p:sp>
    </p:spTree>
    <p:extLst>
      <p:ext uri="{BB962C8B-B14F-4D97-AF65-F5344CB8AC3E}">
        <p14:creationId xmlns:p14="http://schemas.microsoft.com/office/powerpoint/2010/main" val="6477059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VIRTUALIZATION</a:t>
            </a:r>
          </a:p>
        </p:txBody>
      </p:sp>
      <p:sp>
        <p:nvSpPr>
          <p:cNvPr id="4" name="Date Placeholder 3"/>
          <p:cNvSpPr>
            <a:spLocks noGrp="1"/>
          </p:cNvSpPr>
          <p:nvPr>
            <p:ph type="dt" sz="half" idx="10"/>
          </p:nvPr>
        </p:nvSpPr>
        <p:spPr/>
        <p:txBody>
          <a:bodyPr/>
          <a:lstStyle/>
          <a:p>
            <a:fld id="{A10F06C4-8194-47A8-842A-74D3076277A2}" type="datetime1">
              <a:rPr lang="en-US" smtClean="0"/>
              <a:t>11/16/2018</a:t>
            </a:fld>
            <a:endParaRPr lang="en-US"/>
          </a:p>
        </p:txBody>
      </p:sp>
      <p:sp>
        <p:nvSpPr>
          <p:cNvPr id="5" name="Slide Number Placeholder 4"/>
          <p:cNvSpPr>
            <a:spLocks noGrp="1"/>
          </p:cNvSpPr>
          <p:nvPr>
            <p:ph type="sldNum" sz="quarter" idx="12"/>
          </p:nvPr>
        </p:nvSpPr>
        <p:spPr/>
        <p:txBody>
          <a:bodyPr>
            <a:normAutofit fontScale="85000" lnSpcReduction="20000"/>
          </a:bodyPr>
          <a:lstStyle/>
          <a:p>
            <a:fld id="{09FDE266-42D2-4A18-8E25-79D61B86666C}" type="slidenum">
              <a:rPr lang="en-US" smtClean="0"/>
              <a:t>11</a:t>
            </a:fld>
            <a:endParaRPr lang="en-US"/>
          </a:p>
        </p:txBody>
      </p:sp>
      <p:sp>
        <p:nvSpPr>
          <p:cNvPr id="3" name="Content Placeholder 2"/>
          <p:cNvSpPr>
            <a:spLocks noGrp="1"/>
          </p:cNvSpPr>
          <p:nvPr>
            <p:ph sz="quarter" idx="1"/>
          </p:nvPr>
        </p:nvSpPr>
        <p:spPr/>
        <p:txBody>
          <a:bodyPr>
            <a:normAutofit/>
          </a:bodyPr>
          <a:lstStyle/>
          <a:p>
            <a:pPr algn="just"/>
            <a:r>
              <a:rPr lang="en-US" dirty="0"/>
              <a:t>Virtualization can bring many benefits for businesses, including increased agility, greater flexibility, and improved cost efficiency. </a:t>
            </a:r>
          </a:p>
          <a:p>
            <a:pPr algn="just"/>
            <a:r>
              <a:rPr lang="en-US" dirty="0"/>
              <a:t>Combining virtualization with the infrastructure and tools needed to provision cloud applications and services brings even greater benefits for organizations that need to adapt and scale their infrastructure to meet the  changing demands of today’s business environment. </a:t>
            </a:r>
          </a:p>
          <a:p>
            <a:pPr marL="0" indent="0" algn="just">
              <a:buNone/>
            </a:pPr>
            <a:endParaRPr lang="en-US" dirty="0"/>
          </a:p>
        </p:txBody>
      </p:sp>
    </p:spTree>
    <p:extLst>
      <p:ext uri="{BB962C8B-B14F-4D97-AF65-F5344CB8AC3E}">
        <p14:creationId xmlns:p14="http://schemas.microsoft.com/office/powerpoint/2010/main" val="31228895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VIRTUALIZATION (Contd.,)</a:t>
            </a:r>
          </a:p>
        </p:txBody>
      </p:sp>
      <p:sp>
        <p:nvSpPr>
          <p:cNvPr id="4" name="Date Placeholder 3"/>
          <p:cNvSpPr>
            <a:spLocks noGrp="1"/>
          </p:cNvSpPr>
          <p:nvPr>
            <p:ph type="dt" sz="half" idx="10"/>
          </p:nvPr>
        </p:nvSpPr>
        <p:spPr/>
        <p:txBody>
          <a:bodyPr/>
          <a:lstStyle/>
          <a:p>
            <a:fld id="{868E85A7-9241-48E2-9286-6669F8E1B9C4}" type="datetime1">
              <a:rPr lang="en-US" smtClean="0"/>
              <a:t>11/16/2018</a:t>
            </a:fld>
            <a:endParaRPr lang="en-US"/>
          </a:p>
        </p:txBody>
      </p:sp>
      <p:sp>
        <p:nvSpPr>
          <p:cNvPr id="5" name="Slide Number Placeholder 4"/>
          <p:cNvSpPr>
            <a:spLocks noGrp="1"/>
          </p:cNvSpPr>
          <p:nvPr>
            <p:ph type="sldNum" sz="quarter" idx="12"/>
          </p:nvPr>
        </p:nvSpPr>
        <p:spPr/>
        <p:txBody>
          <a:bodyPr>
            <a:normAutofit fontScale="85000" lnSpcReduction="20000"/>
          </a:bodyPr>
          <a:lstStyle/>
          <a:p>
            <a:fld id="{09FDE266-42D2-4A18-8E25-79D61B86666C}" type="slidenum">
              <a:rPr lang="en-US" smtClean="0"/>
              <a:t>12</a:t>
            </a:fld>
            <a:endParaRPr lang="en-US"/>
          </a:p>
        </p:txBody>
      </p:sp>
      <p:sp>
        <p:nvSpPr>
          <p:cNvPr id="3" name="Content Placeholder 2"/>
          <p:cNvSpPr>
            <a:spLocks noGrp="1"/>
          </p:cNvSpPr>
          <p:nvPr>
            <p:ph sz="quarter" idx="1"/>
          </p:nvPr>
        </p:nvSpPr>
        <p:spPr/>
        <p:txBody>
          <a:bodyPr>
            <a:normAutofit fontScale="92500" lnSpcReduction="20000"/>
          </a:bodyPr>
          <a:lstStyle/>
          <a:p>
            <a:pPr algn="just"/>
            <a:r>
              <a:rPr lang="en-US" dirty="0"/>
              <a:t>Hyper-V in  Windows Server 2012 provides the foundation for building private clouds that can use the benefits of cloud computing across the business units and geographical locations that typically make up today’s enterprises.</a:t>
            </a:r>
          </a:p>
          <a:p>
            <a:pPr algn="just"/>
            <a:r>
              <a:rPr lang="en-US" dirty="0"/>
              <a:t>By using Windows Server 2012, you can begin  transitioning your organization’s datacenter environment toward an infrastructure as a service (IaaS) private cloud that can provide your business units with the “server instances on demand” capability that they need to be able to grow and respond to changing market conditions.</a:t>
            </a:r>
          </a:p>
        </p:txBody>
      </p:sp>
    </p:spTree>
    <p:extLst>
      <p:ext uri="{BB962C8B-B14F-4D97-AF65-F5344CB8AC3E}">
        <p14:creationId xmlns:p14="http://schemas.microsoft.com/office/powerpoint/2010/main" val="13880768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SERVER LICENSING</a:t>
            </a:r>
          </a:p>
        </p:txBody>
      </p:sp>
      <p:sp>
        <p:nvSpPr>
          <p:cNvPr id="4" name="Date Placeholder 3"/>
          <p:cNvSpPr>
            <a:spLocks noGrp="1"/>
          </p:cNvSpPr>
          <p:nvPr>
            <p:ph type="dt" sz="half" idx="10"/>
          </p:nvPr>
        </p:nvSpPr>
        <p:spPr/>
        <p:txBody>
          <a:bodyPr/>
          <a:lstStyle/>
          <a:p>
            <a:fld id="{593B6F76-2B09-4B0E-9BED-2722FF1D96A6}" type="datetime1">
              <a:rPr lang="en-US" smtClean="0"/>
              <a:t>11/16/2018</a:t>
            </a:fld>
            <a:endParaRPr lang="en-US"/>
          </a:p>
        </p:txBody>
      </p:sp>
      <p:sp>
        <p:nvSpPr>
          <p:cNvPr id="5" name="Slide Number Placeholder 4"/>
          <p:cNvSpPr>
            <a:spLocks noGrp="1"/>
          </p:cNvSpPr>
          <p:nvPr>
            <p:ph type="sldNum" sz="quarter" idx="12"/>
          </p:nvPr>
        </p:nvSpPr>
        <p:spPr/>
        <p:txBody>
          <a:bodyPr>
            <a:normAutofit fontScale="85000" lnSpcReduction="20000"/>
          </a:bodyPr>
          <a:lstStyle/>
          <a:p>
            <a:fld id="{09FDE266-42D2-4A18-8E25-79D61B86666C}" type="slidenum">
              <a:rPr lang="en-US" smtClean="0"/>
              <a:t>13</a:t>
            </a:fld>
            <a:endParaRPr lang="en-US"/>
          </a:p>
        </p:txBody>
      </p:sp>
      <p:sp>
        <p:nvSpPr>
          <p:cNvPr id="3" name="Content Placeholder 2"/>
          <p:cNvSpPr>
            <a:spLocks noGrp="1"/>
          </p:cNvSpPr>
          <p:nvPr>
            <p:ph sz="quarter" idx="1"/>
          </p:nvPr>
        </p:nvSpPr>
        <p:spPr/>
        <p:txBody>
          <a:bodyPr>
            <a:normAutofit fontScale="92500" lnSpcReduction="10000"/>
          </a:bodyPr>
          <a:lstStyle/>
          <a:p>
            <a:r>
              <a:rPr lang="en-US" dirty="0"/>
              <a:t>The packaging and licensing structure for Windows Server 2012 R2 editions remain unchanged.</a:t>
            </a:r>
          </a:p>
          <a:p>
            <a:pPr lvl="1"/>
            <a:r>
              <a:rPr lang="en-US" dirty="0"/>
              <a:t>Datacenter and Standard editions provide:</a:t>
            </a:r>
          </a:p>
          <a:p>
            <a:pPr lvl="2"/>
            <a:r>
              <a:rPr lang="en-US" dirty="0"/>
              <a:t> Differentiation only by virtualization rights: Two virtual instances for Standard edition and unlimited virtual instances for Datacenter edition.</a:t>
            </a:r>
          </a:p>
          <a:p>
            <a:pPr lvl="2"/>
            <a:r>
              <a:rPr lang="en-US" dirty="0"/>
              <a:t> A consistent processor-based licensing model that covers up to two physical processors on a server.</a:t>
            </a:r>
          </a:p>
          <a:p>
            <a:pPr lvl="1"/>
            <a:r>
              <a:rPr lang="en-US" dirty="0"/>
              <a:t>Essentials and Foundation editions provide:</a:t>
            </a:r>
          </a:p>
          <a:p>
            <a:pPr lvl="2"/>
            <a:r>
              <a:rPr lang="en-US" dirty="0"/>
              <a:t> A server-based licensing model: Foundation is for single processor servers and Essentials is for either one or two processor servers.</a:t>
            </a:r>
          </a:p>
          <a:p>
            <a:pPr lvl="2"/>
            <a:r>
              <a:rPr lang="en-US" dirty="0"/>
              <a:t> CALs not required for access: Foundation comes with 15 user accounts and Essentials comes with 25 user accounts.</a:t>
            </a:r>
          </a:p>
        </p:txBody>
      </p:sp>
    </p:spTree>
    <p:extLst>
      <p:ext uri="{BB962C8B-B14F-4D97-AF65-F5344CB8AC3E}">
        <p14:creationId xmlns:p14="http://schemas.microsoft.com/office/powerpoint/2010/main" val="1551564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81BBA12-A1C2-4790-8E57-0BEEE47BD28E}" type="datetime1">
              <a:rPr lang="en-US" smtClean="0"/>
              <a:t>11/16/2018</a:t>
            </a:fld>
            <a:endParaRPr lang="en-US"/>
          </a:p>
        </p:txBody>
      </p:sp>
      <p:sp>
        <p:nvSpPr>
          <p:cNvPr id="3" name="Slide Number Placeholder 2"/>
          <p:cNvSpPr>
            <a:spLocks noGrp="1"/>
          </p:cNvSpPr>
          <p:nvPr>
            <p:ph type="sldNum" sz="quarter" idx="12"/>
          </p:nvPr>
        </p:nvSpPr>
        <p:spPr/>
        <p:txBody>
          <a:bodyPr/>
          <a:lstStyle/>
          <a:p>
            <a:fld id="{09FDE266-42D2-4A18-8E25-79D61B86666C}" type="slidenum">
              <a:rPr lang="en-US" smtClean="0"/>
              <a:t>14</a:t>
            </a:fld>
            <a:endParaRPr lang="en-US"/>
          </a:p>
        </p:txBody>
      </p:sp>
      <p:sp>
        <p:nvSpPr>
          <p:cNvPr id="4" name="Rectangle 3"/>
          <p:cNvSpPr/>
          <p:nvPr/>
        </p:nvSpPr>
        <p:spPr>
          <a:xfrm>
            <a:off x="2958576" y="2967335"/>
            <a:ext cx="3226845" cy="923330"/>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54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Thank you</a:t>
            </a:r>
            <a:endParaRPr lang="en-US" sz="54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Tree>
    <p:extLst>
      <p:ext uri="{BB962C8B-B14F-4D97-AF65-F5344CB8AC3E}">
        <p14:creationId xmlns:p14="http://schemas.microsoft.com/office/powerpoint/2010/main" val="14623895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28600" y="2797314"/>
            <a:ext cx="8076955" cy="707886"/>
          </a:xfrm>
          <a:prstGeom prst="rect">
            <a:avLst/>
          </a:prstGeom>
          <a:noFill/>
        </p:spPr>
        <p:txBody>
          <a:bodyPr wrap="none" rtlCol="0">
            <a:spAutoFit/>
          </a:bodyPr>
          <a:lstStyle/>
          <a:p>
            <a:r>
              <a:rPr lang="en-US" sz="4000" dirty="0">
                <a:solidFill>
                  <a:prstClr val="black"/>
                </a:solidFill>
                <a:ea typeface="+mj-ea"/>
                <a:cs typeface="+mj-cs"/>
              </a:rPr>
              <a:t>SELECTING A WINDOWS SERVER 2012</a:t>
            </a:r>
            <a:endParaRPr lang="en-US" dirty="0"/>
          </a:p>
        </p:txBody>
      </p:sp>
      <p:sp>
        <p:nvSpPr>
          <p:cNvPr id="2" name="Date Placeholder 1"/>
          <p:cNvSpPr>
            <a:spLocks noGrp="1"/>
          </p:cNvSpPr>
          <p:nvPr>
            <p:ph type="dt" sz="half" idx="10"/>
          </p:nvPr>
        </p:nvSpPr>
        <p:spPr/>
        <p:txBody>
          <a:bodyPr/>
          <a:lstStyle/>
          <a:p>
            <a:fld id="{AE1C855F-1478-42EC-A211-6FD186B0EF99}" type="datetime1">
              <a:rPr lang="en-US" smtClean="0"/>
              <a:t>11/16/2018</a:t>
            </a:fld>
            <a:endParaRPr lang="en-US"/>
          </a:p>
        </p:txBody>
      </p:sp>
      <p:sp>
        <p:nvSpPr>
          <p:cNvPr id="4" name="Slide Number Placeholder 3"/>
          <p:cNvSpPr>
            <a:spLocks noGrp="1"/>
          </p:cNvSpPr>
          <p:nvPr>
            <p:ph type="sldNum" sz="quarter" idx="12"/>
          </p:nvPr>
        </p:nvSpPr>
        <p:spPr/>
        <p:txBody>
          <a:bodyPr/>
          <a:lstStyle/>
          <a:p>
            <a:fld id="{09FDE266-42D2-4A18-8E25-79D61B86666C}" type="slidenum">
              <a:rPr lang="en-US" smtClean="0"/>
              <a:t>2</a:t>
            </a:fld>
            <a:endParaRPr lang="en-US"/>
          </a:p>
        </p:txBody>
      </p:sp>
    </p:spTree>
    <p:extLst>
      <p:ext uri="{BB962C8B-B14F-4D97-AF65-F5344CB8AC3E}">
        <p14:creationId xmlns:p14="http://schemas.microsoft.com/office/powerpoint/2010/main" val="6836695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EDITIONS</a:t>
            </a:r>
          </a:p>
        </p:txBody>
      </p:sp>
      <p:sp>
        <p:nvSpPr>
          <p:cNvPr id="3" name="Date Placeholder 2"/>
          <p:cNvSpPr>
            <a:spLocks noGrp="1"/>
          </p:cNvSpPr>
          <p:nvPr>
            <p:ph type="dt" sz="half" idx="10"/>
          </p:nvPr>
        </p:nvSpPr>
        <p:spPr/>
        <p:txBody>
          <a:bodyPr/>
          <a:lstStyle/>
          <a:p>
            <a:fld id="{4B505B6A-CA94-440F-AD43-00832E40128C}" type="datetime1">
              <a:rPr lang="en-US" smtClean="0"/>
              <a:t>11/16/2018</a:t>
            </a:fld>
            <a:endParaRPr lang="en-US"/>
          </a:p>
        </p:txBody>
      </p:sp>
      <p:sp>
        <p:nvSpPr>
          <p:cNvPr id="5" name="Slide Number Placeholder 4"/>
          <p:cNvSpPr>
            <a:spLocks noGrp="1"/>
          </p:cNvSpPr>
          <p:nvPr>
            <p:ph type="sldNum" sz="quarter" idx="12"/>
          </p:nvPr>
        </p:nvSpPr>
        <p:spPr/>
        <p:txBody>
          <a:bodyPr>
            <a:normAutofit fontScale="85000" lnSpcReduction="20000"/>
          </a:bodyPr>
          <a:lstStyle/>
          <a:p>
            <a:fld id="{09FDE266-42D2-4A18-8E25-79D61B86666C}" type="slidenum">
              <a:rPr lang="en-US" smtClean="0"/>
              <a:t>3</a:t>
            </a:fld>
            <a:endParaRPr lang="en-US"/>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val="568300244"/>
              </p:ext>
            </p:extLst>
          </p:nvPr>
        </p:nvGraphicFramePr>
        <p:xfrm>
          <a:off x="609600" y="1143000"/>
          <a:ext cx="8229600" cy="5090160"/>
        </p:xfrm>
        <a:graphic>
          <a:graphicData uri="http://schemas.openxmlformats.org/drawingml/2006/table">
            <a:tbl>
              <a:tblPr firstRow="1" bandRow="1">
                <a:tableStyleId>{5C22544A-7EE6-4342-B048-85BDC9FD1C3A}</a:tableStyleId>
              </a:tblPr>
              <a:tblGrid>
                <a:gridCol w="1645920">
                  <a:extLst>
                    <a:ext uri="{9D8B030D-6E8A-4147-A177-3AD203B41FA5}">
                      <a16:colId xmlns:a16="http://schemas.microsoft.com/office/drawing/2014/main" val="20000"/>
                    </a:ext>
                  </a:extLst>
                </a:gridCol>
                <a:gridCol w="1645920">
                  <a:extLst>
                    <a:ext uri="{9D8B030D-6E8A-4147-A177-3AD203B41FA5}">
                      <a16:colId xmlns:a16="http://schemas.microsoft.com/office/drawing/2014/main" val="20001"/>
                    </a:ext>
                  </a:extLst>
                </a:gridCol>
                <a:gridCol w="1645920">
                  <a:extLst>
                    <a:ext uri="{9D8B030D-6E8A-4147-A177-3AD203B41FA5}">
                      <a16:colId xmlns:a16="http://schemas.microsoft.com/office/drawing/2014/main" val="20002"/>
                    </a:ext>
                  </a:extLst>
                </a:gridCol>
                <a:gridCol w="1645920">
                  <a:extLst>
                    <a:ext uri="{9D8B030D-6E8A-4147-A177-3AD203B41FA5}">
                      <a16:colId xmlns:a16="http://schemas.microsoft.com/office/drawing/2014/main" val="20003"/>
                    </a:ext>
                  </a:extLst>
                </a:gridCol>
                <a:gridCol w="1645920">
                  <a:extLst>
                    <a:ext uri="{9D8B030D-6E8A-4147-A177-3AD203B41FA5}">
                      <a16:colId xmlns:a16="http://schemas.microsoft.com/office/drawing/2014/main" val="20004"/>
                    </a:ext>
                  </a:extLst>
                </a:gridCol>
              </a:tblGrid>
              <a:tr h="370840">
                <a:tc>
                  <a:txBody>
                    <a:bodyPr/>
                    <a:lstStyle/>
                    <a:p>
                      <a:pPr algn="ctr"/>
                      <a:r>
                        <a:rPr lang="en-US" sz="1600" b="1" dirty="0">
                          <a:solidFill>
                            <a:schemeClr val="tx1"/>
                          </a:solidFill>
                        </a:rPr>
                        <a:t>EDITION</a:t>
                      </a:r>
                    </a:p>
                  </a:txBody>
                  <a:tcPr/>
                </a:tc>
                <a:tc>
                  <a:txBody>
                    <a:bodyPr/>
                    <a:lstStyle/>
                    <a:p>
                      <a:pPr algn="ctr"/>
                      <a:r>
                        <a:rPr lang="en-US" sz="1600" b="1" dirty="0">
                          <a:solidFill>
                            <a:schemeClr val="tx1"/>
                          </a:solidFill>
                        </a:rPr>
                        <a:t>IDEAL FOR</a:t>
                      </a:r>
                    </a:p>
                  </a:txBody>
                  <a:tcPr/>
                </a:tc>
                <a:tc>
                  <a:txBody>
                    <a:bodyPr/>
                    <a:lstStyle/>
                    <a:p>
                      <a:pPr algn="ctr"/>
                      <a:r>
                        <a:rPr lang="en-US" sz="1600" b="1" dirty="0">
                          <a:solidFill>
                            <a:schemeClr val="tx1"/>
                          </a:solidFill>
                        </a:rPr>
                        <a:t>FEATURE</a:t>
                      </a:r>
                    </a:p>
                  </a:txBody>
                  <a:tcPr/>
                </a:tc>
                <a:tc>
                  <a:txBody>
                    <a:bodyPr/>
                    <a:lstStyle/>
                    <a:p>
                      <a:pPr algn="ctr"/>
                      <a:r>
                        <a:rPr lang="en-US" sz="1600" b="1" dirty="0">
                          <a:solidFill>
                            <a:schemeClr val="tx1"/>
                          </a:solidFill>
                        </a:rPr>
                        <a:t>LICENSING MODEL</a:t>
                      </a:r>
                    </a:p>
                  </a:txBody>
                  <a:tcPr/>
                </a:tc>
                <a:tc>
                  <a:txBody>
                    <a:bodyPr/>
                    <a:lstStyle/>
                    <a:p>
                      <a:pPr algn="ctr"/>
                      <a:r>
                        <a:rPr lang="en-US" sz="1600" b="1" dirty="0">
                          <a:solidFill>
                            <a:schemeClr val="tx1"/>
                          </a:solidFill>
                        </a:rPr>
                        <a:t>MEMORY LIMITS</a:t>
                      </a:r>
                    </a:p>
                  </a:txBody>
                  <a:tcPr/>
                </a:tc>
                <a:extLst>
                  <a:ext uri="{0D108BD9-81ED-4DB2-BD59-A6C34878D82A}">
                    <a16:rowId xmlns:a16="http://schemas.microsoft.com/office/drawing/2014/main" val="10000"/>
                  </a:ext>
                </a:extLst>
              </a:tr>
              <a:tr h="370840">
                <a:tc>
                  <a:txBody>
                    <a:bodyPr/>
                    <a:lstStyle/>
                    <a:p>
                      <a:pPr algn="ctr"/>
                      <a:r>
                        <a:rPr lang="en-US" sz="1600" b="1" dirty="0"/>
                        <a:t>FOUNDATION</a:t>
                      </a:r>
                    </a:p>
                  </a:txBody>
                  <a:tcPr/>
                </a:tc>
                <a:tc>
                  <a:txBody>
                    <a:bodyPr/>
                    <a:lstStyle/>
                    <a:p>
                      <a:pPr algn="ctr"/>
                      <a:r>
                        <a:rPr lang="en-US" sz="1600" b="0" i="0" kern="1200" dirty="0">
                          <a:solidFill>
                            <a:schemeClr val="dk1"/>
                          </a:solidFill>
                          <a:effectLst/>
                          <a:latin typeface="+mn-lt"/>
                          <a:ea typeface="+mn-ea"/>
                          <a:cs typeface="+mn-cs"/>
                        </a:rPr>
                        <a:t>Cost-efficient all round server</a:t>
                      </a:r>
                      <a:endParaRPr lang="en-US" sz="1600" dirty="0"/>
                    </a:p>
                  </a:txBody>
                  <a:tcPr/>
                </a:tc>
                <a:tc>
                  <a:txBody>
                    <a:bodyPr/>
                    <a:lstStyle/>
                    <a:p>
                      <a:pPr algn="ctr"/>
                      <a:r>
                        <a:rPr lang="en-US" sz="1600" b="0" i="0" kern="1200" dirty="0">
                          <a:solidFill>
                            <a:schemeClr val="dk1"/>
                          </a:solidFill>
                          <a:effectLst/>
                          <a:latin typeface="+mn-lt"/>
                          <a:ea typeface="+mn-ea"/>
                          <a:cs typeface="+mn-cs"/>
                        </a:rPr>
                        <a:t>Essential server functionality without virtualization rights</a:t>
                      </a:r>
                      <a:endParaRPr lang="en-US" sz="1600" dirty="0"/>
                    </a:p>
                  </a:txBody>
                  <a:tcPr/>
                </a:tc>
                <a:tc>
                  <a:txBody>
                    <a:bodyPr/>
                    <a:lstStyle/>
                    <a:p>
                      <a:pPr algn="ctr"/>
                      <a:r>
                        <a:rPr lang="en-US" sz="1600" b="0" i="0" kern="1200" dirty="0">
                          <a:solidFill>
                            <a:schemeClr val="dk1"/>
                          </a:solidFill>
                          <a:effectLst/>
                          <a:latin typeface="+mn-lt"/>
                          <a:ea typeface="+mn-ea"/>
                          <a:cs typeface="+mn-cs"/>
                        </a:rPr>
                        <a:t>Server (Limited to 15 users)</a:t>
                      </a:r>
                      <a:endParaRPr lang="en-US" sz="1600" dirty="0"/>
                    </a:p>
                  </a:txBody>
                  <a:tcPr/>
                </a:tc>
                <a:tc>
                  <a:txBody>
                    <a:bodyPr/>
                    <a:lstStyle/>
                    <a:p>
                      <a:pPr algn="ctr"/>
                      <a:r>
                        <a:rPr lang="en-US" sz="1600" b="0" i="0" kern="1200" dirty="0">
                          <a:solidFill>
                            <a:schemeClr val="dk1"/>
                          </a:solidFill>
                          <a:effectLst/>
                          <a:latin typeface="+mn-lt"/>
                          <a:ea typeface="+mn-ea"/>
                          <a:cs typeface="+mn-cs"/>
                        </a:rPr>
                        <a:t>32 GB RAM</a:t>
                      </a:r>
                      <a:endParaRPr lang="en-US" sz="1600" dirty="0"/>
                    </a:p>
                  </a:txBody>
                  <a:tcPr/>
                </a:tc>
                <a:extLst>
                  <a:ext uri="{0D108BD9-81ED-4DB2-BD59-A6C34878D82A}">
                    <a16:rowId xmlns:a16="http://schemas.microsoft.com/office/drawing/2014/main" val="10001"/>
                  </a:ext>
                </a:extLst>
              </a:tr>
              <a:tr h="370840">
                <a:tc>
                  <a:txBody>
                    <a:bodyPr/>
                    <a:lstStyle/>
                    <a:p>
                      <a:pPr algn="ctr"/>
                      <a:r>
                        <a:rPr lang="en-US" sz="1600" b="1" dirty="0"/>
                        <a:t>ESSENTIALS</a:t>
                      </a:r>
                    </a:p>
                  </a:txBody>
                  <a:tcPr/>
                </a:tc>
                <a:tc>
                  <a:txBody>
                    <a:bodyPr/>
                    <a:lstStyle/>
                    <a:p>
                      <a:pPr algn="ctr"/>
                      <a:r>
                        <a:rPr lang="en-US" sz="1600" b="0" i="0" kern="1200" dirty="0">
                          <a:solidFill>
                            <a:schemeClr val="dk1"/>
                          </a:solidFill>
                          <a:effectLst/>
                          <a:latin typeface="+mn-lt"/>
                          <a:ea typeface="+mn-ea"/>
                          <a:cs typeface="+mn-cs"/>
                        </a:rPr>
                        <a:t>Environments in small companies</a:t>
                      </a:r>
                      <a:endParaRPr lang="en-US" sz="1600" dirty="0"/>
                    </a:p>
                  </a:txBody>
                  <a:tcPr/>
                </a:tc>
                <a:tc>
                  <a:txBody>
                    <a:bodyPr/>
                    <a:lstStyle/>
                    <a:p>
                      <a:pPr algn="ctr"/>
                      <a:r>
                        <a:rPr lang="en-US" sz="1600" b="0" i="0" kern="1200" dirty="0">
                          <a:solidFill>
                            <a:schemeClr val="dk1"/>
                          </a:solidFill>
                          <a:effectLst/>
                          <a:latin typeface="+mn-lt"/>
                          <a:ea typeface="+mn-ea"/>
                          <a:cs typeface="+mn-cs"/>
                        </a:rPr>
                        <a:t>Essential server functionality without virtualization rights</a:t>
                      </a:r>
                      <a:endParaRPr lang="en-US" sz="1600" dirty="0"/>
                    </a:p>
                  </a:txBody>
                  <a:tcPr/>
                </a:tc>
                <a:tc>
                  <a:txBody>
                    <a:bodyPr/>
                    <a:lstStyle/>
                    <a:p>
                      <a:pPr algn="ctr"/>
                      <a:r>
                        <a:rPr lang="en-US" sz="1600" b="0" i="0" kern="1200" dirty="0">
                          <a:solidFill>
                            <a:schemeClr val="dk1"/>
                          </a:solidFill>
                          <a:effectLst/>
                          <a:latin typeface="+mn-lt"/>
                          <a:ea typeface="+mn-ea"/>
                          <a:cs typeface="+mn-cs"/>
                        </a:rPr>
                        <a:t>Server (Limited to 25 users)</a:t>
                      </a:r>
                      <a:endParaRPr lang="en-US" sz="1600" dirty="0"/>
                    </a:p>
                  </a:txBody>
                  <a:tcPr/>
                </a:tc>
                <a:tc>
                  <a:txBody>
                    <a:bodyPr/>
                    <a:lstStyle/>
                    <a:p>
                      <a:pPr algn="ctr"/>
                      <a:r>
                        <a:rPr lang="en-US" sz="1600" b="0" i="0" kern="1200" dirty="0">
                          <a:solidFill>
                            <a:schemeClr val="dk1"/>
                          </a:solidFill>
                          <a:effectLst/>
                          <a:latin typeface="+mn-lt"/>
                          <a:ea typeface="+mn-ea"/>
                          <a:cs typeface="+mn-cs"/>
                        </a:rPr>
                        <a:t>64 GB RAM</a:t>
                      </a:r>
                      <a:endParaRPr lang="en-US" sz="1600" dirty="0"/>
                    </a:p>
                  </a:txBody>
                  <a:tcPr/>
                </a:tc>
                <a:extLst>
                  <a:ext uri="{0D108BD9-81ED-4DB2-BD59-A6C34878D82A}">
                    <a16:rowId xmlns:a16="http://schemas.microsoft.com/office/drawing/2014/main" val="10002"/>
                  </a:ext>
                </a:extLst>
              </a:tr>
              <a:tr h="370840">
                <a:tc>
                  <a:txBody>
                    <a:bodyPr/>
                    <a:lstStyle/>
                    <a:p>
                      <a:pPr algn="ctr"/>
                      <a:r>
                        <a:rPr lang="en-US" sz="1600" b="1" dirty="0"/>
                        <a:t>STANDARD</a:t>
                      </a:r>
                    </a:p>
                  </a:txBody>
                  <a:tcPr/>
                </a:tc>
                <a:tc>
                  <a:txBody>
                    <a:bodyPr/>
                    <a:lstStyle/>
                    <a:p>
                      <a:pPr algn="ctr"/>
                      <a:r>
                        <a:rPr lang="en-US" sz="1600" b="0" i="0" kern="1200" dirty="0">
                          <a:solidFill>
                            <a:schemeClr val="dk1"/>
                          </a:solidFill>
                          <a:effectLst/>
                          <a:latin typeface="+mn-lt"/>
                          <a:ea typeface="+mn-ea"/>
                          <a:cs typeface="+mn-cs"/>
                        </a:rPr>
                        <a:t>Non-virtualized or lightly virtualized environments</a:t>
                      </a:r>
                      <a:endParaRPr lang="en-US" sz="1600" dirty="0"/>
                    </a:p>
                  </a:txBody>
                  <a:tcPr/>
                </a:tc>
                <a:tc>
                  <a:txBody>
                    <a:bodyPr/>
                    <a:lstStyle/>
                    <a:p>
                      <a:pPr algn="ctr"/>
                      <a:r>
                        <a:rPr lang="en-US" sz="1600" b="0" i="0" kern="1200" dirty="0">
                          <a:solidFill>
                            <a:schemeClr val="dk1"/>
                          </a:solidFill>
                          <a:effectLst/>
                          <a:latin typeface="+mn-lt"/>
                          <a:ea typeface="+mn-ea"/>
                          <a:cs typeface="+mn-cs"/>
                        </a:rPr>
                        <a:t>All features, with two virtual instances</a:t>
                      </a:r>
                      <a:endParaRPr lang="en-US" sz="1600" dirty="0"/>
                    </a:p>
                  </a:txBody>
                  <a:tcPr/>
                </a:tc>
                <a:tc>
                  <a:txBody>
                    <a:bodyPr/>
                    <a:lstStyle/>
                    <a:p>
                      <a:pPr algn="ctr"/>
                      <a:r>
                        <a:rPr lang="en-US" sz="1600" b="0" i="0" kern="1200" dirty="0">
                          <a:solidFill>
                            <a:schemeClr val="dk1"/>
                          </a:solidFill>
                          <a:effectLst/>
                          <a:latin typeface="+mn-lt"/>
                          <a:ea typeface="+mn-ea"/>
                          <a:cs typeface="+mn-cs"/>
                        </a:rPr>
                        <a:t>Processor + CAL*</a:t>
                      </a:r>
                      <a:endParaRPr lang="en-US" sz="1600" dirty="0"/>
                    </a:p>
                  </a:txBody>
                  <a:tcPr/>
                </a:tc>
                <a:tc>
                  <a:txBody>
                    <a:bodyPr/>
                    <a:lstStyle/>
                    <a:p>
                      <a:pPr algn="ctr"/>
                      <a:r>
                        <a:rPr lang="en-US" sz="1600" b="0" i="0" kern="1200" dirty="0">
                          <a:solidFill>
                            <a:schemeClr val="dk1"/>
                          </a:solidFill>
                          <a:effectLst/>
                          <a:latin typeface="+mn-lt"/>
                          <a:ea typeface="+mn-ea"/>
                          <a:cs typeface="+mn-cs"/>
                        </a:rPr>
                        <a:t>4 TB RAM</a:t>
                      </a:r>
                      <a:endParaRPr lang="en-US" sz="1600" dirty="0"/>
                    </a:p>
                  </a:txBody>
                  <a:tcPr/>
                </a:tc>
                <a:extLst>
                  <a:ext uri="{0D108BD9-81ED-4DB2-BD59-A6C34878D82A}">
                    <a16:rowId xmlns:a16="http://schemas.microsoft.com/office/drawing/2014/main" val="10003"/>
                  </a:ext>
                </a:extLst>
              </a:tr>
              <a:tr h="370840">
                <a:tc>
                  <a:txBody>
                    <a:bodyPr/>
                    <a:lstStyle/>
                    <a:p>
                      <a:pPr algn="ctr"/>
                      <a:r>
                        <a:rPr lang="en-US" sz="1600" b="1" dirty="0"/>
                        <a:t>DATACENTER</a:t>
                      </a:r>
                    </a:p>
                  </a:txBody>
                  <a:tcPr/>
                </a:tc>
                <a:tc>
                  <a:txBody>
                    <a:bodyPr/>
                    <a:lstStyle/>
                    <a:p>
                      <a:pPr algn="ctr"/>
                      <a:r>
                        <a:rPr lang="en-US" sz="1600" b="0" i="0" kern="1200" dirty="0">
                          <a:solidFill>
                            <a:schemeClr val="dk1"/>
                          </a:solidFill>
                          <a:effectLst/>
                          <a:latin typeface="+mn-lt"/>
                          <a:ea typeface="+mn-ea"/>
                          <a:cs typeface="+mn-cs"/>
                        </a:rPr>
                        <a:t>Highly-virtualized private cloud environments</a:t>
                      </a:r>
                      <a:endParaRPr lang="en-US" sz="1600" dirty="0"/>
                    </a:p>
                  </a:txBody>
                  <a:tcPr/>
                </a:tc>
                <a:tc>
                  <a:txBody>
                    <a:bodyPr/>
                    <a:lstStyle/>
                    <a:p>
                      <a:pPr algn="ctr"/>
                      <a:r>
                        <a:rPr lang="en-US" sz="1600" b="0" i="0" kern="1200" dirty="0">
                          <a:solidFill>
                            <a:schemeClr val="dk1"/>
                          </a:solidFill>
                          <a:effectLst/>
                          <a:latin typeface="+mn-lt"/>
                          <a:ea typeface="+mn-ea"/>
                          <a:cs typeface="+mn-cs"/>
                        </a:rPr>
                        <a:t>All features, with unlimited virtual instances</a:t>
                      </a:r>
                      <a:endParaRPr lang="en-US" sz="1600" dirty="0"/>
                    </a:p>
                  </a:txBody>
                  <a:tcPr/>
                </a:tc>
                <a:tc>
                  <a:txBody>
                    <a:bodyPr/>
                    <a:lstStyle/>
                    <a:p>
                      <a:pPr algn="ctr"/>
                      <a:r>
                        <a:rPr lang="en-US" sz="1600" b="0" i="0" kern="1200" dirty="0">
                          <a:solidFill>
                            <a:schemeClr val="dk1"/>
                          </a:solidFill>
                          <a:effectLst/>
                          <a:latin typeface="+mn-lt"/>
                          <a:ea typeface="+mn-ea"/>
                          <a:cs typeface="+mn-cs"/>
                        </a:rPr>
                        <a:t>Processor + CAL*</a:t>
                      </a:r>
                      <a:endParaRPr lang="en-US" sz="1600" dirty="0"/>
                    </a:p>
                  </a:txBody>
                  <a:tcPr/>
                </a:tc>
                <a:tc>
                  <a:txBody>
                    <a:bodyPr/>
                    <a:lstStyle/>
                    <a:p>
                      <a:pPr algn="ctr"/>
                      <a:r>
                        <a:rPr lang="en-US" sz="1600" b="0" i="0" kern="1200" dirty="0">
                          <a:solidFill>
                            <a:schemeClr val="dk1"/>
                          </a:solidFill>
                          <a:effectLst/>
                          <a:latin typeface="+mn-lt"/>
                          <a:ea typeface="+mn-ea"/>
                          <a:cs typeface="+mn-cs"/>
                        </a:rPr>
                        <a:t>4 TB RAM</a:t>
                      </a:r>
                      <a:endParaRPr lang="en-US" sz="1600" dirty="0"/>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9491441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6E888-1B9C-4A40-9C21-5CD4DB0457A2}"/>
              </a:ext>
            </a:extLst>
          </p:cNvPr>
          <p:cNvSpPr>
            <a:spLocks noGrp="1"/>
          </p:cNvSpPr>
          <p:nvPr>
            <p:ph type="title"/>
          </p:nvPr>
        </p:nvSpPr>
        <p:spPr>
          <a:xfrm>
            <a:off x="609600" y="228600"/>
            <a:ext cx="8153400" cy="990600"/>
          </a:xfrm>
        </p:spPr>
        <p:txBody>
          <a:bodyPr/>
          <a:lstStyle/>
          <a:p>
            <a:r>
              <a:rPr lang="en-US" dirty="0"/>
              <a:t>H/W requirements</a:t>
            </a:r>
          </a:p>
        </p:txBody>
      </p:sp>
      <p:sp>
        <p:nvSpPr>
          <p:cNvPr id="3" name="Date Placeholder 2">
            <a:extLst>
              <a:ext uri="{FF2B5EF4-FFF2-40B4-BE49-F238E27FC236}">
                <a16:creationId xmlns:a16="http://schemas.microsoft.com/office/drawing/2014/main" id="{55FD39A0-F141-4C42-920C-39211BE36E48}"/>
              </a:ext>
            </a:extLst>
          </p:cNvPr>
          <p:cNvSpPr>
            <a:spLocks noGrp="1"/>
          </p:cNvSpPr>
          <p:nvPr>
            <p:ph type="dt" sz="half" idx="10"/>
          </p:nvPr>
        </p:nvSpPr>
        <p:spPr/>
        <p:txBody>
          <a:bodyPr/>
          <a:lstStyle/>
          <a:p>
            <a:fld id="{90E38085-FB12-4B07-BA2C-E7D528897659}" type="datetime1">
              <a:rPr lang="en-US" smtClean="0"/>
              <a:t>11/16/2018</a:t>
            </a:fld>
            <a:endParaRPr lang="en-US"/>
          </a:p>
        </p:txBody>
      </p:sp>
      <p:sp>
        <p:nvSpPr>
          <p:cNvPr id="4" name="Slide Number Placeholder 3">
            <a:extLst>
              <a:ext uri="{FF2B5EF4-FFF2-40B4-BE49-F238E27FC236}">
                <a16:creationId xmlns:a16="http://schemas.microsoft.com/office/drawing/2014/main" id="{8DAA257B-F2A0-4A03-BDC8-E63C4A266898}"/>
              </a:ext>
            </a:extLst>
          </p:cNvPr>
          <p:cNvSpPr>
            <a:spLocks noGrp="1"/>
          </p:cNvSpPr>
          <p:nvPr>
            <p:ph type="sldNum" sz="quarter" idx="12"/>
          </p:nvPr>
        </p:nvSpPr>
        <p:spPr/>
        <p:txBody>
          <a:bodyPr>
            <a:normAutofit fontScale="85000" lnSpcReduction="20000"/>
          </a:bodyPr>
          <a:lstStyle/>
          <a:p>
            <a:fld id="{09FDE266-42D2-4A18-8E25-79D61B86666C}" type="slidenum">
              <a:rPr lang="en-US" smtClean="0"/>
              <a:t>4</a:t>
            </a:fld>
            <a:endParaRPr lang="en-US"/>
          </a:p>
        </p:txBody>
      </p:sp>
      <p:graphicFrame>
        <p:nvGraphicFramePr>
          <p:cNvPr id="6" name="Content Placeholder 5">
            <a:extLst>
              <a:ext uri="{FF2B5EF4-FFF2-40B4-BE49-F238E27FC236}">
                <a16:creationId xmlns:a16="http://schemas.microsoft.com/office/drawing/2014/main" id="{74BB8C0E-1A6E-465F-A803-2AEAF0497201}"/>
              </a:ext>
            </a:extLst>
          </p:cNvPr>
          <p:cNvGraphicFramePr>
            <a:graphicFrameLocks noGrp="1"/>
          </p:cNvGraphicFramePr>
          <p:nvPr>
            <p:ph sz="quarter" idx="1"/>
            <p:extLst>
              <p:ext uri="{D42A27DB-BD31-4B8C-83A1-F6EECF244321}">
                <p14:modId xmlns:p14="http://schemas.microsoft.com/office/powerpoint/2010/main" val="3845620522"/>
              </p:ext>
            </p:extLst>
          </p:nvPr>
        </p:nvGraphicFramePr>
        <p:xfrm>
          <a:off x="838200" y="2209800"/>
          <a:ext cx="7467600" cy="3505199"/>
        </p:xfrm>
        <a:graphic>
          <a:graphicData uri="http://schemas.openxmlformats.org/drawingml/2006/table">
            <a:tbl>
              <a:tblPr/>
              <a:tblGrid>
                <a:gridCol w="2489200">
                  <a:extLst>
                    <a:ext uri="{9D8B030D-6E8A-4147-A177-3AD203B41FA5}">
                      <a16:colId xmlns:a16="http://schemas.microsoft.com/office/drawing/2014/main" val="2939470948"/>
                    </a:ext>
                  </a:extLst>
                </a:gridCol>
                <a:gridCol w="2489200">
                  <a:extLst>
                    <a:ext uri="{9D8B030D-6E8A-4147-A177-3AD203B41FA5}">
                      <a16:colId xmlns:a16="http://schemas.microsoft.com/office/drawing/2014/main" val="402769319"/>
                    </a:ext>
                  </a:extLst>
                </a:gridCol>
                <a:gridCol w="2489200">
                  <a:extLst>
                    <a:ext uri="{9D8B030D-6E8A-4147-A177-3AD203B41FA5}">
                      <a16:colId xmlns:a16="http://schemas.microsoft.com/office/drawing/2014/main" val="827686520"/>
                    </a:ext>
                  </a:extLst>
                </a:gridCol>
              </a:tblGrid>
              <a:tr h="846083">
                <a:tc>
                  <a:txBody>
                    <a:bodyPr/>
                    <a:lstStyle/>
                    <a:p>
                      <a:pPr algn="l"/>
                      <a:r>
                        <a:rPr lang="en-US" b="1">
                          <a:solidFill>
                            <a:srgbClr val="000000"/>
                          </a:solidFill>
                          <a:effectLst/>
                        </a:rPr>
                        <a:t>Component</a:t>
                      </a:r>
                    </a:p>
                  </a:txBody>
                  <a:tcPr marR="95250" anchor="ctr">
                    <a:lnL>
                      <a:noFill/>
                    </a:lnL>
                    <a:lnR>
                      <a:noFill/>
                    </a:lnR>
                    <a:lnT>
                      <a:noFill/>
                    </a:lnT>
                    <a:lnB w="9525" cap="flat" cmpd="sng" algn="ctr">
                      <a:solidFill>
                        <a:srgbClr val="EBEBEB"/>
                      </a:solidFill>
                      <a:prstDash val="solid"/>
                      <a:round/>
                      <a:headEnd type="none" w="med" len="med"/>
                      <a:tailEnd type="none" w="med" len="med"/>
                    </a:lnB>
                    <a:solidFill>
                      <a:srgbClr val="FFFFFF"/>
                    </a:solidFill>
                  </a:tcPr>
                </a:tc>
                <a:tc>
                  <a:txBody>
                    <a:bodyPr/>
                    <a:lstStyle/>
                    <a:p>
                      <a:pPr algn="l"/>
                      <a:r>
                        <a:rPr lang="en-US" b="1">
                          <a:solidFill>
                            <a:srgbClr val="000000"/>
                          </a:solidFill>
                          <a:effectLst/>
                        </a:rPr>
                        <a:t>Minimum Requirement</a:t>
                      </a:r>
                    </a:p>
                  </a:txBody>
                  <a:tcPr marL="95250" marR="95250" anchor="ctr">
                    <a:lnL>
                      <a:noFill/>
                    </a:lnL>
                    <a:lnR>
                      <a:noFill/>
                    </a:lnR>
                    <a:lnT>
                      <a:noFill/>
                    </a:lnT>
                    <a:lnB w="9525" cap="flat" cmpd="sng" algn="ctr">
                      <a:solidFill>
                        <a:srgbClr val="EBEBEB"/>
                      </a:solidFill>
                      <a:prstDash val="solid"/>
                      <a:round/>
                      <a:headEnd type="none" w="med" len="med"/>
                      <a:tailEnd type="none" w="med" len="med"/>
                    </a:lnB>
                    <a:solidFill>
                      <a:srgbClr val="FFFFFF"/>
                    </a:solidFill>
                  </a:tcPr>
                </a:tc>
                <a:tc>
                  <a:txBody>
                    <a:bodyPr/>
                    <a:lstStyle/>
                    <a:p>
                      <a:pPr algn="l"/>
                      <a:r>
                        <a:rPr lang="en-US" b="1">
                          <a:solidFill>
                            <a:srgbClr val="000000"/>
                          </a:solidFill>
                          <a:effectLst/>
                        </a:rPr>
                        <a:t>Microsoft Recommended</a:t>
                      </a:r>
                    </a:p>
                  </a:txBody>
                  <a:tcPr marL="95250" marR="95250" anchor="ctr">
                    <a:lnL>
                      <a:noFill/>
                    </a:lnL>
                    <a:lnR>
                      <a:noFill/>
                    </a:lnR>
                    <a:lnT>
                      <a:noFill/>
                    </a:lnT>
                    <a:lnB w="9525" cap="flat" cmpd="sng" algn="ctr">
                      <a:solidFill>
                        <a:srgbClr val="EBEBEB"/>
                      </a:solidFill>
                      <a:prstDash val="solid"/>
                      <a:round/>
                      <a:headEnd type="none" w="med" len="med"/>
                      <a:tailEnd type="none" w="med" len="med"/>
                    </a:lnB>
                    <a:solidFill>
                      <a:srgbClr val="FFFFFF"/>
                    </a:solidFill>
                  </a:tcPr>
                </a:tc>
                <a:extLst>
                  <a:ext uri="{0D108BD9-81ED-4DB2-BD59-A6C34878D82A}">
                    <a16:rowId xmlns:a16="http://schemas.microsoft.com/office/drawing/2014/main" val="1364090585"/>
                  </a:ext>
                </a:extLst>
              </a:tr>
              <a:tr h="483475">
                <a:tc>
                  <a:txBody>
                    <a:bodyPr/>
                    <a:lstStyle/>
                    <a:p>
                      <a:r>
                        <a:rPr lang="en-US" b="1">
                          <a:effectLst/>
                        </a:rPr>
                        <a:t>Processor</a:t>
                      </a:r>
                      <a:endParaRPr lang="en-US">
                        <a:effectLst/>
                      </a:endParaRPr>
                    </a:p>
                  </a:txBody>
                  <a:tcPr marR="95250" anchor="ctr">
                    <a:lnL>
                      <a:noFill/>
                    </a:lnL>
                    <a:lnR>
                      <a:noFill/>
                    </a:lnR>
                    <a:lnT w="9525" cap="flat" cmpd="sng" algn="ctr">
                      <a:solidFill>
                        <a:srgbClr val="EBEBEB"/>
                      </a:solidFill>
                      <a:prstDash val="solid"/>
                      <a:round/>
                      <a:headEnd type="none" w="med" len="med"/>
                      <a:tailEnd type="none" w="med" len="med"/>
                    </a:lnT>
                    <a:lnB w="9525" cap="flat" cmpd="sng" algn="ctr">
                      <a:solidFill>
                        <a:srgbClr val="EBEBEB"/>
                      </a:solidFill>
                      <a:prstDash val="solid"/>
                      <a:round/>
                      <a:headEnd type="none" w="med" len="med"/>
                      <a:tailEnd type="none" w="med" len="med"/>
                    </a:lnB>
                    <a:solidFill>
                      <a:srgbClr val="FFFFFF"/>
                    </a:solidFill>
                  </a:tcPr>
                </a:tc>
                <a:tc>
                  <a:txBody>
                    <a:bodyPr/>
                    <a:lstStyle/>
                    <a:p>
                      <a:r>
                        <a:rPr lang="en-US">
                          <a:effectLst/>
                        </a:rPr>
                        <a:t>1.4 </a:t>
                      </a:r>
                      <a:r>
                        <a:rPr lang="en-US" b="1">
                          <a:effectLst/>
                        </a:rPr>
                        <a:t>GHz</a:t>
                      </a:r>
                      <a:endParaRPr lang="en-US">
                        <a:effectLst/>
                      </a:endParaRPr>
                    </a:p>
                  </a:txBody>
                  <a:tcPr marL="95250" marR="95250" anchor="ctr">
                    <a:lnL>
                      <a:noFill/>
                    </a:lnL>
                    <a:lnR>
                      <a:noFill/>
                    </a:lnR>
                    <a:lnT w="9525" cap="flat" cmpd="sng" algn="ctr">
                      <a:solidFill>
                        <a:srgbClr val="EBEBEB"/>
                      </a:solidFill>
                      <a:prstDash val="solid"/>
                      <a:round/>
                      <a:headEnd type="none" w="med" len="med"/>
                      <a:tailEnd type="none" w="med" len="med"/>
                    </a:lnT>
                    <a:lnB w="9525" cap="flat" cmpd="sng" algn="ctr">
                      <a:solidFill>
                        <a:srgbClr val="EBEBEB"/>
                      </a:solidFill>
                      <a:prstDash val="solid"/>
                      <a:round/>
                      <a:headEnd type="none" w="med" len="med"/>
                      <a:tailEnd type="none" w="med" len="med"/>
                    </a:lnB>
                    <a:solidFill>
                      <a:srgbClr val="FFFFFF"/>
                    </a:solidFill>
                  </a:tcPr>
                </a:tc>
                <a:tc>
                  <a:txBody>
                    <a:bodyPr/>
                    <a:lstStyle/>
                    <a:p>
                      <a:r>
                        <a:rPr lang="en-US">
                          <a:effectLst/>
                        </a:rPr>
                        <a:t>2 </a:t>
                      </a:r>
                      <a:r>
                        <a:rPr lang="en-US" b="1">
                          <a:effectLst/>
                        </a:rPr>
                        <a:t>GHz</a:t>
                      </a:r>
                      <a:r>
                        <a:rPr lang="en-US">
                          <a:effectLst/>
                        </a:rPr>
                        <a:t> or faster</a:t>
                      </a:r>
                    </a:p>
                  </a:txBody>
                  <a:tcPr marL="95250" marR="95250" anchor="ctr">
                    <a:lnL>
                      <a:noFill/>
                    </a:lnL>
                    <a:lnR>
                      <a:noFill/>
                    </a:lnR>
                    <a:lnT w="9525" cap="flat" cmpd="sng" algn="ctr">
                      <a:solidFill>
                        <a:srgbClr val="EBEBEB"/>
                      </a:solidFill>
                      <a:prstDash val="solid"/>
                      <a:round/>
                      <a:headEnd type="none" w="med" len="med"/>
                      <a:tailEnd type="none" w="med" len="med"/>
                    </a:lnT>
                    <a:lnB w="9525" cap="flat" cmpd="sng" algn="ctr">
                      <a:solidFill>
                        <a:srgbClr val="EBEBEB"/>
                      </a:solidFill>
                      <a:prstDash val="solid"/>
                      <a:round/>
                      <a:headEnd type="none" w="med" len="med"/>
                      <a:tailEnd type="none" w="med" len="med"/>
                    </a:lnB>
                    <a:solidFill>
                      <a:srgbClr val="FFFFFF"/>
                    </a:solidFill>
                  </a:tcPr>
                </a:tc>
                <a:extLst>
                  <a:ext uri="{0D108BD9-81ED-4DB2-BD59-A6C34878D82A}">
                    <a16:rowId xmlns:a16="http://schemas.microsoft.com/office/drawing/2014/main" val="3995966426"/>
                  </a:ext>
                </a:extLst>
              </a:tr>
              <a:tr h="846083">
                <a:tc>
                  <a:txBody>
                    <a:bodyPr/>
                    <a:lstStyle/>
                    <a:p>
                      <a:r>
                        <a:rPr lang="en-US" b="1">
                          <a:effectLst/>
                        </a:rPr>
                        <a:t>Memory</a:t>
                      </a:r>
                      <a:endParaRPr lang="en-US">
                        <a:effectLst/>
                      </a:endParaRPr>
                    </a:p>
                  </a:txBody>
                  <a:tcPr marR="95250" anchor="ctr">
                    <a:lnL>
                      <a:noFill/>
                    </a:lnL>
                    <a:lnR>
                      <a:noFill/>
                    </a:lnR>
                    <a:lnT w="9525" cap="flat" cmpd="sng" algn="ctr">
                      <a:solidFill>
                        <a:srgbClr val="EBEBEB"/>
                      </a:solidFill>
                      <a:prstDash val="solid"/>
                      <a:round/>
                      <a:headEnd type="none" w="med" len="med"/>
                      <a:tailEnd type="none" w="med" len="med"/>
                    </a:lnT>
                    <a:lnB w="9525" cap="flat" cmpd="sng" algn="ctr">
                      <a:solidFill>
                        <a:srgbClr val="EBEBEB"/>
                      </a:solidFill>
                      <a:prstDash val="solid"/>
                      <a:round/>
                      <a:headEnd type="none" w="med" len="med"/>
                      <a:tailEnd type="none" w="med" len="med"/>
                    </a:lnB>
                    <a:solidFill>
                      <a:srgbClr val="FFFFFF"/>
                    </a:solidFill>
                  </a:tcPr>
                </a:tc>
                <a:tc>
                  <a:txBody>
                    <a:bodyPr/>
                    <a:lstStyle/>
                    <a:p>
                      <a:r>
                        <a:rPr lang="en-US">
                          <a:effectLst/>
                        </a:rPr>
                        <a:t>512 MB </a:t>
                      </a:r>
                      <a:r>
                        <a:rPr lang="en-US" b="1">
                          <a:effectLst/>
                        </a:rPr>
                        <a:t>RAM</a:t>
                      </a:r>
                      <a:endParaRPr lang="en-US">
                        <a:effectLst/>
                      </a:endParaRPr>
                    </a:p>
                  </a:txBody>
                  <a:tcPr marL="95250" marR="95250" anchor="ctr">
                    <a:lnL>
                      <a:noFill/>
                    </a:lnL>
                    <a:lnR>
                      <a:noFill/>
                    </a:lnR>
                    <a:lnT w="9525" cap="flat" cmpd="sng" algn="ctr">
                      <a:solidFill>
                        <a:srgbClr val="EBEBEB"/>
                      </a:solidFill>
                      <a:prstDash val="solid"/>
                      <a:round/>
                      <a:headEnd type="none" w="med" len="med"/>
                      <a:tailEnd type="none" w="med" len="med"/>
                    </a:lnT>
                    <a:lnB w="9525" cap="flat" cmpd="sng" algn="ctr">
                      <a:solidFill>
                        <a:srgbClr val="EBEBEB"/>
                      </a:solidFill>
                      <a:prstDash val="solid"/>
                      <a:round/>
                      <a:headEnd type="none" w="med" len="med"/>
                      <a:tailEnd type="none" w="med" len="med"/>
                    </a:lnB>
                    <a:solidFill>
                      <a:srgbClr val="FFFFFF"/>
                    </a:solidFill>
                  </a:tcPr>
                </a:tc>
                <a:tc>
                  <a:txBody>
                    <a:bodyPr/>
                    <a:lstStyle/>
                    <a:p>
                      <a:r>
                        <a:rPr lang="en-US">
                          <a:effectLst/>
                        </a:rPr>
                        <a:t>2 GB </a:t>
                      </a:r>
                      <a:r>
                        <a:rPr lang="en-US" b="1">
                          <a:effectLst/>
                        </a:rPr>
                        <a:t>RAM</a:t>
                      </a:r>
                      <a:r>
                        <a:rPr lang="en-US">
                          <a:effectLst/>
                        </a:rPr>
                        <a:t> or greater</a:t>
                      </a:r>
                    </a:p>
                  </a:txBody>
                  <a:tcPr marL="95250" marR="95250" anchor="ctr">
                    <a:lnL>
                      <a:noFill/>
                    </a:lnL>
                    <a:lnR>
                      <a:noFill/>
                    </a:lnR>
                    <a:lnT w="9525" cap="flat" cmpd="sng" algn="ctr">
                      <a:solidFill>
                        <a:srgbClr val="EBEBEB"/>
                      </a:solidFill>
                      <a:prstDash val="solid"/>
                      <a:round/>
                      <a:headEnd type="none" w="med" len="med"/>
                      <a:tailEnd type="none" w="med" len="med"/>
                    </a:lnT>
                    <a:lnB w="9525" cap="flat" cmpd="sng" algn="ctr">
                      <a:solidFill>
                        <a:srgbClr val="EBEBEB"/>
                      </a:solidFill>
                      <a:prstDash val="solid"/>
                      <a:round/>
                      <a:headEnd type="none" w="med" len="med"/>
                      <a:tailEnd type="none" w="med" len="med"/>
                    </a:lnB>
                    <a:solidFill>
                      <a:srgbClr val="FFFFFF"/>
                    </a:solidFill>
                  </a:tcPr>
                </a:tc>
                <a:extLst>
                  <a:ext uri="{0D108BD9-81ED-4DB2-BD59-A6C34878D82A}">
                    <a16:rowId xmlns:a16="http://schemas.microsoft.com/office/drawing/2014/main" val="4121750421"/>
                  </a:ext>
                </a:extLst>
              </a:tr>
              <a:tr h="846083">
                <a:tc>
                  <a:txBody>
                    <a:bodyPr/>
                    <a:lstStyle/>
                    <a:p>
                      <a:r>
                        <a:rPr lang="en-US">
                          <a:effectLst/>
                        </a:rPr>
                        <a:t>Available </a:t>
                      </a:r>
                      <a:r>
                        <a:rPr lang="en-US" b="1">
                          <a:effectLst/>
                        </a:rPr>
                        <a:t>Disk Space</a:t>
                      </a:r>
                      <a:endParaRPr lang="en-US">
                        <a:effectLst/>
                      </a:endParaRPr>
                    </a:p>
                  </a:txBody>
                  <a:tcPr marR="95250" anchor="ctr">
                    <a:lnL>
                      <a:noFill/>
                    </a:lnL>
                    <a:lnR>
                      <a:noFill/>
                    </a:lnR>
                    <a:lnT w="9525" cap="flat" cmpd="sng" algn="ctr">
                      <a:solidFill>
                        <a:srgbClr val="EBEBEB"/>
                      </a:solidFill>
                      <a:prstDash val="solid"/>
                      <a:round/>
                      <a:headEnd type="none" w="med" len="med"/>
                      <a:tailEnd type="none" w="med" len="med"/>
                    </a:lnT>
                    <a:lnB w="9525" cap="flat" cmpd="sng" algn="ctr">
                      <a:solidFill>
                        <a:srgbClr val="EBEBEB"/>
                      </a:solidFill>
                      <a:prstDash val="solid"/>
                      <a:round/>
                      <a:headEnd type="none" w="med" len="med"/>
                      <a:tailEnd type="none" w="med" len="med"/>
                    </a:lnB>
                    <a:solidFill>
                      <a:srgbClr val="FFFFFF"/>
                    </a:solidFill>
                  </a:tcPr>
                </a:tc>
                <a:tc>
                  <a:txBody>
                    <a:bodyPr/>
                    <a:lstStyle/>
                    <a:p>
                      <a:r>
                        <a:rPr lang="en-US">
                          <a:effectLst/>
                        </a:rPr>
                        <a:t>32 GB</a:t>
                      </a:r>
                    </a:p>
                  </a:txBody>
                  <a:tcPr marL="95250" marR="95250" anchor="ctr">
                    <a:lnL>
                      <a:noFill/>
                    </a:lnL>
                    <a:lnR>
                      <a:noFill/>
                    </a:lnR>
                    <a:lnT w="9525" cap="flat" cmpd="sng" algn="ctr">
                      <a:solidFill>
                        <a:srgbClr val="EBEBEB"/>
                      </a:solidFill>
                      <a:prstDash val="solid"/>
                      <a:round/>
                      <a:headEnd type="none" w="med" len="med"/>
                      <a:tailEnd type="none" w="med" len="med"/>
                    </a:lnT>
                    <a:lnB w="9525" cap="flat" cmpd="sng" algn="ctr">
                      <a:solidFill>
                        <a:srgbClr val="EBEBEB"/>
                      </a:solidFill>
                      <a:prstDash val="solid"/>
                      <a:round/>
                      <a:headEnd type="none" w="med" len="med"/>
                      <a:tailEnd type="none" w="med" len="med"/>
                    </a:lnB>
                    <a:solidFill>
                      <a:srgbClr val="FFFFFF"/>
                    </a:solidFill>
                  </a:tcPr>
                </a:tc>
                <a:tc>
                  <a:txBody>
                    <a:bodyPr/>
                    <a:lstStyle/>
                    <a:p>
                      <a:r>
                        <a:rPr lang="en-US">
                          <a:effectLst/>
                        </a:rPr>
                        <a:t>40 GB or greater</a:t>
                      </a:r>
                    </a:p>
                  </a:txBody>
                  <a:tcPr marL="95250" marR="95250" anchor="ctr">
                    <a:lnL>
                      <a:noFill/>
                    </a:lnL>
                    <a:lnR>
                      <a:noFill/>
                    </a:lnR>
                    <a:lnT w="9525" cap="flat" cmpd="sng" algn="ctr">
                      <a:solidFill>
                        <a:srgbClr val="EBEBEB"/>
                      </a:solidFill>
                      <a:prstDash val="solid"/>
                      <a:round/>
                      <a:headEnd type="none" w="med" len="med"/>
                      <a:tailEnd type="none" w="med" len="med"/>
                    </a:lnT>
                    <a:lnB w="9525" cap="flat" cmpd="sng" algn="ctr">
                      <a:solidFill>
                        <a:srgbClr val="EBEBEB"/>
                      </a:solidFill>
                      <a:prstDash val="solid"/>
                      <a:round/>
                      <a:headEnd type="none" w="med" len="med"/>
                      <a:tailEnd type="none" w="med" len="med"/>
                    </a:lnB>
                    <a:solidFill>
                      <a:srgbClr val="FFFFFF"/>
                    </a:solidFill>
                  </a:tcPr>
                </a:tc>
                <a:extLst>
                  <a:ext uri="{0D108BD9-81ED-4DB2-BD59-A6C34878D82A}">
                    <a16:rowId xmlns:a16="http://schemas.microsoft.com/office/drawing/2014/main" val="1804246444"/>
                  </a:ext>
                </a:extLst>
              </a:tr>
              <a:tr h="483475">
                <a:tc>
                  <a:txBody>
                    <a:bodyPr/>
                    <a:lstStyle/>
                    <a:p>
                      <a:r>
                        <a:rPr lang="en-US">
                          <a:effectLst/>
                        </a:rPr>
                        <a:t>Optical </a:t>
                      </a:r>
                      <a:r>
                        <a:rPr lang="en-US" b="1">
                          <a:effectLst/>
                        </a:rPr>
                        <a:t>Drive</a:t>
                      </a:r>
                      <a:endParaRPr lang="en-US">
                        <a:effectLst/>
                      </a:endParaRPr>
                    </a:p>
                  </a:txBody>
                  <a:tcPr marR="95250" anchor="ctr">
                    <a:lnL>
                      <a:noFill/>
                    </a:lnL>
                    <a:lnR>
                      <a:noFill/>
                    </a:lnR>
                    <a:lnT w="9525" cap="flat" cmpd="sng" algn="ctr">
                      <a:solidFill>
                        <a:srgbClr val="EBEBEB"/>
                      </a:solidFill>
                      <a:prstDash val="solid"/>
                      <a:round/>
                      <a:headEnd type="none" w="med" len="med"/>
                      <a:tailEnd type="none" w="med" len="med"/>
                    </a:lnT>
                    <a:lnB w="9525" cap="flat" cmpd="sng" algn="ctr">
                      <a:solidFill>
                        <a:srgbClr val="EBEBEB"/>
                      </a:solidFill>
                      <a:prstDash val="solid"/>
                      <a:round/>
                      <a:headEnd type="none" w="med" len="med"/>
                      <a:tailEnd type="none" w="med" len="med"/>
                    </a:lnB>
                    <a:solidFill>
                      <a:srgbClr val="FFFFFF"/>
                    </a:solidFill>
                  </a:tcPr>
                </a:tc>
                <a:tc>
                  <a:txBody>
                    <a:bodyPr/>
                    <a:lstStyle/>
                    <a:p>
                      <a:r>
                        <a:rPr lang="en-US" b="1">
                          <a:effectLst/>
                        </a:rPr>
                        <a:t>DVD-ROM drive</a:t>
                      </a:r>
                      <a:endParaRPr lang="en-US">
                        <a:effectLst/>
                      </a:endParaRPr>
                    </a:p>
                  </a:txBody>
                  <a:tcPr marL="95250" marR="95250" anchor="ctr">
                    <a:lnL>
                      <a:noFill/>
                    </a:lnL>
                    <a:lnR>
                      <a:noFill/>
                    </a:lnR>
                    <a:lnT w="9525" cap="flat" cmpd="sng" algn="ctr">
                      <a:solidFill>
                        <a:srgbClr val="EBEBEB"/>
                      </a:solidFill>
                      <a:prstDash val="solid"/>
                      <a:round/>
                      <a:headEnd type="none" w="med" len="med"/>
                      <a:tailEnd type="none" w="med" len="med"/>
                    </a:lnT>
                    <a:lnB w="9525" cap="flat" cmpd="sng" algn="ctr">
                      <a:solidFill>
                        <a:srgbClr val="EBEBEB"/>
                      </a:solidFill>
                      <a:prstDash val="solid"/>
                      <a:round/>
                      <a:headEnd type="none" w="med" len="med"/>
                      <a:tailEnd type="none" w="med" len="med"/>
                    </a:lnB>
                    <a:solidFill>
                      <a:srgbClr val="FFFFFF"/>
                    </a:solidFill>
                  </a:tcPr>
                </a:tc>
                <a:tc>
                  <a:txBody>
                    <a:bodyPr/>
                    <a:lstStyle/>
                    <a:p>
                      <a:r>
                        <a:rPr lang="en-US" b="1" dirty="0">
                          <a:effectLst/>
                        </a:rPr>
                        <a:t>DVD-ROM drive</a:t>
                      </a:r>
                      <a:endParaRPr lang="en-US" dirty="0">
                        <a:effectLst/>
                      </a:endParaRPr>
                    </a:p>
                  </a:txBody>
                  <a:tcPr marL="95250" marR="95250" anchor="ctr">
                    <a:lnL>
                      <a:noFill/>
                    </a:lnL>
                    <a:lnR>
                      <a:noFill/>
                    </a:lnR>
                    <a:lnT w="9525" cap="flat" cmpd="sng" algn="ctr">
                      <a:solidFill>
                        <a:srgbClr val="EBEBEB"/>
                      </a:solidFill>
                      <a:prstDash val="solid"/>
                      <a:round/>
                      <a:headEnd type="none" w="med" len="med"/>
                      <a:tailEnd type="none" w="med" len="med"/>
                    </a:lnT>
                    <a:lnB w="9525" cap="flat" cmpd="sng" algn="ctr">
                      <a:solidFill>
                        <a:srgbClr val="EBEBEB"/>
                      </a:solidFill>
                      <a:prstDash val="solid"/>
                      <a:round/>
                      <a:headEnd type="none" w="med" len="med"/>
                      <a:tailEnd type="none" w="med" len="med"/>
                    </a:lnB>
                    <a:solidFill>
                      <a:srgbClr val="FFFFFF"/>
                    </a:solidFill>
                  </a:tcPr>
                </a:tc>
                <a:extLst>
                  <a:ext uri="{0D108BD9-81ED-4DB2-BD59-A6C34878D82A}">
                    <a16:rowId xmlns:a16="http://schemas.microsoft.com/office/drawing/2014/main" val="3073207026"/>
                  </a:ext>
                </a:extLst>
              </a:tr>
            </a:tbl>
          </a:graphicData>
        </a:graphic>
      </p:graphicFrame>
    </p:spTree>
    <p:extLst>
      <p:ext uri="{BB962C8B-B14F-4D97-AF65-F5344CB8AC3E}">
        <p14:creationId xmlns:p14="http://schemas.microsoft.com/office/powerpoint/2010/main" val="20564118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SUPPORTING SERVER ROLES</a:t>
            </a:r>
          </a:p>
        </p:txBody>
      </p:sp>
      <p:sp>
        <p:nvSpPr>
          <p:cNvPr id="4" name="Date Placeholder 3"/>
          <p:cNvSpPr>
            <a:spLocks noGrp="1"/>
          </p:cNvSpPr>
          <p:nvPr>
            <p:ph type="dt" sz="half" idx="10"/>
          </p:nvPr>
        </p:nvSpPr>
        <p:spPr/>
        <p:txBody>
          <a:bodyPr/>
          <a:lstStyle/>
          <a:p>
            <a:fld id="{9E742C27-54D1-4042-8690-B93EB1C68DF7}" type="datetime1">
              <a:rPr lang="en-US" smtClean="0"/>
              <a:t>11/16/2018</a:t>
            </a:fld>
            <a:endParaRPr lang="en-US"/>
          </a:p>
        </p:txBody>
      </p:sp>
      <p:sp>
        <p:nvSpPr>
          <p:cNvPr id="5" name="Slide Number Placeholder 4"/>
          <p:cNvSpPr>
            <a:spLocks noGrp="1"/>
          </p:cNvSpPr>
          <p:nvPr>
            <p:ph type="sldNum" sz="quarter" idx="12"/>
          </p:nvPr>
        </p:nvSpPr>
        <p:spPr/>
        <p:txBody>
          <a:bodyPr>
            <a:normAutofit fontScale="85000" lnSpcReduction="20000"/>
          </a:bodyPr>
          <a:lstStyle/>
          <a:p>
            <a:fld id="{09FDE266-42D2-4A18-8E25-79D61B86666C}" type="slidenum">
              <a:rPr lang="en-US" smtClean="0"/>
              <a:t>5</a:t>
            </a:fld>
            <a:endParaRPr lang="en-US"/>
          </a:p>
        </p:txBody>
      </p:sp>
      <p:sp>
        <p:nvSpPr>
          <p:cNvPr id="3" name="Content Placeholder 2"/>
          <p:cNvSpPr>
            <a:spLocks noGrp="1"/>
          </p:cNvSpPr>
          <p:nvPr>
            <p:ph sz="quarter" idx="1"/>
          </p:nvPr>
        </p:nvSpPr>
        <p:spPr/>
        <p:txBody>
          <a:bodyPr>
            <a:normAutofit/>
          </a:bodyPr>
          <a:lstStyle/>
          <a:p>
            <a:pPr algn="just"/>
            <a:r>
              <a:rPr lang="en-US" dirty="0"/>
              <a:t>The supporting server roles deals with the method to design, deploy, manage, and troubleshoot technologies in Windows Server 2012 R2 and Windows Server 2012. They are:</a:t>
            </a:r>
          </a:p>
          <a:p>
            <a:pPr lvl="1" algn="just"/>
            <a:r>
              <a:rPr lang="en-US" dirty="0"/>
              <a:t>Active Directory Certificate Services</a:t>
            </a:r>
          </a:p>
          <a:p>
            <a:pPr lvl="1" algn="just"/>
            <a:r>
              <a:rPr lang="en-US" dirty="0"/>
              <a:t>Active Directory Domain Services</a:t>
            </a:r>
          </a:p>
          <a:p>
            <a:pPr lvl="1" algn="just"/>
            <a:r>
              <a:rPr lang="en-US" dirty="0"/>
              <a:t>Active Directory Federation Services</a:t>
            </a:r>
          </a:p>
          <a:p>
            <a:pPr lvl="1" algn="just"/>
            <a:r>
              <a:rPr lang="en-US" dirty="0"/>
              <a:t>Active Directory Lightweight Directory Services</a:t>
            </a:r>
          </a:p>
          <a:p>
            <a:pPr lvl="1" algn="just"/>
            <a:r>
              <a:rPr lang="en-US" dirty="0"/>
              <a:t>Active Directory Rights Management Services </a:t>
            </a:r>
          </a:p>
        </p:txBody>
      </p:sp>
    </p:spTree>
    <p:extLst>
      <p:ext uri="{BB962C8B-B14F-4D97-AF65-F5344CB8AC3E}">
        <p14:creationId xmlns:p14="http://schemas.microsoft.com/office/powerpoint/2010/main" val="13854466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Active Directory Certificate Services</a:t>
            </a:r>
          </a:p>
        </p:txBody>
      </p:sp>
      <p:sp>
        <p:nvSpPr>
          <p:cNvPr id="4" name="Date Placeholder 3"/>
          <p:cNvSpPr>
            <a:spLocks noGrp="1"/>
          </p:cNvSpPr>
          <p:nvPr>
            <p:ph type="dt" sz="half" idx="10"/>
          </p:nvPr>
        </p:nvSpPr>
        <p:spPr/>
        <p:txBody>
          <a:bodyPr/>
          <a:lstStyle/>
          <a:p>
            <a:fld id="{01AE4349-C3BD-4E2B-A9BC-1C872D38BD26}" type="datetime1">
              <a:rPr lang="en-US" smtClean="0"/>
              <a:t>11/16/2018</a:t>
            </a:fld>
            <a:endParaRPr lang="en-US"/>
          </a:p>
        </p:txBody>
      </p:sp>
      <p:sp>
        <p:nvSpPr>
          <p:cNvPr id="5" name="Slide Number Placeholder 4"/>
          <p:cNvSpPr>
            <a:spLocks noGrp="1"/>
          </p:cNvSpPr>
          <p:nvPr>
            <p:ph type="sldNum" sz="quarter" idx="12"/>
          </p:nvPr>
        </p:nvSpPr>
        <p:spPr/>
        <p:txBody>
          <a:bodyPr>
            <a:normAutofit fontScale="85000" lnSpcReduction="20000"/>
          </a:bodyPr>
          <a:lstStyle/>
          <a:p>
            <a:fld id="{09FDE266-42D2-4A18-8E25-79D61B86666C}" type="slidenum">
              <a:rPr lang="en-US" smtClean="0"/>
              <a:t>6</a:t>
            </a:fld>
            <a:endParaRPr lang="en-US"/>
          </a:p>
        </p:txBody>
      </p:sp>
      <p:sp>
        <p:nvSpPr>
          <p:cNvPr id="3" name="Content Placeholder 2"/>
          <p:cNvSpPr>
            <a:spLocks noGrp="1"/>
          </p:cNvSpPr>
          <p:nvPr>
            <p:ph sz="quarter" idx="1"/>
          </p:nvPr>
        </p:nvSpPr>
        <p:spPr/>
        <p:txBody>
          <a:bodyPr/>
          <a:lstStyle/>
          <a:p>
            <a:pPr algn="just"/>
            <a:r>
              <a:rPr lang="en-US" dirty="0"/>
              <a:t>AD CS is the server role that allows you to build a public key infrastructure (PKI) and provide public key cryptography, digital certificates, and digital signature capabilities for your organization.</a:t>
            </a:r>
          </a:p>
        </p:txBody>
      </p:sp>
    </p:spTree>
    <p:extLst>
      <p:ext uri="{BB962C8B-B14F-4D97-AF65-F5344CB8AC3E}">
        <p14:creationId xmlns:p14="http://schemas.microsoft.com/office/powerpoint/2010/main" val="11485317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Active Directory Domain Services</a:t>
            </a:r>
          </a:p>
        </p:txBody>
      </p:sp>
      <p:sp>
        <p:nvSpPr>
          <p:cNvPr id="4" name="Date Placeholder 3"/>
          <p:cNvSpPr>
            <a:spLocks noGrp="1"/>
          </p:cNvSpPr>
          <p:nvPr>
            <p:ph type="dt" sz="half" idx="10"/>
          </p:nvPr>
        </p:nvSpPr>
        <p:spPr/>
        <p:txBody>
          <a:bodyPr/>
          <a:lstStyle/>
          <a:p>
            <a:fld id="{5BFAA1D3-39DF-4E30-8ED5-472C13BDC538}" type="datetime1">
              <a:rPr lang="en-US" smtClean="0"/>
              <a:t>11/16/2018</a:t>
            </a:fld>
            <a:endParaRPr lang="en-US"/>
          </a:p>
        </p:txBody>
      </p:sp>
      <p:sp>
        <p:nvSpPr>
          <p:cNvPr id="5" name="Slide Number Placeholder 4"/>
          <p:cNvSpPr>
            <a:spLocks noGrp="1"/>
          </p:cNvSpPr>
          <p:nvPr>
            <p:ph type="sldNum" sz="quarter" idx="12"/>
          </p:nvPr>
        </p:nvSpPr>
        <p:spPr/>
        <p:txBody>
          <a:bodyPr>
            <a:normAutofit fontScale="85000" lnSpcReduction="20000"/>
          </a:bodyPr>
          <a:lstStyle/>
          <a:p>
            <a:fld id="{09FDE266-42D2-4A18-8E25-79D61B86666C}" type="slidenum">
              <a:rPr lang="en-US" smtClean="0"/>
              <a:t>7</a:t>
            </a:fld>
            <a:endParaRPr lang="en-US"/>
          </a:p>
        </p:txBody>
      </p:sp>
      <p:sp>
        <p:nvSpPr>
          <p:cNvPr id="3" name="Content Placeholder 2"/>
          <p:cNvSpPr>
            <a:spLocks noGrp="1"/>
          </p:cNvSpPr>
          <p:nvPr>
            <p:ph sz="quarter" idx="1"/>
          </p:nvPr>
        </p:nvSpPr>
        <p:spPr/>
        <p:txBody>
          <a:bodyPr/>
          <a:lstStyle/>
          <a:p>
            <a:pPr algn="just"/>
            <a:r>
              <a:rPr lang="en-US" dirty="0"/>
              <a:t>By using the Active Directory Domain Services (AD DS) server role, you can create a scalable, secure, and manageable infrastructure for user and resource management, and provide support for directory-enabled applications such as Microsoft Exchange Server.</a:t>
            </a:r>
          </a:p>
        </p:txBody>
      </p:sp>
    </p:spTree>
    <p:extLst>
      <p:ext uri="{BB962C8B-B14F-4D97-AF65-F5344CB8AC3E}">
        <p14:creationId xmlns:p14="http://schemas.microsoft.com/office/powerpoint/2010/main" val="15805529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Active Directory Federation Services</a:t>
            </a:r>
          </a:p>
        </p:txBody>
      </p:sp>
      <p:sp>
        <p:nvSpPr>
          <p:cNvPr id="4" name="Date Placeholder 3"/>
          <p:cNvSpPr>
            <a:spLocks noGrp="1"/>
          </p:cNvSpPr>
          <p:nvPr>
            <p:ph type="dt" sz="half" idx="10"/>
          </p:nvPr>
        </p:nvSpPr>
        <p:spPr/>
        <p:txBody>
          <a:bodyPr/>
          <a:lstStyle/>
          <a:p>
            <a:fld id="{ABCD3F2E-5C90-4DC5-8CFC-96C3BD7640BE}" type="datetime1">
              <a:rPr lang="en-US" smtClean="0"/>
              <a:t>11/16/2018</a:t>
            </a:fld>
            <a:endParaRPr lang="en-US"/>
          </a:p>
        </p:txBody>
      </p:sp>
      <p:sp>
        <p:nvSpPr>
          <p:cNvPr id="5" name="Slide Number Placeholder 4"/>
          <p:cNvSpPr>
            <a:spLocks noGrp="1"/>
          </p:cNvSpPr>
          <p:nvPr>
            <p:ph type="sldNum" sz="quarter" idx="12"/>
          </p:nvPr>
        </p:nvSpPr>
        <p:spPr/>
        <p:txBody>
          <a:bodyPr>
            <a:normAutofit fontScale="85000" lnSpcReduction="20000"/>
          </a:bodyPr>
          <a:lstStyle/>
          <a:p>
            <a:fld id="{09FDE266-42D2-4A18-8E25-79D61B86666C}" type="slidenum">
              <a:rPr lang="en-US" smtClean="0"/>
              <a:t>8</a:t>
            </a:fld>
            <a:endParaRPr lang="en-US"/>
          </a:p>
        </p:txBody>
      </p:sp>
      <p:sp>
        <p:nvSpPr>
          <p:cNvPr id="3" name="Content Placeholder 2"/>
          <p:cNvSpPr>
            <a:spLocks noGrp="1"/>
          </p:cNvSpPr>
          <p:nvPr>
            <p:ph sz="quarter" idx="1"/>
          </p:nvPr>
        </p:nvSpPr>
        <p:spPr/>
        <p:txBody>
          <a:bodyPr/>
          <a:lstStyle/>
          <a:p>
            <a:pPr algn="just"/>
            <a:r>
              <a:rPr lang="en-US" dirty="0"/>
              <a:t>Active Directory Federation Services provides access control and single sign on across a wide variety of applications including Office 365, cloud based SaaS applications, and applications on the corporate network.</a:t>
            </a:r>
          </a:p>
        </p:txBody>
      </p:sp>
    </p:spTree>
    <p:extLst>
      <p:ext uri="{BB962C8B-B14F-4D97-AF65-F5344CB8AC3E}">
        <p14:creationId xmlns:p14="http://schemas.microsoft.com/office/powerpoint/2010/main" val="41072375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Active Directory Lightweight Directory Services</a:t>
            </a:r>
          </a:p>
        </p:txBody>
      </p:sp>
      <p:sp>
        <p:nvSpPr>
          <p:cNvPr id="4" name="Date Placeholder 3"/>
          <p:cNvSpPr>
            <a:spLocks noGrp="1"/>
          </p:cNvSpPr>
          <p:nvPr>
            <p:ph type="dt" sz="half" idx="10"/>
          </p:nvPr>
        </p:nvSpPr>
        <p:spPr/>
        <p:txBody>
          <a:bodyPr/>
          <a:lstStyle/>
          <a:p>
            <a:fld id="{942D56CF-2D9F-4CD4-BD36-E6388966D929}" type="datetime1">
              <a:rPr lang="en-US" smtClean="0"/>
              <a:t>11/16/2018</a:t>
            </a:fld>
            <a:endParaRPr lang="en-US"/>
          </a:p>
        </p:txBody>
      </p:sp>
      <p:sp>
        <p:nvSpPr>
          <p:cNvPr id="5" name="Slide Number Placeholder 4"/>
          <p:cNvSpPr>
            <a:spLocks noGrp="1"/>
          </p:cNvSpPr>
          <p:nvPr>
            <p:ph type="sldNum" sz="quarter" idx="12"/>
          </p:nvPr>
        </p:nvSpPr>
        <p:spPr/>
        <p:txBody>
          <a:bodyPr>
            <a:normAutofit fontScale="85000" lnSpcReduction="20000"/>
          </a:bodyPr>
          <a:lstStyle/>
          <a:p>
            <a:fld id="{09FDE266-42D2-4A18-8E25-79D61B86666C}" type="slidenum">
              <a:rPr lang="en-US" smtClean="0"/>
              <a:t>9</a:t>
            </a:fld>
            <a:endParaRPr lang="en-US"/>
          </a:p>
        </p:txBody>
      </p:sp>
      <p:sp>
        <p:nvSpPr>
          <p:cNvPr id="3" name="Content Placeholder 2"/>
          <p:cNvSpPr>
            <a:spLocks noGrp="1"/>
          </p:cNvSpPr>
          <p:nvPr>
            <p:ph sz="quarter" idx="1"/>
          </p:nvPr>
        </p:nvSpPr>
        <p:spPr/>
        <p:txBody>
          <a:bodyPr/>
          <a:lstStyle/>
          <a:p>
            <a:pPr algn="just"/>
            <a:r>
              <a:rPr lang="en-US" dirty="0"/>
              <a:t>Active Directory Lightweight Directory Services is a Lightweight Directory Access Protocol (LDAP) directory service that provides flexible support for directory-enabled applications, without the dependencies and domain-related restrictions of AD DS.</a:t>
            </a:r>
          </a:p>
        </p:txBody>
      </p:sp>
    </p:spTree>
    <p:extLst>
      <p:ext uri="{BB962C8B-B14F-4D97-AF65-F5344CB8AC3E}">
        <p14:creationId xmlns:p14="http://schemas.microsoft.com/office/powerpoint/2010/main" val="905738755"/>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459</TotalTime>
  <Words>597</Words>
  <Application>Microsoft Office PowerPoint</Application>
  <PresentationFormat>On-screen Show (4:3)</PresentationFormat>
  <Paragraphs>105</Paragraphs>
  <Slides>14</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Calibri</vt:lpstr>
      <vt:lpstr>Tw Cen MT</vt:lpstr>
      <vt:lpstr>Wingdings</vt:lpstr>
      <vt:lpstr>Wingdings 2</vt:lpstr>
      <vt:lpstr>Median</vt:lpstr>
      <vt:lpstr>INSTALLING &amp; CONFIGURING SERVERS</vt:lpstr>
      <vt:lpstr>PowerPoint Presentation</vt:lpstr>
      <vt:lpstr>EDITIONS</vt:lpstr>
      <vt:lpstr>H/W requirements</vt:lpstr>
      <vt:lpstr>SUPPORTING SERVER ROLES</vt:lpstr>
      <vt:lpstr>Active Directory Certificate Services</vt:lpstr>
      <vt:lpstr>Active Directory Domain Services</vt:lpstr>
      <vt:lpstr>Active Directory Federation Services</vt:lpstr>
      <vt:lpstr>Active Directory Lightweight Directory Services</vt:lpstr>
      <vt:lpstr>Active Directory Rights Management Services </vt:lpstr>
      <vt:lpstr>VIRTUALIZATION</vt:lpstr>
      <vt:lpstr>VIRTUALIZATION (Contd.,)</vt:lpstr>
      <vt:lpstr>SERVER LICENSING</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aarthi bala</dc:creator>
  <cp:lastModifiedBy>Thiyagu</cp:lastModifiedBy>
  <cp:revision>18</cp:revision>
  <dcterms:created xsi:type="dcterms:W3CDTF">2017-11-04T06:32:12Z</dcterms:created>
  <dcterms:modified xsi:type="dcterms:W3CDTF">2018-11-16T06:07:59Z</dcterms:modified>
</cp:coreProperties>
</file>