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31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  <p:sldId id="312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30" r:id="rId50"/>
    <p:sldId id="331" r:id="rId51"/>
    <p:sldId id="332" r:id="rId52"/>
    <p:sldId id="333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6" r:id="rId66"/>
    <p:sldId id="325" r:id="rId67"/>
    <p:sldId id="328" r:id="rId68"/>
    <p:sldId id="329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5" r:id="rId80"/>
    <p:sldId id="344" r:id="rId81"/>
    <p:sldId id="348" r:id="rId82"/>
    <p:sldId id="349" r:id="rId83"/>
    <p:sldId id="347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8" r:id="rId92"/>
    <p:sldId id="357" r:id="rId93"/>
    <p:sldId id="359" r:id="rId94"/>
    <p:sldId id="360" r:id="rId95"/>
    <p:sldId id="362" r:id="rId96"/>
    <p:sldId id="363" r:id="rId97"/>
    <p:sldId id="364" r:id="rId98"/>
    <p:sldId id="366" r:id="rId99"/>
    <p:sldId id="367" r:id="rId100"/>
    <p:sldId id="372" r:id="rId101"/>
    <p:sldId id="373" r:id="rId102"/>
    <p:sldId id="374" r:id="rId103"/>
    <p:sldId id="376" r:id="rId104"/>
    <p:sldId id="377" r:id="rId105"/>
    <p:sldId id="378" r:id="rId106"/>
    <p:sldId id="379" r:id="rId107"/>
    <p:sldId id="380" r:id="rId108"/>
    <p:sldId id="381" r:id="rId109"/>
    <p:sldId id="382" r:id="rId110"/>
    <p:sldId id="383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4" r:id="rId120"/>
    <p:sldId id="395" r:id="rId121"/>
    <p:sldId id="396" r:id="rId122"/>
    <p:sldId id="397" r:id="rId123"/>
    <p:sldId id="398" r:id="rId124"/>
    <p:sldId id="399" r:id="rId125"/>
    <p:sldId id="400" r:id="rId126"/>
    <p:sldId id="401" r:id="rId127"/>
    <p:sldId id="402" r:id="rId128"/>
    <p:sldId id="403" r:id="rId129"/>
    <p:sldId id="427" r:id="rId130"/>
    <p:sldId id="404" r:id="rId131"/>
    <p:sldId id="410" r:id="rId132"/>
    <p:sldId id="412" r:id="rId133"/>
    <p:sldId id="413" r:id="rId134"/>
    <p:sldId id="414" r:id="rId135"/>
    <p:sldId id="415" r:id="rId136"/>
    <p:sldId id="428" r:id="rId137"/>
    <p:sldId id="429" r:id="rId138"/>
    <p:sldId id="418" r:id="rId139"/>
    <p:sldId id="419" r:id="rId140"/>
    <p:sldId id="405" r:id="rId141"/>
    <p:sldId id="406" r:id="rId142"/>
    <p:sldId id="407" r:id="rId143"/>
    <p:sldId id="408" r:id="rId144"/>
    <p:sldId id="420" r:id="rId145"/>
    <p:sldId id="409" r:id="rId146"/>
    <p:sldId id="421" r:id="rId147"/>
    <p:sldId id="426" r:id="rId148"/>
    <p:sldId id="435" r:id="rId149"/>
    <p:sldId id="436" r:id="rId150"/>
    <p:sldId id="430" r:id="rId151"/>
    <p:sldId id="431" r:id="rId152"/>
    <p:sldId id="432" r:id="rId153"/>
    <p:sldId id="434" r:id="rId154"/>
    <p:sldId id="433" r:id="rId1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A3C75-FC8B-4014-B62E-1482AD994ADE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D7EFE-8F4A-4E55-AD2D-7D815A96E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brevzin.github.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msong-cpp.github.io/cppwp/n4861/format#functions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5327-7E55-914E-1540-B096D84F5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chemeClr val="accent6"/>
                </a:solidFill>
              </a:rPr>
              <a:t>Surprising</a:t>
            </a:r>
            <a:r>
              <a:rPr lang="en-US" sz="4800" dirty="0"/>
              <a:t> Complexity</a:t>
            </a:r>
            <a:br>
              <a:rPr lang="en-US" sz="4800" dirty="0"/>
            </a:br>
            <a:r>
              <a:rPr lang="en-US" sz="4800" dirty="0"/>
              <a:t>of Formatting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424B-4D92-5B30-B8B6-1E4FE69AA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Barry Revzin</a:t>
            </a:r>
          </a:p>
        </p:txBody>
      </p:sp>
    </p:spTree>
    <p:extLst>
      <p:ext uri="{BB962C8B-B14F-4D97-AF65-F5344CB8AC3E}">
        <p14:creationId xmlns:p14="http://schemas.microsoft.com/office/powerpoint/2010/main" val="1909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1581482" cy="401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072191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3778625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484746" y="4624341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9981851" y="4624341"/>
            <a:ext cx="753583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3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1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8B45BE71-2A26-45AE-9377-4DB954554389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231D3-2C84-4340-264C-002173FC2CD6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</p:spTree>
    <p:extLst>
      <p:ext uri="{BB962C8B-B14F-4D97-AF65-F5344CB8AC3E}">
        <p14:creationId xmlns:p14="http://schemas.microsoft.com/office/powerpoint/2010/main" val="31479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024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6" grpId="0" uiExpand="1" build="p" animBg="1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8F9516-0AA9-9386-4F30-139256FCA4D7}"/>
              </a:ext>
            </a:extLst>
          </p:cNvPr>
          <p:cNvSpPr/>
          <p:nvPr/>
        </p:nvSpPr>
        <p:spPr>
          <a:xfrm>
            <a:off x="1284091" y="2290113"/>
            <a:ext cx="6821621" cy="40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7340C7-B830-02FE-933F-4134A241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67" y="2790397"/>
            <a:ext cx="9940413" cy="3016949"/>
          </a:xfrm>
          <a:solidFill>
            <a:schemeClr val="bg1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Can’t construct a new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format_context</a:t>
            </a:r>
            <a:endParaRPr lang="en-US" sz="1800" dirty="0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If we could,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format_args</a:t>
            </a: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 is the wrong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Fira Code" panose="020B0809050000020004" pitchFamily="49" charset="0"/>
                <a:cs typeface="Fira Code" panose="020B0809050000020004" pitchFamily="49" charset="0"/>
              </a:rPr>
              <a:t>… unless we only support one iterator?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91CB-4CF6-551C-74D6-552BFF700C61}"/>
              </a:ext>
            </a:extLst>
          </p:cNvPr>
          <p:cNvSpPr txBox="1"/>
          <p:nvPr/>
        </p:nvSpPr>
        <p:spPr>
          <a:xfrm>
            <a:off x="6778359" y="2941375"/>
            <a:ext cx="521649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basic_format_args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                                   // exposition only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BC743-28C5-5B54-512C-BF1F9B80A000}"/>
              </a:ext>
            </a:extLst>
          </p:cNvPr>
          <p:cNvSpPr/>
          <p:nvPr/>
        </p:nvSpPr>
        <p:spPr>
          <a:xfrm>
            <a:off x="7069394" y="3361346"/>
            <a:ext cx="4540536" cy="19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0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7250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1830918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memory_buffer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</p:spTree>
    <p:extLst>
      <p:ext uri="{BB962C8B-B14F-4D97-AF65-F5344CB8AC3E}">
        <p14:creationId xmlns:p14="http://schemas.microsoft.com/office/powerpoint/2010/main" val="81964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6413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vector&lt;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retargeted_format_context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back_inserter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buf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)};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new_ctx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write_padded_aligned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(), specs, </a:t>
            </a:r>
            <a:r>
              <a:rPr lang="en-US" sz="1200" dirty="0" err="1">
                <a:solidFill>
                  <a:srgbClr val="000000"/>
                </a:solidFill>
                <a:latin typeface="Fira Code" panose="020B0809050000020004" pitchFamily="49" charset="0"/>
              </a:rPr>
              <a:t>buf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78201F8C-CD43-827B-9688-EF83EF96130D}"/>
              </a:ext>
            </a:extLst>
          </p:cNvPr>
          <p:cNvSpPr/>
          <p:nvPr/>
        </p:nvSpPr>
        <p:spPr>
          <a:xfrm>
            <a:off x="8105714" y="2235855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D0C75-76CE-CF7E-40BB-22DD4590F3CE}"/>
              </a:ext>
            </a:extLst>
          </p:cNvPr>
          <p:cNvSpPr txBox="1"/>
          <p:nvPr/>
        </p:nvSpPr>
        <p:spPr>
          <a:xfrm>
            <a:off x="8324615" y="2290113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new, local format context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2E74725B-B9CE-EB9B-3153-CE856205E9BE}"/>
              </a:ext>
            </a:extLst>
          </p:cNvPr>
          <p:cNvSpPr/>
          <p:nvPr/>
        </p:nvSpPr>
        <p:spPr>
          <a:xfrm>
            <a:off x="8105714" y="2867054"/>
            <a:ext cx="149295" cy="19232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E168-9F8A-353A-BBC8-981EDCB24E0A}"/>
              </a:ext>
            </a:extLst>
          </p:cNvPr>
          <p:cNvSpPr txBox="1"/>
          <p:nvPr/>
        </p:nvSpPr>
        <p:spPr>
          <a:xfrm>
            <a:off x="8324614" y="3534846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into local context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33BD-6416-3D44-F920-4799B0466E34}"/>
              </a:ext>
            </a:extLst>
          </p:cNvPr>
          <p:cNvSpPr/>
          <p:nvPr/>
        </p:nvSpPr>
        <p:spPr>
          <a:xfrm>
            <a:off x="2347943" y="2819892"/>
            <a:ext cx="731520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205E18-41EA-95EF-DA56-9329C6D507A8}"/>
              </a:ext>
            </a:extLst>
          </p:cNvPr>
          <p:cNvSpPr/>
          <p:nvPr/>
        </p:nvSpPr>
        <p:spPr>
          <a:xfrm>
            <a:off x="1526950" y="3904178"/>
            <a:ext cx="703006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80AD-44C6-8CA6-C04A-54EC7D17C11B}"/>
              </a:ext>
            </a:extLst>
          </p:cNvPr>
          <p:cNvSpPr/>
          <p:nvPr/>
        </p:nvSpPr>
        <p:spPr>
          <a:xfrm>
            <a:off x="4249994" y="4122454"/>
            <a:ext cx="758558" cy="218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94F2469-BB13-FA9A-9984-E2A8173B84BF}"/>
              </a:ext>
            </a:extLst>
          </p:cNvPr>
          <p:cNvSpPr/>
          <p:nvPr/>
        </p:nvSpPr>
        <p:spPr>
          <a:xfrm>
            <a:off x="8105713" y="4905860"/>
            <a:ext cx="149295" cy="47784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111ED-ED03-EA75-BAE3-14C991C76D9F}"/>
              </a:ext>
            </a:extLst>
          </p:cNvPr>
          <p:cNvSpPr txBox="1"/>
          <p:nvPr/>
        </p:nvSpPr>
        <p:spPr>
          <a:xfrm>
            <a:off x="8324614" y="4960118"/>
            <a:ext cx="25832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transfer to main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5592A-1B9D-F8F3-9E61-0C73B67853E2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</p:spTree>
    <p:extLst>
      <p:ext uri="{BB962C8B-B14F-4D97-AF65-F5344CB8AC3E}">
        <p14:creationId xmlns:p14="http://schemas.microsoft.com/office/powerpoint/2010/main" val="186012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</p:txBody>
      </p:sp>
    </p:spTree>
    <p:extLst>
      <p:ext uri="{BB962C8B-B14F-4D97-AF65-F5344CB8AC3E}">
        <p14:creationId xmlns:p14="http://schemas.microsoft.com/office/powerpoint/2010/main" val="221720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"The price of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::hex</a:t>
            </a: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Fira Code" panose="020B0809050000020004" pitchFamily="49" charset="0"/>
              </a:rPr>
              <a:t>showbase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48879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" is "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098658"/>
                </a:solidFill>
                <a:latin typeface="Fira Code" panose="020B0809050000020004" pitchFamily="49" charset="0"/>
              </a:rPr>
              <a:t>1234</a:t>
            </a:r>
            <a:endParaRPr lang="en-US" sz="2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          &lt;&lt; 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EE0000"/>
                </a:solidFill>
                <a:latin typeface="Fira Code" panose="020B08090500000200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Fira Code" panose="020B080905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400" y="2677745"/>
            <a:ext cx="2567600" cy="7575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435260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141694"/>
            <a:ext cx="891200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156795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341137" y="4643542"/>
            <a:ext cx="102162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6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859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uint8_t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0xaa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0xbb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0xcc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0xdd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0xee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0xff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"{:n:02x}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Fira Code" panose="020B0809050000020004" pitchFamily="49" charset="0"/>
              </a:rPr>
              <a:t>[170, 187, 204, 221, 238, 255]</a:t>
            </a:r>
          </a:p>
          <a:p>
            <a:r>
              <a:rPr lang="en-US" dirty="0">
                <a:latin typeface="Fira Code" panose="020B0809050000020004" pitchFamily="49" charset="0"/>
              </a:rPr>
              <a:t>[aa,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ff]</a:t>
            </a:r>
          </a:p>
          <a:p>
            <a:r>
              <a:rPr lang="en-US" dirty="0">
                <a:latin typeface="Fira Code" panose="020B0809050000020004" pitchFamily="49" charset="0"/>
              </a:rPr>
              <a:t>aa, bb, cc, dd, </a:t>
            </a:r>
            <a:r>
              <a:rPr lang="en-US" dirty="0" err="1">
                <a:latin typeface="Fira Code" panose="020B0809050000020004" pitchFamily="49" charset="0"/>
              </a:rPr>
              <a:t>ee</a:t>
            </a:r>
            <a:r>
              <a:rPr lang="en-US" dirty="0">
                <a:latin typeface="Fira Code" panose="020B0809050000020004" pitchFamily="49" charset="0"/>
              </a:rPr>
              <a:t>, ff</a:t>
            </a:r>
          </a:p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3583F-D473-D0BE-F986-25662A8D8BEF}"/>
              </a:ext>
            </a:extLst>
          </p:cNvPr>
          <p:cNvSpPr txBox="1"/>
          <p:nvPr/>
        </p:nvSpPr>
        <p:spPr>
          <a:xfrm>
            <a:off x="6096000" y="3217970"/>
            <a:ext cx="567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65404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9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6526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</p:txBody>
      </p:sp>
    </p:spTree>
    <p:extLst>
      <p:ext uri="{BB962C8B-B14F-4D97-AF65-F5344CB8AC3E}">
        <p14:creationId xmlns:p14="http://schemas.microsoft.com/office/powerpoint/2010/main" val="9004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7491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69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{}:02x}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"{:-^23nd{}:02x}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mac, 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3209-4D39-1096-F943-C39319FDCCBA}"/>
              </a:ext>
            </a:extLst>
          </p:cNvPr>
          <p:cNvSpPr/>
          <p:nvPr/>
        </p:nvSpPr>
        <p:spPr>
          <a:xfrm>
            <a:off x="2554423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44A62-C0E2-514B-CEED-CB92B4F1E47F}"/>
              </a:ext>
            </a:extLst>
          </p:cNvPr>
          <p:cNvSpPr/>
          <p:nvPr/>
        </p:nvSpPr>
        <p:spPr>
          <a:xfrm>
            <a:off x="2689120" y="2277151"/>
            <a:ext cx="401157" cy="248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70952-A229-3C75-CB4D-5D4BA1161B0E}"/>
              </a:ext>
            </a:extLst>
          </p:cNvPr>
          <p:cNvSpPr/>
          <p:nvPr/>
        </p:nvSpPr>
        <p:spPr>
          <a:xfrm>
            <a:off x="3107974" y="2525600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12A0B-6514-8342-8D3F-A15B1F94BFED}"/>
              </a:ext>
            </a:extLst>
          </p:cNvPr>
          <p:cNvSpPr/>
          <p:nvPr/>
        </p:nvSpPr>
        <p:spPr>
          <a:xfrm>
            <a:off x="5549325" y="2525599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B0033-F5B8-3ED7-2E0A-D75BE320135C}"/>
              </a:ext>
            </a:extLst>
          </p:cNvPr>
          <p:cNvSpPr/>
          <p:nvPr/>
        </p:nvSpPr>
        <p:spPr>
          <a:xfrm>
            <a:off x="5006584" y="1951672"/>
            <a:ext cx="401157" cy="325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8A3AF-AFE2-4BF9-0401-5CE515C181E2}"/>
              </a:ext>
            </a:extLst>
          </p:cNvPr>
          <p:cNvSpPr/>
          <p:nvPr/>
        </p:nvSpPr>
        <p:spPr>
          <a:xfrm>
            <a:off x="5971134" y="2268946"/>
            <a:ext cx="401157" cy="2566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4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5BDF-CD36-D762-2FB7-AAE0CEAD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delimiter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AE059-2961-ED04-32DD-54E798A88C54}"/>
              </a:ext>
            </a:extLst>
          </p:cNvPr>
          <p:cNvSpPr txBox="1"/>
          <p:nvPr/>
        </p:nvSpPr>
        <p:spPr>
          <a:xfrm>
            <a:off x="1097280" y="1951672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</a:t>
            </a:r>
            <a:r>
              <a:rPr lang="en-US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nd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[:]:02x}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"{:-^23nd[:]:02x}</a:t>
            </a:r>
            <a:r>
              <a:rPr lang="fr-FR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mac));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2CEC-86D1-692F-3E62-F3CB06F0E4A4}"/>
              </a:ext>
            </a:extLst>
          </p:cNvPr>
          <p:cNvSpPr txBox="1"/>
          <p:nvPr/>
        </p:nvSpPr>
        <p:spPr>
          <a:xfrm>
            <a:off x="1097280" y="4589133"/>
            <a:ext cx="804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endParaRPr lang="en-US" dirty="0">
              <a:latin typeface="Fira Code" panose="020B0809050000020004" pitchFamily="49" charset="0"/>
            </a:endParaRPr>
          </a:p>
          <a:p>
            <a:r>
              <a:rPr lang="en-US" b="0" dirty="0">
                <a:effectLst/>
                <a:latin typeface="Fira Code" panose="020B0809050000020004" pitchFamily="49" charset="0"/>
              </a:rPr>
              <a:t>[</a:t>
            </a:r>
            <a:r>
              <a:rPr lang="en-US" b="0" dirty="0" err="1">
                <a:effectLst/>
                <a:latin typeface="Fira Code" panose="020B0809050000020004" pitchFamily="49" charset="0"/>
              </a:rPr>
              <a:t>aa:bb:cc:dd:ee:ff</a:t>
            </a:r>
            <a:r>
              <a:rPr lang="en-US" b="0" dirty="0">
                <a:effectLst/>
                <a:latin typeface="Fira Code" panose="020B0809050000020004" pitchFamily="49" charset="0"/>
              </a:rPr>
              <a:t>, 00:00:5e:00:53:af, 00:00:0a:bb:28:fc]</a:t>
            </a:r>
          </a:p>
          <a:p>
            <a:r>
              <a:rPr lang="en-US" dirty="0">
                <a:latin typeface="Fira Code" panose="020B0809050000020004" pitchFamily="49" charset="0"/>
              </a:rPr>
              <a:t>---</a:t>
            </a:r>
            <a:r>
              <a:rPr lang="en-US" dirty="0" err="1">
                <a:latin typeface="Fira Code" panose="020B0809050000020004" pitchFamily="49" charset="0"/>
              </a:rPr>
              <a:t>aa:bb:cc:dd:ee:ff</a:t>
            </a:r>
            <a:r>
              <a:rPr lang="en-US" dirty="0">
                <a:latin typeface="Fira Code" panose="020B0809050000020004" pitchFamily="49" charset="0"/>
              </a:rPr>
              <a:t>---</a:t>
            </a:r>
            <a:endParaRPr lang="en-US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04392-D9DB-0EFB-7DE7-31EAE801638C}"/>
              </a:ext>
            </a:extLst>
          </p:cNvPr>
          <p:cNvSpPr txBox="1"/>
          <p:nvPr/>
        </p:nvSpPr>
        <p:spPr>
          <a:xfrm>
            <a:off x="2396888" y="1976744"/>
            <a:ext cx="72424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1C51A-3DDD-9663-475F-86D365683B4B}"/>
              </a:ext>
            </a:extLst>
          </p:cNvPr>
          <p:cNvSpPr txBox="1"/>
          <p:nvPr/>
        </p:nvSpPr>
        <p:spPr>
          <a:xfrm>
            <a:off x="2396888" y="2271982"/>
            <a:ext cx="63143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54197-93D0-7873-367A-DE81DA81A7D4}"/>
              </a:ext>
            </a:extLst>
          </p:cNvPr>
          <p:cNvSpPr txBox="1"/>
          <p:nvPr/>
        </p:nvSpPr>
        <p:spPr>
          <a:xfrm>
            <a:off x="2396888" y="2554691"/>
            <a:ext cx="1254809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CD41D-E1A9-0770-74A8-8392907E9D82}"/>
              </a:ext>
            </a:extLst>
          </p:cNvPr>
          <p:cNvSpPr txBox="1"/>
          <p:nvPr/>
        </p:nvSpPr>
        <p:spPr>
          <a:xfrm>
            <a:off x="3788043" y="2554691"/>
            <a:ext cx="412294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F5284-D435-BD06-2189-610D907737B1}"/>
              </a:ext>
            </a:extLst>
          </p:cNvPr>
          <p:cNvSpPr txBox="1"/>
          <p:nvPr/>
        </p:nvSpPr>
        <p:spPr>
          <a:xfrm>
            <a:off x="2514203" y="2271981"/>
            <a:ext cx="70684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9BE60-511D-5F69-8615-B1803B129D50}"/>
              </a:ext>
            </a:extLst>
          </p:cNvPr>
          <p:cNvSpPr txBox="1"/>
          <p:nvPr/>
        </p:nvSpPr>
        <p:spPr>
          <a:xfrm>
            <a:off x="3221045" y="1982913"/>
            <a:ext cx="430652" cy="28270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9D1AAD-8697-E4A4-3506-F26939C5B64E}"/>
              </a:ext>
            </a:extLst>
          </p:cNvPr>
          <p:cNvSpPr txBox="1"/>
          <p:nvPr/>
        </p:nvSpPr>
        <p:spPr>
          <a:xfrm>
            <a:off x="3361347" y="2280442"/>
            <a:ext cx="430652" cy="2366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25DE2-43F6-1462-6A23-DF5CAD16F570}"/>
              </a:ext>
            </a:extLst>
          </p:cNvPr>
          <p:cNvSpPr txBox="1"/>
          <p:nvPr/>
        </p:nvSpPr>
        <p:spPr>
          <a:xfrm>
            <a:off x="3545513" y="5580790"/>
            <a:ext cx="32522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https://godbolt.org/z/cs1d9YEv8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410D9-0F27-81AF-F49A-E510598B54C0}"/>
              </a:ext>
            </a:extLst>
          </p:cNvPr>
          <p:cNvSpPr txBox="1"/>
          <p:nvPr/>
        </p:nvSpPr>
        <p:spPr>
          <a:xfrm>
            <a:off x="6344756" y="1916924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"{::02x}</a:t>
            </a:r>
            <a:r>
              <a:rPr lang="en-US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some_macs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}));</a:t>
            </a:r>
          </a:p>
          <a:p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"{:-^23}</a:t>
            </a:r>
            <a:r>
              <a:rPr lang="fr-FR" sz="12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"{:02x}"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(mac,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785BF-133C-BDC9-459A-DC487F6CB538}"/>
              </a:ext>
            </a:extLst>
          </p:cNvPr>
          <p:cNvSpPr txBox="1"/>
          <p:nvPr/>
        </p:nvSpPr>
        <p:spPr>
          <a:xfrm>
            <a:off x="8991383" y="1924651"/>
            <a:ext cx="300101" cy="2308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9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29A97-EDBC-5173-69AE-2AA0F07D8EC5}"/>
              </a:ext>
            </a:extLst>
          </p:cNvPr>
          <p:cNvSpPr txBox="1"/>
          <p:nvPr/>
        </p:nvSpPr>
        <p:spPr>
          <a:xfrm>
            <a:off x="7256542" y="2834544"/>
            <a:ext cx="371324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B3B330-8C6C-AEBD-9B7E-AAC72C32489F}"/>
              </a:ext>
            </a:extLst>
          </p:cNvPr>
          <p:cNvSpPr txBox="1"/>
          <p:nvPr/>
        </p:nvSpPr>
        <p:spPr>
          <a:xfrm>
            <a:off x="10659487" y="2834543"/>
            <a:ext cx="289716" cy="2827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F67D11-AF50-47BC-ED17-10D361816BD9}"/>
              </a:ext>
            </a:extLst>
          </p:cNvPr>
          <p:cNvSpPr txBox="1"/>
          <p:nvPr/>
        </p:nvSpPr>
        <p:spPr>
          <a:xfrm>
            <a:off x="7256542" y="192465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FEB8D8-AF60-7481-CD59-66A9515BF4E2}"/>
              </a:ext>
            </a:extLst>
          </p:cNvPr>
          <p:cNvSpPr txBox="1"/>
          <p:nvPr/>
        </p:nvSpPr>
        <p:spPr>
          <a:xfrm>
            <a:off x="8541618" y="2480601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A8D0D0-F3D0-37A2-1BE3-1F3A73E782ED}"/>
              </a:ext>
            </a:extLst>
          </p:cNvPr>
          <p:cNvSpPr txBox="1"/>
          <p:nvPr/>
        </p:nvSpPr>
        <p:spPr>
          <a:xfrm>
            <a:off x="9092308" y="2857748"/>
            <a:ext cx="300101" cy="21544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256C5-9130-5FB7-39D9-31897D4244B7}"/>
              </a:ext>
            </a:extLst>
          </p:cNvPr>
          <p:cNvSpPr txBox="1"/>
          <p:nvPr/>
        </p:nvSpPr>
        <p:spPr>
          <a:xfrm>
            <a:off x="7326399" y="2142192"/>
            <a:ext cx="300101" cy="1774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BF117-C02D-0956-7B3A-C5DF45724700}"/>
              </a:ext>
            </a:extLst>
          </p:cNvPr>
          <p:cNvSpPr txBox="1"/>
          <p:nvPr/>
        </p:nvSpPr>
        <p:spPr>
          <a:xfrm>
            <a:off x="7233682" y="2142192"/>
            <a:ext cx="45719" cy="1774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Tuples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final boss</a:t>
            </a:r>
          </a:p>
        </p:txBody>
      </p:sp>
    </p:spTree>
    <p:extLst>
      <p:ext uri="{BB962C8B-B14F-4D97-AF65-F5344CB8AC3E}">
        <p14:creationId xmlns:p14="http://schemas.microsoft.com/office/powerpoint/2010/main" val="38757348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</p:spTree>
    <p:extLst>
      <p:ext uri="{BB962C8B-B14F-4D97-AF65-F5344CB8AC3E}">
        <p14:creationId xmlns:p14="http://schemas.microsoft.com/office/powerpoint/2010/main" val="403531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103236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::hex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showbase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::internal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::uppercase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setfill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'0’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setw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0X00BEEF is 0x4D2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05C63-0F56-BC2B-125F-AF4559B6380A}"/>
              </a:ext>
            </a:extLst>
          </p:cNvPr>
          <p:cNvSpPr/>
          <p:nvPr/>
        </p:nvSpPr>
        <p:spPr>
          <a:xfrm>
            <a:off x="3528399" y="2677745"/>
            <a:ext cx="7834365" cy="11205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41E35-003E-8A41-6D8D-7DC435A9F2BC}"/>
              </a:ext>
            </a:extLst>
          </p:cNvPr>
          <p:cNvSpPr/>
          <p:nvPr/>
        </p:nvSpPr>
        <p:spPr>
          <a:xfrm>
            <a:off x="3528400" y="3798329"/>
            <a:ext cx="1066011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FDD50-3588-2AC1-F82A-A53C87FB8DF7}"/>
              </a:ext>
            </a:extLst>
          </p:cNvPr>
          <p:cNvSpPr/>
          <p:nvPr/>
        </p:nvSpPr>
        <p:spPr>
          <a:xfrm>
            <a:off x="3528400" y="4504763"/>
            <a:ext cx="891200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72F15-61E5-3966-72B4-056BF31A24CE}"/>
              </a:ext>
            </a:extLst>
          </p:cNvPr>
          <p:cNvSpPr/>
          <p:nvPr/>
        </p:nvSpPr>
        <p:spPr>
          <a:xfrm>
            <a:off x="8551980" y="4624341"/>
            <a:ext cx="1560208" cy="3568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BF161-5A7D-77E2-F676-370A9EE2D9A1}"/>
              </a:ext>
            </a:extLst>
          </p:cNvPr>
          <p:cNvSpPr/>
          <p:nvPr/>
        </p:nvSpPr>
        <p:spPr>
          <a:xfrm>
            <a:off x="10757994" y="4643542"/>
            <a:ext cx="1021628" cy="3568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DA4525F5-B2CB-A7CB-F809-DF2F11574360}"/>
              </a:ext>
            </a:extLst>
          </p:cNvPr>
          <p:cNvSpPr/>
          <p:nvPr/>
        </p:nvSpPr>
        <p:spPr>
          <a:xfrm rot="16200000">
            <a:off x="9222264" y="4475366"/>
            <a:ext cx="219640" cy="1560208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5B219-C623-0900-6134-87173C1BE624}"/>
              </a:ext>
            </a:extLst>
          </p:cNvPr>
          <p:cNvSpPr txBox="1"/>
          <p:nvPr/>
        </p:nvSpPr>
        <p:spPr>
          <a:xfrm>
            <a:off x="9144000" y="5486401"/>
            <a:ext cx="32252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FDDBC15-C5B9-1B48-94F4-3E35ECE330D9}"/>
              </a:ext>
            </a:extLst>
          </p:cNvPr>
          <p:cNvSpPr/>
          <p:nvPr/>
        </p:nvSpPr>
        <p:spPr>
          <a:xfrm rot="16200000">
            <a:off x="11158988" y="4718731"/>
            <a:ext cx="219641" cy="1061074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42D20-56A2-EC6C-35C8-FE587D7DB999}"/>
              </a:ext>
            </a:extLst>
          </p:cNvPr>
          <p:cNvSpPr txBox="1"/>
          <p:nvPr/>
        </p:nvSpPr>
        <p:spPr>
          <a:xfrm>
            <a:off x="11040240" y="5483467"/>
            <a:ext cx="32252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46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960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68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(10, 1729)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26019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4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4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(-10-,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554302" y="2455257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593966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90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(20:33:37,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8672052" y="2455255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4" y="2455257"/>
            <a:ext cx="2442333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%H:%M:%S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6613177" y="2455256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D72047-4AFA-8B5C-64EB-DC6105354B99}"/>
              </a:ext>
            </a:extLst>
          </p:cNvPr>
          <p:cNvCxnSpPr/>
          <p:nvPr/>
        </p:nvCxnSpPr>
        <p:spPr>
          <a:xfrm flipV="1">
            <a:off x="6613177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8FC1E-F0BF-ADD7-C9C5-595ADA02ABF8}"/>
              </a:ext>
            </a:extLst>
          </p:cNvPr>
          <p:cNvSpPr txBox="1"/>
          <p:nvPr/>
        </p:nvSpPr>
        <p:spPr>
          <a:xfrm>
            <a:off x="5051788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014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endParaRPr lang="en-US" sz="3200" dirty="0">
              <a:solidFill>
                <a:srgbClr val="FFC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/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063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ED5A9-534B-85DC-452E-BFBEAD9DDA91}"/>
              </a:ext>
            </a:extLst>
          </p:cNvPr>
          <p:cNvSpPr txBox="1"/>
          <p:nvPr/>
        </p:nvSpPr>
        <p:spPr>
          <a:xfrm>
            <a:off x="102316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D4ACB-C5D3-A14F-2826-736912DD70BC}"/>
              </a:ext>
            </a:extLst>
          </p:cNvPr>
          <p:cNvSpPr txBox="1"/>
          <p:nvPr/>
        </p:nvSpPr>
        <p:spPr>
          <a:xfrm>
            <a:off x="4170843" y="2455257"/>
            <a:ext cx="400194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-^{}%H:%M:%S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9CCD8-0AF9-76F3-8444-4151E29D4B6F}"/>
              </a:ext>
            </a:extLst>
          </p:cNvPr>
          <p:cNvSpPr txBox="1"/>
          <p:nvPr/>
        </p:nvSpPr>
        <p:spPr>
          <a:xfrm>
            <a:off x="1960336" y="2455257"/>
            <a:ext cx="2210508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i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35307-F8D5-F119-6185-211A2BB5424F}"/>
              </a:ext>
            </a:extLst>
          </p:cNvPr>
          <p:cNvSpPr txBox="1"/>
          <p:nvPr/>
        </p:nvSpPr>
        <p:spPr>
          <a:xfrm>
            <a:off x="8172789" y="2455258"/>
            <a:ext cx="2058875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04X</a:t>
            </a:r>
            <a:r>
              <a:rPr lang="en-US" sz="32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986EA-39B2-FB5F-A289-4A1A9C3601E6}"/>
              </a:ext>
            </a:extLst>
          </p:cNvPr>
          <p:cNvCxnSpPr>
            <a:cxnSpLocks/>
          </p:cNvCxnSpPr>
          <p:nvPr/>
        </p:nvCxnSpPr>
        <p:spPr>
          <a:xfrm flipV="1">
            <a:off x="8170606" y="3215148"/>
            <a:ext cx="0" cy="106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2446-6F0C-5173-C60E-4441D0739120}"/>
              </a:ext>
            </a:extLst>
          </p:cNvPr>
          <p:cNvSpPr txBox="1"/>
          <p:nvPr/>
        </p:nvSpPr>
        <p:spPr>
          <a:xfrm>
            <a:off x="6609217" y="4458048"/>
            <a:ext cx="31227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do we find this </a:t>
            </a:r>
            <a:r>
              <a:rPr lang="en-US" dirty="0">
                <a:solidFill>
                  <a:schemeClr val="accent1"/>
                </a:solidFill>
              </a:rPr>
              <a:t>boundary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96731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203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7229095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7406509" y="2229956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1DEE7-7DA2-D604-3740-8F48DA43376F}"/>
              </a:ext>
            </a:extLst>
          </p:cNvPr>
          <p:cNvSpPr/>
          <p:nvPr/>
        </p:nvSpPr>
        <p:spPr>
          <a:xfrm>
            <a:off x="3893803" y="2967302"/>
            <a:ext cx="369012" cy="46166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CE0A6-5022-0164-8920-5F9D56D31EF1}"/>
              </a:ext>
            </a:extLst>
          </p:cNvPr>
          <p:cNvSpPr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B12495-E87C-D630-13D0-4B440566D46B}"/>
              </a:ext>
            </a:extLst>
          </p:cNvPr>
          <p:cNvCxnSpPr>
            <a:cxnSpLocks/>
          </p:cNvCxnSpPr>
          <p:nvPr/>
        </p:nvCxnSpPr>
        <p:spPr>
          <a:xfrm>
            <a:off x="9251569" y="2224057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42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F9FB8-2FBA-5CEB-E2FA-478A2B7EE07B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06C1)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0C87B-A34B-9155-5E7C-3FBF9179909E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983AC-F068-6F44-5ECD-161146867F71}"/>
              </a:ext>
            </a:extLst>
          </p:cNvPr>
          <p:cNvSpPr/>
          <p:nvPr/>
        </p:nvSpPr>
        <p:spPr>
          <a:xfrm>
            <a:off x="5803248" y="4524351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2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4F41-349E-11E3-A58A-DE6AB69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FD9E-A9BC-6002-DF7C-7ED47DE7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Fixed set of manipulators (mostly sticky, error prone)</a:t>
            </a:r>
          </a:p>
          <a:p>
            <a:r>
              <a:rPr lang="en-US" sz="2400" dirty="0"/>
              <a:t>Extensible to user-defined types</a:t>
            </a:r>
          </a:p>
          <a:p>
            <a:r>
              <a:rPr lang="en-US" sz="2400" dirty="0"/>
              <a:t>Verbose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D062E-E005-DD8C-3FF5-F2C678B2DF85}"/>
              </a:ext>
            </a:extLst>
          </p:cNvPr>
          <p:cNvSpPr txBox="1"/>
          <p:nvPr/>
        </p:nvSpPr>
        <p:spPr>
          <a:xfrm>
            <a:off x="2554976" y="2953781"/>
            <a:ext cx="88024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friend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operator&lt;&lt;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2000" dirty="0">
              <a:solidFill>
                <a:srgbClr val="00108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000" dirty="0">
                <a:solidFill>
                  <a:srgbClr val="00108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y="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')'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5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24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sz="3200" dirty="0"/>
              <a:t> for 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9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3183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71193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1804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Ts&gt;&gt;...&gt;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951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3436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&lt;formatter&lt;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&lt;Ts&gt;&gt;...&gt;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Fira Code" panose="020B0809050000020004" pitchFamily="49" charset="0"/>
              </a:rPr>
              <a:t>   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83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7220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9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27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10306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&lt;Ts...&gt;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tuple_enumerate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out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&gt;(t),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FD412-E108-BECC-DCE0-C8A79963B7FE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https://godbolt.org/z/vPfE7er3M</a:t>
            </a:r>
          </a:p>
        </p:txBody>
      </p:sp>
    </p:spTree>
    <p:extLst>
      <p:ext uri="{BB962C8B-B14F-4D97-AF65-F5344CB8AC3E}">
        <p14:creationId xmlns:p14="http://schemas.microsoft.com/office/powerpoint/2010/main" val="288316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6423B-128D-4AB0-E195-17A1E885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there was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EC56C-E734-50EA-8ABC-7181D93D8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46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9B539-B83B-D6F8-196F-F14187D3FD62}"/>
              </a:ext>
            </a:extLst>
          </p:cNvPr>
          <p:cNvSpPr txBox="1"/>
          <p:nvPr/>
        </p:nvSpPr>
        <p:spPr>
          <a:xfrm>
            <a:off x="2981418" y="45243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(--20:33:37--, 1729)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8AB78-6262-FE0F-D750-97BF71B8B232}"/>
              </a:ext>
            </a:extLst>
          </p:cNvPr>
          <p:cNvSpPr/>
          <p:nvPr/>
        </p:nvSpPr>
        <p:spPr>
          <a:xfrm>
            <a:off x="3226947" y="4524356"/>
            <a:ext cx="2241755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43A4F-5ACE-73B3-A35C-B567C5BECFAD}"/>
              </a:ext>
            </a:extLst>
          </p:cNvPr>
          <p:cNvSpPr/>
          <p:nvPr/>
        </p:nvSpPr>
        <p:spPr>
          <a:xfrm>
            <a:off x="5808315" y="4524334"/>
            <a:ext cx="739970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F17AB-8660-0CDC-033C-2B91E70FC174}"/>
              </a:ext>
            </a:extLst>
          </p:cNvPr>
          <p:cNvSpPr txBox="1"/>
          <p:nvPr/>
        </p:nvSpPr>
        <p:spPr>
          <a:xfrm>
            <a:off x="3116065" y="2463393"/>
            <a:ext cx="1569660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dynamic width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108AB-6931-02E1-0928-2B356F58D8E1}"/>
              </a:ext>
            </a:extLst>
          </p:cNvPr>
          <p:cNvSpPr txBox="1"/>
          <p:nvPr/>
        </p:nvSpPr>
        <p:spPr>
          <a:xfrm>
            <a:off x="7301321" y="2463393"/>
            <a:ext cx="1317412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format-spec</a:t>
            </a:r>
          </a:p>
        </p:txBody>
      </p:sp>
    </p:spTree>
    <p:extLst>
      <p:ext uri="{BB962C8B-B14F-4D97-AF65-F5344CB8AC3E}">
        <p14:creationId xmlns:p14="http://schemas.microsoft.com/office/powerpoint/2010/main" val="271636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0CA0E-7E58-FA85-28AE-91E739838896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A5F001-42A0-47D5-BBCD-891EFA82E4E8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676CF6-D882-09E3-82E3-5CD7D1E8CC51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61F76-3DA7-164E-D389-E87D9DE82C9E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8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436075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33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24346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8992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</a:t>
            </a:r>
            <a:br>
              <a:rPr lang="en-US" dirty="0"/>
            </a:b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pair&lt;</a:t>
            </a:r>
            <a:r>
              <a:rPr lang="en-US" sz="3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system_clock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time_point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3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E17AE-EDA4-5FD2-D26B-4CB667823D26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63387-3DA6-FCAB-8E44-C6F0F3D28B17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D97F0-AE08-9D47-0290-C16B6F3264ED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3E67-6CC3-52F5-5059-54FDD086D3AA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4FA0-2C44-19D9-1413-472E95AB9E69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E1F0-BA27-5B6D-ACE2-AE526E6EF296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DC000-CC8F-138B-259A-709E693AEB3A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028D5-52EE-79A3-D13E-44E70A51A4BA}"/>
              </a:ext>
            </a:extLst>
          </p:cNvPr>
          <p:cNvSpPr txBox="1"/>
          <p:nvPr/>
        </p:nvSpPr>
        <p:spPr>
          <a:xfrm>
            <a:off x="7591015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3A5D-FE0E-3C8E-6D13-922B79E78102}"/>
              </a:ext>
            </a:extLst>
          </p:cNvPr>
          <p:cNvSpPr txBox="1"/>
          <p:nvPr/>
        </p:nvSpPr>
        <p:spPr>
          <a:xfrm>
            <a:off x="7960027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1B9398-5125-9CD7-B872-C5F3C0E077BF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CA1F8C-E203-8E25-40D5-29A265930181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BD8904-24B6-BCAF-83F7-FC2081AADD90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8E8518-A0B3-B0F4-4711-3661ACF5B12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C93C7-1B59-56F0-9B35-FE5968C4D7F2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2942C6-365D-05FB-F8B2-7EBCD112A44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E5F8F-3DDA-9414-F5F2-47282293B680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C0CDC-9D6B-D92D-356E-B9940C46EFDE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2E613-11E8-BEFB-E4FA-54D5A5FADA6D}"/>
              </a:ext>
            </a:extLst>
          </p:cNvPr>
          <p:cNvSpPr txBox="1"/>
          <p:nvPr/>
        </p:nvSpPr>
        <p:spPr>
          <a:xfrm>
            <a:off x="9067063" y="296730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F73A4-1874-FD3A-A823-2D372DA7DD91}"/>
              </a:ext>
            </a:extLst>
          </p:cNvPr>
          <p:cNvSpPr txBox="1"/>
          <p:nvPr/>
        </p:nvSpPr>
        <p:spPr>
          <a:xfrm>
            <a:off x="2424847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32EF4-0D60-6945-3A1A-1F6874A2DF2D}"/>
              </a:ext>
            </a:extLst>
          </p:cNvPr>
          <p:cNvSpPr txBox="1"/>
          <p:nvPr/>
        </p:nvSpPr>
        <p:spPr>
          <a:xfrm>
            <a:off x="7222003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B20E-D6BE-F454-E3F7-94B93BE5C444}"/>
              </a:ext>
            </a:extLst>
          </p:cNvPr>
          <p:cNvSpPr txBox="1"/>
          <p:nvPr/>
        </p:nvSpPr>
        <p:spPr>
          <a:xfrm>
            <a:off x="8698051" y="2967302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B824-4C7F-A6EC-D740-9EF56F930B9E}"/>
              </a:ext>
            </a:extLst>
          </p:cNvPr>
          <p:cNvSpPr txBox="1"/>
          <p:nvPr/>
        </p:nvSpPr>
        <p:spPr>
          <a:xfrm>
            <a:off x="2768459" y="4239940"/>
            <a:ext cx="5431643" cy="92333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formatter&lt;T&gt;::parse(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dirty="0"/>
              <a:t> is looking for either: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'}'</a:t>
            </a:r>
            <a:r>
              <a:rPr lang="en-US" dirty="0"/>
              <a:t>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ctx.end</a:t>
            </a:r>
            <a:r>
              <a:rPr lang="en-US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91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820769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(underlying, [&amp;](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opening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'{'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format-spec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 + </a:t>
            </a:r>
            <a:r>
              <a:rPr lang="en-US" sz="16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it 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closing brace</a:t>
            </a:r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!=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++it;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6275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A93-C215-DCD6-8A3D-AF928D09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A9920-334B-3934-2A3C-AC50B2F0EB4C}"/>
              </a:ext>
            </a:extLst>
          </p:cNvPr>
          <p:cNvSpPr txBox="1"/>
          <p:nvPr/>
        </p:nvSpPr>
        <p:spPr>
          <a:xfrm>
            <a:off x="1097280" y="1951672"/>
            <a:ext cx="59490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formattable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...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&lt;T...&gt;&gt;::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(it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*it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it;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Fira Code" panose="020B0809050000020004" pitchFamily="49" charset="0"/>
              </a:rPr>
              <a:t>const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*it++;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tuple_for_each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[&amp;](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find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end_sentry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"bad"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  // onto the next one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ECF6527-1997-630B-82A2-CD4FC0DEA654}"/>
              </a:ext>
            </a:extLst>
          </p:cNvPr>
          <p:cNvSpPr/>
          <p:nvPr/>
        </p:nvSpPr>
        <p:spPr>
          <a:xfrm rot="10800000">
            <a:off x="6963753" y="4294730"/>
            <a:ext cx="165182" cy="97339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F3BF-A9A9-E278-6E2B-4E743ABCFFD9}"/>
              </a:ext>
            </a:extLst>
          </p:cNvPr>
          <p:cNvSpPr txBox="1"/>
          <p:nvPr/>
        </p:nvSpPr>
        <p:spPr>
          <a:xfrm>
            <a:off x="7295718" y="4111168"/>
            <a:ext cx="446147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parse up to the next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delim</a:t>
            </a:r>
            <a:endParaRPr lang="en-US" sz="1200" b="0" dirty="0">
              <a:solidFill>
                <a:srgbClr val="0000FF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!=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…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onto the next one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next_delim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__end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15FB-B458-F8D9-7125-493F10A8BCC7}"/>
              </a:ext>
            </a:extLst>
          </p:cNvPr>
          <p:cNvSpPr txBox="1"/>
          <p:nvPr/>
        </p:nvSpPr>
        <p:spPr>
          <a:xfrm>
            <a:off x="3545513" y="5580790"/>
            <a:ext cx="33377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https://godbolt.org/z/PadrMch4x</a:t>
            </a:r>
          </a:p>
        </p:txBody>
      </p:sp>
    </p:spTree>
    <p:extLst>
      <p:ext uri="{BB962C8B-B14F-4D97-AF65-F5344CB8AC3E}">
        <p14:creationId xmlns:p14="http://schemas.microsoft.com/office/powerpoint/2010/main" val="169723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7960027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329039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591015" y="4107270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7960027" y="410725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6043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810B-99FF-C6D3-9B45-30F22EB1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sz="36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/>
              <a:t> for Tuples?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9E2E6-88CE-FBDB-4A0A-F43F1644A937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0FD28-6D85-2477-70B5-423BB335D3AD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CA8F-0F35-3327-44E1-F971F23220D3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45659-4796-A25D-069F-C0F0CFC2510D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CE00D-41AC-6BE1-746B-8CCF4204B6DB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3568-3429-2DD4-9662-A838E293D42C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3B211-EFA1-107F-4E10-28862FCEDA00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FCF67-77EC-809E-E307-574BE9FFFBEB}"/>
              </a:ext>
            </a:extLst>
          </p:cNvPr>
          <p:cNvSpPr txBox="1"/>
          <p:nvPr/>
        </p:nvSpPr>
        <p:spPr>
          <a:xfrm>
            <a:off x="7222003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051E-3521-BDF0-69A1-A4AD076AC11D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F7E5E-4EB6-82DA-FE31-BE27AFAA9071}"/>
              </a:ext>
            </a:extLst>
          </p:cNvPr>
          <p:cNvSpPr txBox="1"/>
          <p:nvPr/>
        </p:nvSpPr>
        <p:spPr>
          <a:xfrm>
            <a:off x="8329039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58F88-71B2-50F0-2461-778059217FB0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D1D7B-4CEE-BE2D-E4E9-BDAB5159F612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C2354-6A19-AEA0-93CE-F7DC973C36C2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E1A73-14BE-E4AE-5720-06BBFB3B94E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43D9D-040C-FA6C-53D0-61C9692D870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CB7D1-D28B-F78D-E436-EA244451AAB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96726-999B-7D4C-E9CA-34A61ACA63D4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DE9A3-9F0F-3710-D3F7-8175002F1832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4D702-E6F6-0022-620E-811575AA6F5F}"/>
              </a:ext>
            </a:extLst>
          </p:cNvPr>
          <p:cNvSpPr txBox="1"/>
          <p:nvPr/>
        </p:nvSpPr>
        <p:spPr>
          <a:xfrm>
            <a:off x="8698051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7291C-7C49-4B66-E18C-EA8631794690}"/>
              </a:ext>
            </a:extLst>
          </p:cNvPr>
          <p:cNvSpPr txBox="1"/>
          <p:nvPr/>
        </p:nvSpPr>
        <p:spPr>
          <a:xfrm>
            <a:off x="4638919" y="410727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96AB10-187E-406F-CBCA-656EB5FB4193}"/>
              </a:ext>
            </a:extLst>
          </p:cNvPr>
          <p:cNvSpPr txBox="1"/>
          <p:nvPr/>
        </p:nvSpPr>
        <p:spPr>
          <a:xfrm>
            <a:off x="5007931" y="410727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224ADD-B6C0-4436-9930-DF51EE81004E}"/>
              </a:ext>
            </a:extLst>
          </p:cNvPr>
          <p:cNvSpPr txBox="1"/>
          <p:nvPr/>
        </p:nvSpPr>
        <p:spPr>
          <a:xfrm>
            <a:off x="5376943" y="410727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77B06E-929E-2901-5A10-498AA7DF06E8}"/>
              </a:ext>
            </a:extLst>
          </p:cNvPr>
          <p:cNvSpPr txBox="1"/>
          <p:nvPr/>
        </p:nvSpPr>
        <p:spPr>
          <a:xfrm>
            <a:off x="5745955" y="4107275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8BF53-810B-CE9F-D014-ACFE3005EA15}"/>
              </a:ext>
            </a:extLst>
          </p:cNvPr>
          <p:cNvSpPr txBox="1"/>
          <p:nvPr/>
        </p:nvSpPr>
        <p:spPr>
          <a:xfrm>
            <a:off x="6114967" y="4107274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BBC4-34BF-6B0E-CE71-999E80DA7299}"/>
              </a:ext>
            </a:extLst>
          </p:cNvPr>
          <p:cNvSpPr txBox="1"/>
          <p:nvPr/>
        </p:nvSpPr>
        <p:spPr>
          <a:xfrm>
            <a:off x="6483979" y="4107273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20DBA-C921-B161-881B-5B260720EB83}"/>
              </a:ext>
            </a:extLst>
          </p:cNvPr>
          <p:cNvSpPr txBox="1"/>
          <p:nvPr/>
        </p:nvSpPr>
        <p:spPr>
          <a:xfrm>
            <a:off x="6852991" y="4107272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B9F17-0773-7964-7EA2-13123FC038CC}"/>
              </a:ext>
            </a:extLst>
          </p:cNvPr>
          <p:cNvSpPr txBox="1"/>
          <p:nvPr/>
        </p:nvSpPr>
        <p:spPr>
          <a:xfrm>
            <a:off x="7222003" y="4107256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4ECAF-A066-ECD5-F122-AF9C350AA2C2}"/>
              </a:ext>
            </a:extLst>
          </p:cNvPr>
          <p:cNvSpPr txBox="1"/>
          <p:nvPr/>
        </p:nvSpPr>
        <p:spPr>
          <a:xfrm>
            <a:off x="7960027" y="4107255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F65FB5-9EED-3F07-E38A-8CEB7725679F}"/>
              </a:ext>
            </a:extLst>
          </p:cNvPr>
          <p:cNvSpPr txBox="1"/>
          <p:nvPr/>
        </p:nvSpPr>
        <p:spPr>
          <a:xfrm>
            <a:off x="1686823" y="410726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04E9A-30C6-96D3-2C6E-59BA52DE13CF}"/>
              </a:ext>
            </a:extLst>
          </p:cNvPr>
          <p:cNvSpPr txBox="1"/>
          <p:nvPr/>
        </p:nvSpPr>
        <p:spPr>
          <a:xfrm>
            <a:off x="2055835" y="410726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5922D-B8F6-B6A8-70E2-1CBCE7FB6602}"/>
              </a:ext>
            </a:extLst>
          </p:cNvPr>
          <p:cNvSpPr txBox="1"/>
          <p:nvPr/>
        </p:nvSpPr>
        <p:spPr>
          <a:xfrm>
            <a:off x="2424847" y="4107261"/>
            <a:ext cx="369012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|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DE748-C955-E78D-0FC1-7F691E4B0FF7}"/>
              </a:ext>
            </a:extLst>
          </p:cNvPr>
          <p:cNvSpPr txBox="1"/>
          <p:nvPr/>
        </p:nvSpPr>
        <p:spPr>
          <a:xfrm>
            <a:off x="2793859" y="4107260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81656B-B675-2098-DD33-68B3D31D537B}"/>
              </a:ext>
            </a:extLst>
          </p:cNvPr>
          <p:cNvSpPr txBox="1"/>
          <p:nvPr/>
        </p:nvSpPr>
        <p:spPr>
          <a:xfrm>
            <a:off x="3162871" y="4107259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^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1BC72-5E64-5692-C4A7-88769E7E169A}"/>
              </a:ext>
            </a:extLst>
          </p:cNvPr>
          <p:cNvSpPr txBox="1"/>
          <p:nvPr/>
        </p:nvSpPr>
        <p:spPr>
          <a:xfrm>
            <a:off x="3531883" y="4107258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48663-EB4B-F291-7EA8-057A80747D79}"/>
              </a:ext>
            </a:extLst>
          </p:cNvPr>
          <p:cNvSpPr txBox="1"/>
          <p:nvPr/>
        </p:nvSpPr>
        <p:spPr>
          <a:xfrm>
            <a:off x="3900895" y="4107257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16EEC-E506-EADF-558B-4A54BD08B2B7}"/>
              </a:ext>
            </a:extLst>
          </p:cNvPr>
          <p:cNvSpPr txBox="1"/>
          <p:nvPr/>
        </p:nvSpPr>
        <p:spPr>
          <a:xfrm>
            <a:off x="4269907" y="4107256"/>
            <a:ext cx="369012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0EDE86-32A0-E3BE-AC2C-38EA1906195C}"/>
              </a:ext>
            </a:extLst>
          </p:cNvPr>
          <p:cNvSpPr txBox="1"/>
          <p:nvPr/>
        </p:nvSpPr>
        <p:spPr>
          <a:xfrm>
            <a:off x="8329039" y="410724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0379F-D297-7D65-D334-D6CACB071ECF}"/>
              </a:ext>
            </a:extLst>
          </p:cNvPr>
          <p:cNvSpPr txBox="1"/>
          <p:nvPr/>
        </p:nvSpPr>
        <p:spPr>
          <a:xfrm>
            <a:off x="7960027" y="296730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8EE83D-F93F-8808-2F10-BA2202B265A9}"/>
              </a:ext>
            </a:extLst>
          </p:cNvPr>
          <p:cNvSpPr txBox="1"/>
          <p:nvPr/>
        </p:nvSpPr>
        <p:spPr>
          <a:xfrm>
            <a:off x="7591015" y="410724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3280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F571E8-5B88-DA33-EEFF-6814D6361EB9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B9A46-19DC-ED0F-1940-BD69CBEC2E38}"/>
              </a:ext>
            </a:extLst>
          </p:cNvPr>
          <p:cNvSpPr/>
          <p:nvPr/>
        </p:nvSpPr>
        <p:spPr>
          <a:xfrm>
            <a:off x="9708776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B77F3-96ED-1687-9488-934A39951326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14129-D833-3655-64DC-B63AEC1B5CF3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C6459-B887-8F07-22B0-6071F444BBA4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48DC-8925-5057-092A-30F138512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Looking to C++23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787084-49BA-8194-8424-B7FE08BB2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what’s in store</a:t>
            </a:r>
          </a:p>
        </p:txBody>
      </p:sp>
    </p:spTree>
    <p:extLst>
      <p:ext uri="{BB962C8B-B14F-4D97-AF65-F5344CB8AC3E}">
        <p14:creationId xmlns:p14="http://schemas.microsoft.com/office/powerpoint/2010/main" val="10328278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AEF6-3AF1-AA80-E0F4-C8528BD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0" y="2520482"/>
            <a:ext cx="8836779" cy="3348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DEFDA0-F6D7-FD5D-F320-0A384CCF77C4}"/>
              </a:ext>
            </a:extLst>
          </p:cNvPr>
          <p:cNvSpPr/>
          <p:nvPr/>
        </p:nvSpPr>
        <p:spPr>
          <a:xfrm>
            <a:off x="1936376" y="4572000"/>
            <a:ext cx="3218330" cy="2779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pPr lvl="1"/>
            <a:r>
              <a:rPr lang="en-US" sz="2400" dirty="0"/>
              <a:t>Adopted for C++23</a:t>
            </a:r>
          </a:p>
          <a:p>
            <a:pPr lvl="1"/>
            <a:r>
              <a:rPr lang="en-US" sz="2400" dirty="0"/>
              <a:t>Formatting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</a:p>
          <a:p>
            <a:pPr lvl="1"/>
            <a:r>
              <a:rPr lang="en-US" sz="2400" dirty="0"/>
              <a:t>Utility for more convenient range formatting 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range_formatter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Range specifiers for fill/align/width, no brackets, string, map, underlying</a:t>
            </a:r>
          </a:p>
          <a:p>
            <a:pPr lvl="1"/>
            <a:r>
              <a:rPr lang="en-US" sz="2400" dirty="0"/>
              <a:t>Tuple specifiers for fill/align/width, no brackets, map</a:t>
            </a:r>
          </a:p>
          <a:p>
            <a:pPr lvl="1"/>
            <a:r>
              <a:rPr lang="en-US" sz="2400" dirty="0"/>
              <a:t>String escaping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513B3-67F0-98CD-CF80-1EF39E90D0C2}"/>
              </a:ext>
            </a:extLst>
          </p:cNvPr>
          <p:cNvSpPr txBox="1"/>
          <p:nvPr/>
        </p:nvSpPr>
        <p:spPr>
          <a:xfrm>
            <a:off x="3840480" y="2721114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🎉</a:t>
            </a:r>
          </a:p>
        </p:txBody>
      </p:sp>
    </p:spTree>
    <p:extLst>
      <p:ext uri="{BB962C8B-B14F-4D97-AF65-F5344CB8AC3E}">
        <p14:creationId xmlns:p14="http://schemas.microsoft.com/office/powerpoint/2010/main" val="29455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pPr lvl="1"/>
            <a:r>
              <a:rPr lang="en-US" sz="2400" dirty="0"/>
              <a:t>Utility for fill/align/width for user types (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retargeted_format_context</a:t>
            </a:r>
            <a:r>
              <a:rPr lang="en-US" sz="2000" dirty="0">
                <a:solidFill>
                  <a:schemeClr val="accent6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Delimiter specifier for </a:t>
            </a:r>
            <a:r>
              <a:rPr lang="en-US" sz="2400" dirty="0">
                <a:solidFill>
                  <a:schemeClr val="accent6"/>
                </a:solidFill>
              </a:rPr>
              <a:t>ranges</a:t>
            </a:r>
          </a:p>
          <a:p>
            <a:pPr lvl="1"/>
            <a:r>
              <a:rPr lang="en-US" sz="2400" dirty="0"/>
              <a:t>Element-wise specifiers for </a:t>
            </a:r>
            <a:r>
              <a:rPr lang="en-US" sz="2400" dirty="0">
                <a:solidFill>
                  <a:schemeClr val="accent6"/>
                </a:solidFill>
              </a:rPr>
              <a:t>tuples</a:t>
            </a:r>
            <a:endParaRPr lang="en-US" sz="2800" dirty="0">
              <a:solidFill>
                <a:schemeClr val="accent6"/>
              </a:solidFill>
            </a:endParaRP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1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ED23-5B42-8523-A8F6-39355C0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P2286: Formatting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6376-46AC-CBD5-CCC1-CE4CEC1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R0: January, 2021 (</a:t>
            </a:r>
            <a:r>
              <a:rPr lang="en-US" sz="2800" dirty="0">
                <a:solidFill>
                  <a:schemeClr val="accent6"/>
                </a:solidFill>
              </a:rPr>
              <a:t>8</a:t>
            </a:r>
            <a:r>
              <a:rPr lang="en-US" sz="2800" dirty="0"/>
              <a:t> pages)</a:t>
            </a:r>
          </a:p>
          <a:p>
            <a:r>
              <a:rPr lang="en-US" sz="2800" dirty="0"/>
              <a:t>R8: May, 2022 (</a:t>
            </a:r>
            <a:r>
              <a:rPr lang="en-US" sz="2800" dirty="0">
                <a:solidFill>
                  <a:schemeClr val="accent6"/>
                </a:solidFill>
              </a:rPr>
              <a:t>42</a:t>
            </a:r>
            <a:r>
              <a:rPr lang="en-US" sz="2800" dirty="0"/>
              <a:t> pages)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Future</a:t>
            </a:r>
            <a:r>
              <a:rPr lang="en-US" sz="2800" dirty="0"/>
              <a:t> work</a:t>
            </a:r>
          </a:p>
          <a:p>
            <a:endParaRPr lang="en-US" sz="2800" dirty="0"/>
          </a:p>
          <a:p>
            <a:r>
              <a:rPr lang="en-US" sz="2800" dirty="0"/>
              <a:t>This paper would not exist without:</a:t>
            </a:r>
          </a:p>
          <a:p>
            <a:pPr lvl="1"/>
            <a:r>
              <a:rPr lang="en-US" sz="2600" dirty="0"/>
              <a:t>Victor </a:t>
            </a:r>
            <a:r>
              <a:rPr lang="en-US" sz="2600" dirty="0" err="1">
                <a:solidFill>
                  <a:schemeClr val="accent6"/>
                </a:solidFill>
              </a:rPr>
              <a:t>Zverovich</a:t>
            </a:r>
            <a:endParaRPr lang="en-US" sz="2600" dirty="0">
              <a:solidFill>
                <a:schemeClr val="accent6"/>
              </a:solidFill>
            </a:endParaRPr>
          </a:p>
          <a:p>
            <a:pPr lvl="1"/>
            <a:r>
              <a:rPr lang="en-US" sz="2600" dirty="0"/>
              <a:t>Tim </a:t>
            </a:r>
            <a:r>
              <a:rPr lang="en-US" sz="2600" dirty="0">
                <a:solidFill>
                  <a:schemeClr val="accent6"/>
                </a:solidFill>
              </a:rPr>
              <a:t>Song</a:t>
            </a:r>
          </a:p>
          <a:p>
            <a:pPr lvl="1"/>
            <a:r>
              <a:rPr lang="en-US" sz="2600" dirty="0"/>
              <a:t>Peter </a:t>
            </a:r>
            <a:r>
              <a:rPr lang="en-US" sz="2600" dirty="0" err="1">
                <a:solidFill>
                  <a:schemeClr val="accent6"/>
                </a:solidFill>
              </a:rPr>
              <a:t>Dimov</a:t>
            </a:r>
            <a:endParaRPr lang="en-US" sz="2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6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6D32F-FF08-D374-2640-ABA29DB8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50E7C-D4FB-C1A1-69B4-5EED00BBB765}"/>
              </a:ext>
            </a:extLst>
          </p:cNvPr>
          <p:cNvSpPr txBox="1"/>
          <p:nvPr/>
        </p:nvSpPr>
        <p:spPr>
          <a:xfrm>
            <a:off x="1097280" y="2598003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2873-7A4B-3844-F785-37CE14CA63E0}"/>
              </a:ext>
            </a:extLst>
          </p:cNvPr>
          <p:cNvSpPr/>
          <p:nvPr/>
        </p:nvSpPr>
        <p:spPr>
          <a:xfrm>
            <a:off x="5715000" y="2598003"/>
            <a:ext cx="76737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B0962-14E4-8E64-3B33-99075817697F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C2B65501-962E-AE2F-CFF0-0EE36D014E52}"/>
              </a:ext>
            </a:extLst>
          </p:cNvPr>
          <p:cNvSpPr/>
          <p:nvPr/>
        </p:nvSpPr>
        <p:spPr>
          <a:xfrm rot="16200000">
            <a:off x="6002272" y="2948897"/>
            <a:ext cx="192831" cy="767376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C2988-6E5F-B7E7-7A83-D19DEBDDF848}"/>
              </a:ext>
            </a:extLst>
          </p:cNvPr>
          <p:cNvSpPr txBox="1"/>
          <p:nvPr/>
        </p:nvSpPr>
        <p:spPr>
          <a:xfrm>
            <a:off x="5446952" y="3940019"/>
            <a:ext cx="25282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replacement-field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8C859AC0-E4FA-8281-A018-167D267CB4E8}"/>
              </a:ext>
            </a:extLst>
          </p:cNvPr>
          <p:cNvSpPr/>
          <p:nvPr/>
        </p:nvSpPr>
        <p:spPr>
          <a:xfrm rot="16200000">
            <a:off x="7288260" y="3142083"/>
            <a:ext cx="192831" cy="38100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072DB0-02C2-BE24-EC85-50AD15FBAE15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flipH="1" flipV="1">
            <a:off x="6098688" y="3429001"/>
            <a:ext cx="612392" cy="51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42889-A4B3-16FA-385D-2C5F0AF48E1B}"/>
              </a:ext>
            </a:extLst>
          </p:cNvPr>
          <p:cNvCxnSpPr>
            <a:stCxn id="15" idx="0"/>
            <a:endCxn id="16" idx="1"/>
          </p:cNvCxnSpPr>
          <p:nvPr/>
        </p:nvCxnSpPr>
        <p:spPr>
          <a:xfrm flipV="1">
            <a:off x="6711080" y="3429000"/>
            <a:ext cx="673596" cy="51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943E82-4DBD-B666-BD98-B68B6B38E797}"/>
              </a:ext>
            </a:extLst>
          </p:cNvPr>
          <p:cNvSpPr/>
          <p:nvPr/>
        </p:nvSpPr>
        <p:spPr>
          <a:xfrm>
            <a:off x="6096000" y="2598003"/>
            <a:ext cx="237565" cy="481373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58DC8-E588-F3AC-01BF-3BC3B82ECC70}"/>
              </a:ext>
            </a:extLst>
          </p:cNvPr>
          <p:cNvSpPr txBox="1"/>
          <p:nvPr/>
        </p:nvSpPr>
        <p:spPr>
          <a:xfrm>
            <a:off x="3869677" y="4446895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AEE7F8-7274-E274-F102-69F3B75C320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63858" y="3079376"/>
            <a:ext cx="1134830" cy="13334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 animBg="1"/>
      <p:bldP spid="16" grpId="0" animBg="1"/>
      <p:bldP spid="2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588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BC2-6AEC-2424-65E5-12B2813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32E74-AB7F-60E1-89C2-D9DBC088492C}"/>
              </a:ext>
            </a:extLst>
          </p:cNvPr>
          <p:cNvSpPr txBox="1"/>
          <p:nvPr/>
        </p:nvSpPr>
        <p:spPr>
          <a:xfrm>
            <a:off x="1097280" y="2408906"/>
            <a:ext cx="71096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ParseContext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   -&gt;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FormatContext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::iterator;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5C2FC14-28CD-A803-7B21-E490B665116E}"/>
              </a:ext>
            </a:extLst>
          </p:cNvPr>
          <p:cNvSpPr/>
          <p:nvPr/>
        </p:nvSpPr>
        <p:spPr>
          <a:xfrm>
            <a:off x="6750426" y="2971800"/>
            <a:ext cx="268942" cy="99508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B1943-1920-3EEB-C783-A45B2669E004}"/>
              </a:ext>
            </a:extLst>
          </p:cNvPr>
          <p:cNvSpPr txBox="1"/>
          <p:nvPr/>
        </p:nvSpPr>
        <p:spPr>
          <a:xfrm>
            <a:off x="7751253" y="3177129"/>
            <a:ext cx="29943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Parse the </a:t>
            </a:r>
            <a:r>
              <a:rPr lang="en-US" sz="14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format-spec</a:t>
            </a:r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(if any)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39D2DB-096C-05F1-817A-125A18B0142C}"/>
              </a:ext>
            </a:extLst>
          </p:cNvPr>
          <p:cNvCxnSpPr>
            <a:cxnSpLocks/>
          </p:cNvCxnSpPr>
          <p:nvPr/>
        </p:nvCxnSpPr>
        <p:spPr>
          <a:xfrm flipH="1">
            <a:off x="7019368" y="3361795"/>
            <a:ext cx="731885" cy="1075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86ECD865-BD3B-1705-BDCE-514FB17A708C}"/>
              </a:ext>
            </a:extLst>
          </p:cNvPr>
          <p:cNvSpPr/>
          <p:nvPr/>
        </p:nvSpPr>
        <p:spPr>
          <a:xfrm>
            <a:off x="7937977" y="4218007"/>
            <a:ext cx="268942" cy="995082"/>
          </a:xfrm>
          <a:prstGeom prst="rightBracke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2008-A447-DC89-790A-677CF5860129}"/>
              </a:ext>
            </a:extLst>
          </p:cNvPr>
          <p:cNvSpPr txBox="1"/>
          <p:nvPr/>
        </p:nvSpPr>
        <p:spPr>
          <a:xfrm>
            <a:off x="8938804" y="4423336"/>
            <a:ext cx="2051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Emit representation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88C19C-16E2-314D-3299-8CECC25B2EC8}"/>
              </a:ext>
            </a:extLst>
          </p:cNvPr>
          <p:cNvCxnSpPr>
            <a:cxnSpLocks/>
          </p:cNvCxnSpPr>
          <p:nvPr/>
        </p:nvCxnSpPr>
        <p:spPr>
          <a:xfrm flipH="1">
            <a:off x="8206919" y="4608002"/>
            <a:ext cx="731885" cy="107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5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parse_context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5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FAFB-2911-2FD5-3D7C-3EB57453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3241145"/>
            <a:ext cx="4361500" cy="2423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268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92833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9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next_arg_id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check_arg_id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82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C59D-45AA-DAB2-34AE-3017B41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D80F-501F-182C-6339-41D4CE21ACF6}"/>
              </a:ext>
            </a:extLst>
          </p:cNvPr>
          <p:cNvSpPr txBox="1"/>
          <p:nvPr/>
        </p:nvSpPr>
        <p:spPr>
          <a:xfrm>
            <a:off x="1097280" y="1972235"/>
            <a:ext cx="74911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format_parse_context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const_iterator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5F5FCC09-A10A-FA54-13A8-0CF6DD956584}"/>
              </a:ext>
            </a:extLst>
          </p:cNvPr>
          <p:cNvSpPr/>
          <p:nvPr/>
        </p:nvSpPr>
        <p:spPr>
          <a:xfrm>
            <a:off x="8005484" y="3590364"/>
            <a:ext cx="268942" cy="649942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83EB7-8D42-05EB-871A-8FCCAA6813D6}"/>
              </a:ext>
            </a:extLst>
          </p:cNvPr>
          <p:cNvSpPr txBox="1"/>
          <p:nvPr/>
        </p:nvSpPr>
        <p:spPr>
          <a:xfrm>
            <a:off x="7566853" y="4722899"/>
            <a:ext cx="27122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Basically a </a:t>
            </a:r>
            <a:r>
              <a:rPr lang="en-US" dirty="0" err="1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endParaRPr lang="en-US" dirty="0">
              <a:solidFill>
                <a:srgbClr val="7030A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F4D01-C906-21ED-6535-CEC6171B6DBE}"/>
              </a:ext>
            </a:extLst>
          </p:cNvPr>
          <p:cNvCxnSpPr>
            <a:cxnSpLocks/>
          </p:cNvCxnSpPr>
          <p:nvPr/>
        </p:nvCxnSpPr>
        <p:spPr>
          <a:xfrm flipH="1" flipV="1">
            <a:off x="8274426" y="3980359"/>
            <a:ext cx="430303" cy="708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0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7409-87AC-428D-04A0-AB19D0F2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5E51E-8964-87EE-D8A3-EFE0463F6405}"/>
              </a:ext>
            </a:extLst>
          </p:cNvPr>
          <p:cNvSpPr txBox="1"/>
          <p:nvPr/>
        </p:nvSpPr>
        <p:spPr>
          <a:xfrm>
            <a:off x="1097280" y="2598003"/>
            <a:ext cx="977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cost of {:x} is {}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9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DD8A6-4E47-9508-B009-1C578B7BA2F8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0EA2-5730-9E6F-1A65-282F22D4790E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7DB-11D1-6C6B-57ED-68D5AAD2B95B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EDA39-E215-94D4-3FE4-08BE1798D577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97888-C8E1-E20C-B072-E614266AB6FF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FF4BE-5C1C-81FD-E41A-CCDD40970380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817B9-4459-EE67-E6C4-778D062BF732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6CD7E-98EE-0124-3683-6BBC958D815B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1509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/>
          <p:nvPr/>
        </p:nvCxnSpPr>
        <p:spPr>
          <a:xfrm>
            <a:off x="6852991" y="3786692"/>
            <a:ext cx="369012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46E475-4221-2556-B018-5137ADA2B8B1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6F0A7D-2444-D552-0050-19BBEB97DE95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97C40-34B5-18C3-4A2D-71B5C81DF611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16C057-8C69-D3EC-BBBB-A69F41220588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C471-4A91-BFC0-4BDA-F5E9A83E0C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05DFC-5C3A-2E87-E42B-ECF777443878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118A2-BF7B-76AF-2BF4-60641C636B85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4AE7-B183-9F39-55DE-C3BF2C6D28E1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320A86-9AC9-D566-EE98-7DBC287D700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7318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73802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85EE7-8764-3678-F51E-DC7C505E3370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3690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8DAF32-83D7-77EE-2BBB-CB120E75BFE3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A86797-0259-C996-500A-D5D1BCC7512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DE0C02-32E1-8895-B544-D0660C08B441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02F40-D4E9-B9D9-3087-86344D3A5BBF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DF2D60-C461-86A8-18AD-5DF3C67D88C0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20F75-D7DF-A091-1523-95B8D7F2D176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6A6C2C-523C-19B3-5E52-45AB0C5993D5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BE8EBB-98D5-AFE3-2FFA-0C10D83896F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7777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73765D-374C-79A7-584F-FCF1DB60F57C}"/>
              </a:ext>
            </a:extLst>
          </p:cNvPr>
          <p:cNvSpPr/>
          <p:nvPr/>
        </p:nvSpPr>
        <p:spPr>
          <a:xfrm>
            <a:off x="9436075" y="2967310"/>
            <a:ext cx="110703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5A1EE9-6FCF-0EA2-E493-60AFCED56FBC}"/>
              </a:ext>
            </a:extLst>
          </p:cNvPr>
          <p:cNvCxnSpPr>
            <a:cxnSpLocks/>
          </p:cNvCxnSpPr>
          <p:nvPr/>
        </p:nvCxnSpPr>
        <p:spPr>
          <a:xfrm>
            <a:off x="9436075" y="3969572"/>
            <a:ext cx="1107036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10B710-8559-FF25-637A-D7D937F6BBAC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4DCB5-3E7E-816E-5069-BEE1EFF047A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9268B-981C-D476-D074-F3FF8BC14274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FD719-B42C-54CE-88FB-29013E244E3D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DA6EE2-F694-ADCD-3849-6D68343273A5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00A5FF-11B5-C340-E842-C38F2FC96F0B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7C60-12F4-9B40-0D15-187DDE62675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CC67E-3CB5-6887-99CD-495DC64ADF20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7221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0355-8AF3-5A18-5F05-40E440F6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FE862-2200-AE79-5F76-36276C38F1A2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A2CA8-F933-C5F6-B9E9-1F6BD01DBF81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179D2C-7147-5FA5-D88D-C058ECCAA396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77E8-54C5-8786-CEC7-7E7D2DE85D3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4AA18-BCF4-4152-2555-16DC422B8507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7C271-7002-E113-54C4-2F9071DF21D4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EAB0-3940-6AE3-D72E-B7E2967E1A5F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F86E6-08B6-1170-EB9A-32545590B0EF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DFDDC-5F5C-3247-A024-9743F5A090E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7D07FE-8D03-329D-D677-950A02885C1D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D2A23-0A86-C90A-865A-EE6C3044524C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8943B-4F02-82E6-7C91-941CC9F8AEF2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61CF17-CD5C-A07C-68FC-73F4E2258302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71201-6CDC-E817-44D0-A7D62FAC12BE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F0281-A49F-15F8-B252-7ADEECA888C2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FA669-7C28-4FC6-56AE-B8FACE3E96E9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E583A7-3250-7D91-B371-2303CF6BCD55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8F1FDE-B0FF-80A3-5FDB-2DB1DAE50D6E}"/>
              </a:ext>
            </a:extLst>
          </p:cNvPr>
          <p:cNvCxnSpPr>
            <a:cxnSpLocks/>
          </p:cNvCxnSpPr>
          <p:nvPr/>
        </p:nvCxnSpPr>
        <p:spPr>
          <a:xfrm>
            <a:off x="9436075" y="3968496"/>
            <a:ext cx="14898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A2A66C-B527-C5A8-DF29-742C7432EBAF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BE408B-7F7F-05EA-A359-1CE1979E8D05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147D5-C3A9-FE9B-9B32-CBF83B90E67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0B19DC-7354-D292-12BE-6688EE6B0634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E140D-71FE-1D80-8AE2-A5EC9991C4F4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46B379-43EC-4EE9-A0F1-323FCBE6AA8C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682685-E0DA-5913-D975-4CAFB91DAC9C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A3E13-8FF7-0BB5-8715-0772019F735D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7979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5688"/>
            <a:ext cx="7742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  // must have no 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format-spec</a:t>
            </a:r>
            <a:endParaRPr lang="en-US" sz="2400" b="0" i="1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02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&lt;=&gt;, [...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explicit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ranges papers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8EDD2-AA45-AD9E-38ED-4B432E88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8" y="3999269"/>
            <a:ext cx="2048932" cy="2048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9F24D-7196-C6D1-83FD-D44329A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88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6F7-A027-CF73-0A25-FF7C5D14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C54D-75C1-914F-C8BA-3304FD8B7985}"/>
              </a:ext>
            </a:extLst>
          </p:cNvPr>
          <p:cNvSpPr txBox="1"/>
          <p:nvPr/>
        </p:nvSpPr>
        <p:spPr>
          <a:xfrm>
            <a:off x="1097280" y="2075688"/>
            <a:ext cx="70054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068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66479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20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'}'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</a:rPr>
              <a:t>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...</a:t>
            </a:r>
            <a:endParaRPr lang="en-US" sz="20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211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B403-E232-2009-87DE-655DEC7B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3CDA-5F9D-AB20-2B42-0EE4FA896C33}"/>
              </a:ext>
            </a:extLst>
          </p:cNvPr>
          <p:cNvSpPr txBox="1"/>
          <p:nvPr/>
        </p:nvSpPr>
        <p:spPr>
          <a:xfrm>
            <a:off x="1097280" y="2076226"/>
            <a:ext cx="56621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formatter&lt;</a:t>
            </a:r>
            <a:r>
              <a:rPr lang="en-US" sz="1400" b="0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&gt;::parse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'}’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type is just one character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[&amp;]{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switch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(*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'c'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'r'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::cartesian;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case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'p'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::polar;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"invalid type"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18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D9FB0-734A-A3EA-8541-6E0869CF51F4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EECEB-96D5-01CE-90C6-F8D1767ACB88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1C594-FD47-A8D9-43E9-4FC6B4519842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C522D-8B95-8208-A889-0BC44431B94E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622CE-8391-CC17-F49A-EDF59F981D7E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8993B-19BA-C45E-B3C5-BA6C862D2A58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C0E7B-BF39-1845-1F86-B19E52F77D7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17A3-236D-0197-8E10-E13EAE92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7B57-8EDB-BF01-2B74-17B54CBF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strings can be arbitrarily complicated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can contain arbitrary characters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9099-F38E-FDC1-CCED-83D7C9E946D2}"/>
              </a:ext>
            </a:extLst>
          </p:cNvPr>
          <p:cNvSpPr txBox="1"/>
          <p:nvPr/>
        </p:nvSpPr>
        <p:spPr>
          <a:xfrm>
            <a:off x="1742740" y="2581836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"{:*^{}}\n"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"hi"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98658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474D-D2AA-0ED0-2A7E-10568985BBD0}"/>
              </a:ext>
            </a:extLst>
          </p:cNvPr>
          <p:cNvSpPr txBox="1"/>
          <p:nvPr/>
        </p:nvSpPr>
        <p:spPr>
          <a:xfrm>
            <a:off x="1742740" y="30596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****hi****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74252-B7C8-2860-3728-18081B571A29}"/>
              </a:ext>
            </a:extLst>
          </p:cNvPr>
          <p:cNvSpPr txBox="1"/>
          <p:nvPr/>
        </p:nvSpPr>
        <p:spPr>
          <a:xfrm>
            <a:off x="1742739" y="4279715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"{:%Y-%m-%d %H:%M:S}\n"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Fira Code" panose="020B0809050000020004" pitchFamily="49" charset="0"/>
              </a:rPr>
              <a:t>chrono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Fira Code" panose="020B0809050000020004" pitchFamily="49" charset="0"/>
              </a:rPr>
              <a:t>system_clock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US" dirty="0">
                <a:solidFill>
                  <a:srgbClr val="795E26"/>
                </a:solidFill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75772-4E6C-66F9-5312-508AB0F0FE48}"/>
              </a:ext>
            </a:extLst>
          </p:cNvPr>
          <p:cNvSpPr txBox="1"/>
          <p:nvPr/>
        </p:nvSpPr>
        <p:spPr>
          <a:xfrm>
            <a:off x="1742740" y="488973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2022-08-07 16:49:24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F76AF-BF90-B98A-7E29-6F03DDEB9515}"/>
              </a:ext>
            </a:extLst>
          </p:cNvPr>
          <p:cNvSpPr/>
          <p:nvPr/>
        </p:nvSpPr>
        <p:spPr>
          <a:xfrm>
            <a:off x="3741268" y="2581836"/>
            <a:ext cx="137160" cy="3693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10339-A0D6-C8F0-4842-41B11B63381D}"/>
              </a:ext>
            </a:extLst>
          </p:cNvPr>
          <p:cNvSpPr/>
          <p:nvPr/>
        </p:nvSpPr>
        <p:spPr>
          <a:xfrm>
            <a:off x="3878428" y="2581836"/>
            <a:ext cx="137160" cy="36933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46EBC-95CD-EC2F-CE29-A305B7B97D95}"/>
              </a:ext>
            </a:extLst>
          </p:cNvPr>
          <p:cNvSpPr/>
          <p:nvPr/>
        </p:nvSpPr>
        <p:spPr>
          <a:xfrm>
            <a:off x="4015587" y="2581425"/>
            <a:ext cx="269541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6B381-E1FF-8E20-BAF8-A6FBF4EC778B}"/>
              </a:ext>
            </a:extLst>
          </p:cNvPr>
          <p:cNvSpPr txBox="1"/>
          <p:nvPr/>
        </p:nvSpPr>
        <p:spPr>
          <a:xfrm>
            <a:off x="3184705" y="219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B8484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CD1CD-F4FF-9033-1722-0A6D612AB6B5}"/>
              </a:ext>
            </a:extLst>
          </p:cNvPr>
          <p:cNvSpPr txBox="1"/>
          <p:nvPr/>
        </p:nvSpPr>
        <p:spPr>
          <a:xfrm>
            <a:off x="3692421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E55FD-1166-A82F-B564-E32750FAADE2}"/>
              </a:ext>
            </a:extLst>
          </p:cNvPr>
          <p:cNvSpPr txBox="1"/>
          <p:nvPr/>
        </p:nvSpPr>
        <p:spPr>
          <a:xfrm>
            <a:off x="4267197" y="219456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24BCD5-F076-1D59-5C52-284BE5D6C5A4}"/>
              </a:ext>
            </a:extLst>
          </p:cNvPr>
          <p:cNvSpPr/>
          <p:nvPr/>
        </p:nvSpPr>
        <p:spPr>
          <a:xfrm>
            <a:off x="5899341" y="2581425"/>
            <a:ext cx="320040" cy="36933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D1A3C9-0878-C222-1B77-B4981B67272E}"/>
              </a:ext>
            </a:extLst>
          </p:cNvPr>
          <p:cNvSpPr/>
          <p:nvPr/>
        </p:nvSpPr>
        <p:spPr>
          <a:xfrm>
            <a:off x="3741267" y="4279715"/>
            <a:ext cx="2212848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1876B-EF09-1A8E-51F2-525F729DAC68}"/>
              </a:ext>
            </a:extLst>
          </p:cNvPr>
          <p:cNvSpPr txBox="1"/>
          <p:nvPr/>
        </p:nvSpPr>
        <p:spPr>
          <a:xfrm>
            <a:off x="4522922" y="397429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chrono-specs</a:t>
            </a:r>
          </a:p>
        </p:txBody>
      </p:sp>
    </p:spTree>
    <p:extLst>
      <p:ext uri="{BB962C8B-B14F-4D97-AF65-F5344CB8AC3E}">
        <p14:creationId xmlns:p14="http://schemas.microsoft.com/office/powerpoint/2010/main" val="28979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E2AEF-3FC7-10D1-B38E-9A217A6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9B22-AD5C-3B28-3F9E-6D3D18438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what we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3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1720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997260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locale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717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1E2EA-82DE-2D36-F0D6-13C54649B83D}"/>
              </a:ext>
            </a:extLst>
          </p:cNvPr>
          <p:cNvSpPr txBox="1"/>
          <p:nvPr/>
        </p:nvSpPr>
        <p:spPr>
          <a:xfrm>
            <a:off x="1097280" y="1972235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basic_format_context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formatter_type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3E8C-5C48-1E3A-6173-3722445A334A}"/>
              </a:ext>
            </a:extLst>
          </p:cNvPr>
          <p:cNvSpPr txBox="1"/>
          <p:nvPr/>
        </p:nvSpPr>
        <p:spPr>
          <a:xfrm>
            <a:off x="5190933" y="2639247"/>
            <a:ext cx="54850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Arbitrary </a:t>
            </a:r>
            <a:r>
              <a:rPr lang="en-US" sz="2000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output_iterator</a:t>
            </a:r>
            <a:r>
              <a:rPr lang="en-US" sz="2000" dirty="0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&lt;char const&amp;&gt;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E75A70-9512-E669-D670-A88F3393A321}"/>
              </a:ext>
            </a:extLst>
          </p:cNvPr>
          <p:cNvCxnSpPr>
            <a:cxnSpLocks/>
          </p:cNvCxnSpPr>
          <p:nvPr/>
        </p:nvCxnSpPr>
        <p:spPr>
          <a:xfrm flipH="1">
            <a:off x="4459048" y="2823913"/>
            <a:ext cx="731885" cy="107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ECE2E2-B928-B029-C558-08C748CEB68B}"/>
              </a:ext>
            </a:extLst>
          </p:cNvPr>
          <p:cNvSpPr/>
          <p:nvPr/>
        </p:nvSpPr>
        <p:spPr>
          <a:xfrm>
            <a:off x="3184264" y="2006202"/>
            <a:ext cx="494851" cy="285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969A-4905-9AF4-40DA-9F890D1BB82D}"/>
              </a:ext>
            </a:extLst>
          </p:cNvPr>
          <p:cNvSpPr/>
          <p:nvPr/>
        </p:nvSpPr>
        <p:spPr>
          <a:xfrm>
            <a:off x="1389529" y="2825648"/>
            <a:ext cx="294580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34AF4-190C-E099-9AC8-991E8A46951E}"/>
              </a:ext>
            </a:extLst>
          </p:cNvPr>
          <p:cNvSpPr/>
          <p:nvPr/>
        </p:nvSpPr>
        <p:spPr>
          <a:xfrm>
            <a:off x="1389529" y="3902332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75C25-3A80-7518-FFA4-A7DD3F526933}"/>
              </a:ext>
            </a:extLst>
          </p:cNvPr>
          <p:cNvSpPr/>
          <p:nvPr/>
        </p:nvSpPr>
        <p:spPr>
          <a:xfrm>
            <a:off x="3596466" y="4200856"/>
            <a:ext cx="1207008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56989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*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++ =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7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808C-A40D-9809-3B2F-8823075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accent6"/>
                </a:solidFill>
              </a:rPr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9C1-20D2-712E-24AC-70FFE99A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 Software Developer at Jump Trading since 2014</a:t>
            </a:r>
          </a:p>
          <a:p>
            <a:r>
              <a:rPr lang="en-US" sz="2400" dirty="0"/>
              <a:t>WG21 participant since 2016</a:t>
            </a:r>
          </a:p>
          <a:p>
            <a:pPr lvl="1"/>
            <a:r>
              <a:rPr lang="en-US" sz="2000" dirty="0"/>
              <a:t>C++20: 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&lt;=&gt;, [...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]{},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explicit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bool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2000" dirty="0">
                <a:ea typeface="Fira Code" panose="020B0809050000020004" pitchFamily="49" charset="0"/>
                <a:cs typeface="Fira Code" panose="020B0809050000020004" pitchFamily="49" charset="0"/>
              </a:rPr>
              <a:t>, conditionally trivial</a:t>
            </a:r>
          </a:p>
          <a:p>
            <a:pPr lvl="1"/>
            <a:r>
              <a:rPr lang="en-US" sz="2000" dirty="0"/>
              <a:t>C++23: Deducing </a:t>
            </a:r>
            <a:r>
              <a:rPr lang="en-US" b="0" dirty="0">
                <a:solidFill>
                  <a:srgbClr val="0000FF"/>
                </a:solidFill>
                <a:effectLst/>
                <a:latin typeface="Fira Code, Consolas,  Courier New"/>
              </a:rPr>
              <a:t>this</a:t>
            </a:r>
            <a:r>
              <a:rPr lang="en-US" sz="2000" dirty="0"/>
              <a:t>, </a:t>
            </a:r>
            <a:r>
              <a:rPr lang="en-US" sz="2000" b="0" dirty="0">
                <a:solidFill>
                  <a:srgbClr val="AF00DB"/>
                </a:solidFill>
                <a:effectLst/>
                <a:latin typeface="Fira Code, Consolas,  Courier New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, Consolas,  Courier New"/>
              </a:rPr>
              <a:t> 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consteval</a:t>
            </a:r>
            <a:r>
              <a:rPr lang="en-US" sz="2000" dirty="0"/>
              <a:t>, bunch of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Fira Code, Consolas,  Courier New"/>
              </a:rPr>
              <a:t>constexpr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/>
                </a:solidFill>
              </a:rPr>
              <a:t>ranges</a:t>
            </a:r>
            <a:r>
              <a:rPr lang="en-US" sz="2000" dirty="0"/>
              <a:t> 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DAFC-311C-36DB-2490-8ACB3444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03680"/>
            <a:ext cx="603997" cy="60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904D5-91DD-2FAC-347F-36A1B9224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928" y="3639271"/>
            <a:ext cx="575615" cy="468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EA5BA7-6BAC-1A92-7EC4-31189533E913}"/>
              </a:ext>
            </a:extLst>
          </p:cNvPr>
          <p:cNvSpPr txBox="1"/>
          <p:nvPr/>
        </p:nvSpPr>
        <p:spPr>
          <a:xfrm>
            <a:off x="1701277" y="3605099"/>
            <a:ext cx="32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https://brevzin.github.io/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B700-DAB5-74F0-20D1-B99BD4873D20}"/>
              </a:ext>
            </a:extLst>
          </p:cNvPr>
          <p:cNvSpPr txBox="1"/>
          <p:nvPr/>
        </p:nvSpPr>
        <p:spPr>
          <a:xfrm>
            <a:off x="5604681" y="3620488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@BarryRevzin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B6EE2B-5A2E-93A9-09CC-814E0CF64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80" y="3429000"/>
            <a:ext cx="763303" cy="7633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D32FDA-B4EA-E6CC-4265-B4B6FCC2941C}"/>
              </a:ext>
            </a:extLst>
          </p:cNvPr>
          <p:cNvSpPr txBox="1"/>
          <p:nvPr/>
        </p:nvSpPr>
        <p:spPr>
          <a:xfrm>
            <a:off x="7959187" y="3605099"/>
            <a:ext cx="6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Barry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CBA237-3F6F-F167-2F6E-1288AE936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363" y="4479246"/>
            <a:ext cx="3131591" cy="928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DD79BB-12AD-785E-08AA-B101AC985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14" y="4259613"/>
            <a:ext cx="1364698" cy="13674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5BAA4E-7F98-ECB2-4014-4BFF468A47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876" y="1553843"/>
            <a:ext cx="1389676" cy="77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78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08874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305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301-2FDA-B065-8243-CB2462A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3FD05-D2F6-0758-A933-C9C2B25045A3}"/>
              </a:ext>
            </a:extLst>
          </p:cNvPr>
          <p:cNvSpPr txBox="1"/>
          <p:nvPr/>
        </p:nvSpPr>
        <p:spPr>
          <a:xfrm>
            <a:off x="1097280" y="1972235"/>
            <a:ext cx="101104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polar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0070C1"/>
                </a:solidFill>
                <a:effectLst/>
                <a:latin typeface="Fira Code" panose="020B0809050000020004" pitchFamily="49" charset="0"/>
              </a:rPr>
              <a:t>cartesian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"(x={}, y={})"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"(r={}, theta={})"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theta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682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774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6" y="2598003"/>
            <a:ext cx="381000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08736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0224" y="382215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Lagrange point is at (x=1, y=2)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96095" y="3841859"/>
            <a:ext cx="1905603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771827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84644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(r=2.23606797749979, theta=1.1071487177940904)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4843595" y="3751224"/>
            <a:ext cx="631208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EE1-E0D0-50F8-710C-96F6B911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in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 err="1">
                <a:solidFill>
                  <a:schemeClr val="accent6"/>
                </a:solidFill>
              </a:rPr>
              <a:t>fmt</a:t>
            </a:r>
            <a:r>
              <a:rPr lang="en-US" dirty="0">
                <a:solidFill>
                  <a:schemeClr val="accent6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8E4B-DCFF-73B2-D042-62361524B186}"/>
              </a:ext>
            </a:extLst>
          </p:cNvPr>
          <p:cNvSpPr txBox="1"/>
          <p:nvPr/>
        </p:nvSpPr>
        <p:spPr>
          <a:xfrm>
            <a:off x="1097280" y="259800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"Lagrange point is at {:p.3f}"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066D4-FCEE-534D-02AC-77D706039C84}"/>
              </a:ext>
            </a:extLst>
          </p:cNvPr>
          <p:cNvSpPr/>
          <p:nvPr/>
        </p:nvSpPr>
        <p:spPr>
          <a:xfrm>
            <a:off x="7194175" y="2598003"/>
            <a:ext cx="1264025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B3085-3323-0737-9103-5F692F555D14}"/>
              </a:ext>
            </a:extLst>
          </p:cNvPr>
          <p:cNvSpPr/>
          <p:nvPr/>
        </p:nvSpPr>
        <p:spPr>
          <a:xfrm>
            <a:off x="9010535" y="2588148"/>
            <a:ext cx="245929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09DED-11AE-37C0-A16A-BCA4BDCA4418}"/>
              </a:ext>
            </a:extLst>
          </p:cNvPr>
          <p:cNvSpPr txBox="1"/>
          <p:nvPr/>
        </p:nvSpPr>
        <p:spPr>
          <a:xfrm>
            <a:off x="1901952" y="3822192"/>
            <a:ext cx="811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Lagrange point is at (r=2.236, theta=1.107)</a:t>
            </a:r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784EE-213B-5047-2D30-3C3D513CAD14}"/>
              </a:ext>
            </a:extLst>
          </p:cNvPr>
          <p:cNvSpPr/>
          <p:nvPr/>
        </p:nvSpPr>
        <p:spPr>
          <a:xfrm>
            <a:off x="5773364" y="3802484"/>
            <a:ext cx="4119936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9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7030A0"/>
                </a:solidFill>
              </a:rPr>
              <a:t>Generic</a:t>
            </a:r>
            <a:r>
              <a:rPr lang="en-US" sz="7200" dirty="0"/>
              <a:t> Formatting in </a:t>
            </a:r>
            <a:r>
              <a:rPr lang="en-US" sz="7200" dirty="0">
                <a:solidFill>
                  <a:schemeClr val="accent6"/>
                </a:solidFill>
              </a:rPr>
              <a:t>{</a:t>
            </a:r>
            <a:r>
              <a:rPr lang="en-US" sz="7200" dirty="0" err="1">
                <a:solidFill>
                  <a:schemeClr val="accent6"/>
                </a:solidFill>
              </a:rPr>
              <a:t>fmt</a:t>
            </a:r>
            <a:r>
              <a:rPr lang="en-US" sz="7200" dirty="0">
                <a:solidFill>
                  <a:schemeClr val="accent6"/>
                </a:solidFill>
              </a:rPr>
              <a:t>}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 underlying formatter&lt;T&gt;</a:t>
            </a:r>
          </a:p>
        </p:txBody>
      </p:sp>
    </p:spTree>
    <p:extLst>
      <p:ext uri="{BB962C8B-B14F-4D97-AF65-F5344CB8AC3E}">
        <p14:creationId xmlns:p14="http://schemas.microsoft.com/office/powerpoint/2010/main" val="3340180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12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begin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867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684995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(o)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"Some({})"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*o);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"None"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71A0F-54B7-898B-FEAC-413BB2268245}"/>
              </a:ext>
            </a:extLst>
          </p:cNvPr>
          <p:cNvSpPr/>
          <p:nvPr/>
        </p:nvSpPr>
        <p:spPr>
          <a:xfrm>
            <a:off x="6096000" y="4359623"/>
            <a:ext cx="210410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240A1-E89F-05F4-BB95-B7E30A56D521}"/>
              </a:ext>
            </a:extLst>
          </p:cNvPr>
          <p:cNvSpPr/>
          <p:nvPr/>
        </p:nvSpPr>
        <p:spPr>
          <a:xfrm>
            <a:off x="6811205" y="4359623"/>
            <a:ext cx="256221" cy="35396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"{}"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*o);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769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1" dirty="0">
                <a:solidFill>
                  <a:srgbClr val="FF0000"/>
                </a:solidFill>
                <a:effectLst/>
                <a:latin typeface="Fira Code" panose="020B0809050000020004" pitchFamily="49" charset="0"/>
              </a:rPr>
              <a:t>???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645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1B8ED-AED6-03AC-71C4-58F7E09C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optional&lt;T&gt;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B43B0-FAB6-51E1-C8B7-5914B4C51A36}"/>
              </a:ext>
            </a:extLst>
          </p:cNvPr>
          <p:cNvSpPr txBox="1"/>
          <p:nvPr/>
        </p:nvSpPr>
        <p:spPr>
          <a:xfrm>
            <a:off x="1097280" y="1951672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optional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Fira Code" panose="020B08090500000200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latin typeface="Fira Code" panose="020B08090500000200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auto&amp;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(o)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0000FF"/>
                </a:solidFill>
                <a:latin typeface="Fira Code" panose="020B08090500000200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out =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"Some("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(*o,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(out,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  </a:t>
            </a:r>
            <a:r>
              <a:rPr lang="en-US" sz="1400" dirty="0">
                <a:solidFill>
                  <a:srgbClr val="AF00DB"/>
                </a:solidFill>
                <a:latin typeface="Fira Code" panose="020B080905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format_to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ctx</a:t>
            </a:r>
            <a:r>
              <a:rPr lang="en-US" sz="1400" dirty="0" err="1">
                <a:solidFill>
                  <a:srgbClr val="000000"/>
                </a:solidFill>
                <a:latin typeface="Fira Code" panose="020B08090500000200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Fira Code" panose="020B0809050000020004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(), </a:t>
            </a:r>
            <a:r>
              <a:rPr lang="en-US" sz="1400" dirty="0">
                <a:solidFill>
                  <a:srgbClr val="A31515"/>
                </a:solidFill>
                <a:latin typeface="Fira Code" panose="020B0809050000020004" pitchFamily="49" charset="0"/>
              </a:rPr>
              <a:t>"None"</a:t>
            </a:r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Fira Code" panose="020B08090500000200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CDE4-35B6-1575-D8F5-D091E2B610C4}"/>
              </a:ext>
            </a:extLst>
          </p:cNvPr>
          <p:cNvSpPr/>
          <p:nvPr/>
        </p:nvSpPr>
        <p:spPr>
          <a:xfrm>
            <a:off x="1764399" y="4345941"/>
            <a:ext cx="3604014" cy="42073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7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56B4-2738-01AA-4AA9-E9FF3CD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Formatting </a:t>
            </a:r>
            <a:r>
              <a:rPr lang="en-US" sz="7200" dirty="0">
                <a:solidFill>
                  <a:schemeClr val="accent6"/>
                </a:solidFill>
              </a:rPr>
              <a:t>Ranges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232B6-1828-4D8B-FC61-35B4224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[[1, 2], [3]]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["hello", "world"]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4303339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['a', ',', ' ', '\n']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9A0E-FC20-E2F6-CF00-CB9DEDCF042D}"/>
              </a:ext>
            </a:extLst>
          </p:cNvPr>
          <p:cNvSpPr txBox="1"/>
          <p:nvPr/>
        </p:nvSpPr>
        <p:spPr>
          <a:xfrm>
            <a:off x="1097280" y="502134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1, 2, 3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5906521" y="2149311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----------</a:t>
            </a:r>
            <a:r>
              <a:rPr lang="it-IT" sz="2400" dirty="0">
                <a:latin typeface="Fira Code" panose="020B0809050000020004" pitchFamily="49" charset="0"/>
              </a:rPr>
              <a:t>[1, 2, 3]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5906521" y="286732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</a:rPr>
              <a:t>-----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[1, 2, 3]-----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50360-6529-CD96-A9AA-AA32A3A2B990}"/>
              </a:ext>
            </a:extLst>
          </p:cNvPr>
          <p:cNvSpPr txBox="1"/>
          <p:nvPr/>
        </p:nvSpPr>
        <p:spPr>
          <a:xfrm>
            <a:off x="5906521" y="3585329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[1, 2, 3]----------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350C8-0F53-840F-8552-AF0D86E89E03}"/>
              </a:ext>
            </a:extLst>
          </p:cNvPr>
          <p:cNvSpPr txBox="1"/>
          <p:nvPr/>
        </p:nvSpPr>
        <p:spPr>
          <a:xfrm>
            <a:off x="5906521" y="430333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{1: 2, 3: 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83F37-E338-7404-0BA4-8AE251D2A318}"/>
              </a:ext>
            </a:extLst>
          </p:cNvPr>
          <p:cNvSpPr txBox="1"/>
          <p:nvPr/>
        </p:nvSpPr>
        <p:spPr>
          <a:xfrm>
            <a:off x="5906521" y="502134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29489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BD575-0EB3-1A9A-F288-22EB4A07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Various Range</a:t>
            </a:r>
            <a:r>
              <a:rPr lang="en-US" sz="4800" dirty="0">
                <a:solidFill>
                  <a:schemeClr val="accent6"/>
                </a:solidFill>
              </a:rPr>
              <a:t> Formats </a:t>
            </a:r>
            <a:r>
              <a:rPr lang="en-US" sz="48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206C-6AAD-C3FF-9541-9285EA792F19}"/>
              </a:ext>
            </a:extLst>
          </p:cNvPr>
          <p:cNvSpPr txBox="1"/>
          <p:nvPr/>
        </p:nvSpPr>
        <p:spPr>
          <a:xfrm>
            <a:off x="1097280" y="2149312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54744-205C-8EAB-D5AA-51F543CE722B}"/>
              </a:ext>
            </a:extLst>
          </p:cNvPr>
          <p:cNvSpPr txBox="1"/>
          <p:nvPr/>
        </p:nvSpPr>
        <p:spPr>
          <a:xfrm>
            <a:off x="1097280" y="2867321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[H, e, l, l, o, !]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52841-C4A8-DAA9-768D-30720247CD8E}"/>
              </a:ext>
            </a:extLst>
          </p:cNvPr>
          <p:cNvSpPr txBox="1"/>
          <p:nvPr/>
        </p:nvSpPr>
        <p:spPr>
          <a:xfrm>
            <a:off x="1097280" y="358533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A49AE-1FCB-89CC-355F-59038DC4EE53}"/>
              </a:ext>
            </a:extLst>
          </p:cNvPr>
          <p:cNvSpPr txBox="1"/>
          <p:nvPr/>
        </p:nvSpPr>
        <p:spPr>
          <a:xfrm>
            <a:off x="1097280" y="5021348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DD7F08-52E8-F996-3B91-43723F559ADB}"/>
              </a:ext>
            </a:extLst>
          </p:cNvPr>
          <p:cNvSpPr txBox="1"/>
          <p:nvPr/>
        </p:nvSpPr>
        <p:spPr>
          <a:xfrm>
            <a:off x="7068764" y="28673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"Hello!"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71D29-A835-69D7-D5EF-134C3EA5AEB6}"/>
              </a:ext>
            </a:extLst>
          </p:cNvPr>
          <p:cNvSpPr txBox="1"/>
          <p:nvPr/>
        </p:nvSpPr>
        <p:spPr>
          <a:xfrm>
            <a:off x="7161098" y="35853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Hello!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D6968-E019-ED16-4392-F4D2D1460C7A}"/>
              </a:ext>
            </a:extLst>
          </p:cNvPr>
          <p:cNvSpPr txBox="1"/>
          <p:nvPr/>
        </p:nvSpPr>
        <p:spPr>
          <a:xfrm>
            <a:off x="1097280" y="4303339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C545-EC7E-395D-665D-75C8468E26E3}"/>
              </a:ext>
            </a:extLst>
          </p:cNvPr>
          <p:cNvSpPr txBox="1"/>
          <p:nvPr/>
        </p:nvSpPr>
        <p:spPr>
          <a:xfrm>
            <a:off x="7161098" y="2149312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48:65:6c:6c:6f:21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2797E-610C-C7F8-CD9A-4B71DC22558C}"/>
              </a:ext>
            </a:extLst>
          </p:cNvPr>
          <p:cNvSpPr txBox="1"/>
          <p:nvPr/>
        </p:nvSpPr>
        <p:spPr>
          <a:xfrm>
            <a:off x="4638919" y="296732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12EE1-8D47-57DF-EECF-B7F1A5A0D0C4}"/>
              </a:ext>
            </a:extLst>
          </p:cNvPr>
          <p:cNvSpPr txBox="1"/>
          <p:nvPr/>
        </p:nvSpPr>
        <p:spPr>
          <a:xfrm>
            <a:off x="5007931" y="296732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2DD06-8811-2836-C709-25D21881922F}"/>
              </a:ext>
            </a:extLst>
          </p:cNvPr>
          <p:cNvSpPr txBox="1"/>
          <p:nvPr/>
        </p:nvSpPr>
        <p:spPr>
          <a:xfrm>
            <a:off x="5376943" y="296732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E044-EAE8-1856-38C5-9FF4061C2B4F}"/>
              </a:ext>
            </a:extLst>
          </p:cNvPr>
          <p:cNvSpPr txBox="1"/>
          <p:nvPr/>
        </p:nvSpPr>
        <p:spPr>
          <a:xfrm>
            <a:off x="5745955" y="2967323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A1D821-8CB2-8730-D449-B54FE460F4B4}"/>
              </a:ext>
            </a:extLst>
          </p:cNvPr>
          <p:cNvSpPr txBox="1"/>
          <p:nvPr/>
        </p:nvSpPr>
        <p:spPr>
          <a:xfrm>
            <a:off x="6114967" y="2967322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1F573-0A7F-8912-F2BE-965348D17662}"/>
              </a:ext>
            </a:extLst>
          </p:cNvPr>
          <p:cNvSpPr txBox="1"/>
          <p:nvPr/>
        </p:nvSpPr>
        <p:spPr>
          <a:xfrm>
            <a:off x="6483979" y="296732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62205-BAEC-64E7-DD8B-67A2DB1D2C0C}"/>
              </a:ext>
            </a:extLst>
          </p:cNvPr>
          <p:cNvSpPr txBox="1"/>
          <p:nvPr/>
        </p:nvSpPr>
        <p:spPr>
          <a:xfrm>
            <a:off x="6852991" y="2967320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DC216-D98C-DC8E-68EB-FAA4B4037E55}"/>
              </a:ext>
            </a:extLst>
          </p:cNvPr>
          <p:cNvSpPr txBox="1"/>
          <p:nvPr/>
        </p:nvSpPr>
        <p:spPr>
          <a:xfrm>
            <a:off x="7222003" y="2967319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5A58-C507-CC60-1CD4-067D61AF155A}"/>
              </a:ext>
            </a:extLst>
          </p:cNvPr>
          <p:cNvSpPr txBox="1"/>
          <p:nvPr/>
        </p:nvSpPr>
        <p:spPr>
          <a:xfrm>
            <a:off x="7591015" y="2967318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E559F-93B2-1EEF-FAA0-BB127071F139}"/>
              </a:ext>
            </a:extLst>
          </p:cNvPr>
          <p:cNvSpPr txBox="1"/>
          <p:nvPr/>
        </p:nvSpPr>
        <p:spPr>
          <a:xfrm>
            <a:off x="7960027" y="2967317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endParaRPr lang="en-US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CF5B2-91C5-3444-30E3-56F5077EFEE1}"/>
              </a:ext>
            </a:extLst>
          </p:cNvPr>
          <p:cNvSpPr txBox="1"/>
          <p:nvPr/>
        </p:nvSpPr>
        <p:spPr>
          <a:xfrm>
            <a:off x="8329039" y="2967316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64FB00-5845-37E8-F0A4-9AB9F5076FE7}"/>
              </a:ext>
            </a:extLst>
          </p:cNvPr>
          <p:cNvSpPr txBox="1"/>
          <p:nvPr/>
        </p:nvSpPr>
        <p:spPr>
          <a:xfrm>
            <a:off x="8698051" y="2967315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B03051-16A7-946B-0925-95FC0955CF05}"/>
              </a:ext>
            </a:extLst>
          </p:cNvPr>
          <p:cNvSpPr txBox="1"/>
          <p:nvPr/>
        </p:nvSpPr>
        <p:spPr>
          <a:xfrm>
            <a:off x="9067063" y="2967314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8FFCF-8756-37C1-05E9-02259B9DF046}"/>
              </a:ext>
            </a:extLst>
          </p:cNvPr>
          <p:cNvSpPr txBox="1"/>
          <p:nvPr/>
        </p:nvSpPr>
        <p:spPr>
          <a:xfrm>
            <a:off x="9436075" y="2967313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31A980-D992-EA66-AF10-9A3273BD4554}"/>
              </a:ext>
            </a:extLst>
          </p:cNvPr>
          <p:cNvSpPr txBox="1"/>
          <p:nvPr/>
        </p:nvSpPr>
        <p:spPr>
          <a:xfrm>
            <a:off x="9805087" y="2967312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\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0DD1E4-B39E-A29A-B552-AAF38FD1EB36}"/>
              </a:ext>
            </a:extLst>
          </p:cNvPr>
          <p:cNvSpPr txBox="1"/>
          <p:nvPr/>
        </p:nvSpPr>
        <p:spPr>
          <a:xfrm>
            <a:off x="10174099" y="2967311"/>
            <a:ext cx="369012" cy="46166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86090-1DD0-71B2-8958-0834443C5F6F}"/>
              </a:ext>
            </a:extLst>
          </p:cNvPr>
          <p:cNvCxnSpPr>
            <a:cxnSpLocks/>
          </p:cNvCxnSpPr>
          <p:nvPr/>
        </p:nvCxnSpPr>
        <p:spPr>
          <a:xfrm>
            <a:off x="6852991" y="3786692"/>
            <a:ext cx="36901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4E8689-1E5A-91DB-57B0-3008A838CD10}"/>
              </a:ext>
            </a:extLst>
          </p:cNvPr>
          <p:cNvSpPr/>
          <p:nvPr/>
        </p:nvSpPr>
        <p:spPr>
          <a:xfrm>
            <a:off x="7222003" y="2967311"/>
            <a:ext cx="3690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1569-2355-F020-9368-8BB0AD1FE2A1}"/>
              </a:ext>
            </a:extLst>
          </p:cNvPr>
          <p:cNvCxnSpPr>
            <a:cxnSpLocks/>
          </p:cNvCxnSpPr>
          <p:nvPr/>
        </p:nvCxnSpPr>
        <p:spPr>
          <a:xfrm>
            <a:off x="7387381" y="2241755"/>
            <a:ext cx="0" cy="617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B855F6-1EE8-2870-9812-EF4D7BBF2B7A}"/>
              </a:ext>
            </a:extLst>
          </p:cNvPr>
          <p:cNvSpPr txBox="1"/>
          <p:nvPr/>
        </p:nvSpPr>
        <p:spPr>
          <a:xfrm>
            <a:off x="1686823" y="2967311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366BA-75C7-753B-FDB6-CA52AFCFF27D}"/>
              </a:ext>
            </a:extLst>
          </p:cNvPr>
          <p:cNvSpPr txBox="1"/>
          <p:nvPr/>
        </p:nvSpPr>
        <p:spPr>
          <a:xfrm>
            <a:off x="2055835" y="2967310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311EC-264F-9352-A9E7-80E8FCF876FD}"/>
              </a:ext>
            </a:extLst>
          </p:cNvPr>
          <p:cNvSpPr txBox="1"/>
          <p:nvPr/>
        </p:nvSpPr>
        <p:spPr>
          <a:xfrm>
            <a:off x="2424847" y="2967309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F1073-81B9-9DE1-04FC-796BAE9AC3EE}"/>
              </a:ext>
            </a:extLst>
          </p:cNvPr>
          <p:cNvSpPr txBox="1"/>
          <p:nvPr/>
        </p:nvSpPr>
        <p:spPr>
          <a:xfrm>
            <a:off x="2793859" y="2967308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69EACA-016F-682D-AF10-88B8548FF13E}"/>
              </a:ext>
            </a:extLst>
          </p:cNvPr>
          <p:cNvSpPr txBox="1"/>
          <p:nvPr/>
        </p:nvSpPr>
        <p:spPr>
          <a:xfrm>
            <a:off x="3162871" y="2967307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9A855-0D82-1352-87A1-430A2558882D}"/>
              </a:ext>
            </a:extLst>
          </p:cNvPr>
          <p:cNvSpPr txBox="1"/>
          <p:nvPr/>
        </p:nvSpPr>
        <p:spPr>
          <a:xfrm>
            <a:off x="3531883" y="2967306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2278-1AA2-02DB-80A6-1EF6B16EBC38}"/>
              </a:ext>
            </a:extLst>
          </p:cNvPr>
          <p:cNvSpPr txBox="1"/>
          <p:nvPr/>
        </p:nvSpPr>
        <p:spPr>
          <a:xfrm>
            <a:off x="3900895" y="2967305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C9CF8F-F259-2A9B-FB4B-4BC4FF3218E3}"/>
              </a:ext>
            </a:extLst>
          </p:cNvPr>
          <p:cNvSpPr txBox="1"/>
          <p:nvPr/>
        </p:nvSpPr>
        <p:spPr>
          <a:xfrm>
            <a:off x="4269907" y="2967304"/>
            <a:ext cx="369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309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4576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1528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</p:spTree>
    <p:extLst>
      <p:ext uri="{BB962C8B-B14F-4D97-AF65-F5344CB8AC3E}">
        <p14:creationId xmlns:p14="http://schemas.microsoft.com/office/powerpoint/2010/main" val="24759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7624808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4576808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528808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</p:spTree>
    <p:extLst>
      <p:ext uri="{BB962C8B-B14F-4D97-AF65-F5344CB8AC3E}">
        <p14:creationId xmlns:p14="http://schemas.microsoft.com/office/powerpoint/2010/main" val="42003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770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484094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275762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6956612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533965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797858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342092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['H', 'e', 'l', 'l', </a:t>
            </a:r>
            <a:r>
              <a:rPr lang="it-IT" sz="2400" dirty="0">
                <a:latin typeface="Fira Code" panose="020B0809050000020004" pitchFamily="49" charset="0"/>
              </a:rPr>
              <a:t>'o', '!']</a:t>
            </a:r>
            <a:endParaRPr lang="it-IT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underlying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5181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[48, 65, 6c, 6c, 6f, 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467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682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[0x48, 0x65, 0x6c, 0x6c, 0x6f, 0x21]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683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[72, </a:t>
            </a:r>
            <a:r>
              <a:rPr lang="en-US" sz="2400" dirty="0">
                <a:latin typeface="Fira Code" panose="020B0809050000020004" pitchFamily="49" charset="0"/>
              </a:rPr>
              <a:t>101</a:t>
            </a:r>
            <a:r>
              <a:rPr lang="en-US" sz="2400" b="0" dirty="0">
                <a:effectLst/>
                <a:latin typeface="Fira Code" panose="020B0809050000020004" pitchFamily="49" charset="0"/>
              </a:rPr>
              <a:t>, 108, 108, 111, 33]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061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[nHn, nen, nln, nln, non, n!n]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top-level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81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056336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008336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002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CC2122-24AF-B4DB-0FFC-34994372A53D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30367-567E-2772-E58B-F4784B7AF771}"/>
              </a:ext>
            </a:extLst>
          </p:cNvPr>
          <p:cNvSpPr txBox="1"/>
          <p:nvPr/>
        </p:nvSpPr>
        <p:spPr>
          <a:xfrm>
            <a:off x="8487864" y="2455257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0" dirty="0">
                <a:effectLst/>
                <a:latin typeface="Fira Code" panose="020B0809050000020004" pitchFamily="49" charset="0"/>
              </a:rPr>
              <a:t>nHn, nen, nln, nln, non, n!n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213F5-C73B-7E84-D24F-95BDD363DA75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n^3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EBD24-521F-1552-EB2B-3A8FA67456C6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2770-C1F6-6100-EB5E-7C23C01683F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FCB3F-6AB5-E3ED-E178-6BC6999C745A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693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>
                <a:effectLst/>
                <a:latin typeface="Fira Code" panose="020B0809050000020004" pitchFamily="49" charset="0"/>
              </a:rPr>
              <a:t>[[0x48], [0x65, 0x6c], [0x6c, 0x6f, 0x21]]</a:t>
            </a:r>
            <a:endParaRPr lang="en-US" sz="24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466D9F-2F34-260B-E8AA-D616A7C8CB9D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0DD7A3-B296-609A-18EF-253996FF00B8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003855-2A63-7491-1E97-C21A99E7872E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D25B0A-7C21-3E18-3CFE-F866C6316B10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A9D0E4-5C58-C838-0AF2-65AAD2E5A97A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D6E9F-7C19-CCCD-7CE9-DB7CA96AA580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0840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[******[0x48]******, ***[0x65, 0x6c]***, [0x6c, 0x6f, 0x21]]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4500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F8C2-BC30-F766-C986-FCA6D29C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4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</a:t>
            </a:r>
            <a:r>
              <a:rPr lang="en-US" sz="4000" i="1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ormat-spec</a:t>
            </a:r>
            <a:r>
              <a:rPr lang="en-US" dirty="0"/>
              <a:t> for Ranges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56DE03-1970-AE1A-19F6-4B7641799E1B}"/>
              </a:ext>
            </a:extLst>
          </p:cNvPr>
          <p:cNvSpPr txBox="1"/>
          <p:nvPr/>
        </p:nvSpPr>
        <p:spPr>
          <a:xfrm>
            <a:off x="1097280" y="3710245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>
                <a:effectLst/>
                <a:latin typeface="Fira Code" panose="020B0809050000020004" pitchFamily="49" charset="0"/>
              </a:rPr>
              <a:t>******[0x48]******, ***[0x65, 0x6c]***, [0x6c, 0x6f, 0x21]</a:t>
            </a:r>
            <a:endParaRPr lang="en-US" sz="2000" b="0" dirty="0"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781F-29A5-ED1F-A6EB-B50087E22CD6}"/>
              </a:ext>
            </a:extLst>
          </p:cNvPr>
          <p:cNvSpPr txBox="1"/>
          <p:nvPr/>
        </p:nvSpPr>
        <p:spPr>
          <a:xfrm>
            <a:off x="11058675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BB56C-FB7E-3316-FE7F-0CFEF9653E48}"/>
              </a:ext>
            </a:extLst>
          </p:cNvPr>
          <p:cNvSpPr txBox="1"/>
          <p:nvPr/>
        </p:nvSpPr>
        <p:spPr>
          <a:xfrm>
            <a:off x="8919391" y="2455257"/>
            <a:ext cx="2139283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8434-5D5E-95EE-20CA-2F5917F09AAB}"/>
              </a:ext>
            </a:extLst>
          </p:cNvPr>
          <p:cNvSpPr txBox="1"/>
          <p:nvPr/>
        </p:nvSpPr>
        <p:spPr>
          <a:xfrm>
            <a:off x="8487864" y="2455256"/>
            <a:ext cx="431528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A80F4-E79A-C03A-D8E5-6A8A314CF8BA}"/>
              </a:ext>
            </a:extLst>
          </p:cNvPr>
          <p:cNvSpPr txBox="1"/>
          <p:nvPr/>
        </p:nvSpPr>
        <p:spPr>
          <a:xfrm>
            <a:off x="1097280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2627-CFF5-FF86-3085-F5C59E41A24F}"/>
              </a:ext>
            </a:extLst>
          </p:cNvPr>
          <p:cNvSpPr txBox="1"/>
          <p:nvPr/>
        </p:nvSpPr>
        <p:spPr>
          <a:xfrm>
            <a:off x="5439864" y="2455258"/>
            <a:ext cx="3048000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*^18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85E3-9298-3595-DA30-A417BAF9683C}"/>
              </a:ext>
            </a:extLst>
          </p:cNvPr>
          <p:cNvSpPr txBox="1"/>
          <p:nvPr/>
        </p:nvSpPr>
        <p:spPr>
          <a:xfrm>
            <a:off x="1960336" y="2455257"/>
            <a:ext cx="3048000" cy="5847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0C6EB-0943-09B5-ADB7-D1ADA56A7E5B}"/>
              </a:ext>
            </a:extLst>
          </p:cNvPr>
          <p:cNvSpPr txBox="1"/>
          <p:nvPr/>
        </p:nvSpPr>
        <p:spPr>
          <a:xfrm>
            <a:off x="1528808" y="2455258"/>
            <a:ext cx="4315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47A3A-FC56-34D9-9B41-6C11001B7CCF}"/>
              </a:ext>
            </a:extLst>
          </p:cNvPr>
          <p:cNvSpPr txBox="1"/>
          <p:nvPr/>
        </p:nvSpPr>
        <p:spPr>
          <a:xfrm>
            <a:off x="5008336" y="2455257"/>
            <a:ext cx="43152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D910-F933-471A-731F-87E6E1D4FAF7}"/>
              </a:ext>
            </a:extLst>
          </p:cNvPr>
          <p:cNvCxnSpPr/>
          <p:nvPr/>
        </p:nvCxnSpPr>
        <p:spPr>
          <a:xfrm flipV="1">
            <a:off x="1960336" y="1905267"/>
            <a:ext cx="9529867" cy="530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A34465-3399-D248-1DCC-BF597BC42DC3}"/>
              </a:ext>
            </a:extLst>
          </p:cNvPr>
          <p:cNvSpPr txBox="1"/>
          <p:nvPr/>
        </p:nvSpPr>
        <p:spPr>
          <a:xfrm>
            <a:off x="2666508" y="1789084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vector&lt;vector&lt;char&gt;&gt;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70BCBE-4440-C809-CB3F-76609089315B}"/>
              </a:ext>
            </a:extLst>
          </p:cNvPr>
          <p:cNvCxnSpPr>
            <a:cxnSpLocks/>
          </p:cNvCxnSpPr>
          <p:nvPr/>
        </p:nvCxnSpPr>
        <p:spPr>
          <a:xfrm flipV="1">
            <a:off x="5602439" y="2125122"/>
            <a:ext cx="5887764" cy="2654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08E923-1D35-8C0F-F26C-8143878DF692}"/>
              </a:ext>
            </a:extLst>
          </p:cNvPr>
          <p:cNvSpPr txBox="1"/>
          <p:nvPr/>
        </p:nvSpPr>
        <p:spPr>
          <a:xfrm>
            <a:off x="6104830" y="1984506"/>
            <a:ext cx="1473480" cy="3077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vector&lt;char&gt;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953A38-34B8-1AA1-5275-CADFB07F60C2}"/>
              </a:ext>
            </a:extLst>
          </p:cNvPr>
          <p:cNvCxnSpPr>
            <a:cxnSpLocks/>
          </p:cNvCxnSpPr>
          <p:nvPr/>
        </p:nvCxnSpPr>
        <p:spPr>
          <a:xfrm>
            <a:off x="8919391" y="2333944"/>
            <a:ext cx="25708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C23137-FE34-F7B4-5825-BC435575D18F}"/>
              </a:ext>
            </a:extLst>
          </p:cNvPr>
          <p:cNvSpPr txBox="1"/>
          <p:nvPr/>
        </p:nvSpPr>
        <p:spPr>
          <a:xfrm>
            <a:off x="9227121" y="2185586"/>
            <a:ext cx="6142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65194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B8C-2B9E-8086-193D-8D93699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8773A-CADB-97F5-69EA-7BD700A5E92D}"/>
              </a:ext>
            </a:extLst>
          </p:cNvPr>
          <p:cNvSpPr txBox="1"/>
          <p:nvPr/>
        </p:nvSpPr>
        <p:spPr>
          <a:xfrm>
            <a:off x="1097280" y="2598003"/>
            <a:ext cx="9954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%#X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BF3DD-569D-87A1-72E5-2ADB2DA9889F}"/>
              </a:ext>
            </a:extLst>
          </p:cNvPr>
          <p:cNvSpPr/>
          <p:nvPr/>
        </p:nvSpPr>
        <p:spPr>
          <a:xfrm>
            <a:off x="5862918" y="2598003"/>
            <a:ext cx="658906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1F2E8-5205-9F92-BA73-0A3EF4DD0C84}"/>
              </a:ext>
            </a:extLst>
          </p:cNvPr>
          <p:cNvSpPr/>
          <p:nvPr/>
        </p:nvSpPr>
        <p:spPr>
          <a:xfrm>
            <a:off x="8464020" y="2598003"/>
            <a:ext cx="948919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08C8-8907-75AE-E829-A9CF8BF38D96}"/>
              </a:ext>
            </a:extLst>
          </p:cNvPr>
          <p:cNvSpPr/>
          <p:nvPr/>
        </p:nvSpPr>
        <p:spPr>
          <a:xfrm>
            <a:off x="7144870" y="2598003"/>
            <a:ext cx="484094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F7FB4-7AF4-A5F5-4922-EA45329AC12A}"/>
              </a:ext>
            </a:extLst>
          </p:cNvPr>
          <p:cNvSpPr/>
          <p:nvPr/>
        </p:nvSpPr>
        <p:spPr>
          <a:xfrm>
            <a:off x="9722223" y="2598003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B07FA-12E2-8D52-D13E-18BFB25B9899}"/>
              </a:ext>
            </a:extLst>
          </p:cNvPr>
          <p:cNvSpPr txBox="1"/>
          <p:nvPr/>
        </p:nvSpPr>
        <p:spPr>
          <a:xfrm>
            <a:off x="3466268" y="4289643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0XBEEF is 1234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BF0F1-0312-F414-6EDE-E06C12D60C60}"/>
              </a:ext>
            </a:extLst>
          </p:cNvPr>
          <p:cNvSpPr/>
          <p:nvPr/>
        </p:nvSpPr>
        <p:spPr>
          <a:xfrm>
            <a:off x="5885330" y="4264109"/>
            <a:ext cx="1259540" cy="4813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F8A6-894D-2C5B-751E-5DC6CB811EE0}"/>
              </a:ext>
            </a:extLst>
          </p:cNvPr>
          <p:cNvSpPr/>
          <p:nvPr/>
        </p:nvSpPr>
        <p:spPr>
          <a:xfrm>
            <a:off x="7705161" y="4264108"/>
            <a:ext cx="838198" cy="4813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5721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82677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760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7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8042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B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8663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722024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6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6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772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63065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  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62094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6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</p:txBody>
      </p:sp>
    </p:spTree>
    <p:extLst>
      <p:ext uri="{BB962C8B-B14F-4D97-AF65-F5344CB8AC3E}">
        <p14:creationId xmlns:p14="http://schemas.microsoft.com/office/powerpoint/2010/main" val="33908493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</p:txBody>
      </p:sp>
    </p:spTree>
    <p:extLst>
      <p:ext uri="{BB962C8B-B14F-4D97-AF65-F5344CB8AC3E}">
        <p14:creationId xmlns:p14="http://schemas.microsoft.com/office/powerpoint/2010/main" val="186879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4764-BA9A-22F3-753E-7172893C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</a:t>
            </a:r>
            <a:r>
              <a:rPr lang="en-US" sz="4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3249-D891-194E-F08C-01FD5C9B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Specification mini-language</a:t>
            </a:r>
          </a:p>
          <a:p>
            <a:pPr lvl="1"/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flags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width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][.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precision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size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2000" i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Error prone</a:t>
            </a:r>
          </a:p>
          <a:p>
            <a:r>
              <a:rPr lang="en-US" sz="2400" dirty="0">
                <a:ea typeface="Fira Code" panose="020B0809050000020004" pitchFamily="49" charset="0"/>
                <a:cs typeface="Fira Code" panose="020B0809050000020004" pitchFamily="49" charset="0"/>
              </a:rPr>
              <a:t>Non-extensible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79735-774F-1C30-8E4A-287C83E26394}"/>
              </a:ext>
            </a:extLst>
          </p:cNvPr>
          <p:cNvSpPr txBox="1"/>
          <p:nvPr/>
        </p:nvSpPr>
        <p:spPr>
          <a:xfrm>
            <a:off x="3886200" y="2985247"/>
            <a:ext cx="643156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x;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y;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show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0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"Point p is at </a:t>
            </a:r>
            <a:r>
              <a:rPr lang="en-US" sz="2400" b="1" dirty="0">
                <a:solidFill>
                  <a:srgbClr val="7030A0"/>
                </a:solidFill>
                <a:effectLst/>
                <a:latin typeface="Fira Code" panose="020B0809050000020004" pitchFamily="49" charset="0"/>
              </a:rPr>
              <a:t>%??</a:t>
            </a:r>
            <a:r>
              <a:rPr lang="en-US" sz="20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3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</p:txBody>
      </p:sp>
    </p:spTree>
    <p:extLst>
      <p:ext uri="{BB962C8B-B14F-4D97-AF65-F5344CB8AC3E}">
        <p14:creationId xmlns:p14="http://schemas.microsoft.com/office/powerpoint/2010/main" val="747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5261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</p:spTree>
    <p:extLst>
      <p:ext uri="{BB962C8B-B14F-4D97-AF65-F5344CB8AC3E}">
        <p14:creationId xmlns:p14="http://schemas.microsoft.com/office/powerpoint/2010/main" val="80730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formatter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36549" y="3550039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❌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6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A88BF-C71B-D2D9-3F00-FF1012C02602}"/>
              </a:ext>
            </a:extLst>
          </p:cNvPr>
          <p:cNvSpPr/>
          <p:nvPr/>
        </p:nvSpPr>
        <p:spPr>
          <a:xfrm>
            <a:off x="2438400" y="3541986"/>
            <a:ext cx="1008993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59F60-942B-2796-2605-9FC3BE02DE20}"/>
              </a:ext>
            </a:extLst>
          </p:cNvPr>
          <p:cNvSpPr/>
          <p:nvPr/>
        </p:nvSpPr>
        <p:spPr>
          <a:xfrm>
            <a:off x="1514167" y="4114715"/>
            <a:ext cx="2224549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all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50235-3B53-42E0-ABA2-5D28B53DF1D5}"/>
              </a:ext>
            </a:extLst>
          </p:cNvPr>
          <p:cNvSpPr/>
          <p:nvPr/>
        </p:nvSpPr>
        <p:spPr>
          <a:xfrm>
            <a:off x="3256935" y="4095051"/>
            <a:ext cx="1292942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73" y="2231362"/>
            <a:ext cx="824193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59706" y="283212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0153" y="3171012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18322" y="3564263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398795" y="3939494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61811" y="445534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402178" y="4830331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44491" y="5187486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70820" y="5562717"/>
            <a:ext cx="1832810" cy="26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3810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F608F04-0403-37D6-AB2F-EAAFED6D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231136"/>
            <a:ext cx="8238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std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[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format.functions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hlinkClick r:id="rId2"/>
              </a:rPr>
              <a:t>]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formatting functions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string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format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Out,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altLang="en-US" sz="120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format_to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07C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locale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70057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loc,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wstring_view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fmt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lang="en-US" altLang="en-US" sz="1200" dirty="0">
                <a:solidFill>
                  <a:srgbClr val="570057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&amp;&amp;...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F19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A4E2B-EE9B-AD3B-55A7-BEA3935A1172}"/>
              </a:ext>
            </a:extLst>
          </p:cNvPr>
          <p:cNvSpPr/>
          <p:nvPr/>
        </p:nvSpPr>
        <p:spPr>
          <a:xfrm>
            <a:off x="4465609" y="280262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FF7AB-2209-F612-59D0-C22FBB3412F8}"/>
              </a:ext>
            </a:extLst>
          </p:cNvPr>
          <p:cNvSpPr/>
          <p:nvPr/>
        </p:nvSpPr>
        <p:spPr>
          <a:xfrm>
            <a:off x="4636056" y="3141516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8031C-1B9F-A192-93C0-E6CBCD2FEFB9}"/>
              </a:ext>
            </a:extLst>
          </p:cNvPr>
          <p:cNvSpPr/>
          <p:nvPr/>
        </p:nvSpPr>
        <p:spPr>
          <a:xfrm>
            <a:off x="6224225" y="3534767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E1BA-5FAB-0F3E-BC47-69F5A70FE2AF}"/>
              </a:ext>
            </a:extLst>
          </p:cNvPr>
          <p:cNvSpPr/>
          <p:nvPr/>
        </p:nvSpPr>
        <p:spPr>
          <a:xfrm>
            <a:off x="6404698" y="390999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A9F70-601B-2013-C7BA-6AB5255BAB65}"/>
              </a:ext>
            </a:extLst>
          </p:cNvPr>
          <p:cNvSpPr/>
          <p:nvPr/>
        </p:nvSpPr>
        <p:spPr>
          <a:xfrm>
            <a:off x="5232316" y="444354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A81F74-3886-24A3-C0AA-AFD4512412B6}"/>
              </a:ext>
            </a:extLst>
          </p:cNvPr>
          <p:cNvSpPr/>
          <p:nvPr/>
        </p:nvSpPr>
        <p:spPr>
          <a:xfrm>
            <a:off x="5372683" y="4818533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17DDA3-FA41-631B-66D6-8C51CDAD4F43}"/>
              </a:ext>
            </a:extLst>
          </p:cNvPr>
          <p:cNvSpPr/>
          <p:nvPr/>
        </p:nvSpPr>
        <p:spPr>
          <a:xfrm>
            <a:off x="7014996" y="5175688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ADD16-FD16-A610-DB2E-F32FC64977A2}"/>
              </a:ext>
            </a:extLst>
          </p:cNvPr>
          <p:cNvSpPr/>
          <p:nvPr/>
        </p:nvSpPr>
        <p:spPr>
          <a:xfrm>
            <a:off x="7141325" y="5550919"/>
            <a:ext cx="1371600" cy="2627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7F126-0965-2C3E-5C44-C18AF453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33" y="1936352"/>
            <a:ext cx="3923671" cy="12346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2884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92874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778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4F47C-A8EE-6547-0F8C-2258580A78CB}"/>
              </a:ext>
            </a:extLst>
          </p:cNvPr>
          <p:cNvSpPr/>
          <p:nvPr/>
        </p:nvSpPr>
        <p:spPr>
          <a:xfrm>
            <a:off x="1326517" y="3743251"/>
            <a:ext cx="6749700" cy="22701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B9A-9A44-8C49-16C2-5DAA5D8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C++ introduced </a:t>
            </a:r>
            <a:r>
              <a:rPr lang="en-US" dirty="0">
                <a:solidFill>
                  <a:schemeClr val="accent6"/>
                </a:solidFill>
              </a:rPr>
              <a:t>iostreams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428A7-6AF8-D0CD-AF97-E3E1B420C077}"/>
              </a:ext>
            </a:extLst>
          </p:cNvPr>
          <p:cNvSpPr txBox="1"/>
          <p:nvPr/>
        </p:nvSpPr>
        <p:spPr>
          <a:xfrm>
            <a:off x="1097280" y="2274838"/>
            <a:ext cx="53463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"The price of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48879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 is "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1234</a:t>
            </a:r>
            <a:endParaRPr lang="en-US" sz="2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sz="2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C86-84FB-CA8D-9917-A4E43A2AB02B}"/>
              </a:ext>
            </a:extLst>
          </p:cNvPr>
          <p:cNvSpPr txBox="1"/>
          <p:nvPr/>
        </p:nvSpPr>
        <p:spPr>
          <a:xfrm>
            <a:off x="6126480" y="458087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effectLst/>
                <a:latin typeface="Fira Code" panose="020B0809050000020004" pitchFamily="49" charset="0"/>
              </a:rPr>
              <a:t>The price of 48879 is 1234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3912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 =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concept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and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formattable&lt;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&lt;R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const_formattable_range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569191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7064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  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format_impl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6488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2F1-2246-3711-462C-FE799347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88B3-BF5F-4DB7-BD97-74463CC2BC72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608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89C-67D7-7CF9-6CF8-83F564A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Supporting </a:t>
            </a:r>
            <a:r>
              <a:rPr lang="en-US" dirty="0">
                <a:solidFill>
                  <a:schemeClr val="accent6"/>
                </a:solidFill>
              </a:rPr>
              <a:t>non-const-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/>
              <a:t> Ranges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3C3C8-A262-BA38-3C59-0F0F5A818B52}"/>
              </a:ext>
            </a:extLst>
          </p:cNvPr>
          <p:cNvSpPr txBox="1"/>
          <p:nvPr/>
        </p:nvSpPr>
        <p:spPr>
          <a:xfrm>
            <a:off x="1097280" y="1951672"/>
            <a:ext cx="6664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{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vector{v, v});</a:t>
            </a:r>
          </a:p>
          <a:p>
            <a:r>
              <a:rPr lang="nl-NL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“{:x} {:#x}</a:t>
            </a:r>
            <a:r>
              <a:rPr lang="nl-NL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nl-NL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nl-NL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vector{v, v});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* </a:t>
            </a:r>
            <a:r>
              <a:rPr lang="en-US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"{}</a:t>
            </a:r>
            <a:r>
              <a:rPr lang="en-US" b="0" dirty="0">
                <a:solidFill>
                  <a:srgbClr val="EE0000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|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views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(_1 &gt; </a:t>
            </a:r>
            <a:r>
              <a:rPr lang="en-US" dirty="0">
                <a:solidFill>
                  <a:srgbClr val="098658"/>
                </a:solidFill>
                <a:latin typeface="Fira Code" panose="020B08090500000200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D177-ECA8-B017-6D66-C4ACA9E6E3F6}"/>
              </a:ext>
            </a:extLst>
          </p:cNvPr>
          <p:cNvSpPr txBox="1"/>
          <p:nvPr/>
        </p:nvSpPr>
        <p:spPr>
          <a:xfrm>
            <a:off x="1097280" y="4589133"/>
            <a:ext cx="7215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[10, 20, 30]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[[10, 20, 30], [10, 20, 30]]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[a, 14, 1e], [[0xa, 0x14, 0x1e], [0xa, 0x14, 0x1e]]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40, 60]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[20, 30]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CC71A-D7E6-9A37-55F3-7911104366E5}"/>
              </a:ext>
            </a:extLst>
          </p:cNvPr>
          <p:cNvSpPr txBox="1"/>
          <p:nvPr/>
        </p:nvSpPr>
        <p:spPr>
          <a:xfrm>
            <a:off x="7154247" y="357953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✅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65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remove_cvref_t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&gt;&gt;;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formatter&lt;T&gt;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59889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499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49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top-level </a:t>
            </a:r>
            <a:r>
              <a:rPr lang="en-US" dirty="0">
                <a:solidFill>
                  <a:schemeClr val="accent6"/>
                </a:solidFill>
              </a:rPr>
              <a:t>specifiers</a:t>
            </a:r>
            <a:r>
              <a:rPr lang="en-US" dirty="0">
                <a:solidFill>
                  <a:schemeClr val="tx1"/>
                </a:solidFill>
              </a:rPr>
              <a:t>: 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5A31D-F71F-B84B-DA31-5DA5E90A7CE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84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628C-2156-00F1-DBC5-678ECCC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top-level </a:t>
            </a:r>
            <a:r>
              <a:rPr lang="en-US" sz="4400" dirty="0">
                <a:solidFill>
                  <a:schemeClr val="accent6"/>
                </a:solidFill>
              </a:rPr>
              <a:t>specifiers</a:t>
            </a:r>
            <a:r>
              <a:rPr lang="en-US" sz="4400" dirty="0">
                <a:solidFill>
                  <a:schemeClr val="tx1"/>
                </a:solidFill>
              </a:rPr>
              <a:t>: fill/align/width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9F95A-485A-0151-495E-B1484F58E51A}"/>
              </a:ext>
            </a:extLst>
          </p:cNvPr>
          <p:cNvSpPr txBox="1"/>
          <p:nvPr/>
        </p:nvSpPr>
        <p:spPr>
          <a:xfrm>
            <a:off x="1097280" y="1890712"/>
            <a:ext cx="52982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ranges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::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input_range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formatter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formatter&lt;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/* ... */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 underlying;</a:t>
            </a:r>
          </a:p>
          <a:p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// the 'n' specifier</a:t>
            </a:r>
          </a:p>
          <a:p>
            <a:r>
              <a:rPr lang="en-US" sz="1200" dirty="0">
                <a:solidFill>
                  <a:srgbClr val="008000"/>
                </a:solidFill>
                <a:latin typeface="Fira Code" panose="020B0809050000020004" pitchFamily="49" charset="0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format_specs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specs = {};</a:t>
            </a:r>
            <a:r>
              <a:rPr lang="en-US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 // fill, align, width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constexpr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parse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fmt_maybe_const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&gt;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"["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&amp;&amp;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 r)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first)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", 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first = </a:t>
            </a:r>
            <a:r>
              <a:rPr lang="en-US" sz="1200" b="0" dirty="0">
                <a:solidFill>
                  <a:srgbClr val="0000FF"/>
                </a:solidFill>
                <a:effectLst/>
                <a:latin typeface="Fira Code" panose="020B08090500000200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advance_to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out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underlying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elem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not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no_brackets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out 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format_to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(out, </a:t>
            </a:r>
            <a:r>
              <a:rPr lang="en-US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"]"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out;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}</a:t>
            </a:r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2D28-E5A8-9672-D8CB-D4EA700A7DC2}"/>
              </a:ext>
            </a:extLst>
          </p:cNvPr>
          <p:cNvSpPr txBox="1"/>
          <p:nvPr/>
        </p:nvSpPr>
        <p:spPr>
          <a:xfrm>
            <a:off x="6855675" y="2489527"/>
            <a:ext cx="4541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ctx.out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dirty="0"/>
              <a:t> may be write-</a:t>
            </a:r>
            <a:r>
              <a:rPr lang="en-US" dirty="0">
                <a:solidFill>
                  <a:schemeClr val="accent1"/>
                </a:solidFill>
              </a:rPr>
              <a:t>once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(e.g. </a:t>
            </a:r>
            <a:r>
              <a:rPr lang="en-US" sz="1400" dirty="0" err="1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back_inserter</a:t>
            </a:r>
            <a:r>
              <a:rPr lang="en-US" sz="1400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&lt;string&gt;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6249-DD5B-ECC3-39EC-5FE72F31DC8D}"/>
              </a:ext>
            </a:extLst>
          </p:cNvPr>
          <p:cNvSpPr txBox="1"/>
          <p:nvPr/>
        </p:nvSpPr>
        <p:spPr>
          <a:xfrm>
            <a:off x="6855674" y="3485535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 idea </a:t>
            </a:r>
            <a:r>
              <a:rPr lang="en-US" dirty="0">
                <a:solidFill>
                  <a:schemeClr val="accent1"/>
                </a:solidFill>
              </a:rPr>
              <a:t>how many</a:t>
            </a:r>
            <a:r>
              <a:rPr lang="en-US" dirty="0"/>
              <a:t> characters to 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8C4E-971C-134E-30B5-2EBC0B41B0AC}"/>
              </a:ext>
            </a:extLst>
          </p:cNvPr>
          <p:cNvSpPr txBox="1"/>
          <p:nvPr/>
        </p:nvSpPr>
        <p:spPr>
          <a:xfrm>
            <a:off x="6855673" y="4204544"/>
            <a:ext cx="45418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Can’t iterate the range </a:t>
            </a:r>
            <a:r>
              <a:rPr lang="en-US" dirty="0">
                <a:solidFill>
                  <a:schemeClr val="accent1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350200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8729</TotalTime>
  <Words>12959</Words>
  <Application>Microsoft Office PowerPoint</Application>
  <PresentationFormat>Widescreen</PresentationFormat>
  <Paragraphs>2074</Paragraphs>
  <Slides>154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2" baseType="lpstr">
      <vt:lpstr>Arial</vt:lpstr>
      <vt:lpstr>Calibri</vt:lpstr>
      <vt:lpstr>Calibri Light</vt:lpstr>
      <vt:lpstr>Courier New</vt:lpstr>
      <vt:lpstr>Fira Code</vt:lpstr>
      <vt:lpstr>Fira Code, Consolas,  Courier New</vt:lpstr>
      <vt:lpstr>Times New Roman</vt:lpstr>
      <vt:lpstr>Retrospect</vt:lpstr>
      <vt:lpstr>The Surprising Complexity of Formatting Ranges</vt:lpstr>
      <vt:lpstr>About Me</vt:lpstr>
      <vt:lpstr>About Me</vt:lpstr>
      <vt:lpstr>About Me</vt:lpstr>
      <vt:lpstr>In the beginning, there was printf</vt:lpstr>
      <vt:lpstr>In the beginning, there was printf</vt:lpstr>
      <vt:lpstr>In the beginning, there was printf</vt:lpstr>
      <vt:lpstr>In the beginning, there was printf</vt:lpstr>
      <vt:lpstr>Then C++ introduced iostreams</vt:lpstr>
      <vt:lpstr>Then C++ introduced iostreams</vt:lpstr>
      <vt:lpstr>Then C++ introduced iostreams</vt:lpstr>
      <vt:lpstr>Then C++ introduced iostreams</vt:lpstr>
      <vt:lpstr>Then C++ introduced iostreams</vt:lpstr>
      <vt:lpstr>Then there was {fmt}</vt:lpstr>
      <vt:lpstr>Intro to {fmt}</vt:lpstr>
      <vt:lpstr>Intro to {fmt}</vt:lpstr>
      <vt:lpstr>Intro to {fmt}</vt:lpstr>
      <vt:lpstr>Intro to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Parsing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Formatting in {fmt}</vt:lpstr>
      <vt:lpstr>Generic Formatting in {fmt}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A formatter for optional&lt;T&gt;</vt:lpstr>
      <vt:lpstr>Formatting Ranges</vt:lpstr>
      <vt:lpstr>Various Range Formats</vt:lpstr>
      <vt:lpstr>Various Range Formats for vector&lt;char&gt;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A format-spec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Implementing formatter for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Supporting non-const-iterable Ranges</vt:lpstr>
      <vt:lpstr>Adding top-level specifiers</vt:lpstr>
      <vt:lpstr>Adding top-level specifiers</vt:lpstr>
      <vt:lpstr>Adding top-level specifiers: n</vt:lpstr>
      <vt:lpstr>Adding top-level specifiers: n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fill/align/width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Adding top-level specifiers: delimiter</vt:lpstr>
      <vt:lpstr>Formatting Tuples</vt:lpstr>
      <vt:lpstr>A format-spec for pair&lt;int, int&gt;</vt:lpstr>
      <vt:lpstr>A format-spec for pair&lt;int, int&gt;</vt:lpstr>
      <vt:lpstr>A format-spec for pair&lt;int, int&gt;</vt:lpstr>
      <vt:lpstr>A format-spec for pair&lt;int,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Parsing format-spec for Tuples</vt:lpstr>
      <vt:lpstr>Formatting format-spec for Tuples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A format-spec for pair&lt;system_clock::time_point, int&gt;</vt:lpstr>
      <vt:lpstr>Parsing format-spec for Tuples</vt:lpstr>
      <vt:lpstr>Parsing format-spec for Tuples</vt:lpstr>
      <vt:lpstr>How to do format-spec for Tuples?</vt:lpstr>
      <vt:lpstr>How to do format-spec for Tuples?</vt:lpstr>
      <vt:lpstr>Looking to C++23</vt:lpstr>
      <vt:lpstr>P2286: Formatting Ranges</vt:lpstr>
      <vt:lpstr>P2286: Formatting Ranges</vt:lpstr>
      <vt:lpstr>P2286: Formatting Ranges</vt:lpstr>
      <vt:lpstr>P2286: Formatting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Surprising Complexity of Formatting Ranges</dc:title>
  <dc:creator>Barry Revzin</dc:creator>
  <cp:lastModifiedBy>Barry Revzin</cp:lastModifiedBy>
  <cp:revision>62</cp:revision>
  <dcterms:created xsi:type="dcterms:W3CDTF">2022-08-06T22:23:59Z</dcterms:created>
  <dcterms:modified xsi:type="dcterms:W3CDTF">2022-08-18T02:43:40Z</dcterms:modified>
</cp:coreProperties>
</file>