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13" r:id="rId1"/>
  </p:sldMasterIdLst>
  <p:notesMasterIdLst>
    <p:notesMasterId r:id="rId197"/>
  </p:notesMasterIdLst>
  <p:sldIdLst>
    <p:sldId id="512" r:id="rId2"/>
    <p:sldId id="257" r:id="rId3"/>
    <p:sldId id="259" r:id="rId4"/>
    <p:sldId id="260" r:id="rId5"/>
    <p:sldId id="261" r:id="rId6"/>
    <p:sldId id="263" r:id="rId7"/>
    <p:sldId id="264" r:id="rId8"/>
    <p:sldId id="262" r:id="rId9"/>
    <p:sldId id="265" r:id="rId10"/>
    <p:sldId id="266" r:id="rId11"/>
    <p:sldId id="268" r:id="rId12"/>
    <p:sldId id="269" r:id="rId13"/>
    <p:sldId id="437" r:id="rId14"/>
    <p:sldId id="438" r:id="rId15"/>
    <p:sldId id="270" r:id="rId16"/>
    <p:sldId id="271" r:id="rId17"/>
    <p:sldId id="451" r:id="rId18"/>
    <p:sldId id="452" r:id="rId19"/>
    <p:sldId id="453" r:id="rId20"/>
    <p:sldId id="454" r:id="rId21"/>
    <p:sldId id="455" r:id="rId22"/>
    <p:sldId id="511" r:id="rId23"/>
    <p:sldId id="275" r:id="rId24"/>
    <p:sldId id="276" r:id="rId25"/>
    <p:sldId id="311" r:id="rId26"/>
    <p:sldId id="277" r:id="rId27"/>
    <p:sldId id="278" r:id="rId28"/>
    <p:sldId id="289" r:id="rId29"/>
    <p:sldId id="456" r:id="rId30"/>
    <p:sldId id="457" r:id="rId31"/>
    <p:sldId id="280" r:id="rId32"/>
    <p:sldId id="281" r:id="rId33"/>
    <p:sldId id="282" r:id="rId34"/>
    <p:sldId id="283" r:id="rId35"/>
    <p:sldId id="284" r:id="rId36"/>
    <p:sldId id="285" r:id="rId37"/>
    <p:sldId id="461" r:id="rId38"/>
    <p:sldId id="460" r:id="rId39"/>
    <p:sldId id="286" r:id="rId40"/>
    <p:sldId id="291" r:id="rId41"/>
    <p:sldId id="287" r:id="rId42"/>
    <p:sldId id="288" r:id="rId43"/>
    <p:sldId id="312" r:id="rId44"/>
    <p:sldId id="292" r:id="rId45"/>
    <p:sldId id="463" r:id="rId46"/>
    <p:sldId id="293" r:id="rId47"/>
    <p:sldId id="295" r:id="rId48"/>
    <p:sldId id="297" r:id="rId49"/>
    <p:sldId id="298" r:id="rId50"/>
    <p:sldId id="299" r:id="rId51"/>
    <p:sldId id="300" r:id="rId52"/>
    <p:sldId id="464" r:id="rId53"/>
    <p:sldId id="465" r:id="rId54"/>
    <p:sldId id="466" r:id="rId55"/>
    <p:sldId id="467" r:id="rId56"/>
    <p:sldId id="468" r:id="rId57"/>
    <p:sldId id="469" r:id="rId58"/>
    <p:sldId id="471" r:id="rId59"/>
    <p:sldId id="472" r:id="rId60"/>
    <p:sldId id="473" r:id="rId61"/>
    <p:sldId id="474" r:id="rId62"/>
    <p:sldId id="475" r:id="rId63"/>
    <p:sldId id="476" r:id="rId64"/>
    <p:sldId id="478" r:id="rId65"/>
    <p:sldId id="479" r:id="rId66"/>
    <p:sldId id="481" r:id="rId67"/>
    <p:sldId id="482" r:id="rId68"/>
    <p:sldId id="483" r:id="rId69"/>
    <p:sldId id="484" r:id="rId70"/>
    <p:sldId id="485" r:id="rId71"/>
    <p:sldId id="302" r:id="rId72"/>
    <p:sldId id="303" r:id="rId73"/>
    <p:sldId id="304" r:id="rId74"/>
    <p:sldId id="330" r:id="rId75"/>
    <p:sldId id="331" r:id="rId76"/>
    <p:sldId id="332" r:id="rId77"/>
    <p:sldId id="333" r:id="rId78"/>
    <p:sldId id="313" r:id="rId79"/>
    <p:sldId id="314" r:id="rId80"/>
    <p:sldId id="315" r:id="rId81"/>
    <p:sldId id="316" r:id="rId82"/>
    <p:sldId id="492" r:id="rId83"/>
    <p:sldId id="317" r:id="rId84"/>
    <p:sldId id="318" r:id="rId85"/>
    <p:sldId id="319" r:id="rId86"/>
    <p:sldId id="320" r:id="rId87"/>
    <p:sldId id="321" r:id="rId88"/>
    <p:sldId id="322" r:id="rId89"/>
    <p:sldId id="323" r:id="rId90"/>
    <p:sldId id="324" r:id="rId91"/>
    <p:sldId id="326" r:id="rId92"/>
    <p:sldId id="325" r:id="rId93"/>
    <p:sldId id="328" r:id="rId94"/>
    <p:sldId id="329" r:id="rId95"/>
    <p:sldId id="334" r:id="rId96"/>
    <p:sldId id="335" r:id="rId97"/>
    <p:sldId id="336" r:id="rId98"/>
    <p:sldId id="337" r:id="rId99"/>
    <p:sldId id="338" r:id="rId100"/>
    <p:sldId id="339" r:id="rId101"/>
    <p:sldId id="340" r:id="rId102"/>
    <p:sldId id="341" r:id="rId103"/>
    <p:sldId id="342" r:id="rId104"/>
    <p:sldId id="343" r:id="rId105"/>
    <p:sldId id="345" r:id="rId106"/>
    <p:sldId id="344" r:id="rId107"/>
    <p:sldId id="348" r:id="rId108"/>
    <p:sldId id="349" r:id="rId109"/>
    <p:sldId id="347" r:id="rId110"/>
    <p:sldId id="350" r:id="rId111"/>
    <p:sldId id="351" r:id="rId112"/>
    <p:sldId id="352" r:id="rId113"/>
    <p:sldId id="353" r:id="rId114"/>
    <p:sldId id="354" r:id="rId115"/>
    <p:sldId id="355" r:id="rId116"/>
    <p:sldId id="357" r:id="rId117"/>
    <p:sldId id="359" r:id="rId118"/>
    <p:sldId id="362" r:id="rId119"/>
    <p:sldId id="363" r:id="rId120"/>
    <p:sldId id="364" r:id="rId121"/>
    <p:sldId id="366" r:id="rId122"/>
    <p:sldId id="486" r:id="rId123"/>
    <p:sldId id="488" r:id="rId124"/>
    <p:sldId id="490" r:id="rId125"/>
    <p:sldId id="367" r:id="rId126"/>
    <p:sldId id="491" r:id="rId127"/>
    <p:sldId id="372" r:id="rId128"/>
    <p:sldId id="373" r:id="rId129"/>
    <p:sldId id="374" r:id="rId130"/>
    <p:sldId id="376" r:id="rId131"/>
    <p:sldId id="494" r:id="rId132"/>
    <p:sldId id="495" r:id="rId133"/>
    <p:sldId id="496" r:id="rId134"/>
    <p:sldId id="498" r:id="rId135"/>
    <p:sldId id="499" r:id="rId136"/>
    <p:sldId id="500" r:id="rId137"/>
    <p:sldId id="501" r:id="rId138"/>
    <p:sldId id="502" r:id="rId139"/>
    <p:sldId id="503" r:id="rId140"/>
    <p:sldId id="504" r:id="rId141"/>
    <p:sldId id="505" r:id="rId142"/>
    <p:sldId id="506" r:id="rId143"/>
    <p:sldId id="507" r:id="rId144"/>
    <p:sldId id="508" r:id="rId145"/>
    <p:sldId id="509" r:id="rId146"/>
    <p:sldId id="382" r:id="rId147"/>
    <p:sldId id="383" r:id="rId148"/>
    <p:sldId id="385" r:id="rId149"/>
    <p:sldId id="386" r:id="rId150"/>
    <p:sldId id="387" r:id="rId151"/>
    <p:sldId id="388" r:id="rId152"/>
    <p:sldId id="389" r:id="rId153"/>
    <p:sldId id="390" r:id="rId154"/>
    <p:sldId id="391" r:id="rId155"/>
    <p:sldId id="392" r:id="rId156"/>
    <p:sldId id="394" r:id="rId157"/>
    <p:sldId id="395" r:id="rId158"/>
    <p:sldId id="396" r:id="rId159"/>
    <p:sldId id="397" r:id="rId160"/>
    <p:sldId id="398" r:id="rId161"/>
    <p:sldId id="399" r:id="rId162"/>
    <p:sldId id="400" r:id="rId163"/>
    <p:sldId id="401" r:id="rId164"/>
    <p:sldId id="402" r:id="rId165"/>
    <p:sldId id="403" r:id="rId166"/>
    <p:sldId id="427" r:id="rId167"/>
    <p:sldId id="404" r:id="rId168"/>
    <p:sldId id="410" r:id="rId169"/>
    <p:sldId id="412" r:id="rId170"/>
    <p:sldId id="413" r:id="rId171"/>
    <p:sldId id="414" r:id="rId172"/>
    <p:sldId id="415" r:id="rId173"/>
    <p:sldId id="428" r:id="rId174"/>
    <p:sldId id="429" r:id="rId175"/>
    <p:sldId id="418" r:id="rId176"/>
    <p:sldId id="419" r:id="rId177"/>
    <p:sldId id="405" r:id="rId178"/>
    <p:sldId id="406" r:id="rId179"/>
    <p:sldId id="407" r:id="rId180"/>
    <p:sldId id="408" r:id="rId181"/>
    <p:sldId id="420" r:id="rId182"/>
    <p:sldId id="409" r:id="rId183"/>
    <p:sldId id="421" r:id="rId184"/>
    <p:sldId id="426" r:id="rId185"/>
    <p:sldId id="513" r:id="rId186"/>
    <p:sldId id="515" r:id="rId187"/>
    <p:sldId id="516" r:id="rId188"/>
    <p:sldId id="510" r:id="rId189"/>
    <p:sldId id="435" r:id="rId190"/>
    <p:sldId id="436" r:id="rId191"/>
    <p:sldId id="430" r:id="rId192"/>
    <p:sldId id="431" r:id="rId193"/>
    <p:sldId id="432" r:id="rId194"/>
    <p:sldId id="434" r:id="rId195"/>
    <p:sldId id="433" r:id="rId19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48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22" autoAdjust="0"/>
    <p:restoredTop sz="81607" autoAdjust="0"/>
  </p:normalViewPr>
  <p:slideViewPr>
    <p:cSldViewPr snapToGrid="0">
      <p:cViewPr varScale="1">
        <p:scale>
          <a:sx n="132" d="100"/>
          <a:sy n="132" d="100"/>
        </p:scale>
        <p:origin x="352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notesMaster" Target="notesMasters/notesMaster1.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E0B6E-D459-45FC-AFC7-EECAFC6AEB45}" type="datetimeFigureOut">
              <a:rPr lang="en-US" smtClean="0"/>
              <a:t>9/12/2022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13F62-5D2D-4EA1-A04A-0F7570840A96}" type="slidenum">
              <a:rPr lang="en-US" smtClean="0"/>
              <a:t>‹#›</a:t>
            </a:fld>
            <a:endParaRPr lang="en-US"/>
          </a:p>
        </p:txBody>
      </p:sp>
    </p:spTree>
    <p:extLst>
      <p:ext uri="{BB962C8B-B14F-4D97-AF65-F5344CB8AC3E}">
        <p14:creationId xmlns:p14="http://schemas.microsoft.com/office/powerpoint/2010/main" val="326699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Jump is a global trading firm committed to world class research &amp; development. Our focus is to be the best trading firm in the world across all asset classes and all time horizons (not just HFT!). We design, develop, and deploy technologies that are at the leading edges of the field, fund start-ups across industries, and partner with leading global research organizations and universities to solve problems. </a:t>
            </a:r>
          </a:p>
          <a:p>
            <a:endParaRPr lang="en-US" sz="1200" dirty="0"/>
          </a:p>
          <a:p>
            <a:r>
              <a:rPr lang="en-US" sz="1200" dirty="0"/>
              <a:t>We are always looking to add talented engineers to a variety of teams and have a great mix of experience across different industries. Feel free to check out our LinkedIn page for open roles and reach out with any questions.</a:t>
            </a:r>
          </a:p>
          <a:p>
            <a:endParaRPr lang="en-US" dirty="0"/>
          </a:p>
        </p:txBody>
      </p:sp>
      <p:sp>
        <p:nvSpPr>
          <p:cNvPr id="4" name="Slide Number Placeholder 3"/>
          <p:cNvSpPr>
            <a:spLocks noGrp="1"/>
          </p:cNvSpPr>
          <p:nvPr>
            <p:ph type="sldNum" sz="quarter" idx="5"/>
          </p:nvPr>
        </p:nvSpPr>
        <p:spPr/>
        <p:txBody>
          <a:bodyPr/>
          <a:lstStyle/>
          <a:p>
            <a:fld id="{E6C13F62-5D2D-4EA1-A04A-0F7570840A96}" type="slidenum">
              <a:rPr lang="en-US" smtClean="0"/>
              <a:t>2</a:t>
            </a:fld>
            <a:endParaRPr lang="en-US"/>
          </a:p>
        </p:txBody>
      </p:sp>
    </p:spTree>
    <p:extLst>
      <p:ext uri="{BB962C8B-B14F-4D97-AF65-F5344CB8AC3E}">
        <p14:creationId xmlns:p14="http://schemas.microsoft.com/office/powerpoint/2010/main" val="331178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antisocial! Remove state</a:t>
            </a:r>
          </a:p>
        </p:txBody>
      </p:sp>
      <p:sp>
        <p:nvSpPr>
          <p:cNvPr id="4" name="Slide Number Placeholder 3"/>
          <p:cNvSpPr>
            <a:spLocks noGrp="1"/>
          </p:cNvSpPr>
          <p:nvPr>
            <p:ph type="sldNum" sz="quarter" idx="5"/>
          </p:nvPr>
        </p:nvSpPr>
        <p:spPr/>
        <p:txBody>
          <a:bodyPr/>
          <a:lstStyle/>
          <a:p>
            <a:fld id="{E6C13F62-5D2D-4EA1-A04A-0F7570840A96}" type="slidenum">
              <a:rPr lang="en-US" smtClean="0"/>
              <a:t>12</a:t>
            </a:fld>
            <a:endParaRPr lang="en-US"/>
          </a:p>
        </p:txBody>
      </p:sp>
    </p:spTree>
    <p:extLst>
      <p:ext uri="{BB962C8B-B14F-4D97-AF65-F5344CB8AC3E}">
        <p14:creationId xmlns:p14="http://schemas.microsoft.com/office/powerpoint/2010/main" val="225629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1AFD55-DB36-4F11-ABAC-128E12A6AE3E}"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D7EFE-8F4A-4E55-AD2D-7D815A96E7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0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7EA8-8F83-47A0-860D-83BC16D51A28}"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D7EFE-8F4A-4E55-AD2D-7D815A96E790}" type="slidenum">
              <a:rPr lang="en-US" smtClean="0"/>
              <a:t>‹#›</a:t>
            </a:fld>
            <a:endParaRPr lang="en-US"/>
          </a:p>
        </p:txBody>
      </p:sp>
    </p:spTree>
    <p:extLst>
      <p:ext uri="{BB962C8B-B14F-4D97-AF65-F5344CB8AC3E}">
        <p14:creationId xmlns:p14="http://schemas.microsoft.com/office/powerpoint/2010/main" val="210298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4862F9-069B-4CEC-B51C-85FAF83F7FE3}"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D7EFE-8F4A-4E55-AD2D-7D815A96E790}" type="slidenum">
              <a:rPr lang="en-US" smtClean="0"/>
              <a:t>‹#›</a:t>
            </a:fld>
            <a:endParaRPr lang="en-US"/>
          </a:p>
        </p:txBody>
      </p:sp>
    </p:spTree>
    <p:extLst>
      <p:ext uri="{BB962C8B-B14F-4D97-AF65-F5344CB8AC3E}">
        <p14:creationId xmlns:p14="http://schemas.microsoft.com/office/powerpoint/2010/main" val="4176156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09DA0-6F40-4411-8873-941554ABE1D1}"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D7EFE-8F4A-4E55-AD2D-7D815A96E790}" type="slidenum">
              <a:rPr lang="en-US" smtClean="0"/>
              <a:t>‹#›</a:t>
            </a:fld>
            <a:endParaRPr lang="en-US"/>
          </a:p>
        </p:txBody>
      </p:sp>
    </p:spTree>
    <p:extLst>
      <p:ext uri="{BB962C8B-B14F-4D97-AF65-F5344CB8AC3E}">
        <p14:creationId xmlns:p14="http://schemas.microsoft.com/office/powerpoint/2010/main" val="67578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149E57-B780-483C-B4BB-1E2A707CFABE}" type="datetime1">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ED7EFE-8F4A-4E55-AD2D-7D815A96E79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95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A8818B-FFB5-43B2-AA69-955D96132FD9}" type="datetime1">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D7EFE-8F4A-4E55-AD2D-7D815A96E790}" type="slidenum">
              <a:rPr lang="en-US" smtClean="0"/>
              <a:t>‹#›</a:t>
            </a:fld>
            <a:endParaRPr lang="en-US"/>
          </a:p>
        </p:txBody>
      </p:sp>
    </p:spTree>
    <p:extLst>
      <p:ext uri="{BB962C8B-B14F-4D97-AF65-F5344CB8AC3E}">
        <p14:creationId xmlns:p14="http://schemas.microsoft.com/office/powerpoint/2010/main" val="92926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9E1D48-0D24-45D1-9926-A6A9BA02EE02}" type="datetime1">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ED7EFE-8F4A-4E55-AD2D-7D815A96E790}" type="slidenum">
              <a:rPr lang="en-US" smtClean="0"/>
              <a:t>‹#›</a:t>
            </a:fld>
            <a:endParaRPr lang="en-US"/>
          </a:p>
        </p:txBody>
      </p:sp>
    </p:spTree>
    <p:extLst>
      <p:ext uri="{BB962C8B-B14F-4D97-AF65-F5344CB8AC3E}">
        <p14:creationId xmlns:p14="http://schemas.microsoft.com/office/powerpoint/2010/main" val="2027417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38322-BCD9-4459-B773-A93D6F54FCC8}" type="datetime1">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ED7EFE-8F4A-4E55-AD2D-7D815A96E790}" type="slidenum">
              <a:rPr lang="en-US" smtClean="0"/>
              <a:t>‹#›</a:t>
            </a:fld>
            <a:endParaRPr lang="en-US"/>
          </a:p>
        </p:txBody>
      </p:sp>
    </p:spTree>
    <p:extLst>
      <p:ext uri="{BB962C8B-B14F-4D97-AF65-F5344CB8AC3E}">
        <p14:creationId xmlns:p14="http://schemas.microsoft.com/office/powerpoint/2010/main" val="418889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2D9E25-1FF3-498E-AEA7-A43CF0BC626E}" type="datetime1">
              <a:rPr lang="en-US" smtClean="0"/>
              <a:t>9/12/2022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EED7EFE-8F4A-4E55-AD2D-7D815A96E790}" type="slidenum">
              <a:rPr lang="en-US" smtClean="0"/>
              <a:t>‹#›</a:t>
            </a:fld>
            <a:endParaRPr lang="en-US"/>
          </a:p>
        </p:txBody>
      </p:sp>
    </p:spTree>
    <p:extLst>
      <p:ext uri="{BB962C8B-B14F-4D97-AF65-F5344CB8AC3E}">
        <p14:creationId xmlns:p14="http://schemas.microsoft.com/office/powerpoint/2010/main" val="458140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753BBE-2B7E-4963-99A6-B4C36EDF53CC}" type="datetime1">
              <a:rPr lang="en-US" smtClean="0"/>
              <a:t>9/12/2022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ED7EFE-8F4A-4E55-AD2D-7D815A96E790}" type="slidenum">
              <a:rPr lang="en-US" smtClean="0"/>
              <a:t>‹#›</a:t>
            </a:fld>
            <a:endParaRPr lang="en-US"/>
          </a:p>
        </p:txBody>
      </p:sp>
    </p:spTree>
    <p:extLst>
      <p:ext uri="{BB962C8B-B14F-4D97-AF65-F5344CB8AC3E}">
        <p14:creationId xmlns:p14="http://schemas.microsoft.com/office/powerpoint/2010/main" val="102041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AA866C-1E21-45CC-A86B-FA57474CCFB0}" type="datetime1">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ED7EFE-8F4A-4E55-AD2D-7D815A96E790}" type="slidenum">
              <a:rPr lang="en-US" smtClean="0"/>
              <a:t>‹#›</a:t>
            </a:fld>
            <a:endParaRPr lang="en-US"/>
          </a:p>
        </p:txBody>
      </p:sp>
    </p:spTree>
    <p:extLst>
      <p:ext uri="{BB962C8B-B14F-4D97-AF65-F5344CB8AC3E}">
        <p14:creationId xmlns:p14="http://schemas.microsoft.com/office/powerpoint/2010/main" val="253955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D53322F-775C-4D61-9EB2-B0E80F0B7153}" type="datetime1">
              <a:rPr lang="en-US" smtClean="0"/>
              <a:t>9/12/2022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ED7EFE-8F4A-4E55-AD2D-7D815A96E79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156591"/>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imsong-cpp.github.io/cppwp/n4861/format#functions"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imsong-cpp.github.io/cppwp/n4861/format#functions"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hyperlink" Target="https://brevzin.github.io/"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F8FA64-9566-013B-7A44-F3FAED4A0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5173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9B9A-9A44-8C49-16C2-5DAA5D86FDCE}"/>
              </a:ext>
            </a:extLst>
          </p:cNvPr>
          <p:cNvSpPr>
            <a:spLocks noGrp="1"/>
          </p:cNvSpPr>
          <p:nvPr>
            <p:ph type="title"/>
          </p:nvPr>
        </p:nvSpPr>
        <p:spPr/>
        <p:txBody>
          <a:bodyPr/>
          <a:lstStyle/>
          <a:p>
            <a:r>
              <a:rPr lang="en-US" dirty="0"/>
              <a:t>Then C++ introduced </a:t>
            </a:r>
            <a:r>
              <a:rPr lang="en-US" dirty="0">
                <a:solidFill>
                  <a:schemeClr val="accent6"/>
                </a:solidFill>
              </a:rPr>
              <a:t>iostreams</a:t>
            </a:r>
          </a:p>
        </p:txBody>
      </p:sp>
      <p:sp>
        <p:nvSpPr>
          <p:cNvPr id="4" name="TextBox 3">
            <a:extLst>
              <a:ext uri="{FF2B5EF4-FFF2-40B4-BE49-F238E27FC236}">
                <a16:creationId xmlns:a16="http://schemas.microsoft.com/office/drawing/2014/main" id="{84C428A7-6AF8-D0CD-AF97-E3E1B420C077}"/>
              </a:ext>
            </a:extLst>
          </p:cNvPr>
          <p:cNvSpPr txBox="1"/>
          <p:nvPr/>
        </p:nvSpPr>
        <p:spPr>
          <a:xfrm>
            <a:off x="1097280" y="2274838"/>
            <a:ext cx="5346335" cy="2308324"/>
          </a:xfrm>
          <a:prstGeom prst="rect">
            <a:avLst/>
          </a:prstGeom>
          <a:noFill/>
        </p:spPr>
        <p:txBody>
          <a:bodyPr wrap="none" rtlCol="0">
            <a:spAutoFit/>
          </a:bodyPr>
          <a:lstStyle/>
          <a:p>
            <a:r>
              <a:rPr lang="en-US" sz="2400" dirty="0">
                <a:solidFill>
                  <a:srgbClr val="267F99"/>
                </a:solidFill>
                <a:latin typeface="Fira Code" panose="020B0809050000020004" pitchFamily="49" charset="0"/>
              </a:rPr>
              <a:t>std</a:t>
            </a:r>
            <a:r>
              <a:rPr lang="en-US" sz="2400" dirty="0">
                <a:solidFill>
                  <a:srgbClr val="000000"/>
                </a:solidFill>
                <a:latin typeface="Fira Code" panose="020B0809050000020004" pitchFamily="49" charset="0"/>
              </a:rPr>
              <a:t>::</a:t>
            </a:r>
            <a:r>
              <a:rPr lang="en-US" sz="2400" dirty="0" err="1">
                <a:solidFill>
                  <a:srgbClr val="000000"/>
                </a:solidFill>
                <a:latin typeface="Fira Code" panose="020B0809050000020004" pitchFamily="49" charset="0"/>
              </a:rPr>
              <a:t>cout</a:t>
            </a:r>
            <a:r>
              <a:rPr lang="en-US" sz="2400" dirty="0">
                <a:solidFill>
                  <a:srgbClr val="000000"/>
                </a:solidFill>
                <a:latin typeface="Fira Code" panose="020B0809050000020004" pitchFamily="49" charset="0"/>
              </a:rPr>
              <a:t> &lt;&lt; </a:t>
            </a:r>
            <a:r>
              <a:rPr lang="en-US" sz="2400" dirty="0">
                <a:solidFill>
                  <a:srgbClr val="A31515"/>
                </a:solidFill>
                <a:latin typeface="Fira Code" panose="020B0809050000020004" pitchFamily="49" charset="0"/>
              </a:rPr>
              <a:t>"The price of "</a:t>
            </a:r>
            <a:endParaRPr lang="en-US" sz="2400" dirty="0">
              <a:solidFill>
                <a:srgbClr val="000000"/>
              </a:solidFill>
              <a:latin typeface="Fira Code" panose="020B0809050000020004" pitchFamily="49" charset="0"/>
            </a:endParaRPr>
          </a:p>
          <a:p>
            <a:r>
              <a:rPr lang="en-US" sz="2400" dirty="0">
                <a:solidFill>
                  <a:srgbClr val="000000"/>
                </a:solidFill>
                <a:latin typeface="Fira Code" panose="020B0809050000020004" pitchFamily="49" charset="0"/>
              </a:rPr>
              <a:t>          &lt;&lt; </a:t>
            </a:r>
            <a:r>
              <a:rPr lang="en-US" sz="2400" dirty="0">
                <a:solidFill>
                  <a:srgbClr val="267F99"/>
                </a:solidFill>
                <a:latin typeface="Fira Code" panose="020B0809050000020004" pitchFamily="49" charset="0"/>
              </a:rPr>
              <a:t>std</a:t>
            </a:r>
            <a:r>
              <a:rPr lang="en-US" sz="2400" dirty="0">
                <a:solidFill>
                  <a:srgbClr val="000000"/>
                </a:solidFill>
                <a:latin typeface="Fira Code" panose="020B0809050000020004" pitchFamily="49" charset="0"/>
              </a:rPr>
              <a:t>::hex</a:t>
            </a:r>
          </a:p>
          <a:p>
            <a:r>
              <a:rPr lang="en-US" sz="2400" dirty="0">
                <a:solidFill>
                  <a:srgbClr val="000000"/>
                </a:solidFill>
                <a:latin typeface="Fira Code" panose="020B0809050000020004" pitchFamily="49" charset="0"/>
              </a:rPr>
              <a:t>          &lt;&lt; </a:t>
            </a:r>
            <a:r>
              <a:rPr lang="en-US" sz="2400" dirty="0">
                <a:solidFill>
                  <a:srgbClr val="098658"/>
                </a:solidFill>
                <a:latin typeface="Fira Code" panose="020B0809050000020004" pitchFamily="49" charset="0"/>
              </a:rPr>
              <a:t>48879</a:t>
            </a:r>
            <a:endParaRPr lang="en-US" sz="2400" dirty="0">
              <a:solidFill>
                <a:srgbClr val="000000"/>
              </a:solidFill>
              <a:latin typeface="Fira Code" panose="020B0809050000020004" pitchFamily="49" charset="0"/>
            </a:endParaRPr>
          </a:p>
          <a:p>
            <a:r>
              <a:rPr lang="en-US" sz="2400" dirty="0">
                <a:solidFill>
                  <a:srgbClr val="000000"/>
                </a:solidFill>
                <a:latin typeface="Fira Code" panose="020B0809050000020004" pitchFamily="49" charset="0"/>
              </a:rPr>
              <a:t>          &lt;&lt; </a:t>
            </a:r>
            <a:r>
              <a:rPr lang="en-US" sz="2400" dirty="0">
                <a:solidFill>
                  <a:srgbClr val="A31515"/>
                </a:solidFill>
                <a:latin typeface="Fira Code" panose="020B0809050000020004" pitchFamily="49" charset="0"/>
              </a:rPr>
              <a:t>" is "</a:t>
            </a:r>
            <a:endParaRPr lang="en-US" sz="2400" dirty="0">
              <a:solidFill>
                <a:srgbClr val="000000"/>
              </a:solidFill>
              <a:latin typeface="Fira Code" panose="020B0809050000020004" pitchFamily="49" charset="0"/>
            </a:endParaRPr>
          </a:p>
          <a:p>
            <a:r>
              <a:rPr lang="en-US" sz="2400" dirty="0">
                <a:solidFill>
                  <a:srgbClr val="000000"/>
                </a:solidFill>
                <a:latin typeface="Fira Code" panose="020B0809050000020004" pitchFamily="49" charset="0"/>
              </a:rPr>
              <a:t>          &lt;&lt; </a:t>
            </a:r>
            <a:r>
              <a:rPr lang="en-US" sz="2400" dirty="0">
                <a:solidFill>
                  <a:srgbClr val="098658"/>
                </a:solidFill>
                <a:latin typeface="Fira Code" panose="020B0809050000020004" pitchFamily="49" charset="0"/>
              </a:rPr>
              <a:t>1234</a:t>
            </a:r>
            <a:endParaRPr lang="en-US" sz="2400" dirty="0">
              <a:solidFill>
                <a:srgbClr val="000000"/>
              </a:solidFill>
              <a:latin typeface="Fira Code" panose="020B0809050000020004" pitchFamily="49" charset="0"/>
            </a:endParaRPr>
          </a:p>
          <a:p>
            <a:r>
              <a:rPr lang="en-US" sz="2400" dirty="0">
                <a:solidFill>
                  <a:srgbClr val="000000"/>
                </a:solidFill>
                <a:latin typeface="Fira Code" panose="020B0809050000020004" pitchFamily="49" charset="0"/>
              </a:rPr>
              <a:t>          &lt;&lt; </a:t>
            </a:r>
            <a:r>
              <a:rPr lang="en-US" sz="2400" dirty="0">
                <a:solidFill>
                  <a:srgbClr val="A31515"/>
                </a:solidFill>
                <a:latin typeface="Fira Code" panose="020B0809050000020004" pitchFamily="49" charset="0"/>
              </a:rPr>
              <a:t>'</a:t>
            </a:r>
            <a:r>
              <a:rPr lang="en-US" sz="2400" dirty="0">
                <a:solidFill>
                  <a:srgbClr val="EE0000"/>
                </a:solidFill>
                <a:latin typeface="Fira Code" panose="020B0809050000020004" pitchFamily="49" charset="0"/>
              </a:rPr>
              <a:t>\n</a:t>
            </a:r>
            <a:r>
              <a:rPr lang="en-US" sz="2400" dirty="0">
                <a:solidFill>
                  <a:srgbClr val="A31515"/>
                </a:solidFill>
                <a:latin typeface="Fira Code" panose="020B0809050000020004" pitchFamily="49" charset="0"/>
              </a:rPr>
              <a:t>'</a:t>
            </a:r>
            <a:r>
              <a:rPr lang="en-US" sz="2400" dirty="0">
                <a:solidFill>
                  <a:srgbClr val="000000"/>
                </a:solidFill>
                <a:latin typeface="Fira Code" panose="020B0809050000020004" pitchFamily="49" charset="0"/>
              </a:rPr>
              <a:t>;</a:t>
            </a:r>
          </a:p>
        </p:txBody>
      </p:sp>
      <p:sp>
        <p:nvSpPr>
          <p:cNvPr id="5" name="TextBox 4">
            <a:extLst>
              <a:ext uri="{FF2B5EF4-FFF2-40B4-BE49-F238E27FC236}">
                <a16:creationId xmlns:a16="http://schemas.microsoft.com/office/drawing/2014/main" id="{1E0DEC86-84FB-CA8D-9917-A4E43A2AB02B}"/>
              </a:ext>
            </a:extLst>
          </p:cNvPr>
          <p:cNvSpPr txBox="1"/>
          <p:nvPr/>
        </p:nvSpPr>
        <p:spPr>
          <a:xfrm>
            <a:off x="6126480" y="4580877"/>
            <a:ext cx="4608954" cy="830997"/>
          </a:xfrm>
          <a:prstGeom prst="rect">
            <a:avLst/>
          </a:prstGeom>
          <a:noFill/>
        </p:spPr>
        <p:txBody>
          <a:bodyPr wrap="none" rtlCol="0">
            <a:spAutoFit/>
          </a:bodyPr>
          <a:lstStyle/>
          <a:p>
            <a:r>
              <a:rPr lang="en-US" sz="2400" b="0" dirty="0">
                <a:effectLst/>
                <a:latin typeface="Fira Code" panose="020B0809050000020004" pitchFamily="49" charset="0"/>
              </a:rPr>
              <a:t>The price of beef is 4d2</a:t>
            </a:r>
          </a:p>
          <a:p>
            <a:endParaRPr lang="en-US" sz="2400" dirty="0"/>
          </a:p>
        </p:txBody>
      </p:sp>
      <p:sp>
        <p:nvSpPr>
          <p:cNvPr id="6" name="Rectangle 5">
            <a:extLst>
              <a:ext uri="{FF2B5EF4-FFF2-40B4-BE49-F238E27FC236}">
                <a16:creationId xmlns:a16="http://schemas.microsoft.com/office/drawing/2014/main" id="{A6C05C63-0F56-BC2B-125F-AF4559B6380A}"/>
              </a:ext>
            </a:extLst>
          </p:cNvPr>
          <p:cNvSpPr/>
          <p:nvPr/>
        </p:nvSpPr>
        <p:spPr>
          <a:xfrm>
            <a:off x="3528400" y="2677745"/>
            <a:ext cx="1581482" cy="40163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BC41E35-003E-8A41-6D8D-7DC435A9F2BC}"/>
              </a:ext>
            </a:extLst>
          </p:cNvPr>
          <p:cNvSpPr/>
          <p:nvPr/>
        </p:nvSpPr>
        <p:spPr>
          <a:xfrm>
            <a:off x="3528400" y="3072191"/>
            <a:ext cx="1066011" cy="35680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8FDD50-3588-2AC1-F82A-A53C87FB8DF7}"/>
              </a:ext>
            </a:extLst>
          </p:cNvPr>
          <p:cNvSpPr/>
          <p:nvPr/>
        </p:nvSpPr>
        <p:spPr>
          <a:xfrm>
            <a:off x="3528400" y="3778625"/>
            <a:ext cx="891200" cy="35680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972F15-61E5-3966-72B4-056BF31A24CE}"/>
              </a:ext>
            </a:extLst>
          </p:cNvPr>
          <p:cNvSpPr/>
          <p:nvPr/>
        </p:nvSpPr>
        <p:spPr>
          <a:xfrm>
            <a:off x="8484746" y="4624341"/>
            <a:ext cx="891200" cy="35680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ABF161-5A7D-77E2-F676-370A9EE2D9A1}"/>
              </a:ext>
            </a:extLst>
          </p:cNvPr>
          <p:cNvSpPr/>
          <p:nvPr/>
        </p:nvSpPr>
        <p:spPr>
          <a:xfrm>
            <a:off x="9981851" y="4624341"/>
            <a:ext cx="753583" cy="35680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F870A997-F09E-AC33-4FFC-9894A07E3A3D}"/>
              </a:ext>
            </a:extLst>
          </p:cNvPr>
          <p:cNvSpPr>
            <a:spLocks noGrp="1"/>
          </p:cNvSpPr>
          <p:nvPr>
            <p:ph type="sldNum" sz="quarter" idx="12"/>
          </p:nvPr>
        </p:nvSpPr>
        <p:spPr/>
        <p:txBody>
          <a:bodyPr/>
          <a:lstStyle/>
          <a:p>
            <a:fld id="{0EED7EFE-8F4A-4E55-AD2D-7D815A96E790}" type="slidenum">
              <a:rPr lang="en-US" smtClean="0"/>
              <a:t>10</a:t>
            </a:fld>
            <a:endParaRPr lang="en-US"/>
          </a:p>
        </p:txBody>
      </p:sp>
    </p:spTree>
    <p:extLst>
      <p:ext uri="{BB962C8B-B14F-4D97-AF65-F5344CB8AC3E}">
        <p14:creationId xmlns:p14="http://schemas.microsoft.com/office/powerpoint/2010/main" val="125404373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500"/>
                                        <p:tgtEl>
                                          <p:spTgt spid="7"/>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500"/>
                                        <p:tgtEl>
                                          <p:spTgt spid="8"/>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951672"/>
            <a:ext cx="8042586" cy="4247317"/>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267F99"/>
                </a:solidFill>
                <a:effectLst/>
                <a:latin typeface="Fira Code" panose="020B0809050000020004" pitchFamily="49" charset="0"/>
              </a:rPr>
              <a:t>ranges</a:t>
            </a:r>
            <a:r>
              <a:rPr lang="en-US" b="0" dirty="0">
                <a:solidFill>
                  <a:srgbClr val="000000"/>
                </a:solidFill>
                <a:effectLst/>
                <a:latin typeface="Fira Code" panose="020B0809050000020004" pitchFamily="49" charset="0"/>
              </a:rPr>
              <a:t>::</a:t>
            </a:r>
            <a:r>
              <a:rPr lang="en-US" b="0" dirty="0" err="1">
                <a:solidFill>
                  <a:srgbClr val="0000FF"/>
                </a:solidFill>
                <a:effectLst/>
                <a:latin typeface="Fira Code" panose="020B0809050000020004" pitchFamily="49" charset="0"/>
              </a:rPr>
              <a:t>input_range</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remove_cvref_t</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ranges</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range_reference_t</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&gt;&gt;;</a:t>
            </a:r>
          </a:p>
          <a:p>
            <a:r>
              <a:rPr lang="en-US" b="0" dirty="0">
                <a:solidFill>
                  <a:srgbClr val="000000"/>
                </a:solidFill>
                <a:effectLst/>
                <a:latin typeface="Fira Code" panose="020B0809050000020004" pitchFamily="49" charset="0"/>
              </a:rPr>
              <a:t>  formatter&lt;T&gt; underlying;</a:t>
            </a:r>
          </a:p>
          <a:p>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underlying</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err="1">
                <a:solidFill>
                  <a:srgbClr val="000000"/>
                </a:solidFill>
                <a:effectLst/>
                <a:latin typeface="Fira Code" panose="020B0809050000020004" pitchFamily="49" charset="0"/>
              </a:rPr>
              <a:t>ctx</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endParaRPr lang="en-US" dirty="0">
              <a:solidFill>
                <a:srgbClr val="000000"/>
              </a:solidFill>
              <a:latin typeface="Fira Code" panose="020B0809050000020004" pitchFamily="49" charset="0"/>
            </a:endParaRPr>
          </a:p>
          <a:p>
            <a:r>
              <a:rPr lang="pt-BR" b="0" dirty="0">
                <a:solidFill>
                  <a:srgbClr val="000000"/>
                </a:solidFill>
                <a:effectLst/>
                <a:latin typeface="Fira Code" panose="020B0809050000020004" pitchFamily="49" charset="0"/>
              </a:rPr>
              <a:t>  </a:t>
            </a:r>
            <a:r>
              <a:rPr lang="pt-BR" b="0" dirty="0">
                <a:solidFill>
                  <a:srgbClr val="0000FF"/>
                </a:solidFill>
                <a:effectLst/>
                <a:latin typeface="Fira Code" panose="020B0809050000020004" pitchFamily="49" charset="0"/>
              </a:rPr>
              <a:t>auto</a:t>
            </a:r>
            <a:r>
              <a:rPr lang="pt-BR" b="0" dirty="0">
                <a:solidFill>
                  <a:srgbClr val="000000"/>
                </a:solidFill>
                <a:effectLst/>
                <a:latin typeface="Fira Code" panose="020B0809050000020004" pitchFamily="49" charset="0"/>
              </a:rPr>
              <a:t> </a:t>
            </a:r>
            <a:r>
              <a:rPr lang="pt-BR" b="0" dirty="0">
                <a:solidFill>
                  <a:srgbClr val="795E26"/>
                </a:solidFill>
                <a:effectLst/>
                <a:latin typeface="Fira Code" panose="020B0809050000020004" pitchFamily="49" charset="0"/>
              </a:rPr>
              <a:t>format</a:t>
            </a:r>
            <a:r>
              <a:rPr lang="pt-BR" b="0" dirty="0">
                <a:solidFill>
                  <a:srgbClr val="000000"/>
                </a:solidFill>
                <a:effectLst/>
                <a:latin typeface="Fira Code" panose="020B0809050000020004" pitchFamily="49" charset="0"/>
              </a:rPr>
              <a:t>(</a:t>
            </a:r>
            <a:r>
              <a:rPr lang="pt-BR" b="0" dirty="0">
                <a:solidFill>
                  <a:srgbClr val="267F99"/>
                </a:solidFill>
                <a:effectLst/>
                <a:latin typeface="Fira Code" panose="020B0809050000020004" pitchFamily="49" charset="0"/>
              </a:rPr>
              <a:t>R</a:t>
            </a:r>
            <a:r>
              <a:rPr lang="pt-BR" b="0" dirty="0">
                <a:solidFill>
                  <a:srgbClr val="000000"/>
                </a:solidFill>
                <a:effectLst/>
                <a:latin typeface="Fira Code" panose="020B0809050000020004" pitchFamily="49" charset="0"/>
              </a:rPr>
              <a:t> </a:t>
            </a:r>
            <a:r>
              <a:rPr lang="pt-BR" b="0" dirty="0">
                <a:solidFill>
                  <a:srgbClr val="0000FF"/>
                </a:solidFill>
                <a:effectLst/>
                <a:latin typeface="Fira Code" panose="020B0809050000020004" pitchFamily="49" charset="0"/>
              </a:rPr>
              <a:t>const&amp;</a:t>
            </a:r>
            <a:r>
              <a:rPr lang="pt-BR" b="0" dirty="0">
                <a:solidFill>
                  <a:srgbClr val="000000"/>
                </a:solidFill>
                <a:effectLst/>
                <a:latin typeface="Fira Code" panose="020B0809050000020004" pitchFamily="49" charset="0"/>
              </a:rPr>
              <a:t> </a:t>
            </a:r>
            <a:r>
              <a:rPr lang="pt-BR" b="0" dirty="0">
                <a:solidFill>
                  <a:srgbClr val="001080"/>
                </a:solidFill>
                <a:effectLst/>
                <a:latin typeface="Fira Code" panose="020B0809050000020004" pitchFamily="49" charset="0"/>
              </a:rPr>
              <a:t>r</a:t>
            </a:r>
            <a:r>
              <a:rPr lang="pt-BR" b="0" dirty="0">
                <a:solidFill>
                  <a:srgbClr val="000000"/>
                </a:solidFill>
                <a:effectLst/>
                <a:latin typeface="Fira Code" panose="020B0809050000020004" pitchFamily="49" charset="0"/>
              </a:rPr>
              <a:t>, </a:t>
            </a:r>
            <a:r>
              <a:rPr lang="pt-BR" b="0" dirty="0">
                <a:solidFill>
                  <a:srgbClr val="0000FF"/>
                </a:solidFill>
                <a:effectLst/>
                <a:latin typeface="Fira Code" panose="020B0809050000020004" pitchFamily="49" charset="0"/>
              </a:rPr>
              <a:t>auto&amp;</a:t>
            </a:r>
            <a:r>
              <a:rPr lang="pt-BR" b="0" dirty="0">
                <a:solidFill>
                  <a:srgbClr val="000000"/>
                </a:solidFill>
                <a:effectLst/>
                <a:latin typeface="Fira Code" panose="020B0809050000020004" pitchFamily="49" charset="0"/>
              </a:rPr>
              <a:t> </a:t>
            </a:r>
            <a:r>
              <a:rPr lang="pt-BR" b="0" dirty="0">
                <a:solidFill>
                  <a:srgbClr val="001080"/>
                </a:solidFill>
                <a:effectLst/>
                <a:latin typeface="Fira Code" panose="020B0809050000020004" pitchFamily="49" charset="0"/>
              </a:rPr>
              <a:t>ctx</a:t>
            </a:r>
            <a:r>
              <a:rPr lang="pt-BR" b="0" dirty="0">
                <a:solidFill>
                  <a:srgbClr val="000000"/>
                </a:solidFill>
                <a:effectLst/>
                <a:latin typeface="Fira Code" panose="020B0809050000020004" pitchFamily="49" charset="0"/>
              </a:rPr>
              <a:t>) </a:t>
            </a:r>
            <a:r>
              <a:rPr lang="pt-BR" b="0" dirty="0">
                <a:solidFill>
                  <a:srgbClr val="0000FF"/>
                </a:solidFill>
                <a:effectLst/>
                <a:latin typeface="Fira Code" panose="020B0809050000020004" pitchFamily="49" charset="0"/>
              </a:rPr>
              <a:t>const</a:t>
            </a:r>
            <a:r>
              <a:rPr lang="pt-BR"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out =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(out, </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r>
              <a:rPr lang="pt-BR" b="0" dirty="0">
                <a:solidFill>
                  <a:srgbClr val="000000"/>
                </a:solidFill>
                <a:effectLst/>
                <a:latin typeface="Fira Code" panose="020B0809050000020004" pitchFamily="49" charset="0"/>
              </a:rPr>
              <a:t>    </a:t>
            </a:r>
          </a:p>
          <a:p>
            <a:r>
              <a:rPr lang="pt-BR" b="0" dirty="0">
                <a:solidFill>
                  <a:srgbClr val="000000"/>
                </a:solidFill>
                <a:effectLst/>
                <a:latin typeface="Fira Code" panose="020B0809050000020004" pitchFamily="49" charset="0"/>
              </a:rPr>
              <a:t>  }</a:t>
            </a:r>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C052A953-129D-DF79-F8EB-A10DF934C1B2}"/>
              </a:ext>
            </a:extLst>
          </p:cNvPr>
          <p:cNvSpPr>
            <a:spLocks noGrp="1"/>
          </p:cNvSpPr>
          <p:nvPr>
            <p:ph type="sldNum" sz="quarter" idx="12"/>
          </p:nvPr>
        </p:nvSpPr>
        <p:spPr/>
        <p:txBody>
          <a:bodyPr/>
          <a:lstStyle/>
          <a:p>
            <a:fld id="{0EED7EFE-8F4A-4E55-AD2D-7D815A96E790}" type="slidenum">
              <a:rPr lang="en-US" smtClean="0"/>
              <a:t>100</a:t>
            </a:fld>
            <a:endParaRPr lang="en-US"/>
          </a:p>
        </p:txBody>
      </p:sp>
    </p:spTree>
    <p:extLst>
      <p:ext uri="{BB962C8B-B14F-4D97-AF65-F5344CB8AC3E}">
        <p14:creationId xmlns:p14="http://schemas.microsoft.com/office/powerpoint/2010/main" val="68663439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890712"/>
            <a:ext cx="7220246" cy="4278094"/>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267F99"/>
                </a:solidFill>
                <a:effectLst/>
                <a:latin typeface="Fira Code" panose="020B0809050000020004" pitchFamily="49" charset="0"/>
              </a:rPr>
              <a:t>ranges</a:t>
            </a:r>
            <a:r>
              <a:rPr lang="en-US" sz="1600" b="0" dirty="0">
                <a:solidFill>
                  <a:srgbClr val="000000"/>
                </a:solidFill>
                <a:effectLst/>
                <a:latin typeface="Fira Code" panose="020B0809050000020004" pitchFamily="49" charset="0"/>
              </a:rPr>
              <a:t>::</a:t>
            </a:r>
            <a:r>
              <a:rPr lang="en-US" sz="1600" b="0" dirty="0" err="1">
                <a:solidFill>
                  <a:srgbClr val="0000FF"/>
                </a:solidFill>
                <a:effectLst/>
                <a:latin typeface="Fira Code" panose="020B0809050000020004" pitchFamily="49" charset="0"/>
              </a:rPr>
              <a:t>input_range</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R</a:t>
            </a:r>
            <a:r>
              <a:rPr lang="en-US" sz="1600" b="0" dirty="0">
                <a:solidFill>
                  <a:srgbClr val="000000"/>
                </a:solidFill>
                <a:effectLst/>
                <a:latin typeface="Fira Code" panose="020B0809050000020004" pitchFamily="49" charset="0"/>
              </a:rPr>
              <a:t>&gt;</a:t>
            </a:r>
          </a:p>
          <a:p>
            <a:r>
              <a:rPr lang="en-US" sz="1600" b="0" dirty="0">
                <a:solidFill>
                  <a:srgbClr val="0000FF"/>
                </a:solidFill>
                <a:effectLst/>
                <a:latin typeface="Fira Code" panose="020B0809050000020004" pitchFamily="49" charset="0"/>
              </a:rPr>
              <a:t>struct</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R</a:t>
            </a:r>
            <a:r>
              <a:rPr lang="en-US" sz="1600" b="0" dirty="0">
                <a:solidFill>
                  <a:srgbClr val="000000"/>
                </a:solidFill>
                <a:effectLst/>
                <a:latin typeface="Fira Code" panose="020B0809050000020004" pitchFamily="49" charset="0"/>
              </a:rPr>
              <a:t>&gt;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using</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 = </a:t>
            </a:r>
            <a:r>
              <a:rPr lang="en-US" sz="1600" b="0" dirty="0" err="1">
                <a:solidFill>
                  <a:srgbClr val="267F99"/>
                </a:solidFill>
                <a:effectLst/>
                <a:latin typeface="Fira Code" panose="020B0809050000020004" pitchFamily="49" charset="0"/>
              </a:rPr>
              <a:t>remove_cvref_t</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ranges</a:t>
            </a:r>
            <a:r>
              <a:rPr lang="en-US" sz="1600" b="0" dirty="0">
                <a:solidFill>
                  <a:srgbClr val="000000"/>
                </a:solidFill>
                <a:effectLst/>
                <a:latin typeface="Fira Code" panose="020B0809050000020004" pitchFamily="49" charset="0"/>
              </a:rPr>
              <a:t>::</a:t>
            </a:r>
            <a:r>
              <a:rPr lang="en-US" sz="1600" b="0" dirty="0" err="1">
                <a:solidFill>
                  <a:srgbClr val="267F99"/>
                </a:solidFill>
                <a:effectLst/>
                <a:latin typeface="Fira Code" panose="020B0809050000020004" pitchFamily="49" charset="0"/>
              </a:rPr>
              <a:t>range_reference_t</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R</a:t>
            </a:r>
            <a:r>
              <a:rPr lang="en-US" sz="1600" b="0" dirty="0">
                <a:solidFill>
                  <a:srgbClr val="000000"/>
                </a:solidFill>
                <a:effectLst/>
                <a:latin typeface="Fira Code" panose="020B0809050000020004" pitchFamily="49" charset="0"/>
              </a:rPr>
              <a:t>&gt;&gt;;</a:t>
            </a:r>
          </a:p>
          <a:p>
            <a:r>
              <a:rPr lang="en-US" sz="1600" b="0" dirty="0">
                <a:solidFill>
                  <a:srgbClr val="000000"/>
                </a:solidFill>
                <a:effectLst/>
                <a:latin typeface="Fira Code" panose="020B0809050000020004" pitchFamily="49" charset="0"/>
              </a:rPr>
              <a:t>  formatter&lt;T&gt; underlying;</a:t>
            </a:r>
          </a:p>
          <a:p>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err="1">
                <a:solidFill>
                  <a:srgbClr val="0000FF"/>
                </a:solidFill>
                <a:effectLst/>
                <a:latin typeface="Fira Code" panose="020B0809050000020004" pitchFamily="49" charset="0"/>
              </a:rPr>
              <a:t>constexpr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underlying</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err="1">
                <a:solidFill>
                  <a:srgbClr val="00000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a:p>
            <a:endParaRPr lang="en-US" sz="1600" dirty="0">
              <a:solidFill>
                <a:srgbClr val="000000"/>
              </a:solidFill>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795E26"/>
                </a:solidFill>
                <a:effectLst/>
                <a:latin typeface="Fira Code" panose="020B0809050000020004" pitchFamily="49" charset="0"/>
              </a:rPr>
              <a:t>format</a:t>
            </a:r>
            <a:r>
              <a:rPr lang="en-US" sz="1600" b="0" dirty="0">
                <a:solidFill>
                  <a:srgbClr val="000000"/>
                </a:solidFill>
                <a:effectLst/>
                <a:latin typeface="Fira Code" panose="020B0809050000020004" pitchFamily="49" charset="0"/>
              </a:rPr>
              <a:t>(</a:t>
            </a:r>
            <a:r>
              <a:rPr lang="en-US" sz="1600" b="0" dirty="0">
                <a:solidFill>
                  <a:srgbClr val="267F99"/>
                </a:solidFill>
                <a:effectLst/>
                <a:latin typeface="Fira Code" panose="020B0809050000020004" pitchFamily="49" charset="0"/>
              </a:rPr>
              <a:t>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const&amp;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const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out = </a:t>
            </a:r>
            <a:r>
              <a:rPr lang="en-US" sz="1600" b="0" dirty="0" err="1">
                <a:solidFill>
                  <a:srgbClr val="795E26"/>
                </a:solidFill>
                <a:effectLst/>
                <a:latin typeface="Fira Code" panose="020B0809050000020004" pitchFamily="49" charset="0"/>
              </a:rPr>
              <a:t>format_to</a:t>
            </a:r>
            <a:r>
              <a:rPr lang="en-US" sz="1600" b="0" dirty="0">
                <a:solidFill>
                  <a:srgbClr val="000000"/>
                </a:solidFill>
                <a:effectLst/>
                <a:latin typeface="Fira Code" panose="020B0809050000020004" pitchFamily="49" charset="0"/>
              </a:rPr>
              <a:t>(</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out</a:t>
            </a:r>
            <a:r>
              <a:rPr lang="en-US" sz="1600" b="0" dirty="0">
                <a:solidFill>
                  <a:srgbClr val="000000"/>
                </a:solidFill>
                <a:effectLst/>
                <a:latin typeface="Fira Code" panose="020B0809050000020004" pitchFamily="49" charset="0"/>
              </a:rPr>
              <a:t>(),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for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&amp;&amp; </a:t>
            </a:r>
            <a:r>
              <a:rPr lang="en-US" sz="1600" b="0" dirty="0" err="1">
                <a:solidFill>
                  <a:srgbClr val="000000"/>
                </a:solidFill>
                <a:effectLst/>
                <a:latin typeface="Fira Code" panose="020B0809050000020004" pitchFamily="49" charset="0"/>
              </a:rPr>
              <a:t>elem</a:t>
            </a:r>
            <a:r>
              <a:rPr lang="en-US" sz="1600" b="0" dirty="0">
                <a:solidFill>
                  <a:srgbClr val="000000"/>
                </a:solidFill>
                <a:effectLst/>
                <a:latin typeface="Fira Code" panose="020B0809050000020004" pitchFamily="49" charset="0"/>
              </a:rPr>
              <a:t> : r) {</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format_to</a:t>
            </a:r>
            <a:r>
              <a:rPr lang="en-US" sz="1600" b="0" dirty="0">
                <a:solidFill>
                  <a:srgbClr val="000000"/>
                </a:solidFill>
                <a:effectLst/>
                <a:latin typeface="Fira Code" panose="020B0809050000020004" pitchFamily="49" charset="0"/>
              </a:rPr>
              <a:t>(out,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DACF0B72-F23D-00AC-43B7-D4F4A353E12F}"/>
              </a:ext>
            </a:extLst>
          </p:cNvPr>
          <p:cNvSpPr>
            <a:spLocks noGrp="1"/>
          </p:cNvSpPr>
          <p:nvPr>
            <p:ph type="sldNum" sz="quarter" idx="12"/>
          </p:nvPr>
        </p:nvSpPr>
        <p:spPr/>
        <p:txBody>
          <a:bodyPr/>
          <a:lstStyle/>
          <a:p>
            <a:fld id="{0EED7EFE-8F4A-4E55-AD2D-7D815A96E790}" type="slidenum">
              <a:rPr lang="en-US" smtClean="0"/>
              <a:t>101</a:t>
            </a:fld>
            <a:endParaRPr lang="en-US"/>
          </a:p>
        </p:txBody>
      </p:sp>
    </p:spTree>
    <p:extLst>
      <p:ext uri="{BB962C8B-B14F-4D97-AF65-F5344CB8AC3E}">
        <p14:creationId xmlns:p14="http://schemas.microsoft.com/office/powerpoint/2010/main" val="395772408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890712"/>
            <a:ext cx="6306535" cy="3970318"/>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template</a:t>
            </a:r>
            <a:r>
              <a:rPr lang="en-US" sz="1400" b="0" dirty="0">
                <a:solidFill>
                  <a:srgbClr val="000000"/>
                </a:solidFill>
                <a:effectLst/>
                <a:latin typeface="Fira Code" panose="020B0809050000020004" pitchFamily="49" charset="0"/>
              </a:rPr>
              <a:t> &lt;</a:t>
            </a:r>
            <a:r>
              <a:rPr lang="en-US" sz="1400" b="0" dirty="0">
                <a:solidFill>
                  <a:srgbClr val="267F99"/>
                </a:solidFill>
                <a:effectLst/>
                <a:latin typeface="Fira Code" panose="020B0809050000020004" pitchFamily="49" charset="0"/>
              </a:rPr>
              <a:t>ranges</a:t>
            </a:r>
            <a:r>
              <a:rPr lang="en-US" sz="1400" b="0" dirty="0">
                <a:solidFill>
                  <a:srgbClr val="000000"/>
                </a:solidFill>
                <a:effectLst/>
                <a:latin typeface="Fira Code" panose="020B0809050000020004" pitchFamily="49" charset="0"/>
              </a:rPr>
              <a:t>::</a:t>
            </a:r>
            <a:r>
              <a:rPr lang="en-US" sz="1400" b="0" dirty="0" err="1">
                <a:solidFill>
                  <a:srgbClr val="0000FF"/>
                </a:solidFill>
                <a:effectLst/>
                <a:latin typeface="Fira Code" panose="020B0809050000020004" pitchFamily="49" charset="0"/>
              </a:rPr>
              <a:t>input_range</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p>
          <a:p>
            <a:r>
              <a:rPr lang="en-US" sz="1400" b="0" dirty="0">
                <a:solidFill>
                  <a:srgbClr val="0000FF"/>
                </a:solidFill>
                <a:effectLst/>
                <a:latin typeface="Fira Code" panose="020B0809050000020004" pitchFamily="49" charset="0"/>
              </a:rPr>
              <a:t>struct</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formatter</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using</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T</a:t>
            </a:r>
            <a:r>
              <a:rPr lang="en-US" sz="1400" b="0" dirty="0">
                <a:solidFill>
                  <a:srgbClr val="000000"/>
                </a:solidFill>
                <a:effectLst/>
                <a:latin typeface="Fira Code" panose="020B0809050000020004" pitchFamily="49" charset="0"/>
              </a:rPr>
              <a:t> = </a:t>
            </a:r>
            <a:r>
              <a:rPr lang="en-US" sz="1400" b="0" dirty="0" err="1">
                <a:solidFill>
                  <a:srgbClr val="267F99"/>
                </a:solidFill>
                <a:effectLst/>
                <a:latin typeface="Fira Code" panose="020B0809050000020004" pitchFamily="49" charset="0"/>
              </a:rPr>
              <a:t>remove_cvref_t</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ranges</a:t>
            </a:r>
            <a:r>
              <a:rPr lang="en-US" sz="1400" b="0" dirty="0">
                <a:solidFill>
                  <a:srgbClr val="000000"/>
                </a:solidFill>
                <a:effectLst/>
                <a:latin typeface="Fira Code" panose="020B0809050000020004" pitchFamily="49" charset="0"/>
              </a:rPr>
              <a:t>::</a:t>
            </a:r>
            <a:r>
              <a:rPr lang="en-US" sz="1400" b="0" dirty="0" err="1">
                <a:solidFill>
                  <a:srgbClr val="267F99"/>
                </a:solidFill>
                <a:effectLst/>
                <a:latin typeface="Fira Code" panose="020B0809050000020004" pitchFamily="49" charset="0"/>
              </a:rPr>
              <a:t>range_reference_t</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&gt;&gt;;</a:t>
            </a:r>
          </a:p>
          <a:p>
            <a:r>
              <a:rPr lang="en-US" sz="1400" b="0" dirty="0">
                <a:solidFill>
                  <a:srgbClr val="000000"/>
                </a:solidFill>
                <a:effectLst/>
                <a:latin typeface="Fira Code" panose="020B0809050000020004" pitchFamily="49" charset="0"/>
              </a:rPr>
              <a:t>  formatter&lt;T&gt; underlying;</a:t>
            </a:r>
          </a:p>
          <a:p>
            <a:endParaRPr lang="en-US" sz="1400" b="0" dirty="0">
              <a:solidFill>
                <a:srgbClr val="000000"/>
              </a:solidFill>
              <a:effectLst/>
              <a:latin typeface="Fira Code" panose="020B0809050000020004" pitchFamily="49" charset="0"/>
            </a:endParaRPr>
          </a:p>
          <a:p>
            <a:r>
              <a:rPr lang="en-US" sz="1400" b="0" dirty="0">
                <a:solidFill>
                  <a:srgbClr val="000000"/>
                </a:solidFill>
                <a:effectLst/>
                <a:latin typeface="Fira Code" panose="020B0809050000020004" pitchFamily="49" charset="0"/>
              </a:rPr>
              <a:t>  </a:t>
            </a:r>
            <a:r>
              <a:rPr lang="en-US" sz="1400" b="0" dirty="0" err="1">
                <a:solidFill>
                  <a:srgbClr val="0000FF"/>
                </a:solidFill>
                <a:effectLst/>
                <a:latin typeface="Fira Code" panose="020B0809050000020004" pitchFamily="49" charset="0"/>
              </a:rPr>
              <a:t>constexpr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795E26"/>
                </a:solidFill>
                <a:effectLst/>
                <a:latin typeface="Fira Code" panose="020B0809050000020004" pitchFamily="49" charset="0"/>
              </a:rPr>
              <a:t>parse</a:t>
            </a:r>
            <a:r>
              <a:rPr lang="en-US" sz="1400" b="0" dirty="0">
                <a:solidFill>
                  <a:srgbClr val="000000"/>
                </a:solidFill>
                <a:effectLst/>
                <a:latin typeface="Fira Code" panose="020B0809050000020004" pitchFamily="49" charset="0"/>
              </a:rPr>
              <a:t>(</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underlying</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parse</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endParaRPr lang="en-US" sz="1400" dirty="0">
              <a:solidFill>
                <a:srgbClr val="000000"/>
              </a:solidFill>
              <a:latin typeface="Fira Code" panose="020B0809050000020004" pitchFamily="49" charset="0"/>
            </a:endParaRP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const&amp;</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const</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out</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for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&amp;&amp; </a:t>
            </a:r>
            <a:r>
              <a:rPr lang="en-US" sz="1400" b="0" dirty="0" err="1">
                <a:solidFill>
                  <a:srgbClr val="000000"/>
                </a:solidFill>
                <a:effectLst/>
                <a:latin typeface="Fira Code" panose="020B0809050000020004" pitchFamily="49" charset="0"/>
              </a:rPr>
              <a:t>elem</a:t>
            </a:r>
            <a:r>
              <a:rPr lang="en-US" sz="1400" b="0" dirty="0">
                <a:solidFill>
                  <a:srgbClr val="000000"/>
                </a:solidFill>
                <a:effectLst/>
                <a:latin typeface="Fira Code" panose="020B0809050000020004" pitchFamily="49" charset="0"/>
              </a:rPr>
              <a:t> : r) {</a:t>
            </a:r>
          </a:p>
          <a:p>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advance_to</a:t>
            </a:r>
            <a:r>
              <a:rPr lang="en-US" sz="1400" b="0" dirty="0">
                <a:solidFill>
                  <a:srgbClr val="000000"/>
                </a:solidFill>
                <a:effectLst/>
                <a:latin typeface="Fira Code" panose="020B0809050000020004" pitchFamily="49" charset="0"/>
              </a:rPr>
              <a:t>(out);</a:t>
            </a:r>
          </a:p>
          <a:p>
            <a:r>
              <a:rPr lang="en-US" sz="1400" b="0" dirty="0">
                <a:solidFill>
                  <a:srgbClr val="000000"/>
                </a:solidFill>
                <a:effectLst/>
                <a:latin typeface="Fira Code" panose="020B0809050000020004" pitchFamily="49" charset="0"/>
              </a:rPr>
              <a:t>      out = </a:t>
            </a:r>
            <a:r>
              <a:rPr lang="en-US" sz="1400" b="0" dirty="0" err="1">
                <a:solidFill>
                  <a:srgbClr val="001080"/>
                </a:solidFill>
                <a:effectLst/>
                <a:latin typeface="Fira Code" panose="020B0809050000020004" pitchFamily="49" charset="0"/>
              </a:rPr>
              <a:t>underlying</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elem</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(out,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br>
              <a:rPr lang="en-US" sz="1400" b="0" dirty="0">
                <a:solidFill>
                  <a:srgbClr val="000000"/>
                </a:solidFill>
                <a:effectLst/>
                <a:latin typeface="Fira Code" panose="020B0809050000020004" pitchFamily="49" charset="0"/>
              </a:rPr>
            </a:br>
            <a:r>
              <a:rPr lang="en-US" sz="14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E0077330-6EEA-662A-29F8-1CF8F75DB130}"/>
              </a:ext>
            </a:extLst>
          </p:cNvPr>
          <p:cNvSpPr>
            <a:spLocks noGrp="1"/>
          </p:cNvSpPr>
          <p:nvPr>
            <p:ph type="sldNum" sz="quarter" idx="12"/>
          </p:nvPr>
        </p:nvSpPr>
        <p:spPr/>
        <p:txBody>
          <a:bodyPr/>
          <a:lstStyle/>
          <a:p>
            <a:fld id="{0EED7EFE-8F4A-4E55-AD2D-7D815A96E790}" type="slidenum">
              <a:rPr lang="en-US" smtClean="0"/>
              <a:t>102</a:t>
            </a:fld>
            <a:endParaRPr lang="en-US"/>
          </a:p>
        </p:txBody>
      </p:sp>
    </p:spTree>
    <p:extLst>
      <p:ext uri="{BB962C8B-B14F-4D97-AF65-F5344CB8AC3E}">
        <p14:creationId xmlns:p14="http://schemas.microsoft.com/office/powerpoint/2010/main" val="96209411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890712"/>
            <a:ext cx="5484194" cy="3970318"/>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using</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T</a:t>
            </a:r>
            <a:r>
              <a:rPr lang="en-US" sz="1200" b="0" dirty="0">
                <a:solidFill>
                  <a:srgbClr val="000000"/>
                </a:solidFill>
                <a:effectLst/>
                <a:latin typeface="Fira Code" panose="020B0809050000020004" pitchFamily="49" charset="0"/>
              </a:rPr>
              <a:t> = </a:t>
            </a:r>
            <a:r>
              <a:rPr lang="en-US" sz="1200" b="0" dirty="0" err="1">
                <a:solidFill>
                  <a:srgbClr val="267F99"/>
                </a:solidFill>
                <a:effectLst/>
                <a:latin typeface="Fira Code" panose="020B0809050000020004" pitchFamily="49" charset="0"/>
              </a:rPr>
              <a:t>remove_cvref_t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range_reference_t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&gt;&gt;;</a:t>
            </a:r>
          </a:p>
          <a:p>
            <a:r>
              <a:rPr lang="en-US" sz="1200" b="0" dirty="0">
                <a:solidFill>
                  <a:srgbClr val="000000"/>
                </a:solidFill>
                <a:effectLst/>
                <a:latin typeface="Fira Code" panose="020B0809050000020004" pitchFamily="49" charset="0"/>
              </a:rPr>
              <a:t>  formatter&lt;T&gt; underlying;</a:t>
            </a: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DA9C3511-FA54-0BB5-568C-6262EC9C5909}"/>
              </a:ext>
            </a:extLst>
          </p:cNvPr>
          <p:cNvSpPr>
            <a:spLocks noGrp="1"/>
          </p:cNvSpPr>
          <p:nvPr>
            <p:ph type="sldNum" sz="quarter" idx="12"/>
          </p:nvPr>
        </p:nvSpPr>
        <p:spPr/>
        <p:txBody>
          <a:bodyPr/>
          <a:lstStyle/>
          <a:p>
            <a:fld id="{0EED7EFE-8F4A-4E55-AD2D-7D815A96E790}" type="slidenum">
              <a:rPr lang="en-US" smtClean="0"/>
              <a:t>103</a:t>
            </a:fld>
            <a:endParaRPr lang="en-US"/>
          </a:p>
        </p:txBody>
      </p:sp>
    </p:spTree>
    <p:extLst>
      <p:ext uri="{BB962C8B-B14F-4D97-AF65-F5344CB8AC3E}">
        <p14:creationId xmlns:p14="http://schemas.microsoft.com/office/powerpoint/2010/main" val="13446309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951672"/>
            <a:ext cx="4458272" cy="1200329"/>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main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vector</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&gt;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 = {</a:t>
            </a:r>
            <a:r>
              <a:rPr lang="en-US" b="0" dirty="0">
                <a:solidFill>
                  <a:srgbClr val="098658"/>
                </a:solidFill>
                <a:effectLst/>
                <a:latin typeface="Fira Code" panose="020B0809050000020004" pitchFamily="49" charset="0"/>
              </a:rPr>
              <a:t>10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20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30</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3" name="TextBox 2">
            <a:extLst>
              <a:ext uri="{FF2B5EF4-FFF2-40B4-BE49-F238E27FC236}">
                <a16:creationId xmlns:a16="http://schemas.microsoft.com/office/drawing/2014/main" id="{9702D177-ECA8-B017-6D66-C4ACA9E6E3F6}"/>
              </a:ext>
            </a:extLst>
          </p:cNvPr>
          <p:cNvSpPr txBox="1"/>
          <p:nvPr/>
        </p:nvSpPr>
        <p:spPr>
          <a:xfrm>
            <a:off x="1097280" y="4589133"/>
            <a:ext cx="1838965" cy="369332"/>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[10, 20, 30]</a:t>
            </a:r>
          </a:p>
        </p:txBody>
      </p:sp>
      <p:sp>
        <p:nvSpPr>
          <p:cNvPr id="7" name="Slide Number Placeholder 6">
            <a:extLst>
              <a:ext uri="{FF2B5EF4-FFF2-40B4-BE49-F238E27FC236}">
                <a16:creationId xmlns:a16="http://schemas.microsoft.com/office/drawing/2014/main" id="{6F2FA582-8C78-6180-FCB2-4B41FC3F2E50}"/>
              </a:ext>
            </a:extLst>
          </p:cNvPr>
          <p:cNvSpPr>
            <a:spLocks noGrp="1"/>
          </p:cNvSpPr>
          <p:nvPr>
            <p:ph type="sldNum" sz="quarter" idx="12"/>
          </p:nvPr>
        </p:nvSpPr>
        <p:spPr/>
        <p:txBody>
          <a:bodyPr/>
          <a:lstStyle/>
          <a:p>
            <a:fld id="{0EED7EFE-8F4A-4E55-AD2D-7D815A96E790}" type="slidenum">
              <a:rPr lang="en-US" smtClean="0"/>
              <a:t>104</a:t>
            </a:fld>
            <a:endParaRPr lang="en-US"/>
          </a:p>
        </p:txBody>
      </p:sp>
    </p:spTree>
    <p:extLst>
      <p:ext uri="{BB962C8B-B14F-4D97-AF65-F5344CB8AC3E}">
        <p14:creationId xmlns:p14="http://schemas.microsoft.com/office/powerpoint/2010/main" val="33908493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951672"/>
            <a:ext cx="4596130" cy="1477328"/>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main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vector</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&gt;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 = {</a:t>
            </a:r>
            <a:r>
              <a:rPr lang="en-US" b="0" dirty="0">
                <a:solidFill>
                  <a:srgbClr val="098658"/>
                </a:solidFill>
                <a:effectLst/>
                <a:latin typeface="Fira Code" panose="020B0809050000020004" pitchFamily="49" charset="0"/>
              </a:rPr>
              <a:t>10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20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30</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a:t>
            </a:r>
          </a:p>
          <a:p>
            <a:r>
              <a:rPr lang="nl-NL" b="0" dirty="0">
                <a:solidFill>
                  <a:srgbClr val="795E26"/>
                </a:solidFill>
                <a:effectLst/>
                <a:latin typeface="Fira Code" panose="020B0809050000020004" pitchFamily="49" charset="0"/>
              </a:rPr>
              <a:t>  print</a:t>
            </a:r>
            <a:r>
              <a:rPr lang="nl-NL" b="0" dirty="0">
                <a:solidFill>
                  <a:srgbClr val="000000"/>
                </a:solidFill>
                <a:effectLst/>
                <a:latin typeface="Fira Code" panose="020B0809050000020004" pitchFamily="49" charset="0"/>
              </a:rPr>
              <a:t>(</a:t>
            </a:r>
            <a:r>
              <a:rPr lang="nl-NL" b="0" dirty="0">
                <a:solidFill>
                  <a:srgbClr val="A31515"/>
                </a:solidFill>
                <a:effectLst/>
                <a:latin typeface="Fira Code" panose="020B0809050000020004" pitchFamily="49" charset="0"/>
              </a:rPr>
              <a:t>"{}</a:t>
            </a:r>
            <a:r>
              <a:rPr lang="nl-NL" b="0" dirty="0">
                <a:solidFill>
                  <a:srgbClr val="EE0000"/>
                </a:solidFill>
                <a:effectLst/>
                <a:latin typeface="Fira Code" panose="020B0809050000020004" pitchFamily="49" charset="0"/>
              </a:rPr>
              <a:t>\n</a:t>
            </a:r>
            <a:r>
              <a:rPr lang="nl-NL" b="0" dirty="0">
                <a:solidFill>
                  <a:srgbClr val="A31515"/>
                </a:solidFill>
                <a:effectLst/>
                <a:latin typeface="Fira Code" panose="020B0809050000020004" pitchFamily="49" charset="0"/>
              </a:rPr>
              <a:t>"</a:t>
            </a:r>
            <a:r>
              <a:rPr lang="nl-NL" b="0" dirty="0">
                <a:solidFill>
                  <a:srgbClr val="000000"/>
                </a:solidFill>
                <a:effectLst/>
                <a:latin typeface="Fira Code" panose="020B0809050000020004" pitchFamily="49" charset="0"/>
              </a:rPr>
              <a:t>, vector{v, v});</a:t>
            </a:r>
          </a:p>
          <a:p>
            <a:r>
              <a:rPr lang="en-US" b="0" dirty="0">
                <a:solidFill>
                  <a:srgbClr val="000000"/>
                </a:solidFill>
                <a:effectLst/>
                <a:latin typeface="Fira Code" panose="020B0809050000020004" pitchFamily="49" charset="0"/>
              </a:rPr>
              <a:t>}</a:t>
            </a:r>
          </a:p>
        </p:txBody>
      </p:sp>
      <p:sp>
        <p:nvSpPr>
          <p:cNvPr id="3" name="TextBox 2">
            <a:extLst>
              <a:ext uri="{FF2B5EF4-FFF2-40B4-BE49-F238E27FC236}">
                <a16:creationId xmlns:a16="http://schemas.microsoft.com/office/drawing/2014/main" id="{9702D177-ECA8-B017-6D66-C4ACA9E6E3F6}"/>
              </a:ext>
            </a:extLst>
          </p:cNvPr>
          <p:cNvSpPr txBox="1"/>
          <p:nvPr/>
        </p:nvSpPr>
        <p:spPr>
          <a:xfrm>
            <a:off x="1097280" y="4589133"/>
            <a:ext cx="4044697" cy="646331"/>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[10, 20, 30]</a:t>
            </a:r>
          </a:p>
          <a:p>
            <a:r>
              <a:rPr lang="en-US" dirty="0">
                <a:latin typeface="Fira Code" panose="020B0809050000020004" pitchFamily="49" charset="0"/>
                <a:ea typeface="Fira Code" panose="020B0809050000020004" pitchFamily="49" charset="0"/>
                <a:cs typeface="Fira Code" panose="020B0809050000020004" pitchFamily="49" charset="0"/>
              </a:rPr>
              <a:t>[[10, 20, 30], [10, 20, 30]]</a:t>
            </a:r>
          </a:p>
        </p:txBody>
      </p:sp>
      <p:sp>
        <p:nvSpPr>
          <p:cNvPr id="7" name="Slide Number Placeholder 6">
            <a:extLst>
              <a:ext uri="{FF2B5EF4-FFF2-40B4-BE49-F238E27FC236}">
                <a16:creationId xmlns:a16="http://schemas.microsoft.com/office/drawing/2014/main" id="{516A05F4-80A5-01B2-1E47-7F42CCA621DA}"/>
              </a:ext>
            </a:extLst>
          </p:cNvPr>
          <p:cNvSpPr>
            <a:spLocks noGrp="1"/>
          </p:cNvSpPr>
          <p:nvPr>
            <p:ph type="sldNum" sz="quarter" idx="12"/>
          </p:nvPr>
        </p:nvSpPr>
        <p:spPr/>
        <p:txBody>
          <a:bodyPr/>
          <a:lstStyle/>
          <a:p>
            <a:fld id="{0EED7EFE-8F4A-4E55-AD2D-7D815A96E790}" type="slidenum">
              <a:rPr lang="en-US" smtClean="0"/>
              <a:t>105</a:t>
            </a:fld>
            <a:endParaRPr lang="en-US"/>
          </a:p>
        </p:txBody>
      </p:sp>
    </p:spTree>
    <p:extLst>
      <p:ext uri="{BB962C8B-B14F-4D97-AF65-F5344CB8AC3E}">
        <p14:creationId xmlns:p14="http://schemas.microsoft.com/office/powerpoint/2010/main" val="1868798912"/>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951672"/>
            <a:ext cx="5836854" cy="1754326"/>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main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vector</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&gt;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 = {</a:t>
            </a:r>
            <a:r>
              <a:rPr lang="en-US" b="0" dirty="0">
                <a:solidFill>
                  <a:srgbClr val="098658"/>
                </a:solidFill>
                <a:effectLst/>
                <a:latin typeface="Fira Code" panose="020B0809050000020004" pitchFamily="49" charset="0"/>
              </a:rPr>
              <a:t>10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20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30</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a:t>
            </a:r>
          </a:p>
          <a:p>
            <a:r>
              <a:rPr lang="nl-NL" b="0" dirty="0">
                <a:solidFill>
                  <a:srgbClr val="795E26"/>
                </a:solidFill>
                <a:effectLst/>
                <a:latin typeface="Fira Code" panose="020B0809050000020004" pitchFamily="49" charset="0"/>
              </a:rPr>
              <a:t>  print</a:t>
            </a:r>
            <a:r>
              <a:rPr lang="nl-NL" b="0" dirty="0">
                <a:solidFill>
                  <a:srgbClr val="000000"/>
                </a:solidFill>
                <a:effectLst/>
                <a:latin typeface="Fira Code" panose="020B0809050000020004" pitchFamily="49" charset="0"/>
              </a:rPr>
              <a:t>(</a:t>
            </a:r>
            <a:r>
              <a:rPr lang="nl-NL" b="0" dirty="0">
                <a:solidFill>
                  <a:srgbClr val="A31515"/>
                </a:solidFill>
                <a:effectLst/>
                <a:latin typeface="Fira Code" panose="020B0809050000020004" pitchFamily="49" charset="0"/>
              </a:rPr>
              <a:t>"{}</a:t>
            </a:r>
            <a:r>
              <a:rPr lang="nl-NL" b="0" dirty="0">
                <a:solidFill>
                  <a:srgbClr val="EE0000"/>
                </a:solidFill>
                <a:effectLst/>
                <a:latin typeface="Fira Code" panose="020B0809050000020004" pitchFamily="49" charset="0"/>
              </a:rPr>
              <a:t>\n</a:t>
            </a:r>
            <a:r>
              <a:rPr lang="nl-NL" b="0" dirty="0">
                <a:solidFill>
                  <a:srgbClr val="A31515"/>
                </a:solidFill>
                <a:effectLst/>
                <a:latin typeface="Fira Code" panose="020B0809050000020004" pitchFamily="49" charset="0"/>
              </a:rPr>
              <a:t>"</a:t>
            </a:r>
            <a:r>
              <a:rPr lang="nl-NL" b="0" dirty="0">
                <a:solidFill>
                  <a:srgbClr val="000000"/>
                </a:solidFill>
                <a:effectLst/>
                <a:latin typeface="Fira Code" panose="020B0809050000020004" pitchFamily="49" charset="0"/>
              </a:rPr>
              <a:t>, vector{v, v});</a:t>
            </a:r>
          </a:p>
          <a:p>
            <a:r>
              <a:rPr lang="nl-NL" b="0" dirty="0">
                <a:solidFill>
                  <a:srgbClr val="795E26"/>
                </a:solidFill>
                <a:effectLst/>
                <a:latin typeface="Fira Code" panose="020B0809050000020004" pitchFamily="49" charset="0"/>
              </a:rPr>
              <a:t>  print</a:t>
            </a:r>
            <a:r>
              <a:rPr lang="nl-NL" b="0" dirty="0">
                <a:solidFill>
                  <a:srgbClr val="000000"/>
                </a:solidFill>
                <a:effectLst/>
                <a:latin typeface="Fira Code" panose="020B0809050000020004" pitchFamily="49" charset="0"/>
              </a:rPr>
              <a:t>(</a:t>
            </a:r>
            <a:r>
              <a:rPr lang="nl-NL" b="0" dirty="0">
                <a:solidFill>
                  <a:srgbClr val="A31515"/>
                </a:solidFill>
                <a:effectLst/>
                <a:latin typeface="Fira Code" panose="020B0809050000020004" pitchFamily="49" charset="0"/>
              </a:rPr>
              <a:t>"{:x} {:#x}</a:t>
            </a:r>
            <a:r>
              <a:rPr lang="nl-NL" b="0" dirty="0">
                <a:solidFill>
                  <a:srgbClr val="EE0000"/>
                </a:solidFill>
                <a:effectLst/>
                <a:latin typeface="Fira Code" panose="020B0809050000020004" pitchFamily="49" charset="0"/>
              </a:rPr>
              <a:t>\n</a:t>
            </a:r>
            <a:r>
              <a:rPr lang="nl-NL" b="0" dirty="0">
                <a:solidFill>
                  <a:srgbClr val="A31515"/>
                </a:solidFill>
                <a:effectLst/>
                <a:latin typeface="Fira Code" panose="020B0809050000020004" pitchFamily="49" charset="0"/>
              </a:rPr>
              <a:t>"</a:t>
            </a:r>
            <a:r>
              <a:rPr lang="nl-NL"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nl-NL"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 </a:t>
            </a:r>
            <a:r>
              <a:rPr lang="nl-NL" b="0" dirty="0">
                <a:solidFill>
                  <a:srgbClr val="000000"/>
                </a:solidFill>
                <a:effectLst/>
                <a:latin typeface="Fira Code" panose="020B0809050000020004" pitchFamily="49" charset="0"/>
              </a:rPr>
              <a:t>vector{v, v});</a:t>
            </a:r>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a:t>
            </a:r>
          </a:p>
        </p:txBody>
      </p:sp>
      <p:sp>
        <p:nvSpPr>
          <p:cNvPr id="3" name="TextBox 2">
            <a:extLst>
              <a:ext uri="{FF2B5EF4-FFF2-40B4-BE49-F238E27FC236}">
                <a16:creationId xmlns:a16="http://schemas.microsoft.com/office/drawing/2014/main" id="{9702D177-ECA8-B017-6D66-C4ACA9E6E3F6}"/>
              </a:ext>
            </a:extLst>
          </p:cNvPr>
          <p:cNvSpPr txBox="1"/>
          <p:nvPr/>
        </p:nvSpPr>
        <p:spPr>
          <a:xfrm>
            <a:off x="1097280" y="4589133"/>
            <a:ext cx="7215437" cy="923330"/>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[10, 20, 30]</a:t>
            </a:r>
          </a:p>
          <a:p>
            <a:r>
              <a:rPr lang="en-US" dirty="0">
                <a:latin typeface="Fira Code" panose="020B0809050000020004" pitchFamily="49" charset="0"/>
                <a:ea typeface="Fira Code" panose="020B0809050000020004" pitchFamily="49" charset="0"/>
                <a:cs typeface="Fira Code" panose="020B0809050000020004" pitchFamily="49" charset="0"/>
              </a:rPr>
              <a:t>[[10, 20, 30], [10, 20, 30]]</a:t>
            </a:r>
          </a:p>
          <a:p>
            <a:r>
              <a:rPr lang="en-US" dirty="0">
                <a:latin typeface="Fira Code" panose="020B0809050000020004" pitchFamily="49" charset="0"/>
                <a:ea typeface="Fira Code" panose="020B0809050000020004" pitchFamily="49" charset="0"/>
                <a:cs typeface="Fira Code" panose="020B0809050000020004" pitchFamily="49" charset="0"/>
              </a:rPr>
              <a:t>[a, 14, 1e], [[0xa, 0x14, 0x1e], [0xa, 0x14, 0x1e]]</a:t>
            </a:r>
          </a:p>
        </p:txBody>
      </p:sp>
      <p:sp>
        <p:nvSpPr>
          <p:cNvPr id="7" name="Slide Number Placeholder 6">
            <a:extLst>
              <a:ext uri="{FF2B5EF4-FFF2-40B4-BE49-F238E27FC236}">
                <a16:creationId xmlns:a16="http://schemas.microsoft.com/office/drawing/2014/main" id="{1E11CED4-CB43-1493-ADC0-1D6E707D0A11}"/>
              </a:ext>
            </a:extLst>
          </p:cNvPr>
          <p:cNvSpPr>
            <a:spLocks noGrp="1"/>
          </p:cNvSpPr>
          <p:nvPr>
            <p:ph type="sldNum" sz="quarter" idx="12"/>
          </p:nvPr>
        </p:nvSpPr>
        <p:spPr/>
        <p:txBody>
          <a:bodyPr/>
          <a:lstStyle/>
          <a:p>
            <a:fld id="{0EED7EFE-8F4A-4E55-AD2D-7D815A96E790}" type="slidenum">
              <a:rPr lang="en-US" smtClean="0"/>
              <a:t>106</a:t>
            </a:fld>
            <a:endParaRPr lang="en-US"/>
          </a:p>
        </p:txBody>
      </p:sp>
    </p:spTree>
    <p:extLst>
      <p:ext uri="{BB962C8B-B14F-4D97-AF65-F5344CB8AC3E}">
        <p14:creationId xmlns:p14="http://schemas.microsoft.com/office/powerpoint/2010/main" val="74703246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951672"/>
            <a:ext cx="6526146" cy="2031325"/>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main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vector</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&gt;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 = {</a:t>
            </a:r>
            <a:r>
              <a:rPr lang="en-US" b="0" dirty="0">
                <a:solidFill>
                  <a:srgbClr val="098658"/>
                </a:solidFill>
                <a:effectLst/>
                <a:latin typeface="Fira Code" panose="020B0809050000020004" pitchFamily="49" charset="0"/>
              </a:rPr>
              <a:t>10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20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30</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a:t>
            </a:r>
          </a:p>
          <a:p>
            <a:r>
              <a:rPr lang="nl-NL" b="0" dirty="0">
                <a:solidFill>
                  <a:srgbClr val="795E26"/>
                </a:solidFill>
                <a:effectLst/>
                <a:latin typeface="Fira Code" panose="020B0809050000020004" pitchFamily="49" charset="0"/>
              </a:rPr>
              <a:t>  print</a:t>
            </a:r>
            <a:r>
              <a:rPr lang="nl-NL" b="0" dirty="0">
                <a:solidFill>
                  <a:srgbClr val="000000"/>
                </a:solidFill>
                <a:effectLst/>
                <a:latin typeface="Fira Code" panose="020B0809050000020004" pitchFamily="49" charset="0"/>
              </a:rPr>
              <a:t>(</a:t>
            </a:r>
            <a:r>
              <a:rPr lang="nl-NL" b="0" dirty="0">
                <a:solidFill>
                  <a:srgbClr val="A31515"/>
                </a:solidFill>
                <a:effectLst/>
                <a:latin typeface="Fira Code" panose="020B0809050000020004" pitchFamily="49" charset="0"/>
              </a:rPr>
              <a:t>"{}</a:t>
            </a:r>
            <a:r>
              <a:rPr lang="nl-NL" b="0" dirty="0">
                <a:solidFill>
                  <a:srgbClr val="EE0000"/>
                </a:solidFill>
                <a:effectLst/>
                <a:latin typeface="Fira Code" panose="020B0809050000020004" pitchFamily="49" charset="0"/>
              </a:rPr>
              <a:t>\n</a:t>
            </a:r>
            <a:r>
              <a:rPr lang="nl-NL" b="0" dirty="0">
                <a:solidFill>
                  <a:srgbClr val="A31515"/>
                </a:solidFill>
                <a:effectLst/>
                <a:latin typeface="Fira Code" panose="020B0809050000020004" pitchFamily="49" charset="0"/>
              </a:rPr>
              <a:t>"</a:t>
            </a:r>
            <a:r>
              <a:rPr lang="nl-NL" b="0" dirty="0">
                <a:solidFill>
                  <a:srgbClr val="000000"/>
                </a:solidFill>
                <a:effectLst/>
                <a:latin typeface="Fira Code" panose="020B0809050000020004" pitchFamily="49" charset="0"/>
              </a:rPr>
              <a:t>, vector{v, v});</a:t>
            </a:r>
          </a:p>
          <a:p>
            <a:r>
              <a:rPr lang="nl-NL" b="0" dirty="0">
                <a:solidFill>
                  <a:srgbClr val="795E26"/>
                </a:solidFill>
                <a:effectLst/>
                <a:latin typeface="Fira Code" panose="020B0809050000020004" pitchFamily="49" charset="0"/>
              </a:rPr>
              <a:t>  print</a:t>
            </a:r>
            <a:r>
              <a:rPr lang="nl-NL" b="0" dirty="0">
                <a:solidFill>
                  <a:srgbClr val="000000"/>
                </a:solidFill>
                <a:effectLst/>
                <a:latin typeface="Fira Code" panose="020B0809050000020004" pitchFamily="49" charset="0"/>
              </a:rPr>
              <a:t>(</a:t>
            </a:r>
            <a:r>
              <a:rPr lang="nl-NL" b="0" dirty="0">
                <a:solidFill>
                  <a:srgbClr val="A31515"/>
                </a:solidFill>
                <a:effectLst/>
                <a:latin typeface="Fira Code" panose="020B0809050000020004" pitchFamily="49" charset="0"/>
              </a:rPr>
              <a:t>"{:x} {:#x}</a:t>
            </a:r>
            <a:r>
              <a:rPr lang="nl-NL" b="0" dirty="0">
                <a:solidFill>
                  <a:srgbClr val="EE0000"/>
                </a:solidFill>
                <a:effectLst/>
                <a:latin typeface="Fira Code" panose="020B0809050000020004" pitchFamily="49" charset="0"/>
              </a:rPr>
              <a:t>\n</a:t>
            </a:r>
            <a:r>
              <a:rPr lang="nl-NL" b="0" dirty="0">
                <a:solidFill>
                  <a:srgbClr val="A31515"/>
                </a:solidFill>
                <a:effectLst/>
                <a:latin typeface="Fira Code" panose="020B0809050000020004" pitchFamily="49" charset="0"/>
              </a:rPr>
              <a:t>"</a:t>
            </a:r>
            <a:r>
              <a:rPr lang="nl-NL"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nl-NL"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 </a:t>
            </a:r>
            <a:r>
              <a:rPr lang="nl-NL" b="0" dirty="0">
                <a:solidFill>
                  <a:srgbClr val="000000"/>
                </a:solidFill>
                <a:effectLst/>
                <a:latin typeface="Fira Code" panose="020B0809050000020004" pitchFamily="49" charset="0"/>
              </a:rPr>
              <a:t>vector{v, v});</a:t>
            </a:r>
          </a:p>
          <a:p>
            <a:r>
              <a:rPr lang="en-US" b="0" dirty="0">
                <a:solidFill>
                  <a:srgbClr val="795E26"/>
                </a:solidFill>
                <a:effectLst/>
                <a:latin typeface="Fira Code" panose="020B0809050000020004" pitchFamily="49" charset="0"/>
              </a:rPr>
              <a:t>  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views</a:t>
            </a:r>
            <a:r>
              <a:rPr lang="en-US" b="0" dirty="0">
                <a:solidFill>
                  <a:srgbClr val="000000"/>
                </a:solidFill>
                <a:effectLst/>
                <a:latin typeface="Fira Code" panose="020B0809050000020004" pitchFamily="49" charset="0"/>
              </a:rPr>
              <a:t>::</a:t>
            </a:r>
            <a:r>
              <a:rPr lang="en-US" b="0" dirty="0">
                <a:solidFill>
                  <a:srgbClr val="795E26"/>
                </a:solidFill>
                <a:effectLst/>
                <a:latin typeface="Fira Code" panose="020B0809050000020004" pitchFamily="49" charset="0"/>
              </a:rPr>
              <a:t>transform</a:t>
            </a:r>
            <a:r>
              <a:rPr lang="en-US" b="0" dirty="0">
                <a:solidFill>
                  <a:srgbClr val="000000"/>
                </a:solidFill>
                <a:effectLst/>
                <a:latin typeface="Fira Code" panose="020B0809050000020004" pitchFamily="49" charset="0"/>
              </a:rPr>
              <a:t>(_1 * </a:t>
            </a:r>
            <a:r>
              <a:rPr lang="en-US" b="0" dirty="0">
                <a:solidFill>
                  <a:srgbClr val="098658"/>
                </a:solidFill>
                <a:effectLst/>
                <a:latin typeface="Fira Code" panose="020B0809050000020004" pitchFamily="49" charset="0"/>
              </a:rPr>
              <a:t>2</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3" name="TextBox 2">
            <a:extLst>
              <a:ext uri="{FF2B5EF4-FFF2-40B4-BE49-F238E27FC236}">
                <a16:creationId xmlns:a16="http://schemas.microsoft.com/office/drawing/2014/main" id="{9702D177-ECA8-B017-6D66-C4ACA9E6E3F6}"/>
              </a:ext>
            </a:extLst>
          </p:cNvPr>
          <p:cNvSpPr txBox="1"/>
          <p:nvPr/>
        </p:nvSpPr>
        <p:spPr>
          <a:xfrm>
            <a:off x="1097280" y="4589133"/>
            <a:ext cx="7215437" cy="1200329"/>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[10, 20, 30]</a:t>
            </a:r>
          </a:p>
          <a:p>
            <a:r>
              <a:rPr lang="en-US" dirty="0">
                <a:latin typeface="Fira Code" panose="020B0809050000020004" pitchFamily="49" charset="0"/>
                <a:ea typeface="Fira Code" panose="020B0809050000020004" pitchFamily="49" charset="0"/>
                <a:cs typeface="Fira Code" panose="020B0809050000020004" pitchFamily="49" charset="0"/>
              </a:rPr>
              <a:t>[[10, 20, 30], [10, 20, 30]]</a:t>
            </a:r>
          </a:p>
          <a:p>
            <a:r>
              <a:rPr lang="en-US" dirty="0">
                <a:latin typeface="Fira Code" panose="020B0809050000020004" pitchFamily="49" charset="0"/>
                <a:ea typeface="Fira Code" panose="020B0809050000020004" pitchFamily="49" charset="0"/>
                <a:cs typeface="Fira Code" panose="020B0809050000020004" pitchFamily="49" charset="0"/>
              </a:rPr>
              <a:t>[a, 14, 1e], [[0xa, 0x14, 0x1e], [0xa, 0x14, 0x1e]]</a:t>
            </a:r>
          </a:p>
          <a:p>
            <a:r>
              <a:rPr lang="en-US" dirty="0">
                <a:latin typeface="Fira Code" panose="020B0809050000020004" pitchFamily="49" charset="0"/>
                <a:ea typeface="Fira Code" panose="020B0809050000020004" pitchFamily="49" charset="0"/>
                <a:cs typeface="Fira Code" panose="020B0809050000020004" pitchFamily="49" charset="0"/>
              </a:rPr>
              <a:t>[20, 40, 60]</a:t>
            </a:r>
          </a:p>
        </p:txBody>
      </p:sp>
      <p:sp>
        <p:nvSpPr>
          <p:cNvPr id="7" name="Slide Number Placeholder 6">
            <a:extLst>
              <a:ext uri="{FF2B5EF4-FFF2-40B4-BE49-F238E27FC236}">
                <a16:creationId xmlns:a16="http://schemas.microsoft.com/office/drawing/2014/main" id="{380C7DA0-9628-6124-CD76-CA3260B66EA7}"/>
              </a:ext>
            </a:extLst>
          </p:cNvPr>
          <p:cNvSpPr>
            <a:spLocks noGrp="1"/>
          </p:cNvSpPr>
          <p:nvPr>
            <p:ph type="sldNum" sz="quarter" idx="12"/>
          </p:nvPr>
        </p:nvSpPr>
        <p:spPr/>
        <p:txBody>
          <a:bodyPr/>
          <a:lstStyle/>
          <a:p>
            <a:fld id="{0EED7EFE-8F4A-4E55-AD2D-7D815A96E790}" type="slidenum">
              <a:rPr lang="en-US" smtClean="0"/>
              <a:t>107</a:t>
            </a:fld>
            <a:endParaRPr lang="en-US"/>
          </a:p>
        </p:txBody>
      </p:sp>
    </p:spTree>
    <p:extLst>
      <p:ext uri="{BB962C8B-B14F-4D97-AF65-F5344CB8AC3E}">
        <p14:creationId xmlns:p14="http://schemas.microsoft.com/office/powerpoint/2010/main" val="80730207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951672"/>
            <a:ext cx="6664004" cy="2308324"/>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main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vector</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&gt;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 = {</a:t>
            </a:r>
            <a:r>
              <a:rPr lang="en-US" b="0" dirty="0">
                <a:solidFill>
                  <a:srgbClr val="098658"/>
                </a:solidFill>
                <a:effectLst/>
                <a:latin typeface="Fira Code" panose="020B0809050000020004" pitchFamily="49" charset="0"/>
              </a:rPr>
              <a:t>10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20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30</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a:t>
            </a:r>
          </a:p>
          <a:p>
            <a:r>
              <a:rPr lang="nl-NL" b="0" dirty="0">
                <a:solidFill>
                  <a:srgbClr val="795E26"/>
                </a:solidFill>
                <a:effectLst/>
                <a:latin typeface="Fira Code" panose="020B0809050000020004" pitchFamily="49" charset="0"/>
              </a:rPr>
              <a:t>  print</a:t>
            </a:r>
            <a:r>
              <a:rPr lang="nl-NL" b="0" dirty="0">
                <a:solidFill>
                  <a:srgbClr val="000000"/>
                </a:solidFill>
                <a:effectLst/>
                <a:latin typeface="Fira Code" panose="020B0809050000020004" pitchFamily="49" charset="0"/>
              </a:rPr>
              <a:t>(</a:t>
            </a:r>
            <a:r>
              <a:rPr lang="nl-NL" b="0" dirty="0">
                <a:solidFill>
                  <a:srgbClr val="A31515"/>
                </a:solidFill>
                <a:effectLst/>
                <a:latin typeface="Fira Code" panose="020B0809050000020004" pitchFamily="49" charset="0"/>
              </a:rPr>
              <a:t>"{}</a:t>
            </a:r>
            <a:r>
              <a:rPr lang="nl-NL" b="0" dirty="0">
                <a:solidFill>
                  <a:srgbClr val="EE0000"/>
                </a:solidFill>
                <a:effectLst/>
                <a:latin typeface="Fira Code" panose="020B0809050000020004" pitchFamily="49" charset="0"/>
              </a:rPr>
              <a:t>\n</a:t>
            </a:r>
            <a:r>
              <a:rPr lang="nl-NL" b="0" dirty="0">
                <a:solidFill>
                  <a:srgbClr val="A31515"/>
                </a:solidFill>
                <a:effectLst/>
                <a:latin typeface="Fira Code" panose="020B0809050000020004" pitchFamily="49" charset="0"/>
              </a:rPr>
              <a:t>"</a:t>
            </a:r>
            <a:r>
              <a:rPr lang="nl-NL" b="0" dirty="0">
                <a:solidFill>
                  <a:srgbClr val="000000"/>
                </a:solidFill>
                <a:effectLst/>
                <a:latin typeface="Fira Code" panose="020B0809050000020004" pitchFamily="49" charset="0"/>
              </a:rPr>
              <a:t>, vector{v, v});</a:t>
            </a:r>
          </a:p>
          <a:p>
            <a:r>
              <a:rPr lang="nl-NL" b="0" dirty="0">
                <a:solidFill>
                  <a:srgbClr val="795E26"/>
                </a:solidFill>
                <a:effectLst/>
                <a:latin typeface="Fira Code" panose="020B0809050000020004" pitchFamily="49" charset="0"/>
              </a:rPr>
              <a:t>  print</a:t>
            </a:r>
            <a:r>
              <a:rPr lang="nl-NL" b="0" dirty="0">
                <a:solidFill>
                  <a:srgbClr val="000000"/>
                </a:solidFill>
                <a:effectLst/>
                <a:latin typeface="Fira Code" panose="020B0809050000020004" pitchFamily="49" charset="0"/>
              </a:rPr>
              <a:t>(</a:t>
            </a:r>
            <a:r>
              <a:rPr lang="nl-NL" b="0" dirty="0">
                <a:solidFill>
                  <a:srgbClr val="A31515"/>
                </a:solidFill>
                <a:effectLst/>
                <a:latin typeface="Fira Code" panose="020B0809050000020004" pitchFamily="49" charset="0"/>
              </a:rPr>
              <a:t>"{:x} {:#x}</a:t>
            </a:r>
            <a:r>
              <a:rPr lang="nl-NL" b="0" dirty="0">
                <a:solidFill>
                  <a:srgbClr val="EE0000"/>
                </a:solidFill>
                <a:effectLst/>
                <a:latin typeface="Fira Code" panose="020B0809050000020004" pitchFamily="49" charset="0"/>
              </a:rPr>
              <a:t>\n</a:t>
            </a:r>
            <a:r>
              <a:rPr lang="nl-NL" b="0" dirty="0">
                <a:solidFill>
                  <a:srgbClr val="A31515"/>
                </a:solidFill>
                <a:effectLst/>
                <a:latin typeface="Fira Code" panose="020B0809050000020004" pitchFamily="49" charset="0"/>
              </a:rPr>
              <a:t>"</a:t>
            </a:r>
            <a:r>
              <a:rPr lang="nl-NL"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nl-NL"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 </a:t>
            </a:r>
            <a:r>
              <a:rPr lang="nl-NL" b="0" dirty="0">
                <a:solidFill>
                  <a:srgbClr val="000000"/>
                </a:solidFill>
                <a:effectLst/>
                <a:latin typeface="Fira Code" panose="020B0809050000020004" pitchFamily="49" charset="0"/>
              </a:rPr>
              <a:t>vector{v, v});</a:t>
            </a:r>
          </a:p>
          <a:p>
            <a:r>
              <a:rPr lang="en-US" b="0" dirty="0">
                <a:solidFill>
                  <a:srgbClr val="795E26"/>
                </a:solidFill>
                <a:effectLst/>
                <a:latin typeface="Fira Code" panose="020B0809050000020004" pitchFamily="49" charset="0"/>
              </a:rPr>
              <a:t>  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views</a:t>
            </a:r>
            <a:r>
              <a:rPr lang="en-US" b="0" dirty="0">
                <a:solidFill>
                  <a:srgbClr val="000000"/>
                </a:solidFill>
                <a:effectLst/>
                <a:latin typeface="Fira Code" panose="020B0809050000020004" pitchFamily="49" charset="0"/>
              </a:rPr>
              <a:t>::</a:t>
            </a:r>
            <a:r>
              <a:rPr lang="en-US" b="0" dirty="0">
                <a:solidFill>
                  <a:srgbClr val="795E26"/>
                </a:solidFill>
                <a:effectLst/>
                <a:latin typeface="Fira Code" panose="020B0809050000020004" pitchFamily="49" charset="0"/>
              </a:rPr>
              <a:t>transform</a:t>
            </a:r>
            <a:r>
              <a:rPr lang="en-US" b="0" dirty="0">
                <a:solidFill>
                  <a:srgbClr val="000000"/>
                </a:solidFill>
                <a:effectLst/>
                <a:latin typeface="Fira Code" panose="020B0809050000020004" pitchFamily="49" charset="0"/>
              </a:rPr>
              <a:t>(_1 * </a:t>
            </a:r>
            <a:r>
              <a:rPr lang="en-US" b="0" dirty="0">
                <a:solidFill>
                  <a:srgbClr val="098658"/>
                </a:solidFill>
                <a:effectLst/>
                <a:latin typeface="Fira Code" panose="020B0809050000020004" pitchFamily="49" charset="0"/>
              </a:rPr>
              <a:t>2</a:t>
            </a:r>
            <a:r>
              <a:rPr lang="en-US" b="0" dirty="0">
                <a:solidFill>
                  <a:srgbClr val="000000"/>
                </a:solidFill>
                <a:effectLst/>
                <a:latin typeface="Fira Code" panose="020B0809050000020004" pitchFamily="49" charset="0"/>
              </a:rPr>
              <a:t>));</a:t>
            </a:r>
          </a:p>
          <a:p>
            <a:r>
              <a:rPr lang="en-US" b="0" dirty="0">
                <a:solidFill>
                  <a:srgbClr val="795E26"/>
                </a:solidFill>
                <a:effectLst/>
                <a:latin typeface="Fira Code" panose="020B0809050000020004" pitchFamily="49" charset="0"/>
              </a:rPr>
              <a:t>  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views</a:t>
            </a:r>
            <a:r>
              <a:rPr lang="en-US" b="0" dirty="0">
                <a:solidFill>
                  <a:srgbClr val="000000"/>
                </a:solidFill>
                <a:effectLst/>
                <a:latin typeface="Fira Code" panose="020B0809050000020004" pitchFamily="49" charset="0"/>
              </a:rPr>
              <a:t>::</a:t>
            </a:r>
            <a:r>
              <a:rPr lang="en-US" b="0" dirty="0">
                <a:solidFill>
                  <a:srgbClr val="795E26"/>
                </a:solidFill>
                <a:effectLst/>
                <a:latin typeface="Fira Code" panose="020B0809050000020004" pitchFamily="49" charset="0"/>
              </a:rPr>
              <a:t>filter</a:t>
            </a:r>
            <a:r>
              <a:rPr lang="en-US" b="0" dirty="0">
                <a:solidFill>
                  <a:srgbClr val="000000"/>
                </a:solidFill>
                <a:effectLst/>
                <a:latin typeface="Fira Code" panose="020B0809050000020004" pitchFamily="49" charset="0"/>
              </a:rPr>
              <a:t>(_1 &gt; </a:t>
            </a:r>
            <a:r>
              <a:rPr lang="en-US" dirty="0">
                <a:solidFill>
                  <a:srgbClr val="098658"/>
                </a:solidFill>
                <a:latin typeface="Fira Code" panose="020B0809050000020004" pitchFamily="49" charset="0"/>
              </a:rPr>
              <a:t>15</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3" name="TextBox 2">
            <a:extLst>
              <a:ext uri="{FF2B5EF4-FFF2-40B4-BE49-F238E27FC236}">
                <a16:creationId xmlns:a16="http://schemas.microsoft.com/office/drawing/2014/main" id="{9702D177-ECA8-B017-6D66-C4ACA9E6E3F6}"/>
              </a:ext>
            </a:extLst>
          </p:cNvPr>
          <p:cNvSpPr txBox="1"/>
          <p:nvPr/>
        </p:nvSpPr>
        <p:spPr>
          <a:xfrm>
            <a:off x="1097280" y="4589133"/>
            <a:ext cx="7215437" cy="1200329"/>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[10, 20, 30]</a:t>
            </a:r>
          </a:p>
          <a:p>
            <a:r>
              <a:rPr lang="en-US" dirty="0">
                <a:latin typeface="Fira Code" panose="020B0809050000020004" pitchFamily="49" charset="0"/>
                <a:ea typeface="Fira Code" panose="020B0809050000020004" pitchFamily="49" charset="0"/>
                <a:cs typeface="Fira Code" panose="020B0809050000020004" pitchFamily="49" charset="0"/>
              </a:rPr>
              <a:t>[[10, 20, 30], [10, 20, 30]]</a:t>
            </a:r>
          </a:p>
          <a:p>
            <a:r>
              <a:rPr lang="en-US" dirty="0">
                <a:latin typeface="Fira Code" panose="020B0809050000020004" pitchFamily="49" charset="0"/>
                <a:ea typeface="Fira Code" panose="020B0809050000020004" pitchFamily="49" charset="0"/>
                <a:cs typeface="Fira Code" panose="020B0809050000020004" pitchFamily="49" charset="0"/>
              </a:rPr>
              <a:t>[a, 14, 1e], [[0xa, 0x14, 0x1e], [0xa, 0x14, 0x1e]]</a:t>
            </a:r>
          </a:p>
          <a:p>
            <a:r>
              <a:rPr lang="en-US" dirty="0">
                <a:latin typeface="Fira Code" panose="020B0809050000020004" pitchFamily="49" charset="0"/>
                <a:ea typeface="Fira Code" panose="020B0809050000020004" pitchFamily="49" charset="0"/>
                <a:cs typeface="Fira Code" panose="020B0809050000020004" pitchFamily="49" charset="0"/>
              </a:rPr>
              <a:t>[20, 40, 60]</a:t>
            </a:r>
          </a:p>
        </p:txBody>
      </p:sp>
      <p:sp>
        <p:nvSpPr>
          <p:cNvPr id="7" name="TextBox 6">
            <a:extLst>
              <a:ext uri="{FF2B5EF4-FFF2-40B4-BE49-F238E27FC236}">
                <a16:creationId xmlns:a16="http://schemas.microsoft.com/office/drawing/2014/main" id="{28BCC71A-D7E6-9A37-55F3-7911104366E5}"/>
              </a:ext>
            </a:extLst>
          </p:cNvPr>
          <p:cNvSpPr txBox="1"/>
          <p:nvPr/>
        </p:nvSpPr>
        <p:spPr>
          <a:xfrm>
            <a:off x="7136549" y="3550039"/>
            <a:ext cx="678391" cy="523220"/>
          </a:xfrm>
          <a:prstGeom prst="rect">
            <a:avLst/>
          </a:prstGeom>
          <a:noFill/>
        </p:spPr>
        <p:txBody>
          <a:bodyPr wrap="none" rtlCol="0">
            <a:spAutoFit/>
          </a:bodyPr>
          <a:lstStyle/>
          <a:p>
            <a:r>
              <a:rPr lang="en-US" sz="2800" b="0" i="0" dirty="0">
                <a:solidFill>
                  <a:srgbClr val="000000"/>
                </a:solidFill>
                <a:effectLst/>
                <a:latin typeface="Times New Roman" panose="02020603050405020304" pitchFamily="18" charset="0"/>
              </a:rPr>
              <a:t>❌</a:t>
            </a:r>
            <a:endParaRPr lang="en-US" sz="2800" dirty="0"/>
          </a:p>
        </p:txBody>
      </p:sp>
      <p:sp>
        <p:nvSpPr>
          <p:cNvPr id="8" name="Slide Number Placeholder 7">
            <a:extLst>
              <a:ext uri="{FF2B5EF4-FFF2-40B4-BE49-F238E27FC236}">
                <a16:creationId xmlns:a16="http://schemas.microsoft.com/office/drawing/2014/main" id="{D1A3C02E-E562-9E81-5751-750C12B046E8}"/>
              </a:ext>
            </a:extLst>
          </p:cNvPr>
          <p:cNvSpPr>
            <a:spLocks noGrp="1"/>
          </p:cNvSpPr>
          <p:nvPr>
            <p:ph type="sldNum" sz="quarter" idx="12"/>
          </p:nvPr>
        </p:nvSpPr>
        <p:spPr/>
        <p:txBody>
          <a:bodyPr/>
          <a:lstStyle/>
          <a:p>
            <a:fld id="{0EED7EFE-8F4A-4E55-AD2D-7D815A96E790}" type="slidenum">
              <a:rPr lang="en-US" smtClean="0"/>
              <a:t>108</a:t>
            </a:fld>
            <a:endParaRPr lang="en-US"/>
          </a:p>
        </p:txBody>
      </p:sp>
    </p:spTree>
    <p:extLst>
      <p:ext uri="{BB962C8B-B14F-4D97-AF65-F5344CB8AC3E}">
        <p14:creationId xmlns:p14="http://schemas.microsoft.com/office/powerpoint/2010/main" val="3983961513"/>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22F1-2246-3711-462C-FE7993478150}"/>
              </a:ext>
            </a:extLst>
          </p:cNvPr>
          <p:cNvSpPr>
            <a:spLocks noGrp="1"/>
          </p:cNvSpPr>
          <p:nvPr>
            <p:ph type="title"/>
          </p:nvPr>
        </p:nvSpPr>
        <p:spPr/>
        <p:txBody>
          <a:bodyPr/>
          <a:lstStyle/>
          <a:p>
            <a:r>
              <a:rPr lang="en-US" dirty="0"/>
              <a:t>Supporting </a:t>
            </a:r>
            <a:r>
              <a:rPr lang="en-US" dirty="0">
                <a:solidFill>
                  <a:schemeClr val="accent6"/>
                </a:solidFill>
              </a:rPr>
              <a:t>non-const-</a:t>
            </a:r>
            <a:r>
              <a:rPr lang="en-US" dirty="0" err="1">
                <a:solidFill>
                  <a:schemeClr val="accent6"/>
                </a:solidFill>
              </a:rPr>
              <a:t>iterable</a:t>
            </a:r>
            <a:r>
              <a:rPr lang="en-US" dirty="0"/>
              <a:t> Ranges</a:t>
            </a:r>
          </a:p>
        </p:txBody>
      </p:sp>
      <p:sp>
        <p:nvSpPr>
          <p:cNvPr id="4" name="TextBox 3">
            <a:extLst>
              <a:ext uri="{FF2B5EF4-FFF2-40B4-BE49-F238E27FC236}">
                <a16:creationId xmlns:a16="http://schemas.microsoft.com/office/drawing/2014/main" id="{5C3888B3-BF5F-4DB7-BD97-74463CC2BC72}"/>
              </a:ext>
            </a:extLst>
          </p:cNvPr>
          <p:cNvSpPr txBox="1"/>
          <p:nvPr/>
        </p:nvSpPr>
        <p:spPr>
          <a:xfrm>
            <a:off x="1097280" y="1890712"/>
            <a:ext cx="5484194" cy="3970318"/>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using</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T</a:t>
            </a:r>
            <a:r>
              <a:rPr lang="en-US" sz="1200" b="0" dirty="0">
                <a:solidFill>
                  <a:srgbClr val="000000"/>
                </a:solidFill>
                <a:effectLst/>
                <a:latin typeface="Fira Code" panose="020B0809050000020004" pitchFamily="49" charset="0"/>
              </a:rPr>
              <a:t> = </a:t>
            </a:r>
            <a:r>
              <a:rPr lang="en-US" sz="1200" b="0" dirty="0" err="1">
                <a:solidFill>
                  <a:srgbClr val="267F99"/>
                </a:solidFill>
                <a:effectLst/>
                <a:latin typeface="Fira Code" panose="020B0809050000020004" pitchFamily="49" charset="0"/>
              </a:rPr>
              <a:t>remove_cvref_t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range_reference_t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&gt;&gt;;</a:t>
            </a:r>
          </a:p>
          <a:p>
            <a:r>
              <a:rPr lang="en-US" sz="1200" b="0" dirty="0">
                <a:solidFill>
                  <a:srgbClr val="000000"/>
                </a:solidFill>
                <a:effectLst/>
                <a:latin typeface="Fira Code" panose="020B0809050000020004" pitchFamily="49" charset="0"/>
              </a:rPr>
              <a:t>  formatter&lt;T&gt; underlying;</a:t>
            </a: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5" name="Rectangle 4">
            <a:extLst>
              <a:ext uri="{FF2B5EF4-FFF2-40B4-BE49-F238E27FC236}">
                <a16:creationId xmlns:a16="http://schemas.microsoft.com/office/drawing/2014/main" id="{DD8A88BF-C71B-D2D9-3F00-FF1012C02602}"/>
              </a:ext>
            </a:extLst>
          </p:cNvPr>
          <p:cNvSpPr/>
          <p:nvPr/>
        </p:nvSpPr>
        <p:spPr>
          <a:xfrm>
            <a:off x="2438400" y="3541986"/>
            <a:ext cx="1008993" cy="2627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2359F60-942B-2796-2605-9FC3BE02DE20}"/>
              </a:ext>
            </a:extLst>
          </p:cNvPr>
          <p:cNvSpPr/>
          <p:nvPr/>
        </p:nvSpPr>
        <p:spPr>
          <a:xfrm>
            <a:off x="1514167" y="4114715"/>
            <a:ext cx="2224549" cy="2627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82BD8718-9963-57B8-C1CB-4774DAEEAE6A}"/>
              </a:ext>
            </a:extLst>
          </p:cNvPr>
          <p:cNvSpPr>
            <a:spLocks noGrp="1"/>
          </p:cNvSpPr>
          <p:nvPr>
            <p:ph type="sldNum" sz="quarter" idx="12"/>
          </p:nvPr>
        </p:nvSpPr>
        <p:spPr/>
        <p:txBody>
          <a:bodyPr/>
          <a:lstStyle/>
          <a:p>
            <a:fld id="{0EED7EFE-8F4A-4E55-AD2D-7D815A96E790}" type="slidenum">
              <a:rPr lang="en-US" smtClean="0"/>
              <a:t>109</a:t>
            </a:fld>
            <a:endParaRPr lang="en-US"/>
          </a:p>
        </p:txBody>
      </p:sp>
    </p:spTree>
    <p:extLst>
      <p:ext uri="{BB962C8B-B14F-4D97-AF65-F5344CB8AC3E}">
        <p14:creationId xmlns:p14="http://schemas.microsoft.com/office/powerpoint/2010/main" val="192542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9B9A-9A44-8C49-16C2-5DAA5D86FDCE}"/>
              </a:ext>
            </a:extLst>
          </p:cNvPr>
          <p:cNvSpPr>
            <a:spLocks noGrp="1"/>
          </p:cNvSpPr>
          <p:nvPr>
            <p:ph type="title"/>
          </p:nvPr>
        </p:nvSpPr>
        <p:spPr/>
        <p:txBody>
          <a:bodyPr/>
          <a:lstStyle/>
          <a:p>
            <a:r>
              <a:rPr lang="en-US" dirty="0"/>
              <a:t>Then C++ introduced </a:t>
            </a:r>
            <a:r>
              <a:rPr lang="en-US" dirty="0">
                <a:solidFill>
                  <a:schemeClr val="accent6"/>
                </a:solidFill>
              </a:rPr>
              <a:t>iostreams</a:t>
            </a:r>
          </a:p>
        </p:txBody>
      </p:sp>
      <p:sp>
        <p:nvSpPr>
          <p:cNvPr id="4" name="TextBox 3">
            <a:extLst>
              <a:ext uri="{FF2B5EF4-FFF2-40B4-BE49-F238E27FC236}">
                <a16:creationId xmlns:a16="http://schemas.microsoft.com/office/drawing/2014/main" id="{84C428A7-6AF8-D0CD-AF97-E3E1B420C077}"/>
              </a:ext>
            </a:extLst>
          </p:cNvPr>
          <p:cNvSpPr txBox="1"/>
          <p:nvPr/>
        </p:nvSpPr>
        <p:spPr>
          <a:xfrm>
            <a:off x="1097280" y="2274838"/>
            <a:ext cx="10323660" cy="3046988"/>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cout</a:t>
            </a:r>
            <a:r>
              <a:rPr lang="en-US" sz="2400" b="0" dirty="0">
                <a:solidFill>
                  <a:srgbClr val="000000"/>
                </a:solidFill>
                <a:effectLst/>
                <a:latin typeface="Fira Code" panose="020B0809050000020004" pitchFamily="49" charset="0"/>
              </a:rPr>
              <a:t> &lt;&lt; </a:t>
            </a:r>
            <a:r>
              <a:rPr lang="en-US" sz="2400" b="0" dirty="0">
                <a:solidFill>
                  <a:srgbClr val="A31515"/>
                </a:solidFill>
                <a:effectLst/>
                <a:latin typeface="Fira Code" panose="020B0809050000020004" pitchFamily="49" charset="0"/>
              </a:rPr>
              <a:t>"The price of "</a:t>
            </a:r>
            <a:endParaRPr lang="en-US" sz="2400" b="0"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&lt;&lt; </a:t>
            </a:r>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::hex &lt;&lt; </a:t>
            </a:r>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showbase</a:t>
            </a:r>
            <a:r>
              <a:rPr lang="en-US" sz="2400" b="0" dirty="0">
                <a:solidFill>
                  <a:srgbClr val="000000"/>
                </a:solidFill>
                <a:effectLst/>
                <a:latin typeface="Fira Code" panose="020B0809050000020004" pitchFamily="49" charset="0"/>
              </a:rPr>
              <a:t> &lt;&lt; </a:t>
            </a:r>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::internal</a:t>
            </a:r>
          </a:p>
          <a:p>
            <a:r>
              <a:rPr lang="en-US" sz="2400" b="0" dirty="0">
                <a:solidFill>
                  <a:srgbClr val="000000"/>
                </a:solidFill>
                <a:effectLst/>
                <a:latin typeface="Fira Code" panose="020B0809050000020004" pitchFamily="49" charset="0"/>
              </a:rPr>
              <a:t>          &lt;&lt; </a:t>
            </a:r>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::uppercase &lt;&lt; </a:t>
            </a:r>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err="1">
                <a:solidFill>
                  <a:srgbClr val="795E26"/>
                </a:solidFill>
                <a:effectLst/>
                <a:latin typeface="Fira Code" panose="020B0809050000020004" pitchFamily="49" charset="0"/>
              </a:rPr>
              <a:t>setfill</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'0'</a:t>
            </a:r>
            <a:r>
              <a:rPr lang="en-US" sz="2400" b="0" dirty="0">
                <a:solidFill>
                  <a:srgbClr val="000000"/>
                </a:solidFill>
                <a:effectLst/>
                <a:latin typeface="Fira Code" panose="020B0809050000020004" pitchFamily="49" charset="0"/>
              </a:rPr>
              <a:t>) </a:t>
            </a:r>
          </a:p>
          <a:p>
            <a:r>
              <a:rPr lang="en-US" sz="2400" b="0" dirty="0">
                <a:solidFill>
                  <a:srgbClr val="000000"/>
                </a:solidFill>
                <a:effectLst/>
                <a:latin typeface="Fira Code" panose="020B0809050000020004" pitchFamily="49" charset="0"/>
              </a:rPr>
              <a:t>          &lt;&lt; </a:t>
            </a:r>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err="1">
                <a:solidFill>
                  <a:srgbClr val="795E26"/>
                </a:solidFill>
                <a:effectLst/>
                <a:latin typeface="Fira Code" panose="020B0809050000020004" pitchFamily="49" charset="0"/>
              </a:rPr>
              <a:t>setw</a:t>
            </a:r>
            <a:r>
              <a:rPr lang="en-US" sz="2400" b="0" dirty="0">
                <a:solidFill>
                  <a:srgbClr val="000000"/>
                </a:solidFill>
                <a:effectLst/>
                <a:latin typeface="Fira Code" panose="020B0809050000020004" pitchFamily="49" charset="0"/>
              </a:rPr>
              <a:t>(</a:t>
            </a:r>
            <a:r>
              <a:rPr lang="en-US" sz="2400" b="0" dirty="0">
                <a:solidFill>
                  <a:srgbClr val="098658"/>
                </a:solidFill>
                <a:effectLst/>
                <a:latin typeface="Fira Code" panose="020B0809050000020004" pitchFamily="49" charset="0"/>
              </a:rPr>
              <a:t>8</a:t>
            </a:r>
            <a:r>
              <a:rPr lang="en-US" sz="2400" b="0" dirty="0">
                <a:solidFill>
                  <a:srgbClr val="000000"/>
                </a:solidFill>
                <a:effectLst/>
                <a:latin typeface="Fira Code" panose="020B0809050000020004" pitchFamily="49" charset="0"/>
              </a:rPr>
              <a:t>)</a:t>
            </a:r>
          </a:p>
          <a:p>
            <a:r>
              <a:rPr lang="en-US" sz="2400" b="0" dirty="0">
                <a:solidFill>
                  <a:srgbClr val="000000"/>
                </a:solidFill>
                <a:effectLst/>
                <a:latin typeface="Fira Code" panose="020B0809050000020004" pitchFamily="49" charset="0"/>
              </a:rPr>
              <a:t>          &lt;&lt; </a:t>
            </a:r>
            <a:r>
              <a:rPr lang="en-US" sz="2400" b="0" dirty="0">
                <a:solidFill>
                  <a:srgbClr val="098658"/>
                </a:solidFill>
                <a:effectLst/>
                <a:latin typeface="Fira Code" panose="020B0809050000020004" pitchFamily="49" charset="0"/>
              </a:rPr>
              <a:t>48879</a:t>
            </a:r>
            <a:endParaRPr lang="en-US" sz="2400" b="0"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&lt;&lt; </a:t>
            </a:r>
            <a:r>
              <a:rPr lang="en-US" sz="2400" b="0" dirty="0">
                <a:solidFill>
                  <a:srgbClr val="A31515"/>
                </a:solidFill>
                <a:effectLst/>
                <a:latin typeface="Fira Code" panose="020B0809050000020004" pitchFamily="49" charset="0"/>
              </a:rPr>
              <a:t>" is "</a:t>
            </a:r>
            <a:endParaRPr lang="en-US" sz="2400" b="0"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&lt;&lt; </a:t>
            </a:r>
            <a:r>
              <a:rPr lang="en-US" sz="2400" b="0" dirty="0">
                <a:solidFill>
                  <a:srgbClr val="098658"/>
                </a:solidFill>
                <a:effectLst/>
                <a:latin typeface="Fira Code" panose="020B0809050000020004" pitchFamily="49" charset="0"/>
              </a:rPr>
              <a:t>1234</a:t>
            </a:r>
            <a:endParaRPr lang="en-US" sz="2400" b="0"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&lt;&lt; </a:t>
            </a:r>
            <a:r>
              <a:rPr lang="en-US" sz="2400" b="0" dirty="0">
                <a:solidFill>
                  <a:srgbClr val="A31515"/>
                </a:solidFill>
                <a:effectLst/>
                <a:latin typeface="Fira Code" panose="020B0809050000020004" pitchFamily="49" charset="0"/>
              </a:rPr>
              <a:t>'</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a:t>
            </a:r>
          </a:p>
        </p:txBody>
      </p:sp>
      <p:sp>
        <p:nvSpPr>
          <p:cNvPr id="5" name="TextBox 4">
            <a:extLst>
              <a:ext uri="{FF2B5EF4-FFF2-40B4-BE49-F238E27FC236}">
                <a16:creationId xmlns:a16="http://schemas.microsoft.com/office/drawing/2014/main" id="{1E0DEC86-84FB-CA8D-9917-A4E43A2AB02B}"/>
              </a:ext>
            </a:extLst>
          </p:cNvPr>
          <p:cNvSpPr txBox="1"/>
          <p:nvPr/>
        </p:nvSpPr>
        <p:spPr>
          <a:xfrm>
            <a:off x="6126480" y="4580877"/>
            <a:ext cx="5715026" cy="830997"/>
          </a:xfrm>
          <a:prstGeom prst="rect">
            <a:avLst/>
          </a:prstGeom>
          <a:noFill/>
        </p:spPr>
        <p:txBody>
          <a:bodyPr wrap="none" rtlCol="0">
            <a:spAutoFit/>
          </a:bodyPr>
          <a:lstStyle/>
          <a:p>
            <a:r>
              <a:rPr lang="en-US" sz="2400" b="0" dirty="0">
                <a:effectLst/>
                <a:latin typeface="Fira Code" panose="020B0809050000020004" pitchFamily="49" charset="0"/>
              </a:rPr>
              <a:t>The price of 0X00BEEF is 0x4D2</a:t>
            </a:r>
          </a:p>
          <a:p>
            <a:endParaRPr lang="en-US" sz="2400" dirty="0"/>
          </a:p>
        </p:txBody>
      </p:sp>
      <p:sp>
        <p:nvSpPr>
          <p:cNvPr id="6" name="Rectangle 5">
            <a:extLst>
              <a:ext uri="{FF2B5EF4-FFF2-40B4-BE49-F238E27FC236}">
                <a16:creationId xmlns:a16="http://schemas.microsoft.com/office/drawing/2014/main" id="{A6C05C63-0F56-BC2B-125F-AF4559B6380A}"/>
              </a:ext>
            </a:extLst>
          </p:cNvPr>
          <p:cNvSpPr/>
          <p:nvPr/>
        </p:nvSpPr>
        <p:spPr>
          <a:xfrm>
            <a:off x="3528399" y="2677745"/>
            <a:ext cx="7834365" cy="1120584"/>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BC41E35-003E-8A41-6D8D-7DC435A9F2BC}"/>
              </a:ext>
            </a:extLst>
          </p:cNvPr>
          <p:cNvSpPr/>
          <p:nvPr/>
        </p:nvSpPr>
        <p:spPr>
          <a:xfrm>
            <a:off x="3528400" y="3798329"/>
            <a:ext cx="1066011" cy="35680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8FDD50-3588-2AC1-F82A-A53C87FB8DF7}"/>
              </a:ext>
            </a:extLst>
          </p:cNvPr>
          <p:cNvSpPr/>
          <p:nvPr/>
        </p:nvSpPr>
        <p:spPr>
          <a:xfrm>
            <a:off x="3528400" y="4504763"/>
            <a:ext cx="891200" cy="35680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8972F15-61E5-3966-72B4-056BF31A24CE}"/>
              </a:ext>
            </a:extLst>
          </p:cNvPr>
          <p:cNvSpPr/>
          <p:nvPr/>
        </p:nvSpPr>
        <p:spPr>
          <a:xfrm>
            <a:off x="8551980" y="4624341"/>
            <a:ext cx="1560208" cy="356809"/>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ABF161-5A7D-77E2-F676-370A9EE2D9A1}"/>
              </a:ext>
            </a:extLst>
          </p:cNvPr>
          <p:cNvSpPr/>
          <p:nvPr/>
        </p:nvSpPr>
        <p:spPr>
          <a:xfrm>
            <a:off x="10757994" y="4643542"/>
            <a:ext cx="1021628" cy="35680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eft Bracket 2">
            <a:extLst>
              <a:ext uri="{FF2B5EF4-FFF2-40B4-BE49-F238E27FC236}">
                <a16:creationId xmlns:a16="http://schemas.microsoft.com/office/drawing/2014/main" id="{DA4525F5-B2CB-A7CB-F809-DF2F11574360}"/>
              </a:ext>
            </a:extLst>
          </p:cNvPr>
          <p:cNvSpPr/>
          <p:nvPr/>
        </p:nvSpPr>
        <p:spPr>
          <a:xfrm rot="16200000">
            <a:off x="9222264" y="4475366"/>
            <a:ext cx="219640" cy="1560208"/>
          </a:xfrm>
          <a:prstGeom prst="leftBracket">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030A0"/>
              </a:solidFill>
            </a:endParaRPr>
          </a:p>
        </p:txBody>
      </p:sp>
      <p:sp>
        <p:nvSpPr>
          <p:cNvPr id="11" name="TextBox 10">
            <a:extLst>
              <a:ext uri="{FF2B5EF4-FFF2-40B4-BE49-F238E27FC236}">
                <a16:creationId xmlns:a16="http://schemas.microsoft.com/office/drawing/2014/main" id="{89E5B219-C623-0900-6134-87173C1BE624}"/>
              </a:ext>
            </a:extLst>
          </p:cNvPr>
          <p:cNvSpPr txBox="1"/>
          <p:nvPr/>
        </p:nvSpPr>
        <p:spPr>
          <a:xfrm>
            <a:off x="9144000" y="5486401"/>
            <a:ext cx="322524" cy="369332"/>
          </a:xfrm>
          <a:prstGeom prst="rect">
            <a:avLst/>
          </a:prstGeom>
          <a:noFill/>
          <a:ln>
            <a:solidFill>
              <a:srgbClr val="7030A0"/>
            </a:solidFill>
          </a:ln>
        </p:spPr>
        <p:txBody>
          <a:bodyPr wrap="none" rtlCol="0">
            <a:spAutoFit/>
          </a:bodyPr>
          <a:lstStyle/>
          <a:p>
            <a:r>
              <a:rPr lang="en-US" dirty="0">
                <a:solidFill>
                  <a:srgbClr val="7030A0"/>
                </a:solidFill>
                <a:latin typeface="Fira Code" panose="020B0809050000020004" pitchFamily="49" charset="0"/>
                <a:ea typeface="Fira Code" panose="020B0809050000020004" pitchFamily="49" charset="0"/>
                <a:cs typeface="Fira Code" panose="020B0809050000020004" pitchFamily="49" charset="0"/>
              </a:rPr>
              <a:t>8</a:t>
            </a:r>
          </a:p>
        </p:txBody>
      </p:sp>
      <p:sp>
        <p:nvSpPr>
          <p:cNvPr id="12" name="Left Bracket 11">
            <a:extLst>
              <a:ext uri="{FF2B5EF4-FFF2-40B4-BE49-F238E27FC236}">
                <a16:creationId xmlns:a16="http://schemas.microsoft.com/office/drawing/2014/main" id="{DFDDBC15-C5B9-1B48-94F4-3E35ECE330D9}"/>
              </a:ext>
            </a:extLst>
          </p:cNvPr>
          <p:cNvSpPr/>
          <p:nvPr/>
        </p:nvSpPr>
        <p:spPr>
          <a:xfrm rot="16200000">
            <a:off x="11158988" y="4718731"/>
            <a:ext cx="219641" cy="1061074"/>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3" name="TextBox 12">
            <a:extLst>
              <a:ext uri="{FF2B5EF4-FFF2-40B4-BE49-F238E27FC236}">
                <a16:creationId xmlns:a16="http://schemas.microsoft.com/office/drawing/2014/main" id="{D0742D20-56A2-EC6C-35C8-FE587D7DB999}"/>
              </a:ext>
            </a:extLst>
          </p:cNvPr>
          <p:cNvSpPr txBox="1"/>
          <p:nvPr/>
        </p:nvSpPr>
        <p:spPr>
          <a:xfrm>
            <a:off x="11107546" y="5474539"/>
            <a:ext cx="322524" cy="369332"/>
          </a:xfrm>
          <a:prstGeom prst="rect">
            <a:avLst/>
          </a:prstGeom>
          <a:noFill/>
          <a:ln>
            <a:solidFill>
              <a:srgbClr val="00B050"/>
            </a:solidFill>
          </a:ln>
        </p:spPr>
        <p:txBody>
          <a:bodyPr wrap="square" rtlCol="0">
            <a:spAutoFit/>
          </a:bodyPr>
          <a:lstStyle/>
          <a:p>
            <a:r>
              <a:rPr lang="en-US" dirty="0">
                <a:solidFill>
                  <a:srgbClr val="00B050"/>
                </a:solidFill>
                <a:latin typeface="Fira Code" panose="020B0809050000020004" pitchFamily="49" charset="0"/>
                <a:ea typeface="Fira Code" panose="020B0809050000020004" pitchFamily="49" charset="0"/>
                <a:cs typeface="Fira Code" panose="020B0809050000020004" pitchFamily="49" charset="0"/>
              </a:rPr>
              <a:t>5</a:t>
            </a:r>
          </a:p>
        </p:txBody>
      </p:sp>
      <p:sp>
        <p:nvSpPr>
          <p:cNvPr id="16" name="Slide Number Placeholder 15">
            <a:extLst>
              <a:ext uri="{FF2B5EF4-FFF2-40B4-BE49-F238E27FC236}">
                <a16:creationId xmlns:a16="http://schemas.microsoft.com/office/drawing/2014/main" id="{7CF02978-F8AE-8201-0DD5-45A676F713FB}"/>
              </a:ext>
            </a:extLst>
          </p:cNvPr>
          <p:cNvSpPr>
            <a:spLocks noGrp="1"/>
          </p:cNvSpPr>
          <p:nvPr>
            <p:ph type="sldNum" sz="quarter" idx="12"/>
          </p:nvPr>
        </p:nvSpPr>
        <p:spPr/>
        <p:txBody>
          <a:bodyPr/>
          <a:lstStyle/>
          <a:p>
            <a:fld id="{0EED7EFE-8F4A-4E55-AD2D-7D815A96E790}" type="slidenum">
              <a:rPr lang="en-US" smtClean="0"/>
              <a:t>11</a:t>
            </a:fld>
            <a:endParaRPr lang="en-US"/>
          </a:p>
        </p:txBody>
      </p:sp>
    </p:spTree>
    <p:extLst>
      <p:ext uri="{BB962C8B-B14F-4D97-AF65-F5344CB8AC3E}">
        <p14:creationId xmlns:p14="http://schemas.microsoft.com/office/powerpoint/2010/main" val="14846139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500"/>
                                        <p:tgtEl>
                                          <p:spTgt spid="7"/>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heel(1)">
                                      <p:cBhvr>
                                        <p:cTn id="20" dur="500"/>
                                        <p:tgtEl>
                                          <p:spTgt spid="8"/>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 grpId="0" animBg="1"/>
      <p:bldP spid="11" grpId="0" animBg="1"/>
      <p:bldP spid="12" grpId="0" animBg="1"/>
      <p:bldP spid="13"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22F1-2246-3711-462C-FE7993478150}"/>
              </a:ext>
            </a:extLst>
          </p:cNvPr>
          <p:cNvSpPr>
            <a:spLocks noGrp="1"/>
          </p:cNvSpPr>
          <p:nvPr>
            <p:ph type="title"/>
          </p:nvPr>
        </p:nvSpPr>
        <p:spPr/>
        <p:txBody>
          <a:bodyPr/>
          <a:lstStyle/>
          <a:p>
            <a:r>
              <a:rPr lang="en-US" dirty="0"/>
              <a:t>Supporting </a:t>
            </a:r>
            <a:r>
              <a:rPr lang="en-US" dirty="0">
                <a:solidFill>
                  <a:schemeClr val="accent6"/>
                </a:solidFill>
              </a:rPr>
              <a:t>non-const-</a:t>
            </a:r>
            <a:r>
              <a:rPr lang="en-US" dirty="0" err="1">
                <a:solidFill>
                  <a:schemeClr val="accent6"/>
                </a:solidFill>
              </a:rPr>
              <a:t>iterable</a:t>
            </a:r>
            <a:r>
              <a:rPr lang="en-US" dirty="0"/>
              <a:t> Ranges</a:t>
            </a:r>
          </a:p>
        </p:txBody>
      </p:sp>
      <p:sp>
        <p:nvSpPr>
          <p:cNvPr id="4" name="TextBox 3">
            <a:extLst>
              <a:ext uri="{FF2B5EF4-FFF2-40B4-BE49-F238E27FC236}">
                <a16:creationId xmlns:a16="http://schemas.microsoft.com/office/drawing/2014/main" id="{5C3888B3-BF5F-4DB7-BD97-74463CC2BC72}"/>
              </a:ext>
            </a:extLst>
          </p:cNvPr>
          <p:cNvSpPr txBox="1"/>
          <p:nvPr/>
        </p:nvSpPr>
        <p:spPr>
          <a:xfrm>
            <a:off x="1097280" y="1890712"/>
            <a:ext cx="5484194" cy="3970318"/>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using</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T</a:t>
            </a:r>
            <a:r>
              <a:rPr lang="en-US" sz="1200" b="0" dirty="0">
                <a:solidFill>
                  <a:srgbClr val="000000"/>
                </a:solidFill>
                <a:effectLst/>
                <a:latin typeface="Fira Code" panose="020B0809050000020004" pitchFamily="49" charset="0"/>
              </a:rPr>
              <a:t> = </a:t>
            </a:r>
            <a:r>
              <a:rPr lang="en-US" sz="1200" b="0" dirty="0" err="1">
                <a:solidFill>
                  <a:srgbClr val="267F99"/>
                </a:solidFill>
                <a:effectLst/>
                <a:latin typeface="Fira Code" panose="020B0809050000020004" pitchFamily="49" charset="0"/>
              </a:rPr>
              <a:t>remove_cvref_t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range_reference_t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&gt;&gt;;</a:t>
            </a:r>
          </a:p>
          <a:p>
            <a:r>
              <a:rPr lang="en-US" sz="1200" b="0" dirty="0">
                <a:solidFill>
                  <a:srgbClr val="000000"/>
                </a:solidFill>
                <a:effectLst/>
                <a:latin typeface="Fira Code" panose="020B0809050000020004" pitchFamily="49" charset="0"/>
              </a:rPr>
              <a:t>  formatter&lt;T&gt; underlying;</a:t>
            </a: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a:t>
            </a:r>
            <a:r>
              <a:rPr lang="en-US" sz="1200" b="0" dirty="0">
                <a:solidFill>
                  <a:srgbClr val="267F99"/>
                </a:solidFill>
                <a:effectLst/>
                <a:latin typeface="Fira Code" panose="020B0809050000020004" pitchFamily="49" charset="0"/>
              </a:rPr>
              <a:t>views</a:t>
            </a:r>
            <a:r>
              <a:rPr lang="en-US" sz="1200" b="0" dirty="0">
                <a:solidFill>
                  <a:srgbClr val="000000"/>
                </a:solidFill>
                <a:effectLst/>
                <a:latin typeface="Fira Code" panose="020B0809050000020004" pitchFamily="49" charset="0"/>
              </a:rPr>
              <a:t>::</a:t>
            </a:r>
            <a:r>
              <a:rPr lang="en-US" sz="1200" b="0" dirty="0">
                <a:solidFill>
                  <a:srgbClr val="795E26"/>
                </a:solidFill>
                <a:effectLst/>
                <a:latin typeface="Fira Code" panose="020B0809050000020004" pitchFamily="49" charset="0"/>
              </a:rPr>
              <a:t>all</a:t>
            </a:r>
            <a:r>
              <a:rPr lang="en-US" sz="1200" b="0" dirty="0">
                <a:solidFill>
                  <a:srgbClr val="000000"/>
                </a:solidFill>
                <a:effectLst/>
                <a:latin typeface="Fira Code" panose="020B0809050000020004" pitchFamily="49" charset="0"/>
              </a:rPr>
              <a:t>(r))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3" name="Rectangle 2">
            <a:extLst>
              <a:ext uri="{FF2B5EF4-FFF2-40B4-BE49-F238E27FC236}">
                <a16:creationId xmlns:a16="http://schemas.microsoft.com/office/drawing/2014/main" id="{F1F50235-3B53-42E0-ABA2-5D28B53DF1D5}"/>
              </a:ext>
            </a:extLst>
          </p:cNvPr>
          <p:cNvSpPr/>
          <p:nvPr/>
        </p:nvSpPr>
        <p:spPr>
          <a:xfrm>
            <a:off x="3256935" y="4095051"/>
            <a:ext cx="1292942" cy="26275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325BBE3D-557C-8832-421C-485A87A4137E}"/>
              </a:ext>
            </a:extLst>
          </p:cNvPr>
          <p:cNvSpPr>
            <a:spLocks noGrp="1"/>
          </p:cNvSpPr>
          <p:nvPr>
            <p:ph type="sldNum" sz="quarter" idx="12"/>
          </p:nvPr>
        </p:nvSpPr>
        <p:spPr/>
        <p:txBody>
          <a:bodyPr/>
          <a:lstStyle/>
          <a:p>
            <a:fld id="{0EED7EFE-8F4A-4E55-AD2D-7D815A96E790}" type="slidenum">
              <a:rPr lang="en-US" smtClean="0"/>
              <a:t>110</a:t>
            </a:fld>
            <a:endParaRPr lang="en-US"/>
          </a:p>
        </p:txBody>
      </p:sp>
    </p:spTree>
    <p:extLst>
      <p:ext uri="{BB962C8B-B14F-4D97-AF65-F5344CB8AC3E}">
        <p14:creationId xmlns:p14="http://schemas.microsoft.com/office/powerpoint/2010/main" val="376843592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22F1-2246-3711-462C-FE7993478150}"/>
              </a:ext>
            </a:extLst>
          </p:cNvPr>
          <p:cNvSpPr>
            <a:spLocks noGrp="1"/>
          </p:cNvSpPr>
          <p:nvPr>
            <p:ph type="title"/>
          </p:nvPr>
        </p:nvSpPr>
        <p:spPr/>
        <p:txBody>
          <a:bodyPr/>
          <a:lstStyle/>
          <a:p>
            <a:r>
              <a:rPr lang="en-US" dirty="0"/>
              <a:t>Supporting </a:t>
            </a:r>
            <a:r>
              <a:rPr lang="en-US" dirty="0">
                <a:solidFill>
                  <a:schemeClr val="accent6"/>
                </a:solidFill>
              </a:rPr>
              <a:t>non-const-</a:t>
            </a:r>
            <a:r>
              <a:rPr lang="en-US" dirty="0" err="1">
                <a:solidFill>
                  <a:schemeClr val="accent6"/>
                </a:solidFill>
              </a:rPr>
              <a:t>iterable</a:t>
            </a:r>
            <a:r>
              <a:rPr lang="en-US" dirty="0"/>
              <a:t> Ranges</a:t>
            </a:r>
          </a:p>
        </p:txBody>
      </p:sp>
      <p:sp>
        <p:nvSpPr>
          <p:cNvPr id="8" name="Rectangle 3">
            <a:extLst>
              <a:ext uri="{FF2B5EF4-FFF2-40B4-BE49-F238E27FC236}">
                <a16:creationId xmlns:a16="http://schemas.microsoft.com/office/drawing/2014/main" id="{1F608F04-0403-37D6-AB2F-EAAFED6DB5EB}"/>
              </a:ext>
            </a:extLst>
          </p:cNvPr>
          <p:cNvSpPr>
            <a:spLocks noChangeArrowheads="1"/>
          </p:cNvSpPr>
          <p:nvPr/>
        </p:nvSpPr>
        <p:spPr bwMode="auto">
          <a:xfrm>
            <a:off x="1093273" y="2231362"/>
            <a:ext cx="8241939"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namespace</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std </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1" u="none" strike="noStrike" cap="none" normalizeH="0" baseline="0" dirty="0">
                <a:ln>
                  <a:noFill/>
                </a:ln>
                <a:solidFill>
                  <a:srgbClr val="008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1" u="none" strike="noStrike" cap="none" normalizeH="0" baseline="0" dirty="0">
                <a:ln>
                  <a:noFill/>
                </a:ln>
                <a:solidFill>
                  <a:srgbClr val="008000"/>
                </a:solidFill>
                <a:effectLst/>
                <a:latin typeface="Fira Code" panose="020B0809050000020004" pitchFamily="49" charset="0"/>
                <a:ea typeface="Fira Code" panose="020B0809050000020004" pitchFamily="49" charset="0"/>
                <a:cs typeface="Fira Code" panose="020B0809050000020004" pitchFamily="49" charset="0"/>
                <a:hlinkClick r:id="rId2"/>
              </a:rPr>
              <a:t>[</a:t>
            </a:r>
            <a:r>
              <a:rPr kumimoji="0" lang="en-US" altLang="en-US" sz="1200" b="0" i="1" u="none" strike="noStrike" cap="none" normalizeH="0" baseline="0" dirty="0" err="1">
                <a:ln>
                  <a:noFill/>
                </a:ln>
                <a:solidFill>
                  <a:srgbClr val="008000"/>
                </a:solidFill>
                <a:effectLst/>
                <a:latin typeface="Fira Code" panose="020B0809050000020004" pitchFamily="49" charset="0"/>
                <a:ea typeface="Fira Code" panose="020B0809050000020004" pitchFamily="49" charset="0"/>
                <a:cs typeface="Fira Code" panose="020B0809050000020004" pitchFamily="49" charset="0"/>
                <a:hlinkClick r:id="rId2"/>
              </a:rPr>
              <a:t>format.functions</a:t>
            </a:r>
            <a:r>
              <a:rPr kumimoji="0" lang="en-US" altLang="en-US" sz="1200" b="0" i="1" u="none" strike="noStrike" cap="none" normalizeH="0" baseline="0" dirty="0">
                <a:ln>
                  <a:noFill/>
                </a:ln>
                <a:solidFill>
                  <a:srgbClr val="008000"/>
                </a:solidFill>
                <a:effectLst/>
                <a:latin typeface="Fira Code" panose="020B0809050000020004" pitchFamily="49" charset="0"/>
                <a:ea typeface="Fira Code" panose="020B0809050000020004" pitchFamily="49" charset="0"/>
                <a:cs typeface="Fira Code" panose="020B0809050000020004" pitchFamily="49" charset="0"/>
                <a:hlinkClick r:id="rId2"/>
              </a:rPr>
              <a:t>]</a:t>
            </a:r>
            <a:r>
              <a:rPr kumimoji="0" lang="en-US" altLang="en-US" sz="1200" b="0" i="1" u="none" strike="noStrike" cap="none" normalizeH="0" baseline="0" dirty="0">
                <a:ln>
                  <a:noFill/>
                </a:ln>
                <a:solidFill>
                  <a:srgbClr val="008000"/>
                </a:solidFill>
                <a:effectLst/>
                <a:latin typeface="Fira Code" panose="020B0809050000020004" pitchFamily="49" charset="0"/>
                <a:ea typeface="Fira Code" panose="020B0809050000020004" pitchFamily="49" charset="0"/>
                <a:cs typeface="Fira Code" panose="020B0809050000020004" pitchFamily="49" charset="0"/>
              </a:rPr>
              <a:t>, formatting functions</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string format</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format</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string format</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locale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format</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locale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  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format_to</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format_to</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format_to</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locale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format_to</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locale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700" b="0" i="0" u="none" strike="noStrike" cap="none" normalizeH="0" baseline="0" dirty="0">
                <a:ln>
                  <a:noFill/>
                </a:ln>
                <a:solidFill>
                  <a:schemeClr val="tx1"/>
                </a:solidFill>
                <a:effectLst/>
                <a:latin typeface="Fira Code" panose="020B0809050000020004" pitchFamily="49" charset="0"/>
                <a:ea typeface="Fira Code" panose="020B0809050000020004" pitchFamily="49" charset="0"/>
                <a:cs typeface="Fira Code" panose="020B08090500000200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endParaRPr kumimoji="0" lang="en-US" altLang="en-US" sz="2800" b="0" i="0" u="none" strike="noStrike" cap="none" normalizeH="0" baseline="0" dirty="0">
              <a:ln>
                <a:noFill/>
              </a:ln>
              <a:solidFill>
                <a:schemeClr val="tx1"/>
              </a:solidFill>
              <a:effectLst/>
              <a:latin typeface="Fira Code" panose="020B0809050000020004" pitchFamily="49" charset="0"/>
              <a:ea typeface="Fira Code" panose="020B0809050000020004" pitchFamily="49" charset="0"/>
              <a:cs typeface="Fira Code" panose="020B0809050000020004" pitchFamily="49" charset="0"/>
            </a:endParaRPr>
          </a:p>
        </p:txBody>
      </p:sp>
      <p:sp>
        <p:nvSpPr>
          <p:cNvPr id="9" name="Rectangle 8">
            <a:extLst>
              <a:ext uri="{FF2B5EF4-FFF2-40B4-BE49-F238E27FC236}">
                <a16:creationId xmlns:a16="http://schemas.microsoft.com/office/drawing/2014/main" id="{CC3A4E2B-EE9B-AD3B-55A7-BEA3935A1172}"/>
              </a:ext>
            </a:extLst>
          </p:cNvPr>
          <p:cNvSpPr/>
          <p:nvPr/>
        </p:nvSpPr>
        <p:spPr>
          <a:xfrm>
            <a:off x="4459706" y="2832123"/>
            <a:ext cx="1832810" cy="2627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1FF7AB-2209-F612-59D0-C22FBB3412F8}"/>
              </a:ext>
            </a:extLst>
          </p:cNvPr>
          <p:cNvSpPr/>
          <p:nvPr/>
        </p:nvSpPr>
        <p:spPr>
          <a:xfrm>
            <a:off x="4630153" y="3171012"/>
            <a:ext cx="1832810" cy="2627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C8031C-1B9F-A192-93C0-E6CBCD2FEFB9}"/>
              </a:ext>
            </a:extLst>
          </p:cNvPr>
          <p:cNvSpPr/>
          <p:nvPr/>
        </p:nvSpPr>
        <p:spPr>
          <a:xfrm>
            <a:off x="6218322" y="3564263"/>
            <a:ext cx="1832810" cy="2627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7CE1BA-5FAB-0F3E-BC47-69F5A70FE2AF}"/>
              </a:ext>
            </a:extLst>
          </p:cNvPr>
          <p:cNvSpPr/>
          <p:nvPr/>
        </p:nvSpPr>
        <p:spPr>
          <a:xfrm>
            <a:off x="6398795" y="3939494"/>
            <a:ext cx="1832810" cy="2627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6A9F70-601B-2013-C7BA-6AB5255BAB65}"/>
              </a:ext>
            </a:extLst>
          </p:cNvPr>
          <p:cNvSpPr/>
          <p:nvPr/>
        </p:nvSpPr>
        <p:spPr>
          <a:xfrm>
            <a:off x="5261811" y="4455346"/>
            <a:ext cx="1832810" cy="2627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A81F74-3886-24A3-C0AA-AFD4512412B6}"/>
              </a:ext>
            </a:extLst>
          </p:cNvPr>
          <p:cNvSpPr/>
          <p:nvPr/>
        </p:nvSpPr>
        <p:spPr>
          <a:xfrm>
            <a:off x="5402178" y="4830331"/>
            <a:ext cx="1832810" cy="2627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17DDA3-FA41-631B-66D6-8C51CDAD4F43}"/>
              </a:ext>
            </a:extLst>
          </p:cNvPr>
          <p:cNvSpPr/>
          <p:nvPr/>
        </p:nvSpPr>
        <p:spPr>
          <a:xfrm>
            <a:off x="7044491" y="5187486"/>
            <a:ext cx="1832810" cy="2627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7ADD16-FD16-A610-DB2E-F32FC64977A2}"/>
              </a:ext>
            </a:extLst>
          </p:cNvPr>
          <p:cNvSpPr/>
          <p:nvPr/>
        </p:nvSpPr>
        <p:spPr>
          <a:xfrm>
            <a:off x="7170820" y="5562717"/>
            <a:ext cx="1832810" cy="2627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867F126-0965-2C3E-5C44-C18AF4537CEE}"/>
              </a:ext>
            </a:extLst>
          </p:cNvPr>
          <p:cNvPicPr>
            <a:picLocks noChangeAspect="1"/>
          </p:cNvPicPr>
          <p:nvPr/>
        </p:nvPicPr>
        <p:blipFill>
          <a:blip r:embed="rId3"/>
          <a:stretch>
            <a:fillRect/>
          </a:stretch>
        </p:blipFill>
        <p:spPr>
          <a:xfrm>
            <a:off x="7877533" y="1936352"/>
            <a:ext cx="3923671" cy="1234660"/>
          </a:xfrm>
          <a:prstGeom prst="rect">
            <a:avLst/>
          </a:prstGeom>
          <a:ln>
            <a:solidFill>
              <a:schemeClr val="accent2"/>
            </a:solidFill>
          </a:ln>
        </p:spPr>
      </p:pic>
      <p:sp>
        <p:nvSpPr>
          <p:cNvPr id="5" name="Slide Number Placeholder 4">
            <a:extLst>
              <a:ext uri="{FF2B5EF4-FFF2-40B4-BE49-F238E27FC236}">
                <a16:creationId xmlns:a16="http://schemas.microsoft.com/office/drawing/2014/main" id="{2AD15F70-C29A-5A1F-320F-D1F22478A19C}"/>
              </a:ext>
            </a:extLst>
          </p:cNvPr>
          <p:cNvSpPr>
            <a:spLocks noGrp="1"/>
          </p:cNvSpPr>
          <p:nvPr>
            <p:ph type="sldNum" sz="quarter" idx="12"/>
          </p:nvPr>
        </p:nvSpPr>
        <p:spPr/>
        <p:txBody>
          <a:bodyPr/>
          <a:lstStyle/>
          <a:p>
            <a:fld id="{0EED7EFE-8F4A-4E55-AD2D-7D815A96E790}" type="slidenum">
              <a:rPr lang="en-US" smtClean="0"/>
              <a:t>111</a:t>
            </a:fld>
            <a:endParaRPr lang="en-US"/>
          </a:p>
        </p:txBody>
      </p:sp>
    </p:spTree>
    <p:extLst>
      <p:ext uri="{BB962C8B-B14F-4D97-AF65-F5344CB8AC3E}">
        <p14:creationId xmlns:p14="http://schemas.microsoft.com/office/powerpoint/2010/main" val="423810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500"/>
                                        <p:tgtEl>
                                          <p:spTgt spid="11"/>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500"/>
                                        <p:tgtEl>
                                          <p:spTgt spid="1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500"/>
                                        <p:tgtEl>
                                          <p:spTgt spid="1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heel(1)">
                                      <p:cBhvr>
                                        <p:cTn id="22" dur="500"/>
                                        <p:tgtEl>
                                          <p:spTgt spid="1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heel(1)">
                                      <p:cBhvr>
                                        <p:cTn id="25" dur="500"/>
                                        <p:tgtEl>
                                          <p:spTgt spid="1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22F1-2246-3711-462C-FE7993478150}"/>
              </a:ext>
            </a:extLst>
          </p:cNvPr>
          <p:cNvSpPr>
            <a:spLocks noGrp="1"/>
          </p:cNvSpPr>
          <p:nvPr>
            <p:ph type="title"/>
          </p:nvPr>
        </p:nvSpPr>
        <p:spPr/>
        <p:txBody>
          <a:bodyPr/>
          <a:lstStyle/>
          <a:p>
            <a:r>
              <a:rPr lang="en-US" dirty="0"/>
              <a:t>Supporting </a:t>
            </a:r>
            <a:r>
              <a:rPr lang="en-US" dirty="0">
                <a:solidFill>
                  <a:schemeClr val="accent6"/>
                </a:solidFill>
              </a:rPr>
              <a:t>non-const-</a:t>
            </a:r>
            <a:r>
              <a:rPr lang="en-US" dirty="0" err="1">
                <a:solidFill>
                  <a:schemeClr val="accent6"/>
                </a:solidFill>
              </a:rPr>
              <a:t>iterable</a:t>
            </a:r>
            <a:r>
              <a:rPr lang="en-US" dirty="0"/>
              <a:t> Ranges</a:t>
            </a:r>
          </a:p>
        </p:txBody>
      </p:sp>
      <p:sp>
        <p:nvSpPr>
          <p:cNvPr id="8" name="Rectangle 3">
            <a:extLst>
              <a:ext uri="{FF2B5EF4-FFF2-40B4-BE49-F238E27FC236}">
                <a16:creationId xmlns:a16="http://schemas.microsoft.com/office/drawing/2014/main" id="{1F608F04-0403-37D6-AB2F-EAAFED6DB5EB}"/>
              </a:ext>
            </a:extLst>
          </p:cNvPr>
          <p:cNvSpPr>
            <a:spLocks noChangeArrowheads="1"/>
          </p:cNvSpPr>
          <p:nvPr/>
        </p:nvSpPr>
        <p:spPr bwMode="auto">
          <a:xfrm>
            <a:off x="1097280" y="2231136"/>
            <a:ext cx="823874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90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namespace</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std </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1" u="none" strike="noStrike" cap="none" normalizeH="0" baseline="0" dirty="0">
                <a:ln>
                  <a:noFill/>
                </a:ln>
                <a:solidFill>
                  <a:srgbClr val="008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1" u="none" strike="noStrike" cap="none" normalizeH="0" baseline="0" dirty="0">
                <a:ln>
                  <a:noFill/>
                </a:ln>
                <a:solidFill>
                  <a:srgbClr val="008000"/>
                </a:solidFill>
                <a:effectLst/>
                <a:latin typeface="Fira Code" panose="020B0809050000020004" pitchFamily="49" charset="0"/>
                <a:ea typeface="Fira Code" panose="020B0809050000020004" pitchFamily="49" charset="0"/>
                <a:cs typeface="Fira Code" panose="020B0809050000020004" pitchFamily="49" charset="0"/>
                <a:hlinkClick r:id="rId2"/>
              </a:rPr>
              <a:t>[</a:t>
            </a:r>
            <a:r>
              <a:rPr kumimoji="0" lang="en-US" altLang="en-US" sz="1200" b="0" i="1" u="none" strike="noStrike" cap="none" normalizeH="0" baseline="0" dirty="0" err="1">
                <a:ln>
                  <a:noFill/>
                </a:ln>
                <a:solidFill>
                  <a:srgbClr val="008000"/>
                </a:solidFill>
                <a:effectLst/>
                <a:latin typeface="Fira Code" panose="020B0809050000020004" pitchFamily="49" charset="0"/>
                <a:ea typeface="Fira Code" panose="020B0809050000020004" pitchFamily="49" charset="0"/>
                <a:cs typeface="Fira Code" panose="020B0809050000020004" pitchFamily="49" charset="0"/>
                <a:hlinkClick r:id="rId2"/>
              </a:rPr>
              <a:t>format.functions</a:t>
            </a:r>
            <a:r>
              <a:rPr kumimoji="0" lang="en-US" altLang="en-US" sz="1200" b="0" i="1" u="none" strike="noStrike" cap="none" normalizeH="0" baseline="0" dirty="0">
                <a:ln>
                  <a:noFill/>
                </a:ln>
                <a:solidFill>
                  <a:srgbClr val="008000"/>
                </a:solidFill>
                <a:effectLst/>
                <a:latin typeface="Fira Code" panose="020B0809050000020004" pitchFamily="49" charset="0"/>
                <a:ea typeface="Fira Code" panose="020B0809050000020004" pitchFamily="49" charset="0"/>
                <a:cs typeface="Fira Code" panose="020B0809050000020004" pitchFamily="49" charset="0"/>
                <a:hlinkClick r:id="rId2"/>
              </a:rPr>
              <a:t>]</a:t>
            </a:r>
            <a:r>
              <a:rPr kumimoji="0" lang="en-US" altLang="en-US" sz="1200" b="0" i="1" u="none" strike="noStrike" cap="none" normalizeH="0" baseline="0" dirty="0">
                <a:ln>
                  <a:noFill/>
                </a:ln>
                <a:solidFill>
                  <a:srgbClr val="008000"/>
                </a:solidFill>
                <a:effectLst/>
                <a:latin typeface="Fira Code" panose="020B0809050000020004" pitchFamily="49" charset="0"/>
                <a:ea typeface="Fira Code" panose="020B0809050000020004" pitchFamily="49" charset="0"/>
                <a:cs typeface="Fira Code" panose="020B0809050000020004" pitchFamily="49" charset="0"/>
              </a:rPr>
              <a:t>, formatting functions</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lvl="0" algn="just" defTabSz="914400" eaLnBrk="0" fontAlgn="base" hangingPunct="0">
              <a:spcBef>
                <a:spcPct val="0"/>
              </a:spcBef>
              <a:spcAft>
                <a:spcPct val="0"/>
              </a:spcAf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string format</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lang="en-US" altLang="en-US" sz="1200" dirty="0">
                <a:solidFill>
                  <a:srgbClr val="570057"/>
                </a:solidFill>
                <a:latin typeface="Fira Code" panose="020B0809050000020004" pitchFamily="49" charset="0"/>
                <a:ea typeface="Fira Code" panose="020B0809050000020004" pitchFamily="49" charset="0"/>
                <a:cs typeface="Fira Code" panose="020B0809050000020004" pitchFamily="49" charset="0"/>
              </a:rPr>
              <a:t>&amp;&amp;...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lvl="0" algn="just" defTabSz="914400" eaLnBrk="0" fontAlgn="base" hangingPunct="0">
              <a:spcBef>
                <a:spcPct val="0"/>
              </a:spcBef>
              <a:spcAft>
                <a:spcPct val="0"/>
              </a:spcAf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format</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lang="en-US" altLang="en-US" sz="1200" dirty="0">
                <a:solidFill>
                  <a:srgbClr val="570057"/>
                </a:solidFill>
                <a:latin typeface="Fira Code" panose="020B0809050000020004" pitchFamily="49" charset="0"/>
                <a:ea typeface="Fira Code" panose="020B0809050000020004" pitchFamily="49" charset="0"/>
                <a:cs typeface="Fira Code" panose="020B0809050000020004" pitchFamily="49" charset="0"/>
              </a:rPr>
              <a:t>&amp;&amp;...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lvl="0" algn="just" defTabSz="914400" eaLnBrk="0" fontAlgn="base" hangingPunct="0">
              <a:spcBef>
                <a:spcPct val="0"/>
              </a:spcBef>
              <a:spcAft>
                <a:spcPct val="0"/>
              </a:spcAf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string format</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locale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lang="en-US" altLang="en-US" sz="1200" dirty="0">
                <a:solidFill>
                  <a:srgbClr val="570057"/>
                </a:solidFill>
                <a:latin typeface="Fira Code" panose="020B0809050000020004" pitchFamily="49" charset="0"/>
                <a:ea typeface="Fira Code" panose="020B0809050000020004" pitchFamily="49" charset="0"/>
                <a:cs typeface="Fira Code" panose="020B0809050000020004" pitchFamily="49" charset="0"/>
              </a:rPr>
              <a:t>&amp;&amp;...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lvl="0" algn="just" defTabSz="914400" eaLnBrk="0" fontAlgn="base" hangingPunct="0">
              <a:spcBef>
                <a:spcPct val="0"/>
              </a:spcBef>
              <a:spcAft>
                <a:spcPct val="0"/>
              </a:spcAf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format</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locale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lang="en-US" altLang="en-US" sz="1200" dirty="0">
                <a:solidFill>
                  <a:srgbClr val="570057"/>
                </a:solidFill>
                <a:latin typeface="Fira Code" panose="020B0809050000020004" pitchFamily="49" charset="0"/>
                <a:ea typeface="Fira Code" panose="020B0809050000020004" pitchFamily="49" charset="0"/>
                <a:cs typeface="Fira Code" panose="020B0809050000020004" pitchFamily="49" charset="0"/>
              </a:rPr>
              <a:t>&amp;&amp;...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  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lvl="0" algn="just" defTabSz="914400" eaLnBrk="0" fontAlgn="base" hangingPunct="0">
              <a:spcBef>
                <a:spcPct val="0"/>
              </a:spcBef>
              <a:spcAft>
                <a:spcPct val="0"/>
              </a:spcAf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format_to</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lang="en-US" altLang="en-US" sz="1200" dirty="0">
                <a:solidFill>
                  <a:srgbClr val="570057"/>
                </a:solidFill>
                <a:latin typeface="Fira Code" panose="020B0809050000020004" pitchFamily="49" charset="0"/>
                <a:ea typeface="Fira Code" panose="020B0809050000020004" pitchFamily="49" charset="0"/>
                <a:cs typeface="Fira Code" panose="020B0809050000020004" pitchFamily="49" charset="0"/>
              </a:rPr>
              <a:t>&amp;&amp;...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lvl="0" algn="just" defTabSz="914400" eaLnBrk="0" fontAlgn="base" hangingPunct="0">
              <a:spcBef>
                <a:spcPct val="0"/>
              </a:spcBef>
              <a:spcAft>
                <a:spcPct val="0"/>
              </a:spcAf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format_to</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lang="en-US" altLang="en-US" sz="1200" dirty="0">
                <a:solidFill>
                  <a:srgbClr val="570057"/>
                </a:solidFill>
                <a:latin typeface="Fira Code" panose="020B0809050000020004" pitchFamily="49" charset="0"/>
                <a:ea typeface="Fira Code" panose="020B0809050000020004" pitchFamily="49" charset="0"/>
                <a:cs typeface="Fira Code" panose="020B0809050000020004" pitchFamily="49" charset="0"/>
              </a:rPr>
              <a:t>&amp;&amp;...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lvl="0" algn="just" defTabSz="914400" eaLnBrk="0" fontAlgn="base" hangingPunct="0">
              <a:spcBef>
                <a:spcPct val="0"/>
              </a:spcBef>
              <a:spcAft>
                <a:spcPct val="0"/>
              </a:spcAf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format_to</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locale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lang="en-US" altLang="en-US" sz="1200" dirty="0">
                <a:solidFill>
                  <a:srgbClr val="570057"/>
                </a:solidFill>
                <a:latin typeface="Fira Code" panose="020B0809050000020004" pitchFamily="49" charset="0"/>
                <a:ea typeface="Fira Code" panose="020B0809050000020004" pitchFamily="49" charset="0"/>
                <a:cs typeface="Fira Code" panose="020B0809050000020004" pitchFamily="49" charset="0"/>
              </a:rPr>
              <a:t>&amp;&amp;...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template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&lt;</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class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&gt;</a:t>
            </a:r>
            <a:endParaRPr lang="en-US" altLang="en-US" sz="1200" dirty="0">
              <a:solidFill>
                <a:srgbClr val="000000"/>
              </a:solidFill>
              <a:latin typeface="Fira Code" panose="020B0809050000020004" pitchFamily="49" charset="0"/>
              <a:ea typeface="Fira Code" panose="020B0809050000020004" pitchFamily="49" charset="0"/>
              <a:cs typeface="Fira Code" panose="020B0809050000020004" pitchFamily="49" charset="0"/>
            </a:endParaRPr>
          </a:p>
          <a:p>
            <a:pPr lvl="0" algn="just" defTabSz="914400" eaLnBrk="0" fontAlgn="base" hangingPunct="0">
              <a:spcBef>
                <a:spcPct val="0"/>
              </a:spcBef>
              <a:spcAft>
                <a:spcPct val="0"/>
              </a:spcAft>
            </a:pP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format_to</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out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a:ln>
                  <a:noFill/>
                </a:ln>
                <a:solidFill>
                  <a:srgbClr val="00607C"/>
                </a:solidFill>
                <a:effectLst/>
                <a:latin typeface="Fira Code" panose="020B0809050000020004" pitchFamily="49" charset="0"/>
                <a:ea typeface="Fira Code" panose="020B0809050000020004" pitchFamily="49" charset="0"/>
                <a:cs typeface="Fira Code" panose="020B0809050000020004" pitchFamily="49" charset="0"/>
              </a:rPr>
              <a:t>const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locale</a:t>
            </a:r>
            <a:r>
              <a:rPr kumimoji="0" lang="en-US" altLang="en-US" sz="1200" b="0" i="0" u="none" strike="noStrike" cap="none" normalizeH="0" baseline="0" dirty="0">
                <a:ln>
                  <a:noFill/>
                </a:ln>
                <a:solidFill>
                  <a:srgbClr val="570057"/>
                </a:solidFill>
                <a:effectLst/>
                <a:latin typeface="Fira Code" panose="020B0809050000020004" pitchFamily="49" charset="0"/>
                <a:ea typeface="Fira Code" panose="020B0809050000020004" pitchFamily="49" charset="0"/>
                <a:cs typeface="Fira Code" panose="020B0809050000020004" pitchFamily="49" charset="0"/>
              </a:rPr>
              <a:t>&amp;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loc,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wstring_view</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fmt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lang="en-US" altLang="en-US" sz="1200" dirty="0">
                <a:solidFill>
                  <a:srgbClr val="570057"/>
                </a:solidFill>
                <a:latin typeface="Fira Code" panose="020B0809050000020004" pitchFamily="49" charset="0"/>
                <a:ea typeface="Fira Code" panose="020B0809050000020004" pitchFamily="49" charset="0"/>
                <a:cs typeface="Fira Code" panose="020B0809050000020004" pitchFamily="49" charset="0"/>
              </a:rPr>
              <a:t>&amp;&amp;...</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kumimoji="0" lang="en-US" altLang="en-US" sz="1200" b="0" i="0" u="none" strike="noStrike" cap="none" normalizeH="0" baseline="0" dirty="0" err="1">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args</a:t>
            </a: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1200" b="0" i="0" u="none" strike="noStrike" cap="none" normalizeH="0" baseline="0" dirty="0">
                <a:ln>
                  <a:noFill/>
                </a:ln>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r>
              <a:rPr kumimoji="0" lang="en-US" altLang="en-US" sz="700" b="0" i="0" u="none" strike="noStrike" cap="none" normalizeH="0" baseline="0" dirty="0">
                <a:ln>
                  <a:noFill/>
                </a:ln>
                <a:solidFill>
                  <a:schemeClr val="tx1"/>
                </a:solidFill>
                <a:effectLst/>
                <a:latin typeface="Fira Code" panose="020B0809050000020004" pitchFamily="49" charset="0"/>
                <a:ea typeface="Fira Code" panose="020B0809050000020004" pitchFamily="49" charset="0"/>
                <a:cs typeface="Fira Code" panose="020B08090500000200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AF1915"/>
                </a:solidFill>
                <a:effectLst/>
                <a:latin typeface="Fira Code" panose="020B0809050000020004" pitchFamily="49" charset="0"/>
                <a:ea typeface="Fira Code" panose="020B0809050000020004" pitchFamily="49" charset="0"/>
                <a:cs typeface="Fira Code" panose="020B0809050000020004" pitchFamily="49" charset="0"/>
              </a:rPr>
              <a:t>}</a:t>
            </a:r>
            <a:endParaRPr kumimoji="0" lang="en-US" altLang="en-US" sz="2800" b="0" i="0" u="none" strike="noStrike" cap="none" normalizeH="0" baseline="0" dirty="0">
              <a:ln>
                <a:noFill/>
              </a:ln>
              <a:solidFill>
                <a:schemeClr val="tx1"/>
              </a:solidFill>
              <a:effectLst/>
              <a:latin typeface="Fira Code" panose="020B0809050000020004" pitchFamily="49" charset="0"/>
              <a:ea typeface="Fira Code" panose="020B0809050000020004" pitchFamily="49" charset="0"/>
              <a:cs typeface="Fira Code" panose="020B0809050000020004" pitchFamily="49" charset="0"/>
            </a:endParaRPr>
          </a:p>
        </p:txBody>
      </p:sp>
      <p:sp>
        <p:nvSpPr>
          <p:cNvPr id="9" name="Rectangle 8">
            <a:extLst>
              <a:ext uri="{FF2B5EF4-FFF2-40B4-BE49-F238E27FC236}">
                <a16:creationId xmlns:a16="http://schemas.microsoft.com/office/drawing/2014/main" id="{CC3A4E2B-EE9B-AD3B-55A7-BEA3935A1172}"/>
              </a:ext>
            </a:extLst>
          </p:cNvPr>
          <p:cNvSpPr/>
          <p:nvPr/>
        </p:nvSpPr>
        <p:spPr>
          <a:xfrm>
            <a:off x="4465609" y="2802627"/>
            <a:ext cx="1371600" cy="26275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1FF7AB-2209-F612-59D0-C22FBB3412F8}"/>
              </a:ext>
            </a:extLst>
          </p:cNvPr>
          <p:cNvSpPr/>
          <p:nvPr/>
        </p:nvSpPr>
        <p:spPr>
          <a:xfrm>
            <a:off x="4636056" y="3141516"/>
            <a:ext cx="1371600" cy="26275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C8031C-1B9F-A192-93C0-E6CBCD2FEFB9}"/>
              </a:ext>
            </a:extLst>
          </p:cNvPr>
          <p:cNvSpPr/>
          <p:nvPr/>
        </p:nvSpPr>
        <p:spPr>
          <a:xfrm>
            <a:off x="6224225" y="3534767"/>
            <a:ext cx="1371600" cy="26275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7CE1BA-5FAB-0F3E-BC47-69F5A70FE2AF}"/>
              </a:ext>
            </a:extLst>
          </p:cNvPr>
          <p:cNvSpPr/>
          <p:nvPr/>
        </p:nvSpPr>
        <p:spPr>
          <a:xfrm>
            <a:off x="6404698" y="3909998"/>
            <a:ext cx="1371600" cy="26275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6A9F70-601B-2013-C7BA-6AB5255BAB65}"/>
              </a:ext>
            </a:extLst>
          </p:cNvPr>
          <p:cNvSpPr/>
          <p:nvPr/>
        </p:nvSpPr>
        <p:spPr>
          <a:xfrm>
            <a:off x="5232316" y="4443548"/>
            <a:ext cx="1371600" cy="26275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A81F74-3886-24A3-C0AA-AFD4512412B6}"/>
              </a:ext>
            </a:extLst>
          </p:cNvPr>
          <p:cNvSpPr/>
          <p:nvPr/>
        </p:nvSpPr>
        <p:spPr>
          <a:xfrm>
            <a:off x="5372683" y="4818533"/>
            <a:ext cx="1371600" cy="26275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17DDA3-FA41-631B-66D6-8C51CDAD4F43}"/>
              </a:ext>
            </a:extLst>
          </p:cNvPr>
          <p:cNvSpPr/>
          <p:nvPr/>
        </p:nvSpPr>
        <p:spPr>
          <a:xfrm>
            <a:off x="7014996" y="5175688"/>
            <a:ext cx="1371600" cy="26275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7ADD16-FD16-A610-DB2E-F32FC64977A2}"/>
              </a:ext>
            </a:extLst>
          </p:cNvPr>
          <p:cNvSpPr/>
          <p:nvPr/>
        </p:nvSpPr>
        <p:spPr>
          <a:xfrm>
            <a:off x="7141325" y="5550919"/>
            <a:ext cx="1371600" cy="262759"/>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0867F126-0965-2C3E-5C44-C18AF4537CEE}"/>
              </a:ext>
            </a:extLst>
          </p:cNvPr>
          <p:cNvPicPr>
            <a:picLocks noChangeAspect="1"/>
          </p:cNvPicPr>
          <p:nvPr/>
        </p:nvPicPr>
        <p:blipFill>
          <a:blip r:embed="rId3"/>
          <a:stretch>
            <a:fillRect/>
          </a:stretch>
        </p:blipFill>
        <p:spPr>
          <a:xfrm>
            <a:off x="7877533" y="1936352"/>
            <a:ext cx="3923671" cy="1234660"/>
          </a:xfrm>
          <a:prstGeom prst="rect">
            <a:avLst/>
          </a:prstGeom>
          <a:ln>
            <a:solidFill>
              <a:schemeClr val="accent2"/>
            </a:solidFill>
          </a:ln>
        </p:spPr>
      </p:pic>
      <p:sp>
        <p:nvSpPr>
          <p:cNvPr id="5" name="Slide Number Placeholder 4">
            <a:extLst>
              <a:ext uri="{FF2B5EF4-FFF2-40B4-BE49-F238E27FC236}">
                <a16:creationId xmlns:a16="http://schemas.microsoft.com/office/drawing/2014/main" id="{6B076A47-6357-1C18-C23C-FEE7F2F25C16}"/>
              </a:ext>
            </a:extLst>
          </p:cNvPr>
          <p:cNvSpPr>
            <a:spLocks noGrp="1"/>
          </p:cNvSpPr>
          <p:nvPr>
            <p:ph type="sldNum" sz="quarter" idx="12"/>
          </p:nvPr>
        </p:nvSpPr>
        <p:spPr/>
        <p:txBody>
          <a:bodyPr/>
          <a:lstStyle/>
          <a:p>
            <a:fld id="{0EED7EFE-8F4A-4E55-AD2D-7D815A96E790}" type="slidenum">
              <a:rPr lang="en-US" smtClean="0"/>
              <a:t>112</a:t>
            </a:fld>
            <a:endParaRPr lang="en-US"/>
          </a:p>
        </p:txBody>
      </p:sp>
    </p:spTree>
    <p:extLst>
      <p:ext uri="{BB962C8B-B14F-4D97-AF65-F5344CB8AC3E}">
        <p14:creationId xmlns:p14="http://schemas.microsoft.com/office/powerpoint/2010/main" val="122884277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500"/>
                                        <p:tgtEl>
                                          <p:spTgt spid="11"/>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heel(1)">
                                      <p:cBhvr>
                                        <p:cTn id="16" dur="500"/>
                                        <p:tgtEl>
                                          <p:spTgt spid="1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heel(1)">
                                      <p:cBhvr>
                                        <p:cTn id="19" dur="500"/>
                                        <p:tgtEl>
                                          <p:spTgt spid="13"/>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heel(1)">
                                      <p:cBhvr>
                                        <p:cTn id="22" dur="500"/>
                                        <p:tgtEl>
                                          <p:spTgt spid="14"/>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heel(1)">
                                      <p:cBhvr>
                                        <p:cTn id="25" dur="500"/>
                                        <p:tgtEl>
                                          <p:spTgt spid="1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heel(1)">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22F1-2246-3711-462C-FE7993478150}"/>
              </a:ext>
            </a:extLst>
          </p:cNvPr>
          <p:cNvSpPr>
            <a:spLocks noGrp="1"/>
          </p:cNvSpPr>
          <p:nvPr>
            <p:ph type="title"/>
          </p:nvPr>
        </p:nvSpPr>
        <p:spPr/>
        <p:txBody>
          <a:bodyPr/>
          <a:lstStyle/>
          <a:p>
            <a:r>
              <a:rPr lang="en-US" dirty="0"/>
              <a:t>Supporting </a:t>
            </a:r>
            <a:r>
              <a:rPr lang="en-US" dirty="0">
                <a:solidFill>
                  <a:schemeClr val="accent6"/>
                </a:solidFill>
              </a:rPr>
              <a:t>non-const-</a:t>
            </a:r>
            <a:r>
              <a:rPr lang="en-US" dirty="0" err="1">
                <a:solidFill>
                  <a:schemeClr val="accent6"/>
                </a:solidFill>
              </a:rPr>
              <a:t>iterable</a:t>
            </a:r>
            <a:r>
              <a:rPr lang="en-US" dirty="0"/>
              <a:t> Ranges</a:t>
            </a:r>
          </a:p>
        </p:txBody>
      </p:sp>
      <p:sp>
        <p:nvSpPr>
          <p:cNvPr id="4" name="TextBox 3">
            <a:extLst>
              <a:ext uri="{FF2B5EF4-FFF2-40B4-BE49-F238E27FC236}">
                <a16:creationId xmlns:a16="http://schemas.microsoft.com/office/drawing/2014/main" id="{5C3888B3-BF5F-4DB7-BD97-74463CC2BC72}"/>
              </a:ext>
            </a:extLst>
          </p:cNvPr>
          <p:cNvSpPr txBox="1"/>
          <p:nvPr/>
        </p:nvSpPr>
        <p:spPr>
          <a:xfrm>
            <a:off x="1097280" y="1890712"/>
            <a:ext cx="5484194" cy="3970318"/>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using</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T</a:t>
            </a:r>
            <a:r>
              <a:rPr lang="en-US" sz="1200" b="0" dirty="0">
                <a:solidFill>
                  <a:srgbClr val="000000"/>
                </a:solidFill>
                <a:effectLst/>
                <a:latin typeface="Fira Code" panose="020B0809050000020004" pitchFamily="49" charset="0"/>
              </a:rPr>
              <a:t> = </a:t>
            </a:r>
            <a:r>
              <a:rPr lang="en-US" sz="1200" b="0" dirty="0" err="1">
                <a:solidFill>
                  <a:srgbClr val="267F99"/>
                </a:solidFill>
                <a:effectLst/>
                <a:latin typeface="Fira Code" panose="020B0809050000020004" pitchFamily="49" charset="0"/>
              </a:rPr>
              <a:t>remove_cvref_t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range_reference_t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&gt;&gt;;</a:t>
            </a:r>
          </a:p>
          <a:p>
            <a:r>
              <a:rPr lang="en-US" sz="1200" b="0" dirty="0">
                <a:solidFill>
                  <a:srgbClr val="000000"/>
                </a:solidFill>
                <a:effectLst/>
                <a:latin typeface="Fira Code" panose="020B0809050000020004" pitchFamily="49" charset="0"/>
              </a:rPr>
              <a:t>  formatter&lt;T&gt; underlying;</a:t>
            </a: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C3F528C3-FDA3-D876-D1DA-D3512F102A3D}"/>
              </a:ext>
            </a:extLst>
          </p:cNvPr>
          <p:cNvSpPr>
            <a:spLocks noGrp="1"/>
          </p:cNvSpPr>
          <p:nvPr>
            <p:ph type="sldNum" sz="quarter" idx="12"/>
          </p:nvPr>
        </p:nvSpPr>
        <p:spPr/>
        <p:txBody>
          <a:bodyPr/>
          <a:lstStyle/>
          <a:p>
            <a:fld id="{0EED7EFE-8F4A-4E55-AD2D-7D815A96E790}" type="slidenum">
              <a:rPr lang="en-US" smtClean="0"/>
              <a:t>113</a:t>
            </a:fld>
            <a:endParaRPr lang="en-US"/>
          </a:p>
        </p:txBody>
      </p:sp>
    </p:spTree>
    <p:extLst>
      <p:ext uri="{BB962C8B-B14F-4D97-AF65-F5344CB8AC3E}">
        <p14:creationId xmlns:p14="http://schemas.microsoft.com/office/powerpoint/2010/main" val="26592874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22F1-2246-3711-462C-FE7993478150}"/>
              </a:ext>
            </a:extLst>
          </p:cNvPr>
          <p:cNvSpPr>
            <a:spLocks noGrp="1"/>
          </p:cNvSpPr>
          <p:nvPr>
            <p:ph type="title"/>
          </p:nvPr>
        </p:nvSpPr>
        <p:spPr/>
        <p:txBody>
          <a:bodyPr/>
          <a:lstStyle/>
          <a:p>
            <a:r>
              <a:rPr lang="en-US" dirty="0"/>
              <a:t>Supporting </a:t>
            </a:r>
            <a:r>
              <a:rPr lang="en-US" dirty="0">
                <a:solidFill>
                  <a:schemeClr val="accent6"/>
                </a:solidFill>
              </a:rPr>
              <a:t>non-const-</a:t>
            </a:r>
            <a:r>
              <a:rPr lang="en-US" dirty="0" err="1">
                <a:solidFill>
                  <a:schemeClr val="accent6"/>
                </a:solidFill>
              </a:rPr>
              <a:t>iterable</a:t>
            </a:r>
            <a:r>
              <a:rPr lang="en-US" dirty="0"/>
              <a:t> Ranges</a:t>
            </a:r>
          </a:p>
        </p:txBody>
      </p:sp>
      <p:sp>
        <p:nvSpPr>
          <p:cNvPr id="4" name="TextBox 3">
            <a:extLst>
              <a:ext uri="{FF2B5EF4-FFF2-40B4-BE49-F238E27FC236}">
                <a16:creationId xmlns:a16="http://schemas.microsoft.com/office/drawing/2014/main" id="{5C3888B3-BF5F-4DB7-BD97-74463CC2BC72}"/>
              </a:ext>
            </a:extLst>
          </p:cNvPr>
          <p:cNvSpPr txBox="1"/>
          <p:nvPr/>
        </p:nvSpPr>
        <p:spPr>
          <a:xfrm>
            <a:off x="1097280" y="1890712"/>
            <a:ext cx="5484194" cy="3970318"/>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using</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T</a:t>
            </a:r>
            <a:r>
              <a:rPr lang="en-US" sz="1200" b="0" dirty="0">
                <a:solidFill>
                  <a:srgbClr val="000000"/>
                </a:solidFill>
                <a:effectLst/>
                <a:latin typeface="Fira Code" panose="020B0809050000020004" pitchFamily="49" charset="0"/>
              </a:rPr>
              <a:t> = </a:t>
            </a:r>
            <a:r>
              <a:rPr lang="en-US" sz="1200" b="0" dirty="0" err="1">
                <a:solidFill>
                  <a:srgbClr val="267F99"/>
                </a:solidFill>
                <a:effectLst/>
                <a:latin typeface="Fira Code" panose="020B0809050000020004" pitchFamily="49" charset="0"/>
              </a:rPr>
              <a:t>remove_cvref_t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range_reference_t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&gt;&gt;;</a:t>
            </a:r>
          </a:p>
          <a:p>
            <a:r>
              <a:rPr lang="en-US" sz="1200" b="0" dirty="0">
                <a:solidFill>
                  <a:srgbClr val="000000"/>
                </a:solidFill>
                <a:effectLst/>
                <a:latin typeface="Fira Code" panose="020B0809050000020004" pitchFamily="49" charset="0"/>
              </a:rPr>
              <a:t>  formatter&lt;T&gt; underlying;</a:t>
            </a: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a:solidFill>
                  <a:srgbClr val="267F99"/>
                </a:solidFill>
                <a:effectLst/>
                <a:latin typeface="Fira Code" panose="020B0809050000020004" pitchFamily="49" charset="0"/>
              </a:rPr>
              <a:t>R</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CD78FE58-ACFD-E459-3F76-C0298AF9CAED}"/>
              </a:ext>
            </a:extLst>
          </p:cNvPr>
          <p:cNvSpPr>
            <a:spLocks noGrp="1"/>
          </p:cNvSpPr>
          <p:nvPr>
            <p:ph type="sldNum" sz="quarter" idx="12"/>
          </p:nvPr>
        </p:nvSpPr>
        <p:spPr/>
        <p:txBody>
          <a:bodyPr/>
          <a:lstStyle/>
          <a:p>
            <a:fld id="{0EED7EFE-8F4A-4E55-AD2D-7D815A96E790}" type="slidenum">
              <a:rPr lang="en-US" smtClean="0"/>
              <a:t>114</a:t>
            </a:fld>
            <a:endParaRPr lang="en-US"/>
          </a:p>
        </p:txBody>
      </p:sp>
    </p:spTree>
    <p:extLst>
      <p:ext uri="{BB962C8B-B14F-4D97-AF65-F5344CB8AC3E}">
        <p14:creationId xmlns:p14="http://schemas.microsoft.com/office/powerpoint/2010/main" val="275778923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22F1-2246-3711-462C-FE7993478150}"/>
              </a:ext>
            </a:extLst>
          </p:cNvPr>
          <p:cNvSpPr>
            <a:spLocks noGrp="1"/>
          </p:cNvSpPr>
          <p:nvPr>
            <p:ph type="title"/>
          </p:nvPr>
        </p:nvSpPr>
        <p:spPr/>
        <p:txBody>
          <a:bodyPr/>
          <a:lstStyle/>
          <a:p>
            <a:r>
              <a:rPr lang="en-US" dirty="0"/>
              <a:t>Supporting </a:t>
            </a:r>
            <a:r>
              <a:rPr lang="en-US" dirty="0">
                <a:solidFill>
                  <a:schemeClr val="accent6"/>
                </a:solidFill>
              </a:rPr>
              <a:t>non-const-</a:t>
            </a:r>
            <a:r>
              <a:rPr lang="en-US" dirty="0" err="1">
                <a:solidFill>
                  <a:schemeClr val="accent6"/>
                </a:solidFill>
              </a:rPr>
              <a:t>iterable</a:t>
            </a:r>
            <a:r>
              <a:rPr lang="en-US" dirty="0"/>
              <a:t> Ranges</a:t>
            </a:r>
          </a:p>
        </p:txBody>
      </p:sp>
      <p:sp>
        <p:nvSpPr>
          <p:cNvPr id="4" name="TextBox 3">
            <a:extLst>
              <a:ext uri="{FF2B5EF4-FFF2-40B4-BE49-F238E27FC236}">
                <a16:creationId xmlns:a16="http://schemas.microsoft.com/office/drawing/2014/main" id="{5C3888B3-BF5F-4DB7-BD97-74463CC2BC72}"/>
              </a:ext>
            </a:extLst>
          </p:cNvPr>
          <p:cNvSpPr txBox="1"/>
          <p:nvPr/>
        </p:nvSpPr>
        <p:spPr>
          <a:xfrm>
            <a:off x="1097280" y="1890712"/>
            <a:ext cx="7064755" cy="4524315"/>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using</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T</a:t>
            </a:r>
            <a:r>
              <a:rPr lang="en-US" sz="1200" b="0" dirty="0">
                <a:solidFill>
                  <a:srgbClr val="000000"/>
                </a:solidFill>
                <a:effectLst/>
                <a:latin typeface="Fira Code" panose="020B0809050000020004" pitchFamily="49" charset="0"/>
              </a:rPr>
              <a:t> = </a:t>
            </a:r>
            <a:r>
              <a:rPr lang="en-US" sz="1200" b="0" dirty="0" err="1">
                <a:solidFill>
                  <a:srgbClr val="267F99"/>
                </a:solidFill>
                <a:effectLst/>
                <a:latin typeface="Fira Code" panose="020B0809050000020004" pitchFamily="49" charset="0"/>
              </a:rPr>
              <a:t>remove_cvref_t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range_reference_t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&gt;&gt;;</a:t>
            </a:r>
          </a:p>
          <a:p>
            <a:r>
              <a:rPr lang="en-US" sz="1200" b="0" dirty="0">
                <a:solidFill>
                  <a:srgbClr val="000000"/>
                </a:solidFill>
                <a:effectLst/>
                <a:latin typeface="Fira Code" panose="020B0809050000020004" pitchFamily="49" charset="0"/>
              </a:rPr>
              <a:t>  formatter&lt;T&gt; underlying;</a:t>
            </a: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format_impl</a:t>
            </a:r>
            <a:r>
              <a:rPr lang="en-US" sz="1200" b="0" dirty="0">
                <a:solidFill>
                  <a:srgbClr val="000000"/>
                </a:solidFill>
                <a:effectLst/>
                <a:latin typeface="Fira Code" panose="020B0809050000020004" pitchFamily="49" charset="0"/>
              </a:rPr>
              <a:t>(r,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a:solidFill>
                  <a:srgbClr val="267F99"/>
                </a:solidFill>
                <a:effectLst/>
                <a:latin typeface="Fira Code" panose="020B0809050000020004" pitchFamily="49" charset="0"/>
              </a:rPr>
              <a:t>R      </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format_impl</a:t>
            </a:r>
            <a:r>
              <a:rPr lang="en-US" sz="1200" b="0" dirty="0">
                <a:solidFill>
                  <a:srgbClr val="000000"/>
                </a:solidFill>
                <a:effectLst/>
                <a:latin typeface="Fira Code" panose="020B0809050000020004" pitchFamily="49" charset="0"/>
              </a:rPr>
              <a:t>(r,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p>
          <a:p>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format_impl</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3" name="Rectangle 2">
            <a:extLst>
              <a:ext uri="{FF2B5EF4-FFF2-40B4-BE49-F238E27FC236}">
                <a16:creationId xmlns:a16="http://schemas.microsoft.com/office/drawing/2014/main" id="{9214F47C-A8EE-6547-0F8C-2258580A78CB}"/>
              </a:ext>
            </a:extLst>
          </p:cNvPr>
          <p:cNvSpPr/>
          <p:nvPr/>
        </p:nvSpPr>
        <p:spPr>
          <a:xfrm>
            <a:off x="1326517" y="3743251"/>
            <a:ext cx="6749700" cy="22701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000A9AC3-AA5C-C6E5-7B45-52BF0A300055}"/>
              </a:ext>
            </a:extLst>
          </p:cNvPr>
          <p:cNvSpPr>
            <a:spLocks noGrp="1"/>
          </p:cNvSpPr>
          <p:nvPr>
            <p:ph type="sldNum" sz="quarter" idx="12"/>
          </p:nvPr>
        </p:nvSpPr>
        <p:spPr/>
        <p:txBody>
          <a:bodyPr/>
          <a:lstStyle/>
          <a:p>
            <a:fld id="{0EED7EFE-8F4A-4E55-AD2D-7D815A96E790}" type="slidenum">
              <a:rPr lang="en-US" smtClean="0"/>
              <a:t>115</a:t>
            </a:fld>
            <a:endParaRPr lang="en-US"/>
          </a:p>
        </p:txBody>
      </p:sp>
    </p:spTree>
    <p:extLst>
      <p:ext uri="{BB962C8B-B14F-4D97-AF65-F5344CB8AC3E}">
        <p14:creationId xmlns:p14="http://schemas.microsoft.com/office/powerpoint/2010/main" val="24156537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22F1-2246-3711-462C-FE7993478150}"/>
              </a:ext>
            </a:extLst>
          </p:cNvPr>
          <p:cNvSpPr>
            <a:spLocks noGrp="1"/>
          </p:cNvSpPr>
          <p:nvPr>
            <p:ph type="title"/>
          </p:nvPr>
        </p:nvSpPr>
        <p:spPr/>
        <p:txBody>
          <a:bodyPr/>
          <a:lstStyle/>
          <a:p>
            <a:r>
              <a:rPr lang="en-US" dirty="0"/>
              <a:t>Supporting </a:t>
            </a:r>
            <a:r>
              <a:rPr lang="en-US" dirty="0">
                <a:solidFill>
                  <a:schemeClr val="accent6"/>
                </a:solidFill>
              </a:rPr>
              <a:t>non-const-</a:t>
            </a:r>
            <a:r>
              <a:rPr lang="en-US" dirty="0" err="1">
                <a:solidFill>
                  <a:schemeClr val="accent6"/>
                </a:solidFill>
              </a:rPr>
              <a:t>iterable</a:t>
            </a:r>
            <a:r>
              <a:rPr lang="en-US" dirty="0"/>
              <a:t> Ranges</a:t>
            </a:r>
          </a:p>
        </p:txBody>
      </p:sp>
      <p:sp>
        <p:nvSpPr>
          <p:cNvPr id="4" name="TextBox 3">
            <a:extLst>
              <a:ext uri="{FF2B5EF4-FFF2-40B4-BE49-F238E27FC236}">
                <a16:creationId xmlns:a16="http://schemas.microsoft.com/office/drawing/2014/main" id="{5C3888B3-BF5F-4DB7-BD97-74463CC2BC72}"/>
              </a:ext>
            </a:extLst>
          </p:cNvPr>
          <p:cNvSpPr txBox="1"/>
          <p:nvPr/>
        </p:nvSpPr>
        <p:spPr>
          <a:xfrm>
            <a:off x="1097280" y="1890712"/>
            <a:ext cx="5484194" cy="3970318"/>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using</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T</a:t>
            </a:r>
            <a:r>
              <a:rPr lang="en-US" sz="1200" b="0" dirty="0">
                <a:solidFill>
                  <a:srgbClr val="000000"/>
                </a:solidFill>
                <a:effectLst/>
                <a:latin typeface="Fira Code" panose="020B0809050000020004" pitchFamily="49" charset="0"/>
              </a:rPr>
              <a:t> = </a:t>
            </a:r>
            <a:r>
              <a:rPr lang="en-US" sz="1200" b="0" dirty="0" err="1">
                <a:solidFill>
                  <a:srgbClr val="267F99"/>
                </a:solidFill>
                <a:effectLst/>
                <a:latin typeface="Fira Code" panose="020B0809050000020004" pitchFamily="49" charset="0"/>
              </a:rPr>
              <a:t>remove_cvref_t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range_reference_t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&gt;&gt;;</a:t>
            </a:r>
          </a:p>
          <a:p>
            <a:r>
              <a:rPr lang="en-US" sz="1200" b="0" dirty="0">
                <a:solidFill>
                  <a:srgbClr val="000000"/>
                </a:solidFill>
                <a:effectLst/>
                <a:latin typeface="Fira Code" panose="020B0809050000020004" pitchFamily="49" charset="0"/>
              </a:rPr>
              <a:t>  formatter&lt;T&gt; underlying;</a:t>
            </a: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i="1" dirty="0" err="1">
                <a:solidFill>
                  <a:srgbClr val="267F99"/>
                </a:solidFill>
                <a:effectLst/>
                <a:latin typeface="Fira Code" panose="020B0809050000020004" pitchFamily="49" charset="0"/>
              </a:rPr>
              <a:t>fmt</a:t>
            </a:r>
            <a:r>
              <a:rPr lang="en-US" sz="1200" b="0" i="1" dirty="0">
                <a:solidFill>
                  <a:srgbClr val="267F99"/>
                </a:solidFill>
                <a:effectLst/>
                <a:latin typeface="Fira Code" panose="020B0809050000020004" pitchFamily="49" charset="0"/>
              </a:rPr>
              <a:t>-maybe-const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3" name="Rectangle 2">
            <a:extLst>
              <a:ext uri="{FF2B5EF4-FFF2-40B4-BE49-F238E27FC236}">
                <a16:creationId xmlns:a16="http://schemas.microsoft.com/office/drawing/2014/main" id="{2382E84F-22F0-B297-8F90-5A4AC4211BB7}"/>
              </a:ext>
            </a:extLst>
          </p:cNvPr>
          <p:cNvSpPr/>
          <p:nvPr/>
        </p:nvSpPr>
        <p:spPr>
          <a:xfrm>
            <a:off x="2441495" y="3548572"/>
            <a:ext cx="1693953" cy="227016"/>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0CF5B73-2626-016C-9E7F-5B47B751D1FF}"/>
              </a:ext>
            </a:extLst>
          </p:cNvPr>
          <p:cNvSpPr txBox="1"/>
          <p:nvPr/>
        </p:nvSpPr>
        <p:spPr>
          <a:xfrm>
            <a:off x="6996950" y="2448402"/>
            <a:ext cx="4275529" cy="830997"/>
          </a:xfrm>
          <a:prstGeom prst="rect">
            <a:avLst/>
          </a:prstGeom>
          <a:noFill/>
          <a:ln>
            <a:solidFill>
              <a:schemeClr val="accent2"/>
            </a:solidFill>
          </a:ln>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0000FF"/>
                </a:solidFill>
                <a:effectLst/>
                <a:latin typeface="Fira Code" panose="020B0809050000020004" pitchFamily="49" charset="0"/>
              </a:rPr>
              <a:t>class</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AF00DB"/>
                </a:solidFill>
                <a:effectLst/>
                <a:latin typeface="Fira Code" panose="020B0809050000020004" pitchFamily="49" charset="0"/>
              </a:rPr>
              <a:t>using</a:t>
            </a:r>
            <a:r>
              <a:rPr lang="en-US" sz="1200" b="0" dirty="0">
                <a:solidFill>
                  <a:srgbClr val="000000"/>
                </a:solidFill>
                <a:effectLst/>
                <a:latin typeface="Fira Code" panose="020B0809050000020004" pitchFamily="49" charset="0"/>
              </a:rPr>
              <a:t> </a:t>
            </a:r>
            <a:r>
              <a:rPr lang="en-US" sz="1200" b="0" i="1" dirty="0" err="1">
                <a:solidFill>
                  <a:srgbClr val="267F99"/>
                </a:solidFill>
                <a:effectLst/>
                <a:latin typeface="Fira Code" panose="020B0809050000020004" pitchFamily="49" charset="0"/>
              </a:rPr>
              <a:t>fmt</a:t>
            </a:r>
            <a:r>
              <a:rPr lang="en-US" sz="1200" b="0" i="1" dirty="0">
                <a:solidFill>
                  <a:srgbClr val="267F99"/>
                </a:solidFill>
                <a:effectLst/>
                <a:latin typeface="Fira Code" panose="020B0809050000020004" pitchFamily="49" charset="0"/>
              </a:rPr>
              <a:t>-maybe-const</a:t>
            </a:r>
            <a:r>
              <a:rPr lang="en-US" sz="1200" b="0" dirty="0">
                <a:solidFill>
                  <a:srgbClr val="000000"/>
                </a:solidFill>
                <a:effectLst/>
                <a:latin typeface="Fira Code" panose="020B0809050000020004" pitchFamily="49" charset="0"/>
              </a:rPr>
              <a:t> = </a:t>
            </a:r>
            <a:r>
              <a:rPr lang="en-US" sz="1200" b="0" dirty="0" err="1">
                <a:solidFill>
                  <a:srgbClr val="267F99"/>
                </a:solidFill>
                <a:effectLst/>
                <a:latin typeface="Fira Code" panose="020B0809050000020004" pitchFamily="49" charset="0"/>
              </a:rPr>
              <a:t>conditional_t</a:t>
            </a:r>
            <a:r>
              <a:rPr lang="en-US" sz="1200" b="0" dirty="0">
                <a:solidFill>
                  <a:srgbClr val="000000"/>
                </a:solidFill>
                <a:effectLst/>
                <a:latin typeface="Fira Code" panose="020B0809050000020004" pitchFamily="49" charset="0"/>
              </a:rPr>
              <a:t>&lt;</a:t>
            </a:r>
          </a:p>
          <a:p>
            <a:r>
              <a:rPr lang="en-US" sz="1200" b="0" dirty="0">
                <a:solidFill>
                  <a:srgbClr val="000000"/>
                </a:solidFill>
                <a:effectLst/>
                <a:latin typeface="Fira Code" panose="020B0809050000020004" pitchFamily="49" charset="0"/>
              </a:rPr>
              <a:t>    </a:t>
            </a:r>
            <a:r>
              <a:rPr lang="en-US" sz="1200" b="0" i="1" dirty="0">
                <a:solidFill>
                  <a:srgbClr val="001080"/>
                </a:solidFill>
                <a:effectLst/>
                <a:latin typeface="Fira Code" panose="020B0809050000020004" pitchFamily="49" charset="0"/>
              </a:rPr>
              <a:t>const-formattable-range</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endParaRPr lang="en-US" sz="1200" dirty="0"/>
          </a:p>
        </p:txBody>
      </p:sp>
      <p:cxnSp>
        <p:nvCxnSpPr>
          <p:cNvPr id="7" name="Straight Arrow Connector 6">
            <a:extLst>
              <a:ext uri="{FF2B5EF4-FFF2-40B4-BE49-F238E27FC236}">
                <a16:creationId xmlns:a16="http://schemas.microsoft.com/office/drawing/2014/main" id="{12A9DD6B-F06E-27CF-74EE-0E97FCDD0809}"/>
              </a:ext>
            </a:extLst>
          </p:cNvPr>
          <p:cNvCxnSpPr>
            <a:stCxn id="5" idx="1"/>
          </p:cNvCxnSpPr>
          <p:nvPr/>
        </p:nvCxnSpPr>
        <p:spPr>
          <a:xfrm flipH="1">
            <a:off x="4271133" y="2863901"/>
            <a:ext cx="2725817" cy="6108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72C76014-C03A-1FF9-8C59-15788637A675}"/>
              </a:ext>
            </a:extLst>
          </p:cNvPr>
          <p:cNvSpPr>
            <a:spLocks noGrp="1"/>
          </p:cNvSpPr>
          <p:nvPr>
            <p:ph type="sldNum" sz="quarter" idx="12"/>
          </p:nvPr>
        </p:nvSpPr>
        <p:spPr/>
        <p:txBody>
          <a:bodyPr/>
          <a:lstStyle/>
          <a:p>
            <a:fld id="{0EED7EFE-8F4A-4E55-AD2D-7D815A96E790}" type="slidenum">
              <a:rPr lang="en-US" smtClean="0"/>
              <a:t>116</a:t>
            </a:fld>
            <a:endParaRPr lang="en-US"/>
          </a:p>
        </p:txBody>
      </p:sp>
    </p:spTree>
    <p:extLst>
      <p:ext uri="{BB962C8B-B14F-4D97-AF65-F5344CB8AC3E}">
        <p14:creationId xmlns:p14="http://schemas.microsoft.com/office/powerpoint/2010/main" val="326608749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Supporting </a:t>
            </a:r>
            <a:r>
              <a:rPr lang="en-US" dirty="0">
                <a:solidFill>
                  <a:schemeClr val="accent6"/>
                </a:solidFill>
              </a:rPr>
              <a:t>non-const-</a:t>
            </a:r>
            <a:r>
              <a:rPr lang="en-US" dirty="0" err="1">
                <a:solidFill>
                  <a:schemeClr val="accent6"/>
                </a:solidFill>
              </a:rPr>
              <a:t>iterable</a:t>
            </a:r>
            <a:r>
              <a:rPr lang="en-US" dirty="0"/>
              <a:t> Ranges</a:t>
            </a:r>
            <a:endParaRPr lang="en-US" dirty="0">
              <a:solidFill>
                <a:schemeClr val="accent6"/>
              </a:solidFill>
            </a:endParaRP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951672"/>
            <a:ext cx="6664004" cy="2308324"/>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main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vector</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&gt;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 = {</a:t>
            </a:r>
            <a:r>
              <a:rPr lang="en-US" b="0" dirty="0">
                <a:solidFill>
                  <a:srgbClr val="098658"/>
                </a:solidFill>
                <a:effectLst/>
                <a:latin typeface="Fira Code" panose="020B0809050000020004" pitchFamily="49" charset="0"/>
              </a:rPr>
              <a:t>10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20</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30</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a:t>
            </a:r>
          </a:p>
          <a:p>
            <a:r>
              <a:rPr lang="nl-NL" b="0" dirty="0">
                <a:solidFill>
                  <a:srgbClr val="795E26"/>
                </a:solidFill>
                <a:effectLst/>
                <a:latin typeface="Fira Code" panose="020B0809050000020004" pitchFamily="49" charset="0"/>
              </a:rPr>
              <a:t>  print</a:t>
            </a:r>
            <a:r>
              <a:rPr lang="nl-NL" b="0" dirty="0">
                <a:solidFill>
                  <a:srgbClr val="000000"/>
                </a:solidFill>
                <a:effectLst/>
                <a:latin typeface="Fira Code" panose="020B0809050000020004" pitchFamily="49" charset="0"/>
              </a:rPr>
              <a:t>(</a:t>
            </a:r>
            <a:r>
              <a:rPr lang="nl-NL" b="0" dirty="0">
                <a:solidFill>
                  <a:srgbClr val="A31515"/>
                </a:solidFill>
                <a:effectLst/>
                <a:latin typeface="Fira Code" panose="020B0809050000020004" pitchFamily="49" charset="0"/>
              </a:rPr>
              <a:t>"{}</a:t>
            </a:r>
            <a:r>
              <a:rPr lang="nl-NL" b="0" dirty="0">
                <a:solidFill>
                  <a:srgbClr val="EE0000"/>
                </a:solidFill>
                <a:effectLst/>
                <a:latin typeface="Fira Code" panose="020B0809050000020004" pitchFamily="49" charset="0"/>
              </a:rPr>
              <a:t>\n</a:t>
            </a:r>
            <a:r>
              <a:rPr lang="nl-NL" b="0" dirty="0">
                <a:solidFill>
                  <a:srgbClr val="A31515"/>
                </a:solidFill>
                <a:effectLst/>
                <a:latin typeface="Fira Code" panose="020B0809050000020004" pitchFamily="49" charset="0"/>
              </a:rPr>
              <a:t>"</a:t>
            </a:r>
            <a:r>
              <a:rPr lang="nl-NL" b="0" dirty="0">
                <a:solidFill>
                  <a:srgbClr val="000000"/>
                </a:solidFill>
                <a:effectLst/>
                <a:latin typeface="Fira Code" panose="020B0809050000020004" pitchFamily="49" charset="0"/>
              </a:rPr>
              <a:t>, vector{v, v});</a:t>
            </a:r>
          </a:p>
          <a:p>
            <a:r>
              <a:rPr lang="nl-NL" b="0" dirty="0">
                <a:solidFill>
                  <a:srgbClr val="795E26"/>
                </a:solidFill>
                <a:effectLst/>
                <a:latin typeface="Fira Code" panose="020B0809050000020004" pitchFamily="49" charset="0"/>
              </a:rPr>
              <a:t>  print</a:t>
            </a:r>
            <a:r>
              <a:rPr lang="nl-NL" b="0" dirty="0">
                <a:solidFill>
                  <a:srgbClr val="000000"/>
                </a:solidFill>
                <a:effectLst/>
                <a:latin typeface="Fira Code" panose="020B0809050000020004" pitchFamily="49" charset="0"/>
              </a:rPr>
              <a:t>(</a:t>
            </a:r>
            <a:r>
              <a:rPr lang="nl-NL" b="0" dirty="0">
                <a:solidFill>
                  <a:srgbClr val="A31515"/>
                </a:solidFill>
                <a:effectLst/>
                <a:latin typeface="Fira Code" panose="020B0809050000020004" pitchFamily="49" charset="0"/>
              </a:rPr>
              <a:t>“{:x} {:#x}</a:t>
            </a:r>
            <a:r>
              <a:rPr lang="nl-NL" b="0" dirty="0">
                <a:solidFill>
                  <a:srgbClr val="EE0000"/>
                </a:solidFill>
                <a:effectLst/>
                <a:latin typeface="Fira Code" panose="020B0809050000020004" pitchFamily="49" charset="0"/>
              </a:rPr>
              <a:t>\n</a:t>
            </a:r>
            <a:r>
              <a:rPr lang="nl-NL" b="0" dirty="0">
                <a:solidFill>
                  <a:srgbClr val="A31515"/>
                </a:solidFill>
                <a:effectLst/>
                <a:latin typeface="Fira Code" panose="020B0809050000020004" pitchFamily="49" charset="0"/>
              </a:rPr>
              <a:t>"</a:t>
            </a:r>
            <a:r>
              <a:rPr lang="nl-NL"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267F99"/>
                </a:solidFill>
                <a:effectLst/>
                <a:latin typeface="Fira Code" panose="020B0809050000020004" pitchFamily="49" charset="0"/>
              </a:rPr>
              <a:t>, </a:t>
            </a:r>
            <a:r>
              <a:rPr lang="nl-NL" b="0" dirty="0">
                <a:solidFill>
                  <a:srgbClr val="000000"/>
                </a:solidFill>
                <a:effectLst/>
                <a:latin typeface="Fira Code" panose="020B0809050000020004" pitchFamily="49" charset="0"/>
              </a:rPr>
              <a:t>vector{v, v});</a:t>
            </a:r>
          </a:p>
          <a:p>
            <a:r>
              <a:rPr lang="en-US" b="0" dirty="0">
                <a:solidFill>
                  <a:srgbClr val="795E26"/>
                </a:solidFill>
                <a:effectLst/>
                <a:latin typeface="Fira Code" panose="020B0809050000020004" pitchFamily="49" charset="0"/>
              </a:rPr>
              <a:t>  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views</a:t>
            </a:r>
            <a:r>
              <a:rPr lang="en-US" b="0" dirty="0">
                <a:solidFill>
                  <a:srgbClr val="000000"/>
                </a:solidFill>
                <a:effectLst/>
                <a:latin typeface="Fira Code" panose="020B0809050000020004" pitchFamily="49" charset="0"/>
              </a:rPr>
              <a:t>::</a:t>
            </a:r>
            <a:r>
              <a:rPr lang="en-US" b="0" dirty="0">
                <a:solidFill>
                  <a:srgbClr val="795E26"/>
                </a:solidFill>
                <a:effectLst/>
                <a:latin typeface="Fira Code" panose="020B0809050000020004" pitchFamily="49" charset="0"/>
              </a:rPr>
              <a:t>transform</a:t>
            </a:r>
            <a:r>
              <a:rPr lang="en-US" b="0" dirty="0">
                <a:solidFill>
                  <a:srgbClr val="000000"/>
                </a:solidFill>
                <a:effectLst/>
                <a:latin typeface="Fira Code" panose="020B0809050000020004" pitchFamily="49" charset="0"/>
              </a:rPr>
              <a:t>(_1 * </a:t>
            </a:r>
            <a:r>
              <a:rPr lang="en-US" b="0" dirty="0">
                <a:solidFill>
                  <a:srgbClr val="098658"/>
                </a:solidFill>
                <a:effectLst/>
                <a:latin typeface="Fira Code" panose="020B0809050000020004" pitchFamily="49" charset="0"/>
              </a:rPr>
              <a:t>2</a:t>
            </a:r>
            <a:r>
              <a:rPr lang="en-US" b="0" dirty="0">
                <a:solidFill>
                  <a:srgbClr val="000000"/>
                </a:solidFill>
                <a:effectLst/>
                <a:latin typeface="Fira Code" panose="020B0809050000020004" pitchFamily="49" charset="0"/>
              </a:rPr>
              <a:t>));</a:t>
            </a:r>
          </a:p>
          <a:p>
            <a:r>
              <a:rPr lang="en-US" b="0" dirty="0">
                <a:solidFill>
                  <a:srgbClr val="795E26"/>
                </a:solidFill>
                <a:effectLst/>
                <a:latin typeface="Fira Code" panose="020B0809050000020004" pitchFamily="49" charset="0"/>
              </a:rPr>
              <a:t>  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v</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views</a:t>
            </a:r>
            <a:r>
              <a:rPr lang="en-US" b="0" dirty="0">
                <a:solidFill>
                  <a:srgbClr val="000000"/>
                </a:solidFill>
                <a:effectLst/>
                <a:latin typeface="Fira Code" panose="020B0809050000020004" pitchFamily="49" charset="0"/>
              </a:rPr>
              <a:t>::</a:t>
            </a:r>
            <a:r>
              <a:rPr lang="en-US" b="0" dirty="0">
                <a:solidFill>
                  <a:srgbClr val="795E26"/>
                </a:solidFill>
                <a:effectLst/>
                <a:latin typeface="Fira Code" panose="020B0809050000020004" pitchFamily="49" charset="0"/>
              </a:rPr>
              <a:t>filter</a:t>
            </a:r>
            <a:r>
              <a:rPr lang="en-US" b="0" dirty="0">
                <a:solidFill>
                  <a:srgbClr val="000000"/>
                </a:solidFill>
                <a:effectLst/>
                <a:latin typeface="Fira Code" panose="020B0809050000020004" pitchFamily="49" charset="0"/>
              </a:rPr>
              <a:t>(_1 &gt; </a:t>
            </a:r>
            <a:r>
              <a:rPr lang="en-US" dirty="0">
                <a:solidFill>
                  <a:srgbClr val="098658"/>
                </a:solidFill>
                <a:latin typeface="Fira Code" panose="020B0809050000020004" pitchFamily="49" charset="0"/>
              </a:rPr>
              <a:t>15</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3" name="TextBox 2">
            <a:extLst>
              <a:ext uri="{FF2B5EF4-FFF2-40B4-BE49-F238E27FC236}">
                <a16:creationId xmlns:a16="http://schemas.microsoft.com/office/drawing/2014/main" id="{9702D177-ECA8-B017-6D66-C4ACA9E6E3F6}"/>
              </a:ext>
            </a:extLst>
          </p:cNvPr>
          <p:cNvSpPr txBox="1"/>
          <p:nvPr/>
        </p:nvSpPr>
        <p:spPr>
          <a:xfrm>
            <a:off x="1097280" y="4589133"/>
            <a:ext cx="7215437" cy="1477328"/>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[10, 20, 30]</a:t>
            </a:r>
          </a:p>
          <a:p>
            <a:r>
              <a:rPr lang="en-US" dirty="0">
                <a:latin typeface="Fira Code" panose="020B0809050000020004" pitchFamily="49" charset="0"/>
                <a:ea typeface="Fira Code" panose="020B0809050000020004" pitchFamily="49" charset="0"/>
                <a:cs typeface="Fira Code" panose="020B0809050000020004" pitchFamily="49" charset="0"/>
              </a:rPr>
              <a:t>[[10, 20, 30], [10, 20, 30]]</a:t>
            </a:r>
          </a:p>
          <a:p>
            <a:r>
              <a:rPr lang="en-US" dirty="0">
                <a:latin typeface="Fira Code" panose="020B0809050000020004" pitchFamily="49" charset="0"/>
                <a:ea typeface="Fira Code" panose="020B0809050000020004" pitchFamily="49" charset="0"/>
                <a:cs typeface="Fira Code" panose="020B0809050000020004" pitchFamily="49" charset="0"/>
              </a:rPr>
              <a:t>[a, 14, 1e], [[0xa, 0x14, 0x1e], [0xa, 0x14, 0x1e]]</a:t>
            </a:r>
          </a:p>
          <a:p>
            <a:r>
              <a:rPr lang="en-US" dirty="0">
                <a:latin typeface="Fira Code" panose="020B0809050000020004" pitchFamily="49" charset="0"/>
                <a:ea typeface="Fira Code" panose="020B0809050000020004" pitchFamily="49" charset="0"/>
                <a:cs typeface="Fira Code" panose="020B0809050000020004" pitchFamily="49" charset="0"/>
              </a:rPr>
              <a:t>[20, 40, 60]</a:t>
            </a:r>
          </a:p>
          <a:p>
            <a:r>
              <a:rPr lang="en-US" dirty="0">
                <a:latin typeface="Fira Code" panose="020B0809050000020004" pitchFamily="49" charset="0"/>
                <a:ea typeface="Fira Code" panose="020B0809050000020004" pitchFamily="49" charset="0"/>
                <a:cs typeface="Fira Code" panose="020B0809050000020004" pitchFamily="49" charset="0"/>
              </a:rPr>
              <a:t>[20, 30]</a:t>
            </a:r>
          </a:p>
        </p:txBody>
      </p:sp>
      <p:sp>
        <p:nvSpPr>
          <p:cNvPr id="7" name="TextBox 6">
            <a:extLst>
              <a:ext uri="{FF2B5EF4-FFF2-40B4-BE49-F238E27FC236}">
                <a16:creationId xmlns:a16="http://schemas.microsoft.com/office/drawing/2014/main" id="{28BCC71A-D7E6-9A37-55F3-7911104366E5}"/>
              </a:ext>
            </a:extLst>
          </p:cNvPr>
          <p:cNvSpPr txBox="1"/>
          <p:nvPr/>
        </p:nvSpPr>
        <p:spPr>
          <a:xfrm>
            <a:off x="7154247" y="3579536"/>
            <a:ext cx="502061" cy="369332"/>
          </a:xfrm>
          <a:prstGeom prst="rect">
            <a:avLst/>
          </a:prstGeom>
          <a:noFill/>
        </p:spPr>
        <p:txBody>
          <a:bodyPr wrap="square" rtlCol="0">
            <a:spAutoFit/>
          </a:bodyPr>
          <a:lstStyle/>
          <a:p>
            <a:r>
              <a:rPr lang="en-US" dirty="0">
                <a:solidFill>
                  <a:srgbClr val="00B050"/>
                </a:solidFill>
              </a:rPr>
              <a:t>✅</a:t>
            </a:r>
            <a:endParaRPr lang="en-US" sz="2800" dirty="0">
              <a:solidFill>
                <a:srgbClr val="00B050"/>
              </a:solidFill>
            </a:endParaRPr>
          </a:p>
        </p:txBody>
      </p:sp>
      <p:sp>
        <p:nvSpPr>
          <p:cNvPr id="8" name="Slide Number Placeholder 7">
            <a:extLst>
              <a:ext uri="{FF2B5EF4-FFF2-40B4-BE49-F238E27FC236}">
                <a16:creationId xmlns:a16="http://schemas.microsoft.com/office/drawing/2014/main" id="{891B07A1-7A45-F0D9-CCBF-8D3C570D39E1}"/>
              </a:ext>
            </a:extLst>
          </p:cNvPr>
          <p:cNvSpPr>
            <a:spLocks noGrp="1"/>
          </p:cNvSpPr>
          <p:nvPr>
            <p:ph type="sldNum" sz="quarter" idx="12"/>
          </p:nvPr>
        </p:nvSpPr>
        <p:spPr/>
        <p:txBody>
          <a:bodyPr/>
          <a:lstStyle/>
          <a:p>
            <a:fld id="{0EED7EFE-8F4A-4E55-AD2D-7D815A96E790}" type="slidenum">
              <a:rPr lang="en-US" smtClean="0"/>
              <a:t>117</a:t>
            </a:fld>
            <a:endParaRPr lang="en-US"/>
          </a:p>
        </p:txBody>
      </p:sp>
    </p:spTree>
    <p:extLst>
      <p:ext uri="{BB962C8B-B14F-4D97-AF65-F5344CB8AC3E}">
        <p14:creationId xmlns:p14="http://schemas.microsoft.com/office/powerpoint/2010/main" val="12297653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lstStyle/>
          <a:p>
            <a:r>
              <a:rPr lang="en-US" dirty="0"/>
              <a:t>Adding top-level </a:t>
            </a:r>
            <a:r>
              <a:rPr lang="en-US" dirty="0">
                <a:solidFill>
                  <a:schemeClr val="accent6"/>
                </a:solidFill>
              </a:rPr>
              <a:t>specifiers</a:t>
            </a:r>
          </a:p>
        </p:txBody>
      </p:sp>
      <p:sp>
        <p:nvSpPr>
          <p:cNvPr id="4" name="TextBox 3">
            <a:extLst>
              <a:ext uri="{FF2B5EF4-FFF2-40B4-BE49-F238E27FC236}">
                <a16:creationId xmlns:a16="http://schemas.microsoft.com/office/drawing/2014/main" id="{0D15A31D-F71F-B84B-DA31-5DA5E90A7CEA}"/>
              </a:ext>
            </a:extLst>
          </p:cNvPr>
          <p:cNvSpPr txBox="1"/>
          <p:nvPr/>
        </p:nvSpPr>
        <p:spPr>
          <a:xfrm>
            <a:off x="1097280" y="1890712"/>
            <a:ext cx="5298245" cy="3416320"/>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formatter&lt;</a:t>
            </a:r>
            <a:r>
              <a:rPr lang="en-US" sz="1200" b="0" dirty="0">
                <a:solidFill>
                  <a:srgbClr val="008000"/>
                </a:solidFill>
                <a:effectLst/>
                <a:latin typeface="Fira Code" panose="020B0809050000020004" pitchFamily="49" charset="0"/>
              </a:rPr>
              <a:t>/* ... */</a:t>
            </a:r>
            <a:r>
              <a:rPr lang="en-US" sz="1200" b="0" dirty="0">
                <a:solidFill>
                  <a:srgbClr val="000000"/>
                </a:solidFill>
                <a:effectLst/>
                <a:latin typeface="Fira Code" panose="020B0809050000020004" pitchFamily="49" charset="0"/>
              </a:rPr>
              <a:t>&gt; underlying;</a:t>
            </a: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0BAF8D5F-7756-61DA-BAF4-A3EE60202C65}"/>
              </a:ext>
            </a:extLst>
          </p:cNvPr>
          <p:cNvSpPr>
            <a:spLocks noGrp="1"/>
          </p:cNvSpPr>
          <p:nvPr>
            <p:ph type="sldNum" sz="quarter" idx="12"/>
          </p:nvPr>
        </p:nvSpPr>
        <p:spPr/>
        <p:txBody>
          <a:bodyPr/>
          <a:lstStyle/>
          <a:p>
            <a:fld id="{0EED7EFE-8F4A-4E55-AD2D-7D815A96E790}" type="slidenum">
              <a:rPr lang="en-US" smtClean="0"/>
              <a:t>118</a:t>
            </a:fld>
            <a:endParaRPr lang="en-US"/>
          </a:p>
        </p:txBody>
      </p:sp>
    </p:spTree>
    <p:extLst>
      <p:ext uri="{BB962C8B-B14F-4D97-AF65-F5344CB8AC3E}">
        <p14:creationId xmlns:p14="http://schemas.microsoft.com/office/powerpoint/2010/main" val="2274993682"/>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lstStyle/>
          <a:p>
            <a:r>
              <a:rPr lang="en-US" dirty="0"/>
              <a:t>Adding top-level </a:t>
            </a:r>
            <a:r>
              <a:rPr lang="en-US" dirty="0">
                <a:solidFill>
                  <a:schemeClr val="accent6"/>
                </a:solidFill>
              </a:rPr>
              <a:t>specifiers</a:t>
            </a:r>
            <a:r>
              <a:rPr lang="en-US" dirty="0">
                <a:solidFill>
                  <a:schemeClr val="tx1"/>
                </a:solidFill>
              </a:rPr>
              <a:t>: n</a:t>
            </a:r>
          </a:p>
        </p:txBody>
      </p:sp>
      <p:sp>
        <p:nvSpPr>
          <p:cNvPr id="4" name="TextBox 3">
            <a:extLst>
              <a:ext uri="{FF2B5EF4-FFF2-40B4-BE49-F238E27FC236}">
                <a16:creationId xmlns:a16="http://schemas.microsoft.com/office/drawing/2014/main" id="{0D15A31D-F71F-B84B-DA31-5DA5E90A7CEA}"/>
              </a:ext>
            </a:extLst>
          </p:cNvPr>
          <p:cNvSpPr txBox="1"/>
          <p:nvPr/>
        </p:nvSpPr>
        <p:spPr>
          <a:xfrm>
            <a:off x="1097280" y="1890712"/>
            <a:ext cx="5298245" cy="3600986"/>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formatter&lt;</a:t>
            </a:r>
            <a:r>
              <a:rPr lang="en-US" sz="1200" b="0" dirty="0">
                <a:solidFill>
                  <a:srgbClr val="008000"/>
                </a:solidFill>
                <a:effectLst/>
                <a:latin typeface="Fira Code" panose="020B0809050000020004" pitchFamily="49" charset="0"/>
              </a:rPr>
              <a:t>/* ... */</a:t>
            </a:r>
            <a:r>
              <a:rPr lang="en-US" sz="1200" b="0" dirty="0">
                <a:solidFill>
                  <a:srgbClr val="000000"/>
                </a:solidFill>
                <a:effectLst/>
                <a:latin typeface="Fira Code" panose="020B0809050000020004" pitchFamily="49" charset="0"/>
              </a:rPr>
              <a:t>&gt; underlying;</a:t>
            </a:r>
          </a:p>
          <a:p>
            <a:r>
              <a:rPr lang="en-US" sz="1200" dirty="0">
                <a:solidFill>
                  <a:srgbClr val="000000"/>
                </a:solidFill>
                <a:latin typeface="Fira Code" panose="020B0809050000020004" pitchFamily="49" charset="0"/>
              </a:rPr>
              <a:t> </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dirty="0">
                <a:solidFill>
                  <a:srgbClr val="000000"/>
                </a:solidFill>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r>
              <a:rPr lang="en-US" sz="1200" b="0" dirty="0">
                <a:solidFill>
                  <a:srgbClr val="008000"/>
                </a:solidFill>
                <a:effectLst/>
                <a:latin typeface="Fira Code" panose="020B0809050000020004" pitchFamily="49" charset="0"/>
              </a:rPr>
              <a:t> // the 'n' specifier</a:t>
            </a:r>
            <a:endParaRPr lang="en-US" sz="1200" b="0" dirty="0">
              <a:solidFill>
                <a:srgbClr val="000000"/>
              </a:solidFill>
              <a:effectLst/>
              <a:latin typeface="Fira Code" panose="020B0809050000020004" pitchFamily="49" charset="0"/>
            </a:endParaRP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F1E27ED1-9C05-DB47-16C5-81EF3BA66BAA}"/>
              </a:ext>
            </a:extLst>
          </p:cNvPr>
          <p:cNvSpPr>
            <a:spLocks noGrp="1"/>
          </p:cNvSpPr>
          <p:nvPr>
            <p:ph type="sldNum" sz="quarter" idx="12"/>
          </p:nvPr>
        </p:nvSpPr>
        <p:spPr/>
        <p:txBody>
          <a:bodyPr/>
          <a:lstStyle/>
          <a:p>
            <a:fld id="{0EED7EFE-8F4A-4E55-AD2D-7D815A96E790}" type="slidenum">
              <a:rPr lang="en-US" smtClean="0"/>
              <a:t>119</a:t>
            </a:fld>
            <a:endParaRPr lang="en-US"/>
          </a:p>
        </p:txBody>
      </p:sp>
    </p:spTree>
    <p:extLst>
      <p:ext uri="{BB962C8B-B14F-4D97-AF65-F5344CB8AC3E}">
        <p14:creationId xmlns:p14="http://schemas.microsoft.com/office/powerpoint/2010/main" val="273495546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4F41-349E-11E3-A58A-DE6AB6943F7D}"/>
              </a:ext>
            </a:extLst>
          </p:cNvPr>
          <p:cNvSpPr>
            <a:spLocks noGrp="1"/>
          </p:cNvSpPr>
          <p:nvPr>
            <p:ph type="title"/>
          </p:nvPr>
        </p:nvSpPr>
        <p:spPr/>
        <p:txBody>
          <a:bodyPr/>
          <a:lstStyle/>
          <a:p>
            <a:r>
              <a:rPr lang="en-US" dirty="0"/>
              <a:t>Then C++ introduced </a:t>
            </a:r>
            <a:r>
              <a:rPr lang="en-US" dirty="0">
                <a:solidFill>
                  <a:schemeClr val="accent6"/>
                </a:solidFill>
              </a:rPr>
              <a:t>iostreams</a:t>
            </a:r>
            <a:endParaRPr lang="en-US" dirty="0"/>
          </a:p>
        </p:txBody>
      </p:sp>
      <p:sp>
        <p:nvSpPr>
          <p:cNvPr id="3" name="Content Placeholder 2">
            <a:extLst>
              <a:ext uri="{FF2B5EF4-FFF2-40B4-BE49-F238E27FC236}">
                <a16:creationId xmlns:a16="http://schemas.microsoft.com/office/drawing/2014/main" id="{F613FD9E-A9BC-6002-DF7C-7ED47DE73391}"/>
              </a:ext>
            </a:extLst>
          </p:cNvPr>
          <p:cNvSpPr>
            <a:spLocks noGrp="1"/>
          </p:cNvSpPr>
          <p:nvPr>
            <p:ph idx="1"/>
          </p:nvPr>
        </p:nvSpPr>
        <p:spPr/>
        <p:txBody>
          <a:bodyPr>
            <a:normAutofit/>
          </a:bodyPr>
          <a:lstStyle/>
          <a:p>
            <a:r>
              <a:rPr lang="en-US" sz="2400" dirty="0"/>
              <a:t>Fixed set of manipulators (mostly sticky, error prone)</a:t>
            </a:r>
          </a:p>
          <a:p>
            <a:r>
              <a:rPr lang="en-US" sz="2400" dirty="0"/>
              <a:t>Extensible to user-defined types</a:t>
            </a:r>
          </a:p>
          <a:p>
            <a:r>
              <a:rPr lang="en-US" sz="2400" dirty="0"/>
              <a:t>Verbose</a:t>
            </a:r>
          </a:p>
        </p:txBody>
      </p:sp>
      <p:sp>
        <p:nvSpPr>
          <p:cNvPr id="4" name="TextBox 3">
            <a:extLst>
              <a:ext uri="{FF2B5EF4-FFF2-40B4-BE49-F238E27FC236}">
                <a16:creationId xmlns:a16="http://schemas.microsoft.com/office/drawing/2014/main" id="{219D062E-E005-DD8C-3FF5-F2C678B2DF85}"/>
              </a:ext>
            </a:extLst>
          </p:cNvPr>
          <p:cNvSpPr txBox="1"/>
          <p:nvPr/>
        </p:nvSpPr>
        <p:spPr>
          <a:xfrm>
            <a:off x="2554976" y="2953781"/>
            <a:ext cx="8802410" cy="3477875"/>
          </a:xfrm>
          <a:prstGeom prst="rect">
            <a:avLst/>
          </a:prstGeom>
          <a:noFill/>
        </p:spPr>
        <p:txBody>
          <a:bodyPr wrap="none" rtlCol="0">
            <a:spAutoFit/>
          </a:bodyPr>
          <a:lstStyle/>
          <a:p>
            <a:r>
              <a:rPr lang="en-US" sz="2000" b="0" dirty="0">
                <a:solidFill>
                  <a:srgbClr val="0000FF"/>
                </a:solidFill>
                <a:effectLst/>
                <a:latin typeface="Fira Code" panose="020B0809050000020004" pitchFamily="49" charset="0"/>
              </a:rPr>
              <a:t>struct</a:t>
            </a:r>
            <a:r>
              <a:rPr lang="en-US" sz="2000" b="0" dirty="0">
                <a:solidFill>
                  <a:srgbClr val="000000"/>
                </a:solidFill>
                <a:effectLst/>
                <a:latin typeface="Fira Code" panose="020B0809050000020004" pitchFamily="49" charset="0"/>
              </a:rPr>
              <a:t> </a:t>
            </a:r>
            <a:r>
              <a:rPr lang="en-US" sz="2000" b="0" dirty="0">
                <a:solidFill>
                  <a:srgbClr val="267F99"/>
                </a:solidFill>
                <a:effectLst/>
                <a:latin typeface="Fira Code" panose="020B0809050000020004" pitchFamily="49" charset="0"/>
              </a:rPr>
              <a:t>Point</a:t>
            </a:r>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int</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x</a:t>
            </a:r>
            <a:r>
              <a:rPr lang="en-US" sz="2000" b="0" dirty="0">
                <a:solidFill>
                  <a:srgbClr val="000000"/>
                </a:solidFill>
                <a:effectLst/>
                <a:latin typeface="Fira Code" panose="020B0809050000020004" pitchFamily="49" charset="0"/>
              </a:rPr>
              <a:t>;</a:t>
            </a:r>
          </a:p>
          <a:p>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int</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y</a:t>
            </a:r>
            <a:r>
              <a:rPr lang="en-US" sz="2000" b="0" dirty="0">
                <a:solidFill>
                  <a:srgbClr val="000000"/>
                </a:solidFill>
                <a:effectLst/>
                <a:latin typeface="Fira Code" panose="020B0809050000020004" pitchFamily="49" charset="0"/>
              </a:rPr>
              <a:t>;</a:t>
            </a:r>
          </a:p>
          <a:p>
            <a:br>
              <a:rPr lang="en-US" sz="2000" b="0" dirty="0">
                <a:solidFill>
                  <a:srgbClr val="000000"/>
                </a:solidFill>
                <a:effectLst/>
                <a:latin typeface="Fira Code" panose="020B0809050000020004" pitchFamily="49" charset="0"/>
              </a:rPr>
            </a:b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friend</a:t>
            </a: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auto</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operator&lt;&lt;</a:t>
            </a:r>
            <a:r>
              <a:rPr lang="en-US" sz="2000" b="0" dirty="0">
                <a:solidFill>
                  <a:srgbClr val="000000"/>
                </a:solidFill>
                <a:effectLst/>
                <a:latin typeface="Fira Code" panose="020B0809050000020004" pitchFamily="49" charset="0"/>
              </a:rPr>
              <a:t>(</a:t>
            </a:r>
            <a:r>
              <a:rPr lang="en-US" sz="2000" b="0" dirty="0">
                <a:solidFill>
                  <a:srgbClr val="267F99"/>
                </a:solidFill>
                <a:effectLst/>
                <a:latin typeface="Fira Code" panose="020B0809050000020004" pitchFamily="49" charset="0"/>
              </a:rPr>
              <a:t>std</a:t>
            </a:r>
            <a:r>
              <a:rPr lang="en-US" sz="2000" b="0" dirty="0">
                <a:solidFill>
                  <a:srgbClr val="000000"/>
                </a:solidFill>
                <a:effectLst/>
                <a:latin typeface="Fira Code" panose="020B0809050000020004" pitchFamily="49" charset="0"/>
              </a:rPr>
              <a:t>::</a:t>
            </a:r>
            <a:r>
              <a:rPr lang="en-US" sz="2000" b="0" dirty="0" err="1">
                <a:solidFill>
                  <a:srgbClr val="267F99"/>
                </a:solidFill>
                <a:effectLst/>
                <a:latin typeface="Fira Code" panose="020B0809050000020004" pitchFamily="49" charset="0"/>
              </a:rPr>
              <a:t>ostream</a:t>
            </a:r>
            <a:r>
              <a:rPr lang="en-US" sz="2000" b="0" dirty="0">
                <a:solidFill>
                  <a:srgbClr val="0000FF"/>
                </a:solidFill>
                <a:effectLst/>
                <a:latin typeface="Fira Code" panose="020B0809050000020004" pitchFamily="49" charset="0"/>
              </a:rPr>
              <a:t>&amp;</a:t>
            </a:r>
            <a:r>
              <a:rPr lang="en-US" sz="2000" b="0" dirty="0">
                <a:solidFill>
                  <a:srgbClr val="000000"/>
                </a:solidFill>
                <a:effectLst/>
                <a:latin typeface="Fira Code" panose="020B0809050000020004" pitchFamily="49" charset="0"/>
              </a:rPr>
              <a:t> </a:t>
            </a:r>
            <a:r>
              <a:rPr lang="en-US" sz="2000" b="0" dirty="0" err="1">
                <a:solidFill>
                  <a:srgbClr val="001080"/>
                </a:solidFill>
                <a:effectLst/>
                <a:latin typeface="Fira Code" panose="020B0809050000020004" pitchFamily="49" charset="0"/>
              </a:rPr>
              <a:t>os</a:t>
            </a:r>
            <a:r>
              <a:rPr lang="en-US" sz="2000" b="0" dirty="0">
                <a:solidFill>
                  <a:srgbClr val="000000"/>
                </a:solidFill>
                <a:effectLst/>
                <a:latin typeface="Fira Code" panose="020B0809050000020004" pitchFamily="49" charset="0"/>
              </a:rPr>
              <a:t>, </a:t>
            </a:r>
            <a:r>
              <a:rPr lang="en-US" sz="2000" b="0" dirty="0">
                <a:solidFill>
                  <a:srgbClr val="267F99"/>
                </a:solidFill>
                <a:effectLst/>
                <a:latin typeface="Fira Code" panose="020B0809050000020004" pitchFamily="49" charset="0"/>
              </a:rPr>
              <a:t>Point</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p</a:t>
            </a:r>
            <a:r>
              <a:rPr lang="en-US" sz="2000" b="0" dirty="0">
                <a:solidFill>
                  <a:srgbClr val="000000"/>
                </a:solidFill>
                <a:effectLst/>
                <a:latin typeface="Fira Code" panose="020B0809050000020004" pitchFamily="49" charset="0"/>
              </a:rPr>
              <a:t>)</a:t>
            </a:r>
            <a:endParaRPr lang="en-US" sz="2000" dirty="0">
              <a:solidFill>
                <a:srgbClr val="001080"/>
              </a:solidFill>
              <a:latin typeface="Fira Code" panose="020B0809050000020004" pitchFamily="49" charset="0"/>
            </a:endParaRPr>
          </a:p>
          <a:p>
            <a:r>
              <a:rPr lang="en-US" sz="2000" b="0" dirty="0">
                <a:solidFill>
                  <a:srgbClr val="001080"/>
                </a:solidFill>
                <a:effectLst/>
                <a:latin typeface="Fira Code" panose="020B0809050000020004" pitchFamily="49" charset="0"/>
              </a:rPr>
              <a:t>  </a:t>
            </a:r>
            <a:r>
              <a:rPr lang="en-US" sz="2000" dirty="0">
                <a:solidFill>
                  <a:srgbClr val="001080"/>
                </a:solidFill>
                <a:latin typeface="Fira Code" panose="020B0809050000020004" pitchFamily="49" charset="0"/>
              </a:rPr>
              <a:t>  </a:t>
            </a:r>
            <a:r>
              <a:rPr lang="en-US" sz="2000" b="0" dirty="0">
                <a:solidFill>
                  <a:srgbClr val="000000"/>
                </a:solidFill>
                <a:effectLst/>
                <a:latin typeface="Fira Code" panose="020B0809050000020004" pitchFamily="49" charset="0"/>
              </a:rPr>
              <a:t>-&gt; </a:t>
            </a:r>
            <a:r>
              <a:rPr lang="en-US" sz="2000" b="0" dirty="0">
                <a:solidFill>
                  <a:srgbClr val="267F99"/>
                </a:solidFill>
                <a:effectLst/>
                <a:latin typeface="Fira Code" panose="020B0809050000020004" pitchFamily="49" charset="0"/>
              </a:rPr>
              <a:t>std</a:t>
            </a:r>
            <a:r>
              <a:rPr lang="en-US" sz="2000" b="0" dirty="0">
                <a:solidFill>
                  <a:srgbClr val="000000"/>
                </a:solidFill>
                <a:effectLst/>
                <a:latin typeface="Fira Code" panose="020B0809050000020004" pitchFamily="49" charset="0"/>
              </a:rPr>
              <a:t>::</a:t>
            </a:r>
            <a:r>
              <a:rPr lang="en-US" sz="2000" b="0" dirty="0" err="1">
                <a:solidFill>
                  <a:srgbClr val="267F99"/>
                </a:solidFill>
                <a:effectLst/>
                <a:latin typeface="Fira Code" panose="020B0809050000020004" pitchFamily="49" charset="0"/>
              </a:rPr>
              <a:t>ostream</a:t>
            </a:r>
            <a:r>
              <a:rPr lang="en-US" sz="2000" b="0" dirty="0">
                <a:solidFill>
                  <a:srgbClr val="000000"/>
                </a:solidFill>
                <a:effectLst/>
                <a:latin typeface="Fira Code" panose="020B0809050000020004" pitchFamily="49" charset="0"/>
              </a:rPr>
              <a:t>&amp;</a:t>
            </a:r>
          </a:p>
          <a:p>
            <a:r>
              <a:rPr lang="en-US" sz="2000" dirty="0">
                <a:solidFill>
                  <a:srgbClr val="000000"/>
                </a:solidFill>
                <a:latin typeface="Fira Code" panose="020B0809050000020004" pitchFamily="49" charset="0"/>
              </a:rPr>
              <a:t>  </a:t>
            </a:r>
            <a:r>
              <a:rPr lang="en-US" sz="2000" b="0" dirty="0">
                <a:solidFill>
                  <a:srgbClr val="000000"/>
                </a:solidFill>
                <a:effectLst/>
                <a:latin typeface="Fira Code" panose="020B0809050000020004" pitchFamily="49" charset="0"/>
              </a:rPr>
              <a:t>{</a:t>
            </a:r>
          </a:p>
          <a:p>
            <a:r>
              <a:rPr lang="en-US" sz="2000" b="0" dirty="0">
                <a:solidFill>
                  <a:srgbClr val="000000"/>
                </a:solidFill>
                <a:effectLst/>
                <a:latin typeface="Fira Code" panose="020B0809050000020004" pitchFamily="49" charset="0"/>
              </a:rPr>
              <a:t>    </a:t>
            </a:r>
            <a:r>
              <a:rPr lang="en-US" sz="2000" b="0" dirty="0">
                <a:solidFill>
                  <a:srgbClr val="AF00DB"/>
                </a:solidFill>
                <a:effectLst/>
                <a:latin typeface="Fira Code" panose="020B0809050000020004" pitchFamily="49" charset="0"/>
              </a:rPr>
              <a:t>return</a:t>
            </a:r>
            <a:r>
              <a:rPr lang="en-US" sz="2000" b="0" dirty="0">
                <a:solidFill>
                  <a:srgbClr val="000000"/>
                </a:solidFill>
                <a:effectLst/>
                <a:latin typeface="Fira Code" panose="020B0809050000020004" pitchFamily="49" charset="0"/>
              </a:rPr>
              <a:t> </a:t>
            </a:r>
            <a:r>
              <a:rPr lang="en-US" sz="2000" b="0" dirty="0" err="1">
                <a:solidFill>
                  <a:srgbClr val="001080"/>
                </a:solidFill>
                <a:effectLst/>
                <a:latin typeface="Fira Code" panose="020B0809050000020004" pitchFamily="49" charset="0"/>
              </a:rPr>
              <a:t>os</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&lt;&lt;</a:t>
            </a:r>
            <a:r>
              <a:rPr lang="en-US" sz="2000" b="0" dirty="0">
                <a:solidFill>
                  <a:srgbClr val="000000"/>
                </a:solidFill>
                <a:effectLst/>
                <a:latin typeface="Fira Code" panose="020B0809050000020004" pitchFamily="49" charset="0"/>
              </a:rPr>
              <a:t> </a:t>
            </a:r>
            <a:r>
              <a:rPr lang="en-US" sz="2000" b="0" dirty="0">
                <a:solidFill>
                  <a:srgbClr val="A31515"/>
                </a:solidFill>
                <a:effectLst/>
                <a:latin typeface="Fira Code" panose="020B0809050000020004" pitchFamily="49" charset="0"/>
              </a:rPr>
              <a:t>"(x="</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&lt;&lt;</a:t>
            </a:r>
            <a:r>
              <a:rPr lang="en-US" sz="2000" b="0" dirty="0">
                <a:solidFill>
                  <a:srgbClr val="000000"/>
                </a:solidFill>
                <a:effectLst/>
                <a:latin typeface="Fira Code" panose="020B0809050000020004" pitchFamily="49" charset="0"/>
              </a:rPr>
              <a:t> </a:t>
            </a:r>
            <a:r>
              <a:rPr lang="en-US" sz="2000" b="0" dirty="0" err="1">
                <a:solidFill>
                  <a:srgbClr val="001080"/>
                </a:solidFill>
                <a:effectLst/>
                <a:latin typeface="Fira Code" panose="020B0809050000020004" pitchFamily="49" charset="0"/>
              </a:rPr>
              <a:t>p</a:t>
            </a:r>
            <a:r>
              <a:rPr lang="en-US" sz="2000" b="0" dirty="0" err="1">
                <a:solidFill>
                  <a:srgbClr val="000000"/>
                </a:solidFill>
                <a:effectLst/>
                <a:latin typeface="Fira Code" panose="020B0809050000020004" pitchFamily="49" charset="0"/>
              </a:rPr>
              <a:t>.</a:t>
            </a:r>
            <a:r>
              <a:rPr lang="en-US" sz="2000" b="0" dirty="0" err="1">
                <a:solidFill>
                  <a:srgbClr val="001080"/>
                </a:solidFill>
                <a:effectLst/>
                <a:latin typeface="Fira Code" panose="020B0809050000020004" pitchFamily="49" charset="0"/>
              </a:rPr>
              <a:t>x</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&lt;&lt;</a:t>
            </a:r>
            <a:r>
              <a:rPr lang="en-US" sz="2000" b="0" dirty="0">
                <a:solidFill>
                  <a:srgbClr val="000000"/>
                </a:solidFill>
                <a:effectLst/>
                <a:latin typeface="Fira Code" panose="020B0809050000020004" pitchFamily="49" charset="0"/>
              </a:rPr>
              <a:t> </a:t>
            </a:r>
            <a:r>
              <a:rPr lang="en-US" sz="2000" b="0" dirty="0">
                <a:solidFill>
                  <a:srgbClr val="A31515"/>
                </a:solidFill>
                <a:effectLst/>
                <a:latin typeface="Fira Code" panose="020B0809050000020004" pitchFamily="49" charset="0"/>
              </a:rPr>
              <a:t>", y="</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&lt;&lt;</a:t>
            </a:r>
            <a:r>
              <a:rPr lang="en-US" sz="2000" b="0" dirty="0">
                <a:solidFill>
                  <a:srgbClr val="000000"/>
                </a:solidFill>
                <a:effectLst/>
                <a:latin typeface="Fira Code" panose="020B0809050000020004" pitchFamily="49" charset="0"/>
              </a:rPr>
              <a:t> </a:t>
            </a:r>
            <a:r>
              <a:rPr lang="en-US" sz="2000" b="0" dirty="0" err="1">
                <a:solidFill>
                  <a:srgbClr val="001080"/>
                </a:solidFill>
                <a:effectLst/>
                <a:latin typeface="Fira Code" panose="020B0809050000020004" pitchFamily="49" charset="0"/>
              </a:rPr>
              <a:t>p</a:t>
            </a:r>
            <a:r>
              <a:rPr lang="en-US" sz="2000" b="0" dirty="0" err="1">
                <a:solidFill>
                  <a:srgbClr val="000000"/>
                </a:solidFill>
                <a:effectLst/>
                <a:latin typeface="Fira Code" panose="020B0809050000020004" pitchFamily="49" charset="0"/>
              </a:rPr>
              <a:t>.</a:t>
            </a:r>
            <a:r>
              <a:rPr lang="en-US" sz="2000" b="0" dirty="0" err="1">
                <a:solidFill>
                  <a:srgbClr val="001080"/>
                </a:solidFill>
                <a:effectLst/>
                <a:latin typeface="Fira Code" panose="020B0809050000020004" pitchFamily="49" charset="0"/>
              </a:rPr>
              <a:t>y</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&lt;&lt;</a:t>
            </a:r>
            <a:r>
              <a:rPr lang="en-US" sz="2000" b="0" dirty="0">
                <a:solidFill>
                  <a:srgbClr val="000000"/>
                </a:solidFill>
                <a:effectLst/>
                <a:latin typeface="Fira Code" panose="020B0809050000020004" pitchFamily="49" charset="0"/>
              </a:rPr>
              <a:t> </a:t>
            </a:r>
            <a:r>
              <a:rPr lang="en-US" sz="2000" b="0" dirty="0">
                <a:solidFill>
                  <a:srgbClr val="A31515"/>
                </a:solidFill>
                <a:effectLst/>
                <a:latin typeface="Fira Code" panose="020B0809050000020004" pitchFamily="49" charset="0"/>
              </a:rPr>
              <a:t>')'</a:t>
            </a:r>
            <a:r>
              <a:rPr lang="en-US" sz="2000" b="0" dirty="0">
                <a:solidFill>
                  <a:srgbClr val="000000"/>
                </a:solidFill>
                <a:effectLst/>
                <a:latin typeface="Fira Code" panose="020B0809050000020004" pitchFamily="49" charset="0"/>
              </a:rPr>
              <a:t>;</a:t>
            </a:r>
          </a:p>
          <a:p>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a:t>
            </a:r>
          </a:p>
          <a:p>
            <a:endParaRPr lang="en-US" sz="2000" dirty="0"/>
          </a:p>
        </p:txBody>
      </p:sp>
      <p:sp>
        <p:nvSpPr>
          <p:cNvPr id="7" name="Slide Number Placeholder 6">
            <a:extLst>
              <a:ext uri="{FF2B5EF4-FFF2-40B4-BE49-F238E27FC236}">
                <a16:creationId xmlns:a16="http://schemas.microsoft.com/office/drawing/2014/main" id="{614EA11F-A7DF-576E-582E-BA2571418BD4}"/>
              </a:ext>
            </a:extLst>
          </p:cNvPr>
          <p:cNvSpPr>
            <a:spLocks noGrp="1"/>
          </p:cNvSpPr>
          <p:nvPr>
            <p:ph type="sldNum" sz="quarter" idx="12"/>
          </p:nvPr>
        </p:nvSpPr>
        <p:spPr/>
        <p:txBody>
          <a:bodyPr/>
          <a:lstStyle/>
          <a:p>
            <a:fld id="{0EED7EFE-8F4A-4E55-AD2D-7D815A96E790}" type="slidenum">
              <a:rPr lang="en-US" smtClean="0"/>
              <a:t>12</a:t>
            </a:fld>
            <a:endParaRPr lang="en-US"/>
          </a:p>
        </p:txBody>
      </p:sp>
    </p:spTree>
    <p:extLst>
      <p:ext uri="{BB962C8B-B14F-4D97-AF65-F5344CB8AC3E}">
        <p14:creationId xmlns:p14="http://schemas.microsoft.com/office/powerpoint/2010/main" val="145451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lstStyle/>
          <a:p>
            <a:r>
              <a:rPr lang="en-US" dirty="0"/>
              <a:t>Adding top-level </a:t>
            </a:r>
            <a:r>
              <a:rPr lang="en-US" dirty="0">
                <a:solidFill>
                  <a:schemeClr val="accent6"/>
                </a:solidFill>
              </a:rPr>
              <a:t>specifiers</a:t>
            </a:r>
            <a:r>
              <a:rPr lang="en-US" dirty="0">
                <a:solidFill>
                  <a:schemeClr val="tx1"/>
                </a:solidFill>
              </a:rPr>
              <a:t>: n</a:t>
            </a:r>
            <a:endParaRPr lang="en-US" dirty="0">
              <a:solidFill>
                <a:schemeClr val="accent6"/>
              </a:solidFill>
            </a:endParaRPr>
          </a:p>
        </p:txBody>
      </p:sp>
      <p:sp>
        <p:nvSpPr>
          <p:cNvPr id="4" name="TextBox 3">
            <a:extLst>
              <a:ext uri="{FF2B5EF4-FFF2-40B4-BE49-F238E27FC236}">
                <a16:creationId xmlns:a16="http://schemas.microsoft.com/office/drawing/2014/main" id="{0D15A31D-F71F-B84B-DA31-5DA5E90A7CEA}"/>
              </a:ext>
            </a:extLst>
          </p:cNvPr>
          <p:cNvSpPr txBox="1"/>
          <p:nvPr/>
        </p:nvSpPr>
        <p:spPr>
          <a:xfrm>
            <a:off x="1097280" y="1890712"/>
            <a:ext cx="5298245" cy="3970318"/>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formatter&lt;</a:t>
            </a:r>
            <a:r>
              <a:rPr lang="en-US" sz="1200" b="0" dirty="0">
                <a:solidFill>
                  <a:srgbClr val="008000"/>
                </a:solidFill>
                <a:effectLst/>
                <a:latin typeface="Fira Code" panose="020B0809050000020004" pitchFamily="49" charset="0"/>
              </a:rPr>
              <a:t>/* ... */</a:t>
            </a:r>
            <a:r>
              <a:rPr lang="en-US" sz="1200" b="0" dirty="0">
                <a:solidFill>
                  <a:srgbClr val="000000"/>
                </a:solidFill>
                <a:effectLst/>
                <a:latin typeface="Fira Code" panose="020B0809050000020004" pitchFamily="49" charset="0"/>
              </a:rPr>
              <a:t>&gt; underlying;</a:t>
            </a:r>
          </a:p>
          <a:p>
            <a:r>
              <a:rPr lang="en-US" sz="1200" dirty="0">
                <a:solidFill>
                  <a:srgbClr val="000000"/>
                </a:solidFill>
                <a:latin typeface="Fira Code" panose="020B0809050000020004" pitchFamily="49" charset="0"/>
              </a:rPr>
              <a:t> </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dirty="0">
                <a:solidFill>
                  <a:srgbClr val="000000"/>
                </a:solidFill>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r>
              <a:rPr lang="en-US" sz="1200" b="0" dirty="0">
                <a:solidFill>
                  <a:srgbClr val="008000"/>
                </a:solidFill>
                <a:effectLst/>
                <a:latin typeface="Fira Code" panose="020B0809050000020004" pitchFamily="49" charset="0"/>
              </a:rPr>
              <a:t> // the 'n' specifier</a:t>
            </a:r>
            <a:endParaRPr lang="en-US" sz="1200" b="0" dirty="0">
              <a:solidFill>
                <a:srgbClr val="000000"/>
              </a:solidFill>
              <a:effectLst/>
              <a:latin typeface="Fira Code" panose="020B0809050000020004" pitchFamily="49" charset="0"/>
            </a:endParaRP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out;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88DB65FB-C310-3220-62BA-F098F3B26AEA}"/>
              </a:ext>
            </a:extLst>
          </p:cNvPr>
          <p:cNvSpPr>
            <a:spLocks noGrp="1"/>
          </p:cNvSpPr>
          <p:nvPr>
            <p:ph type="sldNum" sz="quarter" idx="12"/>
          </p:nvPr>
        </p:nvSpPr>
        <p:spPr/>
        <p:txBody>
          <a:bodyPr/>
          <a:lstStyle/>
          <a:p>
            <a:fld id="{0EED7EFE-8F4A-4E55-AD2D-7D815A96E790}" type="slidenum">
              <a:rPr lang="en-US" smtClean="0"/>
              <a:t>120</a:t>
            </a:fld>
            <a:endParaRPr lang="en-US"/>
          </a:p>
        </p:txBody>
      </p:sp>
    </p:spTree>
    <p:extLst>
      <p:ext uri="{BB962C8B-B14F-4D97-AF65-F5344CB8AC3E}">
        <p14:creationId xmlns:p14="http://schemas.microsoft.com/office/powerpoint/2010/main" val="377074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5298245" cy="3970318"/>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formatter&lt;</a:t>
            </a:r>
            <a:r>
              <a:rPr lang="en-US" sz="1200" b="0" dirty="0">
                <a:solidFill>
                  <a:srgbClr val="008000"/>
                </a:solidFill>
                <a:effectLst/>
                <a:latin typeface="Fira Code" panose="020B0809050000020004" pitchFamily="49" charset="0"/>
              </a:rPr>
              <a:t>/* ... */</a:t>
            </a:r>
            <a:r>
              <a:rPr lang="en-US" sz="1200" b="0" dirty="0">
                <a:solidFill>
                  <a:srgbClr val="000000"/>
                </a:solidFill>
                <a:effectLst/>
                <a:latin typeface="Fira Code" panose="020B0809050000020004" pitchFamily="49" charset="0"/>
              </a:rPr>
              <a:t>&gt; underlying;</a:t>
            </a:r>
          </a:p>
          <a:p>
            <a:r>
              <a:rPr lang="en-US" sz="1200" dirty="0">
                <a:solidFill>
                  <a:srgbClr val="000000"/>
                </a:solidFill>
                <a:latin typeface="Fira Code" panose="020B0809050000020004" pitchFamily="49" charset="0"/>
              </a:rPr>
              <a:t> </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dirty="0">
                <a:solidFill>
                  <a:srgbClr val="000000"/>
                </a:solidFill>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r>
              <a:rPr lang="en-US" sz="1200" b="0" dirty="0">
                <a:solidFill>
                  <a:srgbClr val="008000"/>
                </a:solidFill>
                <a:effectLst/>
                <a:latin typeface="Fira Code" panose="020B0809050000020004" pitchFamily="49" charset="0"/>
              </a:rPr>
              <a:t> // the 'n' specifier</a:t>
            </a: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out;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00CE43BE-2514-6ACA-1CBA-F275CAAE50FD}"/>
              </a:ext>
            </a:extLst>
          </p:cNvPr>
          <p:cNvSpPr>
            <a:spLocks noGrp="1"/>
          </p:cNvSpPr>
          <p:nvPr>
            <p:ph type="sldNum" sz="quarter" idx="12"/>
          </p:nvPr>
        </p:nvSpPr>
        <p:spPr/>
        <p:txBody>
          <a:bodyPr/>
          <a:lstStyle/>
          <a:p>
            <a:fld id="{0EED7EFE-8F4A-4E55-AD2D-7D815A96E790}" type="slidenum">
              <a:rPr lang="en-US" smtClean="0"/>
              <a:t>121</a:t>
            </a:fld>
            <a:endParaRPr lang="en-US"/>
          </a:p>
        </p:txBody>
      </p:sp>
    </p:spTree>
    <p:extLst>
      <p:ext uri="{BB962C8B-B14F-4D97-AF65-F5344CB8AC3E}">
        <p14:creationId xmlns:p14="http://schemas.microsoft.com/office/powerpoint/2010/main" val="237884087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5298245" cy="4154984"/>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formatter&lt;</a:t>
            </a:r>
            <a:r>
              <a:rPr lang="en-US" sz="1200" b="0" dirty="0">
                <a:solidFill>
                  <a:srgbClr val="008000"/>
                </a:solidFill>
                <a:effectLst/>
                <a:latin typeface="Fira Code" panose="020B0809050000020004" pitchFamily="49" charset="0"/>
              </a:rPr>
              <a:t>/* ... */</a:t>
            </a:r>
            <a:r>
              <a:rPr lang="en-US" sz="1200" b="0" dirty="0">
                <a:solidFill>
                  <a:srgbClr val="000000"/>
                </a:solidFill>
                <a:effectLst/>
                <a:latin typeface="Fira Code" panose="020B0809050000020004" pitchFamily="49" charset="0"/>
              </a:rPr>
              <a:t>&gt; underlying;</a:t>
            </a:r>
          </a:p>
          <a:p>
            <a:r>
              <a:rPr lang="en-US" sz="1200" dirty="0">
                <a:solidFill>
                  <a:srgbClr val="000000"/>
                </a:solidFill>
                <a:latin typeface="Fira Code" panose="020B0809050000020004" pitchFamily="49" charset="0"/>
              </a:rPr>
              <a:t> </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dirty="0">
                <a:solidFill>
                  <a:srgbClr val="000000"/>
                </a:solidFill>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r>
              <a:rPr lang="en-US" sz="1200" b="0" dirty="0">
                <a:solidFill>
                  <a:srgbClr val="008000"/>
                </a:solidFill>
                <a:effectLst/>
                <a:latin typeface="Fira Code" panose="020B0809050000020004" pitchFamily="49" charset="0"/>
              </a:rPr>
              <a:t> // the 'n' specifier</a:t>
            </a:r>
          </a:p>
          <a:p>
            <a:r>
              <a:rPr lang="en-US" sz="1200" dirty="0">
                <a:solidFill>
                  <a:srgbClr val="008000"/>
                </a:solidFill>
                <a:latin typeface="Fira Code" panose="020B0809050000020004" pitchFamily="49" charset="0"/>
              </a:rPr>
              <a:t>  </a:t>
            </a:r>
            <a:r>
              <a:rPr lang="en-US" sz="1200" b="0" dirty="0" err="1">
                <a:solidFill>
                  <a:srgbClr val="000000"/>
                </a:solidFill>
                <a:effectLst/>
                <a:latin typeface="Fira Code" panose="020B0809050000020004" pitchFamily="49" charset="0"/>
              </a:rPr>
              <a:t>format_specs</a:t>
            </a:r>
            <a:r>
              <a:rPr lang="en-US" sz="1200" b="0" dirty="0">
                <a:solidFill>
                  <a:srgbClr val="000000"/>
                </a:solidFill>
                <a:effectLst/>
                <a:latin typeface="Fira Code" panose="020B0809050000020004" pitchFamily="49" charset="0"/>
              </a:rPr>
              <a:t> specs = {};</a:t>
            </a:r>
            <a:r>
              <a:rPr lang="en-US" sz="1200" b="0" dirty="0">
                <a:solidFill>
                  <a:srgbClr val="008000"/>
                </a:solidFill>
                <a:effectLst/>
                <a:latin typeface="Fira Code" panose="020B0809050000020004" pitchFamily="49" charset="0"/>
              </a:rPr>
              <a:t>  // fill, align, width</a:t>
            </a:r>
            <a:endParaRPr lang="en-US" sz="1200" b="0" dirty="0">
              <a:solidFill>
                <a:srgbClr val="000000"/>
              </a:solidFill>
              <a:effectLst/>
              <a:latin typeface="Fira Code" panose="020B0809050000020004" pitchFamily="49" charset="0"/>
            </a:endParaRP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out;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4" name="TextBox 3">
            <a:extLst>
              <a:ext uri="{FF2B5EF4-FFF2-40B4-BE49-F238E27FC236}">
                <a16:creationId xmlns:a16="http://schemas.microsoft.com/office/drawing/2014/main" id="{458F3A55-177B-7A24-A2CB-411CE4BD4EC1}"/>
              </a:ext>
            </a:extLst>
          </p:cNvPr>
          <p:cNvSpPr txBox="1"/>
          <p:nvPr/>
        </p:nvSpPr>
        <p:spPr>
          <a:xfrm>
            <a:off x="8004517"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H</a:t>
            </a:r>
          </a:p>
        </p:txBody>
      </p:sp>
      <p:sp>
        <p:nvSpPr>
          <p:cNvPr id="8" name="TextBox 7">
            <a:extLst>
              <a:ext uri="{FF2B5EF4-FFF2-40B4-BE49-F238E27FC236}">
                <a16:creationId xmlns:a16="http://schemas.microsoft.com/office/drawing/2014/main" id="{AB5A3A5A-6ED1-1026-2B29-0BC8C89971F8}"/>
              </a:ext>
            </a:extLst>
          </p:cNvPr>
          <p:cNvSpPr txBox="1"/>
          <p:nvPr/>
        </p:nvSpPr>
        <p:spPr>
          <a:xfrm>
            <a:off x="8324850"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e</a:t>
            </a:r>
          </a:p>
        </p:txBody>
      </p:sp>
      <p:sp>
        <p:nvSpPr>
          <p:cNvPr id="9" name="TextBox 8">
            <a:extLst>
              <a:ext uri="{FF2B5EF4-FFF2-40B4-BE49-F238E27FC236}">
                <a16:creationId xmlns:a16="http://schemas.microsoft.com/office/drawing/2014/main" id="{EDCAFBAD-99A6-87BC-C144-3D6D5C3A27B5}"/>
              </a:ext>
            </a:extLst>
          </p:cNvPr>
          <p:cNvSpPr txBox="1"/>
          <p:nvPr/>
        </p:nvSpPr>
        <p:spPr>
          <a:xfrm>
            <a:off x="8645183"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l</a:t>
            </a:r>
          </a:p>
        </p:txBody>
      </p:sp>
      <p:sp>
        <p:nvSpPr>
          <p:cNvPr id="10" name="TextBox 9">
            <a:extLst>
              <a:ext uri="{FF2B5EF4-FFF2-40B4-BE49-F238E27FC236}">
                <a16:creationId xmlns:a16="http://schemas.microsoft.com/office/drawing/2014/main" id="{6FC92DB5-31D8-B783-0F59-35ED2A9AD3A6}"/>
              </a:ext>
            </a:extLst>
          </p:cNvPr>
          <p:cNvSpPr txBox="1"/>
          <p:nvPr/>
        </p:nvSpPr>
        <p:spPr>
          <a:xfrm>
            <a:off x="8965516"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l</a:t>
            </a:r>
          </a:p>
        </p:txBody>
      </p:sp>
      <p:sp>
        <p:nvSpPr>
          <p:cNvPr id="11" name="TextBox 10">
            <a:extLst>
              <a:ext uri="{FF2B5EF4-FFF2-40B4-BE49-F238E27FC236}">
                <a16:creationId xmlns:a16="http://schemas.microsoft.com/office/drawing/2014/main" id="{F8F21017-4B6E-82B1-8506-07154EF05FEA}"/>
              </a:ext>
            </a:extLst>
          </p:cNvPr>
          <p:cNvSpPr txBox="1"/>
          <p:nvPr/>
        </p:nvSpPr>
        <p:spPr>
          <a:xfrm>
            <a:off x="9285849"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o</a:t>
            </a:r>
          </a:p>
        </p:txBody>
      </p:sp>
      <p:sp>
        <p:nvSpPr>
          <p:cNvPr id="12" name="TextBox 11">
            <a:extLst>
              <a:ext uri="{FF2B5EF4-FFF2-40B4-BE49-F238E27FC236}">
                <a16:creationId xmlns:a16="http://schemas.microsoft.com/office/drawing/2014/main" id="{571D4DCF-22EC-211C-4C4A-F8D4C444F3A6}"/>
              </a:ext>
            </a:extLst>
          </p:cNvPr>
          <p:cNvSpPr txBox="1"/>
          <p:nvPr/>
        </p:nvSpPr>
        <p:spPr>
          <a:xfrm>
            <a:off x="8013840" y="3244334"/>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1</a:t>
            </a:r>
          </a:p>
        </p:txBody>
      </p:sp>
      <p:sp>
        <p:nvSpPr>
          <p:cNvPr id="14" name="TextBox 13">
            <a:extLst>
              <a:ext uri="{FF2B5EF4-FFF2-40B4-BE49-F238E27FC236}">
                <a16:creationId xmlns:a16="http://schemas.microsoft.com/office/drawing/2014/main" id="{FD39649E-CEA1-77A2-D18A-C2FD09315633}"/>
              </a:ext>
            </a:extLst>
          </p:cNvPr>
          <p:cNvSpPr txBox="1"/>
          <p:nvPr/>
        </p:nvSpPr>
        <p:spPr>
          <a:xfrm>
            <a:off x="8321938" y="3241935"/>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2</a:t>
            </a:r>
          </a:p>
        </p:txBody>
      </p:sp>
      <p:sp>
        <p:nvSpPr>
          <p:cNvPr id="15" name="TextBox 14">
            <a:extLst>
              <a:ext uri="{FF2B5EF4-FFF2-40B4-BE49-F238E27FC236}">
                <a16:creationId xmlns:a16="http://schemas.microsoft.com/office/drawing/2014/main" id="{3573715E-A887-7804-9DC2-153E364156DA}"/>
              </a:ext>
            </a:extLst>
          </p:cNvPr>
          <p:cNvSpPr txBox="1"/>
          <p:nvPr/>
        </p:nvSpPr>
        <p:spPr>
          <a:xfrm>
            <a:off x="8630036" y="3239536"/>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3</a:t>
            </a:r>
          </a:p>
        </p:txBody>
      </p:sp>
      <p:sp>
        <p:nvSpPr>
          <p:cNvPr id="16" name="TextBox 15">
            <a:extLst>
              <a:ext uri="{FF2B5EF4-FFF2-40B4-BE49-F238E27FC236}">
                <a16:creationId xmlns:a16="http://schemas.microsoft.com/office/drawing/2014/main" id="{8EDEDDA5-05BB-8217-A1F6-0B12E89A58B8}"/>
              </a:ext>
            </a:extLst>
          </p:cNvPr>
          <p:cNvSpPr txBox="1"/>
          <p:nvPr/>
        </p:nvSpPr>
        <p:spPr>
          <a:xfrm>
            <a:off x="8938134" y="3237137"/>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4</a:t>
            </a:r>
          </a:p>
        </p:txBody>
      </p:sp>
      <p:sp>
        <p:nvSpPr>
          <p:cNvPr id="17" name="TextBox 16">
            <a:extLst>
              <a:ext uri="{FF2B5EF4-FFF2-40B4-BE49-F238E27FC236}">
                <a16:creationId xmlns:a16="http://schemas.microsoft.com/office/drawing/2014/main" id="{D8B9B24A-0F2D-9FF7-FAC4-12396378570A}"/>
              </a:ext>
            </a:extLst>
          </p:cNvPr>
          <p:cNvSpPr txBox="1"/>
          <p:nvPr/>
        </p:nvSpPr>
        <p:spPr>
          <a:xfrm>
            <a:off x="9246232" y="3234738"/>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5</a:t>
            </a:r>
          </a:p>
        </p:txBody>
      </p:sp>
      <p:sp>
        <p:nvSpPr>
          <p:cNvPr id="18" name="TextBox 17">
            <a:extLst>
              <a:ext uri="{FF2B5EF4-FFF2-40B4-BE49-F238E27FC236}">
                <a16:creationId xmlns:a16="http://schemas.microsoft.com/office/drawing/2014/main" id="{CE2CE256-2822-EC39-F2D0-9253A893972D}"/>
              </a:ext>
            </a:extLst>
          </p:cNvPr>
          <p:cNvSpPr txBox="1"/>
          <p:nvPr/>
        </p:nvSpPr>
        <p:spPr>
          <a:xfrm>
            <a:off x="8650165"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H</a:t>
            </a:r>
          </a:p>
        </p:txBody>
      </p:sp>
      <p:sp>
        <p:nvSpPr>
          <p:cNvPr id="19" name="TextBox 18">
            <a:extLst>
              <a:ext uri="{FF2B5EF4-FFF2-40B4-BE49-F238E27FC236}">
                <a16:creationId xmlns:a16="http://schemas.microsoft.com/office/drawing/2014/main" id="{76747057-E5B0-E065-4796-3E93F2E8A631}"/>
              </a:ext>
            </a:extLst>
          </p:cNvPr>
          <p:cNvSpPr txBox="1"/>
          <p:nvPr/>
        </p:nvSpPr>
        <p:spPr>
          <a:xfrm>
            <a:off x="8970498"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e</a:t>
            </a:r>
          </a:p>
        </p:txBody>
      </p:sp>
      <p:sp>
        <p:nvSpPr>
          <p:cNvPr id="20" name="TextBox 19">
            <a:extLst>
              <a:ext uri="{FF2B5EF4-FFF2-40B4-BE49-F238E27FC236}">
                <a16:creationId xmlns:a16="http://schemas.microsoft.com/office/drawing/2014/main" id="{CFAD8975-7BBB-EEFF-A9EC-88D655F6F4C4}"/>
              </a:ext>
            </a:extLst>
          </p:cNvPr>
          <p:cNvSpPr txBox="1"/>
          <p:nvPr/>
        </p:nvSpPr>
        <p:spPr>
          <a:xfrm>
            <a:off x="9290831"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21" name="TextBox 20">
            <a:extLst>
              <a:ext uri="{FF2B5EF4-FFF2-40B4-BE49-F238E27FC236}">
                <a16:creationId xmlns:a16="http://schemas.microsoft.com/office/drawing/2014/main" id="{285CE589-B55E-65D5-CA77-C5D5617EA32A}"/>
              </a:ext>
            </a:extLst>
          </p:cNvPr>
          <p:cNvSpPr txBox="1"/>
          <p:nvPr/>
        </p:nvSpPr>
        <p:spPr>
          <a:xfrm>
            <a:off x="9611164"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22" name="TextBox 21">
            <a:extLst>
              <a:ext uri="{FF2B5EF4-FFF2-40B4-BE49-F238E27FC236}">
                <a16:creationId xmlns:a16="http://schemas.microsoft.com/office/drawing/2014/main" id="{8B59C723-82A2-87F3-5C84-D22DDDB0A568}"/>
              </a:ext>
            </a:extLst>
          </p:cNvPr>
          <p:cNvSpPr txBox="1"/>
          <p:nvPr/>
        </p:nvSpPr>
        <p:spPr>
          <a:xfrm>
            <a:off x="9931497"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o</a:t>
            </a:r>
          </a:p>
        </p:txBody>
      </p:sp>
      <p:sp>
        <p:nvSpPr>
          <p:cNvPr id="23" name="TextBox 22">
            <a:extLst>
              <a:ext uri="{FF2B5EF4-FFF2-40B4-BE49-F238E27FC236}">
                <a16:creationId xmlns:a16="http://schemas.microsoft.com/office/drawing/2014/main" id="{B6DDD1D6-A6D6-88F7-F618-4CC282E5D47F}"/>
              </a:ext>
            </a:extLst>
          </p:cNvPr>
          <p:cNvSpPr txBox="1"/>
          <p:nvPr/>
        </p:nvSpPr>
        <p:spPr>
          <a:xfrm>
            <a:off x="8329832"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24" name="TextBox 23">
            <a:extLst>
              <a:ext uri="{FF2B5EF4-FFF2-40B4-BE49-F238E27FC236}">
                <a16:creationId xmlns:a16="http://schemas.microsoft.com/office/drawing/2014/main" id="{DA8FAF74-7B09-71D1-0251-082DDC810857}"/>
              </a:ext>
            </a:extLst>
          </p:cNvPr>
          <p:cNvSpPr txBox="1"/>
          <p:nvPr/>
        </p:nvSpPr>
        <p:spPr>
          <a:xfrm>
            <a:off x="8009499"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5" name="TextBox 4">
            <a:extLst>
              <a:ext uri="{FF2B5EF4-FFF2-40B4-BE49-F238E27FC236}">
                <a16:creationId xmlns:a16="http://schemas.microsoft.com/office/drawing/2014/main" id="{71323811-3C9F-D22C-9B0E-2C91A6BD69D3}"/>
              </a:ext>
            </a:extLst>
          </p:cNvPr>
          <p:cNvSpPr txBox="1"/>
          <p:nvPr/>
        </p:nvSpPr>
        <p:spPr>
          <a:xfrm>
            <a:off x="8013840"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H</a:t>
            </a:r>
          </a:p>
        </p:txBody>
      </p:sp>
      <p:sp>
        <p:nvSpPr>
          <p:cNvPr id="6" name="TextBox 5">
            <a:extLst>
              <a:ext uri="{FF2B5EF4-FFF2-40B4-BE49-F238E27FC236}">
                <a16:creationId xmlns:a16="http://schemas.microsoft.com/office/drawing/2014/main" id="{80E3B1C1-2239-AD23-0B96-6063D5C503DA}"/>
              </a:ext>
            </a:extLst>
          </p:cNvPr>
          <p:cNvSpPr txBox="1"/>
          <p:nvPr/>
        </p:nvSpPr>
        <p:spPr>
          <a:xfrm>
            <a:off x="8334173"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e</a:t>
            </a:r>
          </a:p>
        </p:txBody>
      </p:sp>
      <p:sp>
        <p:nvSpPr>
          <p:cNvPr id="7" name="TextBox 6">
            <a:extLst>
              <a:ext uri="{FF2B5EF4-FFF2-40B4-BE49-F238E27FC236}">
                <a16:creationId xmlns:a16="http://schemas.microsoft.com/office/drawing/2014/main" id="{5ACCA3F9-C26E-D785-B534-B85D839CD902}"/>
              </a:ext>
            </a:extLst>
          </p:cNvPr>
          <p:cNvSpPr txBox="1"/>
          <p:nvPr/>
        </p:nvSpPr>
        <p:spPr>
          <a:xfrm>
            <a:off x="8654506"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13" name="TextBox 12">
            <a:extLst>
              <a:ext uri="{FF2B5EF4-FFF2-40B4-BE49-F238E27FC236}">
                <a16:creationId xmlns:a16="http://schemas.microsoft.com/office/drawing/2014/main" id="{20DB3199-CCBA-89C9-6BE4-7EC6447EA3D8}"/>
              </a:ext>
            </a:extLst>
          </p:cNvPr>
          <p:cNvSpPr txBox="1"/>
          <p:nvPr/>
        </p:nvSpPr>
        <p:spPr>
          <a:xfrm>
            <a:off x="8974839"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25" name="TextBox 24">
            <a:extLst>
              <a:ext uri="{FF2B5EF4-FFF2-40B4-BE49-F238E27FC236}">
                <a16:creationId xmlns:a16="http://schemas.microsoft.com/office/drawing/2014/main" id="{8BEA6CA8-6BD4-AA10-4D59-7C626D897348}"/>
              </a:ext>
            </a:extLst>
          </p:cNvPr>
          <p:cNvSpPr txBox="1"/>
          <p:nvPr/>
        </p:nvSpPr>
        <p:spPr>
          <a:xfrm>
            <a:off x="9295172"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o</a:t>
            </a:r>
          </a:p>
        </p:txBody>
      </p:sp>
      <p:sp>
        <p:nvSpPr>
          <p:cNvPr id="28" name="Slide Number Placeholder 27">
            <a:extLst>
              <a:ext uri="{FF2B5EF4-FFF2-40B4-BE49-F238E27FC236}">
                <a16:creationId xmlns:a16="http://schemas.microsoft.com/office/drawing/2014/main" id="{1EDB7A26-1ECF-95BE-0A22-7783837279AF}"/>
              </a:ext>
            </a:extLst>
          </p:cNvPr>
          <p:cNvSpPr>
            <a:spLocks noGrp="1"/>
          </p:cNvSpPr>
          <p:nvPr>
            <p:ph type="sldNum" sz="quarter" idx="12"/>
          </p:nvPr>
        </p:nvSpPr>
        <p:spPr/>
        <p:txBody>
          <a:bodyPr/>
          <a:lstStyle/>
          <a:p>
            <a:fld id="{0EED7EFE-8F4A-4E55-AD2D-7D815A96E790}" type="slidenum">
              <a:rPr lang="en-US" smtClean="0"/>
              <a:t>122</a:t>
            </a:fld>
            <a:endParaRPr lang="en-US"/>
          </a:p>
        </p:txBody>
      </p:sp>
    </p:spTree>
    <p:extLst>
      <p:ext uri="{BB962C8B-B14F-4D97-AF65-F5344CB8AC3E}">
        <p14:creationId xmlns:p14="http://schemas.microsoft.com/office/powerpoint/2010/main" val="150049400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250"/>
                                  </p:stCondLst>
                                  <p:childTnLst>
                                    <p:set>
                                      <p:cBhvr>
                                        <p:cTn id="21" dur="1" fill="hold">
                                          <p:stCondLst>
                                            <p:cond delay="0"/>
                                          </p:stCondLst>
                                        </p:cTn>
                                        <p:tgtEl>
                                          <p:spTgt spid="14"/>
                                        </p:tgtEl>
                                        <p:attrNameLst>
                                          <p:attrName>style.visibility</p:attrName>
                                        </p:attrNameLst>
                                      </p:cBhvr>
                                      <p:to>
                                        <p:strVal val="visible"/>
                                      </p:to>
                                    </p:set>
                                  </p:childTnLst>
                                </p:cTn>
                              </p:par>
                            </p:childTnLst>
                          </p:cTn>
                        </p:par>
                        <p:par>
                          <p:cTn id="22" fill="hold">
                            <p:stCondLst>
                              <p:cond delay="250"/>
                            </p:stCondLst>
                            <p:childTnLst>
                              <p:par>
                                <p:cTn id="23" presetID="1" presetClass="entr" presetSubtype="0" fill="hold" grpId="0" nodeType="afterEffect">
                                  <p:stCondLst>
                                    <p:cond delay="25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25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750"/>
                            </p:stCondLst>
                            <p:childTnLst>
                              <p:par>
                                <p:cTn id="29" presetID="1" presetClass="entr" presetSubtype="0" fill="hold" grpId="0" nodeType="afterEffect">
                                  <p:stCondLst>
                                    <p:cond delay="25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250"/>
                                  </p:stCondLst>
                                  <p:childTnLst>
                                    <p:set>
                                      <p:cBhvr>
                                        <p:cTn id="37" dur="1" fill="hold">
                                          <p:stCondLst>
                                            <p:cond delay="0"/>
                                          </p:stCondLst>
                                        </p:cTn>
                                        <p:tgtEl>
                                          <p:spTgt spid="23"/>
                                        </p:tgtEl>
                                        <p:attrNameLst>
                                          <p:attrName>style.visibility</p:attrName>
                                        </p:attrNameLst>
                                      </p:cBhvr>
                                      <p:to>
                                        <p:strVal val="visible"/>
                                      </p:to>
                                    </p:set>
                                  </p:childTnLst>
                                </p:cTn>
                              </p:par>
                            </p:childTnLst>
                          </p:cTn>
                        </p:par>
                        <p:par>
                          <p:cTn id="38" fill="hold">
                            <p:stCondLst>
                              <p:cond delay="250"/>
                            </p:stCondLst>
                            <p:childTnLst>
                              <p:par>
                                <p:cTn id="39" presetID="1" presetClass="entr" presetSubtype="0" fill="hold" grpId="0" nodeType="afterEffect">
                                  <p:stCondLst>
                                    <p:cond delay="250"/>
                                  </p:stCondLst>
                                  <p:childTnLst>
                                    <p:set>
                                      <p:cBhvr>
                                        <p:cTn id="40" dur="1" fill="hold">
                                          <p:stCondLst>
                                            <p:cond delay="0"/>
                                          </p:stCondLst>
                                        </p:cTn>
                                        <p:tgtEl>
                                          <p:spTgt spid="18"/>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250"/>
                                  </p:stCondLst>
                                  <p:childTnLst>
                                    <p:set>
                                      <p:cBhvr>
                                        <p:cTn id="43" dur="1" fill="hold">
                                          <p:stCondLst>
                                            <p:cond delay="0"/>
                                          </p:stCondLst>
                                        </p:cTn>
                                        <p:tgtEl>
                                          <p:spTgt spid="19"/>
                                        </p:tgtEl>
                                        <p:attrNameLst>
                                          <p:attrName>style.visibility</p:attrName>
                                        </p:attrNameLst>
                                      </p:cBhvr>
                                      <p:to>
                                        <p:strVal val="visible"/>
                                      </p:to>
                                    </p:set>
                                  </p:childTnLst>
                                </p:cTn>
                              </p:par>
                            </p:childTnLst>
                          </p:cTn>
                        </p:par>
                        <p:par>
                          <p:cTn id="44" fill="hold">
                            <p:stCondLst>
                              <p:cond delay="750"/>
                            </p:stCondLst>
                            <p:childTnLst>
                              <p:par>
                                <p:cTn id="45" presetID="1" presetClass="entr" presetSubtype="0" fill="hold" grpId="0" nodeType="afterEffect">
                                  <p:stCondLst>
                                    <p:cond delay="250"/>
                                  </p:stCondLst>
                                  <p:childTnLst>
                                    <p:set>
                                      <p:cBhvr>
                                        <p:cTn id="46" dur="1" fill="hold">
                                          <p:stCondLst>
                                            <p:cond delay="0"/>
                                          </p:stCondLst>
                                        </p:cTn>
                                        <p:tgtEl>
                                          <p:spTgt spid="20"/>
                                        </p:tgtEl>
                                        <p:attrNameLst>
                                          <p:attrName>style.visibility</p:attrName>
                                        </p:attrNameLst>
                                      </p:cBhvr>
                                      <p:to>
                                        <p:strVal val="visible"/>
                                      </p:to>
                                    </p:set>
                                  </p:childTnLst>
                                </p:cTn>
                              </p:par>
                            </p:childTnLst>
                          </p:cTn>
                        </p:par>
                        <p:par>
                          <p:cTn id="47" fill="hold">
                            <p:stCondLst>
                              <p:cond delay="1000"/>
                            </p:stCondLst>
                            <p:childTnLst>
                              <p:par>
                                <p:cTn id="48" presetID="1" presetClass="entr" presetSubtype="0" fill="hold" grpId="0" nodeType="afterEffect">
                                  <p:stCondLst>
                                    <p:cond delay="250"/>
                                  </p:stCondLst>
                                  <p:childTnLst>
                                    <p:set>
                                      <p:cBhvr>
                                        <p:cTn id="49" dur="1" fill="hold">
                                          <p:stCondLst>
                                            <p:cond delay="0"/>
                                          </p:stCondLst>
                                        </p:cTn>
                                        <p:tgtEl>
                                          <p:spTgt spid="21"/>
                                        </p:tgtEl>
                                        <p:attrNameLst>
                                          <p:attrName>style.visibility</p:attrName>
                                        </p:attrNameLst>
                                      </p:cBhvr>
                                      <p:to>
                                        <p:strVal val="visible"/>
                                      </p:to>
                                    </p:set>
                                  </p:childTnLst>
                                </p:cTn>
                              </p:par>
                            </p:childTnLst>
                          </p:cTn>
                        </p:par>
                        <p:par>
                          <p:cTn id="50" fill="hold">
                            <p:stCondLst>
                              <p:cond delay="1250"/>
                            </p:stCondLst>
                            <p:childTnLst>
                              <p:par>
                                <p:cTn id="51" presetID="1" presetClass="entr" presetSubtype="0" fill="hold" grpId="0" nodeType="afterEffect">
                                  <p:stCondLst>
                                    <p:cond delay="25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250"/>
                                  </p:stCondLst>
                                  <p:childTnLst>
                                    <p:set>
                                      <p:cBhvr>
                                        <p:cTn id="59" dur="1" fill="hold">
                                          <p:stCondLst>
                                            <p:cond delay="0"/>
                                          </p:stCondLst>
                                        </p:cTn>
                                        <p:tgtEl>
                                          <p:spTgt spid="6"/>
                                        </p:tgtEl>
                                        <p:attrNameLst>
                                          <p:attrName>style.visibility</p:attrName>
                                        </p:attrNameLst>
                                      </p:cBhvr>
                                      <p:to>
                                        <p:strVal val="visible"/>
                                      </p:to>
                                    </p:set>
                                  </p:childTnLst>
                                </p:cTn>
                              </p:par>
                            </p:childTnLst>
                          </p:cTn>
                        </p:par>
                        <p:par>
                          <p:cTn id="60" fill="hold">
                            <p:stCondLst>
                              <p:cond delay="250"/>
                            </p:stCondLst>
                            <p:childTnLst>
                              <p:par>
                                <p:cTn id="61" presetID="1" presetClass="entr" presetSubtype="0" fill="hold" grpId="0" nodeType="afterEffect">
                                  <p:stCondLst>
                                    <p:cond delay="250"/>
                                  </p:stCondLst>
                                  <p:childTnLst>
                                    <p:set>
                                      <p:cBhvr>
                                        <p:cTn id="62" dur="1" fill="hold">
                                          <p:stCondLst>
                                            <p:cond delay="0"/>
                                          </p:stCondLst>
                                        </p:cTn>
                                        <p:tgtEl>
                                          <p:spTgt spid="7"/>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grpId="0" nodeType="afterEffect">
                                  <p:stCondLst>
                                    <p:cond delay="250"/>
                                  </p:stCondLst>
                                  <p:childTnLst>
                                    <p:set>
                                      <p:cBhvr>
                                        <p:cTn id="65" dur="1" fill="hold">
                                          <p:stCondLst>
                                            <p:cond delay="0"/>
                                          </p:stCondLst>
                                        </p:cTn>
                                        <p:tgtEl>
                                          <p:spTgt spid="13"/>
                                        </p:tgtEl>
                                        <p:attrNameLst>
                                          <p:attrName>style.visibility</p:attrName>
                                        </p:attrNameLst>
                                      </p:cBhvr>
                                      <p:to>
                                        <p:strVal val="visible"/>
                                      </p:to>
                                    </p:set>
                                  </p:childTnLst>
                                </p:cTn>
                              </p:par>
                            </p:childTnLst>
                          </p:cTn>
                        </p:par>
                        <p:par>
                          <p:cTn id="66" fill="hold">
                            <p:stCondLst>
                              <p:cond delay="750"/>
                            </p:stCondLst>
                            <p:childTnLst>
                              <p:par>
                                <p:cTn id="67" presetID="1" presetClass="entr" presetSubtype="0" fill="hold" grpId="0" nodeType="afterEffect">
                                  <p:stCondLst>
                                    <p:cond delay="25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p:bldP spid="14" grpId="0"/>
      <p:bldP spid="15" grpId="0"/>
      <p:bldP spid="16" grpId="0"/>
      <p:bldP spid="17" grpId="0"/>
      <p:bldP spid="18" grpId="0" animBg="1"/>
      <p:bldP spid="19" grpId="0" animBg="1"/>
      <p:bldP spid="20" grpId="0" animBg="1"/>
      <p:bldP spid="21" grpId="0" animBg="1"/>
      <p:bldP spid="22" grpId="0" animBg="1"/>
      <p:bldP spid="23" grpId="0" animBg="1"/>
      <p:bldP spid="24" grpId="0" animBg="1"/>
      <p:bldP spid="5" grpId="0" animBg="1"/>
      <p:bldP spid="6" grpId="0" animBg="1"/>
      <p:bldP spid="7" grpId="0" animBg="1"/>
      <p:bldP spid="13" grpId="0" animBg="1"/>
      <p:bldP spid="25"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5298245" cy="4154984"/>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formatter&lt;</a:t>
            </a:r>
            <a:r>
              <a:rPr lang="en-US" sz="1200" b="0" dirty="0">
                <a:solidFill>
                  <a:srgbClr val="008000"/>
                </a:solidFill>
                <a:effectLst/>
                <a:latin typeface="Fira Code" panose="020B0809050000020004" pitchFamily="49" charset="0"/>
              </a:rPr>
              <a:t>/* ... */</a:t>
            </a:r>
            <a:r>
              <a:rPr lang="en-US" sz="1200" b="0" dirty="0">
                <a:solidFill>
                  <a:srgbClr val="000000"/>
                </a:solidFill>
                <a:effectLst/>
                <a:latin typeface="Fira Code" panose="020B0809050000020004" pitchFamily="49" charset="0"/>
              </a:rPr>
              <a:t>&gt; underlying;</a:t>
            </a:r>
          </a:p>
          <a:p>
            <a:r>
              <a:rPr lang="en-US" sz="1200" dirty="0">
                <a:solidFill>
                  <a:srgbClr val="000000"/>
                </a:solidFill>
                <a:latin typeface="Fira Code" panose="020B0809050000020004" pitchFamily="49" charset="0"/>
              </a:rPr>
              <a:t> </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dirty="0">
                <a:solidFill>
                  <a:srgbClr val="000000"/>
                </a:solidFill>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r>
              <a:rPr lang="en-US" sz="1200" b="0" dirty="0">
                <a:solidFill>
                  <a:srgbClr val="008000"/>
                </a:solidFill>
                <a:effectLst/>
                <a:latin typeface="Fira Code" panose="020B0809050000020004" pitchFamily="49" charset="0"/>
              </a:rPr>
              <a:t> // the 'n' specifier</a:t>
            </a:r>
          </a:p>
          <a:p>
            <a:r>
              <a:rPr lang="en-US" sz="1200" dirty="0">
                <a:solidFill>
                  <a:srgbClr val="008000"/>
                </a:solidFill>
                <a:latin typeface="Fira Code" panose="020B0809050000020004" pitchFamily="49" charset="0"/>
              </a:rPr>
              <a:t>  </a:t>
            </a:r>
            <a:r>
              <a:rPr lang="en-US" sz="1200" b="0" dirty="0" err="1">
                <a:solidFill>
                  <a:srgbClr val="000000"/>
                </a:solidFill>
                <a:effectLst/>
                <a:latin typeface="Fira Code" panose="020B0809050000020004" pitchFamily="49" charset="0"/>
              </a:rPr>
              <a:t>format_specs</a:t>
            </a:r>
            <a:r>
              <a:rPr lang="en-US" sz="1200" b="0" dirty="0">
                <a:solidFill>
                  <a:srgbClr val="000000"/>
                </a:solidFill>
                <a:effectLst/>
                <a:latin typeface="Fira Code" panose="020B0809050000020004" pitchFamily="49" charset="0"/>
              </a:rPr>
              <a:t> specs = {};</a:t>
            </a:r>
            <a:r>
              <a:rPr lang="en-US" sz="1200" b="0" dirty="0">
                <a:solidFill>
                  <a:srgbClr val="008000"/>
                </a:solidFill>
                <a:effectLst/>
                <a:latin typeface="Fira Code" panose="020B0809050000020004" pitchFamily="49" charset="0"/>
              </a:rPr>
              <a:t>  // fill, align, width</a:t>
            </a:r>
            <a:endParaRPr lang="en-US" sz="1200" b="0" dirty="0">
              <a:solidFill>
                <a:srgbClr val="000000"/>
              </a:solidFill>
              <a:effectLst/>
              <a:latin typeface="Fira Code" panose="020B0809050000020004" pitchFamily="49" charset="0"/>
            </a:endParaRP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out;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4" name="TextBox 3">
            <a:extLst>
              <a:ext uri="{FF2B5EF4-FFF2-40B4-BE49-F238E27FC236}">
                <a16:creationId xmlns:a16="http://schemas.microsoft.com/office/drawing/2014/main" id="{458F3A55-177B-7A24-A2CB-411CE4BD4EC1}"/>
              </a:ext>
            </a:extLst>
          </p:cNvPr>
          <p:cNvSpPr txBox="1"/>
          <p:nvPr/>
        </p:nvSpPr>
        <p:spPr>
          <a:xfrm>
            <a:off x="8004517"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H</a:t>
            </a:r>
          </a:p>
        </p:txBody>
      </p:sp>
      <p:sp>
        <p:nvSpPr>
          <p:cNvPr id="8" name="TextBox 7">
            <a:extLst>
              <a:ext uri="{FF2B5EF4-FFF2-40B4-BE49-F238E27FC236}">
                <a16:creationId xmlns:a16="http://schemas.microsoft.com/office/drawing/2014/main" id="{AB5A3A5A-6ED1-1026-2B29-0BC8C89971F8}"/>
              </a:ext>
            </a:extLst>
          </p:cNvPr>
          <p:cNvSpPr txBox="1"/>
          <p:nvPr/>
        </p:nvSpPr>
        <p:spPr>
          <a:xfrm>
            <a:off x="8324850"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e</a:t>
            </a:r>
          </a:p>
        </p:txBody>
      </p:sp>
      <p:sp>
        <p:nvSpPr>
          <p:cNvPr id="9" name="TextBox 8">
            <a:extLst>
              <a:ext uri="{FF2B5EF4-FFF2-40B4-BE49-F238E27FC236}">
                <a16:creationId xmlns:a16="http://schemas.microsoft.com/office/drawing/2014/main" id="{EDCAFBAD-99A6-87BC-C144-3D6D5C3A27B5}"/>
              </a:ext>
            </a:extLst>
          </p:cNvPr>
          <p:cNvSpPr txBox="1"/>
          <p:nvPr/>
        </p:nvSpPr>
        <p:spPr>
          <a:xfrm>
            <a:off x="8645183"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l</a:t>
            </a:r>
          </a:p>
        </p:txBody>
      </p:sp>
      <p:sp>
        <p:nvSpPr>
          <p:cNvPr id="10" name="TextBox 9">
            <a:extLst>
              <a:ext uri="{FF2B5EF4-FFF2-40B4-BE49-F238E27FC236}">
                <a16:creationId xmlns:a16="http://schemas.microsoft.com/office/drawing/2014/main" id="{6FC92DB5-31D8-B783-0F59-35ED2A9AD3A6}"/>
              </a:ext>
            </a:extLst>
          </p:cNvPr>
          <p:cNvSpPr txBox="1"/>
          <p:nvPr/>
        </p:nvSpPr>
        <p:spPr>
          <a:xfrm>
            <a:off x="8965516"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l</a:t>
            </a:r>
          </a:p>
        </p:txBody>
      </p:sp>
      <p:sp>
        <p:nvSpPr>
          <p:cNvPr id="11" name="TextBox 10">
            <a:extLst>
              <a:ext uri="{FF2B5EF4-FFF2-40B4-BE49-F238E27FC236}">
                <a16:creationId xmlns:a16="http://schemas.microsoft.com/office/drawing/2014/main" id="{F8F21017-4B6E-82B1-8506-07154EF05FEA}"/>
              </a:ext>
            </a:extLst>
          </p:cNvPr>
          <p:cNvSpPr txBox="1"/>
          <p:nvPr/>
        </p:nvSpPr>
        <p:spPr>
          <a:xfrm>
            <a:off x="9285849"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o</a:t>
            </a:r>
          </a:p>
        </p:txBody>
      </p:sp>
      <p:sp>
        <p:nvSpPr>
          <p:cNvPr id="12" name="TextBox 11">
            <a:extLst>
              <a:ext uri="{FF2B5EF4-FFF2-40B4-BE49-F238E27FC236}">
                <a16:creationId xmlns:a16="http://schemas.microsoft.com/office/drawing/2014/main" id="{571D4DCF-22EC-211C-4C4A-F8D4C444F3A6}"/>
              </a:ext>
            </a:extLst>
          </p:cNvPr>
          <p:cNvSpPr txBox="1"/>
          <p:nvPr/>
        </p:nvSpPr>
        <p:spPr>
          <a:xfrm>
            <a:off x="8013840" y="3244334"/>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1</a:t>
            </a:r>
          </a:p>
        </p:txBody>
      </p:sp>
      <p:sp>
        <p:nvSpPr>
          <p:cNvPr id="14" name="TextBox 13">
            <a:extLst>
              <a:ext uri="{FF2B5EF4-FFF2-40B4-BE49-F238E27FC236}">
                <a16:creationId xmlns:a16="http://schemas.microsoft.com/office/drawing/2014/main" id="{FD39649E-CEA1-77A2-D18A-C2FD09315633}"/>
              </a:ext>
            </a:extLst>
          </p:cNvPr>
          <p:cNvSpPr txBox="1"/>
          <p:nvPr/>
        </p:nvSpPr>
        <p:spPr>
          <a:xfrm>
            <a:off x="8321938" y="3241935"/>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2</a:t>
            </a:r>
          </a:p>
        </p:txBody>
      </p:sp>
      <p:sp>
        <p:nvSpPr>
          <p:cNvPr id="15" name="TextBox 14">
            <a:extLst>
              <a:ext uri="{FF2B5EF4-FFF2-40B4-BE49-F238E27FC236}">
                <a16:creationId xmlns:a16="http://schemas.microsoft.com/office/drawing/2014/main" id="{3573715E-A887-7804-9DC2-153E364156DA}"/>
              </a:ext>
            </a:extLst>
          </p:cNvPr>
          <p:cNvSpPr txBox="1"/>
          <p:nvPr/>
        </p:nvSpPr>
        <p:spPr>
          <a:xfrm>
            <a:off x="8630036" y="3239536"/>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3</a:t>
            </a:r>
          </a:p>
        </p:txBody>
      </p:sp>
      <p:sp>
        <p:nvSpPr>
          <p:cNvPr id="16" name="TextBox 15">
            <a:extLst>
              <a:ext uri="{FF2B5EF4-FFF2-40B4-BE49-F238E27FC236}">
                <a16:creationId xmlns:a16="http://schemas.microsoft.com/office/drawing/2014/main" id="{8EDEDDA5-05BB-8217-A1F6-0B12E89A58B8}"/>
              </a:ext>
            </a:extLst>
          </p:cNvPr>
          <p:cNvSpPr txBox="1"/>
          <p:nvPr/>
        </p:nvSpPr>
        <p:spPr>
          <a:xfrm>
            <a:off x="8938134" y="3237137"/>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4</a:t>
            </a:r>
          </a:p>
        </p:txBody>
      </p:sp>
      <p:sp>
        <p:nvSpPr>
          <p:cNvPr id="17" name="TextBox 16">
            <a:extLst>
              <a:ext uri="{FF2B5EF4-FFF2-40B4-BE49-F238E27FC236}">
                <a16:creationId xmlns:a16="http://schemas.microsoft.com/office/drawing/2014/main" id="{D8B9B24A-0F2D-9FF7-FAC4-12396378570A}"/>
              </a:ext>
            </a:extLst>
          </p:cNvPr>
          <p:cNvSpPr txBox="1"/>
          <p:nvPr/>
        </p:nvSpPr>
        <p:spPr>
          <a:xfrm>
            <a:off x="9246232" y="3234738"/>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5</a:t>
            </a:r>
          </a:p>
        </p:txBody>
      </p:sp>
      <p:sp>
        <p:nvSpPr>
          <p:cNvPr id="18" name="TextBox 17">
            <a:extLst>
              <a:ext uri="{FF2B5EF4-FFF2-40B4-BE49-F238E27FC236}">
                <a16:creationId xmlns:a16="http://schemas.microsoft.com/office/drawing/2014/main" id="{CE2CE256-2822-EC39-F2D0-9253A893972D}"/>
              </a:ext>
            </a:extLst>
          </p:cNvPr>
          <p:cNvSpPr txBox="1"/>
          <p:nvPr/>
        </p:nvSpPr>
        <p:spPr>
          <a:xfrm>
            <a:off x="8650165"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H</a:t>
            </a:r>
          </a:p>
        </p:txBody>
      </p:sp>
      <p:sp>
        <p:nvSpPr>
          <p:cNvPr id="19" name="TextBox 18">
            <a:extLst>
              <a:ext uri="{FF2B5EF4-FFF2-40B4-BE49-F238E27FC236}">
                <a16:creationId xmlns:a16="http://schemas.microsoft.com/office/drawing/2014/main" id="{76747057-E5B0-E065-4796-3E93F2E8A631}"/>
              </a:ext>
            </a:extLst>
          </p:cNvPr>
          <p:cNvSpPr txBox="1"/>
          <p:nvPr/>
        </p:nvSpPr>
        <p:spPr>
          <a:xfrm>
            <a:off x="8970498"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e</a:t>
            </a:r>
          </a:p>
        </p:txBody>
      </p:sp>
      <p:sp>
        <p:nvSpPr>
          <p:cNvPr id="20" name="TextBox 19">
            <a:extLst>
              <a:ext uri="{FF2B5EF4-FFF2-40B4-BE49-F238E27FC236}">
                <a16:creationId xmlns:a16="http://schemas.microsoft.com/office/drawing/2014/main" id="{CFAD8975-7BBB-EEFF-A9EC-88D655F6F4C4}"/>
              </a:ext>
            </a:extLst>
          </p:cNvPr>
          <p:cNvSpPr txBox="1"/>
          <p:nvPr/>
        </p:nvSpPr>
        <p:spPr>
          <a:xfrm>
            <a:off x="9290831"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21" name="TextBox 20">
            <a:extLst>
              <a:ext uri="{FF2B5EF4-FFF2-40B4-BE49-F238E27FC236}">
                <a16:creationId xmlns:a16="http://schemas.microsoft.com/office/drawing/2014/main" id="{285CE589-B55E-65D5-CA77-C5D5617EA32A}"/>
              </a:ext>
            </a:extLst>
          </p:cNvPr>
          <p:cNvSpPr txBox="1"/>
          <p:nvPr/>
        </p:nvSpPr>
        <p:spPr>
          <a:xfrm>
            <a:off x="9611164"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22" name="TextBox 21">
            <a:extLst>
              <a:ext uri="{FF2B5EF4-FFF2-40B4-BE49-F238E27FC236}">
                <a16:creationId xmlns:a16="http://schemas.microsoft.com/office/drawing/2014/main" id="{8B59C723-82A2-87F3-5C84-D22DDDB0A568}"/>
              </a:ext>
            </a:extLst>
          </p:cNvPr>
          <p:cNvSpPr txBox="1"/>
          <p:nvPr/>
        </p:nvSpPr>
        <p:spPr>
          <a:xfrm>
            <a:off x="9931497"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o</a:t>
            </a:r>
          </a:p>
        </p:txBody>
      </p:sp>
      <p:sp>
        <p:nvSpPr>
          <p:cNvPr id="23" name="TextBox 22">
            <a:extLst>
              <a:ext uri="{FF2B5EF4-FFF2-40B4-BE49-F238E27FC236}">
                <a16:creationId xmlns:a16="http://schemas.microsoft.com/office/drawing/2014/main" id="{B6DDD1D6-A6D6-88F7-F618-4CC282E5D47F}"/>
              </a:ext>
            </a:extLst>
          </p:cNvPr>
          <p:cNvSpPr txBox="1"/>
          <p:nvPr/>
        </p:nvSpPr>
        <p:spPr>
          <a:xfrm>
            <a:off x="8329832"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24" name="TextBox 23">
            <a:extLst>
              <a:ext uri="{FF2B5EF4-FFF2-40B4-BE49-F238E27FC236}">
                <a16:creationId xmlns:a16="http://schemas.microsoft.com/office/drawing/2014/main" id="{DA8FAF74-7B09-71D1-0251-082DDC810857}"/>
              </a:ext>
            </a:extLst>
          </p:cNvPr>
          <p:cNvSpPr txBox="1"/>
          <p:nvPr/>
        </p:nvSpPr>
        <p:spPr>
          <a:xfrm>
            <a:off x="8009499"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25" name="TextBox 24">
            <a:extLst>
              <a:ext uri="{FF2B5EF4-FFF2-40B4-BE49-F238E27FC236}">
                <a16:creationId xmlns:a16="http://schemas.microsoft.com/office/drawing/2014/main" id="{23CBBCD3-C5D1-04B6-6877-D9F81A8FB62C}"/>
              </a:ext>
            </a:extLst>
          </p:cNvPr>
          <p:cNvSpPr txBox="1"/>
          <p:nvPr/>
        </p:nvSpPr>
        <p:spPr>
          <a:xfrm>
            <a:off x="8324850"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H</a:t>
            </a:r>
          </a:p>
        </p:txBody>
      </p:sp>
      <p:sp>
        <p:nvSpPr>
          <p:cNvPr id="26" name="TextBox 25">
            <a:extLst>
              <a:ext uri="{FF2B5EF4-FFF2-40B4-BE49-F238E27FC236}">
                <a16:creationId xmlns:a16="http://schemas.microsoft.com/office/drawing/2014/main" id="{2605C82C-683F-15F7-36BA-783CBE937449}"/>
              </a:ext>
            </a:extLst>
          </p:cNvPr>
          <p:cNvSpPr txBox="1"/>
          <p:nvPr/>
        </p:nvSpPr>
        <p:spPr>
          <a:xfrm>
            <a:off x="8645183"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e</a:t>
            </a:r>
          </a:p>
        </p:txBody>
      </p:sp>
      <p:sp>
        <p:nvSpPr>
          <p:cNvPr id="27" name="TextBox 26">
            <a:extLst>
              <a:ext uri="{FF2B5EF4-FFF2-40B4-BE49-F238E27FC236}">
                <a16:creationId xmlns:a16="http://schemas.microsoft.com/office/drawing/2014/main" id="{57F1E1B2-0132-5142-7885-D734BBC619A2}"/>
              </a:ext>
            </a:extLst>
          </p:cNvPr>
          <p:cNvSpPr txBox="1"/>
          <p:nvPr/>
        </p:nvSpPr>
        <p:spPr>
          <a:xfrm>
            <a:off x="8965516"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28" name="TextBox 27">
            <a:extLst>
              <a:ext uri="{FF2B5EF4-FFF2-40B4-BE49-F238E27FC236}">
                <a16:creationId xmlns:a16="http://schemas.microsoft.com/office/drawing/2014/main" id="{83D0E010-FEE2-2BF4-CF35-8B5CF7C9485F}"/>
              </a:ext>
            </a:extLst>
          </p:cNvPr>
          <p:cNvSpPr txBox="1"/>
          <p:nvPr/>
        </p:nvSpPr>
        <p:spPr>
          <a:xfrm>
            <a:off x="9285849"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29" name="TextBox 28">
            <a:extLst>
              <a:ext uri="{FF2B5EF4-FFF2-40B4-BE49-F238E27FC236}">
                <a16:creationId xmlns:a16="http://schemas.microsoft.com/office/drawing/2014/main" id="{40ED51D6-CB71-27B8-B3A2-C98A0E8DEC53}"/>
              </a:ext>
            </a:extLst>
          </p:cNvPr>
          <p:cNvSpPr txBox="1"/>
          <p:nvPr/>
        </p:nvSpPr>
        <p:spPr>
          <a:xfrm>
            <a:off x="9606182"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o</a:t>
            </a:r>
          </a:p>
        </p:txBody>
      </p:sp>
      <p:sp>
        <p:nvSpPr>
          <p:cNvPr id="5" name="TextBox 4">
            <a:extLst>
              <a:ext uri="{FF2B5EF4-FFF2-40B4-BE49-F238E27FC236}">
                <a16:creationId xmlns:a16="http://schemas.microsoft.com/office/drawing/2014/main" id="{E1A6EB35-1315-8BFE-18E9-013059AE9EDE}"/>
              </a:ext>
            </a:extLst>
          </p:cNvPr>
          <p:cNvSpPr txBox="1"/>
          <p:nvPr/>
        </p:nvSpPr>
        <p:spPr>
          <a:xfrm>
            <a:off x="8000853"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13" name="Slide Number Placeholder 12">
            <a:extLst>
              <a:ext uri="{FF2B5EF4-FFF2-40B4-BE49-F238E27FC236}">
                <a16:creationId xmlns:a16="http://schemas.microsoft.com/office/drawing/2014/main" id="{8863F66E-B088-4B95-72D8-D7F38B550761}"/>
              </a:ext>
            </a:extLst>
          </p:cNvPr>
          <p:cNvSpPr>
            <a:spLocks noGrp="1"/>
          </p:cNvSpPr>
          <p:nvPr>
            <p:ph type="sldNum" sz="quarter" idx="12"/>
          </p:nvPr>
        </p:nvSpPr>
        <p:spPr/>
        <p:txBody>
          <a:bodyPr/>
          <a:lstStyle/>
          <a:p>
            <a:fld id="{0EED7EFE-8F4A-4E55-AD2D-7D815A96E790}" type="slidenum">
              <a:rPr lang="en-US" smtClean="0"/>
              <a:t>123</a:t>
            </a:fld>
            <a:endParaRPr lang="en-US"/>
          </a:p>
        </p:txBody>
      </p:sp>
    </p:spTree>
    <p:extLst>
      <p:ext uri="{BB962C8B-B14F-4D97-AF65-F5344CB8AC3E}">
        <p14:creationId xmlns:p14="http://schemas.microsoft.com/office/powerpoint/2010/main" val="4127850463"/>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5298245" cy="4154984"/>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formatter&lt;</a:t>
            </a:r>
            <a:r>
              <a:rPr lang="en-US" sz="1200" b="0" dirty="0">
                <a:solidFill>
                  <a:srgbClr val="008000"/>
                </a:solidFill>
                <a:effectLst/>
                <a:latin typeface="Fira Code" panose="020B0809050000020004" pitchFamily="49" charset="0"/>
              </a:rPr>
              <a:t>/* ... */</a:t>
            </a:r>
            <a:r>
              <a:rPr lang="en-US" sz="1200" b="0" dirty="0">
                <a:solidFill>
                  <a:srgbClr val="000000"/>
                </a:solidFill>
                <a:effectLst/>
                <a:latin typeface="Fira Code" panose="020B0809050000020004" pitchFamily="49" charset="0"/>
              </a:rPr>
              <a:t>&gt; underlying;</a:t>
            </a:r>
          </a:p>
          <a:p>
            <a:r>
              <a:rPr lang="en-US" sz="1200" dirty="0">
                <a:solidFill>
                  <a:srgbClr val="000000"/>
                </a:solidFill>
                <a:latin typeface="Fira Code" panose="020B0809050000020004" pitchFamily="49" charset="0"/>
              </a:rPr>
              <a:t> </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dirty="0">
                <a:solidFill>
                  <a:srgbClr val="000000"/>
                </a:solidFill>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r>
              <a:rPr lang="en-US" sz="1200" b="0" dirty="0">
                <a:solidFill>
                  <a:srgbClr val="008000"/>
                </a:solidFill>
                <a:effectLst/>
                <a:latin typeface="Fira Code" panose="020B0809050000020004" pitchFamily="49" charset="0"/>
              </a:rPr>
              <a:t> // the 'n' specifier</a:t>
            </a:r>
          </a:p>
          <a:p>
            <a:r>
              <a:rPr lang="en-US" sz="1200" dirty="0">
                <a:solidFill>
                  <a:srgbClr val="008000"/>
                </a:solidFill>
                <a:latin typeface="Fira Code" panose="020B0809050000020004" pitchFamily="49" charset="0"/>
              </a:rPr>
              <a:t>  </a:t>
            </a:r>
            <a:r>
              <a:rPr lang="en-US" sz="1200" b="0" dirty="0" err="1">
                <a:solidFill>
                  <a:srgbClr val="000000"/>
                </a:solidFill>
                <a:effectLst/>
                <a:latin typeface="Fira Code" panose="020B0809050000020004" pitchFamily="49" charset="0"/>
              </a:rPr>
              <a:t>format_specs</a:t>
            </a:r>
            <a:r>
              <a:rPr lang="en-US" sz="1200" b="0" dirty="0">
                <a:solidFill>
                  <a:srgbClr val="000000"/>
                </a:solidFill>
                <a:effectLst/>
                <a:latin typeface="Fira Code" panose="020B0809050000020004" pitchFamily="49" charset="0"/>
              </a:rPr>
              <a:t> specs = {};</a:t>
            </a:r>
            <a:r>
              <a:rPr lang="en-US" sz="1200" b="0" dirty="0">
                <a:solidFill>
                  <a:srgbClr val="008000"/>
                </a:solidFill>
                <a:effectLst/>
                <a:latin typeface="Fira Code" panose="020B0809050000020004" pitchFamily="49" charset="0"/>
              </a:rPr>
              <a:t>  // fill, align, width</a:t>
            </a:r>
            <a:endParaRPr lang="en-US" sz="1200" b="0" dirty="0">
              <a:solidFill>
                <a:srgbClr val="000000"/>
              </a:solidFill>
              <a:effectLst/>
              <a:latin typeface="Fira Code" panose="020B0809050000020004" pitchFamily="49" charset="0"/>
            </a:endParaRP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out;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4" name="TextBox 3">
            <a:extLst>
              <a:ext uri="{FF2B5EF4-FFF2-40B4-BE49-F238E27FC236}">
                <a16:creationId xmlns:a16="http://schemas.microsoft.com/office/drawing/2014/main" id="{458F3A55-177B-7A24-A2CB-411CE4BD4EC1}"/>
              </a:ext>
            </a:extLst>
          </p:cNvPr>
          <p:cNvSpPr txBox="1"/>
          <p:nvPr/>
        </p:nvSpPr>
        <p:spPr>
          <a:xfrm>
            <a:off x="8004517"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H</a:t>
            </a:r>
          </a:p>
        </p:txBody>
      </p:sp>
      <p:sp>
        <p:nvSpPr>
          <p:cNvPr id="8" name="TextBox 7">
            <a:extLst>
              <a:ext uri="{FF2B5EF4-FFF2-40B4-BE49-F238E27FC236}">
                <a16:creationId xmlns:a16="http://schemas.microsoft.com/office/drawing/2014/main" id="{AB5A3A5A-6ED1-1026-2B29-0BC8C89971F8}"/>
              </a:ext>
            </a:extLst>
          </p:cNvPr>
          <p:cNvSpPr txBox="1"/>
          <p:nvPr/>
        </p:nvSpPr>
        <p:spPr>
          <a:xfrm>
            <a:off x="8324850"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e</a:t>
            </a:r>
          </a:p>
        </p:txBody>
      </p:sp>
      <p:sp>
        <p:nvSpPr>
          <p:cNvPr id="9" name="TextBox 8">
            <a:extLst>
              <a:ext uri="{FF2B5EF4-FFF2-40B4-BE49-F238E27FC236}">
                <a16:creationId xmlns:a16="http://schemas.microsoft.com/office/drawing/2014/main" id="{EDCAFBAD-99A6-87BC-C144-3D6D5C3A27B5}"/>
              </a:ext>
            </a:extLst>
          </p:cNvPr>
          <p:cNvSpPr txBox="1"/>
          <p:nvPr/>
        </p:nvSpPr>
        <p:spPr>
          <a:xfrm>
            <a:off x="8645183"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l</a:t>
            </a:r>
          </a:p>
        </p:txBody>
      </p:sp>
      <p:sp>
        <p:nvSpPr>
          <p:cNvPr id="10" name="TextBox 9">
            <a:extLst>
              <a:ext uri="{FF2B5EF4-FFF2-40B4-BE49-F238E27FC236}">
                <a16:creationId xmlns:a16="http://schemas.microsoft.com/office/drawing/2014/main" id="{6FC92DB5-31D8-B783-0F59-35ED2A9AD3A6}"/>
              </a:ext>
            </a:extLst>
          </p:cNvPr>
          <p:cNvSpPr txBox="1"/>
          <p:nvPr/>
        </p:nvSpPr>
        <p:spPr>
          <a:xfrm>
            <a:off x="8965516"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l</a:t>
            </a:r>
          </a:p>
        </p:txBody>
      </p:sp>
      <p:sp>
        <p:nvSpPr>
          <p:cNvPr id="11" name="TextBox 10">
            <a:extLst>
              <a:ext uri="{FF2B5EF4-FFF2-40B4-BE49-F238E27FC236}">
                <a16:creationId xmlns:a16="http://schemas.microsoft.com/office/drawing/2014/main" id="{F8F21017-4B6E-82B1-8506-07154EF05FEA}"/>
              </a:ext>
            </a:extLst>
          </p:cNvPr>
          <p:cNvSpPr txBox="1"/>
          <p:nvPr/>
        </p:nvSpPr>
        <p:spPr>
          <a:xfrm>
            <a:off x="9285849" y="2757268"/>
            <a:ext cx="320333" cy="369332"/>
          </a:xfrm>
          <a:prstGeom prst="rect">
            <a:avLst/>
          </a:prstGeom>
          <a:noFill/>
          <a:ln>
            <a:solidFill>
              <a:schemeClr val="tx1"/>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o</a:t>
            </a:r>
          </a:p>
        </p:txBody>
      </p:sp>
      <p:sp>
        <p:nvSpPr>
          <p:cNvPr id="12" name="TextBox 11">
            <a:extLst>
              <a:ext uri="{FF2B5EF4-FFF2-40B4-BE49-F238E27FC236}">
                <a16:creationId xmlns:a16="http://schemas.microsoft.com/office/drawing/2014/main" id="{571D4DCF-22EC-211C-4C4A-F8D4C444F3A6}"/>
              </a:ext>
            </a:extLst>
          </p:cNvPr>
          <p:cNvSpPr txBox="1"/>
          <p:nvPr/>
        </p:nvSpPr>
        <p:spPr>
          <a:xfrm>
            <a:off x="8013840" y="3244334"/>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1</a:t>
            </a:r>
          </a:p>
        </p:txBody>
      </p:sp>
      <p:sp>
        <p:nvSpPr>
          <p:cNvPr id="14" name="TextBox 13">
            <a:extLst>
              <a:ext uri="{FF2B5EF4-FFF2-40B4-BE49-F238E27FC236}">
                <a16:creationId xmlns:a16="http://schemas.microsoft.com/office/drawing/2014/main" id="{FD39649E-CEA1-77A2-D18A-C2FD09315633}"/>
              </a:ext>
            </a:extLst>
          </p:cNvPr>
          <p:cNvSpPr txBox="1"/>
          <p:nvPr/>
        </p:nvSpPr>
        <p:spPr>
          <a:xfrm>
            <a:off x="8321938" y="3241935"/>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2</a:t>
            </a:r>
          </a:p>
        </p:txBody>
      </p:sp>
      <p:sp>
        <p:nvSpPr>
          <p:cNvPr id="15" name="TextBox 14">
            <a:extLst>
              <a:ext uri="{FF2B5EF4-FFF2-40B4-BE49-F238E27FC236}">
                <a16:creationId xmlns:a16="http://schemas.microsoft.com/office/drawing/2014/main" id="{3573715E-A887-7804-9DC2-153E364156DA}"/>
              </a:ext>
            </a:extLst>
          </p:cNvPr>
          <p:cNvSpPr txBox="1"/>
          <p:nvPr/>
        </p:nvSpPr>
        <p:spPr>
          <a:xfrm>
            <a:off x="8630036" y="3239536"/>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3</a:t>
            </a:r>
          </a:p>
        </p:txBody>
      </p:sp>
      <p:sp>
        <p:nvSpPr>
          <p:cNvPr id="16" name="TextBox 15">
            <a:extLst>
              <a:ext uri="{FF2B5EF4-FFF2-40B4-BE49-F238E27FC236}">
                <a16:creationId xmlns:a16="http://schemas.microsoft.com/office/drawing/2014/main" id="{8EDEDDA5-05BB-8217-A1F6-0B12E89A58B8}"/>
              </a:ext>
            </a:extLst>
          </p:cNvPr>
          <p:cNvSpPr txBox="1"/>
          <p:nvPr/>
        </p:nvSpPr>
        <p:spPr>
          <a:xfrm>
            <a:off x="8938134" y="3237137"/>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4</a:t>
            </a:r>
          </a:p>
        </p:txBody>
      </p:sp>
      <p:sp>
        <p:nvSpPr>
          <p:cNvPr id="17" name="TextBox 16">
            <a:extLst>
              <a:ext uri="{FF2B5EF4-FFF2-40B4-BE49-F238E27FC236}">
                <a16:creationId xmlns:a16="http://schemas.microsoft.com/office/drawing/2014/main" id="{D8B9B24A-0F2D-9FF7-FAC4-12396378570A}"/>
              </a:ext>
            </a:extLst>
          </p:cNvPr>
          <p:cNvSpPr txBox="1"/>
          <p:nvPr/>
        </p:nvSpPr>
        <p:spPr>
          <a:xfrm>
            <a:off x="9246232" y="3234738"/>
            <a:ext cx="308098" cy="338554"/>
          </a:xfrm>
          <a:prstGeom prst="rect">
            <a:avLst/>
          </a:prstGeom>
          <a:noFill/>
        </p:spPr>
        <p:txBody>
          <a:bodyPr wrap="none" rtlCol="0">
            <a:spAutoFit/>
          </a:bodyPr>
          <a:lstStyle/>
          <a:p>
            <a:r>
              <a:rPr lang="en-US" sz="1600" dirty="0">
                <a:solidFill>
                  <a:schemeClr val="accent5"/>
                </a:solidFill>
                <a:latin typeface="Fira Code" panose="020B0809050000020004" pitchFamily="49" charset="0"/>
                <a:ea typeface="Fira Code" panose="020B0809050000020004" pitchFamily="49" charset="0"/>
                <a:cs typeface="Fira Code" panose="020B0809050000020004" pitchFamily="49" charset="0"/>
              </a:rPr>
              <a:t>5</a:t>
            </a:r>
          </a:p>
        </p:txBody>
      </p:sp>
      <p:sp>
        <p:nvSpPr>
          <p:cNvPr id="18" name="TextBox 17">
            <a:extLst>
              <a:ext uri="{FF2B5EF4-FFF2-40B4-BE49-F238E27FC236}">
                <a16:creationId xmlns:a16="http://schemas.microsoft.com/office/drawing/2014/main" id="{CE2CE256-2822-EC39-F2D0-9253A893972D}"/>
              </a:ext>
            </a:extLst>
          </p:cNvPr>
          <p:cNvSpPr txBox="1"/>
          <p:nvPr/>
        </p:nvSpPr>
        <p:spPr>
          <a:xfrm>
            <a:off x="8650165"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H</a:t>
            </a:r>
          </a:p>
        </p:txBody>
      </p:sp>
      <p:sp>
        <p:nvSpPr>
          <p:cNvPr id="19" name="TextBox 18">
            <a:extLst>
              <a:ext uri="{FF2B5EF4-FFF2-40B4-BE49-F238E27FC236}">
                <a16:creationId xmlns:a16="http://schemas.microsoft.com/office/drawing/2014/main" id="{76747057-E5B0-E065-4796-3E93F2E8A631}"/>
              </a:ext>
            </a:extLst>
          </p:cNvPr>
          <p:cNvSpPr txBox="1"/>
          <p:nvPr/>
        </p:nvSpPr>
        <p:spPr>
          <a:xfrm>
            <a:off x="8970498"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e</a:t>
            </a:r>
          </a:p>
        </p:txBody>
      </p:sp>
      <p:sp>
        <p:nvSpPr>
          <p:cNvPr id="20" name="TextBox 19">
            <a:extLst>
              <a:ext uri="{FF2B5EF4-FFF2-40B4-BE49-F238E27FC236}">
                <a16:creationId xmlns:a16="http://schemas.microsoft.com/office/drawing/2014/main" id="{CFAD8975-7BBB-EEFF-A9EC-88D655F6F4C4}"/>
              </a:ext>
            </a:extLst>
          </p:cNvPr>
          <p:cNvSpPr txBox="1"/>
          <p:nvPr/>
        </p:nvSpPr>
        <p:spPr>
          <a:xfrm>
            <a:off x="9290831"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21" name="TextBox 20">
            <a:extLst>
              <a:ext uri="{FF2B5EF4-FFF2-40B4-BE49-F238E27FC236}">
                <a16:creationId xmlns:a16="http://schemas.microsoft.com/office/drawing/2014/main" id="{285CE589-B55E-65D5-CA77-C5D5617EA32A}"/>
              </a:ext>
            </a:extLst>
          </p:cNvPr>
          <p:cNvSpPr txBox="1"/>
          <p:nvPr/>
        </p:nvSpPr>
        <p:spPr>
          <a:xfrm>
            <a:off x="9611164"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22" name="TextBox 21">
            <a:extLst>
              <a:ext uri="{FF2B5EF4-FFF2-40B4-BE49-F238E27FC236}">
                <a16:creationId xmlns:a16="http://schemas.microsoft.com/office/drawing/2014/main" id="{8B59C723-82A2-87F3-5C84-D22DDDB0A568}"/>
              </a:ext>
            </a:extLst>
          </p:cNvPr>
          <p:cNvSpPr txBox="1"/>
          <p:nvPr/>
        </p:nvSpPr>
        <p:spPr>
          <a:xfrm>
            <a:off x="9931497"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o</a:t>
            </a:r>
          </a:p>
        </p:txBody>
      </p:sp>
      <p:sp>
        <p:nvSpPr>
          <p:cNvPr id="23" name="TextBox 22">
            <a:extLst>
              <a:ext uri="{FF2B5EF4-FFF2-40B4-BE49-F238E27FC236}">
                <a16:creationId xmlns:a16="http://schemas.microsoft.com/office/drawing/2014/main" id="{B6DDD1D6-A6D6-88F7-F618-4CC282E5D47F}"/>
              </a:ext>
            </a:extLst>
          </p:cNvPr>
          <p:cNvSpPr txBox="1"/>
          <p:nvPr/>
        </p:nvSpPr>
        <p:spPr>
          <a:xfrm>
            <a:off x="8329832"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24" name="TextBox 23">
            <a:extLst>
              <a:ext uri="{FF2B5EF4-FFF2-40B4-BE49-F238E27FC236}">
                <a16:creationId xmlns:a16="http://schemas.microsoft.com/office/drawing/2014/main" id="{DA8FAF74-7B09-71D1-0251-082DDC810857}"/>
              </a:ext>
            </a:extLst>
          </p:cNvPr>
          <p:cNvSpPr txBox="1"/>
          <p:nvPr/>
        </p:nvSpPr>
        <p:spPr>
          <a:xfrm>
            <a:off x="8009499" y="3777176"/>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25" name="TextBox 24">
            <a:extLst>
              <a:ext uri="{FF2B5EF4-FFF2-40B4-BE49-F238E27FC236}">
                <a16:creationId xmlns:a16="http://schemas.microsoft.com/office/drawing/2014/main" id="{23CBBCD3-C5D1-04B6-6877-D9F81A8FB62C}"/>
              </a:ext>
            </a:extLst>
          </p:cNvPr>
          <p:cNvSpPr txBox="1"/>
          <p:nvPr/>
        </p:nvSpPr>
        <p:spPr>
          <a:xfrm>
            <a:off x="8645935"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H</a:t>
            </a:r>
          </a:p>
        </p:txBody>
      </p:sp>
      <p:sp>
        <p:nvSpPr>
          <p:cNvPr id="26" name="TextBox 25">
            <a:extLst>
              <a:ext uri="{FF2B5EF4-FFF2-40B4-BE49-F238E27FC236}">
                <a16:creationId xmlns:a16="http://schemas.microsoft.com/office/drawing/2014/main" id="{2605C82C-683F-15F7-36BA-783CBE937449}"/>
              </a:ext>
            </a:extLst>
          </p:cNvPr>
          <p:cNvSpPr txBox="1"/>
          <p:nvPr/>
        </p:nvSpPr>
        <p:spPr>
          <a:xfrm>
            <a:off x="8966268"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e</a:t>
            </a:r>
          </a:p>
        </p:txBody>
      </p:sp>
      <p:sp>
        <p:nvSpPr>
          <p:cNvPr id="27" name="TextBox 26">
            <a:extLst>
              <a:ext uri="{FF2B5EF4-FFF2-40B4-BE49-F238E27FC236}">
                <a16:creationId xmlns:a16="http://schemas.microsoft.com/office/drawing/2014/main" id="{57F1E1B2-0132-5142-7885-D734BBC619A2}"/>
              </a:ext>
            </a:extLst>
          </p:cNvPr>
          <p:cNvSpPr txBox="1"/>
          <p:nvPr/>
        </p:nvSpPr>
        <p:spPr>
          <a:xfrm>
            <a:off x="9286601"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28" name="TextBox 27">
            <a:extLst>
              <a:ext uri="{FF2B5EF4-FFF2-40B4-BE49-F238E27FC236}">
                <a16:creationId xmlns:a16="http://schemas.microsoft.com/office/drawing/2014/main" id="{83D0E010-FEE2-2BF4-CF35-8B5CF7C9485F}"/>
              </a:ext>
            </a:extLst>
          </p:cNvPr>
          <p:cNvSpPr txBox="1"/>
          <p:nvPr/>
        </p:nvSpPr>
        <p:spPr>
          <a:xfrm>
            <a:off x="9606934"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l</a:t>
            </a:r>
          </a:p>
        </p:txBody>
      </p:sp>
      <p:sp>
        <p:nvSpPr>
          <p:cNvPr id="29" name="TextBox 28">
            <a:extLst>
              <a:ext uri="{FF2B5EF4-FFF2-40B4-BE49-F238E27FC236}">
                <a16:creationId xmlns:a16="http://schemas.microsoft.com/office/drawing/2014/main" id="{40ED51D6-CB71-27B8-B3A2-C98A0E8DEC53}"/>
              </a:ext>
            </a:extLst>
          </p:cNvPr>
          <p:cNvSpPr txBox="1"/>
          <p:nvPr/>
        </p:nvSpPr>
        <p:spPr>
          <a:xfrm>
            <a:off x="9927267"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o</a:t>
            </a:r>
          </a:p>
        </p:txBody>
      </p:sp>
      <p:sp>
        <p:nvSpPr>
          <p:cNvPr id="5" name="TextBox 4">
            <a:extLst>
              <a:ext uri="{FF2B5EF4-FFF2-40B4-BE49-F238E27FC236}">
                <a16:creationId xmlns:a16="http://schemas.microsoft.com/office/drawing/2014/main" id="{E1A6EB35-1315-8BFE-18E9-013059AE9EDE}"/>
              </a:ext>
            </a:extLst>
          </p:cNvPr>
          <p:cNvSpPr txBox="1"/>
          <p:nvPr/>
        </p:nvSpPr>
        <p:spPr>
          <a:xfrm>
            <a:off x="8321938"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6" name="TextBox 5">
            <a:extLst>
              <a:ext uri="{FF2B5EF4-FFF2-40B4-BE49-F238E27FC236}">
                <a16:creationId xmlns:a16="http://schemas.microsoft.com/office/drawing/2014/main" id="{88B8C7D4-04F7-B4FB-7306-6840E0AB9E7F}"/>
              </a:ext>
            </a:extLst>
          </p:cNvPr>
          <p:cNvSpPr txBox="1"/>
          <p:nvPr/>
        </p:nvSpPr>
        <p:spPr>
          <a:xfrm>
            <a:off x="7997941" y="4612418"/>
            <a:ext cx="320333" cy="369332"/>
          </a:xfrm>
          <a:prstGeom prst="rect">
            <a:avLst/>
          </a:prstGeom>
          <a:noFill/>
          <a:ln>
            <a:solidFill>
              <a:schemeClr val="tx1"/>
            </a:solidFill>
          </a:ln>
        </p:spPr>
        <p:txBody>
          <a:bodyPr wrap="square" rtlCol="0">
            <a:spAutoFit/>
          </a:bodyPr>
          <a:lstStyle/>
          <a:p>
            <a:r>
              <a:rPr lang="en-US" dirty="0">
                <a:solidFill>
                  <a:schemeClr val="accent5"/>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30" name="Slide Number Placeholder 29">
            <a:extLst>
              <a:ext uri="{FF2B5EF4-FFF2-40B4-BE49-F238E27FC236}">
                <a16:creationId xmlns:a16="http://schemas.microsoft.com/office/drawing/2014/main" id="{E16C2CE8-34C9-005C-2086-698D4670EC6D}"/>
              </a:ext>
            </a:extLst>
          </p:cNvPr>
          <p:cNvSpPr>
            <a:spLocks noGrp="1"/>
          </p:cNvSpPr>
          <p:nvPr>
            <p:ph type="sldNum" sz="quarter" idx="12"/>
          </p:nvPr>
        </p:nvSpPr>
        <p:spPr/>
        <p:txBody>
          <a:bodyPr/>
          <a:lstStyle/>
          <a:p>
            <a:fld id="{0EED7EFE-8F4A-4E55-AD2D-7D815A96E790}" type="slidenum">
              <a:rPr lang="en-US" smtClean="0"/>
              <a:t>124</a:t>
            </a:fld>
            <a:endParaRPr lang="en-US"/>
          </a:p>
        </p:txBody>
      </p:sp>
    </p:spTree>
    <p:extLst>
      <p:ext uri="{BB962C8B-B14F-4D97-AF65-F5344CB8AC3E}">
        <p14:creationId xmlns:p14="http://schemas.microsoft.com/office/powerpoint/2010/main" val="48161019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5298245" cy="4154984"/>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formatter&lt;</a:t>
            </a:r>
            <a:r>
              <a:rPr lang="en-US" sz="1200" b="0" dirty="0">
                <a:solidFill>
                  <a:srgbClr val="008000"/>
                </a:solidFill>
                <a:effectLst/>
                <a:latin typeface="Fira Code" panose="020B0809050000020004" pitchFamily="49" charset="0"/>
              </a:rPr>
              <a:t>/* ... */</a:t>
            </a:r>
            <a:r>
              <a:rPr lang="en-US" sz="1200" b="0" dirty="0">
                <a:solidFill>
                  <a:srgbClr val="000000"/>
                </a:solidFill>
                <a:effectLst/>
                <a:latin typeface="Fira Code" panose="020B0809050000020004" pitchFamily="49" charset="0"/>
              </a:rPr>
              <a:t>&gt; underlying;</a:t>
            </a:r>
          </a:p>
          <a:p>
            <a:r>
              <a:rPr lang="en-US" sz="1200" dirty="0">
                <a:solidFill>
                  <a:srgbClr val="000000"/>
                </a:solidFill>
                <a:latin typeface="Fira Code" panose="020B0809050000020004" pitchFamily="49" charset="0"/>
              </a:rPr>
              <a:t> </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dirty="0">
                <a:solidFill>
                  <a:srgbClr val="000000"/>
                </a:solidFill>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r>
              <a:rPr lang="en-US" sz="1200" b="0" dirty="0">
                <a:solidFill>
                  <a:srgbClr val="008000"/>
                </a:solidFill>
                <a:effectLst/>
                <a:latin typeface="Fira Code" panose="020B0809050000020004" pitchFamily="49" charset="0"/>
              </a:rPr>
              <a:t> // the 'n' specifier</a:t>
            </a:r>
          </a:p>
          <a:p>
            <a:r>
              <a:rPr lang="en-US" sz="1200" dirty="0">
                <a:solidFill>
                  <a:srgbClr val="008000"/>
                </a:solidFill>
                <a:latin typeface="Fira Code" panose="020B0809050000020004" pitchFamily="49" charset="0"/>
              </a:rPr>
              <a:t>  </a:t>
            </a:r>
            <a:r>
              <a:rPr lang="en-US" sz="1200" b="0" dirty="0" err="1">
                <a:solidFill>
                  <a:srgbClr val="000000"/>
                </a:solidFill>
                <a:effectLst/>
                <a:latin typeface="Fira Code" panose="020B0809050000020004" pitchFamily="49" charset="0"/>
              </a:rPr>
              <a:t>format_specs</a:t>
            </a:r>
            <a:r>
              <a:rPr lang="en-US" sz="1200" b="0" dirty="0">
                <a:solidFill>
                  <a:srgbClr val="000000"/>
                </a:solidFill>
                <a:effectLst/>
                <a:latin typeface="Fira Code" panose="020B0809050000020004" pitchFamily="49" charset="0"/>
              </a:rPr>
              <a:t> specs = {};</a:t>
            </a:r>
            <a:r>
              <a:rPr lang="en-US" sz="1200" b="0" dirty="0">
                <a:solidFill>
                  <a:srgbClr val="008000"/>
                </a:solidFill>
                <a:effectLst/>
                <a:latin typeface="Fira Code" panose="020B0809050000020004" pitchFamily="49" charset="0"/>
              </a:rPr>
              <a:t>  // fill, align, width</a:t>
            </a:r>
            <a:endParaRPr lang="en-US" sz="1200" b="0" dirty="0">
              <a:solidFill>
                <a:srgbClr val="000000"/>
              </a:solidFill>
              <a:effectLst/>
              <a:latin typeface="Fira Code" panose="020B0809050000020004" pitchFamily="49" charset="0"/>
            </a:endParaRP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out;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5" name="TextBox 4">
            <a:extLst>
              <a:ext uri="{FF2B5EF4-FFF2-40B4-BE49-F238E27FC236}">
                <a16:creationId xmlns:a16="http://schemas.microsoft.com/office/drawing/2014/main" id="{5AB02D28-E5A8-9672-D8CB-D4EA700A7DC2}"/>
              </a:ext>
            </a:extLst>
          </p:cNvPr>
          <p:cNvSpPr txBox="1"/>
          <p:nvPr/>
        </p:nvSpPr>
        <p:spPr>
          <a:xfrm>
            <a:off x="6855675" y="2489527"/>
            <a:ext cx="4541879" cy="646331"/>
          </a:xfrm>
          <a:prstGeom prst="rect">
            <a:avLst/>
          </a:prstGeom>
          <a:noFill/>
          <a:ln>
            <a:solidFill>
              <a:schemeClr val="accent1"/>
            </a:solidFill>
          </a:ln>
        </p:spPr>
        <p:txBody>
          <a:bodyPr wrap="square" rtlCol="0">
            <a:spAutoFit/>
          </a:bodyPr>
          <a:lstStyle/>
          <a:p>
            <a:r>
              <a:rPr lang="en-US" dirty="0" err="1">
                <a:latin typeface="Fira Code" panose="020B0809050000020004" pitchFamily="49" charset="0"/>
                <a:ea typeface="Fira Code" panose="020B0809050000020004" pitchFamily="49" charset="0"/>
                <a:cs typeface="Fira Code" panose="020B0809050000020004" pitchFamily="49" charset="0"/>
              </a:rPr>
              <a:t>ctx.out</a:t>
            </a:r>
            <a:r>
              <a:rPr lang="en-US" dirty="0">
                <a:latin typeface="Fira Code" panose="020B0809050000020004" pitchFamily="49" charset="0"/>
                <a:ea typeface="Fira Code" panose="020B0809050000020004" pitchFamily="49" charset="0"/>
                <a:cs typeface="Fira Code" panose="020B0809050000020004" pitchFamily="49" charset="0"/>
              </a:rPr>
              <a:t>()</a:t>
            </a:r>
            <a:r>
              <a:rPr lang="en-US" dirty="0"/>
              <a:t> may be write-</a:t>
            </a:r>
            <a:r>
              <a:rPr lang="en-US" dirty="0">
                <a:solidFill>
                  <a:schemeClr val="accent1"/>
                </a:solidFill>
              </a:rPr>
              <a:t>once</a:t>
            </a:r>
            <a:endParaRPr lang="en-US" dirty="0">
              <a:solidFill>
                <a:schemeClr val="accent6"/>
              </a:solidFill>
            </a:endParaRPr>
          </a:p>
          <a:p>
            <a:r>
              <a:rPr lang="en-US" dirty="0">
                <a:solidFill>
                  <a:schemeClr val="accent6"/>
                </a:solidFill>
              </a:rPr>
              <a:t>  </a:t>
            </a:r>
            <a:r>
              <a:rPr lang="en-US" dirty="0">
                <a:solidFill>
                  <a:schemeClr val="tx1"/>
                </a:solidFill>
              </a:rPr>
              <a:t>(e.g. </a:t>
            </a:r>
            <a:r>
              <a:rPr lang="en-US" sz="14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back_inserter</a:t>
            </a:r>
            <a:r>
              <a:rPr lang="en-US" sz="1400" dirty="0">
                <a:solidFill>
                  <a:schemeClr val="tx1"/>
                </a:solidFill>
                <a:latin typeface="Fira Code" panose="020B0809050000020004" pitchFamily="49" charset="0"/>
                <a:ea typeface="Fira Code" panose="020B0809050000020004" pitchFamily="49" charset="0"/>
                <a:cs typeface="Fira Code" panose="020B0809050000020004" pitchFamily="49" charset="0"/>
              </a:rPr>
              <a:t>&lt;string&gt;</a:t>
            </a:r>
            <a:r>
              <a:rPr lang="en-US" dirty="0">
                <a:solidFill>
                  <a:schemeClr val="tx1"/>
                </a:solidFill>
              </a:rPr>
              <a:t>)</a:t>
            </a:r>
          </a:p>
        </p:txBody>
      </p:sp>
      <p:sp>
        <p:nvSpPr>
          <p:cNvPr id="6" name="TextBox 5">
            <a:extLst>
              <a:ext uri="{FF2B5EF4-FFF2-40B4-BE49-F238E27FC236}">
                <a16:creationId xmlns:a16="http://schemas.microsoft.com/office/drawing/2014/main" id="{8CF36249-DD5B-ECC3-39EC-5FE72F31DC8D}"/>
              </a:ext>
            </a:extLst>
          </p:cNvPr>
          <p:cNvSpPr txBox="1"/>
          <p:nvPr/>
        </p:nvSpPr>
        <p:spPr>
          <a:xfrm>
            <a:off x="6855674" y="3485535"/>
            <a:ext cx="4541879" cy="369332"/>
          </a:xfrm>
          <a:prstGeom prst="rect">
            <a:avLst/>
          </a:prstGeom>
          <a:noFill/>
          <a:ln>
            <a:solidFill>
              <a:schemeClr val="accent1"/>
            </a:solidFill>
          </a:ln>
        </p:spPr>
        <p:txBody>
          <a:bodyPr wrap="square" rtlCol="0">
            <a:spAutoFit/>
          </a:bodyPr>
          <a:lstStyle/>
          <a:p>
            <a:r>
              <a:rPr lang="en-US" dirty="0"/>
              <a:t>No idea </a:t>
            </a:r>
            <a:r>
              <a:rPr lang="en-US" dirty="0">
                <a:solidFill>
                  <a:schemeClr val="accent1"/>
                </a:solidFill>
              </a:rPr>
              <a:t>how many</a:t>
            </a:r>
            <a:r>
              <a:rPr lang="en-US" dirty="0"/>
              <a:t> characters to write</a:t>
            </a:r>
          </a:p>
        </p:txBody>
      </p:sp>
      <p:sp>
        <p:nvSpPr>
          <p:cNvPr id="7" name="TextBox 6">
            <a:extLst>
              <a:ext uri="{FF2B5EF4-FFF2-40B4-BE49-F238E27FC236}">
                <a16:creationId xmlns:a16="http://schemas.microsoft.com/office/drawing/2014/main" id="{11BD8C4E-971C-134E-30B5-2EBC0B41B0AC}"/>
              </a:ext>
            </a:extLst>
          </p:cNvPr>
          <p:cNvSpPr txBox="1"/>
          <p:nvPr/>
        </p:nvSpPr>
        <p:spPr>
          <a:xfrm>
            <a:off x="6855673" y="4204544"/>
            <a:ext cx="4541879" cy="369332"/>
          </a:xfrm>
          <a:prstGeom prst="rect">
            <a:avLst/>
          </a:prstGeom>
          <a:noFill/>
          <a:ln>
            <a:solidFill>
              <a:schemeClr val="accent1"/>
            </a:solidFill>
          </a:ln>
        </p:spPr>
        <p:txBody>
          <a:bodyPr wrap="square" rtlCol="0">
            <a:spAutoFit/>
          </a:bodyPr>
          <a:lstStyle/>
          <a:p>
            <a:r>
              <a:rPr lang="en-US" dirty="0"/>
              <a:t>Can’t iterate the range </a:t>
            </a:r>
            <a:r>
              <a:rPr lang="en-US" dirty="0">
                <a:solidFill>
                  <a:schemeClr val="accent1"/>
                </a:solidFill>
              </a:rPr>
              <a:t>twice</a:t>
            </a:r>
          </a:p>
        </p:txBody>
      </p:sp>
      <p:sp>
        <p:nvSpPr>
          <p:cNvPr id="8" name="TextBox 7">
            <a:extLst>
              <a:ext uri="{FF2B5EF4-FFF2-40B4-BE49-F238E27FC236}">
                <a16:creationId xmlns:a16="http://schemas.microsoft.com/office/drawing/2014/main" id="{9E84AB14-179B-5D2D-0AB7-20F6F71A408E}"/>
              </a:ext>
            </a:extLst>
          </p:cNvPr>
          <p:cNvSpPr txBox="1"/>
          <p:nvPr/>
        </p:nvSpPr>
        <p:spPr>
          <a:xfrm>
            <a:off x="6855672" y="4923553"/>
            <a:ext cx="4541879" cy="369332"/>
          </a:xfrm>
          <a:prstGeom prst="rect">
            <a:avLst/>
          </a:prstGeom>
          <a:noFill/>
          <a:ln>
            <a:solidFill>
              <a:schemeClr val="accent1"/>
            </a:solidFill>
          </a:ln>
        </p:spPr>
        <p:txBody>
          <a:bodyPr wrap="square" rtlCol="0">
            <a:spAutoFit/>
          </a:bodyPr>
          <a:lstStyle/>
          <a:p>
            <a:r>
              <a:rPr lang="en-US" dirty="0"/>
              <a:t>But we </a:t>
            </a:r>
            <a:r>
              <a:rPr lang="en-US" dirty="0">
                <a:solidFill>
                  <a:schemeClr val="accent1"/>
                </a:solidFill>
              </a:rPr>
              <a:t>must</a:t>
            </a:r>
            <a:r>
              <a:rPr lang="en-US" dirty="0"/>
              <a:t> format into </a:t>
            </a:r>
            <a:r>
              <a:rPr lang="en-US" sz="1600" dirty="0" err="1">
                <a:latin typeface="Fira Code" panose="020B0809050000020004" pitchFamily="49" charset="0"/>
                <a:ea typeface="Fira Code" panose="020B0809050000020004" pitchFamily="49" charset="0"/>
                <a:cs typeface="Fira Code" panose="020B0809050000020004" pitchFamily="49" charset="0"/>
              </a:rPr>
              <a:t>ctx</a:t>
            </a:r>
            <a:endParaRPr lang="en-US" dirty="0">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10" name="Straight Arrow Connector 9">
            <a:extLst>
              <a:ext uri="{FF2B5EF4-FFF2-40B4-BE49-F238E27FC236}">
                <a16:creationId xmlns:a16="http://schemas.microsoft.com/office/drawing/2014/main" id="{C5573219-A5C9-1819-746A-CE2D89B65003}"/>
              </a:ext>
            </a:extLst>
          </p:cNvPr>
          <p:cNvCxnSpPr>
            <a:stCxn id="8" idx="1"/>
          </p:cNvCxnSpPr>
          <p:nvPr/>
        </p:nvCxnSpPr>
        <p:spPr>
          <a:xfrm flipH="1" flipV="1">
            <a:off x="5026250" y="4967257"/>
            <a:ext cx="1829422" cy="14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F81C505B-2489-2619-37F6-696120A3AB9C}"/>
              </a:ext>
            </a:extLst>
          </p:cNvPr>
          <p:cNvSpPr>
            <a:spLocks noGrp="1"/>
          </p:cNvSpPr>
          <p:nvPr>
            <p:ph type="sldNum" sz="quarter" idx="12"/>
          </p:nvPr>
        </p:nvSpPr>
        <p:spPr/>
        <p:txBody>
          <a:bodyPr/>
          <a:lstStyle/>
          <a:p>
            <a:fld id="{0EED7EFE-8F4A-4E55-AD2D-7D815A96E790}" type="slidenum">
              <a:rPr lang="en-US" smtClean="0"/>
              <a:t>125</a:t>
            </a:fld>
            <a:endParaRPr lang="en-US"/>
          </a:p>
        </p:txBody>
      </p:sp>
    </p:spTree>
    <p:extLst>
      <p:ext uri="{BB962C8B-B14F-4D97-AF65-F5344CB8AC3E}">
        <p14:creationId xmlns:p14="http://schemas.microsoft.com/office/powerpoint/2010/main" val="350200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5298245" cy="4154984"/>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struct</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 {</a:t>
            </a:r>
          </a:p>
          <a:p>
            <a:r>
              <a:rPr lang="en-US" sz="1200" b="0" dirty="0">
                <a:solidFill>
                  <a:srgbClr val="000000"/>
                </a:solidFill>
                <a:effectLst/>
                <a:latin typeface="Fira Code" panose="020B0809050000020004" pitchFamily="49" charset="0"/>
              </a:rPr>
              <a:t>  formatter&lt;</a:t>
            </a:r>
            <a:r>
              <a:rPr lang="en-US" sz="1200" b="0" dirty="0">
                <a:solidFill>
                  <a:srgbClr val="008000"/>
                </a:solidFill>
                <a:effectLst/>
                <a:latin typeface="Fira Code" panose="020B0809050000020004" pitchFamily="49" charset="0"/>
              </a:rPr>
              <a:t>/* ... */</a:t>
            </a:r>
            <a:r>
              <a:rPr lang="en-US" sz="1200" b="0" dirty="0">
                <a:solidFill>
                  <a:srgbClr val="000000"/>
                </a:solidFill>
                <a:effectLst/>
                <a:latin typeface="Fira Code" panose="020B0809050000020004" pitchFamily="49" charset="0"/>
              </a:rPr>
              <a:t>&gt; underlying;</a:t>
            </a:r>
          </a:p>
          <a:p>
            <a:r>
              <a:rPr lang="en-US" sz="1200" dirty="0">
                <a:solidFill>
                  <a:srgbClr val="000000"/>
                </a:solidFill>
                <a:latin typeface="Fira Code" panose="020B0809050000020004" pitchFamily="49" charset="0"/>
              </a:rPr>
              <a:t> </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dirty="0">
                <a:solidFill>
                  <a:srgbClr val="000000"/>
                </a:solidFill>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r>
              <a:rPr lang="en-US" sz="1200" b="0" dirty="0">
                <a:solidFill>
                  <a:srgbClr val="008000"/>
                </a:solidFill>
                <a:effectLst/>
                <a:latin typeface="Fira Code" panose="020B0809050000020004" pitchFamily="49" charset="0"/>
              </a:rPr>
              <a:t> // the 'n' specifier</a:t>
            </a:r>
          </a:p>
          <a:p>
            <a:r>
              <a:rPr lang="en-US" sz="1200" dirty="0">
                <a:solidFill>
                  <a:srgbClr val="008000"/>
                </a:solidFill>
                <a:latin typeface="Fira Code" panose="020B0809050000020004" pitchFamily="49" charset="0"/>
              </a:rPr>
              <a:t>  </a:t>
            </a:r>
            <a:r>
              <a:rPr lang="en-US" sz="1200" b="0" dirty="0" err="1">
                <a:solidFill>
                  <a:srgbClr val="000000"/>
                </a:solidFill>
                <a:effectLst/>
                <a:latin typeface="Fira Code" panose="020B0809050000020004" pitchFamily="49" charset="0"/>
              </a:rPr>
              <a:t>format_specs</a:t>
            </a:r>
            <a:r>
              <a:rPr lang="en-US" sz="1200" b="0" dirty="0">
                <a:solidFill>
                  <a:srgbClr val="000000"/>
                </a:solidFill>
                <a:effectLst/>
                <a:latin typeface="Fira Code" panose="020B0809050000020004" pitchFamily="49" charset="0"/>
              </a:rPr>
              <a:t> specs = {};</a:t>
            </a:r>
            <a:r>
              <a:rPr lang="en-US" sz="1200" b="0" dirty="0">
                <a:solidFill>
                  <a:srgbClr val="008000"/>
                </a:solidFill>
                <a:effectLst/>
                <a:latin typeface="Fira Code" panose="020B0809050000020004" pitchFamily="49" charset="0"/>
              </a:rPr>
              <a:t>  // fill, align, width</a:t>
            </a:r>
            <a:endParaRPr lang="en-US" sz="1200" b="0" dirty="0">
              <a:solidFill>
                <a:srgbClr val="000000"/>
              </a:solidFill>
              <a:effectLst/>
              <a:latin typeface="Fira Code" panose="020B0809050000020004" pitchFamily="49" charset="0"/>
            </a:endParaRP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out;</a:t>
            </a:r>
          </a:p>
          <a:p>
            <a:r>
              <a:rPr lang="en-US" sz="1200" b="0" dirty="0">
                <a:solidFill>
                  <a:srgbClr val="000000"/>
                </a:solidFill>
                <a:effectLst/>
                <a:latin typeface="Fira Code" panose="020B0809050000020004" pitchFamily="49" charset="0"/>
              </a:rPr>
              <a:t>  }</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a:t>
            </a:r>
          </a:p>
        </p:txBody>
      </p:sp>
      <p:sp>
        <p:nvSpPr>
          <p:cNvPr id="5" name="TextBox 4">
            <a:extLst>
              <a:ext uri="{FF2B5EF4-FFF2-40B4-BE49-F238E27FC236}">
                <a16:creationId xmlns:a16="http://schemas.microsoft.com/office/drawing/2014/main" id="{5AB02D28-E5A8-9672-D8CB-D4EA700A7DC2}"/>
              </a:ext>
            </a:extLst>
          </p:cNvPr>
          <p:cNvSpPr txBox="1"/>
          <p:nvPr/>
        </p:nvSpPr>
        <p:spPr>
          <a:xfrm>
            <a:off x="6855675" y="2489527"/>
            <a:ext cx="4541879" cy="646331"/>
          </a:xfrm>
          <a:prstGeom prst="rect">
            <a:avLst/>
          </a:prstGeom>
          <a:noFill/>
          <a:ln>
            <a:solidFill>
              <a:schemeClr val="accent1"/>
            </a:solidFill>
          </a:ln>
        </p:spPr>
        <p:txBody>
          <a:bodyPr wrap="square" rtlCol="0">
            <a:spAutoFit/>
          </a:bodyPr>
          <a:lstStyle/>
          <a:p>
            <a:r>
              <a:rPr lang="en-US" dirty="0" err="1">
                <a:latin typeface="Fira Code" panose="020B0809050000020004" pitchFamily="49" charset="0"/>
                <a:ea typeface="Fira Code" panose="020B0809050000020004" pitchFamily="49" charset="0"/>
                <a:cs typeface="Fira Code" panose="020B0809050000020004" pitchFamily="49" charset="0"/>
              </a:rPr>
              <a:t>ctx.out</a:t>
            </a:r>
            <a:r>
              <a:rPr lang="en-US" dirty="0">
                <a:latin typeface="Fira Code" panose="020B0809050000020004" pitchFamily="49" charset="0"/>
                <a:ea typeface="Fira Code" panose="020B0809050000020004" pitchFamily="49" charset="0"/>
                <a:cs typeface="Fira Code" panose="020B0809050000020004" pitchFamily="49" charset="0"/>
              </a:rPr>
              <a:t>()</a:t>
            </a:r>
            <a:r>
              <a:rPr lang="en-US" dirty="0"/>
              <a:t> may be write-</a:t>
            </a:r>
            <a:r>
              <a:rPr lang="en-US" dirty="0">
                <a:solidFill>
                  <a:schemeClr val="accent1"/>
                </a:solidFill>
              </a:rPr>
              <a:t>once</a:t>
            </a:r>
            <a:endParaRPr lang="en-US" dirty="0">
              <a:solidFill>
                <a:schemeClr val="accent6"/>
              </a:solidFill>
            </a:endParaRPr>
          </a:p>
          <a:p>
            <a:r>
              <a:rPr lang="en-US" dirty="0">
                <a:solidFill>
                  <a:schemeClr val="accent6"/>
                </a:solidFill>
              </a:rPr>
              <a:t>  </a:t>
            </a:r>
            <a:r>
              <a:rPr lang="en-US" dirty="0">
                <a:solidFill>
                  <a:schemeClr val="tx1"/>
                </a:solidFill>
              </a:rPr>
              <a:t>(e.g. </a:t>
            </a:r>
            <a:r>
              <a:rPr lang="en-US" sz="14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back_inserter</a:t>
            </a:r>
            <a:r>
              <a:rPr lang="en-US" sz="1400" dirty="0">
                <a:solidFill>
                  <a:schemeClr val="tx1"/>
                </a:solidFill>
                <a:latin typeface="Fira Code" panose="020B0809050000020004" pitchFamily="49" charset="0"/>
                <a:ea typeface="Fira Code" panose="020B0809050000020004" pitchFamily="49" charset="0"/>
                <a:cs typeface="Fira Code" panose="020B0809050000020004" pitchFamily="49" charset="0"/>
              </a:rPr>
              <a:t>&lt;string&gt;</a:t>
            </a:r>
            <a:r>
              <a:rPr lang="en-US" dirty="0">
                <a:solidFill>
                  <a:schemeClr val="tx1"/>
                </a:solidFill>
              </a:rPr>
              <a:t>)</a:t>
            </a:r>
          </a:p>
        </p:txBody>
      </p:sp>
      <p:sp>
        <p:nvSpPr>
          <p:cNvPr id="6" name="TextBox 5">
            <a:extLst>
              <a:ext uri="{FF2B5EF4-FFF2-40B4-BE49-F238E27FC236}">
                <a16:creationId xmlns:a16="http://schemas.microsoft.com/office/drawing/2014/main" id="{8CF36249-DD5B-ECC3-39EC-5FE72F31DC8D}"/>
              </a:ext>
            </a:extLst>
          </p:cNvPr>
          <p:cNvSpPr txBox="1"/>
          <p:nvPr/>
        </p:nvSpPr>
        <p:spPr>
          <a:xfrm>
            <a:off x="6855674" y="3485535"/>
            <a:ext cx="4541879" cy="369332"/>
          </a:xfrm>
          <a:prstGeom prst="rect">
            <a:avLst/>
          </a:prstGeom>
          <a:noFill/>
          <a:ln>
            <a:solidFill>
              <a:schemeClr val="accent1"/>
            </a:solidFill>
          </a:ln>
        </p:spPr>
        <p:txBody>
          <a:bodyPr wrap="square" rtlCol="0">
            <a:spAutoFit/>
          </a:bodyPr>
          <a:lstStyle/>
          <a:p>
            <a:r>
              <a:rPr lang="en-US" dirty="0"/>
              <a:t>No idea </a:t>
            </a:r>
            <a:r>
              <a:rPr lang="en-US" dirty="0">
                <a:solidFill>
                  <a:schemeClr val="accent1"/>
                </a:solidFill>
              </a:rPr>
              <a:t>how many</a:t>
            </a:r>
            <a:r>
              <a:rPr lang="en-US" dirty="0"/>
              <a:t> characters to write</a:t>
            </a:r>
          </a:p>
        </p:txBody>
      </p:sp>
      <p:sp>
        <p:nvSpPr>
          <p:cNvPr id="7" name="TextBox 6">
            <a:extLst>
              <a:ext uri="{FF2B5EF4-FFF2-40B4-BE49-F238E27FC236}">
                <a16:creationId xmlns:a16="http://schemas.microsoft.com/office/drawing/2014/main" id="{11BD8C4E-971C-134E-30B5-2EBC0B41B0AC}"/>
              </a:ext>
            </a:extLst>
          </p:cNvPr>
          <p:cNvSpPr txBox="1"/>
          <p:nvPr/>
        </p:nvSpPr>
        <p:spPr>
          <a:xfrm>
            <a:off x="6855673" y="4204544"/>
            <a:ext cx="4541879" cy="369332"/>
          </a:xfrm>
          <a:prstGeom prst="rect">
            <a:avLst/>
          </a:prstGeom>
          <a:noFill/>
          <a:ln>
            <a:solidFill>
              <a:schemeClr val="accent1"/>
            </a:solidFill>
          </a:ln>
        </p:spPr>
        <p:txBody>
          <a:bodyPr wrap="square" rtlCol="0">
            <a:spAutoFit/>
          </a:bodyPr>
          <a:lstStyle/>
          <a:p>
            <a:r>
              <a:rPr lang="en-US" dirty="0"/>
              <a:t>Can’t iterate the range </a:t>
            </a:r>
            <a:r>
              <a:rPr lang="en-US" dirty="0">
                <a:solidFill>
                  <a:schemeClr val="accent1"/>
                </a:solidFill>
              </a:rPr>
              <a:t>twice</a:t>
            </a:r>
          </a:p>
        </p:txBody>
      </p:sp>
      <p:sp>
        <p:nvSpPr>
          <p:cNvPr id="8" name="TextBox 7">
            <a:extLst>
              <a:ext uri="{FF2B5EF4-FFF2-40B4-BE49-F238E27FC236}">
                <a16:creationId xmlns:a16="http://schemas.microsoft.com/office/drawing/2014/main" id="{9E84AB14-179B-5D2D-0AB7-20F6F71A408E}"/>
              </a:ext>
            </a:extLst>
          </p:cNvPr>
          <p:cNvSpPr txBox="1"/>
          <p:nvPr/>
        </p:nvSpPr>
        <p:spPr>
          <a:xfrm>
            <a:off x="6855672" y="4923553"/>
            <a:ext cx="4541879" cy="369332"/>
          </a:xfrm>
          <a:prstGeom prst="rect">
            <a:avLst/>
          </a:prstGeom>
          <a:noFill/>
          <a:ln>
            <a:solidFill>
              <a:schemeClr val="accent1"/>
            </a:solidFill>
          </a:ln>
        </p:spPr>
        <p:txBody>
          <a:bodyPr wrap="square" rtlCol="0">
            <a:spAutoFit/>
          </a:bodyPr>
          <a:lstStyle/>
          <a:p>
            <a:r>
              <a:rPr lang="en-US" dirty="0"/>
              <a:t>But we </a:t>
            </a:r>
            <a:r>
              <a:rPr lang="en-US" dirty="0">
                <a:solidFill>
                  <a:schemeClr val="accent1"/>
                </a:solidFill>
              </a:rPr>
              <a:t>must</a:t>
            </a:r>
            <a:r>
              <a:rPr lang="en-US" dirty="0"/>
              <a:t> format into </a:t>
            </a:r>
            <a:r>
              <a:rPr lang="en-US" i="1" dirty="0">
                <a:solidFill>
                  <a:schemeClr val="accent1"/>
                </a:solidFill>
              </a:rPr>
              <a:t>some</a:t>
            </a:r>
            <a:r>
              <a:rPr lang="en-US" dirty="0"/>
              <a:t> </a:t>
            </a:r>
            <a:r>
              <a:rPr lang="en-US" sz="1600" dirty="0">
                <a:latin typeface="Fira Code" panose="020B0809050000020004" pitchFamily="49" charset="0"/>
                <a:ea typeface="Fira Code" panose="020B0809050000020004" pitchFamily="49" charset="0"/>
                <a:cs typeface="Fira Code" panose="020B0809050000020004" pitchFamily="49" charset="0"/>
              </a:rPr>
              <a:t>context</a:t>
            </a:r>
            <a:endParaRPr lang="en-US" dirty="0">
              <a:solidFill>
                <a:schemeClr val="accent1"/>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10" name="Straight Arrow Connector 9">
            <a:extLst>
              <a:ext uri="{FF2B5EF4-FFF2-40B4-BE49-F238E27FC236}">
                <a16:creationId xmlns:a16="http://schemas.microsoft.com/office/drawing/2014/main" id="{C5573219-A5C9-1819-746A-CE2D89B65003}"/>
              </a:ext>
            </a:extLst>
          </p:cNvPr>
          <p:cNvCxnSpPr>
            <a:stCxn id="8" idx="1"/>
          </p:cNvCxnSpPr>
          <p:nvPr/>
        </p:nvCxnSpPr>
        <p:spPr>
          <a:xfrm flipH="1" flipV="1">
            <a:off x="5026250" y="4967257"/>
            <a:ext cx="1829422" cy="140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52AB92A1-27F1-DD59-A816-8DCB66C5D18F}"/>
              </a:ext>
            </a:extLst>
          </p:cNvPr>
          <p:cNvSpPr>
            <a:spLocks noGrp="1"/>
          </p:cNvSpPr>
          <p:nvPr>
            <p:ph type="sldNum" sz="quarter" idx="12"/>
          </p:nvPr>
        </p:nvSpPr>
        <p:spPr/>
        <p:txBody>
          <a:bodyPr/>
          <a:lstStyle/>
          <a:p>
            <a:fld id="{0EED7EFE-8F4A-4E55-AD2D-7D815A96E790}" type="slidenum">
              <a:rPr lang="en-US" smtClean="0"/>
              <a:t>126</a:t>
            </a:fld>
            <a:endParaRPr lang="en-US"/>
          </a:p>
        </p:txBody>
      </p:sp>
    </p:spTree>
    <p:extLst>
      <p:ext uri="{BB962C8B-B14F-4D97-AF65-F5344CB8AC3E}">
        <p14:creationId xmlns:p14="http://schemas.microsoft.com/office/powerpoint/2010/main" val="957076822"/>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6413935" cy="2862322"/>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out;</a:t>
            </a:r>
          </a:p>
          <a:p>
            <a:r>
              <a:rPr lang="en-US" sz="1200" dirty="0">
                <a:solidFill>
                  <a:srgbClr val="000000"/>
                </a:solidFill>
                <a:latin typeface="Fira Code" panose="020B0809050000020004" pitchFamily="49" charset="0"/>
              </a:rPr>
              <a:t>}</a:t>
            </a:r>
            <a:br>
              <a:rPr lang="en-US" sz="1200" b="0" dirty="0">
                <a:solidFill>
                  <a:srgbClr val="000000"/>
                </a:solidFill>
                <a:effectLst/>
                <a:latin typeface="Fira Code" panose="020B0809050000020004" pitchFamily="49" charset="0"/>
              </a:rPr>
            </a:br>
            <a:endParaRPr lang="en-US" sz="1200" b="0" dirty="0">
              <a:solidFill>
                <a:srgbClr val="000000"/>
              </a:solidFill>
              <a:effectLst/>
              <a:latin typeface="Fira Code" panose="020B0809050000020004" pitchFamily="49" charset="0"/>
            </a:endParaRPr>
          </a:p>
        </p:txBody>
      </p:sp>
      <p:sp>
        <p:nvSpPr>
          <p:cNvPr id="6" name="Slide Number Placeholder 5">
            <a:extLst>
              <a:ext uri="{FF2B5EF4-FFF2-40B4-BE49-F238E27FC236}">
                <a16:creationId xmlns:a16="http://schemas.microsoft.com/office/drawing/2014/main" id="{9BF0ACC8-944D-68ED-CAAA-8D5E8FF1A5C1}"/>
              </a:ext>
            </a:extLst>
          </p:cNvPr>
          <p:cNvSpPr>
            <a:spLocks noGrp="1"/>
          </p:cNvSpPr>
          <p:nvPr>
            <p:ph type="sldNum" sz="quarter" idx="12"/>
          </p:nvPr>
        </p:nvSpPr>
        <p:spPr/>
        <p:txBody>
          <a:bodyPr/>
          <a:lstStyle/>
          <a:p>
            <a:fld id="{0EED7EFE-8F4A-4E55-AD2D-7D815A96E790}" type="slidenum">
              <a:rPr lang="en-US" smtClean="0"/>
              <a:t>127</a:t>
            </a:fld>
            <a:endParaRPr lang="en-US"/>
          </a:p>
        </p:txBody>
      </p:sp>
    </p:spTree>
    <p:extLst>
      <p:ext uri="{BB962C8B-B14F-4D97-AF65-F5344CB8AC3E}">
        <p14:creationId xmlns:p14="http://schemas.microsoft.com/office/powerpoint/2010/main" val="180301134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6413935" cy="3416320"/>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vector&lt;</a:t>
            </a:r>
            <a:r>
              <a:rPr lang="en-US" sz="1200" b="0" dirty="0">
                <a:solidFill>
                  <a:srgbClr val="0000FF"/>
                </a:solidFill>
                <a:effectLst/>
                <a:latin typeface="Fira Code" panose="020B0809050000020004" pitchFamily="49" charset="0"/>
              </a:rPr>
              <a:t>char</a:t>
            </a:r>
            <a:r>
              <a:rPr lang="en-US" sz="1200" b="0" dirty="0">
                <a:solidFill>
                  <a:srgbClr val="000000"/>
                </a:solidFill>
                <a:effectLst/>
                <a:latin typeface="Fira Code" panose="020B0809050000020004" pitchFamily="49" charset="0"/>
              </a:rPr>
              <a:t>&gt; </a:t>
            </a:r>
            <a:r>
              <a:rPr lang="en-US" sz="1200" b="0" dirty="0" err="1">
                <a:solidFill>
                  <a:srgbClr val="000000"/>
                </a:solidFill>
                <a:effectLst/>
                <a:latin typeface="Fira Code" panose="020B0809050000020004" pitchFamily="49" charset="0"/>
              </a:rPr>
              <a:t>buf</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format_context</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new_ctx</a:t>
            </a:r>
            <a:r>
              <a:rPr lang="en-US" sz="1200" b="0" dirty="0">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back_inserter</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buf</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out;</a:t>
            </a:r>
          </a:p>
          <a:p>
            <a:r>
              <a:rPr lang="en-US" sz="1200" dirty="0">
                <a:solidFill>
                  <a:srgbClr val="000000"/>
                </a:solidFill>
                <a:latin typeface="Fira Code" panose="020B0809050000020004" pitchFamily="49" charset="0"/>
              </a:rPr>
              <a:t>}</a:t>
            </a:r>
            <a:br>
              <a:rPr lang="en-US" sz="1200" b="0" dirty="0">
                <a:solidFill>
                  <a:srgbClr val="000000"/>
                </a:solidFill>
                <a:effectLst/>
                <a:latin typeface="Fira Code" panose="020B0809050000020004" pitchFamily="49" charset="0"/>
              </a:rPr>
            </a:br>
            <a:endParaRPr lang="en-US" sz="1200" b="0" dirty="0">
              <a:solidFill>
                <a:srgbClr val="000000"/>
              </a:solidFill>
              <a:effectLst/>
              <a:latin typeface="Fira Code" panose="020B0809050000020004" pitchFamily="49" charset="0"/>
            </a:endParaRPr>
          </a:p>
        </p:txBody>
      </p:sp>
      <p:sp>
        <p:nvSpPr>
          <p:cNvPr id="4" name="Right Bracket 3">
            <a:extLst>
              <a:ext uri="{FF2B5EF4-FFF2-40B4-BE49-F238E27FC236}">
                <a16:creationId xmlns:a16="http://schemas.microsoft.com/office/drawing/2014/main" id="{8B45BE71-2A26-45AE-9377-4DB954554389}"/>
              </a:ext>
            </a:extLst>
          </p:cNvPr>
          <p:cNvSpPr/>
          <p:nvPr/>
        </p:nvSpPr>
        <p:spPr>
          <a:xfrm>
            <a:off x="8105714" y="2235855"/>
            <a:ext cx="149295" cy="47784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774231D3-2C84-4340-264C-002173FC2CD6}"/>
              </a:ext>
            </a:extLst>
          </p:cNvPr>
          <p:cNvSpPr txBox="1"/>
          <p:nvPr/>
        </p:nvSpPr>
        <p:spPr>
          <a:xfrm>
            <a:off x="8324615" y="2290113"/>
            <a:ext cx="2583293" cy="369332"/>
          </a:xfrm>
          <a:prstGeom prst="rect">
            <a:avLst/>
          </a:prstGeom>
          <a:noFill/>
          <a:ln>
            <a:solidFill>
              <a:schemeClr val="accent1"/>
            </a:solidFill>
          </a:ln>
        </p:spPr>
        <p:txBody>
          <a:bodyPr wrap="square" rtlCol="0">
            <a:spAutoFit/>
          </a:bodyPr>
          <a:lstStyle/>
          <a:p>
            <a:r>
              <a:rPr lang="en-US" dirty="0">
                <a:solidFill>
                  <a:schemeClr val="tx1"/>
                </a:solidFill>
              </a:rPr>
              <a:t>new, local format context</a:t>
            </a:r>
          </a:p>
        </p:txBody>
      </p:sp>
      <p:sp>
        <p:nvSpPr>
          <p:cNvPr id="8" name="Slide Number Placeholder 7">
            <a:extLst>
              <a:ext uri="{FF2B5EF4-FFF2-40B4-BE49-F238E27FC236}">
                <a16:creationId xmlns:a16="http://schemas.microsoft.com/office/drawing/2014/main" id="{CE6399DA-19C9-1CFD-9D30-5E88BC501515}"/>
              </a:ext>
            </a:extLst>
          </p:cNvPr>
          <p:cNvSpPr>
            <a:spLocks noGrp="1"/>
          </p:cNvSpPr>
          <p:nvPr>
            <p:ph type="sldNum" sz="quarter" idx="12"/>
          </p:nvPr>
        </p:nvSpPr>
        <p:spPr/>
        <p:txBody>
          <a:bodyPr/>
          <a:lstStyle/>
          <a:p>
            <a:fld id="{0EED7EFE-8F4A-4E55-AD2D-7D815A96E790}" type="slidenum">
              <a:rPr lang="en-US" smtClean="0"/>
              <a:t>128</a:t>
            </a:fld>
            <a:endParaRPr lang="en-US"/>
          </a:p>
        </p:txBody>
      </p:sp>
    </p:spTree>
    <p:extLst>
      <p:ext uri="{BB962C8B-B14F-4D97-AF65-F5344CB8AC3E}">
        <p14:creationId xmlns:p14="http://schemas.microsoft.com/office/powerpoint/2010/main" val="3147952241"/>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6413935" cy="3416320"/>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vector&lt;</a:t>
            </a:r>
            <a:r>
              <a:rPr lang="en-US" sz="1200" b="0" dirty="0">
                <a:solidFill>
                  <a:srgbClr val="0000FF"/>
                </a:solidFill>
                <a:effectLst/>
                <a:latin typeface="Fira Code" panose="020B0809050000020004" pitchFamily="49" charset="0"/>
              </a:rPr>
              <a:t>char</a:t>
            </a:r>
            <a:r>
              <a:rPr lang="en-US" sz="1200" b="0" dirty="0">
                <a:solidFill>
                  <a:srgbClr val="000000"/>
                </a:solidFill>
                <a:effectLst/>
                <a:latin typeface="Fira Code" panose="020B0809050000020004" pitchFamily="49" charset="0"/>
              </a:rPr>
              <a:t>&gt; </a:t>
            </a:r>
            <a:r>
              <a:rPr lang="en-US" sz="1200" b="0" dirty="0" err="1">
                <a:solidFill>
                  <a:srgbClr val="000000"/>
                </a:solidFill>
                <a:effectLst/>
                <a:latin typeface="Fira Code" panose="020B0809050000020004" pitchFamily="49" charset="0"/>
              </a:rPr>
              <a:t>buf</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format_context</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new_ctx</a:t>
            </a:r>
            <a:r>
              <a:rPr lang="en-US" sz="1200" b="0" dirty="0">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back_inserter</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buf</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r>
              <a:rPr lang="en-US" sz="1200" b="0" dirty="0">
                <a:solidFill>
                  <a:srgbClr val="0000FF"/>
                </a:solidFill>
                <a:effectLst/>
                <a:latin typeface="Fira Code" panose="020B0809050000020004" pitchFamily="49" charset="0"/>
              </a:rPr>
              <a:t>  auto</a:t>
            </a:r>
            <a:r>
              <a:rPr lang="en-US" sz="1200" b="0" dirty="0">
                <a:solidFill>
                  <a:srgbClr val="000000"/>
                </a:solidFill>
                <a:effectLst/>
                <a:latin typeface="Fira Code" panose="020B0809050000020004" pitchFamily="49" charset="0"/>
              </a:rPr>
              <a:t> out = </a:t>
            </a:r>
            <a:r>
              <a:rPr lang="en-US" sz="1200" b="0" dirty="0" err="1">
                <a:solidFill>
                  <a:srgbClr val="000000"/>
                </a:solidFill>
                <a:effectLst/>
                <a:highlight>
                  <a:srgbClr val="FFFF00"/>
                </a:highlight>
                <a:latin typeface="Fira Code" panose="020B0809050000020004" pitchFamily="49" charset="0"/>
              </a:rPr>
              <a:t>new_</a:t>
            </a:r>
            <a:r>
              <a:rPr lang="en-US" sz="1200" b="0" dirty="0" err="1">
                <a:solidFill>
                  <a:srgbClr val="001080"/>
                </a:solidFill>
                <a:effectLst/>
                <a:highlight>
                  <a:srgbClr val="FFFF00"/>
                </a:highligh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0000"/>
                </a:solidFill>
                <a:effectLst/>
                <a:highlight>
                  <a:srgbClr val="FFFF00"/>
                </a:highlight>
                <a:latin typeface="Fira Code" panose="020B0809050000020004" pitchFamily="49" charset="0"/>
              </a:rPr>
              <a:t>new_</a:t>
            </a:r>
            <a:r>
              <a:rPr lang="en-US" sz="1200" b="0" dirty="0" err="1">
                <a:solidFill>
                  <a:srgbClr val="001080"/>
                </a:solidFill>
                <a:effectLst/>
                <a:highlight>
                  <a:srgbClr val="FFFF00"/>
                </a:highligh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highlight>
                  <a:srgbClr val="FFFF00"/>
                </a:highlight>
                <a:latin typeface="Fira Code" panose="020B0809050000020004" pitchFamily="49" charset="0"/>
              </a:rPr>
              <a:t>new_ctx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out;</a:t>
            </a:r>
          </a:p>
          <a:p>
            <a:r>
              <a:rPr lang="en-US" sz="1200" dirty="0">
                <a:solidFill>
                  <a:srgbClr val="000000"/>
                </a:solidFill>
                <a:latin typeface="Fira Code" panose="020B0809050000020004" pitchFamily="49" charset="0"/>
              </a:rPr>
              <a:t>}</a:t>
            </a:r>
            <a:br>
              <a:rPr lang="en-US" sz="1200" b="0" dirty="0">
                <a:solidFill>
                  <a:srgbClr val="000000"/>
                </a:solidFill>
                <a:effectLst/>
                <a:latin typeface="Fira Code" panose="020B0809050000020004" pitchFamily="49" charset="0"/>
              </a:rPr>
            </a:br>
            <a:endParaRPr lang="en-US" sz="1200" b="0" dirty="0">
              <a:solidFill>
                <a:srgbClr val="000000"/>
              </a:solidFill>
              <a:effectLst/>
              <a:latin typeface="Fira Code" panose="020B0809050000020004" pitchFamily="49" charset="0"/>
            </a:endParaRPr>
          </a:p>
        </p:txBody>
      </p:sp>
      <p:sp>
        <p:nvSpPr>
          <p:cNvPr id="4" name="Right Bracket 3">
            <a:extLst>
              <a:ext uri="{FF2B5EF4-FFF2-40B4-BE49-F238E27FC236}">
                <a16:creationId xmlns:a16="http://schemas.microsoft.com/office/drawing/2014/main" id="{78201F8C-CD43-827B-9688-EF83EF96130D}"/>
              </a:ext>
            </a:extLst>
          </p:cNvPr>
          <p:cNvSpPr/>
          <p:nvPr/>
        </p:nvSpPr>
        <p:spPr>
          <a:xfrm>
            <a:off x="8105714" y="2235855"/>
            <a:ext cx="149295" cy="47784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CBD0C75-76CE-CF7E-40BB-22DD4590F3CE}"/>
              </a:ext>
            </a:extLst>
          </p:cNvPr>
          <p:cNvSpPr txBox="1"/>
          <p:nvPr/>
        </p:nvSpPr>
        <p:spPr>
          <a:xfrm>
            <a:off x="8324615" y="2290113"/>
            <a:ext cx="2583293" cy="369332"/>
          </a:xfrm>
          <a:prstGeom prst="rect">
            <a:avLst/>
          </a:prstGeom>
          <a:noFill/>
          <a:ln>
            <a:solidFill>
              <a:schemeClr val="accent1"/>
            </a:solidFill>
          </a:ln>
        </p:spPr>
        <p:txBody>
          <a:bodyPr wrap="square" rtlCol="0">
            <a:spAutoFit/>
          </a:bodyPr>
          <a:lstStyle/>
          <a:p>
            <a:r>
              <a:rPr lang="en-US" dirty="0">
                <a:solidFill>
                  <a:schemeClr val="tx1"/>
                </a:solidFill>
              </a:rPr>
              <a:t>new, local format context</a:t>
            </a:r>
          </a:p>
        </p:txBody>
      </p:sp>
      <p:sp>
        <p:nvSpPr>
          <p:cNvPr id="6" name="Right Bracket 5">
            <a:extLst>
              <a:ext uri="{FF2B5EF4-FFF2-40B4-BE49-F238E27FC236}">
                <a16:creationId xmlns:a16="http://schemas.microsoft.com/office/drawing/2014/main" id="{2E74725B-B9CE-EB9B-3153-CE856205E9BE}"/>
              </a:ext>
            </a:extLst>
          </p:cNvPr>
          <p:cNvSpPr/>
          <p:nvPr/>
        </p:nvSpPr>
        <p:spPr>
          <a:xfrm>
            <a:off x="8105714" y="2867054"/>
            <a:ext cx="149295" cy="192322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59C8E168-9F8A-353A-BBC8-981EDCB24E0A}"/>
              </a:ext>
            </a:extLst>
          </p:cNvPr>
          <p:cNvSpPr txBox="1"/>
          <p:nvPr/>
        </p:nvSpPr>
        <p:spPr>
          <a:xfrm>
            <a:off x="8324614" y="3534846"/>
            <a:ext cx="2583293" cy="369332"/>
          </a:xfrm>
          <a:prstGeom prst="rect">
            <a:avLst/>
          </a:prstGeom>
          <a:noFill/>
          <a:ln>
            <a:solidFill>
              <a:schemeClr val="accent1"/>
            </a:solidFill>
          </a:ln>
        </p:spPr>
        <p:txBody>
          <a:bodyPr wrap="square" rtlCol="0">
            <a:spAutoFit/>
          </a:bodyPr>
          <a:lstStyle/>
          <a:p>
            <a:r>
              <a:rPr lang="en-US" dirty="0"/>
              <a:t>write into local context</a:t>
            </a:r>
            <a:endParaRPr lang="en-US" dirty="0">
              <a:solidFill>
                <a:schemeClr val="tx1"/>
              </a:solidFill>
            </a:endParaRPr>
          </a:p>
        </p:txBody>
      </p:sp>
      <p:sp>
        <p:nvSpPr>
          <p:cNvPr id="10" name="Slide Number Placeholder 9">
            <a:extLst>
              <a:ext uri="{FF2B5EF4-FFF2-40B4-BE49-F238E27FC236}">
                <a16:creationId xmlns:a16="http://schemas.microsoft.com/office/drawing/2014/main" id="{B6A524E0-5430-0B64-6B18-5514C0506B61}"/>
              </a:ext>
            </a:extLst>
          </p:cNvPr>
          <p:cNvSpPr>
            <a:spLocks noGrp="1"/>
          </p:cNvSpPr>
          <p:nvPr>
            <p:ph type="sldNum" sz="quarter" idx="12"/>
          </p:nvPr>
        </p:nvSpPr>
        <p:spPr/>
        <p:txBody>
          <a:bodyPr/>
          <a:lstStyle/>
          <a:p>
            <a:fld id="{0EED7EFE-8F4A-4E55-AD2D-7D815A96E790}" type="slidenum">
              <a:rPr lang="en-US" smtClean="0"/>
              <a:t>129</a:t>
            </a:fld>
            <a:endParaRPr lang="en-US"/>
          </a:p>
        </p:txBody>
      </p:sp>
    </p:spTree>
    <p:extLst>
      <p:ext uri="{BB962C8B-B14F-4D97-AF65-F5344CB8AC3E}">
        <p14:creationId xmlns:p14="http://schemas.microsoft.com/office/powerpoint/2010/main" val="273123033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4F41-349E-11E3-A58A-DE6AB6943F7D}"/>
              </a:ext>
            </a:extLst>
          </p:cNvPr>
          <p:cNvSpPr>
            <a:spLocks noGrp="1"/>
          </p:cNvSpPr>
          <p:nvPr>
            <p:ph type="title"/>
          </p:nvPr>
        </p:nvSpPr>
        <p:spPr/>
        <p:txBody>
          <a:bodyPr/>
          <a:lstStyle/>
          <a:p>
            <a:r>
              <a:rPr lang="en-US" dirty="0"/>
              <a:t>Then C++ introduced </a:t>
            </a:r>
            <a:r>
              <a:rPr lang="en-US" dirty="0">
                <a:solidFill>
                  <a:schemeClr val="accent6"/>
                </a:solidFill>
              </a:rPr>
              <a:t>iostreams</a:t>
            </a:r>
            <a:endParaRPr lang="en-US" dirty="0"/>
          </a:p>
        </p:txBody>
      </p:sp>
      <p:sp>
        <p:nvSpPr>
          <p:cNvPr id="3" name="Content Placeholder 2">
            <a:extLst>
              <a:ext uri="{FF2B5EF4-FFF2-40B4-BE49-F238E27FC236}">
                <a16:creationId xmlns:a16="http://schemas.microsoft.com/office/drawing/2014/main" id="{F613FD9E-A9BC-6002-DF7C-7ED47DE73391}"/>
              </a:ext>
            </a:extLst>
          </p:cNvPr>
          <p:cNvSpPr>
            <a:spLocks noGrp="1"/>
          </p:cNvSpPr>
          <p:nvPr>
            <p:ph idx="1"/>
          </p:nvPr>
        </p:nvSpPr>
        <p:spPr/>
        <p:txBody>
          <a:bodyPr>
            <a:normAutofit/>
          </a:bodyPr>
          <a:lstStyle/>
          <a:p>
            <a:r>
              <a:rPr lang="en-US" sz="2400" dirty="0"/>
              <a:t>Fixed</a:t>
            </a:r>
            <a:r>
              <a:rPr lang="en-US" sz="2400" b="1" i="0" baseline="30000" dirty="0">
                <a:solidFill>
                  <a:srgbClr val="222222"/>
                </a:solidFill>
                <a:effectLst/>
              </a:rPr>
              <a:t>†</a:t>
            </a:r>
            <a:r>
              <a:rPr lang="en-US" sz="2400" dirty="0"/>
              <a:t> set of manipulators (mostly sticky, error prone)</a:t>
            </a:r>
          </a:p>
          <a:p>
            <a:r>
              <a:rPr lang="en-US" sz="2400" dirty="0"/>
              <a:t>Extensible to user-defined types</a:t>
            </a:r>
          </a:p>
          <a:p>
            <a:r>
              <a:rPr lang="en-US" sz="2400" dirty="0"/>
              <a:t>Verbose</a:t>
            </a:r>
          </a:p>
        </p:txBody>
      </p:sp>
      <p:sp>
        <p:nvSpPr>
          <p:cNvPr id="4" name="TextBox 3">
            <a:extLst>
              <a:ext uri="{FF2B5EF4-FFF2-40B4-BE49-F238E27FC236}">
                <a16:creationId xmlns:a16="http://schemas.microsoft.com/office/drawing/2014/main" id="{219D062E-E005-DD8C-3FF5-F2C678B2DF85}"/>
              </a:ext>
            </a:extLst>
          </p:cNvPr>
          <p:cNvSpPr txBox="1"/>
          <p:nvPr/>
        </p:nvSpPr>
        <p:spPr>
          <a:xfrm>
            <a:off x="2554976" y="2953781"/>
            <a:ext cx="8802410" cy="3477875"/>
          </a:xfrm>
          <a:prstGeom prst="rect">
            <a:avLst/>
          </a:prstGeom>
          <a:noFill/>
        </p:spPr>
        <p:txBody>
          <a:bodyPr wrap="none" rtlCol="0">
            <a:spAutoFit/>
          </a:bodyPr>
          <a:lstStyle/>
          <a:p>
            <a:r>
              <a:rPr lang="en-US" sz="2000" b="0" dirty="0">
                <a:solidFill>
                  <a:srgbClr val="0000FF"/>
                </a:solidFill>
                <a:effectLst/>
                <a:latin typeface="Fira Code" panose="020B0809050000020004" pitchFamily="49" charset="0"/>
              </a:rPr>
              <a:t>struct</a:t>
            </a:r>
            <a:r>
              <a:rPr lang="en-US" sz="2000" b="0" dirty="0">
                <a:solidFill>
                  <a:srgbClr val="000000"/>
                </a:solidFill>
                <a:effectLst/>
                <a:latin typeface="Fira Code" panose="020B0809050000020004" pitchFamily="49" charset="0"/>
              </a:rPr>
              <a:t> </a:t>
            </a:r>
            <a:r>
              <a:rPr lang="en-US" sz="2000" b="0" dirty="0">
                <a:solidFill>
                  <a:srgbClr val="267F99"/>
                </a:solidFill>
                <a:effectLst/>
                <a:latin typeface="Fira Code" panose="020B0809050000020004" pitchFamily="49" charset="0"/>
              </a:rPr>
              <a:t>Point</a:t>
            </a:r>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int</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x</a:t>
            </a:r>
            <a:r>
              <a:rPr lang="en-US" sz="2000" b="0" dirty="0">
                <a:solidFill>
                  <a:srgbClr val="000000"/>
                </a:solidFill>
                <a:effectLst/>
                <a:latin typeface="Fira Code" panose="020B0809050000020004" pitchFamily="49" charset="0"/>
              </a:rPr>
              <a:t>;</a:t>
            </a:r>
          </a:p>
          <a:p>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int</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y</a:t>
            </a:r>
            <a:r>
              <a:rPr lang="en-US" sz="2000" b="0" dirty="0">
                <a:solidFill>
                  <a:srgbClr val="000000"/>
                </a:solidFill>
                <a:effectLst/>
                <a:latin typeface="Fira Code" panose="020B0809050000020004" pitchFamily="49" charset="0"/>
              </a:rPr>
              <a:t>;</a:t>
            </a:r>
          </a:p>
          <a:p>
            <a:br>
              <a:rPr lang="en-US" sz="2000" b="0" dirty="0">
                <a:solidFill>
                  <a:srgbClr val="000000"/>
                </a:solidFill>
                <a:effectLst/>
                <a:latin typeface="Fira Code" panose="020B0809050000020004" pitchFamily="49" charset="0"/>
              </a:rPr>
            </a:b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friend</a:t>
            </a: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auto</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operator&lt;&lt;</a:t>
            </a:r>
            <a:r>
              <a:rPr lang="en-US" sz="2000" b="0" dirty="0">
                <a:solidFill>
                  <a:srgbClr val="000000"/>
                </a:solidFill>
                <a:effectLst/>
                <a:latin typeface="Fira Code" panose="020B0809050000020004" pitchFamily="49" charset="0"/>
              </a:rPr>
              <a:t>(</a:t>
            </a:r>
            <a:r>
              <a:rPr lang="en-US" sz="2000" b="0" dirty="0">
                <a:solidFill>
                  <a:srgbClr val="267F99"/>
                </a:solidFill>
                <a:effectLst/>
                <a:latin typeface="Fira Code" panose="020B0809050000020004" pitchFamily="49" charset="0"/>
              </a:rPr>
              <a:t>std</a:t>
            </a:r>
            <a:r>
              <a:rPr lang="en-US" sz="2000" b="0" dirty="0">
                <a:solidFill>
                  <a:srgbClr val="000000"/>
                </a:solidFill>
                <a:effectLst/>
                <a:latin typeface="Fira Code" panose="020B0809050000020004" pitchFamily="49" charset="0"/>
              </a:rPr>
              <a:t>::</a:t>
            </a:r>
            <a:r>
              <a:rPr lang="en-US" sz="2000" b="0" dirty="0" err="1">
                <a:solidFill>
                  <a:srgbClr val="267F99"/>
                </a:solidFill>
                <a:effectLst/>
                <a:latin typeface="Fira Code" panose="020B0809050000020004" pitchFamily="49" charset="0"/>
              </a:rPr>
              <a:t>ostream</a:t>
            </a:r>
            <a:r>
              <a:rPr lang="en-US" sz="2000" b="0" dirty="0">
                <a:solidFill>
                  <a:srgbClr val="0000FF"/>
                </a:solidFill>
                <a:effectLst/>
                <a:latin typeface="Fira Code" panose="020B0809050000020004" pitchFamily="49" charset="0"/>
              </a:rPr>
              <a:t>&amp;</a:t>
            </a:r>
            <a:r>
              <a:rPr lang="en-US" sz="2000" b="0" dirty="0">
                <a:solidFill>
                  <a:srgbClr val="000000"/>
                </a:solidFill>
                <a:effectLst/>
                <a:latin typeface="Fira Code" panose="020B0809050000020004" pitchFamily="49" charset="0"/>
              </a:rPr>
              <a:t> </a:t>
            </a:r>
            <a:r>
              <a:rPr lang="en-US" sz="2000" b="0" dirty="0" err="1">
                <a:solidFill>
                  <a:srgbClr val="001080"/>
                </a:solidFill>
                <a:effectLst/>
                <a:latin typeface="Fira Code" panose="020B0809050000020004" pitchFamily="49" charset="0"/>
              </a:rPr>
              <a:t>os</a:t>
            </a:r>
            <a:r>
              <a:rPr lang="en-US" sz="2000" b="0" dirty="0">
                <a:solidFill>
                  <a:srgbClr val="000000"/>
                </a:solidFill>
                <a:effectLst/>
                <a:latin typeface="Fira Code" panose="020B0809050000020004" pitchFamily="49" charset="0"/>
              </a:rPr>
              <a:t>, </a:t>
            </a:r>
            <a:r>
              <a:rPr lang="en-US" sz="2000" b="0" dirty="0">
                <a:solidFill>
                  <a:srgbClr val="267F99"/>
                </a:solidFill>
                <a:effectLst/>
                <a:latin typeface="Fira Code" panose="020B0809050000020004" pitchFamily="49" charset="0"/>
              </a:rPr>
              <a:t>Point</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p</a:t>
            </a:r>
            <a:r>
              <a:rPr lang="en-US" sz="2000" b="0" dirty="0">
                <a:solidFill>
                  <a:srgbClr val="000000"/>
                </a:solidFill>
                <a:effectLst/>
                <a:latin typeface="Fira Code" panose="020B0809050000020004" pitchFamily="49" charset="0"/>
              </a:rPr>
              <a:t>)</a:t>
            </a:r>
            <a:endParaRPr lang="en-US" sz="2000" dirty="0">
              <a:solidFill>
                <a:srgbClr val="001080"/>
              </a:solidFill>
              <a:latin typeface="Fira Code" panose="020B0809050000020004" pitchFamily="49" charset="0"/>
            </a:endParaRPr>
          </a:p>
          <a:p>
            <a:r>
              <a:rPr lang="en-US" sz="2000" b="0" dirty="0">
                <a:solidFill>
                  <a:srgbClr val="001080"/>
                </a:solidFill>
                <a:effectLst/>
                <a:latin typeface="Fira Code" panose="020B0809050000020004" pitchFamily="49" charset="0"/>
              </a:rPr>
              <a:t>  </a:t>
            </a:r>
            <a:r>
              <a:rPr lang="en-US" sz="2000" dirty="0">
                <a:solidFill>
                  <a:srgbClr val="001080"/>
                </a:solidFill>
                <a:latin typeface="Fira Code" panose="020B0809050000020004" pitchFamily="49" charset="0"/>
              </a:rPr>
              <a:t>  </a:t>
            </a:r>
            <a:r>
              <a:rPr lang="en-US" sz="2000" b="0" dirty="0">
                <a:solidFill>
                  <a:srgbClr val="000000"/>
                </a:solidFill>
                <a:effectLst/>
                <a:latin typeface="Fira Code" panose="020B0809050000020004" pitchFamily="49" charset="0"/>
              </a:rPr>
              <a:t>-&gt; </a:t>
            </a:r>
            <a:r>
              <a:rPr lang="en-US" sz="2000" b="0" dirty="0">
                <a:solidFill>
                  <a:srgbClr val="267F99"/>
                </a:solidFill>
                <a:effectLst/>
                <a:latin typeface="Fira Code" panose="020B0809050000020004" pitchFamily="49" charset="0"/>
              </a:rPr>
              <a:t>std</a:t>
            </a:r>
            <a:r>
              <a:rPr lang="en-US" sz="2000" b="0" dirty="0">
                <a:solidFill>
                  <a:srgbClr val="000000"/>
                </a:solidFill>
                <a:effectLst/>
                <a:latin typeface="Fira Code" panose="020B0809050000020004" pitchFamily="49" charset="0"/>
              </a:rPr>
              <a:t>::</a:t>
            </a:r>
            <a:r>
              <a:rPr lang="en-US" sz="2000" b="0" dirty="0" err="1">
                <a:solidFill>
                  <a:srgbClr val="267F99"/>
                </a:solidFill>
                <a:effectLst/>
                <a:latin typeface="Fira Code" panose="020B0809050000020004" pitchFamily="49" charset="0"/>
              </a:rPr>
              <a:t>ostream</a:t>
            </a:r>
            <a:r>
              <a:rPr lang="en-US" sz="2000" b="0" dirty="0">
                <a:solidFill>
                  <a:srgbClr val="000000"/>
                </a:solidFill>
                <a:effectLst/>
                <a:latin typeface="Fira Code" panose="020B0809050000020004" pitchFamily="49" charset="0"/>
              </a:rPr>
              <a:t>&amp;</a:t>
            </a:r>
          </a:p>
          <a:p>
            <a:r>
              <a:rPr lang="en-US" sz="2000" dirty="0">
                <a:solidFill>
                  <a:srgbClr val="000000"/>
                </a:solidFill>
                <a:latin typeface="Fira Code" panose="020B0809050000020004" pitchFamily="49" charset="0"/>
              </a:rPr>
              <a:t>  </a:t>
            </a:r>
            <a:r>
              <a:rPr lang="en-US" sz="2000" b="0" dirty="0">
                <a:solidFill>
                  <a:srgbClr val="000000"/>
                </a:solidFill>
                <a:effectLst/>
                <a:latin typeface="Fira Code" panose="020B0809050000020004" pitchFamily="49" charset="0"/>
              </a:rPr>
              <a:t>{</a:t>
            </a:r>
          </a:p>
          <a:p>
            <a:r>
              <a:rPr lang="en-US" sz="2000" b="0" dirty="0">
                <a:solidFill>
                  <a:srgbClr val="000000"/>
                </a:solidFill>
                <a:effectLst/>
                <a:latin typeface="Fira Code" panose="020B0809050000020004" pitchFamily="49" charset="0"/>
              </a:rPr>
              <a:t>    </a:t>
            </a:r>
            <a:r>
              <a:rPr lang="en-US" sz="2000" b="0" dirty="0">
                <a:solidFill>
                  <a:srgbClr val="AF00DB"/>
                </a:solidFill>
                <a:effectLst/>
                <a:latin typeface="Fira Code" panose="020B0809050000020004" pitchFamily="49" charset="0"/>
              </a:rPr>
              <a:t>return</a:t>
            </a:r>
            <a:r>
              <a:rPr lang="en-US" sz="2000" b="0" dirty="0">
                <a:solidFill>
                  <a:srgbClr val="000000"/>
                </a:solidFill>
                <a:effectLst/>
                <a:latin typeface="Fira Code" panose="020B0809050000020004" pitchFamily="49" charset="0"/>
              </a:rPr>
              <a:t> </a:t>
            </a:r>
            <a:r>
              <a:rPr lang="en-US" sz="2000" b="0" dirty="0" err="1">
                <a:solidFill>
                  <a:srgbClr val="001080"/>
                </a:solidFill>
                <a:effectLst/>
                <a:latin typeface="Fira Code" panose="020B0809050000020004" pitchFamily="49" charset="0"/>
              </a:rPr>
              <a:t>os</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&lt;&lt;</a:t>
            </a:r>
            <a:r>
              <a:rPr lang="en-US" sz="2000" b="0" dirty="0">
                <a:solidFill>
                  <a:srgbClr val="000000"/>
                </a:solidFill>
                <a:effectLst/>
                <a:latin typeface="Fira Code" panose="020B0809050000020004" pitchFamily="49" charset="0"/>
              </a:rPr>
              <a:t> </a:t>
            </a:r>
            <a:r>
              <a:rPr lang="en-US" sz="2000" b="0" dirty="0">
                <a:solidFill>
                  <a:srgbClr val="A31515"/>
                </a:solidFill>
                <a:effectLst/>
                <a:latin typeface="Fira Code" panose="020B0809050000020004" pitchFamily="49" charset="0"/>
              </a:rPr>
              <a:t>"(x="</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&lt;&lt;</a:t>
            </a:r>
            <a:r>
              <a:rPr lang="en-US" sz="2000" b="0" dirty="0">
                <a:solidFill>
                  <a:srgbClr val="000000"/>
                </a:solidFill>
                <a:effectLst/>
                <a:latin typeface="Fira Code" panose="020B0809050000020004" pitchFamily="49" charset="0"/>
              </a:rPr>
              <a:t> </a:t>
            </a:r>
            <a:r>
              <a:rPr lang="en-US" sz="2000" b="0" dirty="0" err="1">
                <a:solidFill>
                  <a:srgbClr val="001080"/>
                </a:solidFill>
                <a:effectLst/>
                <a:latin typeface="Fira Code" panose="020B0809050000020004" pitchFamily="49" charset="0"/>
              </a:rPr>
              <a:t>p</a:t>
            </a:r>
            <a:r>
              <a:rPr lang="en-US" sz="2000" b="0" dirty="0" err="1">
                <a:solidFill>
                  <a:srgbClr val="000000"/>
                </a:solidFill>
                <a:effectLst/>
                <a:latin typeface="Fira Code" panose="020B0809050000020004" pitchFamily="49" charset="0"/>
              </a:rPr>
              <a:t>.</a:t>
            </a:r>
            <a:r>
              <a:rPr lang="en-US" sz="2000" b="0" dirty="0" err="1">
                <a:solidFill>
                  <a:srgbClr val="001080"/>
                </a:solidFill>
                <a:effectLst/>
                <a:latin typeface="Fira Code" panose="020B0809050000020004" pitchFamily="49" charset="0"/>
              </a:rPr>
              <a:t>x</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&lt;&lt;</a:t>
            </a:r>
            <a:r>
              <a:rPr lang="en-US" sz="2000" b="0" dirty="0">
                <a:solidFill>
                  <a:srgbClr val="000000"/>
                </a:solidFill>
                <a:effectLst/>
                <a:latin typeface="Fira Code" panose="020B0809050000020004" pitchFamily="49" charset="0"/>
              </a:rPr>
              <a:t> </a:t>
            </a:r>
            <a:r>
              <a:rPr lang="en-US" sz="2000" b="0" dirty="0">
                <a:solidFill>
                  <a:srgbClr val="A31515"/>
                </a:solidFill>
                <a:effectLst/>
                <a:latin typeface="Fira Code" panose="020B0809050000020004" pitchFamily="49" charset="0"/>
              </a:rPr>
              <a:t>", y="</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&lt;&lt;</a:t>
            </a:r>
            <a:r>
              <a:rPr lang="en-US" sz="2000" b="0" dirty="0">
                <a:solidFill>
                  <a:srgbClr val="000000"/>
                </a:solidFill>
                <a:effectLst/>
                <a:latin typeface="Fira Code" panose="020B0809050000020004" pitchFamily="49" charset="0"/>
              </a:rPr>
              <a:t> </a:t>
            </a:r>
            <a:r>
              <a:rPr lang="en-US" sz="2000" b="0" dirty="0" err="1">
                <a:solidFill>
                  <a:srgbClr val="001080"/>
                </a:solidFill>
                <a:effectLst/>
                <a:latin typeface="Fira Code" panose="020B0809050000020004" pitchFamily="49" charset="0"/>
              </a:rPr>
              <a:t>p</a:t>
            </a:r>
            <a:r>
              <a:rPr lang="en-US" sz="2000" b="0" dirty="0" err="1">
                <a:solidFill>
                  <a:srgbClr val="000000"/>
                </a:solidFill>
                <a:effectLst/>
                <a:latin typeface="Fira Code" panose="020B0809050000020004" pitchFamily="49" charset="0"/>
              </a:rPr>
              <a:t>.</a:t>
            </a:r>
            <a:r>
              <a:rPr lang="en-US" sz="2000" b="0" dirty="0" err="1">
                <a:solidFill>
                  <a:srgbClr val="001080"/>
                </a:solidFill>
                <a:effectLst/>
                <a:latin typeface="Fira Code" panose="020B0809050000020004" pitchFamily="49" charset="0"/>
              </a:rPr>
              <a:t>y</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&lt;&lt;</a:t>
            </a:r>
            <a:r>
              <a:rPr lang="en-US" sz="2000" b="0" dirty="0">
                <a:solidFill>
                  <a:srgbClr val="000000"/>
                </a:solidFill>
                <a:effectLst/>
                <a:latin typeface="Fira Code" panose="020B0809050000020004" pitchFamily="49" charset="0"/>
              </a:rPr>
              <a:t> </a:t>
            </a:r>
            <a:r>
              <a:rPr lang="en-US" sz="2000" b="0" dirty="0">
                <a:solidFill>
                  <a:srgbClr val="A31515"/>
                </a:solidFill>
                <a:effectLst/>
                <a:latin typeface="Fira Code" panose="020B0809050000020004" pitchFamily="49" charset="0"/>
              </a:rPr>
              <a:t>')'</a:t>
            </a:r>
            <a:r>
              <a:rPr lang="en-US" sz="2000" b="0" dirty="0">
                <a:solidFill>
                  <a:srgbClr val="000000"/>
                </a:solidFill>
                <a:effectLst/>
                <a:latin typeface="Fira Code" panose="020B0809050000020004" pitchFamily="49" charset="0"/>
              </a:rPr>
              <a:t>;</a:t>
            </a:r>
          </a:p>
          <a:p>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a:t>
            </a:r>
          </a:p>
          <a:p>
            <a:endParaRPr lang="en-US" sz="2000" dirty="0"/>
          </a:p>
        </p:txBody>
      </p:sp>
      <p:sp>
        <p:nvSpPr>
          <p:cNvPr id="7" name="Slide Number Placeholder 6">
            <a:extLst>
              <a:ext uri="{FF2B5EF4-FFF2-40B4-BE49-F238E27FC236}">
                <a16:creationId xmlns:a16="http://schemas.microsoft.com/office/drawing/2014/main" id="{2C47D62A-2A52-41C3-777A-19CAFCF10132}"/>
              </a:ext>
            </a:extLst>
          </p:cNvPr>
          <p:cNvSpPr>
            <a:spLocks noGrp="1"/>
          </p:cNvSpPr>
          <p:nvPr>
            <p:ph type="sldNum" sz="quarter" idx="12"/>
          </p:nvPr>
        </p:nvSpPr>
        <p:spPr/>
        <p:txBody>
          <a:bodyPr/>
          <a:lstStyle/>
          <a:p>
            <a:fld id="{0EED7EFE-8F4A-4E55-AD2D-7D815A96E790}" type="slidenum">
              <a:rPr lang="en-US" smtClean="0"/>
              <a:t>13</a:t>
            </a:fld>
            <a:endParaRPr lang="en-US"/>
          </a:p>
        </p:txBody>
      </p:sp>
    </p:spTree>
    <p:extLst>
      <p:ext uri="{BB962C8B-B14F-4D97-AF65-F5344CB8AC3E}">
        <p14:creationId xmlns:p14="http://schemas.microsoft.com/office/powerpoint/2010/main" val="13959431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6413935" cy="3600986"/>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vector&lt;</a:t>
            </a:r>
            <a:r>
              <a:rPr lang="en-US" sz="1200" b="0" dirty="0">
                <a:solidFill>
                  <a:srgbClr val="0000FF"/>
                </a:solidFill>
                <a:effectLst/>
                <a:latin typeface="Fira Code" panose="020B0809050000020004" pitchFamily="49" charset="0"/>
              </a:rPr>
              <a:t>char</a:t>
            </a:r>
            <a:r>
              <a:rPr lang="en-US" sz="1200" b="0" dirty="0">
                <a:solidFill>
                  <a:srgbClr val="000000"/>
                </a:solidFill>
                <a:effectLst/>
                <a:latin typeface="Fira Code" panose="020B0809050000020004" pitchFamily="49" charset="0"/>
              </a:rPr>
              <a:t>&gt; </a:t>
            </a:r>
            <a:r>
              <a:rPr lang="en-US" sz="1200" b="0" dirty="0" err="1">
                <a:solidFill>
                  <a:srgbClr val="000000"/>
                </a:solidFill>
                <a:effectLst/>
                <a:latin typeface="Fira Code" panose="020B0809050000020004" pitchFamily="49" charset="0"/>
              </a:rPr>
              <a:t>buf</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format_context</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new_ctx</a:t>
            </a:r>
            <a:r>
              <a:rPr lang="en-US" sz="1200" b="0" dirty="0">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back_inserter</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buf</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r>
              <a:rPr lang="en-US" sz="1200" b="0" dirty="0">
                <a:solidFill>
                  <a:srgbClr val="0000FF"/>
                </a:solidFill>
                <a:effectLst/>
                <a:latin typeface="Fira Code" panose="020B0809050000020004" pitchFamily="49" charset="0"/>
              </a:rPr>
              <a:t>  auto</a:t>
            </a:r>
            <a:r>
              <a:rPr lang="en-US" sz="1200" b="0" dirty="0">
                <a:solidFill>
                  <a:srgbClr val="000000"/>
                </a:solidFill>
                <a:effectLst/>
                <a:latin typeface="Fira Code" panose="020B0809050000020004" pitchFamily="49" charset="0"/>
              </a:rPr>
              <a:t> out = </a:t>
            </a:r>
            <a:r>
              <a:rPr lang="en-US" sz="1200" b="0" dirty="0" err="1">
                <a:solidFill>
                  <a:srgbClr val="000000"/>
                </a:solidFill>
                <a:effectLst/>
                <a:highlight>
                  <a:srgbClr val="FFFF00"/>
                </a:highlight>
                <a:latin typeface="Fira Code" panose="020B0809050000020004" pitchFamily="49" charset="0"/>
              </a:rPr>
              <a:t>new_</a:t>
            </a:r>
            <a:r>
              <a:rPr lang="en-US" sz="1200" b="0" dirty="0" err="1">
                <a:solidFill>
                  <a:srgbClr val="001080"/>
                </a:solidFill>
                <a:effectLst/>
                <a:highlight>
                  <a:srgbClr val="FFFF00"/>
                </a:highligh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0000"/>
                </a:solidFill>
                <a:effectLst/>
                <a:highlight>
                  <a:srgbClr val="FFFF00"/>
                </a:highlight>
                <a:latin typeface="Fira Code" panose="020B0809050000020004" pitchFamily="49" charset="0"/>
              </a:rPr>
              <a:t>new_</a:t>
            </a:r>
            <a:r>
              <a:rPr lang="en-US" sz="1200" b="0" dirty="0" err="1">
                <a:solidFill>
                  <a:srgbClr val="001080"/>
                </a:solidFill>
                <a:effectLst/>
                <a:highlight>
                  <a:srgbClr val="FFFF00"/>
                </a:highligh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highlight>
                  <a:srgbClr val="FFFF00"/>
                </a:highlight>
                <a:latin typeface="Fira Code" panose="020B0809050000020004" pitchFamily="49" charset="0"/>
              </a:rPr>
              <a:t>new_ctx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dirty="0">
                <a:solidFill>
                  <a:srgbClr val="AF00DB"/>
                </a:solidFill>
                <a:latin typeface="Fira Code" panose="020B0809050000020004" pitchFamily="49" charset="0"/>
              </a:rPr>
              <a:t>return</a:t>
            </a:r>
            <a:r>
              <a:rPr lang="en-US" sz="1200" dirty="0">
                <a:solidFill>
                  <a:srgbClr val="000000"/>
                </a:solidFill>
                <a:latin typeface="Fira Code" panose="020B0809050000020004" pitchFamily="49" charset="0"/>
              </a:rPr>
              <a:t> </a:t>
            </a:r>
            <a:r>
              <a:rPr lang="en-US" sz="1200" dirty="0" err="1">
                <a:solidFill>
                  <a:srgbClr val="795E26"/>
                </a:solidFill>
                <a:latin typeface="Fira Code" panose="020B0809050000020004" pitchFamily="49" charset="0"/>
              </a:rPr>
              <a:t>write_padded_aligned</a:t>
            </a:r>
            <a:r>
              <a:rPr lang="en-US" sz="1200" dirty="0">
                <a:solidFill>
                  <a:srgbClr val="000000"/>
                </a:solidFill>
                <a:latin typeface="Fira Code" panose="020B0809050000020004" pitchFamily="49" charset="0"/>
              </a:rPr>
              <a:t>(</a:t>
            </a:r>
            <a:r>
              <a:rPr lang="en-US" sz="1200" dirty="0" err="1">
                <a:solidFill>
                  <a:srgbClr val="001080"/>
                </a:solidFill>
                <a:latin typeface="Fira Code" panose="020B0809050000020004" pitchFamily="49" charset="0"/>
              </a:rPr>
              <a:t>ctx</a:t>
            </a:r>
            <a:r>
              <a:rPr lang="en-US" sz="1200" dirty="0" err="1">
                <a:solidFill>
                  <a:srgbClr val="000000"/>
                </a:solidFill>
                <a:latin typeface="Fira Code" panose="020B0809050000020004" pitchFamily="49" charset="0"/>
              </a:rPr>
              <a:t>.</a:t>
            </a:r>
            <a:r>
              <a:rPr lang="en-US" sz="1200" dirty="0" err="1">
                <a:solidFill>
                  <a:srgbClr val="795E26"/>
                </a:solidFill>
                <a:latin typeface="Fira Code" panose="020B0809050000020004" pitchFamily="49" charset="0"/>
              </a:rPr>
              <a:t>out</a:t>
            </a:r>
            <a:r>
              <a:rPr lang="en-US" sz="1200" dirty="0">
                <a:solidFill>
                  <a:srgbClr val="000000"/>
                </a:solidFill>
                <a:latin typeface="Fira Code" panose="020B0809050000020004" pitchFamily="49" charset="0"/>
              </a:rPr>
              <a:t>(), specs, </a:t>
            </a:r>
            <a:r>
              <a:rPr lang="en-US" sz="1200" dirty="0" err="1">
                <a:solidFill>
                  <a:srgbClr val="000000"/>
                </a:solidFill>
                <a:latin typeface="Fira Code" panose="020B0809050000020004" pitchFamily="49" charset="0"/>
              </a:rPr>
              <a:t>buf</a:t>
            </a:r>
            <a:r>
              <a:rPr lang="en-US" sz="1200" dirty="0">
                <a:solidFill>
                  <a:srgbClr val="000000"/>
                </a:solidFill>
                <a:latin typeface="Fira Code" panose="020B0809050000020004" pitchFamily="49" charset="0"/>
              </a:rPr>
              <a:t>);</a:t>
            </a:r>
            <a:endParaRPr lang="en-US" sz="1200" b="0" dirty="0">
              <a:solidFill>
                <a:srgbClr val="000000"/>
              </a:solidFill>
              <a:effectLst/>
              <a:latin typeface="Fira Code" panose="020B0809050000020004" pitchFamily="49" charset="0"/>
            </a:endParaRPr>
          </a:p>
          <a:p>
            <a:r>
              <a:rPr lang="en-US" sz="1200" dirty="0">
                <a:solidFill>
                  <a:srgbClr val="000000"/>
                </a:solidFill>
                <a:latin typeface="Fira Code" panose="020B0809050000020004" pitchFamily="49" charset="0"/>
              </a:rPr>
              <a:t>}</a:t>
            </a:r>
            <a:endParaRPr lang="en-US" sz="1200" b="0" dirty="0">
              <a:solidFill>
                <a:srgbClr val="000000"/>
              </a:solidFill>
              <a:effectLst/>
              <a:latin typeface="Fira Code" panose="020B0809050000020004" pitchFamily="49" charset="0"/>
            </a:endParaRPr>
          </a:p>
        </p:txBody>
      </p:sp>
      <p:sp>
        <p:nvSpPr>
          <p:cNvPr id="4" name="Right Bracket 3">
            <a:extLst>
              <a:ext uri="{FF2B5EF4-FFF2-40B4-BE49-F238E27FC236}">
                <a16:creationId xmlns:a16="http://schemas.microsoft.com/office/drawing/2014/main" id="{78201F8C-CD43-827B-9688-EF83EF96130D}"/>
              </a:ext>
            </a:extLst>
          </p:cNvPr>
          <p:cNvSpPr/>
          <p:nvPr/>
        </p:nvSpPr>
        <p:spPr>
          <a:xfrm>
            <a:off x="8105714" y="2235855"/>
            <a:ext cx="149295" cy="47784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0CBD0C75-76CE-CF7E-40BB-22DD4590F3CE}"/>
              </a:ext>
            </a:extLst>
          </p:cNvPr>
          <p:cNvSpPr txBox="1"/>
          <p:nvPr/>
        </p:nvSpPr>
        <p:spPr>
          <a:xfrm>
            <a:off x="8324615" y="2290113"/>
            <a:ext cx="2583293" cy="369332"/>
          </a:xfrm>
          <a:prstGeom prst="rect">
            <a:avLst/>
          </a:prstGeom>
          <a:noFill/>
          <a:ln>
            <a:solidFill>
              <a:schemeClr val="accent1"/>
            </a:solidFill>
          </a:ln>
        </p:spPr>
        <p:txBody>
          <a:bodyPr wrap="square" rtlCol="0">
            <a:spAutoFit/>
          </a:bodyPr>
          <a:lstStyle/>
          <a:p>
            <a:r>
              <a:rPr lang="en-US" dirty="0">
                <a:solidFill>
                  <a:schemeClr val="tx1"/>
                </a:solidFill>
              </a:rPr>
              <a:t>new, local format context</a:t>
            </a:r>
          </a:p>
        </p:txBody>
      </p:sp>
      <p:sp>
        <p:nvSpPr>
          <p:cNvPr id="6" name="Right Bracket 5">
            <a:extLst>
              <a:ext uri="{FF2B5EF4-FFF2-40B4-BE49-F238E27FC236}">
                <a16:creationId xmlns:a16="http://schemas.microsoft.com/office/drawing/2014/main" id="{2E74725B-B9CE-EB9B-3153-CE856205E9BE}"/>
              </a:ext>
            </a:extLst>
          </p:cNvPr>
          <p:cNvSpPr/>
          <p:nvPr/>
        </p:nvSpPr>
        <p:spPr>
          <a:xfrm>
            <a:off x="8105714" y="2867054"/>
            <a:ext cx="149295" cy="1923221"/>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59C8E168-9F8A-353A-BBC8-981EDCB24E0A}"/>
              </a:ext>
            </a:extLst>
          </p:cNvPr>
          <p:cNvSpPr txBox="1"/>
          <p:nvPr/>
        </p:nvSpPr>
        <p:spPr>
          <a:xfrm>
            <a:off x="8324614" y="3534846"/>
            <a:ext cx="2583293" cy="369332"/>
          </a:xfrm>
          <a:prstGeom prst="rect">
            <a:avLst/>
          </a:prstGeom>
          <a:noFill/>
          <a:ln>
            <a:solidFill>
              <a:schemeClr val="accent1"/>
            </a:solidFill>
          </a:ln>
        </p:spPr>
        <p:txBody>
          <a:bodyPr wrap="square" rtlCol="0">
            <a:spAutoFit/>
          </a:bodyPr>
          <a:lstStyle/>
          <a:p>
            <a:r>
              <a:rPr lang="en-US" dirty="0"/>
              <a:t>write into local context</a:t>
            </a:r>
            <a:endParaRPr lang="en-US" dirty="0">
              <a:solidFill>
                <a:schemeClr val="tx1"/>
              </a:solidFill>
            </a:endParaRPr>
          </a:p>
        </p:txBody>
      </p:sp>
      <p:sp>
        <p:nvSpPr>
          <p:cNvPr id="11" name="Right Bracket 10">
            <a:extLst>
              <a:ext uri="{FF2B5EF4-FFF2-40B4-BE49-F238E27FC236}">
                <a16:creationId xmlns:a16="http://schemas.microsoft.com/office/drawing/2014/main" id="{194F2469-BB13-FA9A-9984-E2A8173B84BF}"/>
              </a:ext>
            </a:extLst>
          </p:cNvPr>
          <p:cNvSpPr/>
          <p:nvPr/>
        </p:nvSpPr>
        <p:spPr>
          <a:xfrm>
            <a:off x="8105713" y="4905860"/>
            <a:ext cx="149295" cy="47784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59B111ED-ED03-EA75-BAE3-14C991C76D9F}"/>
              </a:ext>
            </a:extLst>
          </p:cNvPr>
          <p:cNvSpPr txBox="1"/>
          <p:nvPr/>
        </p:nvSpPr>
        <p:spPr>
          <a:xfrm>
            <a:off x="8324614" y="4960118"/>
            <a:ext cx="2583293" cy="369332"/>
          </a:xfrm>
          <a:prstGeom prst="rect">
            <a:avLst/>
          </a:prstGeom>
          <a:noFill/>
          <a:ln>
            <a:solidFill>
              <a:schemeClr val="accent1"/>
            </a:solidFill>
          </a:ln>
        </p:spPr>
        <p:txBody>
          <a:bodyPr wrap="square" rtlCol="0">
            <a:spAutoFit/>
          </a:bodyPr>
          <a:lstStyle/>
          <a:p>
            <a:r>
              <a:rPr lang="en-US" dirty="0">
                <a:solidFill>
                  <a:schemeClr val="tx1"/>
                </a:solidFill>
              </a:rPr>
              <a:t>transfer to main context</a:t>
            </a:r>
          </a:p>
        </p:txBody>
      </p:sp>
      <p:sp>
        <p:nvSpPr>
          <p:cNvPr id="17" name="Rectangle 16">
            <a:extLst>
              <a:ext uri="{FF2B5EF4-FFF2-40B4-BE49-F238E27FC236}">
                <a16:creationId xmlns:a16="http://schemas.microsoft.com/office/drawing/2014/main" id="{B92D7AF9-DB49-C34F-326D-67E891B4664B}"/>
              </a:ext>
            </a:extLst>
          </p:cNvPr>
          <p:cNvSpPr/>
          <p:nvPr/>
        </p:nvSpPr>
        <p:spPr>
          <a:xfrm>
            <a:off x="5658683" y="2071837"/>
            <a:ext cx="902984" cy="21827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0503882-5106-7CCA-BCE2-77BBBB7D0C27}"/>
              </a:ext>
            </a:extLst>
          </p:cNvPr>
          <p:cNvSpPr/>
          <p:nvPr/>
        </p:nvSpPr>
        <p:spPr>
          <a:xfrm>
            <a:off x="3948416" y="5035646"/>
            <a:ext cx="835251" cy="21827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Elbow 21">
            <a:extLst>
              <a:ext uri="{FF2B5EF4-FFF2-40B4-BE49-F238E27FC236}">
                <a16:creationId xmlns:a16="http://schemas.microsoft.com/office/drawing/2014/main" id="{FA4D04CB-9599-D81A-6DCC-1EE42E7DB01D}"/>
              </a:ext>
            </a:extLst>
          </p:cNvPr>
          <p:cNvCxnSpPr/>
          <p:nvPr/>
        </p:nvCxnSpPr>
        <p:spPr>
          <a:xfrm rot="5400000" flipH="1" flipV="1">
            <a:off x="3674943" y="2962651"/>
            <a:ext cx="2996108" cy="1846006"/>
          </a:xfrm>
          <a:prstGeom prst="bentConnector3">
            <a:avLst>
              <a:gd name="adj1" fmla="val -13017"/>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2B935D2-D2B6-0A9E-73EF-C3493BD79FC6}"/>
              </a:ext>
            </a:extLst>
          </p:cNvPr>
          <p:cNvSpPr/>
          <p:nvPr/>
        </p:nvSpPr>
        <p:spPr>
          <a:xfrm>
            <a:off x="5544097" y="5035646"/>
            <a:ext cx="410101" cy="21827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851FFF7-D7CF-6E7C-56F2-4445E3D6C287}"/>
              </a:ext>
            </a:extLst>
          </p:cNvPr>
          <p:cNvSpPr/>
          <p:nvPr/>
        </p:nvSpPr>
        <p:spPr>
          <a:xfrm>
            <a:off x="1349323" y="2256503"/>
            <a:ext cx="1630944" cy="21827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DABFA384-DF10-3AB9-FB6D-A5477BA590BD}"/>
              </a:ext>
            </a:extLst>
          </p:cNvPr>
          <p:cNvCxnSpPr>
            <a:cxnSpLocks/>
          </p:cNvCxnSpPr>
          <p:nvPr/>
        </p:nvCxnSpPr>
        <p:spPr>
          <a:xfrm>
            <a:off x="3079463" y="2398487"/>
            <a:ext cx="2669684" cy="2507373"/>
          </a:xfrm>
          <a:prstGeom prst="bentConnector3">
            <a:avLst>
              <a:gd name="adj1" fmla="val 100108"/>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AF38B27D-EBEA-CCA4-F4F8-0CE0451255D2}"/>
              </a:ext>
            </a:extLst>
          </p:cNvPr>
          <p:cNvSpPr>
            <a:spLocks noGrp="1"/>
          </p:cNvSpPr>
          <p:nvPr>
            <p:ph type="sldNum" sz="quarter" idx="12"/>
          </p:nvPr>
        </p:nvSpPr>
        <p:spPr/>
        <p:txBody>
          <a:bodyPr/>
          <a:lstStyle/>
          <a:p>
            <a:fld id="{0EED7EFE-8F4A-4E55-AD2D-7D815A96E790}" type="slidenum">
              <a:rPr lang="en-US" smtClean="0"/>
              <a:t>130</a:t>
            </a:fld>
            <a:endParaRPr lang="en-US"/>
          </a:p>
        </p:txBody>
      </p:sp>
    </p:spTree>
    <p:extLst>
      <p:ext uri="{BB962C8B-B14F-4D97-AF65-F5344CB8AC3E}">
        <p14:creationId xmlns:p14="http://schemas.microsoft.com/office/powerpoint/2010/main" val="55024306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500"/>
                                        <p:tgtEl>
                                          <p:spTgt spid="1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heel(1)">
                                      <p:cBhvr>
                                        <p:cTn id="10" dur="500"/>
                                        <p:tgtEl>
                                          <p:spTgt spid="19"/>
                                        </p:tgtEl>
                                      </p:cBhvr>
                                    </p:animEffec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heel(1)">
                                      <p:cBhvr>
                                        <p:cTn id="17" dur="500"/>
                                        <p:tgtEl>
                                          <p:spTgt spid="24"/>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heel(1)">
                                      <p:cBhvr>
                                        <p:cTn id="20" dur="500"/>
                                        <p:tgtEl>
                                          <p:spTgt spid="25"/>
                                        </p:tgtEl>
                                      </p:cBhvr>
                                    </p:animEffec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4" grpId="0" animBg="1"/>
      <p:bldP spid="25"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6413935" cy="3600986"/>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vector&lt;</a:t>
            </a:r>
            <a:r>
              <a:rPr lang="en-US" sz="1200" b="0" dirty="0">
                <a:solidFill>
                  <a:srgbClr val="0000FF"/>
                </a:solidFill>
                <a:effectLst/>
                <a:latin typeface="Fira Code" panose="020B0809050000020004" pitchFamily="49" charset="0"/>
              </a:rPr>
              <a:t>char</a:t>
            </a:r>
            <a:r>
              <a:rPr lang="en-US" sz="1200" b="0" dirty="0">
                <a:solidFill>
                  <a:srgbClr val="000000"/>
                </a:solidFill>
                <a:effectLst/>
                <a:latin typeface="Fira Code" panose="020B0809050000020004" pitchFamily="49" charset="0"/>
              </a:rPr>
              <a:t>&gt; </a:t>
            </a:r>
            <a:r>
              <a:rPr lang="en-US" sz="1200" b="0" dirty="0" err="1">
                <a:solidFill>
                  <a:srgbClr val="000000"/>
                </a:solidFill>
                <a:effectLst/>
                <a:latin typeface="Fira Code" panose="020B0809050000020004" pitchFamily="49" charset="0"/>
              </a:rPr>
              <a:t>buf</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format_context</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new_ctx</a:t>
            </a:r>
            <a:r>
              <a:rPr lang="en-US" sz="1200" b="0" dirty="0">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back_inserter</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buf</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r>
              <a:rPr lang="en-US" sz="1200" b="0" dirty="0">
                <a:solidFill>
                  <a:srgbClr val="0000FF"/>
                </a:solidFill>
                <a:effectLst/>
                <a:latin typeface="Fira Code" panose="020B0809050000020004" pitchFamily="49" charset="0"/>
              </a:rPr>
              <a:t>  auto</a:t>
            </a:r>
            <a:r>
              <a:rPr lang="en-US" sz="1200" b="0" dirty="0">
                <a:solidFill>
                  <a:srgbClr val="000000"/>
                </a:solidFill>
                <a:effectLst/>
                <a:latin typeface="Fira Code" panose="020B0809050000020004" pitchFamily="49" charset="0"/>
              </a:rPr>
              <a:t> out = </a:t>
            </a:r>
            <a:r>
              <a:rPr lang="en-US" sz="1200" b="0" dirty="0" err="1">
                <a:solidFill>
                  <a:srgbClr val="000000"/>
                </a:solidFill>
                <a:effectLst/>
                <a:latin typeface="Fira Code" panose="020B0809050000020004" pitchFamily="49" charset="0"/>
              </a:rPr>
              <a:t>new_</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new_</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new_ctx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dirty="0">
                <a:solidFill>
                  <a:srgbClr val="AF00DB"/>
                </a:solidFill>
                <a:latin typeface="Fira Code" panose="020B0809050000020004" pitchFamily="49" charset="0"/>
              </a:rPr>
              <a:t>return</a:t>
            </a:r>
            <a:r>
              <a:rPr lang="en-US" sz="1200" dirty="0">
                <a:solidFill>
                  <a:srgbClr val="000000"/>
                </a:solidFill>
                <a:latin typeface="Fira Code" panose="020B0809050000020004" pitchFamily="49" charset="0"/>
              </a:rPr>
              <a:t> </a:t>
            </a:r>
            <a:r>
              <a:rPr lang="en-US" sz="1200" dirty="0" err="1">
                <a:solidFill>
                  <a:srgbClr val="795E26"/>
                </a:solidFill>
                <a:latin typeface="Fira Code" panose="020B0809050000020004" pitchFamily="49" charset="0"/>
              </a:rPr>
              <a:t>write_padded_aligned</a:t>
            </a:r>
            <a:r>
              <a:rPr lang="en-US" sz="1200" dirty="0">
                <a:solidFill>
                  <a:srgbClr val="000000"/>
                </a:solidFill>
                <a:latin typeface="Fira Code" panose="020B0809050000020004" pitchFamily="49" charset="0"/>
              </a:rPr>
              <a:t>(</a:t>
            </a:r>
            <a:r>
              <a:rPr lang="en-US" sz="1200" dirty="0" err="1">
                <a:solidFill>
                  <a:srgbClr val="001080"/>
                </a:solidFill>
                <a:latin typeface="Fira Code" panose="020B0809050000020004" pitchFamily="49" charset="0"/>
              </a:rPr>
              <a:t>ctx</a:t>
            </a:r>
            <a:r>
              <a:rPr lang="en-US" sz="1200" dirty="0" err="1">
                <a:solidFill>
                  <a:srgbClr val="000000"/>
                </a:solidFill>
                <a:latin typeface="Fira Code" panose="020B0809050000020004" pitchFamily="49" charset="0"/>
              </a:rPr>
              <a:t>.</a:t>
            </a:r>
            <a:r>
              <a:rPr lang="en-US" sz="1200" dirty="0" err="1">
                <a:solidFill>
                  <a:srgbClr val="795E26"/>
                </a:solidFill>
                <a:latin typeface="Fira Code" panose="020B0809050000020004" pitchFamily="49" charset="0"/>
              </a:rPr>
              <a:t>out</a:t>
            </a:r>
            <a:r>
              <a:rPr lang="en-US" sz="1200" dirty="0">
                <a:solidFill>
                  <a:srgbClr val="000000"/>
                </a:solidFill>
                <a:latin typeface="Fira Code" panose="020B0809050000020004" pitchFamily="49" charset="0"/>
              </a:rPr>
              <a:t>(), specs, </a:t>
            </a:r>
            <a:r>
              <a:rPr lang="en-US" sz="1200" dirty="0" err="1">
                <a:solidFill>
                  <a:srgbClr val="000000"/>
                </a:solidFill>
                <a:latin typeface="Fira Code" panose="020B0809050000020004" pitchFamily="49" charset="0"/>
              </a:rPr>
              <a:t>buf</a:t>
            </a:r>
            <a:r>
              <a:rPr lang="en-US" sz="1200" dirty="0">
                <a:solidFill>
                  <a:srgbClr val="000000"/>
                </a:solidFill>
                <a:latin typeface="Fira Code" panose="020B0809050000020004" pitchFamily="49" charset="0"/>
              </a:rPr>
              <a:t>);</a:t>
            </a:r>
            <a:endParaRPr lang="en-US" sz="1200" b="0" dirty="0">
              <a:solidFill>
                <a:srgbClr val="000000"/>
              </a:solidFill>
              <a:effectLst/>
              <a:latin typeface="Fira Code" panose="020B0809050000020004" pitchFamily="49" charset="0"/>
            </a:endParaRPr>
          </a:p>
          <a:p>
            <a:r>
              <a:rPr lang="en-US" sz="1200" dirty="0">
                <a:solidFill>
                  <a:srgbClr val="000000"/>
                </a:solidFill>
                <a:latin typeface="Fira Code" panose="020B0809050000020004" pitchFamily="49" charset="0"/>
              </a:rPr>
              <a:t>}</a:t>
            </a:r>
            <a:endParaRPr lang="en-US" sz="1200" b="0" dirty="0">
              <a:solidFill>
                <a:srgbClr val="000000"/>
              </a:solidFill>
              <a:effectLst/>
              <a:latin typeface="Fira Code" panose="020B0809050000020004" pitchFamily="49" charset="0"/>
            </a:endParaRPr>
          </a:p>
        </p:txBody>
      </p:sp>
      <p:sp>
        <p:nvSpPr>
          <p:cNvPr id="13" name="Rectangle 12">
            <a:extLst>
              <a:ext uri="{FF2B5EF4-FFF2-40B4-BE49-F238E27FC236}">
                <a16:creationId xmlns:a16="http://schemas.microsoft.com/office/drawing/2014/main" id="{30508829-726A-FBF7-E927-DE36FDCC595C}"/>
              </a:ext>
            </a:extLst>
          </p:cNvPr>
          <p:cNvSpPr/>
          <p:nvPr/>
        </p:nvSpPr>
        <p:spPr>
          <a:xfrm>
            <a:off x="1284092" y="2290113"/>
            <a:ext cx="4202308" cy="40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CD55B0A-6454-6DA5-160F-2CD23B5AE32C}"/>
              </a:ext>
            </a:extLst>
          </p:cNvPr>
          <p:cNvSpPr txBox="1"/>
          <p:nvPr/>
        </p:nvSpPr>
        <p:spPr>
          <a:xfrm>
            <a:off x="6778359" y="2941375"/>
            <a:ext cx="4871847" cy="2585323"/>
          </a:xfrm>
          <a:prstGeom prst="rect">
            <a:avLst/>
          </a:prstGeom>
          <a:noFill/>
        </p:spPr>
        <p:txBody>
          <a:bodyPr wrap="none" rtlCol="0">
            <a:spAutoFit/>
          </a:bodyPr>
          <a:lstStyle/>
          <a:p>
            <a:r>
              <a:rPr lang="en-US" sz="900" b="0" dirty="0">
                <a:solidFill>
                  <a:srgbClr val="0000FF"/>
                </a:solidFill>
                <a:effectLst/>
                <a:latin typeface="Fira Code" panose="020B0809050000020004" pitchFamily="49" charset="0"/>
              </a:rPr>
              <a:t>namespace</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std</a:t>
            </a:r>
            <a:r>
              <a:rPr lang="en-US" sz="900" b="0" dirty="0">
                <a:solidFill>
                  <a:srgbClr val="000000"/>
                </a:solidFill>
                <a:effectLst/>
                <a:latin typeface="Fira Code" panose="020B0809050000020004" pitchFamily="49" charset="0"/>
              </a:rPr>
              <a:t> {</a:t>
            </a: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template</a:t>
            </a:r>
            <a:r>
              <a:rPr lang="en-US" sz="900" b="0" dirty="0">
                <a:solidFill>
                  <a:srgbClr val="000000"/>
                </a:solidFill>
                <a:effectLst/>
                <a:latin typeface="Fira Code" panose="020B0809050000020004" pitchFamily="49" charset="0"/>
              </a:rPr>
              <a:t>&lt;</a:t>
            </a:r>
            <a:r>
              <a:rPr lang="en-US" sz="900" b="0" dirty="0">
                <a:solidFill>
                  <a:srgbClr val="0000FF"/>
                </a:solidFill>
                <a:effectLst/>
                <a:latin typeface="Fira Code" panose="020B0809050000020004" pitchFamily="49" charset="0"/>
              </a:rPr>
              <a:t>class</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&gt;</a:t>
            </a: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class</a:t>
            </a: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format_context</a:t>
            </a:r>
            <a:r>
              <a:rPr lang="en-US" sz="900" b="0" dirty="0">
                <a:solidFill>
                  <a:srgbClr val="000000"/>
                </a:solidFill>
                <a:effectLst/>
                <a:latin typeface="Fira Code" panose="020B0809050000020004" pitchFamily="49" charset="0"/>
              </a:rPr>
              <a:t> {</a:t>
            </a:r>
          </a:p>
          <a:p>
            <a:r>
              <a:rPr lang="en-US" sz="900" b="0" dirty="0">
                <a:solidFill>
                  <a:srgbClr val="000000"/>
                </a:solidFill>
                <a:effectLst/>
                <a:latin typeface="Fira Code" panose="020B0809050000020004" pitchFamily="49" charset="0"/>
              </a:rPr>
              <a:t>    </a:t>
            </a:r>
            <a:r>
              <a:rPr lang="en-US" sz="900" b="0" dirty="0" err="1">
                <a:solidFill>
                  <a:srgbClr val="000000"/>
                </a:solidFill>
                <a:effectLst/>
                <a:latin typeface="Fira Code" panose="020B0809050000020004" pitchFamily="49" charset="0"/>
              </a:rPr>
              <a:t>basic_format_args</a:t>
            </a:r>
            <a:r>
              <a:rPr lang="en-US" sz="900" b="0" dirty="0">
                <a:solidFill>
                  <a:srgbClr val="000000"/>
                </a:solidFill>
                <a:effectLst/>
                <a:latin typeface="Fira Code" panose="020B0809050000020004" pitchFamily="49" charset="0"/>
              </a:rPr>
              <a:t>&lt;</a:t>
            </a:r>
            <a:r>
              <a:rPr lang="en-US" sz="900" b="0" dirty="0" err="1">
                <a:solidFill>
                  <a:srgbClr val="267F99"/>
                </a:solidFill>
                <a:effectLst/>
                <a:latin typeface="Fira Code" panose="020B0809050000020004" pitchFamily="49" charset="0"/>
              </a:rPr>
              <a:t>format_context</a:t>
            </a:r>
            <a:r>
              <a:rPr lang="en-US" sz="900" b="0" dirty="0">
                <a:solidFill>
                  <a:srgbClr val="000000"/>
                </a:solidFill>
                <a:effectLst/>
                <a:latin typeface="Fira Code" panose="020B0809050000020004" pitchFamily="49" charset="0"/>
              </a:rPr>
              <a:t>&gt; </a:t>
            </a:r>
            <a:r>
              <a:rPr lang="en-US" sz="900" b="0" dirty="0" err="1">
                <a:solidFill>
                  <a:srgbClr val="001080"/>
                </a:solidFill>
                <a:effectLst/>
                <a:latin typeface="Fira Code" panose="020B0809050000020004" pitchFamily="49" charset="0"/>
              </a:rPr>
              <a:t>args</a:t>
            </a:r>
            <a:r>
              <a:rPr lang="en-US" sz="900" b="0" dirty="0">
                <a:solidFill>
                  <a:srgbClr val="001080"/>
                </a:solidFill>
                <a:effectLst/>
                <a:latin typeface="Fira Code" panose="020B0809050000020004" pitchFamily="49" charset="0"/>
              </a:rPr>
              <a:t>_</a:t>
            </a:r>
            <a:r>
              <a:rPr lang="en-US" sz="900" b="0" dirty="0">
                <a:solidFill>
                  <a:srgbClr val="000000"/>
                </a:solidFill>
                <a:effectLst/>
                <a:latin typeface="Fira Code" panose="020B0809050000020004" pitchFamily="49" charset="0"/>
              </a:rPr>
              <a:t>;</a:t>
            </a:r>
            <a:r>
              <a:rPr lang="en-US" sz="900" b="0" dirty="0">
                <a:solidFill>
                  <a:srgbClr val="008000"/>
                </a:solidFill>
                <a:effectLst/>
                <a:latin typeface="Fira Code" panose="020B0809050000020004" pitchFamily="49" charset="0"/>
              </a:rPr>
              <a:t>      // exposition only</a:t>
            </a:r>
            <a:endParaRPr lang="en-US" sz="900" b="0" dirty="0">
              <a:solidFill>
                <a:srgbClr val="000000"/>
              </a:solidFill>
              <a:effectLst/>
              <a:latin typeface="Fira Code" panose="020B0809050000020004" pitchFamily="49" charset="0"/>
            </a:endParaRPr>
          </a:p>
          <a:p>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 </a:t>
            </a:r>
            <a:r>
              <a:rPr lang="en-US" sz="900" b="0" dirty="0" err="1">
                <a:solidFill>
                  <a:srgbClr val="001080"/>
                </a:solidFill>
                <a:effectLst/>
                <a:latin typeface="Fira Code" panose="020B0809050000020004" pitchFamily="49" charset="0"/>
              </a:rPr>
              <a:t>out</a:t>
            </a:r>
            <a:r>
              <a:rPr lang="en-US" sz="900" b="0" dirty="0">
                <a:solidFill>
                  <a:srgbClr val="001080"/>
                </a:solidFill>
                <a:effectLst/>
                <a:latin typeface="Fira Code" panose="020B0809050000020004" pitchFamily="49" charset="0"/>
              </a:rPr>
              <a:t>_</a:t>
            </a:r>
            <a:r>
              <a:rPr lang="en-US" sz="900" b="0" dirty="0">
                <a:solidFill>
                  <a:srgbClr val="000000"/>
                </a:solidFill>
                <a:effectLst/>
                <a:latin typeface="Fira Code" panose="020B0809050000020004" pitchFamily="49" charset="0"/>
              </a:rPr>
              <a:t>;</a:t>
            </a:r>
            <a:r>
              <a:rPr lang="en-US" sz="900" b="0" dirty="0">
                <a:solidFill>
                  <a:srgbClr val="008000"/>
                </a:solidFill>
                <a:effectLst/>
                <a:latin typeface="Fira Code" panose="020B0809050000020004" pitchFamily="49" charset="0"/>
              </a:rPr>
              <a:t>                                     // exposition only</a:t>
            </a:r>
            <a:endParaRPr lang="en-US" sz="900" b="0" dirty="0">
              <a:solidFill>
                <a:srgbClr val="000000"/>
              </a:solidFill>
              <a:effectLst/>
              <a:latin typeface="Fira Code" panose="020B0809050000020004" pitchFamily="49" charset="0"/>
            </a:endParaRPr>
          </a:p>
          <a:p>
            <a:br>
              <a:rPr lang="en-US" sz="900" b="0" dirty="0">
                <a:solidFill>
                  <a:srgbClr val="000000"/>
                </a:solidFill>
                <a:effectLst/>
                <a:latin typeface="Fira Code" panose="020B0809050000020004" pitchFamily="49" charset="0"/>
              </a:rPr>
            </a:br>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public:</a:t>
            </a:r>
            <a:endParaRPr lang="en-US" sz="900" b="0" dirty="0">
              <a:solidFill>
                <a:srgbClr val="000000"/>
              </a:solidFill>
              <a:effectLst/>
              <a:latin typeface="Fira Code" panose="020B0809050000020004" pitchFamily="49" charset="0"/>
            </a:endParaRPr>
          </a:p>
          <a:p>
            <a:r>
              <a:rPr lang="en-US" sz="900" b="0" dirty="0">
                <a:solidFill>
                  <a:srgbClr val="000000"/>
                </a:solidFill>
                <a:effectLst/>
                <a:latin typeface="Fira Code" panose="020B0809050000020004" pitchFamily="49" charset="0"/>
              </a:rPr>
              <a:t>    </a:t>
            </a:r>
            <a:r>
              <a:rPr lang="en-US" sz="900" b="0" dirty="0">
                <a:solidFill>
                  <a:srgbClr val="AF00DB"/>
                </a:solidFill>
                <a:effectLst/>
                <a:latin typeface="Fira Code" panose="020B0809050000020004" pitchFamily="49" charset="0"/>
              </a:rPr>
              <a:t>using</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iterator</a:t>
            </a:r>
            <a:r>
              <a:rPr lang="en-US" sz="900" b="0" dirty="0">
                <a:solidFill>
                  <a:srgbClr val="000000"/>
                </a:solidFill>
                <a:effectLst/>
                <a:latin typeface="Fira Code" panose="020B0809050000020004" pitchFamily="49" charset="0"/>
              </a:rPr>
              <a:t> = </a:t>
            </a:r>
            <a:r>
              <a:rPr lang="en-US" sz="900" b="0" dirty="0">
                <a:solidFill>
                  <a:srgbClr val="267F99"/>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a:t>
            </a:r>
          </a:p>
          <a:p>
            <a:r>
              <a:rPr lang="en-US" sz="900" b="0" dirty="0">
                <a:solidFill>
                  <a:srgbClr val="000000"/>
                </a:solidFill>
                <a:effectLst/>
                <a:latin typeface="Fira Code" panose="020B0809050000020004" pitchFamily="49" charset="0"/>
              </a:rPr>
              <a:t>    </a:t>
            </a:r>
            <a:r>
              <a:rPr lang="en-US" sz="900" b="0" dirty="0">
                <a:solidFill>
                  <a:srgbClr val="AF00DB"/>
                </a:solidFill>
                <a:effectLst/>
                <a:latin typeface="Fira Code" panose="020B0809050000020004" pitchFamily="49" charset="0"/>
              </a:rPr>
              <a:t>using</a:t>
            </a: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char_type</a:t>
            </a:r>
            <a:r>
              <a:rPr lang="en-US" sz="900" b="0" dirty="0">
                <a:solidFill>
                  <a:srgbClr val="000000"/>
                </a:solidFill>
                <a:effectLst/>
                <a:latin typeface="Fira Code" panose="020B0809050000020004" pitchFamily="49" charset="0"/>
              </a:rPr>
              <a:t> = </a:t>
            </a:r>
            <a:r>
              <a:rPr lang="en-US" sz="900" b="0" dirty="0">
                <a:solidFill>
                  <a:srgbClr val="0000FF"/>
                </a:solidFill>
                <a:effectLst/>
                <a:latin typeface="Fira Code" panose="020B0809050000020004" pitchFamily="49" charset="0"/>
              </a:rPr>
              <a:t>char</a:t>
            </a:r>
            <a:r>
              <a:rPr lang="en-US" sz="900" b="0" dirty="0">
                <a:solidFill>
                  <a:srgbClr val="000000"/>
                </a:solidFill>
                <a:effectLst/>
                <a:latin typeface="Fira Code" panose="020B0809050000020004" pitchFamily="49" charset="0"/>
              </a:rPr>
              <a:t>;</a:t>
            </a: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template</a:t>
            </a:r>
            <a:r>
              <a:rPr lang="en-US" sz="900" b="0" dirty="0">
                <a:solidFill>
                  <a:srgbClr val="000000"/>
                </a:solidFill>
                <a:effectLst/>
                <a:latin typeface="Fira Code" panose="020B0809050000020004" pitchFamily="49" charset="0"/>
              </a:rPr>
              <a:t>&lt;</a:t>
            </a:r>
            <a:r>
              <a:rPr lang="en-US" sz="900" b="0" dirty="0">
                <a:solidFill>
                  <a:srgbClr val="0000FF"/>
                </a:solidFill>
                <a:effectLst/>
                <a:latin typeface="Fira Code" panose="020B0809050000020004" pitchFamily="49" charset="0"/>
              </a:rPr>
              <a:t>class</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T</a:t>
            </a:r>
            <a:r>
              <a:rPr lang="en-US" sz="900" b="0" dirty="0">
                <a:solidFill>
                  <a:srgbClr val="000000"/>
                </a:solidFill>
                <a:effectLst/>
                <a:latin typeface="Fira Code" panose="020B0809050000020004" pitchFamily="49" charset="0"/>
              </a:rPr>
              <a:t>&gt; </a:t>
            </a:r>
            <a:r>
              <a:rPr lang="en-US" sz="900" b="0" dirty="0">
                <a:solidFill>
                  <a:srgbClr val="AF00DB"/>
                </a:solidFill>
                <a:effectLst/>
                <a:latin typeface="Fira Code" panose="020B0809050000020004" pitchFamily="49" charset="0"/>
              </a:rPr>
              <a:t>using</a:t>
            </a: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formatter_type</a:t>
            </a:r>
            <a:r>
              <a:rPr lang="en-US" sz="900" b="0" dirty="0">
                <a:solidFill>
                  <a:srgbClr val="000000"/>
                </a:solidFill>
                <a:effectLst/>
                <a:latin typeface="Fira Code" panose="020B0809050000020004" pitchFamily="49" charset="0"/>
              </a:rPr>
              <a:t> = </a:t>
            </a:r>
            <a:r>
              <a:rPr lang="en-US" sz="900" b="0" dirty="0">
                <a:solidFill>
                  <a:srgbClr val="267F99"/>
                </a:solidFill>
                <a:effectLst/>
                <a:latin typeface="Fira Code" panose="020B0809050000020004" pitchFamily="49" charset="0"/>
              </a:rPr>
              <a:t>formatter</a:t>
            </a:r>
            <a:r>
              <a:rPr lang="en-US" sz="900" b="0" dirty="0">
                <a:solidFill>
                  <a:srgbClr val="000000"/>
                </a:solidFill>
                <a:effectLst/>
                <a:latin typeface="Fira Code" panose="020B0809050000020004" pitchFamily="49" charset="0"/>
              </a:rPr>
              <a:t>&lt;</a:t>
            </a:r>
            <a:r>
              <a:rPr lang="en-US" sz="900" b="0" dirty="0">
                <a:solidFill>
                  <a:srgbClr val="267F99"/>
                </a:solidFill>
                <a:effectLst/>
                <a:latin typeface="Fira Code" panose="020B0809050000020004" pitchFamily="49" charset="0"/>
              </a:rPr>
              <a:t>T</a:t>
            </a:r>
            <a:r>
              <a:rPr lang="en-US" sz="900" b="0" dirty="0">
                <a:solidFill>
                  <a:srgbClr val="000000"/>
                </a:solidFill>
                <a:effectLst/>
                <a:latin typeface="Fira Code" panose="020B0809050000020004" pitchFamily="49" charset="0"/>
              </a:rPr>
              <a:t>&gt;;</a:t>
            </a:r>
          </a:p>
          <a:p>
            <a:br>
              <a:rPr lang="en-US" sz="900" b="0" dirty="0">
                <a:solidFill>
                  <a:srgbClr val="000000"/>
                </a:solidFill>
                <a:effectLst/>
                <a:latin typeface="Fira Code" panose="020B0809050000020004" pitchFamily="49" charset="0"/>
              </a:rPr>
            </a:b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basic_format_arg</a:t>
            </a:r>
            <a:r>
              <a:rPr lang="en-US" sz="900" b="0" dirty="0">
                <a:solidFill>
                  <a:srgbClr val="000000"/>
                </a:solidFill>
                <a:effectLst/>
                <a:latin typeface="Fira Code" panose="020B0809050000020004" pitchFamily="49" charset="0"/>
              </a:rPr>
              <a:t>&lt;</a:t>
            </a:r>
            <a:r>
              <a:rPr lang="en-US" sz="900" b="0" dirty="0" err="1">
                <a:solidFill>
                  <a:srgbClr val="267F99"/>
                </a:solidFill>
                <a:effectLst/>
                <a:latin typeface="Fira Code" panose="020B0809050000020004" pitchFamily="49" charset="0"/>
              </a:rPr>
              <a:t>format_context</a:t>
            </a:r>
            <a:r>
              <a:rPr lang="en-US" sz="900" b="0" dirty="0">
                <a:solidFill>
                  <a:srgbClr val="000000"/>
                </a:solidFill>
                <a:effectLst/>
                <a:latin typeface="Fira Code" panose="020B0809050000020004" pitchFamily="49" charset="0"/>
              </a:rPr>
              <a:t>&gt; </a:t>
            </a:r>
            <a:r>
              <a:rPr lang="en-US" sz="900" b="0" dirty="0" err="1">
                <a:solidFill>
                  <a:srgbClr val="795E26"/>
                </a:solidFill>
                <a:effectLst/>
                <a:latin typeface="Fira Code" panose="020B0809050000020004" pitchFamily="49" charset="0"/>
              </a:rPr>
              <a:t>arg</a:t>
            </a:r>
            <a:r>
              <a:rPr lang="en-US" sz="900" b="0" dirty="0">
                <a:solidFill>
                  <a:srgbClr val="000000"/>
                </a:solidFill>
                <a:effectLst/>
                <a:latin typeface="Fira Code" panose="020B0809050000020004" pitchFamily="49" charset="0"/>
              </a:rPr>
              <a:t>(</a:t>
            </a:r>
            <a:r>
              <a:rPr lang="en-US" sz="900" b="0" dirty="0" err="1">
                <a:solidFill>
                  <a:srgbClr val="267F99"/>
                </a:solidFill>
                <a:effectLst/>
                <a:latin typeface="Fira Code" panose="020B0809050000020004" pitchFamily="49" charset="0"/>
              </a:rPr>
              <a:t>size_t</a:t>
            </a:r>
            <a:r>
              <a:rPr lang="en-US" sz="900" b="0" dirty="0">
                <a:solidFill>
                  <a:srgbClr val="000000"/>
                </a:solidFill>
                <a:effectLst/>
                <a:latin typeface="Fira Code" panose="020B0809050000020004" pitchFamily="49" charset="0"/>
              </a:rPr>
              <a:t> </a:t>
            </a:r>
            <a:r>
              <a:rPr lang="en-US" sz="900" b="0" dirty="0">
                <a:solidFill>
                  <a:srgbClr val="001080"/>
                </a:solidFill>
                <a:effectLst/>
                <a:latin typeface="Fira Code" panose="020B0809050000020004" pitchFamily="49" charset="0"/>
              </a:rPr>
              <a:t>id</a:t>
            </a:r>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const</a:t>
            </a:r>
            <a:r>
              <a:rPr lang="en-US" sz="900" b="0" dirty="0">
                <a:solidFill>
                  <a:srgbClr val="000000"/>
                </a:solidFill>
                <a:effectLst/>
                <a:latin typeface="Fira Code" panose="020B0809050000020004" pitchFamily="49" charset="0"/>
              </a:rPr>
              <a:t> </a:t>
            </a:r>
            <a:r>
              <a:rPr lang="en-US" sz="900" b="0" dirty="0" err="1">
                <a:solidFill>
                  <a:srgbClr val="0000FF"/>
                </a:solidFill>
                <a:effectLst/>
                <a:latin typeface="Fira Code" panose="020B0809050000020004" pitchFamily="49" charset="0"/>
              </a:rPr>
              <a:t>noexcept</a:t>
            </a:r>
            <a:r>
              <a:rPr lang="en-US" sz="900" b="0" dirty="0">
                <a:solidFill>
                  <a:srgbClr val="000000"/>
                </a:solidFill>
                <a:effectLst/>
                <a:latin typeface="Fira Code" panose="020B0809050000020004" pitchFamily="49" charset="0"/>
              </a:rPr>
              <a:t>;</a:t>
            </a:r>
          </a:p>
          <a:p>
            <a:br>
              <a:rPr lang="en-US" sz="900" b="0" dirty="0">
                <a:solidFill>
                  <a:srgbClr val="000000"/>
                </a:solidFill>
                <a:effectLst/>
                <a:latin typeface="Fira Code" panose="020B0809050000020004" pitchFamily="49" charset="0"/>
              </a:rPr>
            </a:b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iterator</a:t>
            </a:r>
            <a:r>
              <a:rPr lang="en-US" sz="900" b="0" dirty="0">
                <a:solidFill>
                  <a:srgbClr val="000000"/>
                </a:solidFill>
                <a:effectLst/>
                <a:latin typeface="Fira Code" panose="020B0809050000020004" pitchFamily="49" charset="0"/>
              </a:rPr>
              <a:t> </a:t>
            </a:r>
            <a:r>
              <a:rPr lang="en-US" sz="900" b="0" dirty="0">
                <a:solidFill>
                  <a:srgbClr val="795E26"/>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a:t>
            </a: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void</a:t>
            </a:r>
            <a:r>
              <a:rPr lang="en-US" sz="900" b="0" dirty="0">
                <a:solidFill>
                  <a:srgbClr val="000000"/>
                </a:solidFill>
                <a:effectLst/>
                <a:latin typeface="Fira Code" panose="020B0809050000020004" pitchFamily="49" charset="0"/>
              </a:rPr>
              <a:t> </a:t>
            </a:r>
            <a:r>
              <a:rPr lang="en-US" sz="900" b="0" dirty="0" err="1">
                <a:solidFill>
                  <a:srgbClr val="795E26"/>
                </a:solidFill>
                <a:effectLst/>
                <a:latin typeface="Fira Code" panose="020B0809050000020004" pitchFamily="49" charset="0"/>
              </a:rPr>
              <a:t>advance_to</a:t>
            </a:r>
            <a:r>
              <a:rPr lang="en-US" sz="900" b="0" dirty="0">
                <a:solidFill>
                  <a:srgbClr val="000000"/>
                </a:solidFill>
                <a:effectLst/>
                <a:latin typeface="Fira Code" panose="020B0809050000020004" pitchFamily="49" charset="0"/>
              </a:rPr>
              <a:t>(</a:t>
            </a:r>
            <a:r>
              <a:rPr lang="en-US" sz="900" b="0" dirty="0">
                <a:solidFill>
                  <a:srgbClr val="267F99"/>
                </a:solidFill>
                <a:effectLst/>
                <a:latin typeface="Fira Code" panose="020B0809050000020004" pitchFamily="49" charset="0"/>
              </a:rPr>
              <a:t>iterator</a:t>
            </a:r>
            <a:r>
              <a:rPr lang="en-US" sz="900" b="0" dirty="0">
                <a:solidFill>
                  <a:srgbClr val="000000"/>
                </a:solidFill>
                <a:effectLst/>
                <a:latin typeface="Fira Code" panose="020B0809050000020004" pitchFamily="49" charset="0"/>
              </a:rPr>
              <a:t> </a:t>
            </a:r>
            <a:r>
              <a:rPr lang="en-US" sz="900" b="0" dirty="0">
                <a:solidFill>
                  <a:srgbClr val="001080"/>
                </a:solidFill>
                <a:effectLst/>
                <a:latin typeface="Fira Code" panose="020B0809050000020004" pitchFamily="49" charset="0"/>
              </a:rPr>
              <a:t>it</a:t>
            </a:r>
            <a:r>
              <a:rPr lang="en-US" sz="900" b="0" dirty="0">
                <a:solidFill>
                  <a:srgbClr val="000000"/>
                </a:solidFill>
                <a:effectLst/>
                <a:latin typeface="Fira Code" panose="020B0809050000020004" pitchFamily="49" charset="0"/>
              </a:rPr>
              <a:t>);</a:t>
            </a:r>
          </a:p>
          <a:p>
            <a:r>
              <a:rPr lang="en-US" sz="900" b="0" dirty="0">
                <a:solidFill>
                  <a:srgbClr val="000000"/>
                </a:solidFill>
                <a:effectLst/>
                <a:latin typeface="Fira Code" panose="020B0809050000020004" pitchFamily="49" charset="0"/>
              </a:rPr>
              <a:t>  };</a:t>
            </a:r>
          </a:p>
          <a:p>
            <a:r>
              <a:rPr lang="en-US" sz="900" b="0" dirty="0">
                <a:solidFill>
                  <a:srgbClr val="000000"/>
                </a:solidFill>
                <a:effectLst/>
                <a:latin typeface="Fira Code" panose="020B0809050000020004" pitchFamily="49" charset="0"/>
              </a:rPr>
              <a:t>}</a:t>
            </a:r>
          </a:p>
          <a:p>
            <a:endParaRPr lang="en-US" sz="900" dirty="0"/>
          </a:p>
        </p:txBody>
      </p:sp>
      <p:sp>
        <p:nvSpPr>
          <p:cNvPr id="6" name="Slide Number Placeholder 5">
            <a:extLst>
              <a:ext uri="{FF2B5EF4-FFF2-40B4-BE49-F238E27FC236}">
                <a16:creationId xmlns:a16="http://schemas.microsoft.com/office/drawing/2014/main" id="{F2BA901A-1959-CEDB-ECFA-D10317219605}"/>
              </a:ext>
            </a:extLst>
          </p:cNvPr>
          <p:cNvSpPr>
            <a:spLocks noGrp="1"/>
          </p:cNvSpPr>
          <p:nvPr>
            <p:ph type="sldNum" sz="quarter" idx="12"/>
          </p:nvPr>
        </p:nvSpPr>
        <p:spPr/>
        <p:txBody>
          <a:bodyPr/>
          <a:lstStyle/>
          <a:p>
            <a:fld id="{0EED7EFE-8F4A-4E55-AD2D-7D815A96E790}" type="slidenum">
              <a:rPr lang="en-US" smtClean="0"/>
              <a:t>131</a:t>
            </a:fld>
            <a:endParaRPr lang="en-US"/>
          </a:p>
        </p:txBody>
      </p:sp>
    </p:spTree>
    <p:extLst>
      <p:ext uri="{BB962C8B-B14F-4D97-AF65-F5344CB8AC3E}">
        <p14:creationId xmlns:p14="http://schemas.microsoft.com/office/powerpoint/2010/main" val="78969852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6413935" cy="3600986"/>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vector&lt;</a:t>
            </a:r>
            <a:r>
              <a:rPr lang="en-US" sz="1200" b="0" dirty="0">
                <a:solidFill>
                  <a:srgbClr val="0000FF"/>
                </a:solidFill>
                <a:effectLst/>
                <a:latin typeface="Fira Code" panose="020B0809050000020004" pitchFamily="49" charset="0"/>
              </a:rPr>
              <a:t>char</a:t>
            </a:r>
            <a:r>
              <a:rPr lang="en-US" sz="1200" b="0" dirty="0">
                <a:solidFill>
                  <a:srgbClr val="000000"/>
                </a:solidFill>
                <a:effectLst/>
                <a:latin typeface="Fira Code" panose="020B0809050000020004" pitchFamily="49" charset="0"/>
              </a:rPr>
              <a:t>&gt; </a:t>
            </a:r>
            <a:r>
              <a:rPr lang="en-US" sz="1200" b="0" dirty="0" err="1">
                <a:solidFill>
                  <a:srgbClr val="000000"/>
                </a:solidFill>
                <a:effectLst/>
                <a:latin typeface="Fira Code" panose="020B0809050000020004" pitchFamily="49" charset="0"/>
              </a:rPr>
              <a:t>buf</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format_context</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new_ctx</a:t>
            </a:r>
            <a:r>
              <a:rPr lang="en-US" sz="1200" b="0" dirty="0">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back_inserter</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buf</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r>
              <a:rPr lang="en-US" sz="1200" b="0" dirty="0">
                <a:solidFill>
                  <a:srgbClr val="0000FF"/>
                </a:solidFill>
                <a:effectLst/>
                <a:latin typeface="Fira Code" panose="020B0809050000020004" pitchFamily="49" charset="0"/>
              </a:rPr>
              <a:t>  auto</a:t>
            </a:r>
            <a:r>
              <a:rPr lang="en-US" sz="1200" b="0" dirty="0">
                <a:solidFill>
                  <a:srgbClr val="000000"/>
                </a:solidFill>
                <a:effectLst/>
                <a:latin typeface="Fira Code" panose="020B0809050000020004" pitchFamily="49" charset="0"/>
              </a:rPr>
              <a:t> out = </a:t>
            </a:r>
            <a:r>
              <a:rPr lang="en-US" sz="1200" b="0" dirty="0" err="1">
                <a:solidFill>
                  <a:srgbClr val="000000"/>
                </a:solidFill>
                <a:effectLst/>
                <a:latin typeface="Fira Code" panose="020B0809050000020004" pitchFamily="49" charset="0"/>
              </a:rPr>
              <a:t>new_</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new_</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new_ctx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dirty="0">
                <a:solidFill>
                  <a:srgbClr val="AF00DB"/>
                </a:solidFill>
                <a:latin typeface="Fira Code" panose="020B0809050000020004" pitchFamily="49" charset="0"/>
              </a:rPr>
              <a:t>return</a:t>
            </a:r>
            <a:r>
              <a:rPr lang="en-US" sz="1200" dirty="0">
                <a:solidFill>
                  <a:srgbClr val="000000"/>
                </a:solidFill>
                <a:latin typeface="Fira Code" panose="020B0809050000020004" pitchFamily="49" charset="0"/>
              </a:rPr>
              <a:t> </a:t>
            </a:r>
            <a:r>
              <a:rPr lang="en-US" sz="1200" dirty="0" err="1">
                <a:solidFill>
                  <a:srgbClr val="795E26"/>
                </a:solidFill>
                <a:latin typeface="Fira Code" panose="020B0809050000020004" pitchFamily="49" charset="0"/>
              </a:rPr>
              <a:t>write_padded_aligned</a:t>
            </a:r>
            <a:r>
              <a:rPr lang="en-US" sz="1200" dirty="0">
                <a:solidFill>
                  <a:srgbClr val="000000"/>
                </a:solidFill>
                <a:latin typeface="Fira Code" panose="020B0809050000020004" pitchFamily="49" charset="0"/>
              </a:rPr>
              <a:t>(</a:t>
            </a:r>
            <a:r>
              <a:rPr lang="en-US" sz="1200" dirty="0" err="1">
                <a:solidFill>
                  <a:srgbClr val="001080"/>
                </a:solidFill>
                <a:latin typeface="Fira Code" panose="020B0809050000020004" pitchFamily="49" charset="0"/>
              </a:rPr>
              <a:t>ctx</a:t>
            </a:r>
            <a:r>
              <a:rPr lang="en-US" sz="1200" dirty="0" err="1">
                <a:solidFill>
                  <a:srgbClr val="000000"/>
                </a:solidFill>
                <a:latin typeface="Fira Code" panose="020B0809050000020004" pitchFamily="49" charset="0"/>
              </a:rPr>
              <a:t>.</a:t>
            </a:r>
            <a:r>
              <a:rPr lang="en-US" sz="1200" dirty="0" err="1">
                <a:solidFill>
                  <a:srgbClr val="795E26"/>
                </a:solidFill>
                <a:latin typeface="Fira Code" panose="020B0809050000020004" pitchFamily="49" charset="0"/>
              </a:rPr>
              <a:t>out</a:t>
            </a:r>
            <a:r>
              <a:rPr lang="en-US" sz="1200" dirty="0">
                <a:solidFill>
                  <a:srgbClr val="000000"/>
                </a:solidFill>
                <a:latin typeface="Fira Code" panose="020B0809050000020004" pitchFamily="49" charset="0"/>
              </a:rPr>
              <a:t>(), specs, </a:t>
            </a:r>
            <a:r>
              <a:rPr lang="en-US" sz="1200" dirty="0" err="1">
                <a:solidFill>
                  <a:srgbClr val="000000"/>
                </a:solidFill>
                <a:latin typeface="Fira Code" panose="020B0809050000020004" pitchFamily="49" charset="0"/>
              </a:rPr>
              <a:t>buf</a:t>
            </a:r>
            <a:r>
              <a:rPr lang="en-US" sz="1200" dirty="0">
                <a:solidFill>
                  <a:srgbClr val="000000"/>
                </a:solidFill>
                <a:latin typeface="Fira Code" panose="020B0809050000020004" pitchFamily="49" charset="0"/>
              </a:rPr>
              <a:t>);</a:t>
            </a:r>
            <a:endParaRPr lang="en-US" sz="1200" b="0" dirty="0">
              <a:solidFill>
                <a:srgbClr val="000000"/>
              </a:solidFill>
              <a:effectLst/>
              <a:latin typeface="Fira Code" panose="020B0809050000020004" pitchFamily="49" charset="0"/>
            </a:endParaRPr>
          </a:p>
          <a:p>
            <a:r>
              <a:rPr lang="en-US" sz="1200" dirty="0">
                <a:solidFill>
                  <a:srgbClr val="000000"/>
                </a:solidFill>
                <a:latin typeface="Fira Code" panose="020B0809050000020004" pitchFamily="49" charset="0"/>
              </a:rPr>
              <a:t>}</a:t>
            </a:r>
            <a:endParaRPr lang="en-US" sz="1200" b="0" dirty="0">
              <a:solidFill>
                <a:srgbClr val="000000"/>
              </a:solidFill>
              <a:effectLst/>
              <a:latin typeface="Fira Code" panose="020B0809050000020004" pitchFamily="49" charset="0"/>
            </a:endParaRPr>
          </a:p>
        </p:txBody>
      </p:sp>
      <p:sp>
        <p:nvSpPr>
          <p:cNvPr id="13" name="Rectangle 12">
            <a:extLst>
              <a:ext uri="{FF2B5EF4-FFF2-40B4-BE49-F238E27FC236}">
                <a16:creationId xmlns:a16="http://schemas.microsoft.com/office/drawing/2014/main" id="{30508829-726A-FBF7-E927-DE36FDCC595C}"/>
              </a:ext>
            </a:extLst>
          </p:cNvPr>
          <p:cNvSpPr/>
          <p:nvPr/>
        </p:nvSpPr>
        <p:spPr>
          <a:xfrm>
            <a:off x="1284092" y="2290113"/>
            <a:ext cx="4202308" cy="40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CD55B0A-6454-6DA5-160F-2CD23B5AE32C}"/>
              </a:ext>
            </a:extLst>
          </p:cNvPr>
          <p:cNvSpPr txBox="1"/>
          <p:nvPr/>
        </p:nvSpPr>
        <p:spPr>
          <a:xfrm>
            <a:off x="6778359" y="2941375"/>
            <a:ext cx="4871847" cy="2723823"/>
          </a:xfrm>
          <a:prstGeom prst="rect">
            <a:avLst/>
          </a:prstGeom>
          <a:noFill/>
        </p:spPr>
        <p:txBody>
          <a:bodyPr wrap="none" rtlCol="0">
            <a:spAutoFit/>
          </a:bodyPr>
          <a:lstStyle/>
          <a:p>
            <a:r>
              <a:rPr lang="en-US" sz="900" b="0" dirty="0">
                <a:solidFill>
                  <a:srgbClr val="0000FF"/>
                </a:solidFill>
                <a:effectLst/>
                <a:latin typeface="Fira Code" panose="020B0809050000020004" pitchFamily="49" charset="0"/>
              </a:rPr>
              <a:t>namespace</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std</a:t>
            </a:r>
            <a:r>
              <a:rPr lang="en-US" sz="900" b="0" dirty="0">
                <a:solidFill>
                  <a:srgbClr val="000000"/>
                </a:solidFill>
                <a:effectLst/>
                <a:latin typeface="Fira Code" panose="020B0809050000020004" pitchFamily="49" charset="0"/>
              </a:rPr>
              <a:t> {</a:t>
            </a: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template</a:t>
            </a:r>
            <a:r>
              <a:rPr lang="en-US" sz="900" b="0" dirty="0">
                <a:solidFill>
                  <a:srgbClr val="000000"/>
                </a:solidFill>
                <a:effectLst/>
                <a:latin typeface="Fira Code" panose="020B0809050000020004" pitchFamily="49" charset="0"/>
              </a:rPr>
              <a:t>&lt;</a:t>
            </a:r>
            <a:r>
              <a:rPr lang="en-US" sz="900" b="0" dirty="0">
                <a:solidFill>
                  <a:srgbClr val="0000FF"/>
                </a:solidFill>
                <a:effectLst/>
                <a:latin typeface="Fira Code" panose="020B0809050000020004" pitchFamily="49" charset="0"/>
              </a:rPr>
              <a:t>class</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&gt;</a:t>
            </a: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class</a:t>
            </a: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format_context</a:t>
            </a:r>
            <a:r>
              <a:rPr lang="en-US" sz="900" b="0" dirty="0">
                <a:solidFill>
                  <a:srgbClr val="000000"/>
                </a:solidFill>
                <a:effectLst/>
                <a:latin typeface="Fira Code" panose="020B0809050000020004" pitchFamily="49" charset="0"/>
              </a:rPr>
              <a:t> {</a:t>
            </a:r>
          </a:p>
          <a:p>
            <a:r>
              <a:rPr lang="en-US" sz="900" b="0" dirty="0">
                <a:solidFill>
                  <a:srgbClr val="000000"/>
                </a:solidFill>
                <a:effectLst/>
                <a:latin typeface="Fira Code" panose="020B0809050000020004" pitchFamily="49" charset="0"/>
              </a:rPr>
              <a:t>    </a:t>
            </a:r>
            <a:r>
              <a:rPr lang="en-US" sz="900" b="0" dirty="0" err="1">
                <a:solidFill>
                  <a:srgbClr val="000000"/>
                </a:solidFill>
                <a:effectLst/>
                <a:latin typeface="Fira Code" panose="020B0809050000020004" pitchFamily="49" charset="0"/>
              </a:rPr>
              <a:t>basic_format_args</a:t>
            </a:r>
            <a:r>
              <a:rPr lang="en-US" sz="900" b="0" dirty="0">
                <a:solidFill>
                  <a:srgbClr val="000000"/>
                </a:solidFill>
                <a:effectLst/>
                <a:latin typeface="Fira Code" panose="020B0809050000020004" pitchFamily="49" charset="0"/>
              </a:rPr>
              <a:t>&lt;</a:t>
            </a:r>
            <a:r>
              <a:rPr lang="en-US" sz="900" b="0" dirty="0" err="1">
                <a:solidFill>
                  <a:srgbClr val="267F99"/>
                </a:solidFill>
                <a:effectLst/>
                <a:latin typeface="Fira Code" panose="020B0809050000020004" pitchFamily="49" charset="0"/>
              </a:rPr>
              <a:t>format_context</a:t>
            </a:r>
            <a:r>
              <a:rPr lang="en-US" sz="900" b="0" dirty="0">
                <a:solidFill>
                  <a:srgbClr val="000000"/>
                </a:solidFill>
                <a:effectLst/>
                <a:latin typeface="Fira Code" panose="020B0809050000020004" pitchFamily="49" charset="0"/>
              </a:rPr>
              <a:t>&gt; </a:t>
            </a:r>
            <a:r>
              <a:rPr lang="en-US" sz="900" b="0" dirty="0" err="1">
                <a:solidFill>
                  <a:srgbClr val="001080"/>
                </a:solidFill>
                <a:effectLst/>
                <a:latin typeface="Fira Code" panose="020B0809050000020004" pitchFamily="49" charset="0"/>
              </a:rPr>
              <a:t>args</a:t>
            </a:r>
            <a:r>
              <a:rPr lang="en-US" sz="900" b="0" dirty="0">
                <a:solidFill>
                  <a:srgbClr val="001080"/>
                </a:solidFill>
                <a:effectLst/>
                <a:latin typeface="Fira Code" panose="020B0809050000020004" pitchFamily="49" charset="0"/>
              </a:rPr>
              <a:t>_</a:t>
            </a:r>
            <a:r>
              <a:rPr lang="en-US" sz="900" b="0" dirty="0">
                <a:solidFill>
                  <a:srgbClr val="000000"/>
                </a:solidFill>
                <a:effectLst/>
                <a:latin typeface="Fira Code" panose="020B0809050000020004" pitchFamily="49" charset="0"/>
              </a:rPr>
              <a:t>;</a:t>
            </a:r>
            <a:r>
              <a:rPr lang="en-US" sz="900" b="0" dirty="0">
                <a:solidFill>
                  <a:srgbClr val="008000"/>
                </a:solidFill>
                <a:effectLst/>
                <a:latin typeface="Fira Code" panose="020B0809050000020004" pitchFamily="49" charset="0"/>
              </a:rPr>
              <a:t>      // exposition only</a:t>
            </a:r>
            <a:endParaRPr lang="en-US" sz="900" b="0" dirty="0">
              <a:solidFill>
                <a:srgbClr val="000000"/>
              </a:solidFill>
              <a:effectLst/>
              <a:latin typeface="Fira Code" panose="020B0809050000020004" pitchFamily="49" charset="0"/>
            </a:endParaRPr>
          </a:p>
          <a:p>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 </a:t>
            </a:r>
            <a:r>
              <a:rPr lang="en-US" sz="900" b="0" dirty="0" err="1">
                <a:solidFill>
                  <a:srgbClr val="001080"/>
                </a:solidFill>
                <a:effectLst/>
                <a:latin typeface="Fira Code" panose="020B0809050000020004" pitchFamily="49" charset="0"/>
              </a:rPr>
              <a:t>out</a:t>
            </a:r>
            <a:r>
              <a:rPr lang="en-US" sz="900" b="0" dirty="0">
                <a:solidFill>
                  <a:srgbClr val="001080"/>
                </a:solidFill>
                <a:effectLst/>
                <a:latin typeface="Fira Code" panose="020B0809050000020004" pitchFamily="49" charset="0"/>
              </a:rPr>
              <a:t>_</a:t>
            </a:r>
            <a:r>
              <a:rPr lang="en-US" sz="900" b="0" dirty="0">
                <a:solidFill>
                  <a:srgbClr val="000000"/>
                </a:solidFill>
                <a:effectLst/>
                <a:latin typeface="Fira Code" panose="020B0809050000020004" pitchFamily="49" charset="0"/>
              </a:rPr>
              <a:t>;</a:t>
            </a:r>
            <a:r>
              <a:rPr lang="en-US" sz="900" b="0" dirty="0">
                <a:solidFill>
                  <a:srgbClr val="008000"/>
                </a:solidFill>
                <a:effectLst/>
                <a:latin typeface="Fira Code" panose="020B0809050000020004" pitchFamily="49" charset="0"/>
              </a:rPr>
              <a:t>                                     // exposition only</a:t>
            </a:r>
            <a:endParaRPr lang="en-US" sz="900" b="0" dirty="0">
              <a:solidFill>
                <a:srgbClr val="000000"/>
              </a:solidFill>
              <a:effectLst/>
              <a:latin typeface="Fira Code" panose="020B0809050000020004" pitchFamily="49" charset="0"/>
            </a:endParaRPr>
          </a:p>
          <a:p>
            <a:br>
              <a:rPr lang="en-US" sz="900" b="0" dirty="0">
                <a:solidFill>
                  <a:srgbClr val="000000"/>
                </a:solidFill>
                <a:effectLst/>
                <a:latin typeface="Fira Code" panose="020B0809050000020004" pitchFamily="49" charset="0"/>
              </a:rPr>
            </a:br>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public:</a:t>
            </a:r>
            <a:endParaRPr lang="en-US" sz="900" b="0" dirty="0">
              <a:solidFill>
                <a:srgbClr val="000000"/>
              </a:solidFill>
              <a:effectLst/>
              <a:latin typeface="Fira Code" panose="020B0809050000020004" pitchFamily="49" charset="0"/>
            </a:endParaRPr>
          </a:p>
          <a:p>
            <a:r>
              <a:rPr lang="en-US" sz="900" b="0" dirty="0">
                <a:solidFill>
                  <a:srgbClr val="000000"/>
                </a:solidFill>
                <a:effectLst/>
                <a:latin typeface="Fira Code" panose="020B0809050000020004" pitchFamily="49" charset="0"/>
              </a:rPr>
              <a:t>    </a:t>
            </a:r>
            <a:r>
              <a:rPr lang="en-US" sz="900" b="0" dirty="0">
                <a:solidFill>
                  <a:srgbClr val="AF00DB"/>
                </a:solidFill>
                <a:effectLst/>
                <a:latin typeface="Fira Code" panose="020B0809050000020004" pitchFamily="49" charset="0"/>
              </a:rPr>
              <a:t>using</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iterator</a:t>
            </a:r>
            <a:r>
              <a:rPr lang="en-US" sz="900" b="0" dirty="0">
                <a:solidFill>
                  <a:srgbClr val="000000"/>
                </a:solidFill>
                <a:effectLst/>
                <a:latin typeface="Fira Code" panose="020B0809050000020004" pitchFamily="49" charset="0"/>
              </a:rPr>
              <a:t> = </a:t>
            </a:r>
            <a:r>
              <a:rPr lang="en-US" sz="900" b="0" dirty="0">
                <a:solidFill>
                  <a:srgbClr val="267F99"/>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a:t>
            </a:r>
          </a:p>
          <a:p>
            <a:r>
              <a:rPr lang="en-US" sz="900" b="0" dirty="0">
                <a:solidFill>
                  <a:srgbClr val="000000"/>
                </a:solidFill>
                <a:effectLst/>
                <a:latin typeface="Fira Code" panose="020B0809050000020004" pitchFamily="49" charset="0"/>
              </a:rPr>
              <a:t>    </a:t>
            </a:r>
            <a:r>
              <a:rPr lang="en-US" sz="900" b="0" dirty="0">
                <a:solidFill>
                  <a:srgbClr val="AF00DB"/>
                </a:solidFill>
                <a:effectLst/>
                <a:latin typeface="Fira Code" panose="020B0809050000020004" pitchFamily="49" charset="0"/>
              </a:rPr>
              <a:t>using</a:t>
            </a: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char_type</a:t>
            </a:r>
            <a:r>
              <a:rPr lang="en-US" sz="900" b="0" dirty="0">
                <a:solidFill>
                  <a:srgbClr val="000000"/>
                </a:solidFill>
                <a:effectLst/>
                <a:latin typeface="Fira Code" panose="020B0809050000020004" pitchFamily="49" charset="0"/>
              </a:rPr>
              <a:t> = </a:t>
            </a:r>
            <a:r>
              <a:rPr lang="en-US" sz="900" b="0" dirty="0">
                <a:solidFill>
                  <a:srgbClr val="0000FF"/>
                </a:solidFill>
                <a:effectLst/>
                <a:latin typeface="Fira Code" panose="020B0809050000020004" pitchFamily="49" charset="0"/>
              </a:rPr>
              <a:t>char</a:t>
            </a:r>
            <a:r>
              <a:rPr lang="en-US" sz="900" b="0" dirty="0">
                <a:solidFill>
                  <a:srgbClr val="000000"/>
                </a:solidFill>
                <a:effectLst/>
                <a:latin typeface="Fira Code" panose="020B0809050000020004" pitchFamily="49" charset="0"/>
              </a:rPr>
              <a:t>;</a:t>
            </a:r>
          </a:p>
          <a:p>
            <a:r>
              <a:rPr lang="en-US" sz="900" dirty="0">
                <a:solidFill>
                  <a:srgbClr val="0000FF"/>
                </a:solidFill>
                <a:latin typeface="Fira Code" panose="020B0809050000020004" pitchFamily="49" charset="0"/>
              </a:rPr>
              <a:t>    explicit</a:t>
            </a:r>
            <a:r>
              <a:rPr lang="en-US" sz="900" dirty="0">
                <a:solidFill>
                  <a:srgbClr val="000000"/>
                </a:solidFill>
                <a:latin typeface="Fira Code" panose="020B0809050000020004" pitchFamily="49" charset="0"/>
              </a:rPr>
              <a:t> </a:t>
            </a:r>
            <a:r>
              <a:rPr lang="en-US" sz="900" dirty="0" err="1">
                <a:solidFill>
                  <a:srgbClr val="795E26"/>
                </a:solidFill>
                <a:latin typeface="Fira Code" panose="020B0809050000020004" pitchFamily="49" charset="0"/>
              </a:rPr>
              <a:t>format_context</a:t>
            </a:r>
            <a:r>
              <a:rPr lang="en-US" sz="900" dirty="0">
                <a:solidFill>
                  <a:srgbClr val="000000"/>
                </a:solidFill>
                <a:latin typeface="Fira Code" panose="020B0809050000020004" pitchFamily="49" charset="0"/>
              </a:rPr>
              <a:t>(</a:t>
            </a:r>
            <a:r>
              <a:rPr lang="en-US" sz="900" dirty="0">
                <a:solidFill>
                  <a:srgbClr val="267F99"/>
                </a:solidFill>
                <a:latin typeface="Fira Code" panose="020B0809050000020004" pitchFamily="49" charset="0"/>
              </a:rPr>
              <a:t>Out</a:t>
            </a:r>
            <a:r>
              <a:rPr lang="en-US" sz="900" dirty="0">
                <a:solidFill>
                  <a:srgbClr val="000000"/>
                </a:solidFill>
                <a:latin typeface="Fira Code" panose="020B0809050000020004" pitchFamily="49" charset="0"/>
              </a:rPr>
              <a:t>);</a:t>
            </a:r>
            <a:endParaRPr lang="en-US" sz="900" b="0" dirty="0">
              <a:solidFill>
                <a:srgbClr val="000000"/>
              </a:solidFill>
              <a:effectLst/>
              <a:latin typeface="Fira Code" panose="020B0809050000020004" pitchFamily="49" charset="0"/>
            </a:endParaRP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template</a:t>
            </a:r>
            <a:r>
              <a:rPr lang="en-US" sz="900" b="0" dirty="0">
                <a:solidFill>
                  <a:srgbClr val="000000"/>
                </a:solidFill>
                <a:effectLst/>
                <a:latin typeface="Fira Code" panose="020B0809050000020004" pitchFamily="49" charset="0"/>
              </a:rPr>
              <a:t>&lt;</a:t>
            </a:r>
            <a:r>
              <a:rPr lang="en-US" sz="900" b="0" dirty="0">
                <a:solidFill>
                  <a:srgbClr val="0000FF"/>
                </a:solidFill>
                <a:effectLst/>
                <a:latin typeface="Fira Code" panose="020B0809050000020004" pitchFamily="49" charset="0"/>
              </a:rPr>
              <a:t>class</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T</a:t>
            </a:r>
            <a:r>
              <a:rPr lang="en-US" sz="900" b="0" dirty="0">
                <a:solidFill>
                  <a:srgbClr val="000000"/>
                </a:solidFill>
                <a:effectLst/>
                <a:latin typeface="Fira Code" panose="020B0809050000020004" pitchFamily="49" charset="0"/>
              </a:rPr>
              <a:t>&gt; </a:t>
            </a:r>
            <a:r>
              <a:rPr lang="en-US" sz="900" b="0" dirty="0">
                <a:solidFill>
                  <a:srgbClr val="AF00DB"/>
                </a:solidFill>
                <a:effectLst/>
                <a:latin typeface="Fira Code" panose="020B0809050000020004" pitchFamily="49" charset="0"/>
              </a:rPr>
              <a:t>using</a:t>
            </a: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formatter_type</a:t>
            </a:r>
            <a:r>
              <a:rPr lang="en-US" sz="900" b="0" dirty="0">
                <a:solidFill>
                  <a:srgbClr val="000000"/>
                </a:solidFill>
                <a:effectLst/>
                <a:latin typeface="Fira Code" panose="020B0809050000020004" pitchFamily="49" charset="0"/>
              </a:rPr>
              <a:t> = </a:t>
            </a:r>
            <a:r>
              <a:rPr lang="en-US" sz="900" b="0" dirty="0">
                <a:solidFill>
                  <a:srgbClr val="267F99"/>
                </a:solidFill>
                <a:effectLst/>
                <a:latin typeface="Fira Code" panose="020B0809050000020004" pitchFamily="49" charset="0"/>
              </a:rPr>
              <a:t>formatter</a:t>
            </a:r>
            <a:r>
              <a:rPr lang="en-US" sz="900" b="0" dirty="0">
                <a:solidFill>
                  <a:srgbClr val="000000"/>
                </a:solidFill>
                <a:effectLst/>
                <a:latin typeface="Fira Code" panose="020B0809050000020004" pitchFamily="49" charset="0"/>
              </a:rPr>
              <a:t>&lt;</a:t>
            </a:r>
            <a:r>
              <a:rPr lang="en-US" sz="900" b="0" dirty="0">
                <a:solidFill>
                  <a:srgbClr val="267F99"/>
                </a:solidFill>
                <a:effectLst/>
                <a:latin typeface="Fira Code" panose="020B0809050000020004" pitchFamily="49" charset="0"/>
              </a:rPr>
              <a:t>T</a:t>
            </a:r>
            <a:r>
              <a:rPr lang="en-US" sz="900" b="0" dirty="0">
                <a:solidFill>
                  <a:srgbClr val="000000"/>
                </a:solidFill>
                <a:effectLst/>
                <a:latin typeface="Fira Code" panose="020B0809050000020004" pitchFamily="49" charset="0"/>
              </a:rPr>
              <a:t>&gt;;</a:t>
            </a:r>
          </a:p>
          <a:p>
            <a:br>
              <a:rPr lang="en-US" sz="900" b="0" dirty="0">
                <a:solidFill>
                  <a:srgbClr val="000000"/>
                </a:solidFill>
                <a:effectLst/>
                <a:latin typeface="Fira Code" panose="020B0809050000020004" pitchFamily="49" charset="0"/>
              </a:rPr>
            </a:b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basic_format_arg</a:t>
            </a:r>
            <a:r>
              <a:rPr lang="en-US" sz="900" b="0" dirty="0">
                <a:solidFill>
                  <a:srgbClr val="000000"/>
                </a:solidFill>
                <a:effectLst/>
                <a:latin typeface="Fira Code" panose="020B0809050000020004" pitchFamily="49" charset="0"/>
              </a:rPr>
              <a:t>&lt;</a:t>
            </a:r>
            <a:r>
              <a:rPr lang="en-US" sz="900" b="0" dirty="0" err="1">
                <a:solidFill>
                  <a:srgbClr val="267F99"/>
                </a:solidFill>
                <a:effectLst/>
                <a:latin typeface="Fira Code" panose="020B0809050000020004" pitchFamily="49" charset="0"/>
              </a:rPr>
              <a:t>format_context</a:t>
            </a:r>
            <a:r>
              <a:rPr lang="en-US" sz="900" b="0" dirty="0">
                <a:solidFill>
                  <a:srgbClr val="000000"/>
                </a:solidFill>
                <a:effectLst/>
                <a:latin typeface="Fira Code" panose="020B0809050000020004" pitchFamily="49" charset="0"/>
              </a:rPr>
              <a:t>&gt; </a:t>
            </a:r>
            <a:r>
              <a:rPr lang="en-US" sz="900" b="0" dirty="0" err="1">
                <a:solidFill>
                  <a:srgbClr val="795E26"/>
                </a:solidFill>
                <a:effectLst/>
                <a:latin typeface="Fira Code" panose="020B0809050000020004" pitchFamily="49" charset="0"/>
              </a:rPr>
              <a:t>arg</a:t>
            </a:r>
            <a:r>
              <a:rPr lang="en-US" sz="900" b="0" dirty="0">
                <a:solidFill>
                  <a:srgbClr val="000000"/>
                </a:solidFill>
                <a:effectLst/>
                <a:latin typeface="Fira Code" panose="020B0809050000020004" pitchFamily="49" charset="0"/>
              </a:rPr>
              <a:t>(</a:t>
            </a:r>
            <a:r>
              <a:rPr lang="en-US" sz="900" b="0" dirty="0" err="1">
                <a:solidFill>
                  <a:srgbClr val="267F99"/>
                </a:solidFill>
                <a:effectLst/>
                <a:latin typeface="Fira Code" panose="020B0809050000020004" pitchFamily="49" charset="0"/>
              </a:rPr>
              <a:t>size_t</a:t>
            </a:r>
            <a:r>
              <a:rPr lang="en-US" sz="900" b="0" dirty="0">
                <a:solidFill>
                  <a:srgbClr val="000000"/>
                </a:solidFill>
                <a:effectLst/>
                <a:latin typeface="Fira Code" panose="020B0809050000020004" pitchFamily="49" charset="0"/>
              </a:rPr>
              <a:t> </a:t>
            </a:r>
            <a:r>
              <a:rPr lang="en-US" sz="900" b="0" dirty="0">
                <a:solidFill>
                  <a:srgbClr val="001080"/>
                </a:solidFill>
                <a:effectLst/>
                <a:latin typeface="Fira Code" panose="020B0809050000020004" pitchFamily="49" charset="0"/>
              </a:rPr>
              <a:t>id</a:t>
            </a:r>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const</a:t>
            </a:r>
            <a:r>
              <a:rPr lang="en-US" sz="900" b="0" dirty="0">
                <a:solidFill>
                  <a:srgbClr val="000000"/>
                </a:solidFill>
                <a:effectLst/>
                <a:latin typeface="Fira Code" panose="020B0809050000020004" pitchFamily="49" charset="0"/>
              </a:rPr>
              <a:t> </a:t>
            </a:r>
            <a:r>
              <a:rPr lang="en-US" sz="900" b="0" dirty="0" err="1">
                <a:solidFill>
                  <a:srgbClr val="0000FF"/>
                </a:solidFill>
                <a:effectLst/>
                <a:latin typeface="Fira Code" panose="020B0809050000020004" pitchFamily="49" charset="0"/>
              </a:rPr>
              <a:t>noexcept</a:t>
            </a:r>
            <a:r>
              <a:rPr lang="en-US" sz="900" b="0" dirty="0">
                <a:solidFill>
                  <a:srgbClr val="000000"/>
                </a:solidFill>
                <a:effectLst/>
                <a:latin typeface="Fira Code" panose="020B0809050000020004" pitchFamily="49" charset="0"/>
              </a:rPr>
              <a:t>;</a:t>
            </a:r>
          </a:p>
          <a:p>
            <a:br>
              <a:rPr lang="en-US" sz="900" b="0" dirty="0">
                <a:solidFill>
                  <a:srgbClr val="000000"/>
                </a:solidFill>
                <a:effectLst/>
                <a:latin typeface="Fira Code" panose="020B0809050000020004" pitchFamily="49" charset="0"/>
              </a:rPr>
            </a:b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iterator</a:t>
            </a:r>
            <a:r>
              <a:rPr lang="en-US" sz="900" b="0" dirty="0">
                <a:solidFill>
                  <a:srgbClr val="000000"/>
                </a:solidFill>
                <a:effectLst/>
                <a:latin typeface="Fira Code" panose="020B0809050000020004" pitchFamily="49" charset="0"/>
              </a:rPr>
              <a:t> </a:t>
            </a:r>
            <a:r>
              <a:rPr lang="en-US" sz="900" b="0" dirty="0">
                <a:solidFill>
                  <a:srgbClr val="795E26"/>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a:t>
            </a: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void</a:t>
            </a:r>
            <a:r>
              <a:rPr lang="en-US" sz="900" b="0" dirty="0">
                <a:solidFill>
                  <a:srgbClr val="000000"/>
                </a:solidFill>
                <a:effectLst/>
                <a:latin typeface="Fira Code" panose="020B0809050000020004" pitchFamily="49" charset="0"/>
              </a:rPr>
              <a:t> </a:t>
            </a:r>
            <a:r>
              <a:rPr lang="en-US" sz="900" b="0" dirty="0" err="1">
                <a:solidFill>
                  <a:srgbClr val="795E26"/>
                </a:solidFill>
                <a:effectLst/>
                <a:latin typeface="Fira Code" panose="020B0809050000020004" pitchFamily="49" charset="0"/>
              </a:rPr>
              <a:t>advance_to</a:t>
            </a:r>
            <a:r>
              <a:rPr lang="en-US" sz="900" b="0" dirty="0">
                <a:solidFill>
                  <a:srgbClr val="000000"/>
                </a:solidFill>
                <a:effectLst/>
                <a:latin typeface="Fira Code" panose="020B0809050000020004" pitchFamily="49" charset="0"/>
              </a:rPr>
              <a:t>(</a:t>
            </a:r>
            <a:r>
              <a:rPr lang="en-US" sz="900" b="0" dirty="0">
                <a:solidFill>
                  <a:srgbClr val="267F99"/>
                </a:solidFill>
                <a:effectLst/>
                <a:latin typeface="Fira Code" panose="020B0809050000020004" pitchFamily="49" charset="0"/>
              </a:rPr>
              <a:t>iterator</a:t>
            </a:r>
            <a:r>
              <a:rPr lang="en-US" sz="900" b="0" dirty="0">
                <a:solidFill>
                  <a:srgbClr val="000000"/>
                </a:solidFill>
                <a:effectLst/>
                <a:latin typeface="Fira Code" panose="020B0809050000020004" pitchFamily="49" charset="0"/>
              </a:rPr>
              <a:t> </a:t>
            </a:r>
            <a:r>
              <a:rPr lang="en-US" sz="900" b="0" dirty="0">
                <a:solidFill>
                  <a:srgbClr val="001080"/>
                </a:solidFill>
                <a:effectLst/>
                <a:latin typeface="Fira Code" panose="020B0809050000020004" pitchFamily="49" charset="0"/>
              </a:rPr>
              <a:t>it</a:t>
            </a:r>
            <a:r>
              <a:rPr lang="en-US" sz="900" b="0" dirty="0">
                <a:solidFill>
                  <a:srgbClr val="000000"/>
                </a:solidFill>
                <a:effectLst/>
                <a:latin typeface="Fira Code" panose="020B0809050000020004" pitchFamily="49" charset="0"/>
              </a:rPr>
              <a:t>);</a:t>
            </a:r>
          </a:p>
          <a:p>
            <a:r>
              <a:rPr lang="en-US" sz="900" b="0" dirty="0">
                <a:solidFill>
                  <a:srgbClr val="000000"/>
                </a:solidFill>
                <a:effectLst/>
                <a:latin typeface="Fira Code" panose="020B0809050000020004" pitchFamily="49" charset="0"/>
              </a:rPr>
              <a:t>  };</a:t>
            </a:r>
          </a:p>
          <a:p>
            <a:r>
              <a:rPr lang="en-US" sz="900" b="0" dirty="0">
                <a:solidFill>
                  <a:srgbClr val="000000"/>
                </a:solidFill>
                <a:effectLst/>
                <a:latin typeface="Fira Code" panose="020B0809050000020004" pitchFamily="49" charset="0"/>
              </a:rPr>
              <a:t>}</a:t>
            </a:r>
          </a:p>
          <a:p>
            <a:endParaRPr lang="en-US" sz="900" dirty="0"/>
          </a:p>
        </p:txBody>
      </p:sp>
      <p:sp>
        <p:nvSpPr>
          <p:cNvPr id="5" name="Rectangle 4">
            <a:extLst>
              <a:ext uri="{FF2B5EF4-FFF2-40B4-BE49-F238E27FC236}">
                <a16:creationId xmlns:a16="http://schemas.microsoft.com/office/drawing/2014/main" id="{F02BCAE4-A21E-C593-3D76-10540BBDD09D}"/>
              </a:ext>
            </a:extLst>
          </p:cNvPr>
          <p:cNvSpPr/>
          <p:nvPr/>
        </p:nvSpPr>
        <p:spPr>
          <a:xfrm>
            <a:off x="1444959" y="4089399"/>
            <a:ext cx="3770508" cy="2770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0C93E56-CA92-63C1-AC08-CAAA29E64423}"/>
              </a:ext>
            </a:extLst>
          </p:cNvPr>
          <p:cNvSpPr/>
          <p:nvPr/>
        </p:nvSpPr>
        <p:spPr>
          <a:xfrm>
            <a:off x="6994255" y="4574196"/>
            <a:ext cx="4501059" cy="259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BF9A641-3DEE-A1FD-CAB2-BFF7C3F44E10}"/>
              </a:ext>
            </a:extLst>
          </p:cNvPr>
          <p:cNvCxnSpPr/>
          <p:nvPr/>
        </p:nvCxnSpPr>
        <p:spPr>
          <a:xfrm>
            <a:off x="5215467" y="4267200"/>
            <a:ext cx="1762276" cy="413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52785895-B2C5-8682-19D1-A6648CE4A517}"/>
              </a:ext>
            </a:extLst>
          </p:cNvPr>
          <p:cNvSpPr>
            <a:spLocks noGrp="1"/>
          </p:cNvSpPr>
          <p:nvPr>
            <p:ph type="sldNum" sz="quarter" idx="12"/>
          </p:nvPr>
        </p:nvSpPr>
        <p:spPr/>
        <p:txBody>
          <a:bodyPr/>
          <a:lstStyle/>
          <a:p>
            <a:fld id="{0EED7EFE-8F4A-4E55-AD2D-7D815A96E790}" type="slidenum">
              <a:rPr lang="en-US" smtClean="0"/>
              <a:t>132</a:t>
            </a:fld>
            <a:endParaRPr lang="en-US"/>
          </a:p>
        </p:txBody>
      </p:sp>
    </p:spTree>
    <p:extLst>
      <p:ext uri="{BB962C8B-B14F-4D97-AF65-F5344CB8AC3E}">
        <p14:creationId xmlns:p14="http://schemas.microsoft.com/office/powerpoint/2010/main" val="1683158911"/>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6413935" cy="3600986"/>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err="1">
                <a:solidFill>
                  <a:srgbClr val="0000FF"/>
                </a:solidFill>
                <a:effectLst/>
                <a:latin typeface="Fira Code" panose="020B0809050000020004" pitchFamily="49" charset="0"/>
              </a:rPr>
              <a:t>input_range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p>
          <a:p>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fmt_maybe_const</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&gt;</a:t>
            </a:r>
            <a:r>
              <a:rPr lang="en-US" sz="1200" b="0" dirty="0">
                <a:solidFill>
                  <a:srgbClr val="0000FF"/>
                </a:solidFill>
                <a:effectLst/>
                <a:latin typeface="Fira Code" panose="020B0809050000020004" pitchFamily="49" charset="0"/>
              </a:rPr>
              <a:t>&amp;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endParaRPr lang="en-US" sz="1200" dirty="0">
              <a:solidFill>
                <a:srgbClr val="000000"/>
              </a:solidFill>
              <a:latin typeface="Fira Code" panose="020B0809050000020004" pitchFamily="49" charset="0"/>
            </a:endParaRPr>
          </a:p>
          <a:p>
            <a:r>
              <a:rPr lang="en-US" sz="1200" b="0" dirty="0">
                <a:solidFill>
                  <a:srgbClr val="000000"/>
                </a:solidFill>
                <a:effectLst/>
                <a:latin typeface="Fira Code" panose="020B0809050000020004" pitchFamily="49" charset="0"/>
              </a:rPr>
              <a:t>  vector&lt;</a:t>
            </a:r>
            <a:r>
              <a:rPr lang="en-US" sz="1200" b="0" dirty="0">
                <a:solidFill>
                  <a:srgbClr val="0000FF"/>
                </a:solidFill>
                <a:effectLst/>
                <a:latin typeface="Fira Code" panose="020B0809050000020004" pitchFamily="49" charset="0"/>
              </a:rPr>
              <a:t>char</a:t>
            </a:r>
            <a:r>
              <a:rPr lang="en-US" sz="1200" b="0" dirty="0">
                <a:solidFill>
                  <a:srgbClr val="000000"/>
                </a:solidFill>
                <a:effectLst/>
                <a:latin typeface="Fira Code" panose="020B0809050000020004" pitchFamily="49" charset="0"/>
              </a:rPr>
              <a:t>&gt; </a:t>
            </a:r>
            <a:r>
              <a:rPr lang="en-US" sz="1200" b="0" dirty="0" err="1">
                <a:solidFill>
                  <a:srgbClr val="000000"/>
                </a:solidFill>
                <a:effectLst/>
                <a:latin typeface="Fira Code" panose="020B0809050000020004" pitchFamily="49" charset="0"/>
              </a:rPr>
              <a:t>buf</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dirty="0" err="1">
                <a:solidFill>
                  <a:srgbClr val="000000"/>
                </a:solidFill>
                <a:latin typeface="Fira Code" panose="020B0809050000020004" pitchFamily="49" charset="0"/>
              </a:rPr>
              <a:t>format_context</a:t>
            </a:r>
            <a:r>
              <a:rPr lang="en-US" sz="1200" dirty="0">
                <a:solidFill>
                  <a:srgbClr val="000000"/>
                </a:solidFill>
                <a:latin typeface="Fira Code" panose="020B0809050000020004" pitchFamily="49" charset="0"/>
              </a:rPr>
              <a:t> </a:t>
            </a:r>
            <a:r>
              <a:rPr lang="en-US" sz="1200" dirty="0" err="1">
                <a:solidFill>
                  <a:srgbClr val="001080"/>
                </a:solidFill>
                <a:latin typeface="Fira Code" panose="020B0809050000020004" pitchFamily="49" charset="0"/>
              </a:rPr>
              <a:t>new_ctx</a:t>
            </a:r>
            <a:r>
              <a:rPr lang="en-US" sz="1200" dirty="0">
                <a:solidFill>
                  <a:srgbClr val="000000"/>
                </a:solidFill>
                <a:latin typeface="Fira Code" panose="020B0809050000020004" pitchFamily="49" charset="0"/>
              </a:rPr>
              <a:t>{</a:t>
            </a:r>
            <a:r>
              <a:rPr lang="en-US" sz="1200" dirty="0" err="1">
                <a:solidFill>
                  <a:srgbClr val="795E26"/>
                </a:solidFill>
                <a:latin typeface="Fira Code" panose="020B0809050000020004" pitchFamily="49" charset="0"/>
              </a:rPr>
              <a:t>back_inserter</a:t>
            </a:r>
            <a:r>
              <a:rPr lang="en-US" sz="1200" dirty="0">
                <a:solidFill>
                  <a:srgbClr val="000000"/>
                </a:solidFill>
                <a:latin typeface="Fira Code" panose="020B0809050000020004" pitchFamily="49" charset="0"/>
              </a:rPr>
              <a:t>(</a:t>
            </a:r>
            <a:r>
              <a:rPr lang="en-US" sz="1200" dirty="0" err="1">
                <a:solidFill>
                  <a:srgbClr val="000000"/>
                </a:solidFill>
                <a:latin typeface="Fira Code" panose="020B0809050000020004" pitchFamily="49" charset="0"/>
              </a:rPr>
              <a:t>buf</a:t>
            </a:r>
            <a:r>
              <a:rPr lang="en-US" sz="1200" dirty="0">
                <a:solidFill>
                  <a:srgbClr val="000000"/>
                </a:solidFill>
                <a:latin typeface="Fira Code" panose="020B0809050000020004" pitchFamily="49" charset="0"/>
              </a:rPr>
              <a:t>), </a:t>
            </a:r>
            <a:r>
              <a:rPr lang="en-US" sz="1200" dirty="0" err="1">
                <a:solidFill>
                  <a:srgbClr val="001080"/>
                </a:solidFill>
                <a:latin typeface="Fira Code" panose="020B0809050000020004" pitchFamily="49" charset="0"/>
              </a:rPr>
              <a:t>ctx</a:t>
            </a:r>
            <a:r>
              <a:rPr lang="en-US" sz="1200" dirty="0" err="1">
                <a:solidFill>
                  <a:srgbClr val="000000"/>
                </a:solidFill>
                <a:latin typeface="Fira Code" panose="020B0809050000020004" pitchFamily="49" charset="0"/>
              </a:rPr>
              <a:t>.</a:t>
            </a:r>
            <a:r>
              <a:rPr lang="en-US" sz="1200" dirty="0" err="1">
                <a:solidFill>
                  <a:srgbClr val="795E26"/>
                </a:solidFill>
                <a:latin typeface="Fira Code" panose="020B0809050000020004" pitchFamily="49" charset="0"/>
              </a:rPr>
              <a:t>args</a:t>
            </a:r>
            <a:r>
              <a:rPr lang="en-US" sz="1200" dirty="0">
                <a:solidFill>
                  <a:srgbClr val="000000"/>
                </a:solidFill>
                <a:latin typeface="Fira Code" panose="020B0809050000020004" pitchFamily="49" charset="0"/>
              </a:rPr>
              <a:t>()};</a:t>
            </a:r>
            <a:endParaRPr lang="en-US" sz="1200" b="0" dirty="0">
              <a:solidFill>
                <a:srgbClr val="000000"/>
              </a:solidFill>
              <a:effectLst/>
              <a:latin typeface="Fira Code" panose="020B0809050000020004" pitchFamily="49" charset="0"/>
            </a:endParaRPr>
          </a:p>
          <a:p>
            <a:endParaRPr lang="en-US" sz="1200" b="0" dirty="0">
              <a:solidFill>
                <a:srgbClr val="0000FF"/>
              </a:solidFill>
              <a:effectLst/>
              <a:latin typeface="Fira Code" panose="020B0809050000020004" pitchFamily="49" charset="0"/>
            </a:endParaRPr>
          </a:p>
          <a:p>
            <a:r>
              <a:rPr lang="en-US" sz="1200" b="0" dirty="0">
                <a:solidFill>
                  <a:srgbClr val="0000FF"/>
                </a:solidFill>
                <a:effectLst/>
                <a:latin typeface="Fira Code" panose="020B0809050000020004" pitchFamily="49" charset="0"/>
              </a:rPr>
              <a:t>  auto</a:t>
            </a:r>
            <a:r>
              <a:rPr lang="en-US" sz="1200" b="0" dirty="0">
                <a:solidFill>
                  <a:srgbClr val="000000"/>
                </a:solidFill>
                <a:effectLst/>
                <a:latin typeface="Fira Code" panose="020B0809050000020004" pitchFamily="49" charset="0"/>
              </a:rPr>
              <a:t> out = </a:t>
            </a:r>
            <a:r>
              <a:rPr lang="en-US" sz="1200" b="0" dirty="0" err="1">
                <a:solidFill>
                  <a:srgbClr val="000000"/>
                </a:solidFill>
                <a:effectLst/>
                <a:latin typeface="Fira Code" panose="020B0809050000020004" pitchFamily="49" charset="0"/>
              </a:rPr>
              <a:t>new_</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bool</a:t>
            </a:r>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true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for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&amp;&amp; </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 r)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first)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out</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 "</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first = </a:t>
            </a:r>
            <a:r>
              <a:rPr lang="en-US" sz="1200" b="0" dirty="0">
                <a:solidFill>
                  <a:srgbClr val="0000FF"/>
                </a:solidFill>
                <a:effectLst/>
                <a:latin typeface="Fira Code" panose="020B0809050000020004" pitchFamily="49" charset="0"/>
              </a:rPr>
              <a:t>false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new_</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(out);</a:t>
            </a:r>
          </a:p>
          <a:p>
            <a:r>
              <a:rPr lang="en-US" sz="1200" b="0" dirty="0">
                <a:solidFill>
                  <a:srgbClr val="000000"/>
                </a:solidFill>
                <a:effectLst/>
                <a:latin typeface="Fira Code" panose="020B0809050000020004" pitchFamily="49" charset="0"/>
              </a:rPr>
              <a:t>    out = </a:t>
            </a:r>
            <a:r>
              <a:rPr lang="en-US" sz="1200" b="0" dirty="0" err="1">
                <a:solidFill>
                  <a:srgbClr val="001080"/>
                </a:solidFill>
                <a:effectLst/>
                <a:latin typeface="Fira Code" panose="020B0809050000020004" pitchFamily="49" charset="0"/>
              </a:rPr>
              <a:t>underlying</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format</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elem</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new_ctx</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not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no_brackets</a:t>
            </a:r>
            <a:r>
              <a:rPr lang="en-US" sz="1200" b="0" dirty="0">
                <a:solidFill>
                  <a:srgbClr val="000000"/>
                </a:solidFill>
                <a:effectLst/>
                <a:latin typeface="Fira Code" panose="020B0809050000020004" pitchFamily="49" charset="0"/>
              </a:rPr>
              <a:t>) out = </a:t>
            </a:r>
            <a:r>
              <a:rPr lang="en-US" sz="1200" b="0" dirty="0" err="1">
                <a:solidFill>
                  <a:srgbClr val="795E26"/>
                </a:solidFill>
                <a:effectLst/>
                <a:latin typeface="Fira Code" panose="020B0809050000020004" pitchFamily="49" charset="0"/>
              </a:rPr>
              <a:t>format_to</a:t>
            </a:r>
            <a:r>
              <a:rPr lang="en-US" sz="1200" b="0" dirty="0">
                <a:solidFill>
                  <a:srgbClr val="000000"/>
                </a:solidFill>
                <a:effectLst/>
                <a:latin typeface="Fira Code" panose="020B0809050000020004" pitchFamily="49" charset="0"/>
              </a:rPr>
              <a:t>(out,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dirty="0">
                <a:solidFill>
                  <a:srgbClr val="AF00DB"/>
                </a:solidFill>
                <a:latin typeface="Fira Code" panose="020B0809050000020004" pitchFamily="49" charset="0"/>
              </a:rPr>
              <a:t>return</a:t>
            </a:r>
            <a:r>
              <a:rPr lang="en-US" sz="1200" dirty="0">
                <a:solidFill>
                  <a:srgbClr val="000000"/>
                </a:solidFill>
                <a:latin typeface="Fira Code" panose="020B0809050000020004" pitchFamily="49" charset="0"/>
              </a:rPr>
              <a:t> </a:t>
            </a:r>
            <a:r>
              <a:rPr lang="en-US" sz="1200" dirty="0" err="1">
                <a:solidFill>
                  <a:srgbClr val="795E26"/>
                </a:solidFill>
                <a:latin typeface="Fira Code" panose="020B0809050000020004" pitchFamily="49" charset="0"/>
              </a:rPr>
              <a:t>write_padded_aligned</a:t>
            </a:r>
            <a:r>
              <a:rPr lang="en-US" sz="1200" dirty="0">
                <a:solidFill>
                  <a:srgbClr val="000000"/>
                </a:solidFill>
                <a:latin typeface="Fira Code" panose="020B0809050000020004" pitchFamily="49" charset="0"/>
              </a:rPr>
              <a:t>(</a:t>
            </a:r>
            <a:r>
              <a:rPr lang="en-US" sz="1200" dirty="0" err="1">
                <a:solidFill>
                  <a:srgbClr val="001080"/>
                </a:solidFill>
                <a:latin typeface="Fira Code" panose="020B0809050000020004" pitchFamily="49" charset="0"/>
              </a:rPr>
              <a:t>ctx</a:t>
            </a:r>
            <a:r>
              <a:rPr lang="en-US" sz="1200" dirty="0" err="1">
                <a:solidFill>
                  <a:srgbClr val="000000"/>
                </a:solidFill>
                <a:latin typeface="Fira Code" panose="020B0809050000020004" pitchFamily="49" charset="0"/>
              </a:rPr>
              <a:t>.</a:t>
            </a:r>
            <a:r>
              <a:rPr lang="en-US" sz="1200" dirty="0" err="1">
                <a:solidFill>
                  <a:srgbClr val="795E26"/>
                </a:solidFill>
                <a:latin typeface="Fira Code" panose="020B0809050000020004" pitchFamily="49" charset="0"/>
              </a:rPr>
              <a:t>out</a:t>
            </a:r>
            <a:r>
              <a:rPr lang="en-US" sz="1200" dirty="0">
                <a:solidFill>
                  <a:srgbClr val="000000"/>
                </a:solidFill>
                <a:latin typeface="Fira Code" panose="020B0809050000020004" pitchFamily="49" charset="0"/>
              </a:rPr>
              <a:t>(), specs, </a:t>
            </a:r>
            <a:r>
              <a:rPr lang="en-US" sz="1200" dirty="0" err="1">
                <a:solidFill>
                  <a:srgbClr val="000000"/>
                </a:solidFill>
                <a:latin typeface="Fira Code" panose="020B0809050000020004" pitchFamily="49" charset="0"/>
              </a:rPr>
              <a:t>buf</a:t>
            </a:r>
            <a:r>
              <a:rPr lang="en-US" sz="1200" dirty="0">
                <a:solidFill>
                  <a:srgbClr val="000000"/>
                </a:solidFill>
                <a:latin typeface="Fira Code" panose="020B0809050000020004" pitchFamily="49" charset="0"/>
              </a:rPr>
              <a:t>);</a:t>
            </a:r>
            <a:endParaRPr lang="en-US" sz="1200" b="0" dirty="0">
              <a:solidFill>
                <a:srgbClr val="000000"/>
              </a:solidFill>
              <a:effectLst/>
              <a:latin typeface="Fira Code" panose="020B0809050000020004" pitchFamily="49" charset="0"/>
            </a:endParaRPr>
          </a:p>
          <a:p>
            <a:r>
              <a:rPr lang="en-US" sz="1200" dirty="0">
                <a:solidFill>
                  <a:srgbClr val="000000"/>
                </a:solidFill>
                <a:latin typeface="Fira Code" panose="020B0809050000020004" pitchFamily="49" charset="0"/>
              </a:rPr>
              <a:t>}</a:t>
            </a:r>
            <a:endParaRPr lang="en-US" sz="1200" b="0" dirty="0">
              <a:solidFill>
                <a:srgbClr val="000000"/>
              </a:solidFill>
              <a:effectLst/>
              <a:latin typeface="Fira Code" panose="020B0809050000020004" pitchFamily="49" charset="0"/>
            </a:endParaRPr>
          </a:p>
        </p:txBody>
      </p:sp>
      <p:sp>
        <p:nvSpPr>
          <p:cNvPr id="13" name="Rectangle 12">
            <a:extLst>
              <a:ext uri="{FF2B5EF4-FFF2-40B4-BE49-F238E27FC236}">
                <a16:creationId xmlns:a16="http://schemas.microsoft.com/office/drawing/2014/main" id="{30508829-726A-FBF7-E927-DE36FDCC595C}"/>
              </a:ext>
            </a:extLst>
          </p:cNvPr>
          <p:cNvSpPr/>
          <p:nvPr/>
        </p:nvSpPr>
        <p:spPr>
          <a:xfrm>
            <a:off x="1284091" y="2290113"/>
            <a:ext cx="5214679" cy="4029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CD55B0A-6454-6DA5-160F-2CD23B5AE32C}"/>
              </a:ext>
            </a:extLst>
          </p:cNvPr>
          <p:cNvSpPr txBox="1"/>
          <p:nvPr/>
        </p:nvSpPr>
        <p:spPr>
          <a:xfrm>
            <a:off x="6778359" y="2941375"/>
            <a:ext cx="4871847" cy="2723823"/>
          </a:xfrm>
          <a:prstGeom prst="rect">
            <a:avLst/>
          </a:prstGeom>
          <a:noFill/>
        </p:spPr>
        <p:txBody>
          <a:bodyPr wrap="none" rtlCol="0">
            <a:spAutoFit/>
          </a:bodyPr>
          <a:lstStyle/>
          <a:p>
            <a:r>
              <a:rPr lang="en-US" sz="900" b="0" dirty="0">
                <a:solidFill>
                  <a:srgbClr val="0000FF"/>
                </a:solidFill>
                <a:effectLst/>
                <a:latin typeface="Fira Code" panose="020B0809050000020004" pitchFamily="49" charset="0"/>
              </a:rPr>
              <a:t>namespace</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std</a:t>
            </a:r>
            <a:r>
              <a:rPr lang="en-US" sz="900" b="0" dirty="0">
                <a:solidFill>
                  <a:srgbClr val="000000"/>
                </a:solidFill>
                <a:effectLst/>
                <a:latin typeface="Fira Code" panose="020B0809050000020004" pitchFamily="49" charset="0"/>
              </a:rPr>
              <a:t> {</a:t>
            </a: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template</a:t>
            </a:r>
            <a:r>
              <a:rPr lang="en-US" sz="900" b="0" dirty="0">
                <a:solidFill>
                  <a:srgbClr val="000000"/>
                </a:solidFill>
                <a:effectLst/>
                <a:latin typeface="Fira Code" panose="020B0809050000020004" pitchFamily="49" charset="0"/>
              </a:rPr>
              <a:t>&lt;</a:t>
            </a:r>
            <a:r>
              <a:rPr lang="en-US" sz="900" b="0" dirty="0">
                <a:solidFill>
                  <a:srgbClr val="0000FF"/>
                </a:solidFill>
                <a:effectLst/>
                <a:latin typeface="Fira Code" panose="020B0809050000020004" pitchFamily="49" charset="0"/>
              </a:rPr>
              <a:t>class</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&gt;</a:t>
            </a: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class</a:t>
            </a: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format_context</a:t>
            </a:r>
            <a:r>
              <a:rPr lang="en-US" sz="900" b="0" dirty="0">
                <a:solidFill>
                  <a:srgbClr val="000000"/>
                </a:solidFill>
                <a:effectLst/>
                <a:latin typeface="Fira Code" panose="020B0809050000020004" pitchFamily="49" charset="0"/>
              </a:rPr>
              <a:t> {</a:t>
            </a:r>
          </a:p>
          <a:p>
            <a:r>
              <a:rPr lang="en-US" sz="900" b="0" dirty="0">
                <a:solidFill>
                  <a:srgbClr val="000000"/>
                </a:solidFill>
                <a:effectLst/>
                <a:latin typeface="Fira Code" panose="020B0809050000020004" pitchFamily="49" charset="0"/>
              </a:rPr>
              <a:t>    </a:t>
            </a:r>
            <a:r>
              <a:rPr lang="en-US" sz="900" b="0" dirty="0" err="1">
                <a:solidFill>
                  <a:srgbClr val="000000"/>
                </a:solidFill>
                <a:effectLst/>
                <a:latin typeface="Fira Code" panose="020B0809050000020004" pitchFamily="49" charset="0"/>
              </a:rPr>
              <a:t>basic_format_args</a:t>
            </a:r>
            <a:r>
              <a:rPr lang="en-US" sz="900" b="0" dirty="0">
                <a:solidFill>
                  <a:srgbClr val="000000"/>
                </a:solidFill>
                <a:effectLst/>
                <a:latin typeface="Fira Code" panose="020B0809050000020004" pitchFamily="49" charset="0"/>
              </a:rPr>
              <a:t>&lt;</a:t>
            </a:r>
            <a:r>
              <a:rPr lang="en-US" sz="900" b="0" dirty="0" err="1">
                <a:solidFill>
                  <a:srgbClr val="267F99"/>
                </a:solidFill>
                <a:effectLst/>
                <a:latin typeface="Fira Code" panose="020B0809050000020004" pitchFamily="49" charset="0"/>
              </a:rPr>
              <a:t>format_context</a:t>
            </a:r>
            <a:r>
              <a:rPr lang="en-US" sz="900" b="0" dirty="0">
                <a:solidFill>
                  <a:srgbClr val="000000"/>
                </a:solidFill>
                <a:effectLst/>
                <a:latin typeface="Fira Code" panose="020B0809050000020004" pitchFamily="49" charset="0"/>
              </a:rPr>
              <a:t>&gt; </a:t>
            </a:r>
            <a:r>
              <a:rPr lang="en-US" sz="900" b="0" dirty="0" err="1">
                <a:solidFill>
                  <a:srgbClr val="001080"/>
                </a:solidFill>
                <a:effectLst/>
                <a:latin typeface="Fira Code" panose="020B0809050000020004" pitchFamily="49" charset="0"/>
              </a:rPr>
              <a:t>args</a:t>
            </a:r>
            <a:r>
              <a:rPr lang="en-US" sz="900" b="0" dirty="0">
                <a:solidFill>
                  <a:srgbClr val="001080"/>
                </a:solidFill>
                <a:effectLst/>
                <a:latin typeface="Fira Code" panose="020B0809050000020004" pitchFamily="49" charset="0"/>
              </a:rPr>
              <a:t>_</a:t>
            </a:r>
            <a:r>
              <a:rPr lang="en-US" sz="900" b="0" dirty="0">
                <a:solidFill>
                  <a:srgbClr val="000000"/>
                </a:solidFill>
                <a:effectLst/>
                <a:latin typeface="Fira Code" panose="020B0809050000020004" pitchFamily="49" charset="0"/>
              </a:rPr>
              <a:t>;</a:t>
            </a:r>
            <a:r>
              <a:rPr lang="en-US" sz="900" b="0" dirty="0">
                <a:solidFill>
                  <a:srgbClr val="008000"/>
                </a:solidFill>
                <a:effectLst/>
                <a:latin typeface="Fira Code" panose="020B0809050000020004" pitchFamily="49" charset="0"/>
              </a:rPr>
              <a:t>      // exposition only</a:t>
            </a:r>
            <a:endParaRPr lang="en-US" sz="900" b="0" dirty="0">
              <a:solidFill>
                <a:srgbClr val="000000"/>
              </a:solidFill>
              <a:effectLst/>
              <a:latin typeface="Fira Code" panose="020B0809050000020004" pitchFamily="49" charset="0"/>
            </a:endParaRPr>
          </a:p>
          <a:p>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 </a:t>
            </a:r>
            <a:r>
              <a:rPr lang="en-US" sz="900" b="0" dirty="0" err="1">
                <a:solidFill>
                  <a:srgbClr val="001080"/>
                </a:solidFill>
                <a:effectLst/>
                <a:latin typeface="Fira Code" panose="020B0809050000020004" pitchFamily="49" charset="0"/>
              </a:rPr>
              <a:t>out</a:t>
            </a:r>
            <a:r>
              <a:rPr lang="en-US" sz="900" b="0" dirty="0">
                <a:solidFill>
                  <a:srgbClr val="001080"/>
                </a:solidFill>
                <a:effectLst/>
                <a:latin typeface="Fira Code" panose="020B0809050000020004" pitchFamily="49" charset="0"/>
              </a:rPr>
              <a:t>_</a:t>
            </a:r>
            <a:r>
              <a:rPr lang="en-US" sz="900" b="0" dirty="0">
                <a:solidFill>
                  <a:srgbClr val="000000"/>
                </a:solidFill>
                <a:effectLst/>
                <a:latin typeface="Fira Code" panose="020B0809050000020004" pitchFamily="49" charset="0"/>
              </a:rPr>
              <a:t>;</a:t>
            </a:r>
            <a:r>
              <a:rPr lang="en-US" sz="900" b="0" dirty="0">
                <a:solidFill>
                  <a:srgbClr val="008000"/>
                </a:solidFill>
                <a:effectLst/>
                <a:latin typeface="Fira Code" panose="020B0809050000020004" pitchFamily="49" charset="0"/>
              </a:rPr>
              <a:t>                                     // exposition only</a:t>
            </a:r>
            <a:endParaRPr lang="en-US" sz="900" b="0" dirty="0">
              <a:solidFill>
                <a:srgbClr val="000000"/>
              </a:solidFill>
              <a:effectLst/>
              <a:latin typeface="Fira Code" panose="020B0809050000020004" pitchFamily="49" charset="0"/>
            </a:endParaRPr>
          </a:p>
          <a:p>
            <a:br>
              <a:rPr lang="en-US" sz="900" b="0" dirty="0">
                <a:solidFill>
                  <a:srgbClr val="000000"/>
                </a:solidFill>
                <a:effectLst/>
                <a:latin typeface="Fira Code" panose="020B0809050000020004" pitchFamily="49" charset="0"/>
              </a:rPr>
            </a:br>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public:</a:t>
            </a:r>
            <a:endParaRPr lang="en-US" sz="900" b="0" dirty="0">
              <a:solidFill>
                <a:srgbClr val="000000"/>
              </a:solidFill>
              <a:effectLst/>
              <a:latin typeface="Fira Code" panose="020B0809050000020004" pitchFamily="49" charset="0"/>
            </a:endParaRPr>
          </a:p>
          <a:p>
            <a:r>
              <a:rPr lang="en-US" sz="900" b="0" dirty="0">
                <a:solidFill>
                  <a:srgbClr val="000000"/>
                </a:solidFill>
                <a:effectLst/>
                <a:latin typeface="Fira Code" panose="020B0809050000020004" pitchFamily="49" charset="0"/>
              </a:rPr>
              <a:t>    </a:t>
            </a:r>
            <a:r>
              <a:rPr lang="en-US" sz="900" b="0" dirty="0">
                <a:solidFill>
                  <a:srgbClr val="AF00DB"/>
                </a:solidFill>
                <a:effectLst/>
                <a:latin typeface="Fira Code" panose="020B0809050000020004" pitchFamily="49" charset="0"/>
              </a:rPr>
              <a:t>using</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iterator</a:t>
            </a:r>
            <a:r>
              <a:rPr lang="en-US" sz="900" b="0" dirty="0">
                <a:solidFill>
                  <a:srgbClr val="000000"/>
                </a:solidFill>
                <a:effectLst/>
                <a:latin typeface="Fira Code" panose="020B0809050000020004" pitchFamily="49" charset="0"/>
              </a:rPr>
              <a:t> = </a:t>
            </a:r>
            <a:r>
              <a:rPr lang="en-US" sz="900" b="0" dirty="0">
                <a:solidFill>
                  <a:srgbClr val="267F99"/>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a:t>
            </a:r>
          </a:p>
          <a:p>
            <a:r>
              <a:rPr lang="en-US" sz="900" b="0" dirty="0">
                <a:solidFill>
                  <a:srgbClr val="000000"/>
                </a:solidFill>
                <a:effectLst/>
                <a:latin typeface="Fira Code" panose="020B0809050000020004" pitchFamily="49" charset="0"/>
              </a:rPr>
              <a:t>    </a:t>
            </a:r>
            <a:r>
              <a:rPr lang="en-US" sz="900" b="0" dirty="0">
                <a:solidFill>
                  <a:srgbClr val="AF00DB"/>
                </a:solidFill>
                <a:effectLst/>
                <a:latin typeface="Fira Code" panose="020B0809050000020004" pitchFamily="49" charset="0"/>
              </a:rPr>
              <a:t>using</a:t>
            </a: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char_type</a:t>
            </a:r>
            <a:r>
              <a:rPr lang="en-US" sz="900" b="0" dirty="0">
                <a:solidFill>
                  <a:srgbClr val="000000"/>
                </a:solidFill>
                <a:effectLst/>
                <a:latin typeface="Fira Code" panose="020B0809050000020004" pitchFamily="49" charset="0"/>
              </a:rPr>
              <a:t> = </a:t>
            </a:r>
            <a:r>
              <a:rPr lang="en-US" sz="900" b="0" dirty="0">
                <a:solidFill>
                  <a:srgbClr val="0000FF"/>
                </a:solidFill>
                <a:effectLst/>
                <a:latin typeface="Fira Code" panose="020B0809050000020004" pitchFamily="49" charset="0"/>
              </a:rPr>
              <a:t>char</a:t>
            </a:r>
            <a:r>
              <a:rPr lang="en-US" sz="900" b="0" dirty="0">
                <a:solidFill>
                  <a:srgbClr val="000000"/>
                </a:solidFill>
                <a:effectLst/>
                <a:latin typeface="Fira Code" panose="020B0809050000020004" pitchFamily="49" charset="0"/>
              </a:rPr>
              <a:t>;</a:t>
            </a:r>
          </a:p>
          <a:p>
            <a:r>
              <a:rPr lang="en-US" sz="900" dirty="0">
                <a:solidFill>
                  <a:srgbClr val="0000FF"/>
                </a:solidFill>
                <a:latin typeface="Fira Code" panose="020B0809050000020004" pitchFamily="49" charset="0"/>
              </a:rPr>
              <a:t>    explicit</a:t>
            </a:r>
            <a:r>
              <a:rPr lang="en-US" sz="900" dirty="0">
                <a:solidFill>
                  <a:srgbClr val="000000"/>
                </a:solidFill>
                <a:latin typeface="Fira Code" panose="020B0809050000020004" pitchFamily="49" charset="0"/>
              </a:rPr>
              <a:t> </a:t>
            </a:r>
            <a:r>
              <a:rPr lang="en-US" sz="900" dirty="0" err="1">
                <a:solidFill>
                  <a:srgbClr val="795E26"/>
                </a:solidFill>
                <a:latin typeface="Fira Code" panose="020B0809050000020004" pitchFamily="49" charset="0"/>
              </a:rPr>
              <a:t>format_context</a:t>
            </a:r>
            <a:r>
              <a:rPr lang="en-US" sz="900" dirty="0">
                <a:solidFill>
                  <a:srgbClr val="000000"/>
                </a:solidFill>
                <a:latin typeface="Fira Code" panose="020B0809050000020004" pitchFamily="49" charset="0"/>
              </a:rPr>
              <a:t>(</a:t>
            </a:r>
            <a:r>
              <a:rPr lang="en-US" sz="900" dirty="0">
                <a:solidFill>
                  <a:srgbClr val="267F99"/>
                </a:solidFill>
                <a:latin typeface="Fira Code" panose="020B0809050000020004" pitchFamily="49" charset="0"/>
              </a:rPr>
              <a:t>Out</a:t>
            </a:r>
            <a:r>
              <a:rPr lang="en-US" sz="900" dirty="0">
                <a:solidFill>
                  <a:srgbClr val="000000"/>
                </a:solidFill>
                <a:latin typeface="Fira Code" panose="020B0809050000020004" pitchFamily="49" charset="0"/>
              </a:rPr>
              <a:t>, </a:t>
            </a:r>
            <a:r>
              <a:rPr lang="en-US" sz="900" dirty="0" err="1">
                <a:solidFill>
                  <a:srgbClr val="267F99"/>
                </a:solidFill>
                <a:latin typeface="Fira Code" panose="020B0809050000020004" pitchFamily="49" charset="0"/>
              </a:rPr>
              <a:t>basic_format_args</a:t>
            </a:r>
            <a:r>
              <a:rPr lang="en-US" sz="900" dirty="0">
                <a:solidFill>
                  <a:srgbClr val="000000"/>
                </a:solidFill>
                <a:latin typeface="Fira Code" panose="020B0809050000020004" pitchFamily="49" charset="0"/>
              </a:rPr>
              <a:t>&lt;</a:t>
            </a:r>
            <a:r>
              <a:rPr lang="en-US" sz="900" dirty="0" err="1">
                <a:solidFill>
                  <a:srgbClr val="267F99"/>
                </a:solidFill>
                <a:latin typeface="Fira Code" panose="020B0809050000020004" pitchFamily="49" charset="0"/>
              </a:rPr>
              <a:t>format_context</a:t>
            </a:r>
            <a:r>
              <a:rPr lang="en-US" sz="900" dirty="0">
                <a:solidFill>
                  <a:srgbClr val="000000"/>
                </a:solidFill>
                <a:latin typeface="Fira Code" panose="020B0809050000020004" pitchFamily="49" charset="0"/>
              </a:rPr>
              <a:t>&gt;);</a:t>
            </a:r>
            <a:endParaRPr lang="en-US" sz="900" b="0" dirty="0">
              <a:solidFill>
                <a:srgbClr val="000000"/>
              </a:solidFill>
              <a:effectLst/>
              <a:latin typeface="Fira Code" panose="020B0809050000020004" pitchFamily="49" charset="0"/>
            </a:endParaRP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template</a:t>
            </a:r>
            <a:r>
              <a:rPr lang="en-US" sz="900" b="0" dirty="0">
                <a:solidFill>
                  <a:srgbClr val="000000"/>
                </a:solidFill>
                <a:effectLst/>
                <a:latin typeface="Fira Code" panose="020B0809050000020004" pitchFamily="49" charset="0"/>
              </a:rPr>
              <a:t>&lt;</a:t>
            </a:r>
            <a:r>
              <a:rPr lang="en-US" sz="900" b="0" dirty="0">
                <a:solidFill>
                  <a:srgbClr val="0000FF"/>
                </a:solidFill>
                <a:effectLst/>
                <a:latin typeface="Fira Code" panose="020B0809050000020004" pitchFamily="49" charset="0"/>
              </a:rPr>
              <a:t>class</a:t>
            </a: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T</a:t>
            </a:r>
            <a:r>
              <a:rPr lang="en-US" sz="900" b="0" dirty="0">
                <a:solidFill>
                  <a:srgbClr val="000000"/>
                </a:solidFill>
                <a:effectLst/>
                <a:latin typeface="Fira Code" panose="020B0809050000020004" pitchFamily="49" charset="0"/>
              </a:rPr>
              <a:t>&gt; </a:t>
            </a:r>
            <a:r>
              <a:rPr lang="en-US" sz="900" b="0" dirty="0">
                <a:solidFill>
                  <a:srgbClr val="AF00DB"/>
                </a:solidFill>
                <a:effectLst/>
                <a:latin typeface="Fira Code" panose="020B0809050000020004" pitchFamily="49" charset="0"/>
              </a:rPr>
              <a:t>using</a:t>
            </a: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formatter_type</a:t>
            </a:r>
            <a:r>
              <a:rPr lang="en-US" sz="900" b="0" dirty="0">
                <a:solidFill>
                  <a:srgbClr val="000000"/>
                </a:solidFill>
                <a:effectLst/>
                <a:latin typeface="Fira Code" panose="020B0809050000020004" pitchFamily="49" charset="0"/>
              </a:rPr>
              <a:t> = </a:t>
            </a:r>
            <a:r>
              <a:rPr lang="en-US" sz="900" b="0" dirty="0">
                <a:solidFill>
                  <a:srgbClr val="267F99"/>
                </a:solidFill>
                <a:effectLst/>
                <a:latin typeface="Fira Code" panose="020B0809050000020004" pitchFamily="49" charset="0"/>
              </a:rPr>
              <a:t>formatter</a:t>
            </a:r>
            <a:r>
              <a:rPr lang="en-US" sz="900" b="0" dirty="0">
                <a:solidFill>
                  <a:srgbClr val="000000"/>
                </a:solidFill>
                <a:effectLst/>
                <a:latin typeface="Fira Code" panose="020B0809050000020004" pitchFamily="49" charset="0"/>
              </a:rPr>
              <a:t>&lt;</a:t>
            </a:r>
            <a:r>
              <a:rPr lang="en-US" sz="900" b="0" dirty="0">
                <a:solidFill>
                  <a:srgbClr val="267F99"/>
                </a:solidFill>
                <a:effectLst/>
                <a:latin typeface="Fira Code" panose="020B0809050000020004" pitchFamily="49" charset="0"/>
              </a:rPr>
              <a:t>T</a:t>
            </a:r>
            <a:r>
              <a:rPr lang="en-US" sz="900" b="0" dirty="0">
                <a:solidFill>
                  <a:srgbClr val="000000"/>
                </a:solidFill>
                <a:effectLst/>
                <a:latin typeface="Fira Code" panose="020B0809050000020004" pitchFamily="49" charset="0"/>
              </a:rPr>
              <a:t>&gt;;</a:t>
            </a:r>
          </a:p>
          <a:p>
            <a:br>
              <a:rPr lang="en-US" sz="900" b="0" dirty="0">
                <a:solidFill>
                  <a:srgbClr val="000000"/>
                </a:solidFill>
                <a:effectLst/>
                <a:latin typeface="Fira Code" panose="020B0809050000020004" pitchFamily="49" charset="0"/>
              </a:rPr>
            </a:br>
            <a:r>
              <a:rPr lang="en-US" sz="900" b="0" dirty="0">
                <a:solidFill>
                  <a:srgbClr val="000000"/>
                </a:solidFill>
                <a:effectLst/>
                <a:latin typeface="Fira Code" panose="020B0809050000020004" pitchFamily="49" charset="0"/>
              </a:rPr>
              <a:t>    </a:t>
            </a:r>
            <a:r>
              <a:rPr lang="en-US" sz="900" b="0" dirty="0" err="1">
                <a:solidFill>
                  <a:srgbClr val="267F99"/>
                </a:solidFill>
                <a:effectLst/>
                <a:latin typeface="Fira Code" panose="020B0809050000020004" pitchFamily="49" charset="0"/>
              </a:rPr>
              <a:t>basic_format_arg</a:t>
            </a:r>
            <a:r>
              <a:rPr lang="en-US" sz="900" b="0" dirty="0">
                <a:solidFill>
                  <a:srgbClr val="000000"/>
                </a:solidFill>
                <a:effectLst/>
                <a:latin typeface="Fira Code" panose="020B0809050000020004" pitchFamily="49" charset="0"/>
              </a:rPr>
              <a:t>&lt;</a:t>
            </a:r>
            <a:r>
              <a:rPr lang="en-US" sz="900" b="0" dirty="0" err="1">
                <a:solidFill>
                  <a:srgbClr val="267F99"/>
                </a:solidFill>
                <a:effectLst/>
                <a:latin typeface="Fira Code" panose="020B0809050000020004" pitchFamily="49" charset="0"/>
              </a:rPr>
              <a:t>format_context</a:t>
            </a:r>
            <a:r>
              <a:rPr lang="en-US" sz="900" b="0" dirty="0">
                <a:solidFill>
                  <a:srgbClr val="000000"/>
                </a:solidFill>
                <a:effectLst/>
                <a:latin typeface="Fira Code" panose="020B0809050000020004" pitchFamily="49" charset="0"/>
              </a:rPr>
              <a:t>&gt; </a:t>
            </a:r>
            <a:r>
              <a:rPr lang="en-US" sz="900" b="0" dirty="0" err="1">
                <a:solidFill>
                  <a:srgbClr val="795E26"/>
                </a:solidFill>
                <a:effectLst/>
                <a:latin typeface="Fira Code" panose="020B0809050000020004" pitchFamily="49" charset="0"/>
              </a:rPr>
              <a:t>arg</a:t>
            </a:r>
            <a:r>
              <a:rPr lang="en-US" sz="900" b="0" dirty="0">
                <a:solidFill>
                  <a:srgbClr val="000000"/>
                </a:solidFill>
                <a:effectLst/>
                <a:latin typeface="Fira Code" panose="020B0809050000020004" pitchFamily="49" charset="0"/>
              </a:rPr>
              <a:t>(</a:t>
            </a:r>
            <a:r>
              <a:rPr lang="en-US" sz="900" b="0" dirty="0" err="1">
                <a:solidFill>
                  <a:srgbClr val="267F99"/>
                </a:solidFill>
                <a:effectLst/>
                <a:latin typeface="Fira Code" panose="020B0809050000020004" pitchFamily="49" charset="0"/>
              </a:rPr>
              <a:t>size_t</a:t>
            </a:r>
            <a:r>
              <a:rPr lang="en-US" sz="900" b="0" dirty="0">
                <a:solidFill>
                  <a:srgbClr val="000000"/>
                </a:solidFill>
                <a:effectLst/>
                <a:latin typeface="Fira Code" panose="020B0809050000020004" pitchFamily="49" charset="0"/>
              </a:rPr>
              <a:t> </a:t>
            </a:r>
            <a:r>
              <a:rPr lang="en-US" sz="900" b="0" dirty="0">
                <a:solidFill>
                  <a:srgbClr val="001080"/>
                </a:solidFill>
                <a:effectLst/>
                <a:latin typeface="Fira Code" panose="020B0809050000020004" pitchFamily="49" charset="0"/>
              </a:rPr>
              <a:t>id</a:t>
            </a:r>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const</a:t>
            </a:r>
            <a:r>
              <a:rPr lang="en-US" sz="900" b="0" dirty="0">
                <a:solidFill>
                  <a:srgbClr val="000000"/>
                </a:solidFill>
                <a:effectLst/>
                <a:latin typeface="Fira Code" panose="020B0809050000020004" pitchFamily="49" charset="0"/>
              </a:rPr>
              <a:t> </a:t>
            </a:r>
            <a:r>
              <a:rPr lang="en-US" sz="900" b="0" dirty="0" err="1">
                <a:solidFill>
                  <a:srgbClr val="0000FF"/>
                </a:solidFill>
                <a:effectLst/>
                <a:latin typeface="Fira Code" panose="020B0809050000020004" pitchFamily="49" charset="0"/>
              </a:rPr>
              <a:t>noexcept</a:t>
            </a:r>
            <a:r>
              <a:rPr lang="en-US" sz="900" b="0" dirty="0">
                <a:solidFill>
                  <a:srgbClr val="000000"/>
                </a:solidFill>
                <a:effectLst/>
                <a:latin typeface="Fira Code" panose="020B0809050000020004" pitchFamily="49" charset="0"/>
              </a:rPr>
              <a:t>;</a:t>
            </a:r>
          </a:p>
          <a:p>
            <a:br>
              <a:rPr lang="en-US" sz="900" b="0" dirty="0">
                <a:solidFill>
                  <a:srgbClr val="000000"/>
                </a:solidFill>
                <a:effectLst/>
                <a:latin typeface="Fira Code" panose="020B0809050000020004" pitchFamily="49" charset="0"/>
              </a:rPr>
            </a:br>
            <a:r>
              <a:rPr lang="en-US" sz="900" b="0" dirty="0">
                <a:solidFill>
                  <a:srgbClr val="000000"/>
                </a:solidFill>
                <a:effectLst/>
                <a:latin typeface="Fira Code" panose="020B0809050000020004" pitchFamily="49" charset="0"/>
              </a:rPr>
              <a:t>    </a:t>
            </a:r>
            <a:r>
              <a:rPr lang="en-US" sz="900" b="0" dirty="0">
                <a:solidFill>
                  <a:srgbClr val="267F99"/>
                </a:solidFill>
                <a:effectLst/>
                <a:latin typeface="Fira Code" panose="020B0809050000020004" pitchFamily="49" charset="0"/>
              </a:rPr>
              <a:t>iterator</a:t>
            </a:r>
            <a:r>
              <a:rPr lang="en-US" sz="900" b="0" dirty="0">
                <a:solidFill>
                  <a:srgbClr val="000000"/>
                </a:solidFill>
                <a:effectLst/>
                <a:latin typeface="Fira Code" panose="020B0809050000020004" pitchFamily="49" charset="0"/>
              </a:rPr>
              <a:t> </a:t>
            </a:r>
            <a:r>
              <a:rPr lang="en-US" sz="900" b="0" dirty="0">
                <a:solidFill>
                  <a:srgbClr val="795E26"/>
                </a:solidFill>
                <a:effectLst/>
                <a:latin typeface="Fira Code" panose="020B0809050000020004" pitchFamily="49" charset="0"/>
              </a:rPr>
              <a:t>out</a:t>
            </a:r>
            <a:r>
              <a:rPr lang="en-US" sz="900" b="0" dirty="0">
                <a:solidFill>
                  <a:srgbClr val="000000"/>
                </a:solidFill>
                <a:effectLst/>
                <a:latin typeface="Fira Code" panose="020B0809050000020004" pitchFamily="49" charset="0"/>
              </a:rPr>
              <a:t>();</a:t>
            </a:r>
          </a:p>
          <a:p>
            <a:r>
              <a:rPr lang="en-US" sz="900" b="0" dirty="0">
                <a:solidFill>
                  <a:srgbClr val="000000"/>
                </a:solidFill>
                <a:effectLst/>
                <a:latin typeface="Fira Code" panose="020B0809050000020004" pitchFamily="49" charset="0"/>
              </a:rPr>
              <a:t>    </a:t>
            </a:r>
            <a:r>
              <a:rPr lang="en-US" sz="900" b="0" dirty="0">
                <a:solidFill>
                  <a:srgbClr val="0000FF"/>
                </a:solidFill>
                <a:effectLst/>
                <a:latin typeface="Fira Code" panose="020B0809050000020004" pitchFamily="49" charset="0"/>
              </a:rPr>
              <a:t>void</a:t>
            </a:r>
            <a:r>
              <a:rPr lang="en-US" sz="900" b="0" dirty="0">
                <a:solidFill>
                  <a:srgbClr val="000000"/>
                </a:solidFill>
                <a:effectLst/>
                <a:latin typeface="Fira Code" panose="020B0809050000020004" pitchFamily="49" charset="0"/>
              </a:rPr>
              <a:t> </a:t>
            </a:r>
            <a:r>
              <a:rPr lang="en-US" sz="900" b="0" dirty="0" err="1">
                <a:solidFill>
                  <a:srgbClr val="795E26"/>
                </a:solidFill>
                <a:effectLst/>
                <a:latin typeface="Fira Code" panose="020B0809050000020004" pitchFamily="49" charset="0"/>
              </a:rPr>
              <a:t>advance_to</a:t>
            </a:r>
            <a:r>
              <a:rPr lang="en-US" sz="900" b="0" dirty="0">
                <a:solidFill>
                  <a:srgbClr val="000000"/>
                </a:solidFill>
                <a:effectLst/>
                <a:latin typeface="Fira Code" panose="020B0809050000020004" pitchFamily="49" charset="0"/>
              </a:rPr>
              <a:t>(</a:t>
            </a:r>
            <a:r>
              <a:rPr lang="en-US" sz="900" b="0" dirty="0">
                <a:solidFill>
                  <a:srgbClr val="267F99"/>
                </a:solidFill>
                <a:effectLst/>
                <a:latin typeface="Fira Code" panose="020B0809050000020004" pitchFamily="49" charset="0"/>
              </a:rPr>
              <a:t>iterator</a:t>
            </a:r>
            <a:r>
              <a:rPr lang="en-US" sz="900" b="0" dirty="0">
                <a:solidFill>
                  <a:srgbClr val="000000"/>
                </a:solidFill>
                <a:effectLst/>
                <a:latin typeface="Fira Code" panose="020B0809050000020004" pitchFamily="49" charset="0"/>
              </a:rPr>
              <a:t> </a:t>
            </a:r>
            <a:r>
              <a:rPr lang="en-US" sz="900" b="0" dirty="0">
                <a:solidFill>
                  <a:srgbClr val="001080"/>
                </a:solidFill>
                <a:effectLst/>
                <a:latin typeface="Fira Code" panose="020B0809050000020004" pitchFamily="49" charset="0"/>
              </a:rPr>
              <a:t>it</a:t>
            </a:r>
            <a:r>
              <a:rPr lang="en-US" sz="900" b="0" dirty="0">
                <a:solidFill>
                  <a:srgbClr val="000000"/>
                </a:solidFill>
                <a:effectLst/>
                <a:latin typeface="Fira Code" panose="020B0809050000020004" pitchFamily="49" charset="0"/>
              </a:rPr>
              <a:t>);</a:t>
            </a:r>
          </a:p>
          <a:p>
            <a:r>
              <a:rPr lang="en-US" sz="900" b="0" dirty="0">
                <a:solidFill>
                  <a:srgbClr val="000000"/>
                </a:solidFill>
                <a:effectLst/>
                <a:latin typeface="Fira Code" panose="020B0809050000020004" pitchFamily="49" charset="0"/>
              </a:rPr>
              <a:t>  };</a:t>
            </a:r>
          </a:p>
          <a:p>
            <a:r>
              <a:rPr lang="en-US" sz="900" b="0" dirty="0">
                <a:solidFill>
                  <a:srgbClr val="000000"/>
                </a:solidFill>
                <a:effectLst/>
                <a:latin typeface="Fira Code" panose="020B0809050000020004" pitchFamily="49" charset="0"/>
              </a:rPr>
              <a:t>}</a:t>
            </a:r>
          </a:p>
          <a:p>
            <a:endParaRPr lang="en-US" sz="900" dirty="0"/>
          </a:p>
        </p:txBody>
      </p:sp>
      <p:sp>
        <p:nvSpPr>
          <p:cNvPr id="5" name="Rectangle 4">
            <a:extLst>
              <a:ext uri="{FF2B5EF4-FFF2-40B4-BE49-F238E27FC236}">
                <a16:creationId xmlns:a16="http://schemas.microsoft.com/office/drawing/2014/main" id="{F02BCAE4-A21E-C593-3D76-10540BBDD09D}"/>
              </a:ext>
            </a:extLst>
          </p:cNvPr>
          <p:cNvSpPr/>
          <p:nvPr/>
        </p:nvSpPr>
        <p:spPr>
          <a:xfrm>
            <a:off x="1444959" y="4089399"/>
            <a:ext cx="3770508" cy="2770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0C93E56-CA92-63C1-AC08-CAAA29E64423}"/>
              </a:ext>
            </a:extLst>
          </p:cNvPr>
          <p:cNvSpPr/>
          <p:nvPr/>
        </p:nvSpPr>
        <p:spPr>
          <a:xfrm>
            <a:off x="6994255" y="4574196"/>
            <a:ext cx="4501059" cy="259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BF9A641-3DEE-A1FD-CAB2-BFF7C3F44E10}"/>
              </a:ext>
            </a:extLst>
          </p:cNvPr>
          <p:cNvCxnSpPr/>
          <p:nvPr/>
        </p:nvCxnSpPr>
        <p:spPr>
          <a:xfrm>
            <a:off x="5215467" y="4267200"/>
            <a:ext cx="1762276" cy="4136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1D978C1-AC2C-44ED-2E98-AF78C1433573}"/>
              </a:ext>
            </a:extLst>
          </p:cNvPr>
          <p:cNvSpPr/>
          <p:nvPr/>
        </p:nvSpPr>
        <p:spPr>
          <a:xfrm>
            <a:off x="6994255" y="3342261"/>
            <a:ext cx="2411002" cy="2590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6A75920-5494-C038-3E9D-2065119EDF51}"/>
              </a:ext>
            </a:extLst>
          </p:cNvPr>
          <p:cNvSpPr>
            <a:spLocks noGrp="1"/>
          </p:cNvSpPr>
          <p:nvPr>
            <p:ph type="sldNum" sz="quarter" idx="12"/>
          </p:nvPr>
        </p:nvSpPr>
        <p:spPr/>
        <p:txBody>
          <a:bodyPr/>
          <a:lstStyle/>
          <a:p>
            <a:fld id="{0EED7EFE-8F4A-4E55-AD2D-7D815A96E790}" type="slidenum">
              <a:rPr lang="en-US" smtClean="0"/>
              <a:t>133</a:t>
            </a:fld>
            <a:endParaRPr lang="en-US"/>
          </a:p>
        </p:txBody>
      </p:sp>
    </p:spTree>
    <p:extLst>
      <p:ext uri="{BB962C8B-B14F-4D97-AF65-F5344CB8AC3E}">
        <p14:creationId xmlns:p14="http://schemas.microsoft.com/office/powerpoint/2010/main" val="319452400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Exploring </a:t>
            </a:r>
            <a:r>
              <a:rPr lang="en-US" sz="3200" b="0" dirty="0" err="1">
                <a:solidFill>
                  <a:srgbClr val="000000"/>
                </a:solidFill>
                <a:effectLst/>
                <a:latin typeface="Fira Code" panose="020B0809050000020004" pitchFamily="49" charset="0"/>
              </a:rPr>
              <a:t>basic_format_args</a:t>
            </a:r>
            <a:r>
              <a:rPr lang="en-US" sz="3200" b="0" dirty="0">
                <a:solidFill>
                  <a:srgbClr val="000000"/>
                </a:solidFill>
                <a:effectLst/>
                <a:latin typeface="Fira Code" panose="020B0809050000020004" pitchFamily="49" charset="0"/>
              </a:rPr>
              <a:t>&lt;</a:t>
            </a:r>
            <a:r>
              <a:rPr lang="en-US" sz="3200" b="0" dirty="0">
                <a:solidFill>
                  <a:srgbClr val="267F99"/>
                </a:solidFill>
                <a:effectLst/>
                <a:latin typeface="Fira Code" panose="020B0809050000020004" pitchFamily="49" charset="0"/>
              </a:rPr>
              <a:t>Context</a:t>
            </a:r>
            <a:r>
              <a:rPr lang="en-US" sz="3200" b="0" dirty="0">
                <a:solidFill>
                  <a:srgbClr val="000000"/>
                </a:solidFill>
                <a:effectLst/>
                <a:latin typeface="Fira Code" panose="020B0809050000020004" pitchFamily="49" charset="0"/>
              </a:rPr>
              <a:t>&gt;</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9070112" cy="646331"/>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a:t>
            </a:r>
          </a:p>
          <a:p>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basic_format_args</a:t>
            </a:r>
            <a:r>
              <a:rPr lang="en-US" b="0" dirty="0">
                <a:solidFill>
                  <a:srgbClr val="000000"/>
                </a:solidFill>
                <a:effectLst/>
                <a:latin typeface="Fira Code" panose="020B0809050000020004" pitchFamily="49" charset="0"/>
              </a:rPr>
              <a:t> </a:t>
            </a:r>
            <a:r>
              <a:rPr lang="en-US" i="0" dirty="0">
                <a:solidFill>
                  <a:srgbClr val="333333"/>
                </a:solidFill>
                <a:effectLst/>
                <a:latin typeface="Fira Code" panose="020B0809050000020004" pitchFamily="49" charset="0"/>
                <a:ea typeface="Fira Code" panose="020B0809050000020004" pitchFamily="49" charset="0"/>
                <a:cs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span</a:t>
            </a:r>
            <a:r>
              <a:rPr lang="en-US" b="0" dirty="0">
                <a:solidFill>
                  <a:srgbClr val="000000"/>
                </a:solidFill>
                <a:effectLst/>
                <a:latin typeface="Fira Code" panose="020B0809050000020004" pitchFamily="49" charset="0"/>
              </a:rPr>
              <a:t>&lt;</a:t>
            </a:r>
            <a:r>
              <a:rPr lang="en-US" b="0" dirty="0" err="1">
                <a:solidFill>
                  <a:srgbClr val="267F99"/>
                </a:solidFill>
                <a:effectLst/>
                <a:latin typeface="Fira Code" panose="020B0809050000020004" pitchFamily="49" charset="0"/>
              </a:rPr>
              <a:t>basic_format_arg</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&gt;;</a:t>
            </a:r>
          </a:p>
        </p:txBody>
      </p:sp>
      <p:sp>
        <p:nvSpPr>
          <p:cNvPr id="6" name="Slide Number Placeholder 5">
            <a:extLst>
              <a:ext uri="{FF2B5EF4-FFF2-40B4-BE49-F238E27FC236}">
                <a16:creationId xmlns:a16="http://schemas.microsoft.com/office/drawing/2014/main" id="{CFEEE0C0-D040-0A9A-06D6-80911640580B}"/>
              </a:ext>
            </a:extLst>
          </p:cNvPr>
          <p:cNvSpPr>
            <a:spLocks noGrp="1"/>
          </p:cNvSpPr>
          <p:nvPr>
            <p:ph type="sldNum" sz="quarter" idx="12"/>
          </p:nvPr>
        </p:nvSpPr>
        <p:spPr/>
        <p:txBody>
          <a:bodyPr/>
          <a:lstStyle/>
          <a:p>
            <a:fld id="{0EED7EFE-8F4A-4E55-AD2D-7D815A96E790}" type="slidenum">
              <a:rPr lang="en-US" smtClean="0"/>
              <a:t>134</a:t>
            </a:fld>
            <a:endParaRPr lang="en-US"/>
          </a:p>
        </p:txBody>
      </p:sp>
    </p:spTree>
    <p:extLst>
      <p:ext uri="{BB962C8B-B14F-4D97-AF65-F5344CB8AC3E}">
        <p14:creationId xmlns:p14="http://schemas.microsoft.com/office/powerpoint/2010/main" val="1573139372"/>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Exploring </a:t>
            </a:r>
            <a:r>
              <a:rPr lang="en-US" sz="3200" b="0" dirty="0" err="1">
                <a:solidFill>
                  <a:srgbClr val="000000"/>
                </a:solidFill>
                <a:effectLst/>
                <a:latin typeface="Fira Code" panose="020B0809050000020004" pitchFamily="49" charset="0"/>
              </a:rPr>
              <a:t>basic_format_arg</a:t>
            </a:r>
            <a:r>
              <a:rPr lang="en-US" sz="3200" b="0" dirty="0">
                <a:solidFill>
                  <a:srgbClr val="000000"/>
                </a:solidFill>
                <a:effectLst/>
                <a:latin typeface="Fira Code" panose="020B0809050000020004" pitchFamily="49" charset="0"/>
              </a:rPr>
              <a:t>&lt;</a:t>
            </a:r>
            <a:r>
              <a:rPr lang="en-US" sz="3200" b="0" dirty="0">
                <a:solidFill>
                  <a:srgbClr val="267F99"/>
                </a:solidFill>
                <a:effectLst/>
                <a:latin typeface="Fira Code" panose="020B0809050000020004" pitchFamily="49" charset="0"/>
              </a:rPr>
              <a:t>Context</a:t>
            </a:r>
            <a:r>
              <a:rPr lang="en-US" sz="3200" b="0" dirty="0">
                <a:solidFill>
                  <a:srgbClr val="000000"/>
                </a:solidFill>
                <a:effectLst/>
                <a:latin typeface="Fira Code" panose="020B0809050000020004" pitchFamily="49" charset="0"/>
              </a:rPr>
              <a:t>&gt;</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9421169" cy="4524315"/>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a:t>
            </a:r>
          </a:p>
          <a:p>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basic_format_args</a:t>
            </a:r>
            <a:r>
              <a:rPr lang="en-US" b="0" dirty="0">
                <a:solidFill>
                  <a:srgbClr val="000000"/>
                </a:solidFill>
                <a:effectLst/>
                <a:latin typeface="Fira Code" panose="020B0809050000020004" pitchFamily="49" charset="0"/>
              </a:rPr>
              <a:t> </a:t>
            </a:r>
            <a:r>
              <a:rPr lang="en-US" i="0" dirty="0">
                <a:solidFill>
                  <a:srgbClr val="333333"/>
                </a:solidFill>
                <a:effectLst/>
                <a:latin typeface="Fira Code" panose="020B0809050000020004" pitchFamily="49" charset="0"/>
                <a:ea typeface="Fira Code" panose="020B0809050000020004" pitchFamily="49" charset="0"/>
                <a:cs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span</a:t>
            </a:r>
            <a:r>
              <a:rPr lang="en-US" b="0" dirty="0">
                <a:solidFill>
                  <a:srgbClr val="000000"/>
                </a:solidFill>
                <a:effectLst/>
                <a:latin typeface="Fira Code" panose="020B0809050000020004" pitchFamily="49" charset="0"/>
              </a:rPr>
              <a:t>&lt;</a:t>
            </a:r>
            <a:r>
              <a:rPr lang="en-US" b="0" dirty="0" err="1">
                <a:solidFill>
                  <a:srgbClr val="267F99"/>
                </a:solidFill>
                <a:effectLst/>
                <a:latin typeface="Fira Code" panose="020B0809050000020004" pitchFamily="49" charset="0"/>
              </a:rPr>
              <a:t>basic_format_arg</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&gt;;</a:t>
            </a:r>
          </a:p>
          <a:p>
            <a:endParaRPr lang="en-US" dirty="0">
              <a:solidFill>
                <a:srgbClr val="000000"/>
              </a:solidFill>
              <a:latin typeface="Fira Code" panose="020B0809050000020004" pitchFamily="49" charset="0"/>
            </a:endParaRPr>
          </a:p>
          <a:p>
            <a:r>
              <a:rPr lang="en-US" dirty="0">
                <a:solidFill>
                  <a:srgbClr val="0000FF"/>
                </a:solidFill>
                <a:latin typeface="Fira Code" panose="020B0809050000020004" pitchFamily="49" charset="0"/>
              </a:rPr>
              <a:t>t</a:t>
            </a:r>
            <a:r>
              <a:rPr lang="en-US" b="0" dirty="0">
                <a:solidFill>
                  <a:srgbClr val="0000FF"/>
                </a:solidFill>
                <a:effectLst/>
                <a:latin typeface="Fira Code" panose="020B0809050000020004" pitchFamily="49" charset="0"/>
              </a:rPr>
              <a:t>emplate </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basic_format_arg</a:t>
            </a:r>
            <a:r>
              <a:rPr lang="en-US" b="0" dirty="0">
                <a:solidFill>
                  <a:srgbClr val="000000"/>
                </a:solidFill>
                <a:effectLst/>
                <a:latin typeface="Fira Code" panose="020B0809050000020004" pitchFamily="49" charset="0"/>
              </a:rPr>
              <a:t> {</a:t>
            </a:r>
          </a:p>
          <a:p>
            <a:r>
              <a:rPr lang="en-US" b="0" dirty="0">
                <a:solidFill>
                  <a:srgbClr val="0000FF"/>
                </a:solidFill>
                <a:effectLst/>
                <a:latin typeface="Fira Code" panose="020B0809050000020004" pitchFamily="49" charset="0"/>
              </a:rPr>
              <a:t>public:</a:t>
            </a:r>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FF"/>
                </a:solidFill>
                <a:effectLst/>
                <a:latin typeface="Fira Code" panose="020B0809050000020004" pitchFamily="49" charset="0"/>
              </a:rPr>
              <a:t>private:</a:t>
            </a:r>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variant&lt;</a:t>
            </a:r>
            <a:r>
              <a:rPr lang="en-US" b="0" dirty="0" err="1">
                <a:solidFill>
                  <a:srgbClr val="000000"/>
                </a:solidFill>
                <a:effectLst/>
                <a:latin typeface="Fira Code" panose="020B0809050000020004" pitchFamily="49" charset="0"/>
              </a:rPr>
              <a:t>monostate</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bool</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float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 </a:t>
            </a:r>
            <a:r>
              <a:rPr lang="en-US" b="0" dirty="0" err="1">
                <a:solidFill>
                  <a:srgbClr val="000000"/>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&gt; </a:t>
            </a:r>
            <a:r>
              <a:rPr lang="en-US" b="0" dirty="0">
                <a:solidFill>
                  <a:srgbClr val="001080"/>
                </a:solidFill>
                <a:effectLst/>
                <a:latin typeface="Fira Code" panose="020B0809050000020004" pitchFamily="49" charset="0"/>
              </a:rPr>
              <a:t>value</a:t>
            </a:r>
            <a:r>
              <a:rPr lang="en-US" b="0" dirty="0">
                <a:solidFill>
                  <a:srgbClr val="000000"/>
                </a:solidFill>
                <a:effectLst/>
                <a:latin typeface="Fira Code" panose="020B0809050000020004" pitchFamily="49" charset="0"/>
              </a:rPr>
              <a:t>;</a:t>
            </a:r>
            <a:r>
              <a:rPr lang="en-US" b="0" dirty="0">
                <a:solidFill>
                  <a:srgbClr val="008000"/>
                </a:solidFill>
                <a:effectLst/>
                <a:latin typeface="Fira Code" panose="020B0809050000020004" pitchFamily="49" charset="0"/>
              </a:rPr>
              <a:t>   </a:t>
            </a:r>
            <a:r>
              <a:rPr lang="en-US" b="0" i="1" dirty="0">
                <a:solidFill>
                  <a:srgbClr val="008000"/>
                </a:solidFill>
                <a:effectLst/>
                <a:latin typeface="Fira Code" panose="020B0809050000020004" pitchFamily="49" charset="0"/>
              </a:rPr>
              <a:t>// exposition only</a:t>
            </a:r>
            <a:endParaRPr lang="en-US" b="0" i="1"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a:t>
            </a:r>
          </a:p>
          <a:p>
            <a:endParaRPr lang="en-US" b="0" dirty="0">
              <a:solidFill>
                <a:srgbClr val="000000"/>
              </a:solidFill>
              <a:effectLst/>
              <a:latin typeface="Fira Code" panose="020B0809050000020004" pitchFamily="49" charset="0"/>
            </a:endParaRPr>
          </a:p>
        </p:txBody>
      </p:sp>
      <p:sp>
        <p:nvSpPr>
          <p:cNvPr id="6" name="Slide Number Placeholder 5">
            <a:extLst>
              <a:ext uri="{FF2B5EF4-FFF2-40B4-BE49-F238E27FC236}">
                <a16:creationId xmlns:a16="http://schemas.microsoft.com/office/drawing/2014/main" id="{9157BD76-707D-C2BE-62A1-CB800A74060B}"/>
              </a:ext>
            </a:extLst>
          </p:cNvPr>
          <p:cNvSpPr>
            <a:spLocks noGrp="1"/>
          </p:cNvSpPr>
          <p:nvPr>
            <p:ph type="sldNum" sz="quarter" idx="12"/>
          </p:nvPr>
        </p:nvSpPr>
        <p:spPr/>
        <p:txBody>
          <a:bodyPr/>
          <a:lstStyle/>
          <a:p>
            <a:fld id="{0EED7EFE-8F4A-4E55-AD2D-7D815A96E790}" type="slidenum">
              <a:rPr lang="en-US" smtClean="0"/>
              <a:t>135</a:t>
            </a:fld>
            <a:endParaRPr lang="en-US"/>
          </a:p>
        </p:txBody>
      </p:sp>
    </p:spTree>
    <p:extLst>
      <p:ext uri="{BB962C8B-B14F-4D97-AF65-F5344CB8AC3E}">
        <p14:creationId xmlns:p14="http://schemas.microsoft.com/office/powerpoint/2010/main" val="3453285333"/>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Exploring </a:t>
            </a:r>
            <a:r>
              <a:rPr lang="en-US" sz="3200" b="0" dirty="0" err="1">
                <a:solidFill>
                  <a:srgbClr val="000000"/>
                </a:solidFill>
                <a:effectLst/>
                <a:latin typeface="Fira Code" panose="020B0809050000020004" pitchFamily="49" charset="0"/>
              </a:rPr>
              <a:t>basic_format_arg</a:t>
            </a:r>
            <a:r>
              <a:rPr lang="en-US" sz="3200" b="0" dirty="0">
                <a:solidFill>
                  <a:srgbClr val="000000"/>
                </a:solidFill>
                <a:effectLst/>
                <a:latin typeface="Fira Code" panose="020B0809050000020004" pitchFamily="49" charset="0"/>
              </a:rPr>
              <a:t>&lt;</a:t>
            </a:r>
            <a:r>
              <a:rPr lang="en-US" sz="3200" b="0" dirty="0">
                <a:solidFill>
                  <a:srgbClr val="267F99"/>
                </a:solidFill>
                <a:effectLst/>
                <a:latin typeface="Fira Code" panose="020B0809050000020004" pitchFamily="49" charset="0"/>
              </a:rPr>
              <a:t>Context</a:t>
            </a:r>
            <a:r>
              <a:rPr lang="en-US" sz="3200" b="0" dirty="0">
                <a:solidFill>
                  <a:srgbClr val="000000"/>
                </a:solidFill>
                <a:effectLst/>
                <a:latin typeface="Fira Code" panose="020B0809050000020004" pitchFamily="49" charset="0"/>
              </a:rPr>
              <a:t>&gt;</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9421169" cy="3970318"/>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a:t>
            </a:r>
          </a:p>
          <a:p>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basic_format_args</a:t>
            </a:r>
            <a:r>
              <a:rPr lang="en-US" b="0" dirty="0">
                <a:solidFill>
                  <a:srgbClr val="000000"/>
                </a:solidFill>
                <a:effectLst/>
                <a:latin typeface="Fira Code" panose="020B0809050000020004" pitchFamily="49" charset="0"/>
              </a:rPr>
              <a:t> </a:t>
            </a:r>
            <a:r>
              <a:rPr lang="en-US" i="0" dirty="0">
                <a:solidFill>
                  <a:srgbClr val="333333"/>
                </a:solidFill>
                <a:effectLst/>
                <a:latin typeface="Fira Code" panose="020B0809050000020004" pitchFamily="49" charset="0"/>
                <a:ea typeface="Fira Code" panose="020B0809050000020004" pitchFamily="49" charset="0"/>
                <a:cs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span</a:t>
            </a:r>
            <a:r>
              <a:rPr lang="en-US" b="0" dirty="0">
                <a:solidFill>
                  <a:srgbClr val="000000"/>
                </a:solidFill>
                <a:effectLst/>
                <a:latin typeface="Fira Code" panose="020B0809050000020004" pitchFamily="49" charset="0"/>
              </a:rPr>
              <a:t>&lt;</a:t>
            </a:r>
            <a:r>
              <a:rPr lang="en-US" b="0" dirty="0" err="1">
                <a:solidFill>
                  <a:srgbClr val="267F99"/>
                </a:solidFill>
                <a:effectLst/>
                <a:latin typeface="Fira Code" panose="020B0809050000020004" pitchFamily="49" charset="0"/>
              </a:rPr>
              <a:t>basic_format_arg</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&gt;;</a:t>
            </a:r>
          </a:p>
          <a:p>
            <a:endParaRPr lang="en-US" dirty="0">
              <a:solidFill>
                <a:srgbClr val="000000"/>
              </a:solidFill>
              <a:latin typeface="Fira Code" panose="020B0809050000020004" pitchFamily="49" charset="0"/>
            </a:endParaRPr>
          </a:p>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   </a:t>
            </a:r>
          </a:p>
          <a:p>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 </a:t>
            </a:r>
          </a:p>
          <a:p>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basic_format_arg</a:t>
            </a:r>
            <a:r>
              <a:rPr lang="en-US" b="0" dirty="0">
                <a:solidFill>
                  <a:srgbClr val="000000"/>
                </a:solidFill>
                <a:effectLst/>
                <a:latin typeface="Fira Code" panose="020B0809050000020004" pitchFamily="49" charset="0"/>
              </a:rPr>
              <a:t> </a:t>
            </a:r>
            <a:r>
              <a:rPr lang="en-US" i="0" dirty="0">
                <a:solidFill>
                  <a:srgbClr val="333333"/>
                </a:solidFill>
                <a:effectLst/>
                <a:latin typeface="Fira Code" panose="020B0809050000020004" pitchFamily="49" charset="0"/>
                <a:ea typeface="Fira Code" panose="020B0809050000020004" pitchFamily="49" charset="0"/>
                <a:cs typeface="Fira Code" panose="020B0809050000020004" pitchFamily="49" charset="0"/>
              </a:rPr>
              <a:t>≈</a:t>
            </a:r>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variant&lt;</a:t>
            </a:r>
            <a:r>
              <a:rPr lang="en-US" b="0" dirty="0" err="1">
                <a:solidFill>
                  <a:srgbClr val="000000"/>
                </a:solidFill>
                <a:effectLst/>
                <a:latin typeface="Fira Code" panose="020B0809050000020004" pitchFamily="49" charset="0"/>
              </a:rPr>
              <a:t>monostate</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bool</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float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 </a:t>
            </a:r>
            <a:r>
              <a:rPr lang="en-US" b="0" dirty="0" err="1">
                <a:solidFill>
                  <a:srgbClr val="000000"/>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&gt;&gt;;</a:t>
            </a:r>
          </a:p>
          <a:p>
            <a:endParaRPr lang="en-US" b="0" dirty="0">
              <a:solidFill>
                <a:srgbClr val="000000"/>
              </a:solidFill>
              <a:effectLst/>
              <a:latin typeface="Fira Code" panose="020B0809050000020004" pitchFamily="49" charset="0"/>
            </a:endParaRPr>
          </a:p>
        </p:txBody>
      </p:sp>
      <p:sp>
        <p:nvSpPr>
          <p:cNvPr id="6" name="Slide Number Placeholder 5">
            <a:extLst>
              <a:ext uri="{FF2B5EF4-FFF2-40B4-BE49-F238E27FC236}">
                <a16:creationId xmlns:a16="http://schemas.microsoft.com/office/drawing/2014/main" id="{E795843A-2634-ED02-1DB1-3C2367DB43CB}"/>
              </a:ext>
            </a:extLst>
          </p:cNvPr>
          <p:cNvSpPr>
            <a:spLocks noGrp="1"/>
          </p:cNvSpPr>
          <p:nvPr>
            <p:ph type="sldNum" sz="quarter" idx="12"/>
          </p:nvPr>
        </p:nvSpPr>
        <p:spPr/>
        <p:txBody>
          <a:bodyPr/>
          <a:lstStyle/>
          <a:p>
            <a:fld id="{0EED7EFE-8F4A-4E55-AD2D-7D815A96E790}" type="slidenum">
              <a:rPr lang="en-US" smtClean="0"/>
              <a:t>136</a:t>
            </a:fld>
            <a:endParaRPr lang="en-US"/>
          </a:p>
        </p:txBody>
      </p:sp>
    </p:spTree>
    <p:extLst>
      <p:ext uri="{BB962C8B-B14F-4D97-AF65-F5344CB8AC3E}">
        <p14:creationId xmlns:p14="http://schemas.microsoft.com/office/powerpoint/2010/main" val="1179104062"/>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Exploring </a:t>
            </a:r>
            <a:r>
              <a:rPr lang="en-US" sz="3200" b="0" dirty="0" err="1">
                <a:solidFill>
                  <a:srgbClr val="000000"/>
                </a:solidFill>
                <a:effectLst/>
                <a:latin typeface="Fira Code" panose="020B0809050000020004" pitchFamily="49" charset="0"/>
              </a:rPr>
              <a:t>basic_format_arg</a:t>
            </a:r>
            <a:r>
              <a:rPr lang="en-US" sz="3200" b="0" dirty="0">
                <a:solidFill>
                  <a:srgbClr val="000000"/>
                </a:solidFill>
                <a:effectLst/>
                <a:latin typeface="Fira Code" panose="020B0809050000020004" pitchFamily="49" charset="0"/>
              </a:rPr>
              <a:t>&lt;</a:t>
            </a:r>
            <a:r>
              <a:rPr lang="en-US" sz="3200" b="0" dirty="0">
                <a:solidFill>
                  <a:srgbClr val="267F99"/>
                </a:solidFill>
                <a:effectLst/>
                <a:latin typeface="Fira Code" panose="020B0809050000020004" pitchFamily="49" charset="0"/>
              </a:rPr>
              <a:t>Context</a:t>
            </a:r>
            <a:r>
              <a:rPr lang="en-US" sz="3200" b="0" dirty="0">
                <a:solidFill>
                  <a:srgbClr val="000000"/>
                </a:solidFill>
                <a:effectLst/>
                <a:latin typeface="Fira Code" panose="020B0809050000020004" pitchFamily="49" charset="0"/>
              </a:rPr>
              <a:t>&gt;</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9421169" cy="4801314"/>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a:t>
            </a:r>
          </a:p>
          <a:p>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basic_format_args</a:t>
            </a:r>
            <a:r>
              <a:rPr lang="en-US" b="0" dirty="0">
                <a:solidFill>
                  <a:srgbClr val="000000"/>
                </a:solidFill>
                <a:effectLst/>
                <a:latin typeface="Fira Code" panose="020B0809050000020004" pitchFamily="49" charset="0"/>
              </a:rPr>
              <a:t> </a:t>
            </a:r>
            <a:r>
              <a:rPr lang="en-US" i="0" dirty="0">
                <a:solidFill>
                  <a:srgbClr val="333333"/>
                </a:solidFill>
                <a:effectLst/>
                <a:latin typeface="Fira Code" panose="020B0809050000020004" pitchFamily="49" charset="0"/>
                <a:ea typeface="Fira Code" panose="020B0809050000020004" pitchFamily="49" charset="0"/>
                <a:cs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span</a:t>
            </a:r>
            <a:r>
              <a:rPr lang="en-US" b="0" dirty="0">
                <a:solidFill>
                  <a:srgbClr val="000000"/>
                </a:solidFill>
                <a:effectLst/>
                <a:latin typeface="Fira Code" panose="020B0809050000020004" pitchFamily="49" charset="0"/>
              </a:rPr>
              <a:t>&lt;</a:t>
            </a:r>
            <a:r>
              <a:rPr lang="en-US" b="0" dirty="0" err="1">
                <a:solidFill>
                  <a:srgbClr val="267F99"/>
                </a:solidFill>
                <a:effectLst/>
                <a:latin typeface="Fira Code" panose="020B0809050000020004" pitchFamily="49" charset="0"/>
              </a:rPr>
              <a:t>basic_format_arg</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&gt;;</a:t>
            </a:r>
          </a:p>
          <a:p>
            <a:endParaRPr lang="en-US" dirty="0">
              <a:solidFill>
                <a:srgbClr val="000000"/>
              </a:solidFill>
              <a:latin typeface="Fira Code" panose="020B0809050000020004" pitchFamily="49" charset="0"/>
            </a:endParaRPr>
          </a:p>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   </a:t>
            </a:r>
          </a:p>
          <a:p>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ptr</a:t>
            </a:r>
            <a:r>
              <a:rPr lang="en-US" b="0" dirty="0">
                <a:solidFill>
                  <a:srgbClr val="001080"/>
                </a:solidFill>
                <a:effectLst/>
                <a:latin typeface="Fira Code" panose="020B0809050000020004" pitchFamily="49" charset="0"/>
              </a:rPr>
              <a:t>_</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format_</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format_parse_context</a:t>
            </a:r>
            <a:r>
              <a:rPr lang="en-US" b="0" dirty="0">
                <a:solidFill>
                  <a:srgbClr val="0000FF"/>
                </a:solidFill>
                <a:effectLst/>
                <a:latin typeface="Fira Code" panose="020B0809050000020004" pitchFamily="49" charset="0"/>
              </a:rPr>
              <a:t>&amp;</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Context</a:t>
            </a:r>
            <a:r>
              <a:rPr lang="en-US" b="0" dirty="0">
                <a:solidFill>
                  <a:srgbClr val="0000FF"/>
                </a:solidFill>
                <a:effectLst/>
                <a:latin typeface="Fira Code" panose="020B0809050000020004" pitchFamily="49" charset="0"/>
              </a:rPr>
              <a:t>&amp;</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 </a:t>
            </a:r>
          </a:p>
          <a:p>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basic_format_arg</a:t>
            </a:r>
            <a:r>
              <a:rPr lang="en-US" b="0" dirty="0">
                <a:solidFill>
                  <a:srgbClr val="000000"/>
                </a:solidFill>
                <a:effectLst/>
                <a:latin typeface="Fira Code" panose="020B0809050000020004" pitchFamily="49" charset="0"/>
              </a:rPr>
              <a:t> </a:t>
            </a:r>
            <a:r>
              <a:rPr lang="en-US" i="0" dirty="0">
                <a:solidFill>
                  <a:srgbClr val="333333"/>
                </a:solidFill>
                <a:effectLst/>
                <a:latin typeface="Fira Code" panose="020B0809050000020004" pitchFamily="49" charset="0"/>
                <a:ea typeface="Fira Code" panose="020B0809050000020004" pitchFamily="49" charset="0"/>
                <a:cs typeface="Fira Code" panose="020B0809050000020004" pitchFamily="49" charset="0"/>
              </a:rPr>
              <a:t>≈</a:t>
            </a:r>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variant&lt;</a:t>
            </a:r>
            <a:r>
              <a:rPr lang="en-US" b="0" dirty="0" err="1">
                <a:solidFill>
                  <a:srgbClr val="000000"/>
                </a:solidFill>
                <a:effectLst/>
                <a:latin typeface="Fira Code" panose="020B0809050000020004" pitchFamily="49" charset="0"/>
              </a:rPr>
              <a:t>monostate</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bool</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float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 </a:t>
            </a:r>
            <a:r>
              <a:rPr lang="en-US" b="0" dirty="0" err="1">
                <a:solidFill>
                  <a:srgbClr val="000000"/>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&gt;&gt;;</a:t>
            </a:r>
          </a:p>
          <a:p>
            <a:endParaRPr lang="en-US" b="0" dirty="0">
              <a:solidFill>
                <a:srgbClr val="000000"/>
              </a:solidFill>
              <a:effectLst/>
              <a:latin typeface="Fira Code" panose="020B0809050000020004" pitchFamily="49" charset="0"/>
            </a:endParaRPr>
          </a:p>
        </p:txBody>
      </p:sp>
      <p:sp>
        <p:nvSpPr>
          <p:cNvPr id="6" name="Slide Number Placeholder 5">
            <a:extLst>
              <a:ext uri="{FF2B5EF4-FFF2-40B4-BE49-F238E27FC236}">
                <a16:creationId xmlns:a16="http://schemas.microsoft.com/office/drawing/2014/main" id="{6236DB9E-99E1-1466-4DBA-53FAE085A9D7}"/>
              </a:ext>
            </a:extLst>
          </p:cNvPr>
          <p:cNvSpPr>
            <a:spLocks noGrp="1"/>
          </p:cNvSpPr>
          <p:nvPr>
            <p:ph type="sldNum" sz="quarter" idx="12"/>
          </p:nvPr>
        </p:nvSpPr>
        <p:spPr/>
        <p:txBody>
          <a:bodyPr/>
          <a:lstStyle/>
          <a:p>
            <a:fld id="{0EED7EFE-8F4A-4E55-AD2D-7D815A96E790}" type="slidenum">
              <a:rPr lang="en-US" smtClean="0"/>
              <a:t>137</a:t>
            </a:fld>
            <a:endParaRPr lang="en-US"/>
          </a:p>
        </p:txBody>
      </p:sp>
    </p:spTree>
    <p:extLst>
      <p:ext uri="{BB962C8B-B14F-4D97-AF65-F5344CB8AC3E}">
        <p14:creationId xmlns:p14="http://schemas.microsoft.com/office/powerpoint/2010/main" val="3458173283"/>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Exploring </a:t>
            </a:r>
            <a:r>
              <a:rPr lang="en-US" sz="3200" b="0" dirty="0" err="1">
                <a:solidFill>
                  <a:srgbClr val="000000"/>
                </a:solidFill>
                <a:effectLst/>
                <a:latin typeface="Fira Code" panose="020B0809050000020004" pitchFamily="49" charset="0"/>
              </a:rPr>
              <a:t>basic_format_arg</a:t>
            </a:r>
            <a:r>
              <a:rPr lang="en-US" sz="3200" b="0" dirty="0">
                <a:solidFill>
                  <a:srgbClr val="000000"/>
                </a:solidFill>
                <a:effectLst/>
                <a:latin typeface="Fira Code" panose="020B0809050000020004" pitchFamily="49" charset="0"/>
              </a:rPr>
              <a:t>&lt;</a:t>
            </a:r>
            <a:r>
              <a:rPr lang="en-US" sz="3200" b="0" dirty="0">
                <a:solidFill>
                  <a:srgbClr val="267F99"/>
                </a:solidFill>
                <a:effectLst/>
                <a:latin typeface="Fira Code" panose="020B0809050000020004" pitchFamily="49" charset="0"/>
              </a:rPr>
              <a:t>Context</a:t>
            </a:r>
            <a:r>
              <a:rPr lang="en-US" sz="3200" b="0" dirty="0">
                <a:solidFill>
                  <a:srgbClr val="000000"/>
                </a:solidFill>
                <a:effectLst/>
                <a:latin typeface="Fira Code" panose="020B0809050000020004" pitchFamily="49" charset="0"/>
              </a:rPr>
              <a:t>&gt;</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3631122" cy="4524315"/>
          </a:xfrm>
          <a:prstGeom prst="rect">
            <a:avLst/>
          </a:prstGeom>
          <a:noFill/>
        </p:spPr>
        <p:txBody>
          <a:bodyPr wrap="none" rtlCol="0">
            <a:spAutoFit/>
          </a:bodyPr>
          <a:lstStyle/>
          <a:p>
            <a:r>
              <a:rPr lang="en-US" b="0" dirty="0">
                <a:solidFill>
                  <a:srgbClr val="000000"/>
                </a:solidFill>
                <a:effectLst/>
                <a:latin typeface="Fira Code" panose="020B0809050000020004" pitchFamily="49" charset="0"/>
              </a:rPr>
              <a:t>variant&lt;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monostate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bool</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FF"/>
                </a:solidFill>
                <a:effectLst/>
                <a:latin typeface="Fira Code" panose="020B0809050000020004" pitchFamily="49" charset="0"/>
              </a:rPr>
              <a:t>  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float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&gt;&gt;</a:t>
            </a:r>
          </a:p>
          <a:p>
            <a:endParaRPr lang="en-US" b="0" dirty="0">
              <a:solidFill>
                <a:srgbClr val="000000"/>
              </a:solidFill>
              <a:effectLst/>
              <a:latin typeface="Fira Code" panose="020B0809050000020004" pitchFamily="49" charset="0"/>
            </a:endParaRPr>
          </a:p>
        </p:txBody>
      </p:sp>
      <p:sp>
        <p:nvSpPr>
          <p:cNvPr id="4" name="TextBox 3">
            <a:extLst>
              <a:ext uri="{FF2B5EF4-FFF2-40B4-BE49-F238E27FC236}">
                <a16:creationId xmlns:a16="http://schemas.microsoft.com/office/drawing/2014/main" id="{2C011E22-AD2A-2868-9516-69366CC6BFC2}"/>
              </a:ext>
            </a:extLst>
          </p:cNvPr>
          <p:cNvSpPr txBox="1"/>
          <p:nvPr/>
        </p:nvSpPr>
        <p:spPr>
          <a:xfrm>
            <a:off x="6496594" y="1890711"/>
            <a:ext cx="3631122" cy="4524315"/>
          </a:xfrm>
          <a:prstGeom prst="rect">
            <a:avLst/>
          </a:prstGeom>
          <a:noFill/>
        </p:spPr>
        <p:txBody>
          <a:bodyPr wrap="none" rtlCol="0">
            <a:spAutoFit/>
          </a:bodyPr>
          <a:lstStyle/>
          <a:p>
            <a:r>
              <a:rPr lang="en-US" b="0" dirty="0">
                <a:solidFill>
                  <a:srgbClr val="000000"/>
                </a:solidFill>
                <a:effectLst/>
                <a:latin typeface="Fira Code" panose="020B0809050000020004" pitchFamily="49" charset="0"/>
              </a:rPr>
              <a:t>variant&lt;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monostate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bool</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FF"/>
                </a:solidFill>
                <a:effectLst/>
                <a:latin typeface="Fira Code" panose="020B0809050000020004" pitchFamily="49" charset="0"/>
              </a:rPr>
              <a:t>  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float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&lt;</a:t>
            </a:r>
            <a:r>
              <a:rPr lang="en-US" b="0" dirty="0" err="1">
                <a:solidFill>
                  <a:srgbClr val="7030A0"/>
                </a:solidFill>
                <a:effectLst/>
                <a:latin typeface="Fira Code" panose="020B0809050000020004" pitchFamily="49" charset="0"/>
              </a:rPr>
              <a:t>OtherContext</a:t>
            </a:r>
            <a:r>
              <a:rPr lang="en-US" b="0" dirty="0">
                <a:solidFill>
                  <a:srgbClr val="000000"/>
                </a:solidFill>
                <a:effectLst/>
                <a:latin typeface="Fira Code" panose="020B0809050000020004" pitchFamily="49" charset="0"/>
              </a:rPr>
              <a:t>&gt;&gt;</a:t>
            </a:r>
          </a:p>
          <a:p>
            <a:endParaRPr lang="en-US" b="0" dirty="0">
              <a:solidFill>
                <a:srgbClr val="000000"/>
              </a:solidFill>
              <a:effectLst/>
              <a:latin typeface="Fira Code" panose="020B0809050000020004" pitchFamily="49" charset="0"/>
            </a:endParaRPr>
          </a:p>
        </p:txBody>
      </p:sp>
      <p:sp>
        <p:nvSpPr>
          <p:cNvPr id="5" name="Arrow: Striped Right 4">
            <a:extLst>
              <a:ext uri="{FF2B5EF4-FFF2-40B4-BE49-F238E27FC236}">
                <a16:creationId xmlns:a16="http://schemas.microsoft.com/office/drawing/2014/main" id="{C7A87A12-286C-9820-F453-80F5193BDCA1}"/>
              </a:ext>
            </a:extLst>
          </p:cNvPr>
          <p:cNvSpPr/>
          <p:nvPr/>
        </p:nvSpPr>
        <p:spPr>
          <a:xfrm>
            <a:off x="4920730" y="3603171"/>
            <a:ext cx="1318609" cy="653143"/>
          </a:xfrm>
          <a:prstGeom prst="striped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B293A767-C59F-61FE-E1E7-CF1084CEA1E1}"/>
              </a:ext>
            </a:extLst>
          </p:cNvPr>
          <p:cNvSpPr>
            <a:spLocks noGrp="1"/>
          </p:cNvSpPr>
          <p:nvPr>
            <p:ph type="sldNum" sz="quarter" idx="12"/>
          </p:nvPr>
        </p:nvSpPr>
        <p:spPr/>
        <p:txBody>
          <a:bodyPr/>
          <a:lstStyle/>
          <a:p>
            <a:fld id="{0EED7EFE-8F4A-4E55-AD2D-7D815A96E790}" type="slidenum">
              <a:rPr lang="en-US" smtClean="0"/>
              <a:t>138</a:t>
            </a:fld>
            <a:endParaRPr lang="en-US"/>
          </a:p>
        </p:txBody>
      </p:sp>
    </p:spTree>
    <p:extLst>
      <p:ext uri="{BB962C8B-B14F-4D97-AF65-F5344CB8AC3E}">
        <p14:creationId xmlns:p14="http://schemas.microsoft.com/office/powerpoint/2010/main" val="23407255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Exploring </a:t>
            </a:r>
            <a:r>
              <a:rPr lang="en-US" sz="3200" b="0" dirty="0" err="1">
                <a:solidFill>
                  <a:srgbClr val="000000"/>
                </a:solidFill>
                <a:effectLst/>
                <a:latin typeface="Fira Code" panose="020B0809050000020004" pitchFamily="49" charset="0"/>
              </a:rPr>
              <a:t>basic_format_arg</a:t>
            </a:r>
            <a:r>
              <a:rPr lang="en-US" sz="3200" b="0" dirty="0">
                <a:solidFill>
                  <a:srgbClr val="000000"/>
                </a:solidFill>
                <a:effectLst/>
                <a:latin typeface="Fira Code" panose="020B0809050000020004" pitchFamily="49" charset="0"/>
              </a:rPr>
              <a:t>&lt;</a:t>
            </a:r>
            <a:r>
              <a:rPr lang="en-US" sz="3200" b="0" dirty="0">
                <a:solidFill>
                  <a:srgbClr val="267F99"/>
                </a:solidFill>
                <a:effectLst/>
                <a:latin typeface="Fira Code" panose="020B0809050000020004" pitchFamily="49" charset="0"/>
              </a:rPr>
              <a:t>Context</a:t>
            </a:r>
            <a:r>
              <a:rPr lang="en-US" sz="3200" b="0" dirty="0">
                <a:solidFill>
                  <a:srgbClr val="000000"/>
                </a:solidFill>
                <a:effectLst/>
                <a:latin typeface="Fira Code" panose="020B0809050000020004" pitchFamily="49" charset="0"/>
              </a:rPr>
              <a:t>&gt;</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3631122" cy="4524315"/>
          </a:xfrm>
          <a:prstGeom prst="rect">
            <a:avLst/>
          </a:prstGeom>
          <a:noFill/>
        </p:spPr>
        <p:txBody>
          <a:bodyPr wrap="none" rtlCol="0">
            <a:spAutoFit/>
          </a:bodyPr>
          <a:lstStyle/>
          <a:p>
            <a:r>
              <a:rPr lang="en-US" b="0" dirty="0">
                <a:solidFill>
                  <a:srgbClr val="000000"/>
                </a:solidFill>
                <a:effectLst/>
                <a:latin typeface="Fira Code" panose="020B0809050000020004" pitchFamily="49" charset="0"/>
              </a:rPr>
              <a:t>variant&lt;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monostate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bool</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FF"/>
                </a:solidFill>
                <a:effectLst/>
                <a:latin typeface="Fira Code" panose="020B0809050000020004" pitchFamily="49" charset="0"/>
              </a:rPr>
              <a:t>  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float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&gt;&gt;</a:t>
            </a:r>
          </a:p>
          <a:p>
            <a:endParaRPr lang="en-US" b="0" dirty="0">
              <a:solidFill>
                <a:srgbClr val="000000"/>
              </a:solidFill>
              <a:effectLst/>
              <a:latin typeface="Fira Code" panose="020B0809050000020004" pitchFamily="49" charset="0"/>
            </a:endParaRPr>
          </a:p>
        </p:txBody>
      </p:sp>
      <p:sp>
        <p:nvSpPr>
          <p:cNvPr id="4" name="TextBox 3">
            <a:extLst>
              <a:ext uri="{FF2B5EF4-FFF2-40B4-BE49-F238E27FC236}">
                <a16:creationId xmlns:a16="http://schemas.microsoft.com/office/drawing/2014/main" id="{2C011E22-AD2A-2868-9516-69366CC6BFC2}"/>
              </a:ext>
            </a:extLst>
          </p:cNvPr>
          <p:cNvSpPr txBox="1"/>
          <p:nvPr/>
        </p:nvSpPr>
        <p:spPr>
          <a:xfrm>
            <a:off x="6496594" y="1890711"/>
            <a:ext cx="3631122" cy="4524315"/>
          </a:xfrm>
          <a:prstGeom prst="rect">
            <a:avLst/>
          </a:prstGeom>
          <a:noFill/>
        </p:spPr>
        <p:txBody>
          <a:bodyPr wrap="none" rtlCol="0">
            <a:spAutoFit/>
          </a:bodyPr>
          <a:lstStyle/>
          <a:p>
            <a:r>
              <a:rPr lang="en-US" b="0" dirty="0">
                <a:solidFill>
                  <a:srgbClr val="000000"/>
                </a:solidFill>
                <a:effectLst/>
                <a:latin typeface="Fira Code" panose="020B0809050000020004" pitchFamily="49" charset="0"/>
              </a:rPr>
              <a:t>variant&lt;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monostate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bool</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FF"/>
                </a:solidFill>
                <a:effectLst/>
                <a:latin typeface="Fira Code" panose="020B0809050000020004" pitchFamily="49" charset="0"/>
              </a:rPr>
              <a:t>  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float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&lt;</a:t>
            </a:r>
            <a:r>
              <a:rPr lang="en-US" b="0" dirty="0" err="1">
                <a:solidFill>
                  <a:srgbClr val="7030A0"/>
                </a:solidFill>
                <a:effectLst/>
                <a:latin typeface="Fira Code" panose="020B0809050000020004" pitchFamily="49" charset="0"/>
              </a:rPr>
              <a:t>OtherContext</a:t>
            </a:r>
            <a:r>
              <a:rPr lang="en-US" b="0" dirty="0">
                <a:solidFill>
                  <a:srgbClr val="000000"/>
                </a:solidFill>
                <a:effectLst/>
                <a:latin typeface="Fira Code" panose="020B0809050000020004" pitchFamily="49" charset="0"/>
              </a:rPr>
              <a:t>&gt;&gt;</a:t>
            </a:r>
          </a:p>
          <a:p>
            <a:endParaRPr lang="en-US" b="0" dirty="0">
              <a:solidFill>
                <a:srgbClr val="000000"/>
              </a:solidFill>
              <a:effectLst/>
              <a:latin typeface="Fira Code" panose="020B0809050000020004" pitchFamily="49" charset="0"/>
            </a:endParaRPr>
          </a:p>
        </p:txBody>
      </p:sp>
      <p:cxnSp>
        <p:nvCxnSpPr>
          <p:cNvPr id="7" name="Straight Arrow Connector 6">
            <a:extLst>
              <a:ext uri="{FF2B5EF4-FFF2-40B4-BE49-F238E27FC236}">
                <a16:creationId xmlns:a16="http://schemas.microsoft.com/office/drawing/2014/main" id="{F3A7B3E7-B1D3-ED95-E0F1-C5371D208B5A}"/>
              </a:ext>
            </a:extLst>
          </p:cNvPr>
          <p:cNvCxnSpPr>
            <a:cxnSpLocks/>
          </p:cNvCxnSpPr>
          <p:nvPr/>
        </p:nvCxnSpPr>
        <p:spPr>
          <a:xfrm>
            <a:off x="3015343" y="2340429"/>
            <a:ext cx="357051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180B922-F9F8-E02A-F04A-3F49BDA6967A}"/>
              </a:ext>
            </a:extLst>
          </p:cNvPr>
          <p:cNvCxnSpPr>
            <a:cxnSpLocks/>
          </p:cNvCxnSpPr>
          <p:nvPr/>
        </p:nvCxnSpPr>
        <p:spPr>
          <a:xfrm>
            <a:off x="2296886" y="2612572"/>
            <a:ext cx="428897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D6E5A38-AFBE-6DA1-8CD7-C9DEFD280689}"/>
              </a:ext>
            </a:extLst>
          </p:cNvPr>
          <p:cNvCxnSpPr>
            <a:cxnSpLocks/>
          </p:cNvCxnSpPr>
          <p:nvPr/>
        </p:nvCxnSpPr>
        <p:spPr>
          <a:xfrm>
            <a:off x="2296886" y="2884715"/>
            <a:ext cx="428897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97CA213-7DA7-86D6-3A98-3028EFEA3D0F}"/>
              </a:ext>
            </a:extLst>
          </p:cNvPr>
          <p:cNvCxnSpPr>
            <a:cxnSpLocks/>
          </p:cNvCxnSpPr>
          <p:nvPr/>
        </p:nvCxnSpPr>
        <p:spPr>
          <a:xfrm>
            <a:off x="2122714" y="3156858"/>
            <a:ext cx="4463143"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02CB16-2219-2AD1-F005-6518ABD80236}"/>
              </a:ext>
            </a:extLst>
          </p:cNvPr>
          <p:cNvCxnSpPr>
            <a:cxnSpLocks/>
          </p:cNvCxnSpPr>
          <p:nvPr/>
        </p:nvCxnSpPr>
        <p:spPr>
          <a:xfrm>
            <a:off x="3352800" y="3429000"/>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8F78FAC-4095-FFE1-4E49-6C93C1E96F49}"/>
              </a:ext>
            </a:extLst>
          </p:cNvPr>
          <p:cNvCxnSpPr>
            <a:cxnSpLocks/>
          </p:cNvCxnSpPr>
          <p:nvPr/>
        </p:nvCxnSpPr>
        <p:spPr>
          <a:xfrm>
            <a:off x="3570514" y="3701144"/>
            <a:ext cx="3015343"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651B24-7103-64C4-D0E7-8D6CB6449CF8}"/>
              </a:ext>
            </a:extLst>
          </p:cNvPr>
          <p:cNvCxnSpPr>
            <a:cxnSpLocks/>
          </p:cNvCxnSpPr>
          <p:nvPr/>
        </p:nvCxnSpPr>
        <p:spPr>
          <a:xfrm>
            <a:off x="4728402" y="3973287"/>
            <a:ext cx="185745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973830-B9D8-1919-D9D2-B9B308E47FE6}"/>
              </a:ext>
            </a:extLst>
          </p:cNvPr>
          <p:cNvCxnSpPr>
            <a:cxnSpLocks/>
          </p:cNvCxnSpPr>
          <p:nvPr/>
        </p:nvCxnSpPr>
        <p:spPr>
          <a:xfrm>
            <a:off x="2612571" y="4245430"/>
            <a:ext cx="397328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BDF4AB-8696-868B-3FC0-5AB93EC48D7D}"/>
              </a:ext>
            </a:extLst>
          </p:cNvPr>
          <p:cNvCxnSpPr>
            <a:cxnSpLocks/>
          </p:cNvCxnSpPr>
          <p:nvPr/>
        </p:nvCxnSpPr>
        <p:spPr>
          <a:xfrm>
            <a:off x="2612571" y="4517573"/>
            <a:ext cx="397328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094BA8-5149-64C8-4C8D-9A0A4164A900}"/>
              </a:ext>
            </a:extLst>
          </p:cNvPr>
          <p:cNvCxnSpPr>
            <a:cxnSpLocks/>
          </p:cNvCxnSpPr>
          <p:nvPr/>
        </p:nvCxnSpPr>
        <p:spPr>
          <a:xfrm>
            <a:off x="3352800" y="4789716"/>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68039E8-FF68-8046-C646-B5D0CA01B043}"/>
              </a:ext>
            </a:extLst>
          </p:cNvPr>
          <p:cNvCxnSpPr>
            <a:cxnSpLocks/>
          </p:cNvCxnSpPr>
          <p:nvPr/>
        </p:nvCxnSpPr>
        <p:spPr>
          <a:xfrm>
            <a:off x="3200400" y="5061859"/>
            <a:ext cx="33854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E31AAD-0EDA-640C-6BCF-CD88C8388E9E}"/>
              </a:ext>
            </a:extLst>
          </p:cNvPr>
          <p:cNvCxnSpPr>
            <a:cxnSpLocks/>
          </p:cNvCxnSpPr>
          <p:nvPr/>
        </p:nvCxnSpPr>
        <p:spPr>
          <a:xfrm>
            <a:off x="3352800" y="5334002"/>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4FE459-3937-5EB1-D174-D68C7B975567}"/>
              </a:ext>
            </a:extLst>
          </p:cNvPr>
          <p:cNvCxnSpPr>
            <a:cxnSpLocks/>
          </p:cNvCxnSpPr>
          <p:nvPr/>
        </p:nvCxnSpPr>
        <p:spPr>
          <a:xfrm>
            <a:off x="3352800" y="5606145"/>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003500B-8AC0-0577-F93B-CA128F3A9989}"/>
              </a:ext>
            </a:extLst>
          </p:cNvPr>
          <p:cNvCxnSpPr>
            <a:cxnSpLocks/>
          </p:cNvCxnSpPr>
          <p:nvPr/>
        </p:nvCxnSpPr>
        <p:spPr>
          <a:xfrm>
            <a:off x="3777343" y="5900058"/>
            <a:ext cx="280851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CDA6503-D929-61D1-4923-C1852CC4DE7E}"/>
              </a:ext>
            </a:extLst>
          </p:cNvPr>
          <p:cNvSpPr txBox="1"/>
          <p:nvPr/>
        </p:nvSpPr>
        <p:spPr>
          <a:xfrm>
            <a:off x="5017016" y="5638448"/>
            <a:ext cx="678391" cy="523220"/>
          </a:xfrm>
          <a:prstGeom prst="rect">
            <a:avLst/>
          </a:prstGeom>
          <a:noFill/>
        </p:spPr>
        <p:txBody>
          <a:bodyPr wrap="none" rtlCol="0">
            <a:spAutoFit/>
          </a:bodyPr>
          <a:lstStyle/>
          <a:p>
            <a:r>
              <a:rPr lang="en-US" sz="2800" b="0" i="0" dirty="0">
                <a:solidFill>
                  <a:srgbClr val="000000"/>
                </a:solidFill>
                <a:effectLst/>
                <a:latin typeface="Times New Roman" panose="02020603050405020304" pitchFamily="18" charset="0"/>
              </a:rPr>
              <a:t>❌</a:t>
            </a:r>
            <a:endParaRPr lang="en-US" sz="2800" dirty="0"/>
          </a:p>
        </p:txBody>
      </p:sp>
      <p:sp>
        <p:nvSpPr>
          <p:cNvPr id="22" name="Slide Number Placeholder 21">
            <a:extLst>
              <a:ext uri="{FF2B5EF4-FFF2-40B4-BE49-F238E27FC236}">
                <a16:creationId xmlns:a16="http://schemas.microsoft.com/office/drawing/2014/main" id="{ABA47356-FE48-3F84-264A-C900BBAAA5D4}"/>
              </a:ext>
            </a:extLst>
          </p:cNvPr>
          <p:cNvSpPr>
            <a:spLocks noGrp="1"/>
          </p:cNvSpPr>
          <p:nvPr>
            <p:ph type="sldNum" sz="quarter" idx="12"/>
          </p:nvPr>
        </p:nvSpPr>
        <p:spPr/>
        <p:txBody>
          <a:bodyPr/>
          <a:lstStyle/>
          <a:p>
            <a:fld id="{0EED7EFE-8F4A-4E55-AD2D-7D815A96E790}" type="slidenum">
              <a:rPr lang="en-US" smtClean="0"/>
              <a:t>139</a:t>
            </a:fld>
            <a:endParaRPr lang="en-US"/>
          </a:p>
        </p:txBody>
      </p:sp>
    </p:spTree>
    <p:extLst>
      <p:ext uri="{BB962C8B-B14F-4D97-AF65-F5344CB8AC3E}">
        <p14:creationId xmlns:p14="http://schemas.microsoft.com/office/powerpoint/2010/main" val="2738433663"/>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250"/>
                            </p:stCondLst>
                            <p:childTnLst>
                              <p:par>
                                <p:cTn id="15" presetID="1" presetClass="entr" presetSubtype="0" fill="hold" nodeType="afterEffect">
                                  <p:stCondLst>
                                    <p:cond delay="250"/>
                                  </p:stCondLst>
                                  <p:childTnLst>
                                    <p:set>
                                      <p:cBhvr>
                                        <p:cTn id="16" dur="1" fill="hold">
                                          <p:stCondLst>
                                            <p:cond delay="0"/>
                                          </p:stCondLst>
                                        </p:cTn>
                                        <p:tgtEl>
                                          <p:spTgt spid="11"/>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250"/>
                                  </p:stCondLst>
                                  <p:childTnLst>
                                    <p:set>
                                      <p:cBhvr>
                                        <p:cTn id="19" dur="1" fill="hold">
                                          <p:stCondLst>
                                            <p:cond delay="0"/>
                                          </p:stCondLst>
                                        </p:cTn>
                                        <p:tgtEl>
                                          <p:spTgt spid="12"/>
                                        </p:tgtEl>
                                        <p:attrNameLst>
                                          <p:attrName>style.visibility</p:attrName>
                                        </p:attrNameLst>
                                      </p:cBhvr>
                                      <p:to>
                                        <p:strVal val="visible"/>
                                      </p:to>
                                    </p:set>
                                  </p:childTnLst>
                                </p:cTn>
                              </p:par>
                            </p:childTnLst>
                          </p:cTn>
                        </p:par>
                        <p:par>
                          <p:cTn id="20" fill="hold">
                            <p:stCondLst>
                              <p:cond delay="750"/>
                            </p:stCondLst>
                            <p:childTnLst>
                              <p:par>
                                <p:cTn id="21" presetID="1" presetClass="entr" presetSubtype="0" fill="hold" nodeType="afterEffect">
                                  <p:stCondLst>
                                    <p:cond delay="25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250"/>
                                  </p:stCondLst>
                                  <p:childTnLst>
                                    <p:set>
                                      <p:cBhvr>
                                        <p:cTn id="25" dur="1" fill="hold">
                                          <p:stCondLst>
                                            <p:cond delay="0"/>
                                          </p:stCondLst>
                                        </p:cTn>
                                        <p:tgtEl>
                                          <p:spTgt spid="14"/>
                                        </p:tgtEl>
                                        <p:attrNameLst>
                                          <p:attrName>style.visibility</p:attrName>
                                        </p:attrNameLst>
                                      </p:cBhvr>
                                      <p:to>
                                        <p:strVal val="visible"/>
                                      </p:to>
                                    </p:set>
                                  </p:childTnLst>
                                </p:cTn>
                              </p:par>
                            </p:childTnLst>
                          </p:cTn>
                        </p:par>
                        <p:par>
                          <p:cTn id="26" fill="hold">
                            <p:stCondLst>
                              <p:cond delay="1250"/>
                            </p:stCondLst>
                            <p:childTnLst>
                              <p:par>
                                <p:cTn id="27" presetID="1" presetClass="entr" presetSubtype="0" fill="hold" nodeType="afterEffect">
                                  <p:stCondLst>
                                    <p:cond delay="250"/>
                                  </p:stCondLst>
                                  <p:childTnLst>
                                    <p:set>
                                      <p:cBhvr>
                                        <p:cTn id="28" dur="1" fill="hold">
                                          <p:stCondLst>
                                            <p:cond delay="0"/>
                                          </p:stCondLst>
                                        </p:cTn>
                                        <p:tgtEl>
                                          <p:spTgt spid="15"/>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nodeType="afterEffect">
                                  <p:stCondLst>
                                    <p:cond delay="250"/>
                                  </p:stCondLst>
                                  <p:childTnLst>
                                    <p:set>
                                      <p:cBhvr>
                                        <p:cTn id="31" dur="1" fill="hold">
                                          <p:stCondLst>
                                            <p:cond delay="0"/>
                                          </p:stCondLst>
                                        </p:cTn>
                                        <p:tgtEl>
                                          <p:spTgt spid="16"/>
                                        </p:tgtEl>
                                        <p:attrNameLst>
                                          <p:attrName>style.visibility</p:attrName>
                                        </p:attrNameLst>
                                      </p:cBhvr>
                                      <p:to>
                                        <p:strVal val="visible"/>
                                      </p:to>
                                    </p:set>
                                  </p:childTnLst>
                                </p:cTn>
                              </p:par>
                            </p:childTnLst>
                          </p:cTn>
                        </p:par>
                        <p:par>
                          <p:cTn id="32" fill="hold">
                            <p:stCondLst>
                              <p:cond delay="1750"/>
                            </p:stCondLst>
                            <p:childTnLst>
                              <p:par>
                                <p:cTn id="33" presetID="1" presetClass="entr" presetSubtype="0" fill="hold" nodeType="afterEffect">
                                  <p:stCondLst>
                                    <p:cond delay="250"/>
                                  </p:stCondLst>
                                  <p:childTnLst>
                                    <p:set>
                                      <p:cBhvr>
                                        <p:cTn id="34" dur="1" fill="hold">
                                          <p:stCondLst>
                                            <p:cond delay="0"/>
                                          </p:stCondLst>
                                        </p:cTn>
                                        <p:tgtEl>
                                          <p:spTgt spid="17"/>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nodeType="afterEffect">
                                  <p:stCondLst>
                                    <p:cond delay="250"/>
                                  </p:stCondLst>
                                  <p:childTnLst>
                                    <p:set>
                                      <p:cBhvr>
                                        <p:cTn id="37" dur="1" fill="hold">
                                          <p:stCondLst>
                                            <p:cond delay="0"/>
                                          </p:stCondLst>
                                        </p:cTn>
                                        <p:tgtEl>
                                          <p:spTgt spid="18"/>
                                        </p:tgtEl>
                                        <p:attrNameLst>
                                          <p:attrName>style.visibility</p:attrName>
                                        </p:attrNameLst>
                                      </p:cBhvr>
                                      <p:to>
                                        <p:strVal val="visible"/>
                                      </p:to>
                                    </p:set>
                                  </p:childTnLst>
                                </p:cTn>
                              </p:par>
                            </p:childTnLst>
                          </p:cTn>
                        </p:par>
                        <p:par>
                          <p:cTn id="38" fill="hold">
                            <p:stCondLst>
                              <p:cond delay="2250"/>
                            </p:stCondLst>
                            <p:childTnLst>
                              <p:par>
                                <p:cTn id="39" presetID="1" presetClass="entr" presetSubtype="0" fill="hold" nodeType="afterEffect">
                                  <p:stCondLst>
                                    <p:cond delay="25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E188E-5A41-807C-BA8A-DC607EE4F4BF}"/>
              </a:ext>
            </a:extLst>
          </p:cNvPr>
          <p:cNvSpPr>
            <a:spLocks noGrp="1"/>
          </p:cNvSpPr>
          <p:nvPr>
            <p:ph type="title"/>
          </p:nvPr>
        </p:nvSpPr>
        <p:spPr/>
        <p:txBody>
          <a:bodyPr/>
          <a:lstStyle/>
          <a:p>
            <a:r>
              <a:rPr lang="en-US" dirty="0"/>
              <a:t>Custom manipulators with </a:t>
            </a:r>
            <a:r>
              <a:rPr lang="en-US" dirty="0">
                <a:solidFill>
                  <a:schemeClr val="accent6"/>
                </a:solidFill>
              </a:rPr>
              <a:t>iostreams</a:t>
            </a:r>
          </a:p>
        </p:txBody>
      </p:sp>
      <p:pic>
        <p:nvPicPr>
          <p:cNvPr id="5" name="Picture 4">
            <a:extLst>
              <a:ext uri="{FF2B5EF4-FFF2-40B4-BE49-F238E27FC236}">
                <a16:creationId xmlns:a16="http://schemas.microsoft.com/office/drawing/2014/main" id="{ED12AB3A-41CF-35EC-3803-C4AB4C6E2BD7}"/>
              </a:ext>
            </a:extLst>
          </p:cNvPr>
          <p:cNvPicPr>
            <a:picLocks noChangeAspect="1"/>
          </p:cNvPicPr>
          <p:nvPr/>
        </p:nvPicPr>
        <p:blipFill rotWithShape="1">
          <a:blip r:embed="rId2"/>
          <a:srcRect b="3713"/>
          <a:stretch/>
        </p:blipFill>
        <p:spPr>
          <a:xfrm>
            <a:off x="1097280" y="1925463"/>
            <a:ext cx="9160034" cy="2472802"/>
          </a:xfrm>
          <a:prstGeom prst="rect">
            <a:avLst/>
          </a:prstGeom>
        </p:spPr>
      </p:pic>
      <p:pic>
        <p:nvPicPr>
          <p:cNvPr id="7" name="Picture 6">
            <a:extLst>
              <a:ext uri="{FF2B5EF4-FFF2-40B4-BE49-F238E27FC236}">
                <a16:creationId xmlns:a16="http://schemas.microsoft.com/office/drawing/2014/main" id="{BD8054F2-AAC4-B1EB-4660-D387BFFD803A}"/>
              </a:ext>
            </a:extLst>
          </p:cNvPr>
          <p:cNvPicPr>
            <a:picLocks noChangeAspect="1"/>
          </p:cNvPicPr>
          <p:nvPr/>
        </p:nvPicPr>
        <p:blipFill>
          <a:blip r:embed="rId3"/>
          <a:stretch>
            <a:fillRect/>
          </a:stretch>
        </p:blipFill>
        <p:spPr>
          <a:xfrm>
            <a:off x="1097280" y="4514015"/>
            <a:ext cx="9129551" cy="1707028"/>
          </a:xfrm>
          <a:prstGeom prst="rect">
            <a:avLst/>
          </a:prstGeom>
        </p:spPr>
      </p:pic>
      <p:sp>
        <p:nvSpPr>
          <p:cNvPr id="6" name="Slide Number Placeholder 5">
            <a:extLst>
              <a:ext uri="{FF2B5EF4-FFF2-40B4-BE49-F238E27FC236}">
                <a16:creationId xmlns:a16="http://schemas.microsoft.com/office/drawing/2014/main" id="{F0D7CF69-1B01-DD19-44A4-BE27C708BB05}"/>
              </a:ext>
            </a:extLst>
          </p:cNvPr>
          <p:cNvSpPr>
            <a:spLocks noGrp="1"/>
          </p:cNvSpPr>
          <p:nvPr>
            <p:ph type="sldNum" sz="quarter" idx="12"/>
          </p:nvPr>
        </p:nvSpPr>
        <p:spPr/>
        <p:txBody>
          <a:bodyPr/>
          <a:lstStyle/>
          <a:p>
            <a:fld id="{0EED7EFE-8F4A-4E55-AD2D-7D815A96E790}" type="slidenum">
              <a:rPr lang="en-US" smtClean="0"/>
              <a:t>14</a:t>
            </a:fld>
            <a:endParaRPr lang="en-US"/>
          </a:p>
        </p:txBody>
      </p:sp>
    </p:spTree>
    <p:extLst>
      <p:ext uri="{BB962C8B-B14F-4D97-AF65-F5344CB8AC3E}">
        <p14:creationId xmlns:p14="http://schemas.microsoft.com/office/powerpoint/2010/main" val="342487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Exploring </a:t>
            </a:r>
            <a:r>
              <a:rPr lang="en-US" sz="3200" b="0" dirty="0" err="1">
                <a:solidFill>
                  <a:srgbClr val="000000"/>
                </a:solidFill>
                <a:effectLst/>
                <a:latin typeface="Fira Code" panose="020B0809050000020004" pitchFamily="49" charset="0"/>
              </a:rPr>
              <a:t>basic_format_arg</a:t>
            </a:r>
            <a:r>
              <a:rPr lang="en-US" sz="3200" b="0" dirty="0">
                <a:solidFill>
                  <a:srgbClr val="000000"/>
                </a:solidFill>
                <a:effectLst/>
                <a:latin typeface="Fira Code" panose="020B0809050000020004" pitchFamily="49" charset="0"/>
              </a:rPr>
              <a:t>&lt;</a:t>
            </a:r>
            <a:r>
              <a:rPr lang="en-US" sz="3200" b="0" dirty="0">
                <a:solidFill>
                  <a:srgbClr val="267F99"/>
                </a:solidFill>
                <a:effectLst/>
                <a:latin typeface="Fira Code" panose="020B0809050000020004" pitchFamily="49" charset="0"/>
              </a:rPr>
              <a:t>Context</a:t>
            </a:r>
            <a:r>
              <a:rPr lang="en-US" sz="3200" b="0" dirty="0">
                <a:solidFill>
                  <a:srgbClr val="000000"/>
                </a:solidFill>
                <a:effectLst/>
                <a:latin typeface="Fira Code" panose="020B0809050000020004" pitchFamily="49" charset="0"/>
              </a:rPr>
              <a:t>&gt;</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3631122" cy="4524315"/>
          </a:xfrm>
          <a:prstGeom prst="rect">
            <a:avLst/>
          </a:prstGeom>
          <a:noFill/>
        </p:spPr>
        <p:txBody>
          <a:bodyPr wrap="none" rtlCol="0">
            <a:spAutoFit/>
          </a:bodyPr>
          <a:lstStyle/>
          <a:p>
            <a:r>
              <a:rPr lang="en-US" b="0" dirty="0">
                <a:solidFill>
                  <a:srgbClr val="000000"/>
                </a:solidFill>
                <a:effectLst/>
                <a:latin typeface="Fira Code" panose="020B0809050000020004" pitchFamily="49" charset="0"/>
              </a:rPr>
              <a:t>variant&lt;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monostate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bool</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FF"/>
                </a:solidFill>
                <a:effectLst/>
                <a:latin typeface="Fira Code" panose="020B0809050000020004" pitchFamily="49" charset="0"/>
              </a:rPr>
              <a:t>  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float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&gt;&gt;</a:t>
            </a:r>
          </a:p>
          <a:p>
            <a:endParaRPr lang="en-US" b="0" dirty="0">
              <a:solidFill>
                <a:srgbClr val="000000"/>
              </a:solidFill>
              <a:effectLst/>
              <a:latin typeface="Fira Code" panose="020B0809050000020004" pitchFamily="49" charset="0"/>
            </a:endParaRPr>
          </a:p>
        </p:txBody>
      </p:sp>
      <p:sp>
        <p:nvSpPr>
          <p:cNvPr id="4" name="TextBox 3">
            <a:extLst>
              <a:ext uri="{FF2B5EF4-FFF2-40B4-BE49-F238E27FC236}">
                <a16:creationId xmlns:a16="http://schemas.microsoft.com/office/drawing/2014/main" id="{2C011E22-AD2A-2868-9516-69366CC6BFC2}"/>
              </a:ext>
            </a:extLst>
          </p:cNvPr>
          <p:cNvSpPr txBox="1"/>
          <p:nvPr/>
        </p:nvSpPr>
        <p:spPr>
          <a:xfrm>
            <a:off x="6496594" y="1890711"/>
            <a:ext cx="3631122" cy="4524315"/>
          </a:xfrm>
          <a:prstGeom prst="rect">
            <a:avLst/>
          </a:prstGeom>
          <a:noFill/>
        </p:spPr>
        <p:txBody>
          <a:bodyPr wrap="none" rtlCol="0">
            <a:spAutoFit/>
          </a:bodyPr>
          <a:lstStyle/>
          <a:p>
            <a:r>
              <a:rPr lang="en-US" b="0" dirty="0">
                <a:solidFill>
                  <a:srgbClr val="000000"/>
                </a:solidFill>
                <a:effectLst/>
                <a:latin typeface="Fira Code" panose="020B0809050000020004" pitchFamily="49" charset="0"/>
              </a:rPr>
              <a:t>variant&lt;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monostate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bool</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FF"/>
                </a:solidFill>
                <a:effectLst/>
                <a:latin typeface="Fira Code" panose="020B0809050000020004" pitchFamily="49" charset="0"/>
              </a:rPr>
              <a:t>  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float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&lt;</a:t>
            </a:r>
            <a:r>
              <a:rPr lang="en-US" b="0" dirty="0" err="1">
                <a:solidFill>
                  <a:srgbClr val="7030A0"/>
                </a:solidFill>
                <a:effectLst/>
                <a:latin typeface="Fira Code" panose="020B0809050000020004" pitchFamily="49" charset="0"/>
              </a:rPr>
              <a:t>OtherContext</a:t>
            </a:r>
            <a:r>
              <a:rPr lang="en-US" b="0" dirty="0">
                <a:solidFill>
                  <a:srgbClr val="000000"/>
                </a:solidFill>
                <a:effectLst/>
                <a:latin typeface="Fira Code" panose="020B0809050000020004" pitchFamily="49" charset="0"/>
              </a:rPr>
              <a:t>&gt;&gt;</a:t>
            </a:r>
          </a:p>
          <a:p>
            <a:endParaRPr lang="en-US" b="0" dirty="0">
              <a:solidFill>
                <a:srgbClr val="000000"/>
              </a:solidFill>
              <a:effectLst/>
              <a:latin typeface="Fira Code" panose="020B0809050000020004" pitchFamily="49" charset="0"/>
            </a:endParaRPr>
          </a:p>
        </p:txBody>
      </p:sp>
      <p:cxnSp>
        <p:nvCxnSpPr>
          <p:cNvPr id="7" name="Straight Arrow Connector 6">
            <a:extLst>
              <a:ext uri="{FF2B5EF4-FFF2-40B4-BE49-F238E27FC236}">
                <a16:creationId xmlns:a16="http://schemas.microsoft.com/office/drawing/2014/main" id="{F3A7B3E7-B1D3-ED95-E0F1-C5371D208B5A}"/>
              </a:ext>
            </a:extLst>
          </p:cNvPr>
          <p:cNvCxnSpPr>
            <a:cxnSpLocks/>
          </p:cNvCxnSpPr>
          <p:nvPr/>
        </p:nvCxnSpPr>
        <p:spPr>
          <a:xfrm>
            <a:off x="3015343" y="2340429"/>
            <a:ext cx="357051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180B922-F9F8-E02A-F04A-3F49BDA6967A}"/>
              </a:ext>
            </a:extLst>
          </p:cNvPr>
          <p:cNvCxnSpPr>
            <a:cxnSpLocks/>
          </p:cNvCxnSpPr>
          <p:nvPr/>
        </p:nvCxnSpPr>
        <p:spPr>
          <a:xfrm>
            <a:off x="2296886" y="2612572"/>
            <a:ext cx="428897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D6E5A38-AFBE-6DA1-8CD7-C9DEFD280689}"/>
              </a:ext>
            </a:extLst>
          </p:cNvPr>
          <p:cNvCxnSpPr>
            <a:cxnSpLocks/>
          </p:cNvCxnSpPr>
          <p:nvPr/>
        </p:nvCxnSpPr>
        <p:spPr>
          <a:xfrm>
            <a:off x="2296886" y="2884715"/>
            <a:ext cx="428897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97CA213-7DA7-86D6-3A98-3028EFEA3D0F}"/>
              </a:ext>
            </a:extLst>
          </p:cNvPr>
          <p:cNvCxnSpPr>
            <a:cxnSpLocks/>
          </p:cNvCxnSpPr>
          <p:nvPr/>
        </p:nvCxnSpPr>
        <p:spPr>
          <a:xfrm>
            <a:off x="2122714" y="3156858"/>
            <a:ext cx="4463143"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02CB16-2219-2AD1-F005-6518ABD80236}"/>
              </a:ext>
            </a:extLst>
          </p:cNvPr>
          <p:cNvCxnSpPr>
            <a:cxnSpLocks/>
          </p:cNvCxnSpPr>
          <p:nvPr/>
        </p:nvCxnSpPr>
        <p:spPr>
          <a:xfrm>
            <a:off x="3352800" y="3429000"/>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8F78FAC-4095-FFE1-4E49-6C93C1E96F49}"/>
              </a:ext>
            </a:extLst>
          </p:cNvPr>
          <p:cNvCxnSpPr>
            <a:cxnSpLocks/>
          </p:cNvCxnSpPr>
          <p:nvPr/>
        </p:nvCxnSpPr>
        <p:spPr>
          <a:xfrm>
            <a:off x="3570514" y="3701144"/>
            <a:ext cx="3015343"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651B24-7103-64C4-D0E7-8D6CB6449CF8}"/>
              </a:ext>
            </a:extLst>
          </p:cNvPr>
          <p:cNvCxnSpPr>
            <a:cxnSpLocks/>
          </p:cNvCxnSpPr>
          <p:nvPr/>
        </p:nvCxnSpPr>
        <p:spPr>
          <a:xfrm>
            <a:off x="4728402" y="3973287"/>
            <a:ext cx="185745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973830-B9D8-1919-D9D2-B9B308E47FE6}"/>
              </a:ext>
            </a:extLst>
          </p:cNvPr>
          <p:cNvCxnSpPr>
            <a:cxnSpLocks/>
          </p:cNvCxnSpPr>
          <p:nvPr/>
        </p:nvCxnSpPr>
        <p:spPr>
          <a:xfrm>
            <a:off x="2612571" y="4245430"/>
            <a:ext cx="397328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BDF4AB-8696-868B-3FC0-5AB93EC48D7D}"/>
              </a:ext>
            </a:extLst>
          </p:cNvPr>
          <p:cNvCxnSpPr>
            <a:cxnSpLocks/>
          </p:cNvCxnSpPr>
          <p:nvPr/>
        </p:nvCxnSpPr>
        <p:spPr>
          <a:xfrm>
            <a:off x="2612571" y="4517573"/>
            <a:ext cx="397328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094BA8-5149-64C8-4C8D-9A0A4164A900}"/>
              </a:ext>
            </a:extLst>
          </p:cNvPr>
          <p:cNvCxnSpPr>
            <a:cxnSpLocks/>
          </p:cNvCxnSpPr>
          <p:nvPr/>
        </p:nvCxnSpPr>
        <p:spPr>
          <a:xfrm>
            <a:off x="3352800" y="4789716"/>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68039E8-FF68-8046-C646-B5D0CA01B043}"/>
              </a:ext>
            </a:extLst>
          </p:cNvPr>
          <p:cNvCxnSpPr>
            <a:cxnSpLocks/>
          </p:cNvCxnSpPr>
          <p:nvPr/>
        </p:nvCxnSpPr>
        <p:spPr>
          <a:xfrm>
            <a:off x="3200400" y="5061859"/>
            <a:ext cx="33854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E31AAD-0EDA-640C-6BCF-CD88C8388E9E}"/>
              </a:ext>
            </a:extLst>
          </p:cNvPr>
          <p:cNvCxnSpPr>
            <a:cxnSpLocks/>
          </p:cNvCxnSpPr>
          <p:nvPr/>
        </p:nvCxnSpPr>
        <p:spPr>
          <a:xfrm>
            <a:off x="3352800" y="5334002"/>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4FE459-3937-5EB1-D174-D68C7B975567}"/>
              </a:ext>
            </a:extLst>
          </p:cNvPr>
          <p:cNvCxnSpPr>
            <a:cxnSpLocks/>
          </p:cNvCxnSpPr>
          <p:nvPr/>
        </p:nvCxnSpPr>
        <p:spPr>
          <a:xfrm>
            <a:off x="3352800" y="5606145"/>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003500B-8AC0-0577-F93B-CA128F3A9989}"/>
              </a:ext>
            </a:extLst>
          </p:cNvPr>
          <p:cNvCxnSpPr>
            <a:cxnSpLocks/>
          </p:cNvCxnSpPr>
          <p:nvPr/>
        </p:nvCxnSpPr>
        <p:spPr>
          <a:xfrm>
            <a:off x="3777343" y="5900058"/>
            <a:ext cx="280851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CDA6503-D929-61D1-4923-C1852CC4DE7E}"/>
              </a:ext>
            </a:extLst>
          </p:cNvPr>
          <p:cNvSpPr txBox="1"/>
          <p:nvPr/>
        </p:nvSpPr>
        <p:spPr>
          <a:xfrm>
            <a:off x="5017016" y="5638448"/>
            <a:ext cx="678391" cy="523220"/>
          </a:xfrm>
          <a:prstGeom prst="rect">
            <a:avLst/>
          </a:prstGeom>
          <a:noFill/>
        </p:spPr>
        <p:txBody>
          <a:bodyPr wrap="none" rtlCol="0">
            <a:spAutoFit/>
          </a:bodyPr>
          <a:lstStyle/>
          <a:p>
            <a:r>
              <a:rPr lang="en-US" sz="2800" b="0" i="0" dirty="0">
                <a:solidFill>
                  <a:srgbClr val="000000"/>
                </a:solidFill>
                <a:effectLst/>
                <a:latin typeface="Times New Roman" panose="02020603050405020304" pitchFamily="18" charset="0"/>
              </a:rPr>
              <a:t>❌</a:t>
            </a:r>
            <a:endParaRPr lang="en-US" sz="2800" dirty="0"/>
          </a:p>
        </p:txBody>
      </p:sp>
      <p:sp>
        <p:nvSpPr>
          <p:cNvPr id="5" name="Left Bracket 4">
            <a:extLst>
              <a:ext uri="{FF2B5EF4-FFF2-40B4-BE49-F238E27FC236}">
                <a16:creationId xmlns:a16="http://schemas.microsoft.com/office/drawing/2014/main" id="{0BB40551-20D6-80C2-B49D-3D6193C6CB1B}"/>
              </a:ext>
            </a:extLst>
          </p:cNvPr>
          <p:cNvSpPr/>
          <p:nvPr/>
        </p:nvSpPr>
        <p:spPr>
          <a:xfrm>
            <a:off x="838200" y="2536371"/>
            <a:ext cx="348343" cy="3178626"/>
          </a:xfrm>
          <a:prstGeom prst="lef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1657BDB-0166-963A-28EF-1729D4B58FE7}"/>
              </a:ext>
            </a:extLst>
          </p:cNvPr>
          <p:cNvSpPr txBox="1"/>
          <p:nvPr/>
        </p:nvSpPr>
        <p:spPr>
          <a:xfrm>
            <a:off x="381000" y="3726989"/>
            <a:ext cx="1013419" cy="646331"/>
          </a:xfrm>
          <a:prstGeom prst="rect">
            <a:avLst/>
          </a:prstGeom>
          <a:solidFill>
            <a:schemeClr val="bg1"/>
          </a:solidFill>
          <a:ln>
            <a:solidFill>
              <a:srgbClr val="00B050"/>
            </a:solidFill>
          </a:ln>
        </p:spPr>
        <p:txBody>
          <a:bodyPr wrap="none" rtlCol="0">
            <a:spAutoFit/>
          </a:bodyPr>
          <a:lstStyle/>
          <a:p>
            <a:r>
              <a:rPr lang="en-US" dirty="0"/>
              <a:t>plausibly</a:t>
            </a:r>
          </a:p>
          <a:p>
            <a:r>
              <a:rPr lang="en-US" dirty="0"/>
              <a:t>usable</a:t>
            </a:r>
          </a:p>
        </p:txBody>
      </p:sp>
      <p:sp>
        <p:nvSpPr>
          <p:cNvPr id="24" name="Slide Number Placeholder 23">
            <a:extLst>
              <a:ext uri="{FF2B5EF4-FFF2-40B4-BE49-F238E27FC236}">
                <a16:creationId xmlns:a16="http://schemas.microsoft.com/office/drawing/2014/main" id="{0FED50B7-9333-F0D5-C3D0-B0747B720643}"/>
              </a:ext>
            </a:extLst>
          </p:cNvPr>
          <p:cNvSpPr>
            <a:spLocks noGrp="1"/>
          </p:cNvSpPr>
          <p:nvPr>
            <p:ph type="sldNum" sz="quarter" idx="12"/>
          </p:nvPr>
        </p:nvSpPr>
        <p:spPr/>
        <p:txBody>
          <a:bodyPr/>
          <a:lstStyle/>
          <a:p>
            <a:fld id="{0EED7EFE-8F4A-4E55-AD2D-7D815A96E790}" type="slidenum">
              <a:rPr lang="en-US" smtClean="0"/>
              <a:t>140</a:t>
            </a:fld>
            <a:endParaRPr lang="en-US"/>
          </a:p>
        </p:txBody>
      </p:sp>
    </p:spTree>
    <p:extLst>
      <p:ext uri="{BB962C8B-B14F-4D97-AF65-F5344CB8AC3E}">
        <p14:creationId xmlns:p14="http://schemas.microsoft.com/office/powerpoint/2010/main" val="199706069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Exploring </a:t>
            </a:r>
            <a:r>
              <a:rPr lang="en-US" sz="3200" b="0" dirty="0" err="1">
                <a:solidFill>
                  <a:srgbClr val="000000"/>
                </a:solidFill>
                <a:effectLst/>
                <a:latin typeface="Fira Code" panose="020B0809050000020004" pitchFamily="49" charset="0"/>
              </a:rPr>
              <a:t>basic_format_arg</a:t>
            </a:r>
            <a:r>
              <a:rPr lang="en-US" sz="3200" b="0" dirty="0">
                <a:solidFill>
                  <a:srgbClr val="000000"/>
                </a:solidFill>
                <a:effectLst/>
                <a:latin typeface="Fira Code" panose="020B0809050000020004" pitchFamily="49" charset="0"/>
              </a:rPr>
              <a:t>&lt;</a:t>
            </a:r>
            <a:r>
              <a:rPr lang="en-US" sz="3200" b="0" dirty="0">
                <a:solidFill>
                  <a:srgbClr val="267F99"/>
                </a:solidFill>
                <a:effectLst/>
                <a:latin typeface="Fira Code" panose="020B0809050000020004" pitchFamily="49" charset="0"/>
              </a:rPr>
              <a:t>Context</a:t>
            </a:r>
            <a:r>
              <a:rPr lang="en-US" sz="3200" b="0" dirty="0">
                <a:solidFill>
                  <a:srgbClr val="000000"/>
                </a:solidFill>
                <a:effectLst/>
                <a:latin typeface="Fira Code" panose="020B0809050000020004" pitchFamily="49" charset="0"/>
              </a:rPr>
              <a:t>&gt;</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3631122" cy="4524315"/>
          </a:xfrm>
          <a:prstGeom prst="rect">
            <a:avLst/>
          </a:prstGeom>
          <a:noFill/>
        </p:spPr>
        <p:txBody>
          <a:bodyPr wrap="none" rtlCol="0">
            <a:spAutoFit/>
          </a:bodyPr>
          <a:lstStyle/>
          <a:p>
            <a:r>
              <a:rPr lang="en-US" b="0" dirty="0">
                <a:solidFill>
                  <a:srgbClr val="000000"/>
                </a:solidFill>
                <a:effectLst/>
                <a:latin typeface="Fira Code" panose="020B0809050000020004" pitchFamily="49" charset="0"/>
              </a:rPr>
              <a:t>variant&lt;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monostate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bool</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FF"/>
                </a:solidFill>
                <a:effectLst/>
                <a:latin typeface="Fira Code" panose="020B0809050000020004" pitchFamily="49" charset="0"/>
              </a:rPr>
              <a:t>  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float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Context</a:t>
            </a:r>
            <a:r>
              <a:rPr lang="en-US" b="0" dirty="0">
                <a:solidFill>
                  <a:srgbClr val="000000"/>
                </a:solidFill>
                <a:effectLst/>
                <a:latin typeface="Fira Code" panose="020B0809050000020004" pitchFamily="49" charset="0"/>
              </a:rPr>
              <a:t>&gt;&gt;</a:t>
            </a:r>
          </a:p>
          <a:p>
            <a:endParaRPr lang="en-US" b="0" dirty="0">
              <a:solidFill>
                <a:srgbClr val="000000"/>
              </a:solidFill>
              <a:effectLst/>
              <a:latin typeface="Fira Code" panose="020B0809050000020004" pitchFamily="49" charset="0"/>
            </a:endParaRPr>
          </a:p>
        </p:txBody>
      </p:sp>
      <p:sp>
        <p:nvSpPr>
          <p:cNvPr id="4" name="TextBox 3">
            <a:extLst>
              <a:ext uri="{FF2B5EF4-FFF2-40B4-BE49-F238E27FC236}">
                <a16:creationId xmlns:a16="http://schemas.microsoft.com/office/drawing/2014/main" id="{2C011E22-AD2A-2868-9516-69366CC6BFC2}"/>
              </a:ext>
            </a:extLst>
          </p:cNvPr>
          <p:cNvSpPr txBox="1"/>
          <p:nvPr/>
        </p:nvSpPr>
        <p:spPr>
          <a:xfrm>
            <a:off x="6496594" y="1890711"/>
            <a:ext cx="3631122" cy="4524315"/>
          </a:xfrm>
          <a:prstGeom prst="rect">
            <a:avLst/>
          </a:prstGeom>
          <a:noFill/>
        </p:spPr>
        <p:txBody>
          <a:bodyPr wrap="none" rtlCol="0">
            <a:spAutoFit/>
          </a:bodyPr>
          <a:lstStyle/>
          <a:p>
            <a:r>
              <a:rPr lang="en-US" b="0" dirty="0">
                <a:solidFill>
                  <a:srgbClr val="000000"/>
                </a:solidFill>
                <a:effectLst/>
                <a:latin typeface="Fira Code" panose="020B0809050000020004" pitchFamily="49" charset="0"/>
              </a:rPr>
              <a:t>variant&lt;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monostate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bool</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FF"/>
                </a:solidFill>
                <a:effectLst/>
                <a:latin typeface="Fira Code" panose="020B0809050000020004" pitchFamily="49" charset="0"/>
              </a:rPr>
              <a:t>  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unsigned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float</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0000FF"/>
                </a:solidFill>
                <a:effectLst/>
                <a:latin typeface="Fira Code" panose="020B0809050000020004" pitchFamily="49" charset="0"/>
              </a:rPr>
              <a:t>long</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double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err="1">
                <a:solidFill>
                  <a:srgbClr val="000000"/>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a:t>
            </a:r>
          </a:p>
          <a:p>
            <a:r>
              <a:rPr lang="en-US" dirty="0">
                <a:solidFill>
                  <a:srgbClr val="000000"/>
                </a:solidFill>
                <a:latin typeface="Fira Code" panose="020B0809050000020004" pitchFamily="49" charset="0"/>
              </a:rPr>
              <a:t>  </a:t>
            </a:r>
            <a:r>
              <a:rPr lang="en-US" b="0" dirty="0">
                <a:solidFill>
                  <a:srgbClr val="267F99"/>
                </a:solidFill>
                <a:effectLst/>
                <a:latin typeface="Fira Code" panose="020B0809050000020004" pitchFamily="49" charset="0"/>
              </a:rPr>
              <a:t>handle</a:t>
            </a:r>
            <a:r>
              <a:rPr lang="en-US" b="0" dirty="0">
                <a:solidFill>
                  <a:srgbClr val="000000"/>
                </a:solidFill>
                <a:effectLst/>
                <a:latin typeface="Fira Code" panose="020B0809050000020004" pitchFamily="49" charset="0"/>
              </a:rPr>
              <a:t>&lt;</a:t>
            </a:r>
            <a:r>
              <a:rPr lang="en-US" b="0" dirty="0" err="1">
                <a:solidFill>
                  <a:srgbClr val="7030A0"/>
                </a:solidFill>
                <a:effectLst/>
                <a:latin typeface="Fira Code" panose="020B0809050000020004" pitchFamily="49" charset="0"/>
              </a:rPr>
              <a:t>OtherContext</a:t>
            </a:r>
            <a:r>
              <a:rPr lang="en-US" b="0" dirty="0">
                <a:solidFill>
                  <a:srgbClr val="000000"/>
                </a:solidFill>
                <a:effectLst/>
                <a:latin typeface="Fira Code" panose="020B0809050000020004" pitchFamily="49" charset="0"/>
              </a:rPr>
              <a:t>&gt;&gt;</a:t>
            </a:r>
          </a:p>
          <a:p>
            <a:endParaRPr lang="en-US" b="0" dirty="0">
              <a:solidFill>
                <a:srgbClr val="000000"/>
              </a:solidFill>
              <a:effectLst/>
              <a:latin typeface="Fira Code" panose="020B0809050000020004" pitchFamily="49" charset="0"/>
            </a:endParaRPr>
          </a:p>
        </p:txBody>
      </p:sp>
      <p:cxnSp>
        <p:nvCxnSpPr>
          <p:cNvPr id="7" name="Straight Arrow Connector 6">
            <a:extLst>
              <a:ext uri="{FF2B5EF4-FFF2-40B4-BE49-F238E27FC236}">
                <a16:creationId xmlns:a16="http://schemas.microsoft.com/office/drawing/2014/main" id="{F3A7B3E7-B1D3-ED95-E0F1-C5371D208B5A}"/>
              </a:ext>
            </a:extLst>
          </p:cNvPr>
          <p:cNvCxnSpPr>
            <a:cxnSpLocks/>
          </p:cNvCxnSpPr>
          <p:nvPr/>
        </p:nvCxnSpPr>
        <p:spPr>
          <a:xfrm>
            <a:off x="3015343" y="2340429"/>
            <a:ext cx="3570514"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180B922-F9F8-E02A-F04A-3F49BDA6967A}"/>
              </a:ext>
            </a:extLst>
          </p:cNvPr>
          <p:cNvCxnSpPr>
            <a:cxnSpLocks/>
          </p:cNvCxnSpPr>
          <p:nvPr/>
        </p:nvCxnSpPr>
        <p:spPr>
          <a:xfrm>
            <a:off x="2296886" y="2612572"/>
            <a:ext cx="428897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D6E5A38-AFBE-6DA1-8CD7-C9DEFD280689}"/>
              </a:ext>
            </a:extLst>
          </p:cNvPr>
          <p:cNvCxnSpPr>
            <a:cxnSpLocks/>
          </p:cNvCxnSpPr>
          <p:nvPr/>
        </p:nvCxnSpPr>
        <p:spPr>
          <a:xfrm>
            <a:off x="2296886" y="2884715"/>
            <a:ext cx="428897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97CA213-7DA7-86D6-3A98-3028EFEA3D0F}"/>
              </a:ext>
            </a:extLst>
          </p:cNvPr>
          <p:cNvCxnSpPr>
            <a:cxnSpLocks/>
          </p:cNvCxnSpPr>
          <p:nvPr/>
        </p:nvCxnSpPr>
        <p:spPr>
          <a:xfrm>
            <a:off x="2122714" y="3156858"/>
            <a:ext cx="4463143"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02CB16-2219-2AD1-F005-6518ABD80236}"/>
              </a:ext>
            </a:extLst>
          </p:cNvPr>
          <p:cNvCxnSpPr>
            <a:cxnSpLocks/>
          </p:cNvCxnSpPr>
          <p:nvPr/>
        </p:nvCxnSpPr>
        <p:spPr>
          <a:xfrm>
            <a:off x="3352800" y="3429000"/>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8F78FAC-4095-FFE1-4E49-6C93C1E96F49}"/>
              </a:ext>
            </a:extLst>
          </p:cNvPr>
          <p:cNvCxnSpPr>
            <a:cxnSpLocks/>
          </p:cNvCxnSpPr>
          <p:nvPr/>
        </p:nvCxnSpPr>
        <p:spPr>
          <a:xfrm>
            <a:off x="3570514" y="3701144"/>
            <a:ext cx="3015343"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651B24-7103-64C4-D0E7-8D6CB6449CF8}"/>
              </a:ext>
            </a:extLst>
          </p:cNvPr>
          <p:cNvCxnSpPr>
            <a:cxnSpLocks/>
          </p:cNvCxnSpPr>
          <p:nvPr/>
        </p:nvCxnSpPr>
        <p:spPr>
          <a:xfrm>
            <a:off x="4728402" y="3973287"/>
            <a:ext cx="185745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973830-B9D8-1919-D9D2-B9B308E47FE6}"/>
              </a:ext>
            </a:extLst>
          </p:cNvPr>
          <p:cNvCxnSpPr>
            <a:cxnSpLocks/>
          </p:cNvCxnSpPr>
          <p:nvPr/>
        </p:nvCxnSpPr>
        <p:spPr>
          <a:xfrm>
            <a:off x="2612571" y="4245430"/>
            <a:ext cx="397328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BDF4AB-8696-868B-3FC0-5AB93EC48D7D}"/>
              </a:ext>
            </a:extLst>
          </p:cNvPr>
          <p:cNvCxnSpPr>
            <a:cxnSpLocks/>
          </p:cNvCxnSpPr>
          <p:nvPr/>
        </p:nvCxnSpPr>
        <p:spPr>
          <a:xfrm>
            <a:off x="2612571" y="4517573"/>
            <a:ext cx="3973286"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4094BA8-5149-64C8-4C8D-9A0A4164A900}"/>
              </a:ext>
            </a:extLst>
          </p:cNvPr>
          <p:cNvCxnSpPr>
            <a:cxnSpLocks/>
          </p:cNvCxnSpPr>
          <p:nvPr/>
        </p:nvCxnSpPr>
        <p:spPr>
          <a:xfrm>
            <a:off x="3352800" y="4789716"/>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68039E8-FF68-8046-C646-B5D0CA01B043}"/>
              </a:ext>
            </a:extLst>
          </p:cNvPr>
          <p:cNvCxnSpPr>
            <a:cxnSpLocks/>
          </p:cNvCxnSpPr>
          <p:nvPr/>
        </p:nvCxnSpPr>
        <p:spPr>
          <a:xfrm>
            <a:off x="3200400" y="5061859"/>
            <a:ext cx="33854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6E31AAD-0EDA-640C-6BCF-CD88C8388E9E}"/>
              </a:ext>
            </a:extLst>
          </p:cNvPr>
          <p:cNvCxnSpPr>
            <a:cxnSpLocks/>
          </p:cNvCxnSpPr>
          <p:nvPr/>
        </p:nvCxnSpPr>
        <p:spPr>
          <a:xfrm>
            <a:off x="3352800" y="5334002"/>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4FE459-3937-5EB1-D174-D68C7B975567}"/>
              </a:ext>
            </a:extLst>
          </p:cNvPr>
          <p:cNvCxnSpPr>
            <a:cxnSpLocks/>
          </p:cNvCxnSpPr>
          <p:nvPr/>
        </p:nvCxnSpPr>
        <p:spPr>
          <a:xfrm>
            <a:off x="3352800" y="5606145"/>
            <a:ext cx="3233057"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504E3E09-C7CA-26CC-FF6C-8315937C631D}"/>
              </a:ext>
            </a:extLst>
          </p:cNvPr>
          <p:cNvSpPr/>
          <p:nvPr/>
        </p:nvSpPr>
        <p:spPr>
          <a:xfrm>
            <a:off x="3744683" y="2427517"/>
            <a:ext cx="2862943" cy="3505197"/>
          </a:xfrm>
          <a:custGeom>
            <a:avLst/>
            <a:gdLst>
              <a:gd name="connsiteX0" fmla="*/ 0 w 2830286"/>
              <a:gd name="connsiteY0" fmla="*/ 3374571 h 3374571"/>
              <a:gd name="connsiteX1" fmla="*/ 925286 w 2830286"/>
              <a:gd name="connsiteY1" fmla="*/ 2667000 h 3374571"/>
              <a:gd name="connsiteX2" fmla="*/ 1240972 w 2830286"/>
              <a:gd name="connsiteY2" fmla="*/ 544286 h 3374571"/>
              <a:gd name="connsiteX3" fmla="*/ 2830286 w 2830286"/>
              <a:gd name="connsiteY3" fmla="*/ 0 h 3374571"/>
            </a:gdLst>
            <a:ahLst/>
            <a:cxnLst>
              <a:cxn ang="0">
                <a:pos x="connsiteX0" y="connsiteY0"/>
              </a:cxn>
              <a:cxn ang="0">
                <a:pos x="connsiteX1" y="connsiteY1"/>
              </a:cxn>
              <a:cxn ang="0">
                <a:pos x="connsiteX2" y="connsiteY2"/>
              </a:cxn>
              <a:cxn ang="0">
                <a:pos x="connsiteX3" y="connsiteY3"/>
              </a:cxn>
            </a:cxnLst>
            <a:rect l="l" t="t" r="r" b="b"/>
            <a:pathLst>
              <a:path w="2830286" h="3374571">
                <a:moveTo>
                  <a:pt x="0" y="3374571"/>
                </a:moveTo>
                <a:cubicBezTo>
                  <a:pt x="359228" y="3256642"/>
                  <a:pt x="718457" y="3138714"/>
                  <a:pt x="925286" y="2667000"/>
                </a:cubicBezTo>
                <a:cubicBezTo>
                  <a:pt x="1132115" y="2195286"/>
                  <a:pt x="923472" y="988786"/>
                  <a:pt x="1240972" y="544286"/>
                </a:cubicBezTo>
                <a:cubicBezTo>
                  <a:pt x="1558472" y="99786"/>
                  <a:pt x="2194379" y="49893"/>
                  <a:pt x="2830286" y="0"/>
                </a:cubicBezTo>
              </a:path>
            </a:pathLst>
          </a:custGeom>
          <a:noFill/>
          <a:ln w="28575">
            <a:solidFill>
              <a:srgbClr val="FFC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eft Bracket 33">
            <a:extLst>
              <a:ext uri="{FF2B5EF4-FFF2-40B4-BE49-F238E27FC236}">
                <a16:creationId xmlns:a16="http://schemas.microsoft.com/office/drawing/2014/main" id="{031F05E9-F638-3335-D7F6-E352FF0821A0}"/>
              </a:ext>
            </a:extLst>
          </p:cNvPr>
          <p:cNvSpPr/>
          <p:nvPr/>
        </p:nvSpPr>
        <p:spPr>
          <a:xfrm>
            <a:off x="838200" y="2536371"/>
            <a:ext cx="348343" cy="3178626"/>
          </a:xfrm>
          <a:prstGeom prst="leftBracket">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429ED49B-7488-743B-24E9-60A6C8C88C0F}"/>
              </a:ext>
            </a:extLst>
          </p:cNvPr>
          <p:cNvSpPr txBox="1"/>
          <p:nvPr/>
        </p:nvSpPr>
        <p:spPr>
          <a:xfrm>
            <a:off x="381000" y="3726989"/>
            <a:ext cx="1013419" cy="646331"/>
          </a:xfrm>
          <a:prstGeom prst="rect">
            <a:avLst/>
          </a:prstGeom>
          <a:solidFill>
            <a:schemeClr val="bg1"/>
          </a:solidFill>
          <a:ln>
            <a:solidFill>
              <a:srgbClr val="00B050"/>
            </a:solidFill>
          </a:ln>
        </p:spPr>
        <p:txBody>
          <a:bodyPr wrap="none" rtlCol="0">
            <a:spAutoFit/>
          </a:bodyPr>
          <a:lstStyle/>
          <a:p>
            <a:r>
              <a:rPr lang="en-US" dirty="0"/>
              <a:t>plausibly</a:t>
            </a:r>
          </a:p>
          <a:p>
            <a:r>
              <a:rPr lang="en-US" dirty="0"/>
              <a:t>usable</a:t>
            </a:r>
          </a:p>
        </p:txBody>
      </p:sp>
      <p:sp>
        <p:nvSpPr>
          <p:cNvPr id="20" name="Slide Number Placeholder 19">
            <a:extLst>
              <a:ext uri="{FF2B5EF4-FFF2-40B4-BE49-F238E27FC236}">
                <a16:creationId xmlns:a16="http://schemas.microsoft.com/office/drawing/2014/main" id="{8D0D6A47-E0E6-7BDE-D0DE-8486C0322D01}"/>
              </a:ext>
            </a:extLst>
          </p:cNvPr>
          <p:cNvSpPr>
            <a:spLocks noGrp="1"/>
          </p:cNvSpPr>
          <p:nvPr>
            <p:ph type="sldNum" sz="quarter" idx="12"/>
          </p:nvPr>
        </p:nvSpPr>
        <p:spPr/>
        <p:txBody>
          <a:bodyPr/>
          <a:lstStyle/>
          <a:p>
            <a:fld id="{0EED7EFE-8F4A-4E55-AD2D-7D815A96E790}" type="slidenum">
              <a:rPr lang="en-US" smtClean="0"/>
              <a:t>141</a:t>
            </a:fld>
            <a:endParaRPr lang="en-US"/>
          </a:p>
        </p:txBody>
      </p:sp>
    </p:spTree>
    <p:extLst>
      <p:ext uri="{BB962C8B-B14F-4D97-AF65-F5344CB8AC3E}">
        <p14:creationId xmlns:p14="http://schemas.microsoft.com/office/powerpoint/2010/main" val="67246681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7380547" cy="4185761"/>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template</a:t>
            </a:r>
            <a:r>
              <a:rPr lang="en-US" sz="1400" b="0" dirty="0">
                <a:solidFill>
                  <a:srgbClr val="000000"/>
                </a:solidFill>
                <a:effectLst/>
                <a:latin typeface="Fira Code" panose="020B0809050000020004" pitchFamily="49" charset="0"/>
              </a:rPr>
              <a:t> &lt;</a:t>
            </a:r>
            <a:r>
              <a:rPr lang="en-US" sz="1400" b="0" dirty="0">
                <a:solidFill>
                  <a:srgbClr val="267F99"/>
                </a:solidFill>
                <a:effectLst/>
                <a:latin typeface="Fira Code" panose="020B0809050000020004" pitchFamily="49" charset="0"/>
              </a:rPr>
              <a:t>ranges</a:t>
            </a:r>
            <a:r>
              <a:rPr lang="en-US" sz="1400" b="0" dirty="0">
                <a:solidFill>
                  <a:srgbClr val="000000"/>
                </a:solidFill>
                <a:effectLst/>
                <a:latin typeface="Fira Code" panose="020B0809050000020004" pitchFamily="49" charset="0"/>
              </a:rPr>
              <a:t>::</a:t>
            </a:r>
            <a:r>
              <a:rPr lang="en-US" sz="1400" b="0" dirty="0" err="1">
                <a:solidFill>
                  <a:srgbClr val="0000FF"/>
                </a:solidFill>
                <a:effectLst/>
                <a:latin typeface="Fira Code" panose="020B0809050000020004" pitchFamily="49" charset="0"/>
              </a:rPr>
              <a:t>input_range</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p>
          <a:p>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formatter</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r>
              <a:rPr lang="en-US" sz="1400" b="0" dirty="0">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a:t>
            </a:r>
            <a:r>
              <a:rPr lang="en-US" sz="1400" b="0" dirty="0" err="1">
                <a:solidFill>
                  <a:srgbClr val="267F99"/>
                </a:solidFill>
                <a:effectLst/>
                <a:latin typeface="Fira Code" panose="020B0809050000020004" pitchFamily="49" charset="0"/>
              </a:rPr>
              <a:t>fmt_maybe_const</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r>
              <a:rPr lang="en-US" sz="1400" b="0" dirty="0">
                <a:solidFill>
                  <a:srgbClr val="0000FF"/>
                </a:solidFill>
                <a:effectLst/>
                <a:latin typeface="Fira Code" panose="020B0809050000020004" pitchFamily="49" charset="0"/>
              </a:rPr>
              <a:t>&amp;</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const</a:t>
            </a:r>
            <a:r>
              <a:rPr lang="en-US" sz="1400" b="0" dirty="0">
                <a:solidFill>
                  <a:srgbClr val="000000"/>
                </a:solidFill>
                <a:effectLst/>
                <a:latin typeface="Fira Code" panose="020B0809050000020004" pitchFamily="49" charset="0"/>
              </a:rPr>
              <a:t> {</a:t>
            </a:r>
            <a:endParaRPr lang="en-US" sz="1400" dirty="0">
              <a:solidFill>
                <a:srgbClr val="000000"/>
              </a:solidFill>
              <a:latin typeface="Fira Code" panose="020B0809050000020004" pitchFamily="49" charset="0"/>
            </a:endParaRPr>
          </a:p>
          <a:p>
            <a:r>
              <a:rPr lang="en-US" sz="1400" b="0" dirty="0">
                <a:solidFill>
                  <a:srgbClr val="000000"/>
                </a:solidFill>
                <a:effectLst/>
                <a:latin typeface="Fira Code" panose="020B0809050000020004" pitchFamily="49" charset="0"/>
              </a:rPr>
              <a:t>  vector&lt;</a:t>
            </a:r>
            <a:r>
              <a:rPr lang="en-US" sz="1400" b="0" dirty="0">
                <a:solidFill>
                  <a:srgbClr val="0000FF"/>
                </a:solidFill>
                <a:effectLst/>
                <a:latin typeface="Fira Code" panose="020B0809050000020004" pitchFamily="49" charset="0"/>
              </a:rPr>
              <a:t>char</a:t>
            </a:r>
            <a:r>
              <a:rPr lang="en-US" sz="1400" b="0" dirty="0">
                <a:solidFill>
                  <a:srgbClr val="000000"/>
                </a:solidFill>
                <a:effectLst/>
                <a:latin typeface="Fira Code" panose="020B0809050000020004" pitchFamily="49" charset="0"/>
              </a:rPr>
              <a:t>&gt; </a:t>
            </a:r>
            <a:r>
              <a:rPr lang="en-US" sz="1400" b="0" dirty="0" err="1">
                <a:solidFill>
                  <a:srgbClr val="000000"/>
                </a:solidFill>
                <a:effectLst/>
                <a:latin typeface="Fira Code" panose="020B0809050000020004" pitchFamily="49" charset="0"/>
              </a:rPr>
              <a:t>buf</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dirty="0" err="1">
                <a:solidFill>
                  <a:srgbClr val="000000"/>
                </a:solidFill>
                <a:latin typeface="Fira Code" panose="020B0809050000020004" pitchFamily="49" charset="0"/>
              </a:rPr>
              <a:t>format_context</a:t>
            </a:r>
            <a:r>
              <a:rPr lang="en-US" sz="1400" dirty="0">
                <a:solidFill>
                  <a:srgbClr val="000000"/>
                </a:solidFill>
                <a:latin typeface="Fira Code" panose="020B0809050000020004" pitchFamily="49" charset="0"/>
              </a:rPr>
              <a:t> </a:t>
            </a:r>
            <a:r>
              <a:rPr lang="en-US" sz="1400" dirty="0" err="1">
                <a:solidFill>
                  <a:srgbClr val="001080"/>
                </a:solidFill>
                <a:latin typeface="Fira Code" panose="020B0809050000020004" pitchFamily="49" charset="0"/>
              </a:rPr>
              <a:t>new_ctx</a:t>
            </a:r>
            <a:r>
              <a:rPr lang="en-US" sz="1400" dirty="0">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back_inserter</a:t>
            </a:r>
            <a:r>
              <a:rPr lang="en-US" sz="1400" dirty="0">
                <a:solidFill>
                  <a:srgbClr val="000000"/>
                </a:solidFill>
                <a:latin typeface="Fira Code" panose="020B0809050000020004" pitchFamily="49" charset="0"/>
              </a:rPr>
              <a:t>(</a:t>
            </a:r>
            <a:r>
              <a:rPr lang="en-US" sz="1400" dirty="0" err="1">
                <a:solidFill>
                  <a:srgbClr val="000000"/>
                </a:solidFill>
                <a:latin typeface="Fira Code" panose="020B0809050000020004" pitchFamily="49" charset="0"/>
              </a:rPr>
              <a:t>buf</a:t>
            </a:r>
            <a:r>
              <a:rPr lang="en-US" sz="1400" dirty="0">
                <a:solidFill>
                  <a:srgbClr val="000000"/>
                </a:solidFill>
                <a:latin typeface="Fira Code" panose="020B0809050000020004" pitchFamily="49" charset="0"/>
              </a:rPr>
              <a:t>), </a:t>
            </a:r>
            <a:r>
              <a:rPr lang="en-US" sz="1400" dirty="0" err="1">
                <a:solidFill>
                  <a:srgbClr val="001080"/>
                </a:solidFill>
                <a:latin typeface="Fira Code" panose="020B0809050000020004" pitchFamily="49" charset="0"/>
              </a:rPr>
              <a:t>ctx</a:t>
            </a:r>
            <a:r>
              <a:rPr lang="en-US" sz="1400" dirty="0" err="1">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args</a:t>
            </a:r>
            <a:r>
              <a:rPr lang="en-US" sz="1400" dirty="0">
                <a:solidFill>
                  <a:srgbClr val="000000"/>
                </a:solidFill>
                <a:latin typeface="Fira Code" panose="020B0809050000020004" pitchFamily="49" charset="0"/>
              </a:rPr>
              <a:t>()};</a:t>
            </a:r>
            <a:endParaRPr lang="en-US" sz="1400" b="0" dirty="0">
              <a:solidFill>
                <a:srgbClr val="000000"/>
              </a:solidFill>
              <a:effectLst/>
              <a:latin typeface="Fira Code" panose="020B0809050000020004" pitchFamily="49" charset="0"/>
            </a:endParaRPr>
          </a:p>
          <a:p>
            <a:endParaRPr lang="en-US" sz="1400" b="0" dirty="0">
              <a:solidFill>
                <a:srgbClr val="0000FF"/>
              </a:solidFill>
              <a:effectLst/>
              <a:latin typeface="Fira Code" panose="020B0809050000020004" pitchFamily="49" charset="0"/>
            </a:endParaRPr>
          </a:p>
          <a:p>
            <a:r>
              <a:rPr lang="en-US" sz="1400" b="0" dirty="0">
                <a:solidFill>
                  <a:srgbClr val="0000FF"/>
                </a:solidFill>
                <a:effectLst/>
                <a:latin typeface="Fira Code" panose="020B0809050000020004" pitchFamily="49" charset="0"/>
              </a:rPr>
              <a:t>  auto</a:t>
            </a:r>
            <a:r>
              <a:rPr lang="en-US" sz="1400" b="0" dirty="0">
                <a:solidFill>
                  <a:srgbClr val="000000"/>
                </a:solidFill>
                <a:effectLst/>
                <a:latin typeface="Fira Code" panose="020B0809050000020004" pitchFamily="49" charset="0"/>
              </a:rPr>
              <a:t> out = </a:t>
            </a:r>
            <a:r>
              <a:rPr lang="en-US" sz="1400" b="0" dirty="0" err="1">
                <a:solidFill>
                  <a:srgbClr val="000000"/>
                </a:solidFill>
                <a:effectLst/>
                <a:latin typeface="Fira Code" panose="020B0809050000020004" pitchFamily="49" charset="0"/>
              </a:rPr>
              <a:t>new_</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out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no_brackets</a:t>
            </a:r>
            <a:r>
              <a:rPr lang="en-US" sz="1400" b="0" dirty="0">
                <a:solidFill>
                  <a:srgbClr val="000000"/>
                </a:solidFill>
                <a:effectLst/>
                <a:latin typeface="Fira Code" panose="020B0809050000020004" pitchFamily="49" charset="0"/>
              </a:rPr>
              <a: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(out,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bool</a:t>
            </a:r>
            <a:r>
              <a:rPr lang="en-US" sz="1400" b="0" dirty="0">
                <a:solidFill>
                  <a:srgbClr val="000000"/>
                </a:solidFill>
                <a:effectLst/>
                <a:latin typeface="Fira Code" panose="020B0809050000020004" pitchFamily="49" charset="0"/>
              </a:rPr>
              <a:t> first = </a:t>
            </a:r>
            <a:r>
              <a:rPr lang="en-US" sz="1400" b="0" dirty="0">
                <a:solidFill>
                  <a:srgbClr val="0000FF"/>
                </a:solidFill>
                <a:effectLst/>
                <a:latin typeface="Fira Code" panose="020B0809050000020004" pitchFamily="49" charset="0"/>
              </a:rPr>
              <a:t>true</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for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&amp;&amp; </a:t>
            </a:r>
            <a:r>
              <a:rPr lang="en-US" sz="1400" b="0" dirty="0" err="1">
                <a:solidFill>
                  <a:srgbClr val="000000"/>
                </a:solidFill>
                <a:effectLst/>
                <a:latin typeface="Fira Code" panose="020B0809050000020004" pitchFamily="49" charset="0"/>
              </a:rPr>
              <a:t>elem</a:t>
            </a:r>
            <a:r>
              <a:rPr lang="en-US" sz="1400" b="0" dirty="0">
                <a:solidFill>
                  <a:srgbClr val="000000"/>
                </a:solidFill>
                <a:effectLst/>
                <a:latin typeface="Fira Code" panose="020B0809050000020004" pitchFamily="49" charset="0"/>
              </a:rPr>
              <a:t> : r)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first)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a:t>
            </a:r>
            <a:r>
              <a:rPr lang="en-US" sz="1400" b="0" dirty="0">
                <a:solidFill>
                  <a:srgbClr val="001080"/>
                </a:solidFill>
                <a:effectLst/>
                <a:latin typeface="Fira Code" panose="020B0809050000020004" pitchFamily="49" charset="0"/>
              </a:rPr>
              <a:t>out</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 "</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first = </a:t>
            </a:r>
            <a:r>
              <a:rPr lang="en-US" sz="1400" b="0" dirty="0">
                <a:solidFill>
                  <a:srgbClr val="0000FF"/>
                </a:solidFill>
                <a:effectLst/>
                <a:latin typeface="Fira Code" panose="020B0809050000020004" pitchFamily="49" charset="0"/>
              </a:rPr>
              <a:t>false</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new_</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advance_to</a:t>
            </a:r>
            <a:r>
              <a:rPr lang="en-US" sz="1400" b="0" dirty="0">
                <a:solidFill>
                  <a:srgbClr val="000000"/>
                </a:solidFill>
                <a:effectLst/>
                <a:latin typeface="Fira Code" panose="020B0809050000020004" pitchFamily="49" charset="0"/>
              </a:rPr>
              <a:t>(out);</a:t>
            </a:r>
          </a:p>
          <a:p>
            <a:r>
              <a:rPr lang="en-US" sz="1400" b="0" dirty="0">
                <a:solidFill>
                  <a:srgbClr val="000000"/>
                </a:solidFill>
                <a:effectLst/>
                <a:latin typeface="Fira Code" panose="020B0809050000020004" pitchFamily="49" charset="0"/>
              </a:rPr>
              <a:t>    out = </a:t>
            </a:r>
            <a:r>
              <a:rPr lang="en-US" sz="1400" b="0" dirty="0" err="1">
                <a:solidFill>
                  <a:srgbClr val="001080"/>
                </a:solidFill>
                <a:effectLst/>
                <a:latin typeface="Fira Code" panose="020B0809050000020004" pitchFamily="49" charset="0"/>
              </a:rPr>
              <a:t>underlying</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elem</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new_ctx</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no_brackets</a:t>
            </a:r>
            <a:r>
              <a:rPr lang="en-US" sz="1400" b="0" dirty="0">
                <a:solidFill>
                  <a:srgbClr val="000000"/>
                </a:solidFill>
                <a:effectLst/>
                <a:latin typeface="Fira Code" panose="020B0809050000020004" pitchFamily="49" charset="0"/>
              </a:rPr>
              <a: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(out,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a:t>
            </a:r>
          </a:p>
          <a:p>
            <a:endParaRPr lang="en-US" sz="1400" b="0" dirty="0">
              <a:solidFill>
                <a:srgbClr val="000000"/>
              </a:solidFill>
              <a:effectLst/>
              <a:latin typeface="Fira Code" panose="020B0809050000020004" pitchFamily="49" charset="0"/>
            </a:endParaRPr>
          </a:p>
          <a:p>
            <a:endParaRPr lang="en-US" sz="1400" b="0" dirty="0">
              <a:solidFill>
                <a:srgbClr val="000000"/>
              </a:solidFill>
              <a:effectLst/>
              <a:latin typeface="Fira Code" panose="020B0809050000020004" pitchFamily="49" charset="0"/>
            </a:endParaRPr>
          </a:p>
          <a:p>
            <a:r>
              <a:rPr lang="en-US" sz="1400" b="0" dirty="0">
                <a:solidFill>
                  <a:srgbClr val="000000"/>
                </a:solidFill>
                <a:effectLst/>
                <a:latin typeface="Fira Code" panose="020B0809050000020004" pitchFamily="49" charset="0"/>
              </a:rPr>
              <a:t>  </a:t>
            </a:r>
            <a:r>
              <a:rPr lang="en-US" sz="1400" dirty="0">
                <a:solidFill>
                  <a:srgbClr val="AF00DB"/>
                </a:solidFill>
                <a:latin typeface="Fira Code" panose="020B0809050000020004" pitchFamily="49" charset="0"/>
              </a:rPr>
              <a:t>return</a:t>
            </a:r>
            <a:r>
              <a:rPr lang="en-US" sz="1400" dirty="0">
                <a:solidFill>
                  <a:srgbClr val="000000"/>
                </a:solidFill>
                <a:latin typeface="Fira Code" panose="020B0809050000020004" pitchFamily="49" charset="0"/>
              </a:rPr>
              <a:t> </a:t>
            </a:r>
            <a:r>
              <a:rPr lang="en-US" sz="1400" dirty="0" err="1">
                <a:solidFill>
                  <a:srgbClr val="795E26"/>
                </a:solidFill>
                <a:latin typeface="Fira Code" panose="020B0809050000020004" pitchFamily="49" charset="0"/>
              </a:rPr>
              <a:t>write_padded_aligned</a:t>
            </a:r>
            <a:r>
              <a:rPr lang="en-US" sz="1400" dirty="0">
                <a:solidFill>
                  <a:srgbClr val="000000"/>
                </a:solidFill>
                <a:latin typeface="Fira Code" panose="020B0809050000020004" pitchFamily="49" charset="0"/>
              </a:rPr>
              <a:t>(</a:t>
            </a:r>
            <a:r>
              <a:rPr lang="en-US" sz="1400" dirty="0" err="1">
                <a:solidFill>
                  <a:srgbClr val="001080"/>
                </a:solidFill>
                <a:latin typeface="Fira Code" panose="020B0809050000020004" pitchFamily="49" charset="0"/>
              </a:rPr>
              <a:t>ctx</a:t>
            </a:r>
            <a:r>
              <a:rPr lang="en-US" sz="1400" dirty="0" err="1">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out</a:t>
            </a:r>
            <a:r>
              <a:rPr lang="en-US" sz="1400" dirty="0">
                <a:solidFill>
                  <a:srgbClr val="000000"/>
                </a:solidFill>
                <a:latin typeface="Fira Code" panose="020B0809050000020004" pitchFamily="49" charset="0"/>
              </a:rPr>
              <a:t>(), specs, </a:t>
            </a:r>
            <a:r>
              <a:rPr lang="en-US" sz="1400" dirty="0" err="1">
                <a:solidFill>
                  <a:srgbClr val="000000"/>
                </a:solidFill>
                <a:latin typeface="Fira Code" panose="020B0809050000020004" pitchFamily="49" charset="0"/>
              </a:rPr>
              <a:t>buf</a:t>
            </a:r>
            <a:r>
              <a:rPr lang="en-US" sz="1400" dirty="0">
                <a:solidFill>
                  <a:srgbClr val="000000"/>
                </a:solidFill>
                <a:latin typeface="Fira Code" panose="020B0809050000020004" pitchFamily="49" charset="0"/>
              </a:rPr>
              <a:t>);</a:t>
            </a:r>
            <a:endParaRPr lang="en-US" sz="1400" b="0" dirty="0">
              <a:solidFill>
                <a:srgbClr val="000000"/>
              </a:solidFill>
              <a:effectLst/>
              <a:latin typeface="Fira Code" panose="020B0809050000020004" pitchFamily="49" charset="0"/>
            </a:endParaRPr>
          </a:p>
          <a:p>
            <a:r>
              <a:rPr lang="en-US" sz="1400" dirty="0">
                <a:solidFill>
                  <a:srgbClr val="000000"/>
                </a:solidFill>
                <a:latin typeface="Fira Code" panose="020B0809050000020004" pitchFamily="49" charset="0"/>
              </a:rPr>
              <a:t>}</a:t>
            </a:r>
            <a:endParaRPr lang="en-US" sz="1400" b="0" dirty="0">
              <a:solidFill>
                <a:srgbClr val="000000"/>
              </a:solidFill>
              <a:effectLst/>
              <a:latin typeface="Fira Code" panose="020B0809050000020004" pitchFamily="49" charset="0"/>
            </a:endParaRPr>
          </a:p>
        </p:txBody>
      </p:sp>
      <p:sp>
        <p:nvSpPr>
          <p:cNvPr id="6" name="Slide Number Placeholder 5">
            <a:extLst>
              <a:ext uri="{FF2B5EF4-FFF2-40B4-BE49-F238E27FC236}">
                <a16:creationId xmlns:a16="http://schemas.microsoft.com/office/drawing/2014/main" id="{EB8DDDB9-3B90-8818-009E-C00CDB3CA48E}"/>
              </a:ext>
            </a:extLst>
          </p:cNvPr>
          <p:cNvSpPr>
            <a:spLocks noGrp="1"/>
          </p:cNvSpPr>
          <p:nvPr>
            <p:ph type="sldNum" sz="quarter" idx="12"/>
          </p:nvPr>
        </p:nvSpPr>
        <p:spPr/>
        <p:txBody>
          <a:bodyPr/>
          <a:lstStyle/>
          <a:p>
            <a:fld id="{0EED7EFE-8F4A-4E55-AD2D-7D815A96E790}" type="slidenum">
              <a:rPr lang="en-US" smtClean="0"/>
              <a:t>142</a:t>
            </a:fld>
            <a:endParaRPr lang="en-US"/>
          </a:p>
        </p:txBody>
      </p:sp>
    </p:spTree>
    <p:extLst>
      <p:ext uri="{BB962C8B-B14F-4D97-AF65-F5344CB8AC3E}">
        <p14:creationId xmlns:p14="http://schemas.microsoft.com/office/powerpoint/2010/main" val="345459115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7380547" cy="4401205"/>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template</a:t>
            </a:r>
            <a:r>
              <a:rPr lang="en-US" sz="1400" b="0" dirty="0">
                <a:solidFill>
                  <a:srgbClr val="000000"/>
                </a:solidFill>
                <a:effectLst/>
                <a:latin typeface="Fira Code" panose="020B0809050000020004" pitchFamily="49" charset="0"/>
              </a:rPr>
              <a:t> &lt;</a:t>
            </a:r>
            <a:r>
              <a:rPr lang="en-US" sz="1400" b="0" dirty="0">
                <a:solidFill>
                  <a:srgbClr val="267F99"/>
                </a:solidFill>
                <a:effectLst/>
                <a:latin typeface="Fira Code" panose="020B0809050000020004" pitchFamily="49" charset="0"/>
              </a:rPr>
              <a:t>ranges</a:t>
            </a:r>
            <a:r>
              <a:rPr lang="en-US" sz="1400" b="0" dirty="0">
                <a:solidFill>
                  <a:srgbClr val="000000"/>
                </a:solidFill>
                <a:effectLst/>
                <a:latin typeface="Fira Code" panose="020B0809050000020004" pitchFamily="49" charset="0"/>
              </a:rPr>
              <a:t>::</a:t>
            </a:r>
            <a:r>
              <a:rPr lang="en-US" sz="1400" b="0" dirty="0" err="1">
                <a:solidFill>
                  <a:srgbClr val="0000FF"/>
                </a:solidFill>
                <a:effectLst/>
                <a:latin typeface="Fira Code" panose="020B0809050000020004" pitchFamily="49" charset="0"/>
              </a:rPr>
              <a:t>input_range</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p>
          <a:p>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formatter</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r>
              <a:rPr lang="en-US" sz="1400" b="0" dirty="0">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a:t>
            </a:r>
            <a:r>
              <a:rPr lang="en-US" sz="1400" b="0" dirty="0" err="1">
                <a:solidFill>
                  <a:srgbClr val="267F99"/>
                </a:solidFill>
                <a:effectLst/>
                <a:latin typeface="Fira Code" panose="020B0809050000020004" pitchFamily="49" charset="0"/>
              </a:rPr>
              <a:t>fmt_maybe_const</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r>
              <a:rPr lang="en-US" sz="1400" b="0" dirty="0">
                <a:solidFill>
                  <a:srgbClr val="0000FF"/>
                </a:solidFill>
                <a:effectLst/>
                <a:latin typeface="Fira Code" panose="020B0809050000020004" pitchFamily="49" charset="0"/>
              </a:rPr>
              <a:t>&amp;</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const</a:t>
            </a:r>
            <a:r>
              <a:rPr lang="en-US" sz="1400" b="0" dirty="0">
                <a:solidFill>
                  <a:srgbClr val="000000"/>
                </a:solidFill>
                <a:effectLst/>
                <a:latin typeface="Fira Code" panose="020B0809050000020004" pitchFamily="49" charset="0"/>
              </a:rPr>
              <a:t> {</a:t>
            </a:r>
            <a:endParaRPr lang="en-US" sz="1400" dirty="0">
              <a:solidFill>
                <a:srgbClr val="000000"/>
              </a:solidFill>
              <a:latin typeface="Fira Code" panose="020B0809050000020004" pitchFamily="49" charset="0"/>
            </a:endParaRPr>
          </a:p>
          <a:p>
            <a:r>
              <a:rPr lang="en-US" sz="1400" b="0" dirty="0">
                <a:solidFill>
                  <a:srgbClr val="000000"/>
                </a:solidFill>
                <a:effectLst/>
                <a:latin typeface="Fira Code" panose="020B0809050000020004" pitchFamily="49" charset="0"/>
              </a:rPr>
              <a:t>  vector&lt;</a:t>
            </a:r>
            <a:r>
              <a:rPr lang="en-US" sz="1400" b="0" dirty="0">
                <a:solidFill>
                  <a:srgbClr val="0000FF"/>
                </a:solidFill>
                <a:effectLst/>
                <a:latin typeface="Fira Code" panose="020B0809050000020004" pitchFamily="49" charset="0"/>
              </a:rPr>
              <a:t>char</a:t>
            </a:r>
            <a:r>
              <a:rPr lang="en-US" sz="1400" b="0" dirty="0">
                <a:solidFill>
                  <a:srgbClr val="000000"/>
                </a:solidFill>
                <a:effectLst/>
                <a:latin typeface="Fira Code" panose="020B0809050000020004" pitchFamily="49" charset="0"/>
              </a:rPr>
              <a:t>&gt; </a:t>
            </a:r>
            <a:r>
              <a:rPr lang="en-US" sz="1400" b="0" dirty="0" err="1">
                <a:solidFill>
                  <a:srgbClr val="000000"/>
                </a:solidFill>
                <a:effectLst/>
                <a:latin typeface="Fira Code" panose="020B0809050000020004" pitchFamily="49" charset="0"/>
              </a:rPr>
              <a:t>buf</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retargeted_format_context</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rctx</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r>
              <a:rPr lang="en-US" sz="1400" b="0" dirty="0" err="1">
                <a:solidFill>
                  <a:srgbClr val="795E26"/>
                </a:solidFill>
                <a:effectLst/>
                <a:latin typeface="Fira Code" panose="020B0809050000020004" pitchFamily="49" charset="0"/>
              </a:rPr>
              <a:t>back_inserter</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buf</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&amp; </a:t>
            </a:r>
            <a:r>
              <a:rPr lang="en-US" sz="1400" b="0" dirty="0" err="1">
                <a:solidFill>
                  <a:srgbClr val="001080"/>
                </a:solidFill>
                <a:effectLst/>
                <a:latin typeface="Fira Code" panose="020B0809050000020004" pitchFamily="49" charset="0"/>
              </a:rPr>
              <a:t>new_ctx</a:t>
            </a:r>
            <a:r>
              <a:rPr lang="en-US" sz="1400" b="0" dirty="0">
                <a:solidFill>
                  <a:srgbClr val="000000"/>
                </a:solidFill>
                <a:effectLst/>
                <a:latin typeface="Fira Code" panose="020B0809050000020004" pitchFamily="49" charset="0"/>
              </a:rPr>
              <a:t> = </a:t>
            </a:r>
            <a:r>
              <a:rPr lang="en-US" sz="1400" b="0" dirty="0" err="1">
                <a:solidFill>
                  <a:srgbClr val="001080"/>
                </a:solidFill>
                <a:effectLst/>
                <a:latin typeface="Fira Code" panose="020B0809050000020004" pitchFamily="49" charset="0"/>
              </a:rPr>
              <a:t>rctx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context</a:t>
            </a:r>
            <a:r>
              <a:rPr lang="en-US" sz="1400" b="0" dirty="0">
                <a:solidFill>
                  <a:srgbClr val="000000"/>
                </a:solidFill>
                <a:effectLst/>
                <a:latin typeface="Fira Code" panose="020B0809050000020004" pitchFamily="49" charset="0"/>
              </a:rPr>
              <a:t>();</a:t>
            </a:r>
          </a:p>
          <a:p>
            <a:endParaRPr lang="en-US" sz="1400" b="0" dirty="0">
              <a:solidFill>
                <a:srgbClr val="0000FF"/>
              </a:solidFill>
              <a:effectLst/>
              <a:latin typeface="Fira Code" panose="020B0809050000020004" pitchFamily="49" charset="0"/>
            </a:endParaRPr>
          </a:p>
          <a:p>
            <a:r>
              <a:rPr lang="en-US" sz="1400" b="0" dirty="0">
                <a:solidFill>
                  <a:srgbClr val="0000FF"/>
                </a:solidFill>
                <a:effectLst/>
                <a:latin typeface="Fira Code" panose="020B0809050000020004" pitchFamily="49" charset="0"/>
              </a:rPr>
              <a:t>  auto</a:t>
            </a:r>
            <a:r>
              <a:rPr lang="en-US" sz="1400" b="0" dirty="0">
                <a:solidFill>
                  <a:srgbClr val="000000"/>
                </a:solidFill>
                <a:effectLst/>
                <a:latin typeface="Fira Code" panose="020B0809050000020004" pitchFamily="49" charset="0"/>
              </a:rPr>
              <a:t> out = </a:t>
            </a:r>
            <a:r>
              <a:rPr lang="en-US" sz="1400" b="0" dirty="0" err="1">
                <a:solidFill>
                  <a:srgbClr val="000000"/>
                </a:solidFill>
                <a:effectLst/>
                <a:latin typeface="Fira Code" panose="020B0809050000020004" pitchFamily="49" charset="0"/>
              </a:rPr>
              <a:t>new_</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out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no_brackets</a:t>
            </a:r>
            <a:r>
              <a:rPr lang="en-US" sz="1400" b="0" dirty="0">
                <a:solidFill>
                  <a:srgbClr val="000000"/>
                </a:solidFill>
                <a:effectLst/>
                <a:latin typeface="Fira Code" panose="020B0809050000020004" pitchFamily="49" charset="0"/>
              </a:rPr>
              <a: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(out,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bool</a:t>
            </a:r>
            <a:r>
              <a:rPr lang="en-US" sz="1400" b="0" dirty="0">
                <a:solidFill>
                  <a:srgbClr val="000000"/>
                </a:solidFill>
                <a:effectLst/>
                <a:latin typeface="Fira Code" panose="020B0809050000020004" pitchFamily="49" charset="0"/>
              </a:rPr>
              <a:t> first = </a:t>
            </a:r>
            <a:r>
              <a:rPr lang="en-US" sz="1400" b="0" dirty="0">
                <a:solidFill>
                  <a:srgbClr val="0000FF"/>
                </a:solidFill>
                <a:effectLst/>
                <a:latin typeface="Fira Code" panose="020B0809050000020004" pitchFamily="49" charset="0"/>
              </a:rPr>
              <a:t>true</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for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&amp;&amp; </a:t>
            </a:r>
            <a:r>
              <a:rPr lang="en-US" sz="1400" b="0" dirty="0" err="1">
                <a:solidFill>
                  <a:srgbClr val="000000"/>
                </a:solidFill>
                <a:effectLst/>
                <a:latin typeface="Fira Code" panose="020B0809050000020004" pitchFamily="49" charset="0"/>
              </a:rPr>
              <a:t>elem</a:t>
            </a:r>
            <a:r>
              <a:rPr lang="en-US" sz="1400" b="0" dirty="0">
                <a:solidFill>
                  <a:srgbClr val="000000"/>
                </a:solidFill>
                <a:effectLst/>
                <a:latin typeface="Fira Code" panose="020B0809050000020004" pitchFamily="49" charset="0"/>
              </a:rPr>
              <a:t> : r)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first)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a:t>
            </a:r>
            <a:r>
              <a:rPr lang="en-US" sz="1400" b="0" dirty="0">
                <a:solidFill>
                  <a:srgbClr val="001080"/>
                </a:solidFill>
                <a:effectLst/>
                <a:latin typeface="Fira Code" panose="020B0809050000020004" pitchFamily="49" charset="0"/>
              </a:rPr>
              <a:t>out</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 "</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first = </a:t>
            </a:r>
            <a:r>
              <a:rPr lang="en-US" sz="1400" b="0" dirty="0">
                <a:solidFill>
                  <a:srgbClr val="0000FF"/>
                </a:solidFill>
                <a:effectLst/>
                <a:latin typeface="Fira Code" panose="020B0809050000020004" pitchFamily="49" charset="0"/>
              </a:rPr>
              <a:t>false</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new_</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advance_to</a:t>
            </a:r>
            <a:r>
              <a:rPr lang="en-US" sz="1400" b="0" dirty="0">
                <a:solidFill>
                  <a:srgbClr val="000000"/>
                </a:solidFill>
                <a:effectLst/>
                <a:latin typeface="Fira Code" panose="020B0809050000020004" pitchFamily="49" charset="0"/>
              </a:rPr>
              <a:t>(out);</a:t>
            </a:r>
          </a:p>
          <a:p>
            <a:r>
              <a:rPr lang="en-US" sz="1400" b="0" dirty="0">
                <a:solidFill>
                  <a:srgbClr val="000000"/>
                </a:solidFill>
                <a:effectLst/>
                <a:latin typeface="Fira Code" panose="020B0809050000020004" pitchFamily="49" charset="0"/>
              </a:rPr>
              <a:t>    out = </a:t>
            </a:r>
            <a:r>
              <a:rPr lang="en-US" sz="1400" b="0" dirty="0" err="1">
                <a:solidFill>
                  <a:srgbClr val="001080"/>
                </a:solidFill>
                <a:effectLst/>
                <a:latin typeface="Fira Code" panose="020B0809050000020004" pitchFamily="49" charset="0"/>
              </a:rPr>
              <a:t>underlying</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elem</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new_ctx</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no_brackets</a:t>
            </a:r>
            <a:r>
              <a:rPr lang="en-US" sz="1400" b="0" dirty="0">
                <a:solidFill>
                  <a:srgbClr val="000000"/>
                </a:solidFill>
                <a:effectLst/>
                <a:latin typeface="Fira Code" panose="020B0809050000020004" pitchFamily="49" charset="0"/>
              </a:rPr>
              <a: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(out,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a:t>
            </a:r>
          </a:p>
          <a:p>
            <a:endParaRPr lang="en-US" sz="1400" b="0" dirty="0">
              <a:solidFill>
                <a:srgbClr val="000000"/>
              </a:solidFill>
              <a:effectLst/>
              <a:latin typeface="Fira Code" panose="020B0809050000020004" pitchFamily="49" charset="0"/>
            </a:endParaRPr>
          </a:p>
          <a:p>
            <a:endParaRPr lang="en-US" sz="1400" b="0" dirty="0">
              <a:solidFill>
                <a:srgbClr val="000000"/>
              </a:solidFill>
              <a:effectLst/>
              <a:latin typeface="Fira Code" panose="020B0809050000020004" pitchFamily="49" charset="0"/>
            </a:endParaRPr>
          </a:p>
          <a:p>
            <a:r>
              <a:rPr lang="en-US" sz="1400" b="0" dirty="0">
                <a:solidFill>
                  <a:srgbClr val="000000"/>
                </a:solidFill>
                <a:effectLst/>
                <a:latin typeface="Fira Code" panose="020B0809050000020004" pitchFamily="49" charset="0"/>
              </a:rPr>
              <a:t>  </a:t>
            </a:r>
            <a:r>
              <a:rPr lang="en-US" sz="1400" dirty="0">
                <a:solidFill>
                  <a:srgbClr val="AF00DB"/>
                </a:solidFill>
                <a:latin typeface="Fira Code" panose="020B0809050000020004" pitchFamily="49" charset="0"/>
              </a:rPr>
              <a:t>return</a:t>
            </a:r>
            <a:r>
              <a:rPr lang="en-US" sz="1400" dirty="0">
                <a:solidFill>
                  <a:srgbClr val="000000"/>
                </a:solidFill>
                <a:latin typeface="Fira Code" panose="020B0809050000020004" pitchFamily="49" charset="0"/>
              </a:rPr>
              <a:t> </a:t>
            </a:r>
            <a:r>
              <a:rPr lang="en-US" sz="1400" dirty="0" err="1">
                <a:solidFill>
                  <a:srgbClr val="795E26"/>
                </a:solidFill>
                <a:latin typeface="Fira Code" panose="020B0809050000020004" pitchFamily="49" charset="0"/>
              </a:rPr>
              <a:t>write_padded_aligned</a:t>
            </a:r>
            <a:r>
              <a:rPr lang="en-US" sz="1400" dirty="0">
                <a:solidFill>
                  <a:srgbClr val="000000"/>
                </a:solidFill>
                <a:latin typeface="Fira Code" panose="020B0809050000020004" pitchFamily="49" charset="0"/>
              </a:rPr>
              <a:t>(</a:t>
            </a:r>
            <a:r>
              <a:rPr lang="en-US" sz="1400" dirty="0" err="1">
                <a:solidFill>
                  <a:srgbClr val="001080"/>
                </a:solidFill>
                <a:latin typeface="Fira Code" panose="020B0809050000020004" pitchFamily="49" charset="0"/>
              </a:rPr>
              <a:t>ctx</a:t>
            </a:r>
            <a:r>
              <a:rPr lang="en-US" sz="1400" dirty="0" err="1">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out</a:t>
            </a:r>
            <a:r>
              <a:rPr lang="en-US" sz="1400" dirty="0">
                <a:solidFill>
                  <a:srgbClr val="000000"/>
                </a:solidFill>
                <a:latin typeface="Fira Code" panose="020B0809050000020004" pitchFamily="49" charset="0"/>
              </a:rPr>
              <a:t>(), specs, </a:t>
            </a:r>
            <a:r>
              <a:rPr lang="en-US" sz="1400" dirty="0" err="1">
                <a:solidFill>
                  <a:srgbClr val="000000"/>
                </a:solidFill>
                <a:latin typeface="Fira Code" panose="020B0809050000020004" pitchFamily="49" charset="0"/>
              </a:rPr>
              <a:t>buf</a:t>
            </a:r>
            <a:r>
              <a:rPr lang="en-US" sz="1400" dirty="0">
                <a:solidFill>
                  <a:srgbClr val="000000"/>
                </a:solidFill>
                <a:latin typeface="Fira Code" panose="020B0809050000020004" pitchFamily="49" charset="0"/>
              </a:rPr>
              <a:t>);</a:t>
            </a:r>
            <a:endParaRPr lang="en-US" sz="1400" b="0" dirty="0">
              <a:solidFill>
                <a:srgbClr val="000000"/>
              </a:solidFill>
              <a:effectLst/>
              <a:latin typeface="Fira Code" panose="020B0809050000020004" pitchFamily="49" charset="0"/>
            </a:endParaRPr>
          </a:p>
          <a:p>
            <a:r>
              <a:rPr lang="en-US" sz="1400" dirty="0">
                <a:solidFill>
                  <a:srgbClr val="000000"/>
                </a:solidFill>
                <a:latin typeface="Fira Code" panose="020B0809050000020004" pitchFamily="49" charset="0"/>
              </a:rPr>
              <a:t>}</a:t>
            </a:r>
            <a:endParaRPr lang="en-US" sz="1400" b="0" dirty="0">
              <a:solidFill>
                <a:srgbClr val="000000"/>
              </a:solidFill>
              <a:effectLst/>
              <a:latin typeface="Fira Code" panose="020B0809050000020004" pitchFamily="49" charset="0"/>
            </a:endParaRPr>
          </a:p>
        </p:txBody>
      </p:sp>
      <p:sp>
        <p:nvSpPr>
          <p:cNvPr id="6" name="Right Bracket 5">
            <a:extLst>
              <a:ext uri="{FF2B5EF4-FFF2-40B4-BE49-F238E27FC236}">
                <a16:creationId xmlns:a16="http://schemas.microsoft.com/office/drawing/2014/main" id="{0DD4F818-9C05-1C0C-032C-530917B42F68}"/>
              </a:ext>
            </a:extLst>
          </p:cNvPr>
          <p:cNvSpPr/>
          <p:nvPr/>
        </p:nvSpPr>
        <p:spPr>
          <a:xfrm>
            <a:off x="7311056" y="2507657"/>
            <a:ext cx="149295" cy="47784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6E985C3-532B-2BE2-D5F8-3DAAB501C310}"/>
              </a:ext>
            </a:extLst>
          </p:cNvPr>
          <p:cNvSpPr txBox="1"/>
          <p:nvPr/>
        </p:nvSpPr>
        <p:spPr>
          <a:xfrm>
            <a:off x="7540844" y="2561915"/>
            <a:ext cx="3987128" cy="369332"/>
          </a:xfrm>
          <a:prstGeom prst="rect">
            <a:avLst/>
          </a:prstGeom>
          <a:noFill/>
          <a:ln>
            <a:solidFill>
              <a:schemeClr val="accent1"/>
            </a:solidFill>
          </a:ln>
        </p:spPr>
        <p:txBody>
          <a:bodyPr wrap="square" rtlCol="0">
            <a:spAutoFit/>
          </a:bodyPr>
          <a:lstStyle/>
          <a:p>
            <a:r>
              <a:rPr lang="en-US" dirty="0">
                <a:solidFill>
                  <a:schemeClr val="tx1"/>
                </a:solidFill>
              </a:rPr>
              <a:t>does the </a:t>
            </a:r>
            <a:r>
              <a:rPr lang="en-US" sz="14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basic_format_arg</a:t>
            </a:r>
            <a:r>
              <a:rPr lang="en-US" dirty="0">
                <a:solidFill>
                  <a:schemeClr val="tx1"/>
                </a:solidFill>
              </a:rPr>
              <a:t> </a:t>
            </a:r>
            <a:r>
              <a:rPr lang="en-US" dirty="0">
                <a:solidFill>
                  <a:schemeClr val="accent1"/>
                </a:solidFill>
              </a:rPr>
              <a:t>conversions</a:t>
            </a:r>
          </a:p>
        </p:txBody>
      </p:sp>
      <p:sp>
        <p:nvSpPr>
          <p:cNvPr id="8" name="Slide Number Placeholder 7">
            <a:extLst>
              <a:ext uri="{FF2B5EF4-FFF2-40B4-BE49-F238E27FC236}">
                <a16:creationId xmlns:a16="http://schemas.microsoft.com/office/drawing/2014/main" id="{4D74BEA9-8FE1-AB49-5678-98C65EF8D640}"/>
              </a:ext>
            </a:extLst>
          </p:cNvPr>
          <p:cNvSpPr>
            <a:spLocks noGrp="1"/>
          </p:cNvSpPr>
          <p:nvPr>
            <p:ph type="sldNum" sz="quarter" idx="12"/>
          </p:nvPr>
        </p:nvSpPr>
        <p:spPr/>
        <p:txBody>
          <a:bodyPr/>
          <a:lstStyle/>
          <a:p>
            <a:fld id="{0EED7EFE-8F4A-4E55-AD2D-7D815A96E790}" type="slidenum">
              <a:rPr lang="en-US" smtClean="0"/>
              <a:t>143</a:t>
            </a:fld>
            <a:endParaRPr lang="en-US"/>
          </a:p>
        </p:txBody>
      </p:sp>
    </p:spTree>
    <p:extLst>
      <p:ext uri="{BB962C8B-B14F-4D97-AF65-F5344CB8AC3E}">
        <p14:creationId xmlns:p14="http://schemas.microsoft.com/office/powerpoint/2010/main" val="80568625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7380547" cy="4401205"/>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template</a:t>
            </a:r>
            <a:r>
              <a:rPr lang="en-US" sz="1400" b="0" dirty="0">
                <a:solidFill>
                  <a:srgbClr val="000000"/>
                </a:solidFill>
                <a:effectLst/>
                <a:latin typeface="Fira Code" panose="020B0809050000020004" pitchFamily="49" charset="0"/>
              </a:rPr>
              <a:t> &lt;</a:t>
            </a:r>
            <a:r>
              <a:rPr lang="en-US" sz="1400" b="0" dirty="0">
                <a:solidFill>
                  <a:srgbClr val="267F99"/>
                </a:solidFill>
                <a:effectLst/>
                <a:latin typeface="Fira Code" panose="020B0809050000020004" pitchFamily="49" charset="0"/>
              </a:rPr>
              <a:t>ranges</a:t>
            </a:r>
            <a:r>
              <a:rPr lang="en-US" sz="1400" b="0" dirty="0">
                <a:solidFill>
                  <a:srgbClr val="000000"/>
                </a:solidFill>
                <a:effectLst/>
                <a:latin typeface="Fira Code" panose="020B0809050000020004" pitchFamily="49" charset="0"/>
              </a:rPr>
              <a:t>::</a:t>
            </a:r>
            <a:r>
              <a:rPr lang="en-US" sz="1400" b="0" dirty="0" err="1">
                <a:solidFill>
                  <a:srgbClr val="0000FF"/>
                </a:solidFill>
                <a:effectLst/>
                <a:latin typeface="Fira Code" panose="020B0809050000020004" pitchFamily="49" charset="0"/>
              </a:rPr>
              <a:t>input_range</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p>
          <a:p>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formatter</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r>
              <a:rPr lang="en-US" sz="1400" b="0" dirty="0">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a:t>
            </a:r>
            <a:r>
              <a:rPr lang="en-US" sz="1400" b="0" dirty="0" err="1">
                <a:solidFill>
                  <a:srgbClr val="267F99"/>
                </a:solidFill>
                <a:effectLst/>
                <a:latin typeface="Fira Code" panose="020B0809050000020004" pitchFamily="49" charset="0"/>
              </a:rPr>
              <a:t>fmt_maybe_const</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r>
              <a:rPr lang="en-US" sz="1400" b="0" dirty="0">
                <a:solidFill>
                  <a:srgbClr val="0000FF"/>
                </a:solidFill>
                <a:effectLst/>
                <a:latin typeface="Fira Code" panose="020B0809050000020004" pitchFamily="49" charset="0"/>
              </a:rPr>
              <a:t>&amp;</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const</a:t>
            </a:r>
            <a:r>
              <a:rPr lang="en-US" sz="1400" b="0" dirty="0">
                <a:solidFill>
                  <a:srgbClr val="000000"/>
                </a:solidFill>
                <a:effectLst/>
                <a:latin typeface="Fira Code" panose="020B0809050000020004" pitchFamily="49" charset="0"/>
              </a:rPr>
              <a:t> {</a:t>
            </a:r>
            <a:endParaRPr lang="en-US" sz="1400" dirty="0">
              <a:solidFill>
                <a:srgbClr val="000000"/>
              </a:solidFill>
              <a:latin typeface="Fira Code" panose="020B0809050000020004" pitchFamily="49" charset="0"/>
            </a:endParaRPr>
          </a:p>
          <a:p>
            <a:r>
              <a:rPr lang="en-US" sz="1400" b="0" dirty="0">
                <a:solidFill>
                  <a:srgbClr val="000000"/>
                </a:solidFill>
                <a:effectLst/>
                <a:latin typeface="Fira Code" panose="020B0809050000020004" pitchFamily="49" charset="0"/>
              </a:rPr>
              <a:t>  vector&lt;</a:t>
            </a:r>
            <a:r>
              <a:rPr lang="en-US" sz="1400" b="0" dirty="0">
                <a:solidFill>
                  <a:srgbClr val="0000FF"/>
                </a:solidFill>
                <a:effectLst/>
                <a:latin typeface="Fira Code" panose="020B0809050000020004" pitchFamily="49" charset="0"/>
              </a:rPr>
              <a:t>char</a:t>
            </a:r>
            <a:r>
              <a:rPr lang="en-US" sz="1400" b="0" dirty="0">
                <a:solidFill>
                  <a:srgbClr val="000000"/>
                </a:solidFill>
                <a:effectLst/>
                <a:latin typeface="Fira Code" panose="020B0809050000020004" pitchFamily="49" charset="0"/>
              </a:rPr>
              <a:t>&gt; </a:t>
            </a:r>
            <a:r>
              <a:rPr lang="en-US" sz="1400" b="0" dirty="0" err="1">
                <a:solidFill>
                  <a:srgbClr val="000000"/>
                </a:solidFill>
                <a:effectLst/>
                <a:latin typeface="Fira Code" panose="020B0809050000020004" pitchFamily="49" charset="0"/>
              </a:rPr>
              <a:t>buf</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retargeted_format_context</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rctx</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r>
              <a:rPr lang="en-US" sz="1400" b="0" dirty="0" err="1">
                <a:solidFill>
                  <a:srgbClr val="795E26"/>
                </a:solidFill>
                <a:effectLst/>
                <a:latin typeface="Fira Code" panose="020B0809050000020004" pitchFamily="49" charset="0"/>
              </a:rPr>
              <a:t>back_inserter</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buf</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&amp; </a:t>
            </a:r>
            <a:r>
              <a:rPr lang="en-US" sz="1400" b="0" dirty="0" err="1">
                <a:solidFill>
                  <a:srgbClr val="001080"/>
                </a:solidFill>
                <a:effectLst/>
                <a:latin typeface="Fira Code" panose="020B0809050000020004" pitchFamily="49" charset="0"/>
              </a:rPr>
              <a:t>new_ctx</a:t>
            </a:r>
            <a:r>
              <a:rPr lang="en-US" sz="1400" b="0" dirty="0">
                <a:solidFill>
                  <a:srgbClr val="000000"/>
                </a:solidFill>
                <a:effectLst/>
                <a:latin typeface="Fira Code" panose="020B0809050000020004" pitchFamily="49" charset="0"/>
              </a:rPr>
              <a:t> = </a:t>
            </a:r>
            <a:r>
              <a:rPr lang="en-US" sz="1400" b="0" dirty="0" err="1">
                <a:solidFill>
                  <a:srgbClr val="001080"/>
                </a:solidFill>
                <a:effectLst/>
                <a:latin typeface="Fira Code" panose="020B0809050000020004" pitchFamily="49" charset="0"/>
              </a:rPr>
              <a:t>rctx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context</a:t>
            </a:r>
            <a:r>
              <a:rPr lang="en-US" sz="1400" b="0" dirty="0">
                <a:solidFill>
                  <a:srgbClr val="000000"/>
                </a:solidFill>
                <a:effectLst/>
                <a:latin typeface="Fira Code" panose="020B0809050000020004" pitchFamily="49" charset="0"/>
              </a:rPr>
              <a:t>();</a:t>
            </a:r>
          </a:p>
          <a:p>
            <a:endParaRPr lang="en-US" sz="1400" b="0" dirty="0">
              <a:solidFill>
                <a:srgbClr val="0000FF"/>
              </a:solidFill>
              <a:effectLst/>
              <a:latin typeface="Fira Code" panose="020B0809050000020004" pitchFamily="49" charset="0"/>
            </a:endParaRPr>
          </a:p>
          <a:p>
            <a:r>
              <a:rPr lang="en-US" sz="1400" b="0" dirty="0">
                <a:solidFill>
                  <a:srgbClr val="0000FF"/>
                </a:solidFill>
                <a:effectLst/>
                <a:latin typeface="Fira Code" panose="020B0809050000020004" pitchFamily="49" charset="0"/>
              </a:rPr>
              <a:t>  auto</a:t>
            </a:r>
            <a:r>
              <a:rPr lang="en-US" sz="1400" b="0" dirty="0">
                <a:solidFill>
                  <a:srgbClr val="000000"/>
                </a:solidFill>
                <a:effectLst/>
                <a:latin typeface="Fira Code" panose="020B0809050000020004" pitchFamily="49" charset="0"/>
              </a:rPr>
              <a:t> out = </a:t>
            </a:r>
            <a:r>
              <a:rPr lang="en-US" sz="1400" b="0" dirty="0" err="1">
                <a:solidFill>
                  <a:srgbClr val="000000"/>
                </a:solidFill>
                <a:effectLst/>
                <a:latin typeface="Fira Code" panose="020B0809050000020004" pitchFamily="49" charset="0"/>
              </a:rPr>
              <a:t>new_</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out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no_brackets</a:t>
            </a:r>
            <a:r>
              <a:rPr lang="en-US" sz="1400" b="0" dirty="0">
                <a:solidFill>
                  <a:srgbClr val="000000"/>
                </a:solidFill>
                <a:effectLst/>
                <a:latin typeface="Fira Code" panose="020B0809050000020004" pitchFamily="49" charset="0"/>
              </a:rPr>
              <a: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(out,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bool</a:t>
            </a:r>
            <a:r>
              <a:rPr lang="en-US" sz="1400" b="0" dirty="0">
                <a:solidFill>
                  <a:srgbClr val="000000"/>
                </a:solidFill>
                <a:effectLst/>
                <a:latin typeface="Fira Code" panose="020B0809050000020004" pitchFamily="49" charset="0"/>
              </a:rPr>
              <a:t> first = </a:t>
            </a:r>
            <a:r>
              <a:rPr lang="en-US" sz="1400" b="0" dirty="0">
                <a:solidFill>
                  <a:srgbClr val="0000FF"/>
                </a:solidFill>
                <a:effectLst/>
                <a:latin typeface="Fira Code" panose="020B0809050000020004" pitchFamily="49" charset="0"/>
              </a:rPr>
              <a:t>true</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for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&amp;&amp; </a:t>
            </a:r>
            <a:r>
              <a:rPr lang="en-US" sz="1400" b="0" dirty="0" err="1">
                <a:solidFill>
                  <a:srgbClr val="000000"/>
                </a:solidFill>
                <a:effectLst/>
                <a:latin typeface="Fira Code" panose="020B0809050000020004" pitchFamily="49" charset="0"/>
              </a:rPr>
              <a:t>elem</a:t>
            </a:r>
            <a:r>
              <a:rPr lang="en-US" sz="1400" b="0" dirty="0">
                <a:solidFill>
                  <a:srgbClr val="000000"/>
                </a:solidFill>
                <a:effectLst/>
                <a:latin typeface="Fira Code" panose="020B0809050000020004" pitchFamily="49" charset="0"/>
              </a:rPr>
              <a:t> : r)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first)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a:t>
            </a:r>
            <a:r>
              <a:rPr lang="en-US" sz="1400" b="0" dirty="0">
                <a:solidFill>
                  <a:srgbClr val="001080"/>
                </a:solidFill>
                <a:effectLst/>
                <a:latin typeface="Fira Code" panose="020B0809050000020004" pitchFamily="49" charset="0"/>
              </a:rPr>
              <a:t>out</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 "</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first = </a:t>
            </a:r>
            <a:r>
              <a:rPr lang="en-US" sz="1400" b="0" dirty="0">
                <a:solidFill>
                  <a:srgbClr val="0000FF"/>
                </a:solidFill>
                <a:effectLst/>
                <a:latin typeface="Fira Code" panose="020B0809050000020004" pitchFamily="49" charset="0"/>
              </a:rPr>
              <a:t>false</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new_</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advance_to</a:t>
            </a:r>
            <a:r>
              <a:rPr lang="en-US" sz="1400" b="0" dirty="0">
                <a:solidFill>
                  <a:srgbClr val="000000"/>
                </a:solidFill>
                <a:effectLst/>
                <a:latin typeface="Fira Code" panose="020B0809050000020004" pitchFamily="49" charset="0"/>
              </a:rPr>
              <a:t>(out);</a:t>
            </a:r>
          </a:p>
          <a:p>
            <a:r>
              <a:rPr lang="en-US" sz="1400" b="0" dirty="0">
                <a:solidFill>
                  <a:srgbClr val="000000"/>
                </a:solidFill>
                <a:effectLst/>
                <a:latin typeface="Fira Code" panose="020B0809050000020004" pitchFamily="49" charset="0"/>
              </a:rPr>
              <a:t>    out = </a:t>
            </a:r>
            <a:r>
              <a:rPr lang="en-US" sz="1400" b="0" dirty="0" err="1">
                <a:solidFill>
                  <a:srgbClr val="001080"/>
                </a:solidFill>
                <a:effectLst/>
                <a:latin typeface="Fira Code" panose="020B0809050000020004" pitchFamily="49" charset="0"/>
              </a:rPr>
              <a:t>underlying</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elem</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new_ctx</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no_brackets</a:t>
            </a:r>
            <a:r>
              <a:rPr lang="en-US" sz="1400" b="0" dirty="0">
                <a:solidFill>
                  <a:srgbClr val="000000"/>
                </a:solidFill>
                <a:effectLst/>
                <a:latin typeface="Fira Code" panose="020B0809050000020004" pitchFamily="49" charset="0"/>
              </a:rPr>
              <a: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(out,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a:t>
            </a:r>
          </a:p>
          <a:p>
            <a:endParaRPr lang="en-US" sz="1400" b="0" dirty="0">
              <a:solidFill>
                <a:srgbClr val="000000"/>
              </a:solidFill>
              <a:effectLst/>
              <a:latin typeface="Fira Code" panose="020B0809050000020004" pitchFamily="49" charset="0"/>
            </a:endParaRPr>
          </a:p>
          <a:p>
            <a:endParaRPr lang="en-US" sz="1400" b="0" dirty="0">
              <a:solidFill>
                <a:srgbClr val="000000"/>
              </a:solidFill>
              <a:effectLst/>
              <a:latin typeface="Fira Code" panose="020B0809050000020004" pitchFamily="49" charset="0"/>
            </a:endParaRPr>
          </a:p>
          <a:p>
            <a:r>
              <a:rPr lang="en-US" sz="1400" b="0" dirty="0">
                <a:solidFill>
                  <a:srgbClr val="000000"/>
                </a:solidFill>
                <a:effectLst/>
                <a:latin typeface="Fira Code" panose="020B0809050000020004" pitchFamily="49" charset="0"/>
              </a:rPr>
              <a:t>  </a:t>
            </a:r>
            <a:r>
              <a:rPr lang="en-US" sz="1400" dirty="0">
                <a:solidFill>
                  <a:srgbClr val="AF00DB"/>
                </a:solidFill>
                <a:latin typeface="Fira Code" panose="020B0809050000020004" pitchFamily="49" charset="0"/>
              </a:rPr>
              <a:t>return</a:t>
            </a:r>
            <a:r>
              <a:rPr lang="en-US" sz="1400" dirty="0">
                <a:solidFill>
                  <a:srgbClr val="000000"/>
                </a:solidFill>
                <a:latin typeface="Fira Code" panose="020B0809050000020004" pitchFamily="49" charset="0"/>
              </a:rPr>
              <a:t> </a:t>
            </a:r>
            <a:r>
              <a:rPr lang="en-US" sz="1400" dirty="0" err="1">
                <a:solidFill>
                  <a:srgbClr val="795E26"/>
                </a:solidFill>
                <a:latin typeface="Fira Code" panose="020B0809050000020004" pitchFamily="49" charset="0"/>
              </a:rPr>
              <a:t>write_padded_aligned</a:t>
            </a:r>
            <a:r>
              <a:rPr lang="en-US" sz="1400" dirty="0">
                <a:solidFill>
                  <a:srgbClr val="000000"/>
                </a:solidFill>
                <a:latin typeface="Fira Code" panose="020B0809050000020004" pitchFamily="49" charset="0"/>
              </a:rPr>
              <a:t>(</a:t>
            </a:r>
            <a:r>
              <a:rPr lang="en-US" sz="1400" dirty="0" err="1">
                <a:solidFill>
                  <a:srgbClr val="001080"/>
                </a:solidFill>
                <a:latin typeface="Fira Code" panose="020B0809050000020004" pitchFamily="49" charset="0"/>
              </a:rPr>
              <a:t>ctx</a:t>
            </a:r>
            <a:r>
              <a:rPr lang="en-US" sz="1400" dirty="0" err="1">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out</a:t>
            </a:r>
            <a:r>
              <a:rPr lang="en-US" sz="1400" dirty="0">
                <a:solidFill>
                  <a:srgbClr val="000000"/>
                </a:solidFill>
                <a:latin typeface="Fira Code" panose="020B0809050000020004" pitchFamily="49" charset="0"/>
              </a:rPr>
              <a:t>(), specs, </a:t>
            </a:r>
            <a:r>
              <a:rPr lang="en-US" sz="1400" dirty="0" err="1">
                <a:solidFill>
                  <a:srgbClr val="000000"/>
                </a:solidFill>
                <a:latin typeface="Fira Code" panose="020B0809050000020004" pitchFamily="49" charset="0"/>
              </a:rPr>
              <a:t>buf</a:t>
            </a:r>
            <a:r>
              <a:rPr lang="en-US" sz="1400" dirty="0">
                <a:solidFill>
                  <a:srgbClr val="000000"/>
                </a:solidFill>
                <a:latin typeface="Fira Code" panose="020B0809050000020004" pitchFamily="49" charset="0"/>
              </a:rPr>
              <a:t>);</a:t>
            </a:r>
            <a:endParaRPr lang="en-US" sz="1400" b="0" dirty="0">
              <a:solidFill>
                <a:srgbClr val="000000"/>
              </a:solidFill>
              <a:effectLst/>
              <a:latin typeface="Fira Code" panose="020B0809050000020004" pitchFamily="49" charset="0"/>
            </a:endParaRPr>
          </a:p>
          <a:p>
            <a:r>
              <a:rPr lang="en-US" sz="1400" dirty="0">
                <a:solidFill>
                  <a:srgbClr val="000000"/>
                </a:solidFill>
                <a:latin typeface="Fira Code" panose="020B0809050000020004" pitchFamily="49" charset="0"/>
              </a:rPr>
              <a:t>}</a:t>
            </a:r>
            <a:endParaRPr lang="en-US" sz="1400" b="0" dirty="0">
              <a:solidFill>
                <a:srgbClr val="000000"/>
              </a:solidFill>
              <a:effectLst/>
              <a:latin typeface="Fira Code" panose="020B0809050000020004" pitchFamily="49" charset="0"/>
            </a:endParaRPr>
          </a:p>
        </p:txBody>
      </p:sp>
      <p:sp>
        <p:nvSpPr>
          <p:cNvPr id="5" name="Right Bracket 4">
            <a:extLst>
              <a:ext uri="{FF2B5EF4-FFF2-40B4-BE49-F238E27FC236}">
                <a16:creationId xmlns:a16="http://schemas.microsoft.com/office/drawing/2014/main" id="{90854C8E-959F-EFA8-ABB5-6D0F625AC82B}"/>
              </a:ext>
            </a:extLst>
          </p:cNvPr>
          <p:cNvSpPr/>
          <p:nvPr/>
        </p:nvSpPr>
        <p:spPr>
          <a:xfrm>
            <a:off x="7311056" y="2507657"/>
            <a:ext cx="149295" cy="47784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2F77813E-CDD4-F158-452E-6A67E41F868B}"/>
              </a:ext>
            </a:extLst>
          </p:cNvPr>
          <p:cNvSpPr txBox="1"/>
          <p:nvPr/>
        </p:nvSpPr>
        <p:spPr>
          <a:xfrm>
            <a:off x="7540843" y="2423415"/>
            <a:ext cx="3965357" cy="646331"/>
          </a:xfrm>
          <a:prstGeom prst="rect">
            <a:avLst/>
          </a:prstGeom>
          <a:noFill/>
          <a:ln>
            <a:solidFill>
              <a:schemeClr val="accent1"/>
            </a:solidFill>
          </a:ln>
        </p:spPr>
        <p:txBody>
          <a:bodyPr wrap="square" rtlCol="0">
            <a:spAutoFit/>
          </a:bodyPr>
          <a:lstStyle/>
          <a:p>
            <a:r>
              <a:rPr lang="en-US" dirty="0">
                <a:solidFill>
                  <a:schemeClr val="tx1"/>
                </a:solidFill>
              </a:rPr>
              <a:t>does the </a:t>
            </a:r>
            <a:r>
              <a:rPr lang="en-US" sz="14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basic_format_arg</a:t>
            </a:r>
            <a:r>
              <a:rPr lang="en-US" dirty="0">
                <a:solidFill>
                  <a:schemeClr val="tx1"/>
                </a:solidFill>
              </a:rPr>
              <a:t> </a:t>
            </a:r>
            <a:r>
              <a:rPr lang="en-US" dirty="0">
                <a:solidFill>
                  <a:schemeClr val="accent1"/>
                </a:solidFill>
              </a:rPr>
              <a:t>conversions</a:t>
            </a:r>
          </a:p>
          <a:p>
            <a:r>
              <a:rPr lang="en-US" dirty="0">
                <a:solidFill>
                  <a:schemeClr val="accent1"/>
                </a:solidFill>
              </a:rPr>
              <a:t>(only if necessary)</a:t>
            </a:r>
          </a:p>
        </p:txBody>
      </p:sp>
      <p:sp>
        <p:nvSpPr>
          <p:cNvPr id="7" name="Slide Number Placeholder 6">
            <a:extLst>
              <a:ext uri="{FF2B5EF4-FFF2-40B4-BE49-F238E27FC236}">
                <a16:creationId xmlns:a16="http://schemas.microsoft.com/office/drawing/2014/main" id="{5D6A20DB-C549-C4BF-4746-F8894A8ACE9F}"/>
              </a:ext>
            </a:extLst>
          </p:cNvPr>
          <p:cNvSpPr>
            <a:spLocks noGrp="1"/>
          </p:cNvSpPr>
          <p:nvPr>
            <p:ph type="sldNum" sz="quarter" idx="12"/>
          </p:nvPr>
        </p:nvSpPr>
        <p:spPr/>
        <p:txBody>
          <a:bodyPr/>
          <a:lstStyle/>
          <a:p>
            <a:fld id="{0EED7EFE-8F4A-4E55-AD2D-7D815A96E790}" type="slidenum">
              <a:rPr lang="en-US" smtClean="0"/>
              <a:t>144</a:t>
            </a:fld>
            <a:endParaRPr lang="en-US"/>
          </a:p>
        </p:txBody>
      </p:sp>
    </p:spTree>
    <p:extLst>
      <p:ext uri="{BB962C8B-B14F-4D97-AF65-F5344CB8AC3E}">
        <p14:creationId xmlns:p14="http://schemas.microsoft.com/office/powerpoint/2010/main" val="1999547101"/>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628C-2156-00F1-DBC5-678ECCC7139A}"/>
              </a:ext>
            </a:extLst>
          </p:cNvPr>
          <p:cNvSpPr>
            <a:spLocks noGrp="1"/>
          </p:cNvSpPr>
          <p:nvPr>
            <p:ph type="title"/>
          </p:nvPr>
        </p:nvSpPr>
        <p:spPr/>
        <p:txBody>
          <a:bodyPr>
            <a:normAutofit/>
          </a:bodyPr>
          <a:lstStyle/>
          <a:p>
            <a:r>
              <a:rPr lang="en-US" sz="4400" dirty="0"/>
              <a:t>Adding top-level </a:t>
            </a:r>
            <a:r>
              <a:rPr lang="en-US" sz="4400" dirty="0">
                <a:solidFill>
                  <a:schemeClr val="accent6"/>
                </a:solidFill>
              </a:rPr>
              <a:t>specifiers</a:t>
            </a:r>
            <a:r>
              <a:rPr lang="en-US" sz="4400" dirty="0">
                <a:solidFill>
                  <a:schemeClr val="tx1"/>
                </a:solidFill>
              </a:rPr>
              <a:t>: fill/align/width</a:t>
            </a:r>
            <a:endParaRPr lang="en-US" sz="4400" dirty="0">
              <a:solidFill>
                <a:schemeClr val="accent6"/>
              </a:solidFill>
            </a:endParaRPr>
          </a:p>
        </p:txBody>
      </p:sp>
      <p:sp>
        <p:nvSpPr>
          <p:cNvPr id="3" name="TextBox 2">
            <a:extLst>
              <a:ext uri="{FF2B5EF4-FFF2-40B4-BE49-F238E27FC236}">
                <a16:creationId xmlns:a16="http://schemas.microsoft.com/office/drawing/2014/main" id="{8E79F95A-485A-0151-495E-B1484F58E51A}"/>
              </a:ext>
            </a:extLst>
          </p:cNvPr>
          <p:cNvSpPr txBox="1"/>
          <p:nvPr/>
        </p:nvSpPr>
        <p:spPr>
          <a:xfrm>
            <a:off x="1097280" y="1890712"/>
            <a:ext cx="7380547" cy="4401205"/>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template</a:t>
            </a:r>
            <a:r>
              <a:rPr lang="en-US" sz="1400" b="0" dirty="0">
                <a:solidFill>
                  <a:srgbClr val="000000"/>
                </a:solidFill>
                <a:effectLst/>
                <a:latin typeface="Fira Code" panose="020B0809050000020004" pitchFamily="49" charset="0"/>
              </a:rPr>
              <a:t> &lt;</a:t>
            </a:r>
            <a:r>
              <a:rPr lang="en-US" sz="1400" b="0" dirty="0">
                <a:solidFill>
                  <a:srgbClr val="267F99"/>
                </a:solidFill>
                <a:effectLst/>
                <a:latin typeface="Fira Code" panose="020B0809050000020004" pitchFamily="49" charset="0"/>
              </a:rPr>
              <a:t>ranges</a:t>
            </a:r>
            <a:r>
              <a:rPr lang="en-US" sz="1400" b="0" dirty="0">
                <a:solidFill>
                  <a:srgbClr val="000000"/>
                </a:solidFill>
                <a:effectLst/>
                <a:latin typeface="Fira Code" panose="020B0809050000020004" pitchFamily="49" charset="0"/>
              </a:rPr>
              <a:t>::</a:t>
            </a:r>
            <a:r>
              <a:rPr lang="en-US" sz="1400" b="0" dirty="0" err="1">
                <a:solidFill>
                  <a:srgbClr val="0000FF"/>
                </a:solidFill>
                <a:effectLst/>
                <a:latin typeface="Fira Code" panose="020B0809050000020004" pitchFamily="49" charset="0"/>
              </a:rPr>
              <a:t>input_range</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p>
          <a:p>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formatter</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r>
              <a:rPr lang="en-US" sz="1400" b="0" dirty="0">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a:t>
            </a:r>
            <a:r>
              <a:rPr lang="en-US" sz="1400" b="0" dirty="0" err="1">
                <a:solidFill>
                  <a:srgbClr val="267F99"/>
                </a:solidFill>
                <a:effectLst/>
                <a:latin typeface="Fira Code" panose="020B0809050000020004" pitchFamily="49" charset="0"/>
              </a:rPr>
              <a:t>fmt_maybe_const</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&gt;</a:t>
            </a:r>
            <a:r>
              <a:rPr lang="en-US" sz="1400" b="0" dirty="0">
                <a:solidFill>
                  <a:srgbClr val="0000FF"/>
                </a:solidFill>
                <a:effectLst/>
                <a:latin typeface="Fira Code" panose="020B0809050000020004" pitchFamily="49" charset="0"/>
              </a:rPr>
              <a:t>&amp;</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const</a:t>
            </a:r>
            <a:r>
              <a:rPr lang="en-US" sz="1400" b="0" dirty="0">
                <a:solidFill>
                  <a:srgbClr val="000000"/>
                </a:solidFill>
                <a:effectLst/>
                <a:latin typeface="Fira Code" panose="020B0809050000020004" pitchFamily="49" charset="0"/>
              </a:rPr>
              <a:t> {</a:t>
            </a:r>
            <a:endParaRPr lang="en-US" sz="1400" dirty="0">
              <a:solidFill>
                <a:srgbClr val="000000"/>
              </a:solidFill>
              <a:latin typeface="Fira Code" panose="020B0809050000020004" pitchFamily="49" charset="0"/>
            </a:endParaRPr>
          </a:p>
          <a:p>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memory_buffer</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buf</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retargeted_format_context</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rctx</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r>
              <a:rPr lang="en-US" sz="1400" b="0" dirty="0" err="1">
                <a:solidFill>
                  <a:srgbClr val="795E26"/>
                </a:solidFill>
                <a:effectLst/>
                <a:latin typeface="Fira Code" panose="020B0809050000020004" pitchFamily="49" charset="0"/>
              </a:rPr>
              <a:t>appender</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buf</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&amp; </a:t>
            </a:r>
            <a:r>
              <a:rPr lang="en-US" sz="1400" b="0" dirty="0" err="1">
                <a:solidFill>
                  <a:srgbClr val="001080"/>
                </a:solidFill>
                <a:effectLst/>
                <a:latin typeface="Fira Code" panose="020B0809050000020004" pitchFamily="49" charset="0"/>
              </a:rPr>
              <a:t>new_ctx</a:t>
            </a:r>
            <a:r>
              <a:rPr lang="en-US" sz="1400" b="0" dirty="0">
                <a:solidFill>
                  <a:srgbClr val="000000"/>
                </a:solidFill>
                <a:effectLst/>
                <a:latin typeface="Fira Code" panose="020B0809050000020004" pitchFamily="49" charset="0"/>
              </a:rPr>
              <a:t> = </a:t>
            </a:r>
            <a:r>
              <a:rPr lang="en-US" sz="1400" b="0" dirty="0" err="1">
                <a:solidFill>
                  <a:srgbClr val="001080"/>
                </a:solidFill>
                <a:effectLst/>
                <a:latin typeface="Fira Code" panose="020B0809050000020004" pitchFamily="49" charset="0"/>
              </a:rPr>
              <a:t>rctx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context</a:t>
            </a:r>
            <a:r>
              <a:rPr lang="en-US" sz="1400" b="0" dirty="0">
                <a:solidFill>
                  <a:srgbClr val="000000"/>
                </a:solidFill>
                <a:effectLst/>
                <a:latin typeface="Fira Code" panose="020B0809050000020004" pitchFamily="49" charset="0"/>
              </a:rPr>
              <a:t>();</a:t>
            </a:r>
          </a:p>
          <a:p>
            <a:endParaRPr lang="en-US" sz="1400" b="0" dirty="0">
              <a:solidFill>
                <a:srgbClr val="0000FF"/>
              </a:solidFill>
              <a:effectLst/>
              <a:latin typeface="Fira Code" panose="020B0809050000020004" pitchFamily="49" charset="0"/>
            </a:endParaRPr>
          </a:p>
          <a:p>
            <a:r>
              <a:rPr lang="en-US" sz="1400" b="0" dirty="0">
                <a:solidFill>
                  <a:srgbClr val="0000FF"/>
                </a:solidFill>
                <a:effectLst/>
                <a:latin typeface="Fira Code" panose="020B0809050000020004" pitchFamily="49" charset="0"/>
              </a:rPr>
              <a:t>  auto</a:t>
            </a:r>
            <a:r>
              <a:rPr lang="en-US" sz="1400" b="0" dirty="0">
                <a:solidFill>
                  <a:srgbClr val="000000"/>
                </a:solidFill>
                <a:effectLst/>
                <a:latin typeface="Fira Code" panose="020B0809050000020004" pitchFamily="49" charset="0"/>
              </a:rPr>
              <a:t> out = </a:t>
            </a:r>
            <a:r>
              <a:rPr lang="en-US" sz="1400" b="0" dirty="0" err="1">
                <a:solidFill>
                  <a:srgbClr val="000000"/>
                </a:solidFill>
                <a:effectLst/>
                <a:latin typeface="Fira Code" panose="020B0809050000020004" pitchFamily="49" charset="0"/>
              </a:rPr>
              <a:t>new_</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out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no_brackets</a:t>
            </a:r>
            <a:r>
              <a:rPr lang="en-US" sz="1400" b="0" dirty="0">
                <a:solidFill>
                  <a:srgbClr val="000000"/>
                </a:solidFill>
                <a:effectLst/>
                <a:latin typeface="Fira Code" panose="020B0809050000020004" pitchFamily="49" charset="0"/>
              </a:rPr>
              <a: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(out,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bool</a:t>
            </a:r>
            <a:r>
              <a:rPr lang="en-US" sz="1400" b="0" dirty="0">
                <a:solidFill>
                  <a:srgbClr val="000000"/>
                </a:solidFill>
                <a:effectLst/>
                <a:latin typeface="Fira Code" panose="020B0809050000020004" pitchFamily="49" charset="0"/>
              </a:rPr>
              <a:t> first = </a:t>
            </a:r>
            <a:r>
              <a:rPr lang="en-US" sz="1400" b="0" dirty="0">
                <a:solidFill>
                  <a:srgbClr val="0000FF"/>
                </a:solidFill>
                <a:effectLst/>
                <a:latin typeface="Fira Code" panose="020B0809050000020004" pitchFamily="49" charset="0"/>
              </a:rPr>
              <a:t>true</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for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&amp;&amp; </a:t>
            </a:r>
            <a:r>
              <a:rPr lang="en-US" sz="1400" b="0" dirty="0" err="1">
                <a:solidFill>
                  <a:srgbClr val="000000"/>
                </a:solidFill>
                <a:effectLst/>
                <a:latin typeface="Fira Code" panose="020B0809050000020004" pitchFamily="49" charset="0"/>
              </a:rPr>
              <a:t>elem</a:t>
            </a:r>
            <a:r>
              <a:rPr lang="en-US" sz="1400" b="0" dirty="0">
                <a:solidFill>
                  <a:srgbClr val="000000"/>
                </a:solidFill>
                <a:effectLst/>
                <a:latin typeface="Fira Code" panose="020B0809050000020004" pitchFamily="49" charset="0"/>
              </a:rPr>
              <a:t> : r)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first)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a:t>
            </a:r>
            <a:r>
              <a:rPr lang="en-US" sz="1400" b="0" dirty="0">
                <a:solidFill>
                  <a:srgbClr val="001080"/>
                </a:solidFill>
                <a:effectLst/>
                <a:latin typeface="Fira Code" panose="020B0809050000020004" pitchFamily="49" charset="0"/>
              </a:rPr>
              <a:t>out</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 "</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first = </a:t>
            </a:r>
            <a:r>
              <a:rPr lang="en-US" sz="1400" b="0" dirty="0">
                <a:solidFill>
                  <a:srgbClr val="0000FF"/>
                </a:solidFill>
                <a:effectLst/>
                <a:latin typeface="Fira Code" panose="020B0809050000020004" pitchFamily="49" charset="0"/>
              </a:rPr>
              <a:t>false</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new_</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advance_to</a:t>
            </a:r>
            <a:r>
              <a:rPr lang="en-US" sz="1400" b="0" dirty="0">
                <a:solidFill>
                  <a:srgbClr val="000000"/>
                </a:solidFill>
                <a:effectLst/>
                <a:latin typeface="Fira Code" panose="020B0809050000020004" pitchFamily="49" charset="0"/>
              </a:rPr>
              <a:t>(out);</a:t>
            </a:r>
          </a:p>
          <a:p>
            <a:r>
              <a:rPr lang="en-US" sz="1400" b="0" dirty="0">
                <a:solidFill>
                  <a:srgbClr val="000000"/>
                </a:solidFill>
                <a:effectLst/>
                <a:latin typeface="Fira Code" panose="020B0809050000020004" pitchFamily="49" charset="0"/>
              </a:rPr>
              <a:t>    out = </a:t>
            </a:r>
            <a:r>
              <a:rPr lang="en-US" sz="1400" b="0" dirty="0" err="1">
                <a:solidFill>
                  <a:srgbClr val="001080"/>
                </a:solidFill>
                <a:effectLst/>
                <a:latin typeface="Fira Code" panose="020B0809050000020004" pitchFamily="49" charset="0"/>
              </a:rPr>
              <a:t>underlying</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elem</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new_ctx</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not</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no_brackets</a:t>
            </a:r>
            <a:r>
              <a:rPr lang="en-US" sz="1400" b="0" dirty="0">
                <a:solidFill>
                  <a:srgbClr val="000000"/>
                </a:solidFill>
                <a:effectLst/>
                <a:latin typeface="Fira Code" panose="020B0809050000020004" pitchFamily="49" charset="0"/>
              </a:rPr>
              <a:t>) out =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(out,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a:t>
            </a:r>
          </a:p>
          <a:p>
            <a:endParaRPr lang="en-US" sz="1400" b="0" dirty="0">
              <a:solidFill>
                <a:srgbClr val="000000"/>
              </a:solidFill>
              <a:effectLst/>
              <a:latin typeface="Fira Code" panose="020B0809050000020004" pitchFamily="49" charset="0"/>
            </a:endParaRPr>
          </a:p>
          <a:p>
            <a:endParaRPr lang="en-US" sz="1400" b="0" dirty="0">
              <a:solidFill>
                <a:srgbClr val="000000"/>
              </a:solidFill>
              <a:effectLst/>
              <a:latin typeface="Fira Code" panose="020B0809050000020004" pitchFamily="49" charset="0"/>
            </a:endParaRPr>
          </a:p>
          <a:p>
            <a:r>
              <a:rPr lang="en-US" sz="1400" b="0" dirty="0">
                <a:solidFill>
                  <a:srgbClr val="000000"/>
                </a:solidFill>
                <a:effectLst/>
                <a:latin typeface="Fira Code" panose="020B0809050000020004" pitchFamily="49" charset="0"/>
              </a:rPr>
              <a:t>  </a:t>
            </a:r>
            <a:r>
              <a:rPr lang="en-US" sz="1400" dirty="0">
                <a:solidFill>
                  <a:srgbClr val="AF00DB"/>
                </a:solidFill>
                <a:latin typeface="Fira Code" panose="020B0809050000020004" pitchFamily="49" charset="0"/>
              </a:rPr>
              <a:t>return</a:t>
            </a:r>
            <a:r>
              <a:rPr lang="en-US" sz="1400" dirty="0">
                <a:solidFill>
                  <a:srgbClr val="000000"/>
                </a:solidFill>
                <a:latin typeface="Fira Code" panose="020B0809050000020004" pitchFamily="49" charset="0"/>
              </a:rPr>
              <a:t> </a:t>
            </a:r>
            <a:r>
              <a:rPr lang="en-US" sz="1400" dirty="0" err="1">
                <a:solidFill>
                  <a:srgbClr val="795E26"/>
                </a:solidFill>
                <a:latin typeface="Fira Code" panose="020B0809050000020004" pitchFamily="49" charset="0"/>
              </a:rPr>
              <a:t>write_padded_aligned</a:t>
            </a:r>
            <a:r>
              <a:rPr lang="en-US" sz="1400" dirty="0">
                <a:solidFill>
                  <a:srgbClr val="000000"/>
                </a:solidFill>
                <a:latin typeface="Fira Code" panose="020B0809050000020004" pitchFamily="49" charset="0"/>
              </a:rPr>
              <a:t>(</a:t>
            </a:r>
            <a:r>
              <a:rPr lang="en-US" sz="1400" dirty="0" err="1">
                <a:solidFill>
                  <a:srgbClr val="001080"/>
                </a:solidFill>
                <a:latin typeface="Fira Code" panose="020B0809050000020004" pitchFamily="49" charset="0"/>
              </a:rPr>
              <a:t>ctx</a:t>
            </a:r>
            <a:r>
              <a:rPr lang="en-US" sz="1400" dirty="0" err="1">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out</a:t>
            </a:r>
            <a:r>
              <a:rPr lang="en-US" sz="1400" dirty="0">
                <a:solidFill>
                  <a:srgbClr val="000000"/>
                </a:solidFill>
                <a:latin typeface="Fira Code" panose="020B0809050000020004" pitchFamily="49" charset="0"/>
              </a:rPr>
              <a:t>(), specs, </a:t>
            </a:r>
            <a:r>
              <a:rPr lang="en-US" sz="1400" dirty="0" err="1">
                <a:solidFill>
                  <a:srgbClr val="000000"/>
                </a:solidFill>
                <a:latin typeface="Fira Code" panose="020B0809050000020004" pitchFamily="49" charset="0"/>
              </a:rPr>
              <a:t>buf</a:t>
            </a:r>
            <a:r>
              <a:rPr lang="en-US" sz="1400" dirty="0">
                <a:solidFill>
                  <a:srgbClr val="000000"/>
                </a:solidFill>
                <a:latin typeface="Fira Code" panose="020B0809050000020004" pitchFamily="49" charset="0"/>
              </a:rPr>
              <a:t>);</a:t>
            </a:r>
            <a:endParaRPr lang="en-US" sz="1400" b="0" dirty="0">
              <a:solidFill>
                <a:srgbClr val="000000"/>
              </a:solidFill>
              <a:effectLst/>
              <a:latin typeface="Fira Code" panose="020B0809050000020004" pitchFamily="49" charset="0"/>
            </a:endParaRPr>
          </a:p>
          <a:p>
            <a:r>
              <a:rPr lang="en-US" sz="1400" dirty="0">
                <a:solidFill>
                  <a:srgbClr val="000000"/>
                </a:solidFill>
                <a:latin typeface="Fira Code" panose="020B0809050000020004" pitchFamily="49" charset="0"/>
              </a:rPr>
              <a:t>}</a:t>
            </a:r>
            <a:endParaRPr lang="en-US" sz="1400" b="0" dirty="0">
              <a:solidFill>
                <a:srgbClr val="000000"/>
              </a:solidFill>
              <a:effectLst/>
              <a:latin typeface="Fira Code" panose="020B0809050000020004" pitchFamily="49" charset="0"/>
            </a:endParaRPr>
          </a:p>
        </p:txBody>
      </p:sp>
      <p:sp>
        <p:nvSpPr>
          <p:cNvPr id="4" name="TextBox 3">
            <a:extLst>
              <a:ext uri="{FF2B5EF4-FFF2-40B4-BE49-F238E27FC236}">
                <a16:creationId xmlns:a16="http://schemas.microsoft.com/office/drawing/2014/main" id="{DFBBF7DC-46C0-2B0D-52BC-85950DFE972A}"/>
              </a:ext>
            </a:extLst>
          </p:cNvPr>
          <p:cNvSpPr txBox="1"/>
          <p:nvPr/>
        </p:nvSpPr>
        <p:spPr>
          <a:xfrm>
            <a:off x="7540843" y="5537247"/>
            <a:ext cx="3252237" cy="369332"/>
          </a:xfrm>
          <a:prstGeom prst="rect">
            <a:avLst/>
          </a:prstGeom>
          <a:noFill/>
          <a:ln>
            <a:solidFill>
              <a:schemeClr val="accent1"/>
            </a:solidFill>
          </a:ln>
        </p:spPr>
        <p:txBody>
          <a:bodyPr wrap="none" rtlCol="0">
            <a:spAutoFit/>
          </a:bodyPr>
          <a:lstStyle/>
          <a:p>
            <a:r>
              <a:rPr lang="en-US" dirty="0">
                <a:solidFill>
                  <a:schemeClr val="accent1"/>
                </a:solidFill>
              </a:rPr>
              <a:t>https://godbolt.org/z/cs1d9YEv8</a:t>
            </a:r>
          </a:p>
        </p:txBody>
      </p:sp>
      <p:sp>
        <p:nvSpPr>
          <p:cNvPr id="5" name="Right Bracket 4">
            <a:extLst>
              <a:ext uri="{FF2B5EF4-FFF2-40B4-BE49-F238E27FC236}">
                <a16:creationId xmlns:a16="http://schemas.microsoft.com/office/drawing/2014/main" id="{90854C8E-959F-EFA8-ABB5-6D0F625AC82B}"/>
              </a:ext>
            </a:extLst>
          </p:cNvPr>
          <p:cNvSpPr/>
          <p:nvPr/>
        </p:nvSpPr>
        <p:spPr>
          <a:xfrm>
            <a:off x="7311056" y="2507657"/>
            <a:ext cx="149295" cy="47784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2F77813E-CDD4-F158-452E-6A67E41F868B}"/>
              </a:ext>
            </a:extLst>
          </p:cNvPr>
          <p:cNvSpPr txBox="1"/>
          <p:nvPr/>
        </p:nvSpPr>
        <p:spPr>
          <a:xfrm>
            <a:off x="7540843" y="2423415"/>
            <a:ext cx="3965357" cy="646331"/>
          </a:xfrm>
          <a:prstGeom prst="rect">
            <a:avLst/>
          </a:prstGeom>
          <a:noFill/>
          <a:ln>
            <a:solidFill>
              <a:schemeClr val="accent1"/>
            </a:solidFill>
          </a:ln>
        </p:spPr>
        <p:txBody>
          <a:bodyPr wrap="square" rtlCol="0">
            <a:spAutoFit/>
          </a:bodyPr>
          <a:lstStyle/>
          <a:p>
            <a:r>
              <a:rPr lang="en-US" dirty="0">
                <a:solidFill>
                  <a:schemeClr val="tx1"/>
                </a:solidFill>
              </a:rPr>
              <a:t>does the </a:t>
            </a:r>
            <a:r>
              <a:rPr lang="en-US" sz="14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basic_format_arg</a:t>
            </a:r>
            <a:r>
              <a:rPr lang="en-US" dirty="0">
                <a:solidFill>
                  <a:schemeClr val="tx1"/>
                </a:solidFill>
              </a:rPr>
              <a:t> </a:t>
            </a:r>
            <a:r>
              <a:rPr lang="en-US" dirty="0">
                <a:solidFill>
                  <a:schemeClr val="accent1"/>
                </a:solidFill>
              </a:rPr>
              <a:t>conversions</a:t>
            </a:r>
          </a:p>
          <a:p>
            <a:r>
              <a:rPr lang="en-US" dirty="0">
                <a:solidFill>
                  <a:schemeClr val="accent1"/>
                </a:solidFill>
              </a:rPr>
              <a:t>(may not be necessary here)</a:t>
            </a:r>
          </a:p>
        </p:txBody>
      </p:sp>
      <p:sp>
        <p:nvSpPr>
          <p:cNvPr id="9" name="Slide Number Placeholder 8">
            <a:extLst>
              <a:ext uri="{FF2B5EF4-FFF2-40B4-BE49-F238E27FC236}">
                <a16:creationId xmlns:a16="http://schemas.microsoft.com/office/drawing/2014/main" id="{45FAFC93-B9F6-E90A-F8D1-C91C492E8A14}"/>
              </a:ext>
            </a:extLst>
          </p:cNvPr>
          <p:cNvSpPr>
            <a:spLocks noGrp="1"/>
          </p:cNvSpPr>
          <p:nvPr>
            <p:ph type="sldNum" sz="quarter" idx="12"/>
          </p:nvPr>
        </p:nvSpPr>
        <p:spPr/>
        <p:txBody>
          <a:bodyPr/>
          <a:lstStyle/>
          <a:p>
            <a:fld id="{0EED7EFE-8F4A-4E55-AD2D-7D815A96E790}" type="slidenum">
              <a:rPr lang="en-US" smtClean="0"/>
              <a:t>145</a:t>
            </a:fld>
            <a:endParaRPr lang="en-US"/>
          </a:p>
        </p:txBody>
      </p:sp>
    </p:spTree>
    <p:extLst>
      <p:ext uri="{BB962C8B-B14F-4D97-AF65-F5344CB8AC3E}">
        <p14:creationId xmlns:p14="http://schemas.microsoft.com/office/powerpoint/2010/main" val="329209009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5BDF-CD36-D762-2FB7-AAE0CEAD0583}"/>
              </a:ext>
            </a:extLst>
          </p:cNvPr>
          <p:cNvSpPr>
            <a:spLocks noGrp="1"/>
          </p:cNvSpPr>
          <p:nvPr>
            <p:ph type="title"/>
          </p:nvPr>
        </p:nvSpPr>
        <p:spPr/>
        <p:txBody>
          <a:bodyPr/>
          <a:lstStyle/>
          <a:p>
            <a:r>
              <a:rPr lang="en-US" dirty="0"/>
              <a:t>Adding top-level </a:t>
            </a:r>
            <a:r>
              <a:rPr lang="en-US" dirty="0">
                <a:solidFill>
                  <a:schemeClr val="accent6"/>
                </a:solidFill>
              </a:rPr>
              <a:t>specifiers</a:t>
            </a:r>
            <a:r>
              <a:rPr lang="en-US" dirty="0">
                <a:solidFill>
                  <a:schemeClr val="tx1"/>
                </a:solidFill>
              </a:rPr>
              <a:t>: delimiter</a:t>
            </a:r>
            <a:endParaRPr lang="en-US" dirty="0"/>
          </a:p>
        </p:txBody>
      </p:sp>
      <p:sp>
        <p:nvSpPr>
          <p:cNvPr id="5" name="TextBox 4">
            <a:extLst>
              <a:ext uri="{FF2B5EF4-FFF2-40B4-BE49-F238E27FC236}">
                <a16:creationId xmlns:a16="http://schemas.microsoft.com/office/drawing/2014/main" id="{161AE059-2961-ED04-32DD-54E798A88C54}"/>
              </a:ext>
            </a:extLst>
          </p:cNvPr>
          <p:cNvSpPr txBox="1"/>
          <p:nvPr/>
        </p:nvSpPr>
        <p:spPr>
          <a:xfrm>
            <a:off x="1097280" y="1951672"/>
            <a:ext cx="8594019" cy="1200329"/>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main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vector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uint8_t</a:t>
            </a:r>
            <a:r>
              <a:rPr lang="en-US" b="0" dirty="0">
                <a:solidFill>
                  <a:srgbClr val="000000"/>
                </a:solidFill>
                <a:effectLst/>
                <a:latin typeface="Fira Code" panose="020B0809050000020004" pitchFamily="49" charset="0"/>
              </a:rPr>
              <a:t>&gt; </a:t>
            </a:r>
            <a:r>
              <a:rPr lang="en-US" b="0" dirty="0">
                <a:solidFill>
                  <a:srgbClr val="001080"/>
                </a:solidFill>
                <a:effectLst/>
                <a:latin typeface="Fira Code" panose="020B0809050000020004" pitchFamily="49" charset="0"/>
              </a:rPr>
              <a:t>mac</a:t>
            </a:r>
            <a:r>
              <a:rPr lang="en-US" b="0" dirty="0">
                <a:solidFill>
                  <a:srgbClr val="000000"/>
                </a:solidFill>
                <a:effectLst/>
                <a:latin typeface="Fira Code" panose="020B0809050000020004" pitchFamily="49" charset="0"/>
              </a:rPr>
              <a:t> = {</a:t>
            </a:r>
            <a:r>
              <a:rPr lang="en-US" b="0" dirty="0">
                <a:solidFill>
                  <a:srgbClr val="098658"/>
                </a:solidFill>
                <a:effectLst/>
                <a:latin typeface="Fira Code" panose="020B0809050000020004" pitchFamily="49" charset="0"/>
              </a:rPr>
              <a:t>0xaa</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0xbb</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0xcc</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0xdd</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0xee</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0xff</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dirty="0">
                <a:solidFill>
                  <a:srgbClr val="001080"/>
                </a:solidFill>
                <a:latin typeface="Fira Code" panose="020B0809050000020004" pitchFamily="49" charset="0"/>
              </a:rPr>
              <a:t>mac</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6" name="TextBox 5">
            <a:extLst>
              <a:ext uri="{FF2B5EF4-FFF2-40B4-BE49-F238E27FC236}">
                <a16:creationId xmlns:a16="http://schemas.microsoft.com/office/drawing/2014/main" id="{03F02CEC-86D1-692F-3E62-F3CB06F0E4A4}"/>
              </a:ext>
            </a:extLst>
          </p:cNvPr>
          <p:cNvSpPr txBox="1"/>
          <p:nvPr/>
        </p:nvSpPr>
        <p:spPr>
          <a:xfrm>
            <a:off x="1097280" y="4589133"/>
            <a:ext cx="4320413" cy="369332"/>
          </a:xfrm>
          <a:prstGeom prst="rect">
            <a:avLst/>
          </a:prstGeom>
          <a:noFill/>
        </p:spPr>
        <p:txBody>
          <a:bodyPr wrap="none" rtlCol="0">
            <a:spAutoFit/>
          </a:bodyPr>
          <a:lstStyle/>
          <a:p>
            <a:r>
              <a:rPr lang="en-US" b="0" dirty="0">
                <a:effectLst/>
                <a:latin typeface="Fira Code" panose="020B0809050000020004" pitchFamily="49" charset="0"/>
              </a:rPr>
              <a:t>[170, 187, 204, 221, 238, 255]</a:t>
            </a:r>
          </a:p>
        </p:txBody>
      </p:sp>
      <p:sp>
        <p:nvSpPr>
          <p:cNvPr id="7" name="Slide Number Placeholder 6">
            <a:extLst>
              <a:ext uri="{FF2B5EF4-FFF2-40B4-BE49-F238E27FC236}">
                <a16:creationId xmlns:a16="http://schemas.microsoft.com/office/drawing/2014/main" id="{C22F7DEE-1F73-5060-D90B-5AB9B24FC49D}"/>
              </a:ext>
            </a:extLst>
          </p:cNvPr>
          <p:cNvSpPr>
            <a:spLocks noGrp="1"/>
          </p:cNvSpPr>
          <p:nvPr>
            <p:ph type="sldNum" sz="quarter" idx="12"/>
          </p:nvPr>
        </p:nvSpPr>
        <p:spPr/>
        <p:txBody>
          <a:bodyPr/>
          <a:lstStyle/>
          <a:p>
            <a:fld id="{0EED7EFE-8F4A-4E55-AD2D-7D815A96E790}" type="slidenum">
              <a:rPr lang="en-US" smtClean="0"/>
              <a:t>146</a:t>
            </a:fld>
            <a:endParaRPr lang="en-US"/>
          </a:p>
        </p:txBody>
      </p:sp>
    </p:spTree>
    <p:extLst>
      <p:ext uri="{BB962C8B-B14F-4D97-AF65-F5344CB8AC3E}">
        <p14:creationId xmlns:p14="http://schemas.microsoft.com/office/powerpoint/2010/main" val="22172000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5BDF-CD36-D762-2FB7-AAE0CEAD0583}"/>
              </a:ext>
            </a:extLst>
          </p:cNvPr>
          <p:cNvSpPr>
            <a:spLocks noGrp="1"/>
          </p:cNvSpPr>
          <p:nvPr>
            <p:ph type="title"/>
          </p:nvPr>
        </p:nvSpPr>
        <p:spPr/>
        <p:txBody>
          <a:bodyPr/>
          <a:lstStyle/>
          <a:p>
            <a:r>
              <a:rPr lang="en-US" dirty="0"/>
              <a:t>Adding top-level </a:t>
            </a:r>
            <a:r>
              <a:rPr lang="en-US" dirty="0">
                <a:solidFill>
                  <a:schemeClr val="accent6"/>
                </a:solidFill>
              </a:rPr>
              <a:t>specifiers</a:t>
            </a:r>
            <a:r>
              <a:rPr lang="en-US" dirty="0">
                <a:solidFill>
                  <a:schemeClr val="tx1"/>
                </a:solidFill>
              </a:rPr>
              <a:t>: delimiter</a:t>
            </a:r>
            <a:endParaRPr lang="en-US" dirty="0"/>
          </a:p>
        </p:txBody>
      </p:sp>
      <p:sp>
        <p:nvSpPr>
          <p:cNvPr id="5" name="TextBox 4">
            <a:extLst>
              <a:ext uri="{FF2B5EF4-FFF2-40B4-BE49-F238E27FC236}">
                <a16:creationId xmlns:a16="http://schemas.microsoft.com/office/drawing/2014/main" id="{161AE059-2961-ED04-32DD-54E798A88C54}"/>
              </a:ext>
            </a:extLst>
          </p:cNvPr>
          <p:cNvSpPr txBox="1"/>
          <p:nvPr/>
        </p:nvSpPr>
        <p:spPr>
          <a:xfrm>
            <a:off x="1097280" y="1951672"/>
            <a:ext cx="8594019" cy="1477328"/>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main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vector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uint8_t</a:t>
            </a:r>
            <a:r>
              <a:rPr lang="en-US" b="0" dirty="0">
                <a:solidFill>
                  <a:srgbClr val="000000"/>
                </a:solidFill>
                <a:effectLst/>
                <a:latin typeface="Fira Code" panose="020B0809050000020004" pitchFamily="49" charset="0"/>
              </a:rPr>
              <a:t>&gt; </a:t>
            </a:r>
            <a:r>
              <a:rPr lang="en-US" b="0" dirty="0">
                <a:solidFill>
                  <a:srgbClr val="001080"/>
                </a:solidFill>
                <a:effectLst/>
                <a:latin typeface="Fira Code" panose="020B0809050000020004" pitchFamily="49" charset="0"/>
              </a:rPr>
              <a:t>mac</a:t>
            </a:r>
            <a:r>
              <a:rPr lang="en-US" b="0" dirty="0">
                <a:solidFill>
                  <a:srgbClr val="000000"/>
                </a:solidFill>
                <a:effectLst/>
                <a:latin typeface="Fira Code" panose="020B0809050000020004" pitchFamily="49" charset="0"/>
              </a:rPr>
              <a:t> = {</a:t>
            </a:r>
            <a:r>
              <a:rPr lang="en-US" b="0" dirty="0">
                <a:solidFill>
                  <a:srgbClr val="098658"/>
                </a:solidFill>
                <a:effectLst/>
                <a:latin typeface="Fira Code" panose="020B0809050000020004" pitchFamily="49" charset="0"/>
              </a:rPr>
              <a:t>0xaa</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0xbb</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0xcc</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0xdd</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0xee</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0xff</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dirty="0">
                <a:solidFill>
                  <a:srgbClr val="001080"/>
                </a:solidFill>
                <a:latin typeface="Fira Code" panose="020B0809050000020004" pitchFamily="49" charset="0"/>
              </a:rPr>
              <a:t>mac</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dirty="0">
                <a:solidFill>
                  <a:srgbClr val="001080"/>
                </a:solidFill>
                <a:latin typeface="Fira Code" panose="020B0809050000020004" pitchFamily="49" charset="0"/>
              </a:rPr>
              <a:t>mac</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6" name="TextBox 5">
            <a:extLst>
              <a:ext uri="{FF2B5EF4-FFF2-40B4-BE49-F238E27FC236}">
                <a16:creationId xmlns:a16="http://schemas.microsoft.com/office/drawing/2014/main" id="{03F02CEC-86D1-692F-3E62-F3CB06F0E4A4}"/>
              </a:ext>
            </a:extLst>
          </p:cNvPr>
          <p:cNvSpPr txBox="1"/>
          <p:nvPr/>
        </p:nvSpPr>
        <p:spPr>
          <a:xfrm>
            <a:off x="1097280" y="4589133"/>
            <a:ext cx="4320413" cy="646331"/>
          </a:xfrm>
          <a:prstGeom prst="rect">
            <a:avLst/>
          </a:prstGeom>
          <a:noFill/>
        </p:spPr>
        <p:txBody>
          <a:bodyPr wrap="none" rtlCol="0">
            <a:spAutoFit/>
          </a:bodyPr>
          <a:lstStyle/>
          <a:p>
            <a:r>
              <a:rPr lang="en-US" b="0" dirty="0">
                <a:effectLst/>
                <a:latin typeface="Fira Code" panose="020B0809050000020004" pitchFamily="49" charset="0"/>
              </a:rPr>
              <a:t>[170, 187, 204, 221, 238, 255]</a:t>
            </a:r>
          </a:p>
          <a:p>
            <a:r>
              <a:rPr lang="en-US" dirty="0">
                <a:latin typeface="Fira Code" panose="020B0809050000020004" pitchFamily="49" charset="0"/>
              </a:rPr>
              <a:t>[aa, bb, cc, dd, </a:t>
            </a:r>
            <a:r>
              <a:rPr lang="en-US" dirty="0" err="1">
                <a:latin typeface="Fira Code" panose="020B0809050000020004" pitchFamily="49" charset="0"/>
              </a:rPr>
              <a:t>ee</a:t>
            </a:r>
            <a:r>
              <a:rPr lang="en-US" dirty="0">
                <a:latin typeface="Fira Code" panose="020B0809050000020004" pitchFamily="49" charset="0"/>
              </a:rPr>
              <a:t>, ff]</a:t>
            </a:r>
            <a:endParaRPr lang="en-US" b="0" dirty="0">
              <a:effectLst/>
              <a:latin typeface="Fira Code" panose="020B0809050000020004" pitchFamily="49" charset="0"/>
            </a:endParaRPr>
          </a:p>
        </p:txBody>
      </p:sp>
      <p:sp>
        <p:nvSpPr>
          <p:cNvPr id="7" name="Slide Number Placeholder 6">
            <a:extLst>
              <a:ext uri="{FF2B5EF4-FFF2-40B4-BE49-F238E27FC236}">
                <a16:creationId xmlns:a16="http://schemas.microsoft.com/office/drawing/2014/main" id="{50DF514D-9118-DFB8-B765-2457692B4056}"/>
              </a:ext>
            </a:extLst>
          </p:cNvPr>
          <p:cNvSpPr>
            <a:spLocks noGrp="1"/>
          </p:cNvSpPr>
          <p:nvPr>
            <p:ph type="sldNum" sz="quarter" idx="12"/>
          </p:nvPr>
        </p:nvSpPr>
        <p:spPr/>
        <p:txBody>
          <a:bodyPr/>
          <a:lstStyle/>
          <a:p>
            <a:fld id="{0EED7EFE-8F4A-4E55-AD2D-7D815A96E790}" type="slidenum">
              <a:rPr lang="en-US" smtClean="0"/>
              <a:t>147</a:t>
            </a:fld>
            <a:endParaRPr lang="en-US"/>
          </a:p>
        </p:txBody>
      </p:sp>
    </p:spTree>
    <p:extLst>
      <p:ext uri="{BB962C8B-B14F-4D97-AF65-F5344CB8AC3E}">
        <p14:creationId xmlns:p14="http://schemas.microsoft.com/office/powerpoint/2010/main" val="147026511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5BDF-CD36-D762-2FB7-AAE0CEAD0583}"/>
              </a:ext>
            </a:extLst>
          </p:cNvPr>
          <p:cNvSpPr>
            <a:spLocks noGrp="1"/>
          </p:cNvSpPr>
          <p:nvPr>
            <p:ph type="title"/>
          </p:nvPr>
        </p:nvSpPr>
        <p:spPr/>
        <p:txBody>
          <a:bodyPr/>
          <a:lstStyle/>
          <a:p>
            <a:r>
              <a:rPr lang="en-US" dirty="0"/>
              <a:t>Adding top-level </a:t>
            </a:r>
            <a:r>
              <a:rPr lang="en-US" dirty="0">
                <a:solidFill>
                  <a:schemeClr val="accent6"/>
                </a:solidFill>
              </a:rPr>
              <a:t>specifiers</a:t>
            </a:r>
            <a:r>
              <a:rPr lang="en-US" dirty="0">
                <a:solidFill>
                  <a:schemeClr val="tx1"/>
                </a:solidFill>
              </a:rPr>
              <a:t>: delimiter</a:t>
            </a:r>
            <a:endParaRPr lang="en-US" dirty="0"/>
          </a:p>
        </p:txBody>
      </p:sp>
      <p:sp>
        <p:nvSpPr>
          <p:cNvPr id="5" name="TextBox 4">
            <a:extLst>
              <a:ext uri="{FF2B5EF4-FFF2-40B4-BE49-F238E27FC236}">
                <a16:creationId xmlns:a16="http://schemas.microsoft.com/office/drawing/2014/main" id="{161AE059-2961-ED04-32DD-54E798A88C54}"/>
              </a:ext>
            </a:extLst>
          </p:cNvPr>
          <p:cNvSpPr txBox="1"/>
          <p:nvPr/>
        </p:nvSpPr>
        <p:spPr>
          <a:xfrm>
            <a:off x="1097280" y="1951672"/>
            <a:ext cx="8594019" cy="1754326"/>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main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vector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uint8_t</a:t>
            </a:r>
            <a:r>
              <a:rPr lang="en-US" b="0" dirty="0">
                <a:solidFill>
                  <a:srgbClr val="000000"/>
                </a:solidFill>
                <a:effectLst/>
                <a:latin typeface="Fira Code" panose="020B0809050000020004" pitchFamily="49" charset="0"/>
              </a:rPr>
              <a:t>&gt; </a:t>
            </a:r>
            <a:r>
              <a:rPr lang="en-US" b="0" dirty="0">
                <a:solidFill>
                  <a:srgbClr val="001080"/>
                </a:solidFill>
                <a:effectLst/>
                <a:latin typeface="Fira Code" panose="020B0809050000020004" pitchFamily="49" charset="0"/>
              </a:rPr>
              <a:t>mac</a:t>
            </a:r>
            <a:r>
              <a:rPr lang="en-US" b="0" dirty="0">
                <a:solidFill>
                  <a:srgbClr val="000000"/>
                </a:solidFill>
                <a:effectLst/>
                <a:latin typeface="Fira Code" panose="020B0809050000020004" pitchFamily="49" charset="0"/>
              </a:rPr>
              <a:t> = {</a:t>
            </a:r>
            <a:r>
              <a:rPr lang="en-US" b="0" dirty="0">
                <a:solidFill>
                  <a:srgbClr val="098658"/>
                </a:solidFill>
                <a:effectLst/>
                <a:latin typeface="Fira Code" panose="020B0809050000020004" pitchFamily="49" charset="0"/>
              </a:rPr>
              <a:t>0xaa</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0xbb</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0xcc</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0xdd</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0xee</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0xff</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dirty="0">
                <a:solidFill>
                  <a:srgbClr val="001080"/>
                </a:solidFill>
                <a:latin typeface="Fira Code" panose="020B0809050000020004" pitchFamily="49" charset="0"/>
              </a:rPr>
              <a:t>mac</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dirty="0">
                <a:solidFill>
                  <a:srgbClr val="001080"/>
                </a:solidFill>
                <a:latin typeface="Fira Code" panose="020B0809050000020004" pitchFamily="49" charset="0"/>
              </a:rPr>
              <a:t>mac</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"{:n:02x}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dirty="0">
                <a:solidFill>
                  <a:srgbClr val="001080"/>
                </a:solidFill>
                <a:latin typeface="Fira Code" panose="020B0809050000020004" pitchFamily="49" charset="0"/>
              </a:rPr>
              <a:t>mac</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6" name="TextBox 5">
            <a:extLst>
              <a:ext uri="{FF2B5EF4-FFF2-40B4-BE49-F238E27FC236}">
                <a16:creationId xmlns:a16="http://schemas.microsoft.com/office/drawing/2014/main" id="{03F02CEC-86D1-692F-3E62-F3CB06F0E4A4}"/>
              </a:ext>
            </a:extLst>
          </p:cNvPr>
          <p:cNvSpPr txBox="1"/>
          <p:nvPr/>
        </p:nvSpPr>
        <p:spPr>
          <a:xfrm>
            <a:off x="1097280" y="4589133"/>
            <a:ext cx="4320413" cy="923330"/>
          </a:xfrm>
          <a:prstGeom prst="rect">
            <a:avLst/>
          </a:prstGeom>
          <a:noFill/>
        </p:spPr>
        <p:txBody>
          <a:bodyPr wrap="none" rtlCol="0">
            <a:spAutoFit/>
          </a:bodyPr>
          <a:lstStyle/>
          <a:p>
            <a:r>
              <a:rPr lang="en-US" b="0" dirty="0">
                <a:effectLst/>
                <a:latin typeface="Fira Code" panose="020B0809050000020004" pitchFamily="49" charset="0"/>
              </a:rPr>
              <a:t>[170, 187, 204, 221, 238, 255]</a:t>
            </a:r>
          </a:p>
          <a:p>
            <a:r>
              <a:rPr lang="en-US" dirty="0">
                <a:latin typeface="Fira Code" panose="020B0809050000020004" pitchFamily="49" charset="0"/>
              </a:rPr>
              <a:t>[aa, bb, cc, dd, </a:t>
            </a:r>
            <a:r>
              <a:rPr lang="en-US" dirty="0" err="1">
                <a:latin typeface="Fira Code" panose="020B0809050000020004" pitchFamily="49" charset="0"/>
              </a:rPr>
              <a:t>ee</a:t>
            </a:r>
            <a:r>
              <a:rPr lang="en-US" dirty="0">
                <a:latin typeface="Fira Code" panose="020B0809050000020004" pitchFamily="49" charset="0"/>
              </a:rPr>
              <a:t>, ff]</a:t>
            </a:r>
          </a:p>
          <a:p>
            <a:r>
              <a:rPr lang="en-US" dirty="0">
                <a:latin typeface="Fira Code" panose="020B0809050000020004" pitchFamily="49" charset="0"/>
              </a:rPr>
              <a:t>aa, bb, cc, dd, </a:t>
            </a:r>
            <a:r>
              <a:rPr lang="en-US" dirty="0" err="1">
                <a:latin typeface="Fira Code" panose="020B0809050000020004" pitchFamily="49" charset="0"/>
              </a:rPr>
              <a:t>ee</a:t>
            </a:r>
            <a:r>
              <a:rPr lang="en-US" dirty="0">
                <a:latin typeface="Fira Code" panose="020B0809050000020004" pitchFamily="49" charset="0"/>
              </a:rPr>
              <a:t>, ff</a:t>
            </a:r>
            <a:endParaRPr lang="en-US" b="0" dirty="0">
              <a:effectLst/>
              <a:latin typeface="Fira Code" panose="020B0809050000020004" pitchFamily="49" charset="0"/>
            </a:endParaRPr>
          </a:p>
        </p:txBody>
      </p:sp>
      <p:sp>
        <p:nvSpPr>
          <p:cNvPr id="7" name="Slide Number Placeholder 6">
            <a:extLst>
              <a:ext uri="{FF2B5EF4-FFF2-40B4-BE49-F238E27FC236}">
                <a16:creationId xmlns:a16="http://schemas.microsoft.com/office/drawing/2014/main" id="{F473F7AD-661E-5980-E62D-1A0AFC6C8BC3}"/>
              </a:ext>
            </a:extLst>
          </p:cNvPr>
          <p:cNvSpPr>
            <a:spLocks noGrp="1"/>
          </p:cNvSpPr>
          <p:nvPr>
            <p:ph type="sldNum" sz="quarter" idx="12"/>
          </p:nvPr>
        </p:nvSpPr>
        <p:spPr/>
        <p:txBody>
          <a:bodyPr/>
          <a:lstStyle/>
          <a:p>
            <a:fld id="{0EED7EFE-8F4A-4E55-AD2D-7D815A96E790}" type="slidenum">
              <a:rPr lang="en-US" smtClean="0"/>
              <a:t>148</a:t>
            </a:fld>
            <a:endParaRPr lang="en-US"/>
          </a:p>
        </p:txBody>
      </p:sp>
    </p:spTree>
    <p:extLst>
      <p:ext uri="{BB962C8B-B14F-4D97-AF65-F5344CB8AC3E}">
        <p14:creationId xmlns:p14="http://schemas.microsoft.com/office/powerpoint/2010/main" val="281441614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5BDF-CD36-D762-2FB7-AAE0CEAD0583}"/>
              </a:ext>
            </a:extLst>
          </p:cNvPr>
          <p:cNvSpPr>
            <a:spLocks noGrp="1"/>
          </p:cNvSpPr>
          <p:nvPr>
            <p:ph type="title"/>
          </p:nvPr>
        </p:nvSpPr>
        <p:spPr/>
        <p:txBody>
          <a:bodyPr/>
          <a:lstStyle/>
          <a:p>
            <a:r>
              <a:rPr lang="en-US" dirty="0"/>
              <a:t>Adding top-level </a:t>
            </a:r>
            <a:r>
              <a:rPr lang="en-US" dirty="0">
                <a:solidFill>
                  <a:schemeClr val="accent6"/>
                </a:solidFill>
              </a:rPr>
              <a:t>specifiers</a:t>
            </a:r>
            <a:r>
              <a:rPr lang="en-US" dirty="0">
                <a:solidFill>
                  <a:schemeClr val="tx1"/>
                </a:solidFill>
              </a:rPr>
              <a:t>: delimiter</a:t>
            </a:r>
            <a:endParaRPr lang="en-US" dirty="0"/>
          </a:p>
        </p:txBody>
      </p:sp>
      <p:sp>
        <p:nvSpPr>
          <p:cNvPr id="5" name="TextBox 4">
            <a:extLst>
              <a:ext uri="{FF2B5EF4-FFF2-40B4-BE49-F238E27FC236}">
                <a16:creationId xmlns:a16="http://schemas.microsoft.com/office/drawing/2014/main" id="{161AE059-2961-ED04-32DD-54E798A88C54}"/>
              </a:ext>
            </a:extLst>
          </p:cNvPr>
          <p:cNvSpPr txBox="1"/>
          <p:nvPr/>
        </p:nvSpPr>
        <p:spPr>
          <a:xfrm>
            <a:off x="1097280" y="1951672"/>
            <a:ext cx="8594019" cy="2031325"/>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int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main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vector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uint8_t</a:t>
            </a:r>
            <a:r>
              <a:rPr lang="en-US" b="0" dirty="0">
                <a:solidFill>
                  <a:srgbClr val="000000"/>
                </a:solidFill>
                <a:effectLst/>
                <a:latin typeface="Fira Code" panose="020B0809050000020004" pitchFamily="49" charset="0"/>
              </a:rPr>
              <a:t>&gt; </a:t>
            </a:r>
            <a:r>
              <a:rPr lang="en-US" b="0" dirty="0">
                <a:solidFill>
                  <a:srgbClr val="001080"/>
                </a:solidFill>
                <a:effectLst/>
                <a:latin typeface="Fira Code" panose="020B0809050000020004" pitchFamily="49" charset="0"/>
              </a:rPr>
              <a:t>mac</a:t>
            </a:r>
            <a:r>
              <a:rPr lang="en-US" b="0" dirty="0">
                <a:solidFill>
                  <a:srgbClr val="000000"/>
                </a:solidFill>
                <a:effectLst/>
                <a:latin typeface="Fira Code" panose="020B0809050000020004" pitchFamily="49" charset="0"/>
              </a:rPr>
              <a:t> = {</a:t>
            </a:r>
            <a:r>
              <a:rPr lang="en-US" b="0" dirty="0">
                <a:solidFill>
                  <a:srgbClr val="098658"/>
                </a:solidFill>
                <a:effectLst/>
                <a:latin typeface="Fira Code" panose="020B0809050000020004" pitchFamily="49" charset="0"/>
              </a:rPr>
              <a:t>0xaa</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0xbb</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0xcc</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0xdd</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0xee</a:t>
            </a:r>
            <a:r>
              <a:rPr lang="en-US" b="0" dirty="0">
                <a:solidFill>
                  <a:srgbClr val="000000"/>
                </a:solidFill>
                <a:effectLst/>
                <a:latin typeface="Fira Code" panose="020B0809050000020004" pitchFamily="49" charset="0"/>
              </a:rPr>
              <a:t>, </a:t>
            </a:r>
            <a:r>
              <a:rPr lang="en-US" b="0" dirty="0">
                <a:solidFill>
                  <a:srgbClr val="098658"/>
                </a:solidFill>
                <a:effectLst/>
                <a:latin typeface="Fira Code" panose="020B0809050000020004" pitchFamily="49" charset="0"/>
              </a:rPr>
              <a:t>0xff</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dirty="0">
                <a:solidFill>
                  <a:srgbClr val="001080"/>
                </a:solidFill>
                <a:latin typeface="Fira Code" panose="020B0809050000020004" pitchFamily="49" charset="0"/>
              </a:rPr>
              <a:t>mac</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dirty="0">
                <a:solidFill>
                  <a:srgbClr val="001080"/>
                </a:solidFill>
                <a:latin typeface="Fira Code" panose="020B0809050000020004" pitchFamily="49" charset="0"/>
              </a:rPr>
              <a:t>mac</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"{:n:02x}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dirty="0">
                <a:solidFill>
                  <a:srgbClr val="001080"/>
                </a:solidFill>
                <a:latin typeface="Fira Code" panose="020B0809050000020004" pitchFamily="49" charset="0"/>
              </a:rPr>
              <a:t>mac</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join</a:t>
            </a:r>
            <a:r>
              <a:rPr lang="en-US" b="0" dirty="0">
                <a:solidFill>
                  <a:srgbClr val="000000"/>
                </a:solidFill>
                <a:effectLst/>
                <a:latin typeface="Fira Code" panose="020B0809050000020004" pitchFamily="49" charset="0"/>
              </a:rPr>
              <a:t>(</a:t>
            </a:r>
            <a:r>
              <a:rPr lang="en-US" b="0" dirty="0">
                <a:solidFill>
                  <a:srgbClr val="001080"/>
                </a:solidFill>
                <a:effectLst/>
                <a:latin typeface="Fira Code" panose="020B0809050000020004" pitchFamily="49" charset="0"/>
              </a:rPr>
              <a:t>mac</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r>
              <a:rPr lang="en-US" b="0" dirty="0">
                <a:solidFill>
                  <a:srgbClr val="008000"/>
                </a:solidFill>
                <a:effectLst/>
                <a:latin typeface="Fira Code" panose="020B0809050000020004" pitchFamily="49" charset="0"/>
              </a:rPr>
              <a:t>  </a:t>
            </a:r>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a:t>
            </a:r>
          </a:p>
        </p:txBody>
      </p:sp>
      <p:sp>
        <p:nvSpPr>
          <p:cNvPr id="6" name="TextBox 5">
            <a:extLst>
              <a:ext uri="{FF2B5EF4-FFF2-40B4-BE49-F238E27FC236}">
                <a16:creationId xmlns:a16="http://schemas.microsoft.com/office/drawing/2014/main" id="{03F02CEC-86D1-692F-3E62-F3CB06F0E4A4}"/>
              </a:ext>
            </a:extLst>
          </p:cNvPr>
          <p:cNvSpPr txBox="1"/>
          <p:nvPr/>
        </p:nvSpPr>
        <p:spPr>
          <a:xfrm>
            <a:off x="1097280" y="4589133"/>
            <a:ext cx="4320413" cy="1200329"/>
          </a:xfrm>
          <a:prstGeom prst="rect">
            <a:avLst/>
          </a:prstGeom>
          <a:noFill/>
        </p:spPr>
        <p:txBody>
          <a:bodyPr wrap="none" rtlCol="0">
            <a:spAutoFit/>
          </a:bodyPr>
          <a:lstStyle/>
          <a:p>
            <a:r>
              <a:rPr lang="en-US" b="0" dirty="0">
                <a:effectLst/>
                <a:latin typeface="Fira Code" panose="020B0809050000020004" pitchFamily="49" charset="0"/>
              </a:rPr>
              <a:t>[170, 187, 204, 221, 238, 255]</a:t>
            </a:r>
          </a:p>
          <a:p>
            <a:r>
              <a:rPr lang="en-US" dirty="0">
                <a:latin typeface="Fira Code" panose="020B0809050000020004" pitchFamily="49" charset="0"/>
              </a:rPr>
              <a:t>[aa, bb, cc, dd, </a:t>
            </a:r>
            <a:r>
              <a:rPr lang="en-US" dirty="0" err="1">
                <a:latin typeface="Fira Code" panose="020B0809050000020004" pitchFamily="49" charset="0"/>
              </a:rPr>
              <a:t>ee</a:t>
            </a:r>
            <a:r>
              <a:rPr lang="en-US" dirty="0">
                <a:latin typeface="Fira Code" panose="020B0809050000020004" pitchFamily="49" charset="0"/>
              </a:rPr>
              <a:t>, ff]</a:t>
            </a:r>
          </a:p>
          <a:p>
            <a:r>
              <a:rPr lang="en-US" dirty="0">
                <a:latin typeface="Fira Code" panose="020B0809050000020004" pitchFamily="49" charset="0"/>
              </a:rPr>
              <a:t>aa, bb, cc, dd, </a:t>
            </a:r>
            <a:r>
              <a:rPr lang="en-US" dirty="0" err="1">
                <a:latin typeface="Fira Code" panose="020B0809050000020004" pitchFamily="49" charset="0"/>
              </a:rPr>
              <a:t>ee</a:t>
            </a:r>
            <a:r>
              <a:rPr lang="en-US" dirty="0">
                <a:latin typeface="Fira Code" panose="020B0809050000020004" pitchFamily="49" charset="0"/>
              </a:rPr>
              <a:t>, ff</a:t>
            </a:r>
          </a:p>
          <a:p>
            <a:r>
              <a:rPr lang="en-US" dirty="0" err="1">
                <a:latin typeface="Fira Code" panose="020B0809050000020004" pitchFamily="49" charset="0"/>
              </a:rPr>
              <a:t>aa:bb:cc:dd:ee:ff</a:t>
            </a:r>
            <a:endParaRPr lang="en-US" b="0" dirty="0">
              <a:effectLst/>
              <a:latin typeface="Fira Code" panose="020B0809050000020004" pitchFamily="49" charset="0"/>
            </a:endParaRPr>
          </a:p>
        </p:txBody>
      </p:sp>
      <p:sp>
        <p:nvSpPr>
          <p:cNvPr id="4" name="TextBox 3">
            <a:extLst>
              <a:ext uri="{FF2B5EF4-FFF2-40B4-BE49-F238E27FC236}">
                <a16:creationId xmlns:a16="http://schemas.microsoft.com/office/drawing/2014/main" id="{1CC3583F-D473-D0BE-F986-25662A8D8BEF}"/>
              </a:ext>
            </a:extLst>
          </p:cNvPr>
          <p:cNvSpPr txBox="1"/>
          <p:nvPr/>
        </p:nvSpPr>
        <p:spPr>
          <a:xfrm>
            <a:off x="6096000" y="3217970"/>
            <a:ext cx="567812" cy="584775"/>
          </a:xfrm>
          <a:prstGeom prst="rect">
            <a:avLst/>
          </a:prstGeom>
          <a:noFill/>
        </p:spPr>
        <p:txBody>
          <a:bodyPr wrap="square">
            <a:spAutoFit/>
          </a:bodyPr>
          <a:lstStyle/>
          <a:p>
            <a:r>
              <a:rPr lang="en-US" sz="3200" dirty="0"/>
              <a:t>🤷‍♂️</a:t>
            </a:r>
          </a:p>
        </p:txBody>
      </p:sp>
      <p:sp>
        <p:nvSpPr>
          <p:cNvPr id="8" name="Slide Number Placeholder 7">
            <a:extLst>
              <a:ext uri="{FF2B5EF4-FFF2-40B4-BE49-F238E27FC236}">
                <a16:creationId xmlns:a16="http://schemas.microsoft.com/office/drawing/2014/main" id="{F111F7FC-3B01-3A10-87A4-CDFA11AE4FF5}"/>
              </a:ext>
            </a:extLst>
          </p:cNvPr>
          <p:cNvSpPr>
            <a:spLocks noGrp="1"/>
          </p:cNvSpPr>
          <p:nvPr>
            <p:ph type="sldNum" sz="quarter" idx="12"/>
          </p:nvPr>
        </p:nvSpPr>
        <p:spPr/>
        <p:txBody>
          <a:bodyPr/>
          <a:lstStyle/>
          <a:p>
            <a:fld id="{0EED7EFE-8F4A-4E55-AD2D-7D815A96E790}" type="slidenum">
              <a:rPr lang="en-US" smtClean="0"/>
              <a:t>149</a:t>
            </a:fld>
            <a:endParaRPr lang="en-US"/>
          </a:p>
        </p:txBody>
      </p:sp>
    </p:spTree>
    <p:extLst>
      <p:ext uri="{BB962C8B-B14F-4D97-AF65-F5344CB8AC3E}">
        <p14:creationId xmlns:p14="http://schemas.microsoft.com/office/powerpoint/2010/main" val="65404624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E6423B-128D-4AB0-E195-17A1E8855ADC}"/>
              </a:ext>
            </a:extLst>
          </p:cNvPr>
          <p:cNvSpPr>
            <a:spLocks noGrp="1"/>
          </p:cNvSpPr>
          <p:nvPr>
            <p:ph type="title"/>
          </p:nvPr>
        </p:nvSpPr>
        <p:spPr/>
        <p:txBody>
          <a:bodyPr>
            <a:normAutofit/>
          </a:bodyPr>
          <a:lstStyle/>
          <a:p>
            <a:r>
              <a:rPr lang="en-US" dirty="0"/>
              <a:t>Then there was </a:t>
            </a:r>
            <a:r>
              <a:rPr lang="en-US" dirty="0">
                <a:solidFill>
                  <a:schemeClr val="accent6"/>
                </a:solidFill>
              </a:rPr>
              <a:t>{</a:t>
            </a:r>
            <a:r>
              <a:rPr lang="en-US" dirty="0" err="1">
                <a:solidFill>
                  <a:schemeClr val="accent6"/>
                </a:solidFill>
              </a:rPr>
              <a:t>fmt</a:t>
            </a:r>
            <a:r>
              <a:rPr lang="en-US" dirty="0">
                <a:solidFill>
                  <a:schemeClr val="accent6"/>
                </a:solidFill>
              </a:rPr>
              <a:t>}</a:t>
            </a:r>
          </a:p>
        </p:txBody>
      </p:sp>
      <p:sp>
        <p:nvSpPr>
          <p:cNvPr id="5" name="Text Placeholder 4">
            <a:extLst>
              <a:ext uri="{FF2B5EF4-FFF2-40B4-BE49-F238E27FC236}">
                <a16:creationId xmlns:a16="http://schemas.microsoft.com/office/drawing/2014/main" id="{FB9EC56C-E734-50EA-8ABC-7181D93D841E}"/>
              </a:ext>
            </a:extLst>
          </p:cNvPr>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E6551766-219E-C152-BABD-ED4F87A2718E}"/>
              </a:ext>
            </a:extLst>
          </p:cNvPr>
          <p:cNvSpPr>
            <a:spLocks noGrp="1"/>
          </p:cNvSpPr>
          <p:nvPr>
            <p:ph type="sldNum" sz="quarter" idx="12"/>
          </p:nvPr>
        </p:nvSpPr>
        <p:spPr/>
        <p:txBody>
          <a:bodyPr/>
          <a:lstStyle/>
          <a:p>
            <a:fld id="{0EED7EFE-8F4A-4E55-AD2D-7D815A96E790}" type="slidenum">
              <a:rPr lang="en-US" smtClean="0"/>
              <a:t>15</a:t>
            </a:fld>
            <a:endParaRPr lang="en-US"/>
          </a:p>
        </p:txBody>
      </p:sp>
    </p:spTree>
    <p:extLst>
      <p:ext uri="{BB962C8B-B14F-4D97-AF65-F5344CB8AC3E}">
        <p14:creationId xmlns:p14="http://schemas.microsoft.com/office/powerpoint/2010/main" val="4937746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5BDF-CD36-D762-2FB7-AAE0CEAD0583}"/>
              </a:ext>
            </a:extLst>
          </p:cNvPr>
          <p:cNvSpPr>
            <a:spLocks noGrp="1"/>
          </p:cNvSpPr>
          <p:nvPr>
            <p:ph type="title"/>
          </p:nvPr>
        </p:nvSpPr>
        <p:spPr/>
        <p:txBody>
          <a:bodyPr/>
          <a:lstStyle/>
          <a:p>
            <a:r>
              <a:rPr lang="en-US" dirty="0"/>
              <a:t>Adding top-level </a:t>
            </a:r>
            <a:r>
              <a:rPr lang="en-US" dirty="0">
                <a:solidFill>
                  <a:schemeClr val="accent6"/>
                </a:solidFill>
              </a:rPr>
              <a:t>specifiers</a:t>
            </a:r>
            <a:r>
              <a:rPr lang="en-US" dirty="0">
                <a:solidFill>
                  <a:schemeClr val="tx1"/>
                </a:solidFill>
              </a:rPr>
              <a:t>: delimiter</a:t>
            </a:r>
            <a:endParaRPr lang="en-US" dirty="0"/>
          </a:p>
        </p:txBody>
      </p:sp>
      <p:sp>
        <p:nvSpPr>
          <p:cNvPr id="5" name="TextBox 4">
            <a:extLst>
              <a:ext uri="{FF2B5EF4-FFF2-40B4-BE49-F238E27FC236}">
                <a16:creationId xmlns:a16="http://schemas.microsoft.com/office/drawing/2014/main" id="{161AE059-2961-ED04-32DD-54E798A88C54}"/>
              </a:ext>
            </a:extLst>
          </p:cNvPr>
          <p:cNvSpPr txBox="1"/>
          <p:nvPr/>
        </p:nvSpPr>
        <p:spPr>
          <a:xfrm>
            <a:off x="1097280" y="1951672"/>
            <a:ext cx="5147563" cy="369332"/>
          </a:xfrm>
          <a:prstGeom prst="rect">
            <a:avLst/>
          </a:prstGeom>
          <a:noFill/>
        </p:spPr>
        <p:txBody>
          <a:bodyPr wrap="none" rtlCol="0">
            <a:spAutoFit/>
          </a:bodyPr>
          <a:lstStyle/>
          <a:p>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join</a:t>
            </a:r>
            <a:r>
              <a:rPr lang="en-US" b="0" dirty="0">
                <a:solidFill>
                  <a:srgbClr val="000000"/>
                </a:solidFill>
                <a:effectLst/>
                <a:latin typeface="Fira Code" panose="020B0809050000020004" pitchFamily="49" charset="0"/>
              </a:rPr>
              <a:t>(</a:t>
            </a:r>
            <a:r>
              <a:rPr lang="en-US" b="0" dirty="0">
                <a:effectLst/>
                <a:latin typeface="Fira Code" panose="020B0809050000020004" pitchFamily="49" charset="0"/>
              </a:rPr>
              <a:t>mac</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r>
              <a:rPr lang="en-US" b="0" dirty="0">
                <a:solidFill>
                  <a:srgbClr val="008000"/>
                </a:solidFill>
                <a:effectLst/>
                <a:latin typeface="Fira Code" panose="020B0809050000020004" pitchFamily="49" charset="0"/>
              </a:rPr>
              <a:t>  </a:t>
            </a:r>
            <a:endParaRPr lang="en-US" b="0" dirty="0">
              <a:solidFill>
                <a:srgbClr val="000000"/>
              </a:solidFill>
              <a:effectLst/>
              <a:latin typeface="Fira Code" panose="020B0809050000020004" pitchFamily="49" charset="0"/>
            </a:endParaRPr>
          </a:p>
        </p:txBody>
      </p:sp>
      <p:sp>
        <p:nvSpPr>
          <p:cNvPr id="6" name="TextBox 5">
            <a:extLst>
              <a:ext uri="{FF2B5EF4-FFF2-40B4-BE49-F238E27FC236}">
                <a16:creationId xmlns:a16="http://schemas.microsoft.com/office/drawing/2014/main" id="{03F02CEC-86D1-692F-3E62-F3CB06F0E4A4}"/>
              </a:ext>
            </a:extLst>
          </p:cNvPr>
          <p:cNvSpPr txBox="1"/>
          <p:nvPr/>
        </p:nvSpPr>
        <p:spPr>
          <a:xfrm>
            <a:off x="1097280" y="4589133"/>
            <a:ext cx="2528256" cy="369332"/>
          </a:xfrm>
          <a:prstGeom prst="rect">
            <a:avLst/>
          </a:prstGeom>
          <a:noFill/>
        </p:spPr>
        <p:txBody>
          <a:bodyPr wrap="none" rtlCol="0">
            <a:spAutoFit/>
          </a:bodyPr>
          <a:lstStyle/>
          <a:p>
            <a:r>
              <a:rPr lang="en-US" dirty="0" err="1">
                <a:latin typeface="Fira Code" panose="020B0809050000020004" pitchFamily="49" charset="0"/>
              </a:rPr>
              <a:t>aa:bb:cc:dd:ee:ff</a:t>
            </a:r>
            <a:endParaRPr lang="en-US" b="0" dirty="0">
              <a:effectLst/>
              <a:latin typeface="Fira Code" panose="020B0809050000020004" pitchFamily="49" charset="0"/>
            </a:endParaRPr>
          </a:p>
        </p:txBody>
      </p:sp>
      <p:sp>
        <p:nvSpPr>
          <p:cNvPr id="7" name="Slide Number Placeholder 6">
            <a:extLst>
              <a:ext uri="{FF2B5EF4-FFF2-40B4-BE49-F238E27FC236}">
                <a16:creationId xmlns:a16="http://schemas.microsoft.com/office/drawing/2014/main" id="{A2A78B82-3C71-8743-2473-FC80747D0AD5}"/>
              </a:ext>
            </a:extLst>
          </p:cNvPr>
          <p:cNvSpPr>
            <a:spLocks noGrp="1"/>
          </p:cNvSpPr>
          <p:nvPr>
            <p:ph type="sldNum" sz="quarter" idx="12"/>
          </p:nvPr>
        </p:nvSpPr>
        <p:spPr/>
        <p:txBody>
          <a:bodyPr/>
          <a:lstStyle/>
          <a:p>
            <a:fld id="{0EED7EFE-8F4A-4E55-AD2D-7D815A96E790}" type="slidenum">
              <a:rPr lang="en-US" smtClean="0"/>
              <a:t>150</a:t>
            </a:fld>
            <a:endParaRPr lang="en-US"/>
          </a:p>
        </p:txBody>
      </p:sp>
    </p:spTree>
    <p:extLst>
      <p:ext uri="{BB962C8B-B14F-4D97-AF65-F5344CB8AC3E}">
        <p14:creationId xmlns:p14="http://schemas.microsoft.com/office/powerpoint/2010/main" val="412209862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5BDF-CD36-D762-2FB7-AAE0CEAD0583}"/>
              </a:ext>
            </a:extLst>
          </p:cNvPr>
          <p:cNvSpPr>
            <a:spLocks noGrp="1"/>
          </p:cNvSpPr>
          <p:nvPr>
            <p:ph type="title"/>
          </p:nvPr>
        </p:nvSpPr>
        <p:spPr/>
        <p:txBody>
          <a:bodyPr/>
          <a:lstStyle/>
          <a:p>
            <a:r>
              <a:rPr lang="en-US" dirty="0"/>
              <a:t>Adding top-level </a:t>
            </a:r>
            <a:r>
              <a:rPr lang="en-US" dirty="0">
                <a:solidFill>
                  <a:schemeClr val="accent6"/>
                </a:solidFill>
              </a:rPr>
              <a:t>specifiers</a:t>
            </a:r>
            <a:r>
              <a:rPr lang="en-US" dirty="0">
                <a:solidFill>
                  <a:schemeClr val="tx1"/>
                </a:solidFill>
              </a:rPr>
              <a:t>: delimiter</a:t>
            </a:r>
            <a:endParaRPr lang="en-US" dirty="0"/>
          </a:p>
        </p:txBody>
      </p:sp>
      <p:sp>
        <p:nvSpPr>
          <p:cNvPr id="5" name="TextBox 4">
            <a:extLst>
              <a:ext uri="{FF2B5EF4-FFF2-40B4-BE49-F238E27FC236}">
                <a16:creationId xmlns:a16="http://schemas.microsoft.com/office/drawing/2014/main" id="{161AE059-2961-ED04-32DD-54E798A88C54}"/>
              </a:ext>
            </a:extLst>
          </p:cNvPr>
          <p:cNvSpPr txBox="1"/>
          <p:nvPr/>
        </p:nvSpPr>
        <p:spPr>
          <a:xfrm>
            <a:off x="1097280" y="1951672"/>
            <a:ext cx="6526146" cy="1477328"/>
          </a:xfrm>
          <a:prstGeom prst="rect">
            <a:avLst/>
          </a:prstGeom>
          <a:noFill/>
        </p:spPr>
        <p:txBody>
          <a:bodyPr wrap="none" rtlCol="0">
            <a:spAutoFit/>
          </a:bodyPr>
          <a:lstStyle/>
          <a:p>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join</a:t>
            </a:r>
            <a:r>
              <a:rPr lang="en-US" b="0" dirty="0">
                <a:solidFill>
                  <a:srgbClr val="000000"/>
                </a:solidFill>
                <a:effectLst/>
                <a:latin typeface="Fira Code" panose="020B0809050000020004" pitchFamily="49" charset="0"/>
              </a:rPr>
              <a:t>(</a:t>
            </a:r>
            <a:r>
              <a:rPr lang="en-US" b="0" dirty="0">
                <a:effectLst/>
                <a:latin typeface="Fira Code" panose="020B0809050000020004" pitchFamily="49" charset="0"/>
              </a:rPr>
              <a:t>mac</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r>
              <a:rPr lang="en-US" b="0" dirty="0">
                <a:solidFill>
                  <a:srgbClr val="008000"/>
                </a:solidFill>
                <a:effectLst/>
                <a:latin typeface="Fira Code" panose="020B0809050000020004" pitchFamily="49" charset="0"/>
              </a:rPr>
              <a:t>  </a:t>
            </a:r>
          </a:p>
          <a:p>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err="1">
                <a:solidFill>
                  <a:srgbClr val="000000"/>
                </a:solidFill>
                <a:effectLst/>
                <a:latin typeface="Fira Code" panose="020B0809050000020004" pitchFamily="49" charset="0"/>
              </a:rPr>
              <a:t>some_macs</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views</a:t>
            </a:r>
            <a:r>
              <a:rPr lang="en-US" b="0" dirty="0">
                <a:solidFill>
                  <a:srgbClr val="000000"/>
                </a:solidFill>
                <a:effectLst/>
                <a:latin typeface="Fira Code" panose="020B0809050000020004" pitchFamily="49" charset="0"/>
              </a:rPr>
              <a:t>::</a:t>
            </a:r>
            <a:r>
              <a:rPr lang="en-US" b="0" dirty="0">
                <a:solidFill>
                  <a:srgbClr val="795E26"/>
                </a:solidFill>
                <a:effectLst/>
                <a:latin typeface="Fira Code" panose="020B0809050000020004" pitchFamily="49" charset="0"/>
              </a:rPr>
              <a:t>transform</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auto&amp;&amp;</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m</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join</a:t>
            </a:r>
            <a:r>
              <a:rPr lang="en-US" b="0" dirty="0">
                <a:solidFill>
                  <a:srgbClr val="000000"/>
                </a:solidFill>
                <a:effectLst/>
                <a:latin typeface="Fira Code" panose="020B0809050000020004" pitchFamily="49" charset="0"/>
              </a:rPr>
              <a:t>(</a:t>
            </a:r>
            <a:r>
              <a:rPr lang="en-US" b="0" dirty="0">
                <a:solidFill>
                  <a:srgbClr val="001080"/>
                </a:solidFill>
                <a:effectLst/>
                <a:latin typeface="Fira Code" panose="020B0809050000020004" pitchFamily="49" charset="0"/>
              </a:rPr>
              <a:t>m</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p:txBody>
      </p:sp>
      <p:sp>
        <p:nvSpPr>
          <p:cNvPr id="6" name="TextBox 5">
            <a:extLst>
              <a:ext uri="{FF2B5EF4-FFF2-40B4-BE49-F238E27FC236}">
                <a16:creationId xmlns:a16="http://schemas.microsoft.com/office/drawing/2014/main" id="{03F02CEC-86D1-692F-3E62-F3CB06F0E4A4}"/>
              </a:ext>
            </a:extLst>
          </p:cNvPr>
          <p:cNvSpPr txBox="1"/>
          <p:nvPr/>
        </p:nvSpPr>
        <p:spPr>
          <a:xfrm>
            <a:off x="1097280" y="4589133"/>
            <a:ext cx="8042586" cy="646331"/>
          </a:xfrm>
          <a:prstGeom prst="rect">
            <a:avLst/>
          </a:prstGeom>
          <a:noFill/>
        </p:spPr>
        <p:txBody>
          <a:bodyPr wrap="none" rtlCol="0">
            <a:spAutoFit/>
          </a:bodyPr>
          <a:lstStyle/>
          <a:p>
            <a:r>
              <a:rPr lang="en-US" dirty="0" err="1">
                <a:latin typeface="Fira Code" panose="020B0809050000020004" pitchFamily="49" charset="0"/>
              </a:rPr>
              <a:t>aa:bb:cc:dd:ee:ff</a:t>
            </a:r>
            <a:endParaRPr lang="en-US" dirty="0">
              <a:latin typeface="Fira Code" panose="020B0809050000020004" pitchFamily="49" charset="0"/>
            </a:endParaRPr>
          </a:p>
          <a:p>
            <a:r>
              <a:rPr lang="en-US" b="0" dirty="0">
                <a:effectLst/>
                <a:latin typeface="Fira Code" panose="020B0809050000020004" pitchFamily="49" charset="0"/>
              </a:rPr>
              <a:t>[</a:t>
            </a:r>
            <a:r>
              <a:rPr lang="en-US" b="0" dirty="0" err="1">
                <a:effectLst/>
                <a:latin typeface="Fira Code" panose="020B0809050000020004" pitchFamily="49" charset="0"/>
              </a:rPr>
              <a:t>aa:bb:cc:dd:ee:ff</a:t>
            </a:r>
            <a:r>
              <a:rPr lang="en-US" b="0" dirty="0">
                <a:effectLst/>
                <a:latin typeface="Fira Code" panose="020B0809050000020004" pitchFamily="49" charset="0"/>
              </a:rPr>
              <a:t>, 00:00:5e:00:53:af, 00:00:0a:bb:28:fc]</a:t>
            </a:r>
          </a:p>
        </p:txBody>
      </p:sp>
      <p:sp>
        <p:nvSpPr>
          <p:cNvPr id="7" name="Slide Number Placeholder 6">
            <a:extLst>
              <a:ext uri="{FF2B5EF4-FFF2-40B4-BE49-F238E27FC236}">
                <a16:creationId xmlns:a16="http://schemas.microsoft.com/office/drawing/2014/main" id="{35161405-6515-7B7E-88C6-D004A1A655D0}"/>
              </a:ext>
            </a:extLst>
          </p:cNvPr>
          <p:cNvSpPr>
            <a:spLocks noGrp="1"/>
          </p:cNvSpPr>
          <p:nvPr>
            <p:ph type="sldNum" sz="quarter" idx="12"/>
          </p:nvPr>
        </p:nvSpPr>
        <p:spPr/>
        <p:txBody>
          <a:bodyPr/>
          <a:lstStyle/>
          <a:p>
            <a:fld id="{0EED7EFE-8F4A-4E55-AD2D-7D815A96E790}" type="slidenum">
              <a:rPr lang="en-US" smtClean="0"/>
              <a:t>151</a:t>
            </a:fld>
            <a:endParaRPr lang="en-US"/>
          </a:p>
        </p:txBody>
      </p:sp>
    </p:spTree>
    <p:extLst>
      <p:ext uri="{BB962C8B-B14F-4D97-AF65-F5344CB8AC3E}">
        <p14:creationId xmlns:p14="http://schemas.microsoft.com/office/powerpoint/2010/main" val="90049317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5BDF-CD36-D762-2FB7-AAE0CEAD0583}"/>
              </a:ext>
            </a:extLst>
          </p:cNvPr>
          <p:cNvSpPr>
            <a:spLocks noGrp="1"/>
          </p:cNvSpPr>
          <p:nvPr>
            <p:ph type="title"/>
          </p:nvPr>
        </p:nvSpPr>
        <p:spPr/>
        <p:txBody>
          <a:bodyPr/>
          <a:lstStyle/>
          <a:p>
            <a:r>
              <a:rPr lang="en-US" dirty="0"/>
              <a:t>Adding top-level </a:t>
            </a:r>
            <a:r>
              <a:rPr lang="en-US" dirty="0">
                <a:solidFill>
                  <a:schemeClr val="accent6"/>
                </a:solidFill>
              </a:rPr>
              <a:t>specifiers</a:t>
            </a:r>
            <a:r>
              <a:rPr lang="en-US" dirty="0">
                <a:solidFill>
                  <a:schemeClr val="tx1"/>
                </a:solidFill>
              </a:rPr>
              <a:t>: delimiter</a:t>
            </a:r>
            <a:endParaRPr lang="en-US" dirty="0"/>
          </a:p>
        </p:txBody>
      </p:sp>
      <p:sp>
        <p:nvSpPr>
          <p:cNvPr id="5" name="TextBox 4">
            <a:extLst>
              <a:ext uri="{FF2B5EF4-FFF2-40B4-BE49-F238E27FC236}">
                <a16:creationId xmlns:a16="http://schemas.microsoft.com/office/drawing/2014/main" id="{161AE059-2961-ED04-32DD-54E798A88C54}"/>
              </a:ext>
            </a:extLst>
          </p:cNvPr>
          <p:cNvSpPr txBox="1"/>
          <p:nvPr/>
        </p:nvSpPr>
        <p:spPr>
          <a:xfrm>
            <a:off x="1097280" y="1951672"/>
            <a:ext cx="7491153" cy="1754326"/>
          </a:xfrm>
          <a:prstGeom prst="rect">
            <a:avLst/>
          </a:prstGeom>
          <a:noFill/>
        </p:spPr>
        <p:txBody>
          <a:bodyPr wrap="none" rtlCol="0">
            <a:spAutoFit/>
          </a:bodyPr>
          <a:lstStyle/>
          <a:p>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join</a:t>
            </a:r>
            <a:r>
              <a:rPr lang="en-US" b="0" dirty="0">
                <a:solidFill>
                  <a:srgbClr val="000000"/>
                </a:solidFill>
                <a:effectLst/>
                <a:latin typeface="Fira Code" panose="020B0809050000020004" pitchFamily="49" charset="0"/>
              </a:rPr>
              <a:t>(</a:t>
            </a:r>
            <a:r>
              <a:rPr lang="en-US" b="0" dirty="0">
                <a:effectLst/>
                <a:latin typeface="Fira Code" panose="020B0809050000020004" pitchFamily="49" charset="0"/>
              </a:rPr>
              <a:t>mac</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r>
              <a:rPr lang="en-US" b="0" dirty="0">
                <a:solidFill>
                  <a:srgbClr val="008000"/>
                </a:solidFill>
                <a:effectLst/>
                <a:latin typeface="Fira Code" panose="020B0809050000020004" pitchFamily="49" charset="0"/>
              </a:rPr>
              <a:t>  </a:t>
            </a:r>
          </a:p>
          <a:p>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err="1">
                <a:solidFill>
                  <a:srgbClr val="000000"/>
                </a:solidFill>
                <a:effectLst/>
                <a:latin typeface="Fira Code" panose="020B0809050000020004" pitchFamily="49" charset="0"/>
              </a:rPr>
              <a:t>some_macs</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views</a:t>
            </a:r>
            <a:r>
              <a:rPr lang="en-US" b="0" dirty="0">
                <a:solidFill>
                  <a:srgbClr val="000000"/>
                </a:solidFill>
                <a:effectLst/>
                <a:latin typeface="Fira Code" panose="020B0809050000020004" pitchFamily="49" charset="0"/>
              </a:rPr>
              <a:t>::</a:t>
            </a:r>
            <a:r>
              <a:rPr lang="en-US" b="0" dirty="0">
                <a:solidFill>
                  <a:srgbClr val="795E26"/>
                </a:solidFill>
                <a:effectLst/>
                <a:latin typeface="Fira Code" panose="020B0809050000020004" pitchFamily="49" charset="0"/>
              </a:rPr>
              <a:t>transform</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auto&amp;&amp;</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m</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join</a:t>
            </a:r>
            <a:r>
              <a:rPr lang="en-US" b="0" dirty="0">
                <a:solidFill>
                  <a:srgbClr val="000000"/>
                </a:solidFill>
                <a:effectLst/>
                <a:latin typeface="Fira Code" panose="020B0809050000020004" pitchFamily="49" charset="0"/>
              </a:rPr>
              <a:t>(</a:t>
            </a:r>
            <a:r>
              <a:rPr lang="en-US" b="0" dirty="0">
                <a:solidFill>
                  <a:srgbClr val="001080"/>
                </a:solidFill>
                <a:effectLst/>
                <a:latin typeface="Fira Code" panose="020B0809050000020004" pitchFamily="49" charset="0"/>
              </a:rPr>
              <a:t>m</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r>
              <a:rPr lang="fr-FR" b="0" dirty="0">
                <a:solidFill>
                  <a:srgbClr val="795E26"/>
                </a:solidFill>
                <a:effectLst/>
                <a:latin typeface="Fira Code" panose="020B0809050000020004" pitchFamily="49" charset="0"/>
              </a:rPr>
              <a:t>print</a:t>
            </a:r>
            <a:r>
              <a:rPr lang="fr-FR" b="0" dirty="0">
                <a:solidFill>
                  <a:srgbClr val="000000"/>
                </a:solidFill>
                <a:effectLst/>
                <a:latin typeface="Fira Code" panose="020B0809050000020004" pitchFamily="49" charset="0"/>
              </a:rPr>
              <a:t>(</a:t>
            </a:r>
            <a:r>
              <a:rPr lang="fr-FR" b="0" dirty="0">
                <a:solidFill>
                  <a:srgbClr val="A31515"/>
                </a:solidFill>
                <a:effectLst/>
                <a:latin typeface="Fira Code" panose="020B0809050000020004" pitchFamily="49" charset="0"/>
              </a:rPr>
              <a:t>"{:-^23}</a:t>
            </a:r>
            <a:r>
              <a:rPr lang="fr-FR" b="0" dirty="0">
                <a:solidFill>
                  <a:srgbClr val="EE0000"/>
                </a:solidFill>
                <a:effectLst/>
                <a:latin typeface="Fira Code" panose="020B0809050000020004" pitchFamily="49" charset="0"/>
              </a:rPr>
              <a:t>\n</a:t>
            </a:r>
            <a:r>
              <a:rPr lang="fr-FR" b="0" dirty="0">
                <a:solidFill>
                  <a:srgbClr val="A31515"/>
                </a:solidFill>
                <a:effectLst/>
                <a:latin typeface="Fira Code" panose="020B0809050000020004" pitchFamily="49" charset="0"/>
              </a:rPr>
              <a:t>"</a:t>
            </a:r>
            <a:r>
              <a:rPr lang="fr-FR" b="0" dirty="0">
                <a:solidFill>
                  <a:srgbClr val="000000"/>
                </a:solidFill>
                <a:effectLst/>
                <a:latin typeface="Fira Code" panose="020B0809050000020004" pitchFamily="49" charset="0"/>
              </a:rPr>
              <a:t>, </a:t>
            </a:r>
            <a:r>
              <a:rPr lang="fr-FR" b="0" dirty="0">
                <a:solidFill>
                  <a:srgbClr val="795E26"/>
                </a:solidFill>
                <a:effectLst/>
                <a:latin typeface="Fira Code" panose="020B0809050000020004" pitchFamily="49" charset="0"/>
              </a:rPr>
              <a:t>format</a:t>
            </a:r>
            <a:r>
              <a:rPr lang="fr-FR" b="0" dirty="0">
                <a:solidFill>
                  <a:srgbClr val="000000"/>
                </a:solidFill>
                <a:effectLst/>
                <a:latin typeface="Fira Code" panose="020B0809050000020004" pitchFamily="49" charset="0"/>
              </a:rPr>
              <a:t>(</a:t>
            </a:r>
            <a:r>
              <a:rPr lang="fr-FR" b="0" dirty="0">
                <a:solidFill>
                  <a:srgbClr val="A31515"/>
                </a:solidFill>
                <a:effectLst/>
                <a:latin typeface="Fira Code" panose="020B0809050000020004" pitchFamily="49" charset="0"/>
              </a:rPr>
              <a:t>"{:02x}"</a:t>
            </a:r>
            <a:r>
              <a:rPr lang="fr-FR" b="0" dirty="0">
                <a:solidFill>
                  <a:srgbClr val="000000"/>
                </a:solidFill>
                <a:effectLst/>
                <a:latin typeface="Fira Code" panose="020B0809050000020004" pitchFamily="49" charset="0"/>
              </a:rPr>
              <a:t>, </a:t>
            </a:r>
            <a:r>
              <a:rPr lang="fr-FR" b="0" dirty="0">
                <a:solidFill>
                  <a:srgbClr val="795E26"/>
                </a:solidFill>
                <a:effectLst/>
                <a:latin typeface="Fira Code" panose="020B0809050000020004" pitchFamily="49" charset="0"/>
              </a:rPr>
              <a:t>join</a:t>
            </a:r>
            <a:r>
              <a:rPr lang="fr-FR" b="0" dirty="0">
                <a:solidFill>
                  <a:srgbClr val="000000"/>
                </a:solidFill>
                <a:effectLst/>
                <a:latin typeface="Fira Code" panose="020B0809050000020004" pitchFamily="49" charset="0"/>
              </a:rPr>
              <a:t>(mac, </a:t>
            </a:r>
            <a:r>
              <a:rPr lang="fr-FR" b="0" dirty="0">
                <a:solidFill>
                  <a:srgbClr val="A31515"/>
                </a:solidFill>
                <a:effectLst/>
                <a:latin typeface="Fira Code" panose="020B0809050000020004" pitchFamily="49" charset="0"/>
              </a:rPr>
              <a:t>":"</a:t>
            </a:r>
            <a:r>
              <a:rPr lang="fr-FR" b="0" dirty="0">
                <a:solidFill>
                  <a:srgbClr val="000000"/>
                </a:solidFill>
                <a:effectLst/>
                <a:latin typeface="Fira Code" panose="020B0809050000020004" pitchFamily="49" charset="0"/>
              </a:rPr>
              <a:t>)));</a:t>
            </a:r>
          </a:p>
        </p:txBody>
      </p:sp>
      <p:sp>
        <p:nvSpPr>
          <p:cNvPr id="6" name="TextBox 5">
            <a:extLst>
              <a:ext uri="{FF2B5EF4-FFF2-40B4-BE49-F238E27FC236}">
                <a16:creationId xmlns:a16="http://schemas.microsoft.com/office/drawing/2014/main" id="{03F02CEC-86D1-692F-3E62-F3CB06F0E4A4}"/>
              </a:ext>
            </a:extLst>
          </p:cNvPr>
          <p:cNvSpPr txBox="1"/>
          <p:nvPr/>
        </p:nvSpPr>
        <p:spPr>
          <a:xfrm>
            <a:off x="1097280" y="4589133"/>
            <a:ext cx="8042586" cy="923330"/>
          </a:xfrm>
          <a:prstGeom prst="rect">
            <a:avLst/>
          </a:prstGeom>
          <a:noFill/>
        </p:spPr>
        <p:txBody>
          <a:bodyPr wrap="none" rtlCol="0">
            <a:spAutoFit/>
          </a:bodyPr>
          <a:lstStyle/>
          <a:p>
            <a:r>
              <a:rPr lang="en-US" dirty="0" err="1">
                <a:latin typeface="Fira Code" panose="020B0809050000020004" pitchFamily="49" charset="0"/>
              </a:rPr>
              <a:t>aa:bb:cc:dd:ee:ff</a:t>
            </a:r>
            <a:endParaRPr lang="en-US" dirty="0">
              <a:latin typeface="Fira Code" panose="020B0809050000020004" pitchFamily="49" charset="0"/>
            </a:endParaRPr>
          </a:p>
          <a:p>
            <a:r>
              <a:rPr lang="en-US" b="0" dirty="0">
                <a:effectLst/>
                <a:latin typeface="Fira Code" panose="020B0809050000020004" pitchFamily="49" charset="0"/>
              </a:rPr>
              <a:t>[</a:t>
            </a:r>
            <a:r>
              <a:rPr lang="en-US" b="0" dirty="0" err="1">
                <a:effectLst/>
                <a:latin typeface="Fira Code" panose="020B0809050000020004" pitchFamily="49" charset="0"/>
              </a:rPr>
              <a:t>aa:bb:cc:dd:ee:ff</a:t>
            </a:r>
            <a:r>
              <a:rPr lang="en-US" b="0" dirty="0">
                <a:effectLst/>
                <a:latin typeface="Fira Code" panose="020B0809050000020004" pitchFamily="49" charset="0"/>
              </a:rPr>
              <a:t>, 00:00:5e:00:53:af, 00:00:0a:bb:28:fc]</a:t>
            </a:r>
          </a:p>
          <a:p>
            <a:r>
              <a:rPr lang="en-US" dirty="0">
                <a:latin typeface="Fira Code" panose="020B0809050000020004" pitchFamily="49" charset="0"/>
              </a:rPr>
              <a:t>---</a:t>
            </a:r>
            <a:r>
              <a:rPr lang="en-US" dirty="0" err="1">
                <a:latin typeface="Fira Code" panose="020B0809050000020004" pitchFamily="49" charset="0"/>
              </a:rPr>
              <a:t>aa:bb:cc:dd:ee:ff</a:t>
            </a:r>
            <a:r>
              <a:rPr lang="en-US" dirty="0">
                <a:latin typeface="Fira Code" panose="020B0809050000020004" pitchFamily="49" charset="0"/>
              </a:rPr>
              <a:t>---</a:t>
            </a:r>
            <a:endParaRPr lang="en-US" b="0" dirty="0">
              <a:effectLst/>
              <a:latin typeface="Fira Code" panose="020B0809050000020004" pitchFamily="49" charset="0"/>
            </a:endParaRPr>
          </a:p>
        </p:txBody>
      </p:sp>
      <p:sp>
        <p:nvSpPr>
          <p:cNvPr id="7" name="Slide Number Placeholder 6">
            <a:extLst>
              <a:ext uri="{FF2B5EF4-FFF2-40B4-BE49-F238E27FC236}">
                <a16:creationId xmlns:a16="http://schemas.microsoft.com/office/drawing/2014/main" id="{1169DC1C-60AD-3B5A-C127-409C5A872F23}"/>
              </a:ext>
            </a:extLst>
          </p:cNvPr>
          <p:cNvSpPr>
            <a:spLocks noGrp="1"/>
          </p:cNvSpPr>
          <p:nvPr>
            <p:ph type="sldNum" sz="quarter" idx="12"/>
          </p:nvPr>
        </p:nvSpPr>
        <p:spPr/>
        <p:txBody>
          <a:bodyPr/>
          <a:lstStyle/>
          <a:p>
            <a:fld id="{0EED7EFE-8F4A-4E55-AD2D-7D815A96E790}" type="slidenum">
              <a:rPr lang="en-US" smtClean="0"/>
              <a:t>152</a:t>
            </a:fld>
            <a:endParaRPr lang="en-US"/>
          </a:p>
        </p:txBody>
      </p:sp>
    </p:spTree>
    <p:extLst>
      <p:ext uri="{BB962C8B-B14F-4D97-AF65-F5344CB8AC3E}">
        <p14:creationId xmlns:p14="http://schemas.microsoft.com/office/powerpoint/2010/main" val="353120271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5BDF-CD36-D762-2FB7-AAE0CEAD0583}"/>
              </a:ext>
            </a:extLst>
          </p:cNvPr>
          <p:cNvSpPr>
            <a:spLocks noGrp="1"/>
          </p:cNvSpPr>
          <p:nvPr>
            <p:ph type="title"/>
          </p:nvPr>
        </p:nvSpPr>
        <p:spPr/>
        <p:txBody>
          <a:bodyPr/>
          <a:lstStyle/>
          <a:p>
            <a:r>
              <a:rPr lang="en-US" dirty="0"/>
              <a:t>Adding top-level </a:t>
            </a:r>
            <a:r>
              <a:rPr lang="en-US" dirty="0">
                <a:solidFill>
                  <a:schemeClr val="accent6"/>
                </a:solidFill>
              </a:rPr>
              <a:t>specifiers</a:t>
            </a:r>
            <a:r>
              <a:rPr lang="en-US" dirty="0">
                <a:solidFill>
                  <a:schemeClr val="tx1"/>
                </a:solidFill>
              </a:rPr>
              <a:t>: delimiter</a:t>
            </a:r>
            <a:endParaRPr lang="en-US" dirty="0"/>
          </a:p>
        </p:txBody>
      </p:sp>
      <p:sp>
        <p:nvSpPr>
          <p:cNvPr id="5" name="TextBox 4">
            <a:extLst>
              <a:ext uri="{FF2B5EF4-FFF2-40B4-BE49-F238E27FC236}">
                <a16:creationId xmlns:a16="http://schemas.microsoft.com/office/drawing/2014/main" id="{161AE059-2961-ED04-32DD-54E798A88C54}"/>
              </a:ext>
            </a:extLst>
          </p:cNvPr>
          <p:cNvSpPr txBox="1"/>
          <p:nvPr/>
        </p:nvSpPr>
        <p:spPr>
          <a:xfrm>
            <a:off x="1097280" y="1951672"/>
            <a:ext cx="5698996" cy="923330"/>
          </a:xfrm>
          <a:prstGeom prst="rect">
            <a:avLst/>
          </a:prstGeom>
          <a:noFill/>
        </p:spPr>
        <p:txBody>
          <a:bodyPr wrap="none" rtlCol="0">
            <a:spAutoFit/>
          </a:bodyPr>
          <a:lstStyle/>
          <a:p>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err="1">
                <a:solidFill>
                  <a:srgbClr val="A31515"/>
                </a:solidFill>
                <a:effectLst/>
                <a:latin typeface="Fira Code" panose="020B0809050000020004" pitchFamily="49" charset="0"/>
              </a:rPr>
              <a:t>nd</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effectLst/>
                <a:latin typeface="Fira Code" panose="020B0809050000020004" pitchFamily="49" charset="0"/>
              </a:rPr>
              <a:t>mac</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r>
              <a:rPr lang="en-US" b="0" dirty="0">
                <a:solidFill>
                  <a:srgbClr val="008000"/>
                </a:solidFill>
                <a:effectLst/>
                <a:latin typeface="Fira Code" panose="020B0809050000020004" pitchFamily="49" charset="0"/>
              </a:rPr>
              <a:t>  </a:t>
            </a:r>
          </a:p>
          <a:p>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err="1">
                <a:solidFill>
                  <a:srgbClr val="A31515"/>
                </a:solidFill>
                <a:effectLst/>
                <a:latin typeface="Fira Code" panose="020B0809050000020004" pitchFamily="49" charset="0"/>
              </a:rPr>
              <a:t>nd</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err="1">
                <a:solidFill>
                  <a:srgbClr val="000000"/>
                </a:solidFill>
                <a:effectLst/>
                <a:latin typeface="Fira Code" panose="020B0809050000020004" pitchFamily="49" charset="0"/>
              </a:rPr>
              <a:t>some_macs</a:t>
            </a:r>
            <a:r>
              <a:rPr lang="en-US" dirty="0">
                <a:solidFill>
                  <a:srgbClr val="000000"/>
                </a:solidFill>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a:t>
            </a:r>
          </a:p>
          <a:p>
            <a:r>
              <a:rPr lang="fr-FR" b="0" dirty="0">
                <a:solidFill>
                  <a:srgbClr val="795E26"/>
                </a:solidFill>
                <a:effectLst/>
                <a:latin typeface="Fira Code" panose="020B0809050000020004" pitchFamily="49" charset="0"/>
              </a:rPr>
              <a:t>print</a:t>
            </a:r>
            <a:r>
              <a:rPr lang="fr-FR" b="0" dirty="0">
                <a:solidFill>
                  <a:srgbClr val="000000"/>
                </a:solidFill>
                <a:effectLst/>
                <a:latin typeface="Fira Code" panose="020B0809050000020004" pitchFamily="49" charset="0"/>
              </a:rPr>
              <a:t>(</a:t>
            </a:r>
            <a:r>
              <a:rPr lang="fr-FR" b="0" dirty="0">
                <a:solidFill>
                  <a:srgbClr val="A31515"/>
                </a:solidFill>
                <a:effectLst/>
                <a:latin typeface="Fira Code" panose="020B0809050000020004" pitchFamily="49" charset="0"/>
              </a:rPr>
              <a:t>"{:-^23nd{}:02x}</a:t>
            </a:r>
            <a:r>
              <a:rPr lang="fr-FR" b="0" dirty="0">
                <a:solidFill>
                  <a:srgbClr val="EE0000"/>
                </a:solidFill>
                <a:effectLst/>
                <a:latin typeface="Fira Code" panose="020B0809050000020004" pitchFamily="49" charset="0"/>
              </a:rPr>
              <a:t>\n</a:t>
            </a:r>
            <a:r>
              <a:rPr lang="fr-FR" b="0" dirty="0">
                <a:solidFill>
                  <a:srgbClr val="A31515"/>
                </a:solidFill>
                <a:effectLst/>
                <a:latin typeface="Fira Code" panose="020B0809050000020004" pitchFamily="49" charset="0"/>
              </a:rPr>
              <a:t>"</a:t>
            </a:r>
            <a:r>
              <a:rPr lang="fr-FR" b="0" dirty="0">
                <a:solidFill>
                  <a:srgbClr val="000000"/>
                </a:solidFill>
                <a:effectLst/>
                <a:latin typeface="Fira Code" panose="020B0809050000020004" pitchFamily="49" charset="0"/>
              </a:rPr>
              <a:t>, mac, </a:t>
            </a:r>
            <a:r>
              <a:rPr lang="fr-FR" b="0" dirty="0">
                <a:solidFill>
                  <a:srgbClr val="A31515"/>
                </a:solidFill>
                <a:effectLst/>
                <a:latin typeface="Fira Code" panose="020B0809050000020004" pitchFamily="49" charset="0"/>
              </a:rPr>
              <a:t>":"</a:t>
            </a:r>
            <a:r>
              <a:rPr lang="fr-FR" b="0" dirty="0">
                <a:solidFill>
                  <a:srgbClr val="000000"/>
                </a:solidFill>
                <a:effectLst/>
                <a:latin typeface="Fira Code" panose="020B0809050000020004" pitchFamily="49" charset="0"/>
              </a:rPr>
              <a:t>);</a:t>
            </a:r>
          </a:p>
        </p:txBody>
      </p:sp>
      <p:sp>
        <p:nvSpPr>
          <p:cNvPr id="6" name="TextBox 5">
            <a:extLst>
              <a:ext uri="{FF2B5EF4-FFF2-40B4-BE49-F238E27FC236}">
                <a16:creationId xmlns:a16="http://schemas.microsoft.com/office/drawing/2014/main" id="{03F02CEC-86D1-692F-3E62-F3CB06F0E4A4}"/>
              </a:ext>
            </a:extLst>
          </p:cNvPr>
          <p:cNvSpPr txBox="1"/>
          <p:nvPr/>
        </p:nvSpPr>
        <p:spPr>
          <a:xfrm>
            <a:off x="1097280" y="4589133"/>
            <a:ext cx="8042586" cy="923330"/>
          </a:xfrm>
          <a:prstGeom prst="rect">
            <a:avLst/>
          </a:prstGeom>
          <a:noFill/>
        </p:spPr>
        <p:txBody>
          <a:bodyPr wrap="none" rtlCol="0">
            <a:spAutoFit/>
          </a:bodyPr>
          <a:lstStyle/>
          <a:p>
            <a:r>
              <a:rPr lang="en-US" dirty="0" err="1">
                <a:latin typeface="Fira Code" panose="020B0809050000020004" pitchFamily="49" charset="0"/>
              </a:rPr>
              <a:t>aa:bb:cc:dd:ee:ff</a:t>
            </a:r>
            <a:endParaRPr lang="en-US" dirty="0">
              <a:latin typeface="Fira Code" panose="020B0809050000020004" pitchFamily="49" charset="0"/>
            </a:endParaRPr>
          </a:p>
          <a:p>
            <a:r>
              <a:rPr lang="en-US" b="0" dirty="0">
                <a:effectLst/>
                <a:latin typeface="Fira Code" panose="020B0809050000020004" pitchFamily="49" charset="0"/>
              </a:rPr>
              <a:t>[</a:t>
            </a:r>
            <a:r>
              <a:rPr lang="en-US" b="0" dirty="0" err="1">
                <a:effectLst/>
                <a:latin typeface="Fira Code" panose="020B0809050000020004" pitchFamily="49" charset="0"/>
              </a:rPr>
              <a:t>aa:bb:cc:dd:ee:ff</a:t>
            </a:r>
            <a:r>
              <a:rPr lang="en-US" b="0" dirty="0">
                <a:effectLst/>
                <a:latin typeface="Fira Code" panose="020B0809050000020004" pitchFamily="49" charset="0"/>
              </a:rPr>
              <a:t>, 00:00:5e:00:53:af, 00:00:0a:bb:28:fc]</a:t>
            </a:r>
          </a:p>
          <a:p>
            <a:r>
              <a:rPr lang="en-US" dirty="0">
                <a:latin typeface="Fira Code" panose="020B0809050000020004" pitchFamily="49" charset="0"/>
              </a:rPr>
              <a:t>---</a:t>
            </a:r>
            <a:r>
              <a:rPr lang="en-US" dirty="0" err="1">
                <a:latin typeface="Fira Code" panose="020B0809050000020004" pitchFamily="49" charset="0"/>
              </a:rPr>
              <a:t>aa:bb:cc:dd:ee:ff</a:t>
            </a:r>
            <a:r>
              <a:rPr lang="en-US" dirty="0">
                <a:latin typeface="Fira Code" panose="020B0809050000020004" pitchFamily="49" charset="0"/>
              </a:rPr>
              <a:t>---</a:t>
            </a:r>
            <a:endParaRPr lang="en-US" b="0" dirty="0">
              <a:effectLst/>
              <a:latin typeface="Fira Code" panose="020B0809050000020004" pitchFamily="49" charset="0"/>
            </a:endParaRPr>
          </a:p>
        </p:txBody>
      </p:sp>
      <p:sp>
        <p:nvSpPr>
          <p:cNvPr id="3" name="Rectangle 2">
            <a:extLst>
              <a:ext uri="{FF2B5EF4-FFF2-40B4-BE49-F238E27FC236}">
                <a16:creationId xmlns:a16="http://schemas.microsoft.com/office/drawing/2014/main" id="{58993209-4D39-1096-F943-C39319FDCCBA}"/>
              </a:ext>
            </a:extLst>
          </p:cNvPr>
          <p:cNvSpPr/>
          <p:nvPr/>
        </p:nvSpPr>
        <p:spPr>
          <a:xfrm>
            <a:off x="2554423" y="1951672"/>
            <a:ext cx="401157" cy="32547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8944A62-C0E2-514B-CEED-CB92B4F1E47F}"/>
              </a:ext>
            </a:extLst>
          </p:cNvPr>
          <p:cNvSpPr/>
          <p:nvPr/>
        </p:nvSpPr>
        <p:spPr>
          <a:xfrm>
            <a:off x="2689120" y="2277151"/>
            <a:ext cx="401157" cy="2484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270952-A229-3C75-CB4D-5D4BA1161B0E}"/>
              </a:ext>
            </a:extLst>
          </p:cNvPr>
          <p:cNvSpPr/>
          <p:nvPr/>
        </p:nvSpPr>
        <p:spPr>
          <a:xfrm>
            <a:off x="3107974" y="2525600"/>
            <a:ext cx="401157" cy="32547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412A0B-6514-8342-8D3F-A15B1F94BFED}"/>
              </a:ext>
            </a:extLst>
          </p:cNvPr>
          <p:cNvSpPr/>
          <p:nvPr/>
        </p:nvSpPr>
        <p:spPr>
          <a:xfrm>
            <a:off x="5549325" y="2525599"/>
            <a:ext cx="401157" cy="32547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DB0033-F5B8-3ED7-2E0A-D75BE320135C}"/>
              </a:ext>
            </a:extLst>
          </p:cNvPr>
          <p:cNvSpPr/>
          <p:nvPr/>
        </p:nvSpPr>
        <p:spPr>
          <a:xfrm>
            <a:off x="5006584" y="1951672"/>
            <a:ext cx="401157" cy="32547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98A3AF-AFE2-4BF9-0401-5CE515C181E2}"/>
              </a:ext>
            </a:extLst>
          </p:cNvPr>
          <p:cNvSpPr/>
          <p:nvPr/>
        </p:nvSpPr>
        <p:spPr>
          <a:xfrm>
            <a:off x="5971134" y="2268946"/>
            <a:ext cx="401157" cy="2566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E2DF794E-2C6F-DB24-F578-3B43A4AD5CBE}"/>
              </a:ext>
            </a:extLst>
          </p:cNvPr>
          <p:cNvSpPr>
            <a:spLocks noGrp="1"/>
          </p:cNvSpPr>
          <p:nvPr>
            <p:ph type="sldNum" sz="quarter" idx="12"/>
          </p:nvPr>
        </p:nvSpPr>
        <p:spPr/>
        <p:txBody>
          <a:bodyPr/>
          <a:lstStyle/>
          <a:p>
            <a:fld id="{0EED7EFE-8F4A-4E55-AD2D-7D815A96E790}" type="slidenum">
              <a:rPr lang="en-US" smtClean="0"/>
              <a:t>153</a:t>
            </a:fld>
            <a:endParaRPr lang="en-US"/>
          </a:p>
        </p:txBody>
      </p:sp>
    </p:spTree>
    <p:extLst>
      <p:ext uri="{BB962C8B-B14F-4D97-AF65-F5344CB8AC3E}">
        <p14:creationId xmlns:p14="http://schemas.microsoft.com/office/powerpoint/2010/main" val="351244903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500"/>
                                        <p:tgtEl>
                                          <p:spTgt spid="10"/>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5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heel(1)">
                                      <p:cBhvr>
                                        <p:cTn id="16" dur="500"/>
                                        <p:tgtEl>
                                          <p:spTgt spid="3"/>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500"/>
                                        <p:tgtEl>
                                          <p:spTgt spid="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heel(1)">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9" grpId="0" animBg="1"/>
      <p:bldP spid="10"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5BDF-CD36-D762-2FB7-AAE0CEAD0583}"/>
              </a:ext>
            </a:extLst>
          </p:cNvPr>
          <p:cNvSpPr>
            <a:spLocks noGrp="1"/>
          </p:cNvSpPr>
          <p:nvPr>
            <p:ph type="title"/>
          </p:nvPr>
        </p:nvSpPr>
        <p:spPr/>
        <p:txBody>
          <a:bodyPr/>
          <a:lstStyle/>
          <a:p>
            <a:r>
              <a:rPr lang="en-US" dirty="0"/>
              <a:t>Adding top-level </a:t>
            </a:r>
            <a:r>
              <a:rPr lang="en-US" dirty="0">
                <a:solidFill>
                  <a:schemeClr val="accent6"/>
                </a:solidFill>
              </a:rPr>
              <a:t>specifiers</a:t>
            </a:r>
            <a:r>
              <a:rPr lang="en-US" dirty="0">
                <a:solidFill>
                  <a:schemeClr val="tx1"/>
                </a:solidFill>
              </a:rPr>
              <a:t>: delimiter</a:t>
            </a:r>
            <a:endParaRPr lang="en-US" dirty="0"/>
          </a:p>
        </p:txBody>
      </p:sp>
      <p:sp>
        <p:nvSpPr>
          <p:cNvPr id="5" name="TextBox 4">
            <a:extLst>
              <a:ext uri="{FF2B5EF4-FFF2-40B4-BE49-F238E27FC236}">
                <a16:creationId xmlns:a16="http://schemas.microsoft.com/office/drawing/2014/main" id="{161AE059-2961-ED04-32DD-54E798A88C54}"/>
              </a:ext>
            </a:extLst>
          </p:cNvPr>
          <p:cNvSpPr txBox="1"/>
          <p:nvPr/>
        </p:nvSpPr>
        <p:spPr>
          <a:xfrm>
            <a:off x="1097280" y="1951672"/>
            <a:ext cx="5147563" cy="923330"/>
          </a:xfrm>
          <a:prstGeom prst="rect">
            <a:avLst/>
          </a:prstGeom>
          <a:noFill/>
        </p:spPr>
        <p:txBody>
          <a:bodyPr wrap="none" rtlCol="0">
            <a:spAutoFit/>
          </a:bodyPr>
          <a:lstStyle/>
          <a:p>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err="1">
                <a:solidFill>
                  <a:srgbClr val="A31515"/>
                </a:solidFill>
                <a:effectLst/>
                <a:latin typeface="Fira Code" panose="020B0809050000020004" pitchFamily="49" charset="0"/>
              </a:rPr>
              <a:t>nd</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a:effectLst/>
                <a:latin typeface="Fira Code" panose="020B0809050000020004" pitchFamily="49" charset="0"/>
              </a:rPr>
              <a:t>mac</a:t>
            </a:r>
            <a:r>
              <a:rPr lang="en-US" b="0" dirty="0">
                <a:solidFill>
                  <a:srgbClr val="000000"/>
                </a:solidFill>
                <a:effectLst/>
                <a:latin typeface="Fira Code" panose="020B0809050000020004" pitchFamily="49" charset="0"/>
              </a:rPr>
              <a:t>);</a:t>
            </a:r>
            <a:r>
              <a:rPr lang="en-US" b="0" dirty="0">
                <a:solidFill>
                  <a:srgbClr val="008000"/>
                </a:solidFill>
                <a:effectLst/>
                <a:latin typeface="Fira Code" panose="020B0809050000020004" pitchFamily="49" charset="0"/>
              </a:rPr>
              <a:t>  </a:t>
            </a:r>
          </a:p>
          <a:p>
            <a:r>
              <a:rPr lang="en-US" b="0" dirty="0">
                <a:solidFill>
                  <a:srgbClr val="795E26"/>
                </a:solidFill>
                <a:effectLst/>
                <a:latin typeface="Fira Code" panose="020B0809050000020004" pitchFamily="49" charset="0"/>
              </a:rPr>
              <a:t>print</a:t>
            </a:r>
            <a:r>
              <a:rPr lang="en-US" b="0" dirty="0">
                <a:solidFill>
                  <a:srgbClr val="000000"/>
                </a:solidFill>
                <a:effectLst/>
                <a:latin typeface="Fira Code" panose="020B0809050000020004" pitchFamily="49" charset="0"/>
              </a:rPr>
              <a:t>(</a:t>
            </a:r>
            <a:r>
              <a:rPr lang="en-US" b="0" dirty="0">
                <a:solidFill>
                  <a:srgbClr val="A31515"/>
                </a:solidFill>
                <a:effectLst/>
                <a:latin typeface="Fira Code" panose="020B0809050000020004" pitchFamily="49" charset="0"/>
              </a:rPr>
              <a:t>"{::</a:t>
            </a:r>
            <a:r>
              <a:rPr lang="en-US" b="0" dirty="0" err="1">
                <a:solidFill>
                  <a:srgbClr val="A31515"/>
                </a:solidFill>
                <a:effectLst/>
                <a:latin typeface="Fira Code" panose="020B0809050000020004" pitchFamily="49" charset="0"/>
              </a:rPr>
              <a:t>nd</a:t>
            </a:r>
            <a:r>
              <a:rPr lang="en-US" b="0" dirty="0">
                <a:solidFill>
                  <a:srgbClr val="A31515"/>
                </a:solidFill>
                <a:effectLst/>
                <a:latin typeface="Fira Code" panose="020B0809050000020004" pitchFamily="49" charset="0"/>
              </a:rPr>
              <a:t>[:]:02x}</a:t>
            </a:r>
            <a:r>
              <a:rPr lang="en-US" b="0" dirty="0">
                <a:solidFill>
                  <a:srgbClr val="EE0000"/>
                </a:solidFill>
                <a:effectLst/>
                <a:latin typeface="Fira Code" panose="020B0809050000020004" pitchFamily="49" charset="0"/>
              </a:rPr>
              <a:t>\n</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r>
              <a:rPr lang="en-US" b="0" dirty="0" err="1">
                <a:solidFill>
                  <a:srgbClr val="000000"/>
                </a:solidFill>
                <a:effectLst/>
                <a:latin typeface="Fira Code" panose="020B0809050000020004" pitchFamily="49" charset="0"/>
              </a:rPr>
              <a:t>some_macs</a:t>
            </a:r>
            <a:r>
              <a:rPr lang="en-US" b="0" dirty="0">
                <a:solidFill>
                  <a:srgbClr val="000000"/>
                </a:solidFill>
                <a:effectLst/>
                <a:latin typeface="Fira Code" panose="020B0809050000020004" pitchFamily="49" charset="0"/>
              </a:rPr>
              <a:t>);</a:t>
            </a:r>
          </a:p>
          <a:p>
            <a:r>
              <a:rPr lang="fr-FR" b="0" dirty="0">
                <a:solidFill>
                  <a:srgbClr val="795E26"/>
                </a:solidFill>
                <a:effectLst/>
                <a:latin typeface="Fira Code" panose="020B0809050000020004" pitchFamily="49" charset="0"/>
              </a:rPr>
              <a:t>print</a:t>
            </a:r>
            <a:r>
              <a:rPr lang="fr-FR" b="0" dirty="0">
                <a:solidFill>
                  <a:srgbClr val="000000"/>
                </a:solidFill>
                <a:effectLst/>
                <a:latin typeface="Fira Code" panose="020B0809050000020004" pitchFamily="49" charset="0"/>
              </a:rPr>
              <a:t>(</a:t>
            </a:r>
            <a:r>
              <a:rPr lang="fr-FR" b="0" dirty="0">
                <a:solidFill>
                  <a:srgbClr val="A31515"/>
                </a:solidFill>
                <a:effectLst/>
                <a:latin typeface="Fira Code" panose="020B0809050000020004" pitchFamily="49" charset="0"/>
              </a:rPr>
              <a:t>"{:-^23nd[:]:02x}</a:t>
            </a:r>
            <a:r>
              <a:rPr lang="fr-FR" b="0" dirty="0">
                <a:solidFill>
                  <a:srgbClr val="EE0000"/>
                </a:solidFill>
                <a:effectLst/>
                <a:latin typeface="Fira Code" panose="020B0809050000020004" pitchFamily="49" charset="0"/>
              </a:rPr>
              <a:t>\n</a:t>
            </a:r>
            <a:r>
              <a:rPr lang="fr-FR" b="0" dirty="0">
                <a:solidFill>
                  <a:srgbClr val="A31515"/>
                </a:solidFill>
                <a:effectLst/>
                <a:latin typeface="Fira Code" panose="020B0809050000020004" pitchFamily="49" charset="0"/>
              </a:rPr>
              <a:t>"</a:t>
            </a:r>
            <a:r>
              <a:rPr lang="fr-FR" b="0" dirty="0">
                <a:solidFill>
                  <a:srgbClr val="000000"/>
                </a:solidFill>
                <a:effectLst/>
                <a:latin typeface="Fira Code" panose="020B0809050000020004" pitchFamily="49" charset="0"/>
              </a:rPr>
              <a:t>, mac);</a:t>
            </a:r>
          </a:p>
        </p:txBody>
      </p:sp>
      <p:sp>
        <p:nvSpPr>
          <p:cNvPr id="6" name="TextBox 5">
            <a:extLst>
              <a:ext uri="{FF2B5EF4-FFF2-40B4-BE49-F238E27FC236}">
                <a16:creationId xmlns:a16="http://schemas.microsoft.com/office/drawing/2014/main" id="{03F02CEC-86D1-692F-3E62-F3CB06F0E4A4}"/>
              </a:ext>
            </a:extLst>
          </p:cNvPr>
          <p:cNvSpPr txBox="1"/>
          <p:nvPr/>
        </p:nvSpPr>
        <p:spPr>
          <a:xfrm>
            <a:off x="1097280" y="4589133"/>
            <a:ext cx="8042586" cy="923330"/>
          </a:xfrm>
          <a:prstGeom prst="rect">
            <a:avLst/>
          </a:prstGeom>
          <a:noFill/>
        </p:spPr>
        <p:txBody>
          <a:bodyPr wrap="none" rtlCol="0">
            <a:spAutoFit/>
          </a:bodyPr>
          <a:lstStyle/>
          <a:p>
            <a:r>
              <a:rPr lang="en-US" dirty="0" err="1">
                <a:latin typeface="Fira Code" panose="020B0809050000020004" pitchFamily="49" charset="0"/>
              </a:rPr>
              <a:t>aa:bb:cc:dd:ee:ff</a:t>
            </a:r>
            <a:endParaRPr lang="en-US" dirty="0">
              <a:latin typeface="Fira Code" panose="020B0809050000020004" pitchFamily="49" charset="0"/>
            </a:endParaRPr>
          </a:p>
          <a:p>
            <a:r>
              <a:rPr lang="en-US" b="0" dirty="0">
                <a:effectLst/>
                <a:latin typeface="Fira Code" panose="020B0809050000020004" pitchFamily="49" charset="0"/>
              </a:rPr>
              <a:t>[</a:t>
            </a:r>
            <a:r>
              <a:rPr lang="en-US" b="0" dirty="0" err="1">
                <a:effectLst/>
                <a:latin typeface="Fira Code" panose="020B0809050000020004" pitchFamily="49" charset="0"/>
              </a:rPr>
              <a:t>aa:bb:cc:dd:ee:ff</a:t>
            </a:r>
            <a:r>
              <a:rPr lang="en-US" b="0" dirty="0">
                <a:effectLst/>
                <a:latin typeface="Fira Code" panose="020B0809050000020004" pitchFamily="49" charset="0"/>
              </a:rPr>
              <a:t>, 00:00:5e:00:53:af, 00:00:0a:bb:28:fc]</a:t>
            </a:r>
          </a:p>
          <a:p>
            <a:r>
              <a:rPr lang="en-US" dirty="0">
                <a:latin typeface="Fira Code" panose="020B0809050000020004" pitchFamily="49" charset="0"/>
              </a:rPr>
              <a:t>---</a:t>
            </a:r>
            <a:r>
              <a:rPr lang="en-US" dirty="0" err="1">
                <a:latin typeface="Fira Code" panose="020B0809050000020004" pitchFamily="49" charset="0"/>
              </a:rPr>
              <a:t>aa:bb:cc:dd:ee:ff</a:t>
            </a:r>
            <a:r>
              <a:rPr lang="en-US" dirty="0">
                <a:latin typeface="Fira Code" panose="020B0809050000020004" pitchFamily="49" charset="0"/>
              </a:rPr>
              <a:t>---</a:t>
            </a:r>
            <a:endParaRPr lang="en-US" b="0" dirty="0">
              <a:effectLst/>
              <a:latin typeface="Fira Code" panose="020B0809050000020004" pitchFamily="49" charset="0"/>
            </a:endParaRPr>
          </a:p>
        </p:txBody>
      </p:sp>
      <p:sp>
        <p:nvSpPr>
          <p:cNvPr id="11" name="TextBox 10">
            <a:extLst>
              <a:ext uri="{FF2B5EF4-FFF2-40B4-BE49-F238E27FC236}">
                <a16:creationId xmlns:a16="http://schemas.microsoft.com/office/drawing/2014/main" id="{CB304392-D9DB-0EFB-7DE7-31EAE801638C}"/>
              </a:ext>
            </a:extLst>
          </p:cNvPr>
          <p:cNvSpPr txBox="1"/>
          <p:nvPr/>
        </p:nvSpPr>
        <p:spPr>
          <a:xfrm>
            <a:off x="2396888" y="1976744"/>
            <a:ext cx="724244" cy="282709"/>
          </a:xfrm>
          <a:prstGeom prst="rect">
            <a:avLst/>
          </a:prstGeom>
          <a:solidFill>
            <a:srgbClr val="FFC000">
              <a:alpha val="50000"/>
            </a:srgbClr>
          </a:solidFill>
          <a:ln>
            <a:solidFill>
              <a:schemeClr val="tx1"/>
            </a:solidFill>
          </a:ln>
        </p:spPr>
        <p:txBody>
          <a:bodyPr wrap="square" rtlCol="0">
            <a:spAutoFit/>
          </a:bodyPr>
          <a:lstStyle/>
          <a:p>
            <a:pPr algn="ctr"/>
            <a:endParaRPr lang="en-US" sz="3200" i="1" dirty="0">
              <a:latin typeface="Fira Code" panose="020B0809050000020004" pitchFamily="49" charset="0"/>
              <a:ea typeface="Fira Code" panose="020B0809050000020004" pitchFamily="49" charset="0"/>
              <a:cs typeface="Fira Code" panose="020B0809050000020004" pitchFamily="49" charset="0"/>
            </a:endParaRPr>
          </a:p>
        </p:txBody>
      </p:sp>
      <p:sp>
        <p:nvSpPr>
          <p:cNvPr id="12" name="TextBox 11">
            <a:extLst>
              <a:ext uri="{FF2B5EF4-FFF2-40B4-BE49-F238E27FC236}">
                <a16:creationId xmlns:a16="http://schemas.microsoft.com/office/drawing/2014/main" id="{7DB1C51A-3DDD-9663-475F-86D365683B4B}"/>
              </a:ext>
            </a:extLst>
          </p:cNvPr>
          <p:cNvSpPr txBox="1"/>
          <p:nvPr/>
        </p:nvSpPr>
        <p:spPr>
          <a:xfrm>
            <a:off x="2396888" y="2271982"/>
            <a:ext cx="63143" cy="282709"/>
          </a:xfrm>
          <a:prstGeom prst="rect">
            <a:avLst/>
          </a:prstGeom>
          <a:solidFill>
            <a:schemeClr val="accent1">
              <a:alpha val="50000"/>
            </a:schemeClr>
          </a:solidFill>
          <a:ln>
            <a:solidFill>
              <a:schemeClr val="tx1"/>
            </a:solidFill>
          </a:ln>
        </p:spPr>
        <p:txBody>
          <a:bodyPr wrap="square" rtlCol="0">
            <a:spAutoFit/>
          </a:bodyPr>
          <a:lstStyle/>
          <a:p>
            <a:pPr algn="ctr"/>
            <a:endParaRPr lang="en-US" sz="3200" i="1" dirty="0">
              <a:latin typeface="Fira Code" panose="020B0809050000020004" pitchFamily="49" charset="0"/>
              <a:ea typeface="Fira Code" panose="020B0809050000020004" pitchFamily="49" charset="0"/>
              <a:cs typeface="Fira Code" panose="020B0809050000020004" pitchFamily="49" charset="0"/>
            </a:endParaRPr>
          </a:p>
        </p:txBody>
      </p:sp>
      <p:sp>
        <p:nvSpPr>
          <p:cNvPr id="14" name="TextBox 13">
            <a:extLst>
              <a:ext uri="{FF2B5EF4-FFF2-40B4-BE49-F238E27FC236}">
                <a16:creationId xmlns:a16="http://schemas.microsoft.com/office/drawing/2014/main" id="{8BB54197-93D0-7873-367A-DE81DA81A7D4}"/>
              </a:ext>
            </a:extLst>
          </p:cNvPr>
          <p:cNvSpPr txBox="1"/>
          <p:nvPr/>
        </p:nvSpPr>
        <p:spPr>
          <a:xfrm>
            <a:off x="2396888" y="2554691"/>
            <a:ext cx="1254809" cy="282709"/>
          </a:xfrm>
          <a:prstGeom prst="rect">
            <a:avLst/>
          </a:prstGeom>
          <a:solidFill>
            <a:srgbClr val="FFC000">
              <a:alpha val="50000"/>
            </a:srgbClr>
          </a:solidFill>
          <a:ln>
            <a:solidFill>
              <a:schemeClr val="tx1"/>
            </a:solidFill>
          </a:ln>
        </p:spPr>
        <p:txBody>
          <a:bodyPr wrap="square" rtlCol="0">
            <a:spAutoFit/>
          </a:bodyPr>
          <a:lstStyle/>
          <a:p>
            <a:pPr algn="ctr"/>
            <a:endParaRPr lang="en-US" sz="3200" i="1" dirty="0">
              <a:latin typeface="Fira Code" panose="020B0809050000020004" pitchFamily="49" charset="0"/>
              <a:ea typeface="Fira Code" panose="020B0809050000020004" pitchFamily="49" charset="0"/>
              <a:cs typeface="Fira Code" panose="020B0809050000020004" pitchFamily="49" charset="0"/>
            </a:endParaRPr>
          </a:p>
        </p:txBody>
      </p:sp>
      <p:sp>
        <p:nvSpPr>
          <p:cNvPr id="15" name="TextBox 14">
            <a:extLst>
              <a:ext uri="{FF2B5EF4-FFF2-40B4-BE49-F238E27FC236}">
                <a16:creationId xmlns:a16="http://schemas.microsoft.com/office/drawing/2014/main" id="{937CD41D-E1A9-0770-74A8-8392907E9D82}"/>
              </a:ext>
            </a:extLst>
          </p:cNvPr>
          <p:cNvSpPr txBox="1"/>
          <p:nvPr/>
        </p:nvSpPr>
        <p:spPr>
          <a:xfrm>
            <a:off x="3788043" y="2554691"/>
            <a:ext cx="412294" cy="282709"/>
          </a:xfrm>
          <a:prstGeom prst="rect">
            <a:avLst/>
          </a:prstGeom>
          <a:solidFill>
            <a:srgbClr val="7030A0">
              <a:alpha val="50000"/>
            </a:srgbClr>
          </a:solidFill>
          <a:ln>
            <a:solidFill>
              <a:schemeClr val="tx1"/>
            </a:solidFill>
          </a:ln>
        </p:spPr>
        <p:txBody>
          <a:bodyPr wrap="square" rtlCol="0">
            <a:spAutoFit/>
          </a:bodyPr>
          <a:lstStyle/>
          <a:p>
            <a:pPr algn="ctr"/>
            <a:endParaRPr lang="en-US" sz="3200" dirty="0">
              <a:latin typeface="Fira Code" panose="020B0809050000020004" pitchFamily="49" charset="0"/>
              <a:ea typeface="Fira Code" panose="020B0809050000020004" pitchFamily="49" charset="0"/>
              <a:cs typeface="Fira Code" panose="020B0809050000020004" pitchFamily="49" charset="0"/>
            </a:endParaRPr>
          </a:p>
        </p:txBody>
      </p:sp>
      <p:sp>
        <p:nvSpPr>
          <p:cNvPr id="16" name="TextBox 15">
            <a:extLst>
              <a:ext uri="{FF2B5EF4-FFF2-40B4-BE49-F238E27FC236}">
                <a16:creationId xmlns:a16="http://schemas.microsoft.com/office/drawing/2014/main" id="{554F5284-D435-BD06-2189-610D907737B1}"/>
              </a:ext>
            </a:extLst>
          </p:cNvPr>
          <p:cNvSpPr txBox="1"/>
          <p:nvPr/>
        </p:nvSpPr>
        <p:spPr>
          <a:xfrm>
            <a:off x="2514203" y="2271981"/>
            <a:ext cx="706842" cy="282709"/>
          </a:xfrm>
          <a:prstGeom prst="rect">
            <a:avLst/>
          </a:prstGeom>
          <a:solidFill>
            <a:srgbClr val="FFC000">
              <a:alpha val="50000"/>
            </a:srgbClr>
          </a:solidFill>
          <a:ln>
            <a:solidFill>
              <a:schemeClr val="tx1"/>
            </a:solidFill>
          </a:ln>
        </p:spPr>
        <p:txBody>
          <a:bodyPr wrap="square" rtlCol="0">
            <a:spAutoFit/>
          </a:bodyPr>
          <a:lstStyle/>
          <a:p>
            <a:pPr algn="ctr"/>
            <a:endParaRPr lang="en-US" sz="3200" dirty="0">
              <a:latin typeface="Fira Code" panose="020B0809050000020004" pitchFamily="49" charset="0"/>
              <a:ea typeface="Fira Code" panose="020B0809050000020004" pitchFamily="49" charset="0"/>
              <a:cs typeface="Fira Code" panose="020B0809050000020004" pitchFamily="49" charset="0"/>
            </a:endParaRPr>
          </a:p>
        </p:txBody>
      </p:sp>
      <p:sp>
        <p:nvSpPr>
          <p:cNvPr id="17" name="TextBox 16">
            <a:extLst>
              <a:ext uri="{FF2B5EF4-FFF2-40B4-BE49-F238E27FC236}">
                <a16:creationId xmlns:a16="http://schemas.microsoft.com/office/drawing/2014/main" id="{D4E9BE60-511D-5F69-8615-B1803B129D50}"/>
              </a:ext>
            </a:extLst>
          </p:cNvPr>
          <p:cNvSpPr txBox="1"/>
          <p:nvPr/>
        </p:nvSpPr>
        <p:spPr>
          <a:xfrm>
            <a:off x="3221045" y="1982913"/>
            <a:ext cx="430652" cy="282709"/>
          </a:xfrm>
          <a:prstGeom prst="rect">
            <a:avLst/>
          </a:prstGeom>
          <a:solidFill>
            <a:srgbClr val="7030A0">
              <a:alpha val="50000"/>
            </a:srgbClr>
          </a:solidFill>
          <a:ln>
            <a:solidFill>
              <a:schemeClr val="tx1"/>
            </a:solidFill>
          </a:ln>
        </p:spPr>
        <p:txBody>
          <a:bodyPr wrap="square" rtlCol="0">
            <a:spAutoFit/>
          </a:bodyPr>
          <a:lstStyle/>
          <a:p>
            <a:pPr algn="ctr"/>
            <a:endParaRPr lang="en-US" sz="3200" dirty="0">
              <a:latin typeface="Fira Code" panose="020B0809050000020004" pitchFamily="49" charset="0"/>
              <a:ea typeface="Fira Code" panose="020B0809050000020004" pitchFamily="49" charset="0"/>
              <a:cs typeface="Fira Code" panose="020B0809050000020004" pitchFamily="49" charset="0"/>
            </a:endParaRPr>
          </a:p>
        </p:txBody>
      </p:sp>
      <p:sp>
        <p:nvSpPr>
          <p:cNvPr id="18" name="TextBox 17">
            <a:extLst>
              <a:ext uri="{FF2B5EF4-FFF2-40B4-BE49-F238E27FC236}">
                <a16:creationId xmlns:a16="http://schemas.microsoft.com/office/drawing/2014/main" id="{7A9D1AAD-8697-E4A4-3506-F26939C5B64E}"/>
              </a:ext>
            </a:extLst>
          </p:cNvPr>
          <p:cNvSpPr txBox="1"/>
          <p:nvPr/>
        </p:nvSpPr>
        <p:spPr>
          <a:xfrm>
            <a:off x="3361347" y="2280442"/>
            <a:ext cx="430652" cy="236647"/>
          </a:xfrm>
          <a:prstGeom prst="rect">
            <a:avLst/>
          </a:prstGeom>
          <a:solidFill>
            <a:srgbClr val="7030A0">
              <a:alpha val="50000"/>
            </a:srgbClr>
          </a:solidFill>
          <a:ln>
            <a:solidFill>
              <a:schemeClr val="tx1"/>
            </a:solidFill>
          </a:ln>
        </p:spPr>
        <p:txBody>
          <a:bodyPr wrap="square" rtlCol="0">
            <a:spAutoFit/>
          </a:bodyPr>
          <a:lstStyle/>
          <a:p>
            <a:pPr algn="ctr"/>
            <a:endParaRPr lang="en-US" sz="3200" dirty="0">
              <a:latin typeface="Fira Code" panose="020B0809050000020004" pitchFamily="49" charset="0"/>
              <a:ea typeface="Fira Code" panose="020B0809050000020004" pitchFamily="49" charset="0"/>
              <a:cs typeface="Fira Code" panose="020B0809050000020004" pitchFamily="49" charset="0"/>
            </a:endParaRPr>
          </a:p>
        </p:txBody>
      </p:sp>
      <p:sp>
        <p:nvSpPr>
          <p:cNvPr id="19" name="TextBox 18">
            <a:extLst>
              <a:ext uri="{FF2B5EF4-FFF2-40B4-BE49-F238E27FC236}">
                <a16:creationId xmlns:a16="http://schemas.microsoft.com/office/drawing/2014/main" id="{72C25DE2-43F6-1462-6A23-DF5CAD16F570}"/>
              </a:ext>
            </a:extLst>
          </p:cNvPr>
          <p:cNvSpPr txBox="1"/>
          <p:nvPr/>
        </p:nvSpPr>
        <p:spPr>
          <a:xfrm>
            <a:off x="3545513" y="5580790"/>
            <a:ext cx="3252237" cy="369332"/>
          </a:xfrm>
          <a:prstGeom prst="rect">
            <a:avLst/>
          </a:prstGeom>
          <a:noFill/>
          <a:ln>
            <a:solidFill>
              <a:schemeClr val="accent1"/>
            </a:solidFill>
          </a:ln>
        </p:spPr>
        <p:txBody>
          <a:bodyPr wrap="none" rtlCol="0">
            <a:spAutoFit/>
          </a:bodyPr>
          <a:lstStyle/>
          <a:p>
            <a:r>
              <a:rPr lang="en-US" dirty="0">
                <a:solidFill>
                  <a:schemeClr val="accent1"/>
                </a:solidFill>
              </a:rPr>
              <a:t>https://godbolt.org/z/cs1d9YEv8</a:t>
            </a:r>
          </a:p>
        </p:txBody>
      </p:sp>
      <p:sp>
        <p:nvSpPr>
          <p:cNvPr id="20" name="TextBox 19">
            <a:extLst>
              <a:ext uri="{FF2B5EF4-FFF2-40B4-BE49-F238E27FC236}">
                <a16:creationId xmlns:a16="http://schemas.microsoft.com/office/drawing/2014/main" id="{B71410D9-0F27-81AF-F49A-E510598B54C0}"/>
              </a:ext>
            </a:extLst>
          </p:cNvPr>
          <p:cNvSpPr txBox="1"/>
          <p:nvPr/>
        </p:nvSpPr>
        <p:spPr>
          <a:xfrm>
            <a:off x="6344756" y="1916924"/>
            <a:ext cx="5112297" cy="1200329"/>
          </a:xfrm>
          <a:prstGeom prst="rect">
            <a:avLst/>
          </a:prstGeom>
          <a:noFill/>
        </p:spPr>
        <p:txBody>
          <a:bodyPr wrap="none" rtlCol="0">
            <a:spAutoFit/>
          </a:bodyPr>
          <a:lstStyle/>
          <a:p>
            <a:r>
              <a:rPr lang="en-US" sz="1200" b="0" dirty="0">
                <a:solidFill>
                  <a:srgbClr val="795E26"/>
                </a:solidFill>
                <a:effectLst/>
                <a:latin typeface="Fira Code" panose="020B0809050000020004" pitchFamily="49" charset="0"/>
              </a:rPr>
              <a:t>print</a:t>
            </a:r>
            <a:r>
              <a:rPr lang="en-US" sz="1200" b="0" dirty="0">
                <a:solidFill>
                  <a:srgbClr val="000000"/>
                </a:solidFill>
                <a:effectLst/>
                <a:latin typeface="Fira Code" panose="020B0809050000020004" pitchFamily="49" charset="0"/>
              </a:rPr>
              <a:t>(</a:t>
            </a:r>
            <a:r>
              <a:rPr lang="en-US" sz="1200" b="0" dirty="0">
                <a:solidFill>
                  <a:srgbClr val="A31515"/>
                </a:solidFill>
                <a:effectLst/>
                <a:latin typeface="Fira Code" panose="020B0809050000020004" pitchFamily="49" charset="0"/>
              </a:rPr>
              <a:t>"{:02x}</a:t>
            </a:r>
            <a:r>
              <a:rPr lang="en-US" sz="1200" b="0" dirty="0">
                <a:solidFill>
                  <a:srgbClr val="EE0000"/>
                </a:solidFill>
                <a:effectLst/>
                <a:latin typeface="Fira Code" panose="020B0809050000020004" pitchFamily="49" charset="0"/>
              </a:rPr>
              <a:t>\n</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join</a:t>
            </a:r>
            <a:r>
              <a:rPr lang="en-US" sz="1200" b="0" dirty="0">
                <a:solidFill>
                  <a:srgbClr val="000000"/>
                </a:solidFill>
                <a:effectLst/>
                <a:latin typeface="Fira Code" panose="020B0809050000020004" pitchFamily="49" charset="0"/>
              </a:rPr>
              <a:t>(</a:t>
            </a:r>
            <a:r>
              <a:rPr lang="en-US" sz="1200" b="0" dirty="0">
                <a:effectLst/>
                <a:latin typeface="Fira Code" panose="020B0809050000020004" pitchFamily="49" charset="0"/>
              </a:rPr>
              <a:t>mac</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r>
              <a:rPr lang="en-US" sz="1200" b="0" dirty="0">
                <a:solidFill>
                  <a:srgbClr val="008000"/>
                </a:solidFill>
                <a:effectLst/>
                <a:latin typeface="Fira Code" panose="020B0809050000020004" pitchFamily="49" charset="0"/>
              </a:rPr>
              <a:t>  </a:t>
            </a:r>
          </a:p>
          <a:p>
            <a:r>
              <a:rPr lang="en-US" sz="1200" b="0" dirty="0">
                <a:solidFill>
                  <a:srgbClr val="795E26"/>
                </a:solidFill>
                <a:effectLst/>
                <a:latin typeface="Fira Code" panose="020B0809050000020004" pitchFamily="49" charset="0"/>
              </a:rPr>
              <a:t>print</a:t>
            </a:r>
            <a:r>
              <a:rPr lang="en-US" sz="1200" b="0" dirty="0">
                <a:solidFill>
                  <a:srgbClr val="000000"/>
                </a:solidFill>
                <a:effectLst/>
                <a:latin typeface="Fira Code" panose="020B0809050000020004" pitchFamily="49" charset="0"/>
              </a:rPr>
              <a:t>(</a:t>
            </a:r>
            <a:r>
              <a:rPr lang="en-US" sz="1200" b="0" dirty="0">
                <a:solidFill>
                  <a:srgbClr val="A31515"/>
                </a:solidFill>
                <a:effectLst/>
                <a:latin typeface="Fira Code" panose="020B0809050000020004" pitchFamily="49" charset="0"/>
              </a:rPr>
              <a:t>"{::02x}</a:t>
            </a:r>
            <a:r>
              <a:rPr lang="en-US" sz="1200" b="0" dirty="0">
                <a:solidFill>
                  <a:srgbClr val="EE0000"/>
                </a:solidFill>
                <a:effectLst/>
                <a:latin typeface="Fira Code" panose="020B0809050000020004" pitchFamily="49" charset="0"/>
              </a:rPr>
              <a:t>\n</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some_macs</a:t>
            </a:r>
            <a:r>
              <a:rPr lang="en-US" sz="1200" b="0" dirty="0">
                <a:solidFill>
                  <a:srgbClr val="000000"/>
                </a:solidFill>
                <a:effectLst/>
                <a:latin typeface="Fira Code" panose="020B0809050000020004" pitchFamily="49" charset="0"/>
              </a:rPr>
              <a:t> | </a:t>
            </a:r>
            <a:r>
              <a:rPr lang="en-US" sz="1200" b="0" dirty="0">
                <a:solidFill>
                  <a:srgbClr val="267F99"/>
                </a:solidFill>
                <a:effectLst/>
                <a:latin typeface="Fira Code" panose="020B0809050000020004" pitchFamily="49" charset="0"/>
              </a:rPr>
              <a:t>views</a:t>
            </a:r>
            <a:r>
              <a:rPr lang="en-US" sz="1200" b="0" dirty="0">
                <a:solidFill>
                  <a:srgbClr val="000000"/>
                </a:solidFill>
                <a:effectLst/>
                <a:latin typeface="Fira Code" panose="020B0809050000020004" pitchFamily="49" charset="0"/>
              </a:rPr>
              <a:t>::</a:t>
            </a:r>
            <a:r>
              <a:rPr lang="en-US" sz="1200" b="0" dirty="0">
                <a:solidFill>
                  <a:srgbClr val="795E26"/>
                </a:solidFill>
                <a:effectLst/>
                <a:latin typeface="Fira Code" panose="020B0809050000020004" pitchFamily="49" charset="0"/>
              </a:rPr>
              <a:t>transform</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m</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join</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m</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fr-FR" sz="1200" b="0" dirty="0">
                <a:solidFill>
                  <a:srgbClr val="795E26"/>
                </a:solidFill>
                <a:effectLst/>
                <a:latin typeface="Fira Code" panose="020B0809050000020004" pitchFamily="49" charset="0"/>
              </a:rPr>
              <a:t>print</a:t>
            </a:r>
            <a:r>
              <a:rPr lang="fr-FR" sz="1200" b="0" dirty="0">
                <a:solidFill>
                  <a:srgbClr val="000000"/>
                </a:solidFill>
                <a:effectLst/>
                <a:latin typeface="Fira Code" panose="020B0809050000020004" pitchFamily="49" charset="0"/>
              </a:rPr>
              <a:t>(</a:t>
            </a:r>
            <a:r>
              <a:rPr lang="fr-FR" sz="1200" b="0" dirty="0">
                <a:solidFill>
                  <a:srgbClr val="A31515"/>
                </a:solidFill>
                <a:effectLst/>
                <a:latin typeface="Fira Code" panose="020B0809050000020004" pitchFamily="49" charset="0"/>
              </a:rPr>
              <a:t>"{:-^23}</a:t>
            </a:r>
            <a:r>
              <a:rPr lang="fr-FR" sz="1200" b="0" dirty="0">
                <a:solidFill>
                  <a:srgbClr val="EE0000"/>
                </a:solidFill>
                <a:effectLst/>
                <a:latin typeface="Fira Code" panose="020B0809050000020004" pitchFamily="49" charset="0"/>
              </a:rPr>
              <a:t>\n</a:t>
            </a:r>
            <a:r>
              <a:rPr lang="fr-FR" sz="1200" b="0" dirty="0">
                <a:solidFill>
                  <a:srgbClr val="A31515"/>
                </a:solidFill>
                <a:effectLst/>
                <a:latin typeface="Fira Code" panose="020B0809050000020004" pitchFamily="49" charset="0"/>
              </a:rPr>
              <a:t>"</a:t>
            </a:r>
            <a:r>
              <a:rPr lang="fr-FR" sz="1200" b="0" dirty="0">
                <a:solidFill>
                  <a:srgbClr val="000000"/>
                </a:solidFill>
                <a:effectLst/>
                <a:latin typeface="Fira Code" panose="020B0809050000020004" pitchFamily="49" charset="0"/>
              </a:rPr>
              <a:t>, </a:t>
            </a:r>
            <a:r>
              <a:rPr lang="fr-FR" sz="1200" b="0" dirty="0">
                <a:solidFill>
                  <a:srgbClr val="795E26"/>
                </a:solidFill>
                <a:effectLst/>
                <a:latin typeface="Fira Code" panose="020B0809050000020004" pitchFamily="49" charset="0"/>
              </a:rPr>
              <a:t>format</a:t>
            </a:r>
            <a:r>
              <a:rPr lang="fr-FR" sz="1200" b="0" dirty="0">
                <a:solidFill>
                  <a:srgbClr val="000000"/>
                </a:solidFill>
                <a:effectLst/>
                <a:latin typeface="Fira Code" panose="020B0809050000020004" pitchFamily="49" charset="0"/>
              </a:rPr>
              <a:t>(</a:t>
            </a:r>
            <a:r>
              <a:rPr lang="fr-FR" sz="1200" b="0" dirty="0">
                <a:solidFill>
                  <a:srgbClr val="A31515"/>
                </a:solidFill>
                <a:effectLst/>
                <a:latin typeface="Fira Code" panose="020B0809050000020004" pitchFamily="49" charset="0"/>
              </a:rPr>
              <a:t>"{:02x}"</a:t>
            </a:r>
            <a:r>
              <a:rPr lang="fr-FR" sz="1200" b="0" dirty="0">
                <a:solidFill>
                  <a:srgbClr val="000000"/>
                </a:solidFill>
                <a:effectLst/>
                <a:latin typeface="Fira Code" panose="020B0809050000020004" pitchFamily="49" charset="0"/>
              </a:rPr>
              <a:t>, </a:t>
            </a:r>
            <a:r>
              <a:rPr lang="fr-FR" sz="1200" b="0" dirty="0">
                <a:solidFill>
                  <a:srgbClr val="795E26"/>
                </a:solidFill>
                <a:effectLst/>
                <a:latin typeface="Fira Code" panose="020B0809050000020004" pitchFamily="49" charset="0"/>
              </a:rPr>
              <a:t>join</a:t>
            </a:r>
            <a:r>
              <a:rPr lang="fr-FR" sz="1200" b="0" dirty="0">
                <a:solidFill>
                  <a:srgbClr val="000000"/>
                </a:solidFill>
                <a:effectLst/>
                <a:latin typeface="Fira Code" panose="020B0809050000020004" pitchFamily="49" charset="0"/>
              </a:rPr>
              <a:t>(mac, </a:t>
            </a:r>
            <a:r>
              <a:rPr lang="fr-FR" sz="1200" b="0" dirty="0">
                <a:solidFill>
                  <a:srgbClr val="A31515"/>
                </a:solidFill>
                <a:effectLst/>
                <a:latin typeface="Fira Code" panose="020B0809050000020004" pitchFamily="49" charset="0"/>
              </a:rPr>
              <a:t>":"</a:t>
            </a:r>
            <a:r>
              <a:rPr lang="fr-FR" sz="1200" b="0" dirty="0">
                <a:solidFill>
                  <a:srgbClr val="000000"/>
                </a:solidFill>
                <a:effectLst/>
                <a:latin typeface="Fira Code" panose="020B0809050000020004" pitchFamily="49" charset="0"/>
              </a:rPr>
              <a:t>)));</a:t>
            </a:r>
          </a:p>
        </p:txBody>
      </p:sp>
      <p:sp>
        <p:nvSpPr>
          <p:cNvPr id="21" name="TextBox 20">
            <a:extLst>
              <a:ext uri="{FF2B5EF4-FFF2-40B4-BE49-F238E27FC236}">
                <a16:creationId xmlns:a16="http://schemas.microsoft.com/office/drawing/2014/main" id="{5DC785BF-133C-BDC9-459A-DC487F6CB538}"/>
              </a:ext>
            </a:extLst>
          </p:cNvPr>
          <p:cNvSpPr txBox="1"/>
          <p:nvPr/>
        </p:nvSpPr>
        <p:spPr>
          <a:xfrm>
            <a:off x="8991383" y="1924651"/>
            <a:ext cx="300101" cy="230832"/>
          </a:xfrm>
          <a:prstGeom prst="rect">
            <a:avLst/>
          </a:prstGeom>
          <a:solidFill>
            <a:srgbClr val="FFC000">
              <a:alpha val="50000"/>
            </a:srgbClr>
          </a:solidFill>
          <a:ln>
            <a:solidFill>
              <a:schemeClr val="tx1"/>
            </a:solidFill>
          </a:ln>
        </p:spPr>
        <p:txBody>
          <a:bodyPr wrap="square" rtlCol="0">
            <a:spAutoFit/>
          </a:bodyPr>
          <a:lstStyle/>
          <a:p>
            <a:pPr algn="ctr"/>
            <a:endParaRPr lang="en-US" sz="900" i="1" dirty="0">
              <a:latin typeface="Fira Code" panose="020B0809050000020004" pitchFamily="49" charset="0"/>
              <a:ea typeface="Fira Code" panose="020B0809050000020004" pitchFamily="49" charset="0"/>
              <a:cs typeface="Fira Code" panose="020B0809050000020004" pitchFamily="49" charset="0"/>
            </a:endParaRPr>
          </a:p>
        </p:txBody>
      </p:sp>
      <p:sp>
        <p:nvSpPr>
          <p:cNvPr id="22" name="TextBox 21">
            <a:extLst>
              <a:ext uri="{FF2B5EF4-FFF2-40B4-BE49-F238E27FC236}">
                <a16:creationId xmlns:a16="http://schemas.microsoft.com/office/drawing/2014/main" id="{13329A97-EDBC-5173-69AE-2AA0F07D8EC5}"/>
              </a:ext>
            </a:extLst>
          </p:cNvPr>
          <p:cNvSpPr txBox="1"/>
          <p:nvPr/>
        </p:nvSpPr>
        <p:spPr>
          <a:xfrm>
            <a:off x="7256542" y="2834544"/>
            <a:ext cx="371324" cy="282709"/>
          </a:xfrm>
          <a:prstGeom prst="rect">
            <a:avLst/>
          </a:prstGeom>
          <a:solidFill>
            <a:srgbClr val="FFC000">
              <a:alpha val="50000"/>
            </a:srgbClr>
          </a:solidFill>
          <a:ln>
            <a:solidFill>
              <a:schemeClr val="tx1"/>
            </a:solidFill>
          </a:ln>
        </p:spPr>
        <p:txBody>
          <a:bodyPr wrap="square" rtlCol="0">
            <a:spAutoFit/>
          </a:bodyPr>
          <a:lstStyle/>
          <a:p>
            <a:pPr algn="ctr"/>
            <a:endParaRPr lang="en-US" sz="3200" i="1" dirty="0">
              <a:latin typeface="Fira Code" panose="020B0809050000020004" pitchFamily="49" charset="0"/>
              <a:ea typeface="Fira Code" panose="020B0809050000020004" pitchFamily="49" charset="0"/>
              <a:cs typeface="Fira Code" panose="020B0809050000020004" pitchFamily="49" charset="0"/>
            </a:endParaRPr>
          </a:p>
        </p:txBody>
      </p:sp>
      <p:sp>
        <p:nvSpPr>
          <p:cNvPr id="23" name="TextBox 22">
            <a:extLst>
              <a:ext uri="{FF2B5EF4-FFF2-40B4-BE49-F238E27FC236}">
                <a16:creationId xmlns:a16="http://schemas.microsoft.com/office/drawing/2014/main" id="{E3B3B330-8C6C-AEBD-9B7E-AAC72C32489F}"/>
              </a:ext>
            </a:extLst>
          </p:cNvPr>
          <p:cNvSpPr txBox="1"/>
          <p:nvPr/>
        </p:nvSpPr>
        <p:spPr>
          <a:xfrm>
            <a:off x="10659487" y="2834543"/>
            <a:ext cx="289716" cy="282709"/>
          </a:xfrm>
          <a:prstGeom prst="rect">
            <a:avLst/>
          </a:prstGeom>
          <a:solidFill>
            <a:srgbClr val="FFC000">
              <a:alpha val="50000"/>
            </a:srgbClr>
          </a:solidFill>
          <a:ln>
            <a:solidFill>
              <a:schemeClr val="tx1"/>
            </a:solidFill>
          </a:ln>
        </p:spPr>
        <p:txBody>
          <a:bodyPr wrap="square" rtlCol="0">
            <a:spAutoFit/>
          </a:bodyPr>
          <a:lstStyle/>
          <a:p>
            <a:pPr algn="ctr"/>
            <a:endParaRPr lang="en-US" sz="3200" i="1" dirty="0">
              <a:latin typeface="Fira Code" panose="020B0809050000020004" pitchFamily="49" charset="0"/>
              <a:ea typeface="Fira Code" panose="020B0809050000020004" pitchFamily="49" charset="0"/>
              <a:cs typeface="Fira Code" panose="020B0809050000020004" pitchFamily="49" charset="0"/>
            </a:endParaRPr>
          </a:p>
        </p:txBody>
      </p:sp>
      <p:sp>
        <p:nvSpPr>
          <p:cNvPr id="24" name="TextBox 23">
            <a:extLst>
              <a:ext uri="{FF2B5EF4-FFF2-40B4-BE49-F238E27FC236}">
                <a16:creationId xmlns:a16="http://schemas.microsoft.com/office/drawing/2014/main" id="{62F67D11-AF50-47BC-ED17-10D361816BD9}"/>
              </a:ext>
            </a:extLst>
          </p:cNvPr>
          <p:cNvSpPr txBox="1"/>
          <p:nvPr/>
        </p:nvSpPr>
        <p:spPr>
          <a:xfrm>
            <a:off x="7256542" y="1924651"/>
            <a:ext cx="300101" cy="215444"/>
          </a:xfrm>
          <a:prstGeom prst="rect">
            <a:avLst/>
          </a:prstGeom>
          <a:solidFill>
            <a:srgbClr val="7030A0">
              <a:alpha val="50000"/>
            </a:srgbClr>
          </a:solidFill>
          <a:ln>
            <a:solidFill>
              <a:schemeClr val="tx1"/>
            </a:solidFill>
          </a:ln>
        </p:spPr>
        <p:txBody>
          <a:bodyPr wrap="square" rtlCol="0">
            <a:spAutoFit/>
          </a:bodyPr>
          <a:lstStyle/>
          <a:p>
            <a:pPr algn="ctr"/>
            <a:endParaRPr lang="en-US" sz="800" dirty="0">
              <a:latin typeface="Fira Code" panose="020B0809050000020004" pitchFamily="49" charset="0"/>
              <a:ea typeface="Fira Code" panose="020B0809050000020004" pitchFamily="49" charset="0"/>
              <a:cs typeface="Fira Code" panose="020B0809050000020004" pitchFamily="49" charset="0"/>
            </a:endParaRPr>
          </a:p>
        </p:txBody>
      </p:sp>
      <p:sp>
        <p:nvSpPr>
          <p:cNvPr id="25" name="TextBox 24">
            <a:extLst>
              <a:ext uri="{FF2B5EF4-FFF2-40B4-BE49-F238E27FC236}">
                <a16:creationId xmlns:a16="http://schemas.microsoft.com/office/drawing/2014/main" id="{0BFEB8D8-AF60-7481-CD59-66A9515BF4E2}"/>
              </a:ext>
            </a:extLst>
          </p:cNvPr>
          <p:cNvSpPr txBox="1"/>
          <p:nvPr/>
        </p:nvSpPr>
        <p:spPr>
          <a:xfrm>
            <a:off x="8541618" y="2480601"/>
            <a:ext cx="300101" cy="215444"/>
          </a:xfrm>
          <a:prstGeom prst="rect">
            <a:avLst/>
          </a:prstGeom>
          <a:solidFill>
            <a:srgbClr val="FFC000">
              <a:alpha val="50000"/>
            </a:srgbClr>
          </a:solidFill>
          <a:ln>
            <a:solidFill>
              <a:schemeClr val="tx1"/>
            </a:solidFill>
          </a:ln>
        </p:spPr>
        <p:txBody>
          <a:bodyPr wrap="square" rtlCol="0">
            <a:spAutoFit/>
          </a:bodyPr>
          <a:lstStyle/>
          <a:p>
            <a:pPr algn="ctr"/>
            <a:endParaRPr lang="en-US" sz="800" dirty="0">
              <a:latin typeface="Fira Code" panose="020B0809050000020004" pitchFamily="49" charset="0"/>
              <a:ea typeface="Fira Code" panose="020B0809050000020004" pitchFamily="49" charset="0"/>
              <a:cs typeface="Fira Code" panose="020B0809050000020004" pitchFamily="49" charset="0"/>
            </a:endParaRPr>
          </a:p>
        </p:txBody>
      </p:sp>
      <p:sp>
        <p:nvSpPr>
          <p:cNvPr id="26" name="TextBox 25">
            <a:extLst>
              <a:ext uri="{FF2B5EF4-FFF2-40B4-BE49-F238E27FC236}">
                <a16:creationId xmlns:a16="http://schemas.microsoft.com/office/drawing/2014/main" id="{83A8D0D0-F3D0-37A2-1BE3-1F3A73E782ED}"/>
              </a:ext>
            </a:extLst>
          </p:cNvPr>
          <p:cNvSpPr txBox="1"/>
          <p:nvPr/>
        </p:nvSpPr>
        <p:spPr>
          <a:xfrm>
            <a:off x="9092308" y="2857748"/>
            <a:ext cx="300101" cy="215444"/>
          </a:xfrm>
          <a:prstGeom prst="rect">
            <a:avLst/>
          </a:prstGeom>
          <a:solidFill>
            <a:srgbClr val="7030A0">
              <a:alpha val="50000"/>
            </a:srgbClr>
          </a:solidFill>
          <a:ln>
            <a:solidFill>
              <a:schemeClr val="tx1"/>
            </a:solidFill>
          </a:ln>
        </p:spPr>
        <p:txBody>
          <a:bodyPr wrap="square" rtlCol="0">
            <a:spAutoFit/>
          </a:bodyPr>
          <a:lstStyle/>
          <a:p>
            <a:pPr algn="ctr"/>
            <a:endParaRPr lang="en-US" sz="800" dirty="0">
              <a:latin typeface="Fira Code" panose="020B0809050000020004" pitchFamily="49" charset="0"/>
              <a:ea typeface="Fira Code" panose="020B0809050000020004" pitchFamily="49" charset="0"/>
              <a:cs typeface="Fira Code" panose="020B0809050000020004" pitchFamily="49" charset="0"/>
            </a:endParaRPr>
          </a:p>
        </p:txBody>
      </p:sp>
      <p:sp>
        <p:nvSpPr>
          <p:cNvPr id="27" name="TextBox 26">
            <a:extLst>
              <a:ext uri="{FF2B5EF4-FFF2-40B4-BE49-F238E27FC236}">
                <a16:creationId xmlns:a16="http://schemas.microsoft.com/office/drawing/2014/main" id="{63B256C5-9130-5FB7-39D9-31897D4244B7}"/>
              </a:ext>
            </a:extLst>
          </p:cNvPr>
          <p:cNvSpPr txBox="1"/>
          <p:nvPr/>
        </p:nvSpPr>
        <p:spPr>
          <a:xfrm>
            <a:off x="7317124" y="2142192"/>
            <a:ext cx="300101" cy="177467"/>
          </a:xfrm>
          <a:prstGeom prst="rect">
            <a:avLst/>
          </a:prstGeom>
          <a:solidFill>
            <a:srgbClr val="7030A0">
              <a:alpha val="50000"/>
            </a:srgbClr>
          </a:solidFill>
          <a:ln>
            <a:solidFill>
              <a:schemeClr val="tx1"/>
            </a:solidFill>
          </a:ln>
        </p:spPr>
        <p:txBody>
          <a:bodyPr wrap="square" rtlCol="0">
            <a:spAutoFit/>
          </a:bodyPr>
          <a:lstStyle/>
          <a:p>
            <a:pPr algn="ctr"/>
            <a:endParaRPr lang="en-US" sz="3200" dirty="0">
              <a:latin typeface="Fira Code" panose="020B0809050000020004" pitchFamily="49" charset="0"/>
              <a:ea typeface="Fira Code" panose="020B0809050000020004" pitchFamily="49" charset="0"/>
              <a:cs typeface="Fira Code" panose="020B0809050000020004" pitchFamily="49" charset="0"/>
            </a:endParaRPr>
          </a:p>
        </p:txBody>
      </p:sp>
      <p:sp>
        <p:nvSpPr>
          <p:cNvPr id="28" name="TextBox 27">
            <a:extLst>
              <a:ext uri="{FF2B5EF4-FFF2-40B4-BE49-F238E27FC236}">
                <a16:creationId xmlns:a16="http://schemas.microsoft.com/office/drawing/2014/main" id="{B6FBF117-C02D-0956-7B3A-C5DF45724700}"/>
              </a:ext>
            </a:extLst>
          </p:cNvPr>
          <p:cNvSpPr txBox="1"/>
          <p:nvPr/>
        </p:nvSpPr>
        <p:spPr>
          <a:xfrm>
            <a:off x="7233682" y="2142192"/>
            <a:ext cx="45719" cy="177467"/>
          </a:xfrm>
          <a:prstGeom prst="rect">
            <a:avLst/>
          </a:prstGeom>
          <a:solidFill>
            <a:srgbClr val="00B0F0">
              <a:alpha val="50000"/>
            </a:srgbClr>
          </a:solidFill>
          <a:ln>
            <a:solidFill>
              <a:schemeClr val="tx1"/>
            </a:solidFill>
          </a:ln>
        </p:spPr>
        <p:txBody>
          <a:bodyPr wrap="square" rtlCol="0">
            <a:spAutoFit/>
          </a:bodyPr>
          <a:lstStyle/>
          <a:p>
            <a:pPr algn="ctr"/>
            <a:endParaRPr lang="en-US" sz="3200" i="1" dirty="0">
              <a:latin typeface="Fira Code" panose="020B0809050000020004" pitchFamily="49" charset="0"/>
              <a:ea typeface="Fira Code" panose="020B0809050000020004" pitchFamily="49" charset="0"/>
              <a:cs typeface="Fira Code" panose="020B0809050000020004" pitchFamily="49" charset="0"/>
            </a:endParaRPr>
          </a:p>
        </p:txBody>
      </p:sp>
      <p:sp>
        <p:nvSpPr>
          <p:cNvPr id="7" name="Slide Number Placeholder 6">
            <a:extLst>
              <a:ext uri="{FF2B5EF4-FFF2-40B4-BE49-F238E27FC236}">
                <a16:creationId xmlns:a16="http://schemas.microsoft.com/office/drawing/2014/main" id="{09889219-CF52-9E4B-D30E-85E157E007F4}"/>
              </a:ext>
            </a:extLst>
          </p:cNvPr>
          <p:cNvSpPr>
            <a:spLocks noGrp="1"/>
          </p:cNvSpPr>
          <p:nvPr>
            <p:ph type="sldNum" sz="quarter" idx="12"/>
          </p:nvPr>
        </p:nvSpPr>
        <p:spPr/>
        <p:txBody>
          <a:bodyPr/>
          <a:lstStyle/>
          <a:p>
            <a:fld id="{0EED7EFE-8F4A-4E55-AD2D-7D815A96E790}" type="slidenum">
              <a:rPr lang="en-US" smtClean="0"/>
              <a:t>154</a:t>
            </a:fld>
            <a:endParaRPr lang="en-US"/>
          </a:p>
        </p:txBody>
      </p:sp>
    </p:spTree>
    <p:extLst>
      <p:ext uri="{BB962C8B-B14F-4D97-AF65-F5344CB8AC3E}">
        <p14:creationId xmlns:p14="http://schemas.microsoft.com/office/powerpoint/2010/main" val="161226649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P spid="16" grpId="0" animBg="1"/>
      <p:bldP spid="17" grpId="0" animBg="1"/>
      <p:bldP spid="18" grpId="0" animBg="1"/>
      <p:bldP spid="19" grpId="0" animBg="1"/>
      <p:bldP spid="20" grpId="0"/>
      <p:bldP spid="21" grpId="0" animBg="1"/>
      <p:bldP spid="22" grpId="0" animBg="1"/>
      <p:bldP spid="23" grpId="0" animBg="1"/>
      <p:bldP spid="24" grpId="0" animBg="1"/>
      <p:bldP spid="25" grpId="0" animBg="1"/>
      <p:bldP spid="26" grpId="0" animBg="1"/>
      <p:bldP spid="27" grpId="0" animBg="1"/>
      <p:bldP spid="28"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56B4-2738-01AA-4AA9-E9FF3CD6B076}"/>
              </a:ext>
            </a:extLst>
          </p:cNvPr>
          <p:cNvSpPr>
            <a:spLocks noGrp="1"/>
          </p:cNvSpPr>
          <p:nvPr>
            <p:ph type="title"/>
          </p:nvPr>
        </p:nvSpPr>
        <p:spPr/>
        <p:txBody>
          <a:bodyPr>
            <a:normAutofit/>
          </a:bodyPr>
          <a:lstStyle/>
          <a:p>
            <a:r>
              <a:rPr lang="en-US" sz="7200" dirty="0"/>
              <a:t>Formatting </a:t>
            </a:r>
            <a:r>
              <a:rPr lang="en-US" sz="7200" dirty="0">
                <a:solidFill>
                  <a:schemeClr val="accent6"/>
                </a:solidFill>
              </a:rPr>
              <a:t>Tuples</a:t>
            </a:r>
            <a:endParaRPr lang="en-US" sz="7200" dirty="0"/>
          </a:p>
        </p:txBody>
      </p:sp>
      <p:sp>
        <p:nvSpPr>
          <p:cNvPr id="4" name="Text Placeholder 3">
            <a:extLst>
              <a:ext uri="{FF2B5EF4-FFF2-40B4-BE49-F238E27FC236}">
                <a16:creationId xmlns:a16="http://schemas.microsoft.com/office/drawing/2014/main" id="{662232B6-1828-4D8B-FC61-35B4224EEC43}"/>
              </a:ext>
            </a:extLst>
          </p:cNvPr>
          <p:cNvSpPr>
            <a:spLocks noGrp="1"/>
          </p:cNvSpPr>
          <p:nvPr>
            <p:ph type="body" idx="1"/>
          </p:nvPr>
        </p:nvSpPr>
        <p:spPr/>
        <p:txBody>
          <a:bodyPr/>
          <a:lstStyle/>
          <a:p>
            <a:r>
              <a:rPr lang="en-US" dirty="0"/>
              <a:t>The final boss</a:t>
            </a:r>
          </a:p>
        </p:txBody>
      </p:sp>
      <p:sp>
        <p:nvSpPr>
          <p:cNvPr id="6" name="Slide Number Placeholder 5">
            <a:extLst>
              <a:ext uri="{FF2B5EF4-FFF2-40B4-BE49-F238E27FC236}">
                <a16:creationId xmlns:a16="http://schemas.microsoft.com/office/drawing/2014/main" id="{C98A7E4F-40F2-A5D0-9259-E2786B6BE844}"/>
              </a:ext>
            </a:extLst>
          </p:cNvPr>
          <p:cNvSpPr>
            <a:spLocks noGrp="1"/>
          </p:cNvSpPr>
          <p:nvPr>
            <p:ph type="sldNum" sz="quarter" idx="12"/>
          </p:nvPr>
        </p:nvSpPr>
        <p:spPr/>
        <p:txBody>
          <a:bodyPr/>
          <a:lstStyle/>
          <a:p>
            <a:fld id="{0EED7EFE-8F4A-4E55-AD2D-7D815A96E790}" type="slidenum">
              <a:rPr lang="en-US" smtClean="0"/>
              <a:t>155</a:t>
            </a:fld>
            <a:endParaRPr lang="en-US"/>
          </a:p>
        </p:txBody>
      </p:sp>
    </p:spTree>
    <p:extLst>
      <p:ext uri="{BB962C8B-B14F-4D97-AF65-F5344CB8AC3E}">
        <p14:creationId xmlns:p14="http://schemas.microsoft.com/office/powerpoint/2010/main" val="387573485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a:t>
            </a:r>
            <a:r>
              <a:rPr lang="en-US" sz="4000" b="0" dirty="0">
                <a:solidFill>
                  <a:srgbClr val="000000"/>
                </a:solidFill>
                <a:effectLst/>
                <a:latin typeface="Fira Code" panose="020B0809050000020004" pitchFamily="49" charset="0"/>
              </a:rPr>
              <a:t>pair&lt;</a:t>
            </a:r>
            <a:r>
              <a:rPr lang="en-US" sz="4000" b="0" dirty="0">
                <a:solidFill>
                  <a:srgbClr val="0000FF"/>
                </a:solidFill>
                <a:effectLst/>
                <a:latin typeface="Fira Code" panose="020B0809050000020004" pitchFamily="49" charset="0"/>
              </a:rPr>
              <a:t>int</a:t>
            </a:r>
            <a:r>
              <a:rPr lang="en-US" sz="4000" b="0" dirty="0">
                <a:solidFill>
                  <a:srgbClr val="000000"/>
                </a:solidFill>
                <a:effectLst/>
                <a:latin typeface="Fira Code" panose="020B0809050000020004" pitchFamily="49" charset="0"/>
              </a:rPr>
              <a:t>, </a:t>
            </a:r>
            <a:r>
              <a:rPr lang="en-US" sz="4000" b="0" dirty="0">
                <a:solidFill>
                  <a:srgbClr val="0000FF"/>
                </a:solidFill>
                <a:effectLst/>
                <a:latin typeface="Fira Code" panose="020B0809050000020004" pitchFamily="49" charset="0"/>
              </a:rPr>
              <a:t>int</a:t>
            </a:r>
            <a:r>
              <a:rPr lang="en-US" sz="4000" b="0" dirty="0">
                <a:solidFill>
                  <a:srgbClr val="000000"/>
                </a:solidFill>
                <a:effectLst/>
                <a:latin typeface="Fira Code" panose="020B0809050000020004" pitchFamily="49" charset="0"/>
              </a:rPr>
              <a:t>&gt;</a:t>
            </a:r>
            <a:endParaRPr lang="en-US" dirty="0">
              <a:latin typeface="Fira Code" panose="020B0809050000020004" pitchFamily="49" charset="0"/>
              <a:ea typeface="Fira Code" panose="020B0809050000020004" pitchFamily="49" charset="0"/>
              <a:cs typeface="Fira Code" panose="020B0809050000020004" pitchFamily="49" charset="0"/>
            </a:endParaRP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1528808" y="2455258"/>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2028119" cy="461665"/>
          </a:xfrm>
          <a:prstGeom prst="rect">
            <a:avLst/>
          </a:prstGeom>
          <a:noFill/>
        </p:spPr>
        <p:txBody>
          <a:bodyPr wrap="none" rtlCol="0">
            <a:spAutoFit/>
          </a:bodyPr>
          <a:lstStyle/>
          <a:p>
            <a:r>
              <a:rPr lang="it-IT" sz="2400" b="0" dirty="0">
                <a:effectLst/>
                <a:latin typeface="Fira Code" panose="020B0809050000020004" pitchFamily="49" charset="0"/>
              </a:rPr>
              <a:t>(10, 1729)</a:t>
            </a:r>
          </a:p>
        </p:txBody>
      </p:sp>
      <p:sp>
        <p:nvSpPr>
          <p:cNvPr id="5" name="Slide Number Placeholder 4">
            <a:extLst>
              <a:ext uri="{FF2B5EF4-FFF2-40B4-BE49-F238E27FC236}">
                <a16:creationId xmlns:a16="http://schemas.microsoft.com/office/drawing/2014/main" id="{7C54780C-CE57-882F-6C7F-8048AF438A9C}"/>
              </a:ext>
            </a:extLst>
          </p:cNvPr>
          <p:cNvSpPr>
            <a:spLocks noGrp="1"/>
          </p:cNvSpPr>
          <p:nvPr>
            <p:ph type="sldNum" sz="quarter" idx="12"/>
          </p:nvPr>
        </p:nvSpPr>
        <p:spPr/>
        <p:txBody>
          <a:bodyPr/>
          <a:lstStyle/>
          <a:p>
            <a:fld id="{0EED7EFE-8F4A-4E55-AD2D-7D815A96E790}" type="slidenum">
              <a:rPr lang="en-US" smtClean="0"/>
              <a:t>156</a:t>
            </a:fld>
            <a:endParaRPr lang="en-US"/>
          </a:p>
        </p:txBody>
      </p:sp>
    </p:spTree>
    <p:extLst>
      <p:ext uri="{BB962C8B-B14F-4D97-AF65-F5344CB8AC3E}">
        <p14:creationId xmlns:p14="http://schemas.microsoft.com/office/powerpoint/2010/main" val="403531796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a:t>
            </a:r>
            <a:r>
              <a:rPr lang="en-US" sz="4000" b="0" dirty="0">
                <a:solidFill>
                  <a:srgbClr val="000000"/>
                </a:solidFill>
                <a:effectLst/>
                <a:latin typeface="Fira Code" panose="020B0809050000020004" pitchFamily="49" charset="0"/>
              </a:rPr>
              <a:t>pair&lt;</a:t>
            </a:r>
            <a:r>
              <a:rPr lang="en-US" sz="4000" b="0" dirty="0">
                <a:solidFill>
                  <a:srgbClr val="0000FF"/>
                </a:solidFill>
                <a:effectLst/>
                <a:latin typeface="Fira Code" panose="020B0809050000020004" pitchFamily="49" charset="0"/>
              </a:rPr>
              <a:t>int</a:t>
            </a:r>
            <a:r>
              <a:rPr lang="en-US" sz="4000" b="0" dirty="0">
                <a:solidFill>
                  <a:srgbClr val="000000"/>
                </a:solidFill>
                <a:effectLst/>
                <a:latin typeface="Fira Code" panose="020B0809050000020004" pitchFamily="49" charset="0"/>
              </a:rPr>
              <a:t>, </a:t>
            </a:r>
            <a:r>
              <a:rPr lang="en-US" sz="4000" b="0" dirty="0">
                <a:solidFill>
                  <a:srgbClr val="0000FF"/>
                </a:solidFill>
                <a:effectLst/>
                <a:latin typeface="Fira Code" panose="020B0809050000020004" pitchFamily="49" charset="0"/>
              </a:rPr>
              <a:t>int</a:t>
            </a:r>
            <a:r>
              <a:rPr lang="en-US" sz="4000" b="0" dirty="0">
                <a:solidFill>
                  <a:srgbClr val="000000"/>
                </a:solidFill>
                <a:effectLst/>
                <a:latin typeface="Fira Code" panose="020B0809050000020004" pitchFamily="49" charset="0"/>
              </a:rPr>
              <a:t>&gt;</a:t>
            </a:r>
            <a:endParaRPr lang="en-US" dirty="0">
              <a:latin typeface="Fira Code" panose="020B0809050000020004" pitchFamily="49" charset="0"/>
              <a:ea typeface="Fira Code" panose="020B0809050000020004" pitchFamily="49" charset="0"/>
              <a:cs typeface="Fira Code" panose="020B0809050000020004" pitchFamily="49" charset="0"/>
            </a:endParaRP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1528808" y="2455258"/>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2028119" cy="461665"/>
          </a:xfrm>
          <a:prstGeom prst="rect">
            <a:avLst/>
          </a:prstGeom>
          <a:noFill/>
        </p:spPr>
        <p:txBody>
          <a:bodyPr wrap="none" rtlCol="0">
            <a:spAutoFit/>
          </a:bodyPr>
          <a:lstStyle/>
          <a:p>
            <a:r>
              <a:rPr lang="it-IT" sz="2400" b="0" dirty="0">
                <a:effectLst/>
                <a:latin typeface="Fira Code" panose="020B0809050000020004" pitchFamily="49" charset="0"/>
              </a:rPr>
              <a:t>(10, 1729)</a:t>
            </a:r>
          </a:p>
        </p:txBody>
      </p:sp>
      <p:sp>
        <p:nvSpPr>
          <p:cNvPr id="3" name="TextBox 2">
            <a:extLst>
              <a:ext uri="{FF2B5EF4-FFF2-40B4-BE49-F238E27FC236}">
                <a16:creationId xmlns:a16="http://schemas.microsoft.com/office/drawing/2014/main" id="{515ED5A9-534B-85DC-452E-BFBEAD9DDA91}"/>
              </a:ext>
            </a:extLst>
          </p:cNvPr>
          <p:cNvSpPr txBox="1"/>
          <p:nvPr/>
        </p:nvSpPr>
        <p:spPr>
          <a:xfrm>
            <a:off x="1960336"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6" name="Slide Number Placeholder 5">
            <a:extLst>
              <a:ext uri="{FF2B5EF4-FFF2-40B4-BE49-F238E27FC236}">
                <a16:creationId xmlns:a16="http://schemas.microsoft.com/office/drawing/2014/main" id="{26F012E5-5E01-1464-4BB9-BC05F5DDEF02}"/>
              </a:ext>
            </a:extLst>
          </p:cNvPr>
          <p:cNvSpPr>
            <a:spLocks noGrp="1"/>
          </p:cNvSpPr>
          <p:nvPr>
            <p:ph type="sldNum" sz="quarter" idx="12"/>
          </p:nvPr>
        </p:nvSpPr>
        <p:spPr/>
        <p:txBody>
          <a:bodyPr/>
          <a:lstStyle/>
          <a:p>
            <a:fld id="{0EED7EFE-8F4A-4E55-AD2D-7D815A96E790}" type="slidenum">
              <a:rPr lang="en-US" smtClean="0"/>
              <a:t>157</a:t>
            </a:fld>
            <a:endParaRPr lang="en-US"/>
          </a:p>
        </p:txBody>
      </p:sp>
    </p:spTree>
    <p:extLst>
      <p:ext uri="{BB962C8B-B14F-4D97-AF65-F5344CB8AC3E}">
        <p14:creationId xmlns:p14="http://schemas.microsoft.com/office/powerpoint/2010/main" val="54868273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a:t>
            </a:r>
            <a:r>
              <a:rPr lang="en-US" sz="4000" b="0" dirty="0">
                <a:solidFill>
                  <a:srgbClr val="000000"/>
                </a:solidFill>
                <a:effectLst/>
                <a:latin typeface="Fira Code" panose="020B0809050000020004" pitchFamily="49" charset="0"/>
              </a:rPr>
              <a:t>pair&lt;</a:t>
            </a:r>
            <a:r>
              <a:rPr lang="en-US" sz="4000" b="0" dirty="0">
                <a:solidFill>
                  <a:srgbClr val="0000FF"/>
                </a:solidFill>
                <a:effectLst/>
                <a:latin typeface="Fira Code" panose="020B0809050000020004" pitchFamily="49" charset="0"/>
              </a:rPr>
              <a:t>int</a:t>
            </a:r>
            <a:r>
              <a:rPr lang="en-US" sz="4000" b="0" dirty="0">
                <a:solidFill>
                  <a:srgbClr val="000000"/>
                </a:solidFill>
                <a:effectLst/>
                <a:latin typeface="Fira Code" panose="020B0809050000020004" pitchFamily="49" charset="0"/>
              </a:rPr>
              <a:t>, </a:t>
            </a:r>
            <a:r>
              <a:rPr lang="en-US" sz="4000" b="0" dirty="0">
                <a:solidFill>
                  <a:srgbClr val="0000FF"/>
                </a:solidFill>
                <a:effectLst/>
                <a:latin typeface="Fira Code" panose="020B0809050000020004" pitchFamily="49" charset="0"/>
              </a:rPr>
              <a:t>int</a:t>
            </a:r>
            <a:r>
              <a:rPr lang="en-US" sz="4000" b="0" dirty="0">
                <a:solidFill>
                  <a:srgbClr val="000000"/>
                </a:solidFill>
                <a:effectLst/>
                <a:latin typeface="Fira Code" panose="020B0809050000020004" pitchFamily="49" charset="0"/>
              </a:rPr>
              <a:t>&gt;</a:t>
            </a:r>
            <a:endParaRPr lang="en-US" dirty="0">
              <a:latin typeface="Fira Code" panose="020B0809050000020004" pitchFamily="49" charset="0"/>
              <a:ea typeface="Fira Code" panose="020B0809050000020004" pitchFamily="49" charset="0"/>
              <a:cs typeface="Fira Code" panose="020B0809050000020004" pitchFamily="49" charset="0"/>
            </a:endParaRP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1528808" y="2455258"/>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2028119" cy="461665"/>
          </a:xfrm>
          <a:prstGeom prst="rect">
            <a:avLst/>
          </a:prstGeom>
          <a:noFill/>
        </p:spPr>
        <p:txBody>
          <a:bodyPr wrap="none" rtlCol="0">
            <a:spAutoFit/>
          </a:bodyPr>
          <a:lstStyle/>
          <a:p>
            <a:r>
              <a:rPr lang="it-IT" sz="2400" b="0" dirty="0">
                <a:effectLst/>
                <a:latin typeface="Fira Code" panose="020B0809050000020004" pitchFamily="49" charset="0"/>
              </a:rPr>
              <a:t>(10, 1729)</a:t>
            </a:r>
          </a:p>
        </p:txBody>
      </p:sp>
      <p:sp>
        <p:nvSpPr>
          <p:cNvPr id="3" name="TextBox 2">
            <a:extLst>
              <a:ext uri="{FF2B5EF4-FFF2-40B4-BE49-F238E27FC236}">
                <a16:creationId xmlns:a16="http://schemas.microsoft.com/office/drawing/2014/main" id="{515ED5A9-534B-85DC-452E-BFBEAD9DDA91}"/>
              </a:ext>
            </a:extLst>
          </p:cNvPr>
          <p:cNvSpPr txBox="1"/>
          <p:nvPr/>
        </p:nvSpPr>
        <p:spPr>
          <a:xfrm>
            <a:off x="8672052" y="2455255"/>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4" name="TextBox 3">
            <a:extLst>
              <a:ext uri="{FF2B5EF4-FFF2-40B4-BE49-F238E27FC236}">
                <a16:creationId xmlns:a16="http://schemas.microsoft.com/office/drawing/2014/main" id="{EA7D4ACB-C5D3-A14F-2826-736912DD70BC}"/>
              </a:ext>
            </a:extLst>
          </p:cNvPr>
          <p:cNvSpPr txBox="1"/>
          <p:nvPr/>
        </p:nvSpPr>
        <p:spPr>
          <a:xfrm>
            <a:off x="4554302" y="2455257"/>
            <a:ext cx="2058875" cy="584775"/>
          </a:xfrm>
          <a:prstGeom prst="rect">
            <a:avLst/>
          </a:prstGeom>
          <a:solidFill>
            <a:srgbClr val="7030A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first</a:t>
            </a:r>
          </a:p>
        </p:txBody>
      </p:sp>
      <p:sp>
        <p:nvSpPr>
          <p:cNvPr id="5" name="TextBox 4">
            <a:extLst>
              <a:ext uri="{FF2B5EF4-FFF2-40B4-BE49-F238E27FC236}">
                <a16:creationId xmlns:a16="http://schemas.microsoft.com/office/drawing/2014/main" id="{69C9CCD8-0AF9-76F3-8444-4151E29D4B6F}"/>
              </a:ext>
            </a:extLst>
          </p:cNvPr>
          <p:cNvSpPr txBox="1"/>
          <p:nvPr/>
        </p:nvSpPr>
        <p:spPr>
          <a:xfrm>
            <a:off x="1960336" y="2455257"/>
            <a:ext cx="2593966" cy="584775"/>
          </a:xfrm>
          <a:prstGeom prst="rect">
            <a:avLst/>
          </a:prstGeom>
          <a:solidFill>
            <a:srgbClr val="FFC00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top-level</a:t>
            </a:r>
          </a:p>
        </p:txBody>
      </p:sp>
      <p:sp>
        <p:nvSpPr>
          <p:cNvPr id="7" name="TextBox 6">
            <a:extLst>
              <a:ext uri="{FF2B5EF4-FFF2-40B4-BE49-F238E27FC236}">
                <a16:creationId xmlns:a16="http://schemas.microsoft.com/office/drawing/2014/main" id="{9BC35307-F8D5-F119-6185-211A2BB5424F}"/>
              </a:ext>
            </a:extLst>
          </p:cNvPr>
          <p:cNvSpPr txBox="1"/>
          <p:nvPr/>
        </p:nvSpPr>
        <p:spPr>
          <a:xfrm>
            <a:off x="6613177" y="2455256"/>
            <a:ext cx="2058875" cy="584775"/>
          </a:xfrm>
          <a:prstGeom prst="rect">
            <a:avLst/>
          </a:prstGeom>
          <a:solidFill>
            <a:srgbClr val="7030A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second</a:t>
            </a:r>
          </a:p>
        </p:txBody>
      </p:sp>
      <p:sp>
        <p:nvSpPr>
          <p:cNvPr id="9" name="Slide Number Placeholder 8">
            <a:extLst>
              <a:ext uri="{FF2B5EF4-FFF2-40B4-BE49-F238E27FC236}">
                <a16:creationId xmlns:a16="http://schemas.microsoft.com/office/drawing/2014/main" id="{FC883811-A084-5605-C770-76BB4F25AD61}"/>
              </a:ext>
            </a:extLst>
          </p:cNvPr>
          <p:cNvSpPr>
            <a:spLocks noGrp="1"/>
          </p:cNvSpPr>
          <p:nvPr>
            <p:ph type="sldNum" sz="quarter" idx="12"/>
          </p:nvPr>
        </p:nvSpPr>
        <p:spPr/>
        <p:txBody>
          <a:bodyPr/>
          <a:lstStyle/>
          <a:p>
            <a:fld id="{0EED7EFE-8F4A-4E55-AD2D-7D815A96E790}" type="slidenum">
              <a:rPr lang="en-US" smtClean="0"/>
              <a:t>158</a:t>
            </a:fld>
            <a:endParaRPr lang="en-US"/>
          </a:p>
        </p:txBody>
      </p:sp>
    </p:spTree>
    <p:extLst>
      <p:ext uri="{BB962C8B-B14F-4D97-AF65-F5344CB8AC3E}">
        <p14:creationId xmlns:p14="http://schemas.microsoft.com/office/powerpoint/2010/main" val="2260199333"/>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a:t>
            </a:r>
            <a:r>
              <a:rPr lang="en-US" sz="4000" b="0" dirty="0">
                <a:solidFill>
                  <a:srgbClr val="000000"/>
                </a:solidFill>
                <a:effectLst/>
                <a:latin typeface="Fira Code" panose="020B0809050000020004" pitchFamily="49" charset="0"/>
              </a:rPr>
              <a:t>pair&lt;</a:t>
            </a:r>
            <a:r>
              <a:rPr lang="en-US" sz="4000" b="0" dirty="0">
                <a:solidFill>
                  <a:srgbClr val="0000FF"/>
                </a:solidFill>
                <a:effectLst/>
                <a:latin typeface="Fira Code" panose="020B0809050000020004" pitchFamily="49" charset="0"/>
              </a:rPr>
              <a:t>int</a:t>
            </a:r>
            <a:r>
              <a:rPr lang="en-US" sz="4000" b="0" dirty="0">
                <a:solidFill>
                  <a:srgbClr val="000000"/>
                </a:solidFill>
                <a:effectLst/>
                <a:latin typeface="Fira Code" panose="020B0809050000020004" pitchFamily="49" charset="0"/>
              </a:rPr>
              <a:t>, </a:t>
            </a:r>
            <a:r>
              <a:rPr lang="en-US" sz="4000" b="0" dirty="0">
                <a:solidFill>
                  <a:srgbClr val="0000FF"/>
                </a:solidFill>
                <a:effectLst/>
                <a:latin typeface="Fira Code" panose="020B0809050000020004" pitchFamily="49" charset="0"/>
              </a:rPr>
              <a:t>int</a:t>
            </a:r>
            <a:r>
              <a:rPr lang="en-US" sz="4000" b="0" dirty="0">
                <a:solidFill>
                  <a:srgbClr val="000000"/>
                </a:solidFill>
                <a:effectLst/>
                <a:latin typeface="Fira Code" panose="020B0809050000020004" pitchFamily="49" charset="0"/>
              </a:rPr>
              <a:t>&gt;</a:t>
            </a:r>
            <a:endParaRPr lang="en-US" dirty="0">
              <a:latin typeface="Fira Code" panose="020B0809050000020004" pitchFamily="49" charset="0"/>
              <a:ea typeface="Fira Code" panose="020B0809050000020004" pitchFamily="49" charset="0"/>
              <a:cs typeface="Fira Code" panose="020B0809050000020004" pitchFamily="49" charset="0"/>
            </a:endParaRP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1528808" y="2455258"/>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2396810" cy="461665"/>
          </a:xfrm>
          <a:prstGeom prst="rect">
            <a:avLst/>
          </a:prstGeom>
          <a:noFill/>
        </p:spPr>
        <p:txBody>
          <a:bodyPr wrap="none" rtlCol="0">
            <a:spAutoFit/>
          </a:bodyPr>
          <a:lstStyle/>
          <a:p>
            <a:r>
              <a:rPr lang="it-IT" sz="2400" b="0" dirty="0">
                <a:effectLst/>
                <a:latin typeface="Fira Code" panose="020B0809050000020004" pitchFamily="49" charset="0"/>
              </a:rPr>
              <a:t>(-10-, 06C1)</a:t>
            </a:r>
          </a:p>
        </p:txBody>
      </p:sp>
      <p:sp>
        <p:nvSpPr>
          <p:cNvPr id="3" name="TextBox 2">
            <a:extLst>
              <a:ext uri="{FF2B5EF4-FFF2-40B4-BE49-F238E27FC236}">
                <a16:creationId xmlns:a16="http://schemas.microsoft.com/office/drawing/2014/main" id="{515ED5A9-534B-85DC-452E-BFBEAD9DDA91}"/>
              </a:ext>
            </a:extLst>
          </p:cNvPr>
          <p:cNvSpPr txBox="1"/>
          <p:nvPr/>
        </p:nvSpPr>
        <p:spPr>
          <a:xfrm>
            <a:off x="8672052" y="2455255"/>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4" name="TextBox 3">
            <a:extLst>
              <a:ext uri="{FF2B5EF4-FFF2-40B4-BE49-F238E27FC236}">
                <a16:creationId xmlns:a16="http://schemas.microsoft.com/office/drawing/2014/main" id="{EA7D4ACB-C5D3-A14F-2826-736912DD70BC}"/>
              </a:ext>
            </a:extLst>
          </p:cNvPr>
          <p:cNvSpPr txBox="1"/>
          <p:nvPr/>
        </p:nvSpPr>
        <p:spPr>
          <a:xfrm>
            <a:off x="4554302" y="2455257"/>
            <a:ext cx="2058875"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-^4</a:t>
            </a:r>
          </a:p>
        </p:txBody>
      </p:sp>
      <p:sp>
        <p:nvSpPr>
          <p:cNvPr id="5" name="TextBox 4">
            <a:extLst>
              <a:ext uri="{FF2B5EF4-FFF2-40B4-BE49-F238E27FC236}">
                <a16:creationId xmlns:a16="http://schemas.microsoft.com/office/drawing/2014/main" id="{69C9CCD8-0AF9-76F3-8444-4151E29D4B6F}"/>
              </a:ext>
            </a:extLst>
          </p:cNvPr>
          <p:cNvSpPr txBox="1"/>
          <p:nvPr/>
        </p:nvSpPr>
        <p:spPr>
          <a:xfrm>
            <a:off x="1960336" y="2455257"/>
            <a:ext cx="2593966" cy="584775"/>
          </a:xfrm>
          <a:prstGeom prst="rect">
            <a:avLst/>
          </a:prstGeom>
          <a:solidFill>
            <a:srgbClr val="FFC000">
              <a:alpha val="50000"/>
            </a:srgbClr>
          </a:solidFill>
          <a:ln>
            <a:solidFill>
              <a:schemeClr val="tx1"/>
            </a:solidFill>
          </a:ln>
        </p:spPr>
        <p:txBody>
          <a:bodyPr wrap="square" rtlCol="0">
            <a:spAutoFit/>
          </a:bodyPr>
          <a:lstStyle/>
          <a:p>
            <a:pPr algn="ctr"/>
            <a:endParaRPr lang="en-US" sz="3200" i="1" dirty="0">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9BC35307-F8D5-F119-6185-211A2BB5424F}"/>
              </a:ext>
            </a:extLst>
          </p:cNvPr>
          <p:cNvSpPr txBox="1"/>
          <p:nvPr/>
        </p:nvSpPr>
        <p:spPr>
          <a:xfrm>
            <a:off x="6613177" y="2455256"/>
            <a:ext cx="2058875"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04X</a:t>
            </a:r>
          </a:p>
        </p:txBody>
      </p:sp>
      <p:cxnSp>
        <p:nvCxnSpPr>
          <p:cNvPr id="10" name="Straight Arrow Connector 9">
            <a:extLst>
              <a:ext uri="{FF2B5EF4-FFF2-40B4-BE49-F238E27FC236}">
                <a16:creationId xmlns:a16="http://schemas.microsoft.com/office/drawing/2014/main" id="{77D72047-4AFA-8B5C-64EB-DC6105354B99}"/>
              </a:ext>
            </a:extLst>
          </p:cNvPr>
          <p:cNvCxnSpPr/>
          <p:nvPr/>
        </p:nvCxnSpPr>
        <p:spPr>
          <a:xfrm flipV="1">
            <a:off x="6613177" y="3215148"/>
            <a:ext cx="0" cy="106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D8FC1E-F0BF-ADD7-C9C5-595ADA02ABF8}"/>
              </a:ext>
            </a:extLst>
          </p:cNvPr>
          <p:cNvSpPr txBox="1"/>
          <p:nvPr/>
        </p:nvSpPr>
        <p:spPr>
          <a:xfrm>
            <a:off x="5051788" y="4458048"/>
            <a:ext cx="3122778" cy="369332"/>
          </a:xfrm>
          <a:prstGeom prst="rect">
            <a:avLst/>
          </a:prstGeom>
          <a:noFill/>
          <a:ln>
            <a:solidFill>
              <a:schemeClr val="accent1"/>
            </a:solidFill>
          </a:ln>
        </p:spPr>
        <p:txBody>
          <a:bodyPr wrap="none" rtlCol="0">
            <a:spAutoFit/>
          </a:bodyPr>
          <a:lstStyle/>
          <a:p>
            <a:r>
              <a:rPr lang="en-US" dirty="0"/>
              <a:t>How do we find this </a:t>
            </a:r>
            <a:r>
              <a:rPr lang="en-US" dirty="0">
                <a:solidFill>
                  <a:schemeClr val="accent1"/>
                </a:solidFill>
              </a:rPr>
              <a:t>boundary</a:t>
            </a:r>
            <a:r>
              <a:rPr lang="en-US" dirty="0"/>
              <a:t>?</a:t>
            </a:r>
          </a:p>
        </p:txBody>
      </p:sp>
      <p:sp>
        <p:nvSpPr>
          <p:cNvPr id="9" name="Slide Number Placeholder 8">
            <a:extLst>
              <a:ext uri="{FF2B5EF4-FFF2-40B4-BE49-F238E27FC236}">
                <a16:creationId xmlns:a16="http://schemas.microsoft.com/office/drawing/2014/main" id="{C98EF18A-28C2-FDDA-8DA4-441D268EB400}"/>
              </a:ext>
            </a:extLst>
          </p:cNvPr>
          <p:cNvSpPr>
            <a:spLocks noGrp="1"/>
          </p:cNvSpPr>
          <p:nvPr>
            <p:ph type="sldNum" sz="quarter" idx="12"/>
          </p:nvPr>
        </p:nvSpPr>
        <p:spPr/>
        <p:txBody>
          <a:bodyPr/>
          <a:lstStyle/>
          <a:p>
            <a:fld id="{0EED7EFE-8F4A-4E55-AD2D-7D815A96E790}" type="slidenum">
              <a:rPr lang="en-US" smtClean="0"/>
              <a:t>159</a:t>
            </a:fld>
            <a:endParaRPr lang="en-US"/>
          </a:p>
        </p:txBody>
      </p:sp>
    </p:spTree>
    <p:extLst>
      <p:ext uri="{BB962C8B-B14F-4D97-AF65-F5344CB8AC3E}">
        <p14:creationId xmlns:p14="http://schemas.microsoft.com/office/powerpoint/2010/main" val="192290152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6D32F-FF08-D374-2640-ABA29DB877B9}"/>
              </a:ext>
            </a:extLst>
          </p:cNvPr>
          <p:cNvSpPr>
            <a:spLocks noGrp="1"/>
          </p:cNvSpPr>
          <p:nvPr>
            <p:ph type="title"/>
          </p:nvPr>
        </p:nvSpPr>
        <p:spPr/>
        <p:txBody>
          <a:bodyPr/>
          <a:lstStyle/>
          <a:p>
            <a:r>
              <a:rPr lang="en-US" dirty="0"/>
              <a:t>Intro to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6" name="TextBox 5">
            <a:extLst>
              <a:ext uri="{FF2B5EF4-FFF2-40B4-BE49-F238E27FC236}">
                <a16:creationId xmlns:a16="http://schemas.microsoft.com/office/drawing/2014/main" id="{19650E7C-D4FB-C1A1-69B4-5EED00BBB765}"/>
              </a:ext>
            </a:extLst>
          </p:cNvPr>
          <p:cNvSpPr txBox="1"/>
          <p:nvPr/>
        </p:nvSpPr>
        <p:spPr>
          <a:xfrm>
            <a:off x="1097280" y="2598003"/>
            <a:ext cx="9954969"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"The price of {:x} is {}</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48879</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1234</a:t>
            </a:r>
            <a:r>
              <a:rPr lang="en-US" sz="2400" b="0" dirty="0">
                <a:solidFill>
                  <a:srgbClr val="000000"/>
                </a:solidFill>
                <a:effectLst/>
                <a:latin typeface="Fira Code" panose="020B0809050000020004" pitchFamily="49" charset="0"/>
              </a:rPr>
              <a:t>);</a:t>
            </a:r>
          </a:p>
        </p:txBody>
      </p:sp>
      <p:sp>
        <p:nvSpPr>
          <p:cNvPr id="7" name="Rectangle 6">
            <a:extLst>
              <a:ext uri="{FF2B5EF4-FFF2-40B4-BE49-F238E27FC236}">
                <a16:creationId xmlns:a16="http://schemas.microsoft.com/office/drawing/2014/main" id="{9D352873-7A4B-3844-F785-37CE14CA63E0}"/>
              </a:ext>
            </a:extLst>
          </p:cNvPr>
          <p:cNvSpPr/>
          <p:nvPr/>
        </p:nvSpPr>
        <p:spPr>
          <a:xfrm>
            <a:off x="5715000" y="2598003"/>
            <a:ext cx="767376"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F571E8-5B88-DA33-EEFF-6814D6361EB9}"/>
              </a:ext>
            </a:extLst>
          </p:cNvPr>
          <p:cNvSpPr/>
          <p:nvPr/>
        </p:nvSpPr>
        <p:spPr>
          <a:xfrm>
            <a:off x="8464020" y="2598003"/>
            <a:ext cx="948919"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3B0962-14E4-8E64-3B33-99075817697F}"/>
              </a:ext>
            </a:extLst>
          </p:cNvPr>
          <p:cNvSpPr/>
          <p:nvPr/>
        </p:nvSpPr>
        <p:spPr>
          <a:xfrm>
            <a:off x="7194176" y="2598003"/>
            <a:ext cx="381000"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EB9A46-19DC-ED0F-1940-BD69CBEC2E38}"/>
              </a:ext>
            </a:extLst>
          </p:cNvPr>
          <p:cNvSpPr/>
          <p:nvPr/>
        </p:nvSpPr>
        <p:spPr>
          <a:xfrm>
            <a:off x="9708776" y="2598003"/>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60B77F3-96ED-1687-9488-934A39951326}"/>
              </a:ext>
            </a:extLst>
          </p:cNvPr>
          <p:cNvSpPr txBox="1"/>
          <p:nvPr/>
        </p:nvSpPr>
        <p:spPr>
          <a:xfrm>
            <a:off x="3466268" y="4289643"/>
            <a:ext cx="4793300" cy="830997"/>
          </a:xfrm>
          <a:prstGeom prst="rect">
            <a:avLst/>
          </a:prstGeom>
          <a:noFill/>
        </p:spPr>
        <p:txBody>
          <a:bodyPr wrap="none" rtlCol="0">
            <a:spAutoFit/>
          </a:bodyPr>
          <a:lstStyle/>
          <a:p>
            <a:r>
              <a:rPr lang="en-US" sz="2400" b="0" dirty="0">
                <a:effectLst/>
                <a:latin typeface="Fira Code" panose="020B0809050000020004" pitchFamily="49" charset="0"/>
              </a:rPr>
              <a:t>The price of beef is 1234</a:t>
            </a:r>
          </a:p>
          <a:p>
            <a:endParaRPr lang="en-US" sz="2400" dirty="0"/>
          </a:p>
        </p:txBody>
      </p:sp>
      <p:sp>
        <p:nvSpPr>
          <p:cNvPr id="12" name="Rectangle 11">
            <a:extLst>
              <a:ext uri="{FF2B5EF4-FFF2-40B4-BE49-F238E27FC236}">
                <a16:creationId xmlns:a16="http://schemas.microsoft.com/office/drawing/2014/main" id="{CA714129-D833-3655-64DC-B63AEC1B5CF3}"/>
              </a:ext>
            </a:extLst>
          </p:cNvPr>
          <p:cNvSpPr/>
          <p:nvPr/>
        </p:nvSpPr>
        <p:spPr>
          <a:xfrm>
            <a:off x="5885330" y="4264109"/>
            <a:ext cx="797858"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EC6459-B887-8F07-22B0-6071F444BBA4}"/>
              </a:ext>
            </a:extLst>
          </p:cNvPr>
          <p:cNvSpPr/>
          <p:nvPr/>
        </p:nvSpPr>
        <p:spPr>
          <a:xfrm>
            <a:off x="7342092" y="4264108"/>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AB7F5A5-FCBF-88A8-F630-37CD2A83D936}"/>
              </a:ext>
            </a:extLst>
          </p:cNvPr>
          <p:cNvSpPr>
            <a:spLocks noGrp="1"/>
          </p:cNvSpPr>
          <p:nvPr>
            <p:ph type="sldNum" sz="quarter" idx="12"/>
          </p:nvPr>
        </p:nvSpPr>
        <p:spPr/>
        <p:txBody>
          <a:bodyPr/>
          <a:lstStyle/>
          <a:p>
            <a:fld id="{0EED7EFE-8F4A-4E55-AD2D-7D815A96E790}" type="slidenum">
              <a:rPr lang="en-US" smtClean="0"/>
              <a:t>16</a:t>
            </a:fld>
            <a:endParaRPr lang="en-US"/>
          </a:p>
        </p:txBody>
      </p:sp>
    </p:spTree>
    <p:extLst>
      <p:ext uri="{BB962C8B-B14F-4D97-AF65-F5344CB8AC3E}">
        <p14:creationId xmlns:p14="http://schemas.microsoft.com/office/powerpoint/2010/main" val="232809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500"/>
                                        <p:tgtEl>
                                          <p:spTgt spid="8"/>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heel(1)">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500"/>
                                        <p:tgtEl>
                                          <p:spTgt spid="1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500"/>
                                        <p:tgtEl>
                                          <p:spTgt spid="9"/>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animBg="1"/>
      <p:bldP spid="13"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rm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1000" dirty="0">
              <a:latin typeface="Fira Code" panose="020B0809050000020004" pitchFamily="49" charset="0"/>
              <a:ea typeface="Fira Code" panose="020B0809050000020004" pitchFamily="49" charset="0"/>
              <a:cs typeface="Fira Code" panose="020B0809050000020004" pitchFamily="49" charset="0"/>
            </a:endParaRP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1528808" y="2455258"/>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3134191" cy="461665"/>
          </a:xfrm>
          <a:prstGeom prst="rect">
            <a:avLst/>
          </a:prstGeom>
          <a:noFill/>
        </p:spPr>
        <p:txBody>
          <a:bodyPr wrap="none" rtlCol="0">
            <a:spAutoFit/>
          </a:bodyPr>
          <a:lstStyle/>
          <a:p>
            <a:r>
              <a:rPr lang="it-IT" sz="2400" b="0" dirty="0">
                <a:effectLst/>
                <a:latin typeface="Fira Code" panose="020B0809050000020004" pitchFamily="49" charset="0"/>
              </a:rPr>
              <a:t>(20:33:37, 06C1)</a:t>
            </a:r>
          </a:p>
        </p:txBody>
      </p:sp>
      <p:sp>
        <p:nvSpPr>
          <p:cNvPr id="3" name="TextBox 2">
            <a:extLst>
              <a:ext uri="{FF2B5EF4-FFF2-40B4-BE49-F238E27FC236}">
                <a16:creationId xmlns:a16="http://schemas.microsoft.com/office/drawing/2014/main" id="{515ED5A9-534B-85DC-452E-BFBEAD9DDA91}"/>
              </a:ext>
            </a:extLst>
          </p:cNvPr>
          <p:cNvSpPr txBox="1"/>
          <p:nvPr/>
        </p:nvSpPr>
        <p:spPr>
          <a:xfrm>
            <a:off x="8672052" y="2455255"/>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4" name="TextBox 3">
            <a:extLst>
              <a:ext uri="{FF2B5EF4-FFF2-40B4-BE49-F238E27FC236}">
                <a16:creationId xmlns:a16="http://schemas.microsoft.com/office/drawing/2014/main" id="{EA7D4ACB-C5D3-A14F-2826-736912DD70BC}"/>
              </a:ext>
            </a:extLst>
          </p:cNvPr>
          <p:cNvSpPr txBox="1"/>
          <p:nvPr/>
        </p:nvSpPr>
        <p:spPr>
          <a:xfrm>
            <a:off x="4170844" y="2455257"/>
            <a:ext cx="2442333"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%H:%M:%S</a:t>
            </a:r>
          </a:p>
        </p:txBody>
      </p:sp>
      <p:sp>
        <p:nvSpPr>
          <p:cNvPr id="5" name="TextBox 4">
            <a:extLst>
              <a:ext uri="{FF2B5EF4-FFF2-40B4-BE49-F238E27FC236}">
                <a16:creationId xmlns:a16="http://schemas.microsoft.com/office/drawing/2014/main" id="{69C9CCD8-0AF9-76F3-8444-4151E29D4B6F}"/>
              </a:ext>
            </a:extLst>
          </p:cNvPr>
          <p:cNvSpPr txBox="1"/>
          <p:nvPr/>
        </p:nvSpPr>
        <p:spPr>
          <a:xfrm>
            <a:off x="1960336" y="2455257"/>
            <a:ext cx="2210508" cy="584775"/>
          </a:xfrm>
          <a:prstGeom prst="rect">
            <a:avLst/>
          </a:prstGeom>
          <a:solidFill>
            <a:srgbClr val="FFC000">
              <a:alpha val="50000"/>
            </a:srgbClr>
          </a:solidFill>
          <a:ln>
            <a:solidFill>
              <a:schemeClr val="tx1"/>
            </a:solidFill>
          </a:ln>
        </p:spPr>
        <p:txBody>
          <a:bodyPr wrap="square" rtlCol="0">
            <a:spAutoFit/>
          </a:bodyPr>
          <a:lstStyle/>
          <a:p>
            <a:pPr algn="ctr"/>
            <a:endParaRPr lang="en-US" sz="3200" i="1" dirty="0">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9BC35307-F8D5-F119-6185-211A2BB5424F}"/>
              </a:ext>
            </a:extLst>
          </p:cNvPr>
          <p:cNvSpPr txBox="1"/>
          <p:nvPr/>
        </p:nvSpPr>
        <p:spPr>
          <a:xfrm>
            <a:off x="6613177" y="2455256"/>
            <a:ext cx="2058875"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04X</a:t>
            </a:r>
          </a:p>
        </p:txBody>
      </p:sp>
      <p:cxnSp>
        <p:nvCxnSpPr>
          <p:cNvPr id="10" name="Straight Arrow Connector 9">
            <a:extLst>
              <a:ext uri="{FF2B5EF4-FFF2-40B4-BE49-F238E27FC236}">
                <a16:creationId xmlns:a16="http://schemas.microsoft.com/office/drawing/2014/main" id="{77D72047-4AFA-8B5C-64EB-DC6105354B99}"/>
              </a:ext>
            </a:extLst>
          </p:cNvPr>
          <p:cNvCxnSpPr/>
          <p:nvPr/>
        </p:nvCxnSpPr>
        <p:spPr>
          <a:xfrm flipV="1">
            <a:off x="6613177" y="3215148"/>
            <a:ext cx="0" cy="106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D8FC1E-F0BF-ADD7-C9C5-595ADA02ABF8}"/>
              </a:ext>
            </a:extLst>
          </p:cNvPr>
          <p:cNvSpPr txBox="1"/>
          <p:nvPr/>
        </p:nvSpPr>
        <p:spPr>
          <a:xfrm>
            <a:off x="5051788" y="4458048"/>
            <a:ext cx="3122778" cy="369332"/>
          </a:xfrm>
          <a:prstGeom prst="rect">
            <a:avLst/>
          </a:prstGeom>
          <a:noFill/>
          <a:ln>
            <a:solidFill>
              <a:schemeClr val="accent1"/>
            </a:solidFill>
          </a:ln>
        </p:spPr>
        <p:txBody>
          <a:bodyPr wrap="none" rtlCol="0">
            <a:spAutoFit/>
          </a:bodyPr>
          <a:lstStyle/>
          <a:p>
            <a:r>
              <a:rPr lang="en-US" dirty="0"/>
              <a:t>How do we find this </a:t>
            </a:r>
            <a:r>
              <a:rPr lang="en-US" dirty="0">
                <a:solidFill>
                  <a:schemeClr val="accent1"/>
                </a:solidFill>
              </a:rPr>
              <a:t>boundary</a:t>
            </a:r>
            <a:r>
              <a:rPr lang="en-US" dirty="0"/>
              <a:t>?</a:t>
            </a:r>
          </a:p>
        </p:txBody>
      </p:sp>
      <p:sp>
        <p:nvSpPr>
          <p:cNvPr id="9" name="Slide Number Placeholder 8">
            <a:extLst>
              <a:ext uri="{FF2B5EF4-FFF2-40B4-BE49-F238E27FC236}">
                <a16:creationId xmlns:a16="http://schemas.microsoft.com/office/drawing/2014/main" id="{570546CE-DE3B-2E7E-A236-55ED0B21FA87}"/>
              </a:ext>
            </a:extLst>
          </p:cNvPr>
          <p:cNvSpPr>
            <a:spLocks noGrp="1"/>
          </p:cNvSpPr>
          <p:nvPr>
            <p:ph type="sldNum" sz="quarter" idx="12"/>
          </p:nvPr>
        </p:nvSpPr>
        <p:spPr/>
        <p:txBody>
          <a:bodyPr/>
          <a:lstStyle/>
          <a:p>
            <a:fld id="{0EED7EFE-8F4A-4E55-AD2D-7D815A96E790}" type="slidenum">
              <a:rPr lang="en-US" smtClean="0"/>
              <a:t>160</a:t>
            </a:fld>
            <a:endParaRPr lang="en-US"/>
          </a:p>
        </p:txBody>
      </p:sp>
    </p:spTree>
    <p:extLst>
      <p:ext uri="{BB962C8B-B14F-4D97-AF65-F5344CB8AC3E}">
        <p14:creationId xmlns:p14="http://schemas.microsoft.com/office/powerpoint/2010/main" val="198014261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600" dirty="0">
              <a:latin typeface="Fira Code" panose="020B0809050000020004" pitchFamily="49" charset="0"/>
              <a:ea typeface="Fira Code" panose="020B0809050000020004" pitchFamily="49" charset="0"/>
              <a:cs typeface="Fira Code" panose="020B0809050000020004" pitchFamily="49" charset="0"/>
            </a:endParaRP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1528808" y="2455258"/>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3871573" cy="461665"/>
          </a:xfrm>
          <a:prstGeom prst="rect">
            <a:avLst/>
          </a:prstGeom>
          <a:noFill/>
        </p:spPr>
        <p:txBody>
          <a:bodyPr wrap="none" rtlCol="0">
            <a:spAutoFit/>
          </a:bodyPr>
          <a:lstStyle/>
          <a:p>
            <a:r>
              <a:rPr lang="it-IT" sz="2400" b="0" dirty="0">
                <a:effectLst/>
                <a:latin typeface="Fira Code" panose="020B0809050000020004" pitchFamily="49" charset="0"/>
              </a:rPr>
              <a:t>(--20:33:37--, 06C1)</a:t>
            </a:r>
          </a:p>
        </p:txBody>
      </p:sp>
      <p:sp>
        <p:nvSpPr>
          <p:cNvPr id="3" name="TextBox 2">
            <a:extLst>
              <a:ext uri="{FF2B5EF4-FFF2-40B4-BE49-F238E27FC236}">
                <a16:creationId xmlns:a16="http://schemas.microsoft.com/office/drawing/2014/main" id="{515ED5A9-534B-85DC-452E-BFBEAD9DDA91}"/>
              </a:ext>
            </a:extLst>
          </p:cNvPr>
          <p:cNvSpPr txBox="1"/>
          <p:nvPr/>
        </p:nvSpPr>
        <p:spPr>
          <a:xfrm>
            <a:off x="10231664"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4" name="TextBox 3">
            <a:extLst>
              <a:ext uri="{FF2B5EF4-FFF2-40B4-BE49-F238E27FC236}">
                <a16:creationId xmlns:a16="http://schemas.microsoft.com/office/drawing/2014/main" id="{EA7D4ACB-C5D3-A14F-2826-736912DD70BC}"/>
              </a:ext>
            </a:extLst>
          </p:cNvPr>
          <p:cNvSpPr txBox="1"/>
          <p:nvPr/>
        </p:nvSpPr>
        <p:spPr>
          <a:xfrm>
            <a:off x="4170843" y="2455257"/>
            <a:ext cx="4001945"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-^{}%H:%M:%S</a:t>
            </a:r>
            <a:endParaRPr lang="en-US" sz="3200" dirty="0">
              <a:solidFill>
                <a:srgbClr val="FFC00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5" name="TextBox 4">
            <a:extLst>
              <a:ext uri="{FF2B5EF4-FFF2-40B4-BE49-F238E27FC236}">
                <a16:creationId xmlns:a16="http://schemas.microsoft.com/office/drawing/2014/main" id="{69C9CCD8-0AF9-76F3-8444-4151E29D4B6F}"/>
              </a:ext>
            </a:extLst>
          </p:cNvPr>
          <p:cNvSpPr txBox="1"/>
          <p:nvPr/>
        </p:nvSpPr>
        <p:spPr>
          <a:xfrm>
            <a:off x="1960336" y="2455257"/>
            <a:ext cx="2210508" cy="584775"/>
          </a:xfrm>
          <a:prstGeom prst="rect">
            <a:avLst/>
          </a:prstGeom>
          <a:solidFill>
            <a:srgbClr val="FFC000">
              <a:alpha val="50000"/>
            </a:srgbClr>
          </a:solidFill>
          <a:ln>
            <a:solidFill>
              <a:schemeClr val="tx1"/>
            </a:solidFill>
          </a:ln>
        </p:spPr>
        <p:txBody>
          <a:bodyPr wrap="square" rtlCol="0">
            <a:spAutoFit/>
          </a:bodyPr>
          <a:lstStyle/>
          <a:p>
            <a:pPr algn="ctr"/>
            <a:endParaRPr lang="en-US" sz="3200" i="1" dirty="0">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9BC35307-F8D5-F119-6185-211A2BB5424F}"/>
              </a:ext>
            </a:extLst>
          </p:cNvPr>
          <p:cNvSpPr txBox="1"/>
          <p:nvPr/>
        </p:nvSpPr>
        <p:spPr>
          <a:xfrm>
            <a:off x="8172789" y="2455258"/>
            <a:ext cx="2058875"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04X</a:t>
            </a:r>
          </a:p>
        </p:txBody>
      </p:sp>
      <p:cxnSp>
        <p:nvCxnSpPr>
          <p:cNvPr id="8" name="Straight Arrow Connector 7">
            <a:extLst>
              <a:ext uri="{FF2B5EF4-FFF2-40B4-BE49-F238E27FC236}">
                <a16:creationId xmlns:a16="http://schemas.microsoft.com/office/drawing/2014/main" id="{7F2986EA-39B2-FB5F-A289-4A1A9C3601E6}"/>
              </a:ext>
            </a:extLst>
          </p:cNvPr>
          <p:cNvCxnSpPr/>
          <p:nvPr/>
        </p:nvCxnSpPr>
        <p:spPr>
          <a:xfrm flipV="1">
            <a:off x="8170606" y="3215148"/>
            <a:ext cx="0" cy="106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392446-6F0C-5173-C60E-4441D0739120}"/>
              </a:ext>
            </a:extLst>
          </p:cNvPr>
          <p:cNvSpPr txBox="1"/>
          <p:nvPr/>
        </p:nvSpPr>
        <p:spPr>
          <a:xfrm>
            <a:off x="6609217" y="4458048"/>
            <a:ext cx="3122778" cy="369332"/>
          </a:xfrm>
          <a:prstGeom prst="rect">
            <a:avLst/>
          </a:prstGeom>
          <a:noFill/>
          <a:ln>
            <a:solidFill>
              <a:schemeClr val="accent1"/>
            </a:solidFill>
          </a:ln>
        </p:spPr>
        <p:txBody>
          <a:bodyPr wrap="none" rtlCol="0">
            <a:spAutoFit/>
          </a:bodyPr>
          <a:lstStyle/>
          <a:p>
            <a:r>
              <a:rPr lang="en-US" dirty="0"/>
              <a:t>How do we find this </a:t>
            </a:r>
            <a:r>
              <a:rPr lang="en-US" dirty="0">
                <a:solidFill>
                  <a:schemeClr val="accent1"/>
                </a:solidFill>
              </a:rPr>
              <a:t>boundary</a:t>
            </a:r>
            <a:r>
              <a:rPr lang="en-US" dirty="0"/>
              <a:t>?</a:t>
            </a:r>
          </a:p>
        </p:txBody>
      </p:sp>
      <p:sp>
        <p:nvSpPr>
          <p:cNvPr id="11" name="Slide Number Placeholder 10">
            <a:extLst>
              <a:ext uri="{FF2B5EF4-FFF2-40B4-BE49-F238E27FC236}">
                <a16:creationId xmlns:a16="http://schemas.microsoft.com/office/drawing/2014/main" id="{0B189159-B359-6C3B-0A59-0235FD3A3D72}"/>
              </a:ext>
            </a:extLst>
          </p:cNvPr>
          <p:cNvSpPr>
            <a:spLocks noGrp="1"/>
          </p:cNvSpPr>
          <p:nvPr>
            <p:ph type="sldNum" sz="quarter" idx="12"/>
          </p:nvPr>
        </p:nvSpPr>
        <p:spPr/>
        <p:txBody>
          <a:bodyPr/>
          <a:lstStyle/>
          <a:p>
            <a:fld id="{0EED7EFE-8F4A-4E55-AD2D-7D815A96E790}" type="slidenum">
              <a:rPr lang="en-US" smtClean="0"/>
              <a:t>161</a:t>
            </a:fld>
            <a:endParaRPr lang="en-US"/>
          </a:p>
        </p:txBody>
      </p:sp>
    </p:spTree>
    <p:extLst>
      <p:ext uri="{BB962C8B-B14F-4D97-AF65-F5344CB8AC3E}">
        <p14:creationId xmlns:p14="http://schemas.microsoft.com/office/powerpoint/2010/main" val="208063467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900" dirty="0">
              <a:latin typeface="Fira Code" panose="020B0809050000020004" pitchFamily="49" charset="0"/>
              <a:ea typeface="Fira Code" panose="020B0809050000020004" pitchFamily="49" charset="0"/>
              <a:cs typeface="Fira Code" panose="020B0809050000020004" pitchFamily="49" charset="0"/>
            </a:endParaRP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1528808" y="2455258"/>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3871573" cy="461665"/>
          </a:xfrm>
          <a:prstGeom prst="rect">
            <a:avLst/>
          </a:prstGeom>
          <a:noFill/>
        </p:spPr>
        <p:txBody>
          <a:bodyPr wrap="none" rtlCol="0">
            <a:spAutoFit/>
          </a:bodyPr>
          <a:lstStyle/>
          <a:p>
            <a:r>
              <a:rPr lang="it-IT" sz="2400" b="0" dirty="0">
                <a:effectLst/>
                <a:latin typeface="Fira Code" panose="020B0809050000020004" pitchFamily="49" charset="0"/>
              </a:rPr>
              <a:t>(--20:33:37--, 06C1)</a:t>
            </a:r>
          </a:p>
        </p:txBody>
      </p:sp>
      <p:sp>
        <p:nvSpPr>
          <p:cNvPr id="3" name="TextBox 2">
            <a:extLst>
              <a:ext uri="{FF2B5EF4-FFF2-40B4-BE49-F238E27FC236}">
                <a16:creationId xmlns:a16="http://schemas.microsoft.com/office/drawing/2014/main" id="{515ED5A9-534B-85DC-452E-BFBEAD9DDA91}"/>
              </a:ext>
            </a:extLst>
          </p:cNvPr>
          <p:cNvSpPr txBox="1"/>
          <p:nvPr/>
        </p:nvSpPr>
        <p:spPr>
          <a:xfrm>
            <a:off x="10231664"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4" name="TextBox 3">
            <a:extLst>
              <a:ext uri="{FF2B5EF4-FFF2-40B4-BE49-F238E27FC236}">
                <a16:creationId xmlns:a16="http://schemas.microsoft.com/office/drawing/2014/main" id="{EA7D4ACB-C5D3-A14F-2826-736912DD70BC}"/>
              </a:ext>
            </a:extLst>
          </p:cNvPr>
          <p:cNvSpPr txBox="1"/>
          <p:nvPr/>
        </p:nvSpPr>
        <p:spPr>
          <a:xfrm>
            <a:off x="4170843" y="2455257"/>
            <a:ext cx="4001945"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solidFill>
                  <a:srgbClr val="FFC000"/>
                </a:solidFill>
                <a:latin typeface="Fira Code" panose="020B0809050000020004" pitchFamily="49" charset="0"/>
                <a:ea typeface="Fira Code" panose="020B0809050000020004" pitchFamily="49" charset="0"/>
                <a:cs typeface="Fira Code" panose="020B0809050000020004" pitchFamily="49" charset="0"/>
              </a:rPr>
              <a:t>{</a:t>
            </a:r>
            <a:r>
              <a:rPr lang="en-US" sz="3200" dirty="0">
                <a:latin typeface="Fira Code" panose="020B0809050000020004" pitchFamily="49" charset="0"/>
                <a:ea typeface="Fira Code" panose="020B0809050000020004" pitchFamily="49" charset="0"/>
                <a:cs typeface="Fira Code" panose="020B0809050000020004" pitchFamily="49" charset="0"/>
              </a:rPr>
              <a:t>-^{}%H:%M:%S</a:t>
            </a:r>
            <a:r>
              <a:rPr lang="en-US" sz="3200" dirty="0">
                <a:solidFill>
                  <a:srgbClr val="FFC000"/>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5" name="TextBox 4">
            <a:extLst>
              <a:ext uri="{FF2B5EF4-FFF2-40B4-BE49-F238E27FC236}">
                <a16:creationId xmlns:a16="http://schemas.microsoft.com/office/drawing/2014/main" id="{69C9CCD8-0AF9-76F3-8444-4151E29D4B6F}"/>
              </a:ext>
            </a:extLst>
          </p:cNvPr>
          <p:cNvSpPr txBox="1"/>
          <p:nvPr/>
        </p:nvSpPr>
        <p:spPr>
          <a:xfrm>
            <a:off x="1960336" y="2455257"/>
            <a:ext cx="2210508" cy="584775"/>
          </a:xfrm>
          <a:prstGeom prst="rect">
            <a:avLst/>
          </a:prstGeom>
          <a:solidFill>
            <a:srgbClr val="FFC000">
              <a:alpha val="50000"/>
            </a:srgbClr>
          </a:solidFill>
          <a:ln>
            <a:solidFill>
              <a:schemeClr val="tx1"/>
            </a:solidFill>
          </a:ln>
        </p:spPr>
        <p:txBody>
          <a:bodyPr wrap="square" rtlCol="0">
            <a:spAutoFit/>
          </a:bodyPr>
          <a:lstStyle/>
          <a:p>
            <a:pPr algn="ctr"/>
            <a:endParaRPr lang="en-US" sz="3200" i="1" dirty="0">
              <a:latin typeface="Fira Code" panose="020B0809050000020004" pitchFamily="49" charset="0"/>
              <a:ea typeface="Fira Code" panose="020B0809050000020004" pitchFamily="49" charset="0"/>
              <a:cs typeface="Fira Code" panose="020B0809050000020004" pitchFamily="49" charset="0"/>
            </a:endParaRPr>
          </a:p>
        </p:txBody>
      </p:sp>
      <p:sp>
        <p:nvSpPr>
          <p:cNvPr id="7" name="TextBox 6">
            <a:extLst>
              <a:ext uri="{FF2B5EF4-FFF2-40B4-BE49-F238E27FC236}">
                <a16:creationId xmlns:a16="http://schemas.microsoft.com/office/drawing/2014/main" id="{9BC35307-F8D5-F119-6185-211A2BB5424F}"/>
              </a:ext>
            </a:extLst>
          </p:cNvPr>
          <p:cNvSpPr txBox="1"/>
          <p:nvPr/>
        </p:nvSpPr>
        <p:spPr>
          <a:xfrm>
            <a:off x="8172789" y="2455258"/>
            <a:ext cx="2058875"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solidFill>
                  <a:srgbClr val="FFC000"/>
                </a:solidFill>
                <a:latin typeface="Fira Code" panose="020B0809050000020004" pitchFamily="49" charset="0"/>
                <a:ea typeface="Fira Code" panose="020B0809050000020004" pitchFamily="49" charset="0"/>
                <a:cs typeface="Fira Code" panose="020B0809050000020004" pitchFamily="49" charset="0"/>
              </a:rPr>
              <a:t>{</a:t>
            </a:r>
            <a:r>
              <a:rPr lang="en-US" sz="3200" dirty="0">
                <a:latin typeface="Fira Code" panose="020B0809050000020004" pitchFamily="49" charset="0"/>
                <a:ea typeface="Fira Code" panose="020B0809050000020004" pitchFamily="49" charset="0"/>
                <a:cs typeface="Fira Code" panose="020B0809050000020004" pitchFamily="49" charset="0"/>
              </a:rPr>
              <a:t>04X</a:t>
            </a:r>
            <a:r>
              <a:rPr lang="en-US" sz="3200" dirty="0">
                <a:solidFill>
                  <a:srgbClr val="FFC000"/>
                </a:solidFill>
                <a:latin typeface="Fira Code" panose="020B0809050000020004" pitchFamily="49" charset="0"/>
                <a:ea typeface="Fira Code" panose="020B0809050000020004" pitchFamily="49" charset="0"/>
                <a:cs typeface="Fira Code" panose="020B0809050000020004" pitchFamily="49" charset="0"/>
              </a:rPr>
              <a:t>}</a:t>
            </a:r>
          </a:p>
        </p:txBody>
      </p:sp>
      <p:cxnSp>
        <p:nvCxnSpPr>
          <p:cNvPr id="8" name="Straight Arrow Connector 7">
            <a:extLst>
              <a:ext uri="{FF2B5EF4-FFF2-40B4-BE49-F238E27FC236}">
                <a16:creationId xmlns:a16="http://schemas.microsoft.com/office/drawing/2014/main" id="{7F2986EA-39B2-FB5F-A289-4A1A9C3601E6}"/>
              </a:ext>
            </a:extLst>
          </p:cNvPr>
          <p:cNvCxnSpPr>
            <a:cxnSpLocks/>
          </p:cNvCxnSpPr>
          <p:nvPr/>
        </p:nvCxnSpPr>
        <p:spPr>
          <a:xfrm flipV="1">
            <a:off x="8170606" y="3215148"/>
            <a:ext cx="0" cy="1067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B392446-6F0C-5173-C60E-4441D0739120}"/>
              </a:ext>
            </a:extLst>
          </p:cNvPr>
          <p:cNvSpPr txBox="1"/>
          <p:nvPr/>
        </p:nvSpPr>
        <p:spPr>
          <a:xfrm>
            <a:off x="6609217" y="4458048"/>
            <a:ext cx="3122778" cy="369332"/>
          </a:xfrm>
          <a:prstGeom prst="rect">
            <a:avLst/>
          </a:prstGeom>
          <a:noFill/>
          <a:ln>
            <a:solidFill>
              <a:schemeClr val="accent1"/>
            </a:solidFill>
          </a:ln>
        </p:spPr>
        <p:txBody>
          <a:bodyPr wrap="none" rtlCol="0">
            <a:spAutoFit/>
          </a:bodyPr>
          <a:lstStyle/>
          <a:p>
            <a:r>
              <a:rPr lang="en-US" dirty="0"/>
              <a:t>How do we find this </a:t>
            </a:r>
            <a:r>
              <a:rPr lang="en-US" dirty="0">
                <a:solidFill>
                  <a:schemeClr val="accent1"/>
                </a:solidFill>
              </a:rPr>
              <a:t>boundary</a:t>
            </a:r>
            <a:r>
              <a:rPr lang="en-US" dirty="0"/>
              <a:t>?</a:t>
            </a:r>
          </a:p>
        </p:txBody>
      </p:sp>
      <p:sp>
        <p:nvSpPr>
          <p:cNvPr id="11" name="Slide Number Placeholder 10">
            <a:extLst>
              <a:ext uri="{FF2B5EF4-FFF2-40B4-BE49-F238E27FC236}">
                <a16:creationId xmlns:a16="http://schemas.microsoft.com/office/drawing/2014/main" id="{6E26A51D-4EAC-B64B-0B66-06C890E4F084}"/>
              </a:ext>
            </a:extLst>
          </p:cNvPr>
          <p:cNvSpPr>
            <a:spLocks noGrp="1"/>
          </p:cNvSpPr>
          <p:nvPr>
            <p:ph type="sldNum" sz="quarter" idx="12"/>
          </p:nvPr>
        </p:nvSpPr>
        <p:spPr/>
        <p:txBody>
          <a:bodyPr/>
          <a:lstStyle/>
          <a:p>
            <a:fld id="{0EED7EFE-8F4A-4E55-AD2D-7D815A96E790}" type="slidenum">
              <a:rPr lang="en-US" smtClean="0"/>
              <a:t>162</a:t>
            </a:fld>
            <a:endParaRPr lang="en-US"/>
          </a:p>
        </p:txBody>
      </p:sp>
    </p:spTree>
    <p:extLst>
      <p:ext uri="{BB962C8B-B14F-4D97-AF65-F5344CB8AC3E}">
        <p14:creationId xmlns:p14="http://schemas.microsoft.com/office/powerpoint/2010/main" val="10196731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9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6" name="TextBox 15">
            <a:extLst>
              <a:ext uri="{FF2B5EF4-FFF2-40B4-BE49-F238E27FC236}">
                <a16:creationId xmlns:a16="http://schemas.microsoft.com/office/drawing/2014/main" id="{FFF0CA0E-7E58-FA85-28AE-91E739838896}"/>
              </a:ext>
            </a:extLst>
          </p:cNvPr>
          <p:cNvSpPr txBox="1"/>
          <p:nvPr/>
        </p:nvSpPr>
        <p:spPr>
          <a:xfrm>
            <a:off x="7222003"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7" name="TextBox 16">
            <a:extLst>
              <a:ext uri="{FF2B5EF4-FFF2-40B4-BE49-F238E27FC236}">
                <a16:creationId xmlns:a16="http://schemas.microsoft.com/office/drawing/2014/main" id="{D3A5F001-42A0-47D5-BBCD-891EFA82E4E8}"/>
              </a:ext>
            </a:extLst>
          </p:cNvPr>
          <p:cNvSpPr txBox="1"/>
          <p:nvPr/>
        </p:nvSpPr>
        <p:spPr>
          <a:xfrm>
            <a:off x="7591015" y="296731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8" name="TextBox 17">
            <a:extLst>
              <a:ext uri="{FF2B5EF4-FFF2-40B4-BE49-F238E27FC236}">
                <a16:creationId xmlns:a16="http://schemas.microsoft.com/office/drawing/2014/main" id="{3AB028D5-52EE-79A3-D13E-44E70A51A4BA}"/>
              </a:ext>
            </a:extLst>
          </p:cNvPr>
          <p:cNvSpPr txBox="1"/>
          <p:nvPr/>
        </p:nvSpPr>
        <p:spPr>
          <a:xfrm>
            <a:off x="7960027" y="296731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0</a:t>
            </a:r>
          </a:p>
        </p:txBody>
      </p:sp>
      <p:sp>
        <p:nvSpPr>
          <p:cNvPr id="19" name="TextBox 18">
            <a:extLst>
              <a:ext uri="{FF2B5EF4-FFF2-40B4-BE49-F238E27FC236}">
                <a16:creationId xmlns:a16="http://schemas.microsoft.com/office/drawing/2014/main" id="{2B043A5D-FE0E-3C8E-6D13-922B79E78102}"/>
              </a:ext>
            </a:extLst>
          </p:cNvPr>
          <p:cNvSpPr txBox="1"/>
          <p:nvPr/>
        </p:nvSpPr>
        <p:spPr>
          <a:xfrm>
            <a:off x="8329039" y="296731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4</a:t>
            </a:r>
          </a:p>
        </p:txBody>
      </p:sp>
      <p:sp>
        <p:nvSpPr>
          <p:cNvPr id="20" name="TextBox 19">
            <a:extLst>
              <a:ext uri="{FF2B5EF4-FFF2-40B4-BE49-F238E27FC236}">
                <a16:creationId xmlns:a16="http://schemas.microsoft.com/office/drawing/2014/main" id="{CE1B9398-5125-9CD7-B872-C5F3C0E077BF}"/>
              </a:ext>
            </a:extLst>
          </p:cNvPr>
          <p:cNvSpPr txBox="1"/>
          <p:nvPr/>
        </p:nvSpPr>
        <p:spPr>
          <a:xfrm>
            <a:off x="8698051" y="296731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5E676CF6-D882-09E3-82E3-5CD7D1E8CC51}"/>
              </a:ext>
            </a:extLst>
          </p:cNvPr>
          <p:cNvSpPr txBox="1"/>
          <p:nvPr/>
        </p:nvSpPr>
        <p:spPr>
          <a:xfrm>
            <a:off x="9067063" y="296731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0" name="TextBox 29">
            <a:extLst>
              <a:ext uri="{FF2B5EF4-FFF2-40B4-BE49-F238E27FC236}">
                <a16:creationId xmlns:a16="http://schemas.microsoft.com/office/drawing/2014/main" id="{B1361F76-3DA7-164E-D389-E87D9DE82C9E}"/>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9436075" y="296730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5" name="Slide Number Placeholder 4">
            <a:extLst>
              <a:ext uri="{FF2B5EF4-FFF2-40B4-BE49-F238E27FC236}">
                <a16:creationId xmlns:a16="http://schemas.microsoft.com/office/drawing/2014/main" id="{E0C21BA7-2F91-4949-6E2D-614CEEE2AA15}"/>
              </a:ext>
            </a:extLst>
          </p:cNvPr>
          <p:cNvSpPr>
            <a:spLocks noGrp="1"/>
          </p:cNvSpPr>
          <p:nvPr>
            <p:ph type="sldNum" sz="quarter" idx="12"/>
          </p:nvPr>
        </p:nvSpPr>
        <p:spPr/>
        <p:txBody>
          <a:bodyPr/>
          <a:lstStyle/>
          <a:p>
            <a:fld id="{0EED7EFE-8F4A-4E55-AD2D-7D815A96E790}" type="slidenum">
              <a:rPr lang="en-US" smtClean="0"/>
              <a:t>163</a:t>
            </a:fld>
            <a:endParaRPr lang="en-US"/>
          </a:p>
        </p:txBody>
      </p:sp>
    </p:spTree>
    <p:extLst>
      <p:ext uri="{BB962C8B-B14F-4D97-AF65-F5344CB8AC3E}">
        <p14:creationId xmlns:p14="http://schemas.microsoft.com/office/powerpoint/2010/main" val="21820328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9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6" name="TextBox 15">
            <a:extLst>
              <a:ext uri="{FF2B5EF4-FFF2-40B4-BE49-F238E27FC236}">
                <a16:creationId xmlns:a16="http://schemas.microsoft.com/office/drawing/2014/main" id="{FFF0CA0E-7E58-FA85-28AE-91E739838896}"/>
              </a:ext>
            </a:extLst>
          </p:cNvPr>
          <p:cNvSpPr txBox="1"/>
          <p:nvPr/>
        </p:nvSpPr>
        <p:spPr>
          <a:xfrm>
            <a:off x="7222003" y="296730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7" name="TextBox 16">
            <a:extLst>
              <a:ext uri="{FF2B5EF4-FFF2-40B4-BE49-F238E27FC236}">
                <a16:creationId xmlns:a16="http://schemas.microsoft.com/office/drawing/2014/main" id="{D3A5F001-42A0-47D5-BBCD-891EFA82E4E8}"/>
              </a:ext>
            </a:extLst>
          </p:cNvPr>
          <p:cNvSpPr txBox="1"/>
          <p:nvPr/>
        </p:nvSpPr>
        <p:spPr>
          <a:xfrm>
            <a:off x="7591015" y="2967318"/>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8" name="TextBox 17">
            <a:extLst>
              <a:ext uri="{FF2B5EF4-FFF2-40B4-BE49-F238E27FC236}">
                <a16:creationId xmlns:a16="http://schemas.microsoft.com/office/drawing/2014/main" id="{3AB028D5-52EE-79A3-D13E-44E70A51A4BA}"/>
              </a:ext>
            </a:extLst>
          </p:cNvPr>
          <p:cNvSpPr txBox="1"/>
          <p:nvPr/>
        </p:nvSpPr>
        <p:spPr>
          <a:xfrm>
            <a:off x="7960027" y="2967317"/>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0</a:t>
            </a:r>
          </a:p>
        </p:txBody>
      </p:sp>
      <p:sp>
        <p:nvSpPr>
          <p:cNvPr id="19" name="TextBox 18">
            <a:extLst>
              <a:ext uri="{FF2B5EF4-FFF2-40B4-BE49-F238E27FC236}">
                <a16:creationId xmlns:a16="http://schemas.microsoft.com/office/drawing/2014/main" id="{2B043A5D-FE0E-3C8E-6D13-922B79E78102}"/>
              </a:ext>
            </a:extLst>
          </p:cNvPr>
          <p:cNvSpPr txBox="1"/>
          <p:nvPr/>
        </p:nvSpPr>
        <p:spPr>
          <a:xfrm>
            <a:off x="8329039" y="2967316"/>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4</a:t>
            </a:r>
          </a:p>
        </p:txBody>
      </p:sp>
      <p:sp>
        <p:nvSpPr>
          <p:cNvPr id="20" name="TextBox 19">
            <a:extLst>
              <a:ext uri="{FF2B5EF4-FFF2-40B4-BE49-F238E27FC236}">
                <a16:creationId xmlns:a16="http://schemas.microsoft.com/office/drawing/2014/main" id="{CE1B9398-5125-9CD7-B872-C5F3C0E077BF}"/>
              </a:ext>
            </a:extLst>
          </p:cNvPr>
          <p:cNvSpPr txBox="1"/>
          <p:nvPr/>
        </p:nvSpPr>
        <p:spPr>
          <a:xfrm>
            <a:off x="8698051" y="296731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5E676CF6-D882-09E3-82E3-5CD7D1E8CC51}"/>
              </a:ext>
            </a:extLst>
          </p:cNvPr>
          <p:cNvSpPr txBox="1"/>
          <p:nvPr/>
        </p:nvSpPr>
        <p:spPr>
          <a:xfrm>
            <a:off x="9067063" y="296731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6" name="Rectangle 25">
            <a:extLst>
              <a:ext uri="{FF2B5EF4-FFF2-40B4-BE49-F238E27FC236}">
                <a16:creationId xmlns:a16="http://schemas.microsoft.com/office/drawing/2014/main" id="{4E6CE0A6-5022-0164-8920-5F9D56D31EF1}"/>
              </a:ext>
            </a:extLst>
          </p:cNvPr>
          <p:cNvSpPr/>
          <p:nvPr/>
        </p:nvSpPr>
        <p:spPr>
          <a:xfrm>
            <a:off x="7229095" y="2967303"/>
            <a:ext cx="369012" cy="4616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94B12495-E87C-D630-13D0-4B440566D46B}"/>
              </a:ext>
            </a:extLst>
          </p:cNvPr>
          <p:cNvCxnSpPr>
            <a:cxnSpLocks/>
          </p:cNvCxnSpPr>
          <p:nvPr/>
        </p:nvCxnSpPr>
        <p:spPr>
          <a:xfrm>
            <a:off x="7406509" y="2229956"/>
            <a:ext cx="0" cy="6178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0" name="TextBox 29">
            <a:extLst>
              <a:ext uri="{FF2B5EF4-FFF2-40B4-BE49-F238E27FC236}">
                <a16:creationId xmlns:a16="http://schemas.microsoft.com/office/drawing/2014/main" id="{B1361F76-3DA7-164E-D389-E87D9DE82C9E}"/>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9436075" y="2967303"/>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4" name="Rectangle 3">
            <a:extLst>
              <a:ext uri="{FF2B5EF4-FFF2-40B4-BE49-F238E27FC236}">
                <a16:creationId xmlns:a16="http://schemas.microsoft.com/office/drawing/2014/main" id="{9A51DEE7-7DA2-D604-3740-8F48DA43376F}"/>
              </a:ext>
            </a:extLst>
          </p:cNvPr>
          <p:cNvSpPr/>
          <p:nvPr/>
        </p:nvSpPr>
        <p:spPr>
          <a:xfrm>
            <a:off x="3893803" y="2967302"/>
            <a:ext cx="369012" cy="461665"/>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F106BBC2-1407-1A08-1D1A-8A2DF489FF8F}"/>
              </a:ext>
            </a:extLst>
          </p:cNvPr>
          <p:cNvSpPr>
            <a:spLocks noGrp="1"/>
          </p:cNvSpPr>
          <p:nvPr>
            <p:ph type="sldNum" sz="quarter" idx="12"/>
          </p:nvPr>
        </p:nvSpPr>
        <p:spPr/>
        <p:txBody>
          <a:bodyPr/>
          <a:lstStyle/>
          <a:p>
            <a:fld id="{0EED7EFE-8F4A-4E55-AD2D-7D815A96E790}" type="slidenum">
              <a:rPr lang="en-US" smtClean="0"/>
              <a:t>164</a:t>
            </a:fld>
            <a:endParaRPr lang="en-US"/>
          </a:p>
        </p:txBody>
      </p:sp>
    </p:spTree>
    <p:extLst>
      <p:ext uri="{BB962C8B-B14F-4D97-AF65-F5344CB8AC3E}">
        <p14:creationId xmlns:p14="http://schemas.microsoft.com/office/powerpoint/2010/main" val="181564723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heel(1)">
                                      <p:cBhvr>
                                        <p:cTn id="12" dur="500"/>
                                        <p:tgtEl>
                                          <p:spTgt spid="26"/>
                                        </p:tgtEl>
                                      </p:cBhvr>
                                    </p:animEffec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9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6" name="TextBox 15">
            <a:extLst>
              <a:ext uri="{FF2B5EF4-FFF2-40B4-BE49-F238E27FC236}">
                <a16:creationId xmlns:a16="http://schemas.microsoft.com/office/drawing/2014/main" id="{FFF0CA0E-7E58-FA85-28AE-91E739838896}"/>
              </a:ext>
            </a:extLst>
          </p:cNvPr>
          <p:cNvSpPr txBox="1"/>
          <p:nvPr/>
        </p:nvSpPr>
        <p:spPr>
          <a:xfrm>
            <a:off x="7222003"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7" name="TextBox 16">
            <a:extLst>
              <a:ext uri="{FF2B5EF4-FFF2-40B4-BE49-F238E27FC236}">
                <a16:creationId xmlns:a16="http://schemas.microsoft.com/office/drawing/2014/main" id="{D3A5F001-42A0-47D5-BBCD-891EFA82E4E8}"/>
              </a:ext>
            </a:extLst>
          </p:cNvPr>
          <p:cNvSpPr txBox="1"/>
          <p:nvPr/>
        </p:nvSpPr>
        <p:spPr>
          <a:xfrm>
            <a:off x="7591015" y="296731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8" name="TextBox 17">
            <a:extLst>
              <a:ext uri="{FF2B5EF4-FFF2-40B4-BE49-F238E27FC236}">
                <a16:creationId xmlns:a16="http://schemas.microsoft.com/office/drawing/2014/main" id="{3AB028D5-52EE-79A3-D13E-44E70A51A4BA}"/>
              </a:ext>
            </a:extLst>
          </p:cNvPr>
          <p:cNvSpPr txBox="1"/>
          <p:nvPr/>
        </p:nvSpPr>
        <p:spPr>
          <a:xfrm>
            <a:off x="7960027" y="2967317"/>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0</a:t>
            </a:r>
          </a:p>
        </p:txBody>
      </p:sp>
      <p:sp>
        <p:nvSpPr>
          <p:cNvPr id="19" name="TextBox 18">
            <a:extLst>
              <a:ext uri="{FF2B5EF4-FFF2-40B4-BE49-F238E27FC236}">
                <a16:creationId xmlns:a16="http://schemas.microsoft.com/office/drawing/2014/main" id="{2B043A5D-FE0E-3C8E-6D13-922B79E78102}"/>
              </a:ext>
            </a:extLst>
          </p:cNvPr>
          <p:cNvSpPr txBox="1"/>
          <p:nvPr/>
        </p:nvSpPr>
        <p:spPr>
          <a:xfrm>
            <a:off x="8329039" y="2967316"/>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4</a:t>
            </a:r>
          </a:p>
        </p:txBody>
      </p:sp>
      <p:sp>
        <p:nvSpPr>
          <p:cNvPr id="20" name="TextBox 19">
            <a:extLst>
              <a:ext uri="{FF2B5EF4-FFF2-40B4-BE49-F238E27FC236}">
                <a16:creationId xmlns:a16="http://schemas.microsoft.com/office/drawing/2014/main" id="{CE1B9398-5125-9CD7-B872-C5F3C0E077BF}"/>
              </a:ext>
            </a:extLst>
          </p:cNvPr>
          <p:cNvSpPr txBox="1"/>
          <p:nvPr/>
        </p:nvSpPr>
        <p:spPr>
          <a:xfrm>
            <a:off x="8698051" y="296731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5E676CF6-D882-09E3-82E3-5CD7D1E8CC51}"/>
              </a:ext>
            </a:extLst>
          </p:cNvPr>
          <p:cNvSpPr txBox="1"/>
          <p:nvPr/>
        </p:nvSpPr>
        <p:spPr>
          <a:xfrm>
            <a:off x="9067063" y="296731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cxnSp>
        <p:nvCxnSpPr>
          <p:cNvPr id="27" name="Straight Arrow Connector 26">
            <a:extLst>
              <a:ext uri="{FF2B5EF4-FFF2-40B4-BE49-F238E27FC236}">
                <a16:creationId xmlns:a16="http://schemas.microsoft.com/office/drawing/2014/main" id="{94B12495-E87C-D630-13D0-4B440566D46B}"/>
              </a:ext>
            </a:extLst>
          </p:cNvPr>
          <p:cNvCxnSpPr>
            <a:cxnSpLocks/>
          </p:cNvCxnSpPr>
          <p:nvPr/>
        </p:nvCxnSpPr>
        <p:spPr>
          <a:xfrm>
            <a:off x="9251569" y="2224057"/>
            <a:ext cx="0" cy="6178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0" name="TextBox 29">
            <a:extLst>
              <a:ext uri="{FF2B5EF4-FFF2-40B4-BE49-F238E27FC236}">
                <a16:creationId xmlns:a16="http://schemas.microsoft.com/office/drawing/2014/main" id="{B1361F76-3DA7-164E-D389-E87D9DE82C9E}"/>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9436075" y="2967303"/>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6" name="Rectangle 25">
            <a:extLst>
              <a:ext uri="{FF2B5EF4-FFF2-40B4-BE49-F238E27FC236}">
                <a16:creationId xmlns:a16="http://schemas.microsoft.com/office/drawing/2014/main" id="{4E6CE0A6-5022-0164-8920-5F9D56D31EF1}"/>
              </a:ext>
            </a:extLst>
          </p:cNvPr>
          <p:cNvSpPr/>
          <p:nvPr/>
        </p:nvSpPr>
        <p:spPr>
          <a:xfrm>
            <a:off x="9067063" y="2967303"/>
            <a:ext cx="369012" cy="4616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0EFDF1D1-6883-037F-7743-53FBC28308F4}"/>
              </a:ext>
            </a:extLst>
          </p:cNvPr>
          <p:cNvSpPr>
            <a:spLocks noGrp="1"/>
          </p:cNvSpPr>
          <p:nvPr>
            <p:ph type="sldNum" sz="quarter" idx="12"/>
          </p:nvPr>
        </p:nvSpPr>
        <p:spPr/>
        <p:txBody>
          <a:bodyPr/>
          <a:lstStyle/>
          <a:p>
            <a:fld id="{0EED7EFE-8F4A-4E55-AD2D-7D815A96E790}" type="slidenum">
              <a:rPr lang="en-US" smtClean="0"/>
              <a:t>165</a:t>
            </a:fld>
            <a:endParaRPr lang="en-US"/>
          </a:p>
        </p:txBody>
      </p:sp>
    </p:spTree>
    <p:extLst>
      <p:ext uri="{BB962C8B-B14F-4D97-AF65-F5344CB8AC3E}">
        <p14:creationId xmlns:p14="http://schemas.microsoft.com/office/powerpoint/2010/main" val="2254428581"/>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500"/>
                                        <p:tgtEl>
                                          <p:spTgt spid="26"/>
                                        </p:tgtEl>
                                      </p:cBhvr>
                                    </p:animEffect>
                                  </p:childTnLst>
                                </p:cTn>
                              </p:par>
                              <p:par>
                                <p:cTn id="8" presetID="1"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9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6" name="TextBox 15">
            <a:extLst>
              <a:ext uri="{FF2B5EF4-FFF2-40B4-BE49-F238E27FC236}">
                <a16:creationId xmlns:a16="http://schemas.microsoft.com/office/drawing/2014/main" id="{FFF0CA0E-7E58-FA85-28AE-91E739838896}"/>
              </a:ext>
            </a:extLst>
          </p:cNvPr>
          <p:cNvSpPr txBox="1"/>
          <p:nvPr/>
        </p:nvSpPr>
        <p:spPr>
          <a:xfrm>
            <a:off x="7222003" y="296730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7" name="TextBox 16">
            <a:extLst>
              <a:ext uri="{FF2B5EF4-FFF2-40B4-BE49-F238E27FC236}">
                <a16:creationId xmlns:a16="http://schemas.microsoft.com/office/drawing/2014/main" id="{D3A5F001-42A0-47D5-BBCD-891EFA82E4E8}"/>
              </a:ext>
            </a:extLst>
          </p:cNvPr>
          <p:cNvSpPr txBox="1"/>
          <p:nvPr/>
        </p:nvSpPr>
        <p:spPr>
          <a:xfrm>
            <a:off x="7591015" y="2967318"/>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8" name="TextBox 17">
            <a:extLst>
              <a:ext uri="{FF2B5EF4-FFF2-40B4-BE49-F238E27FC236}">
                <a16:creationId xmlns:a16="http://schemas.microsoft.com/office/drawing/2014/main" id="{3AB028D5-52EE-79A3-D13E-44E70A51A4BA}"/>
              </a:ext>
            </a:extLst>
          </p:cNvPr>
          <p:cNvSpPr txBox="1"/>
          <p:nvPr/>
        </p:nvSpPr>
        <p:spPr>
          <a:xfrm>
            <a:off x="7960027" y="2967317"/>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0</a:t>
            </a:r>
          </a:p>
        </p:txBody>
      </p:sp>
      <p:sp>
        <p:nvSpPr>
          <p:cNvPr id="19" name="TextBox 18">
            <a:extLst>
              <a:ext uri="{FF2B5EF4-FFF2-40B4-BE49-F238E27FC236}">
                <a16:creationId xmlns:a16="http://schemas.microsoft.com/office/drawing/2014/main" id="{2B043A5D-FE0E-3C8E-6D13-922B79E78102}"/>
              </a:ext>
            </a:extLst>
          </p:cNvPr>
          <p:cNvSpPr txBox="1"/>
          <p:nvPr/>
        </p:nvSpPr>
        <p:spPr>
          <a:xfrm>
            <a:off x="8329039" y="2967316"/>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4</a:t>
            </a:r>
          </a:p>
        </p:txBody>
      </p:sp>
      <p:sp>
        <p:nvSpPr>
          <p:cNvPr id="20" name="TextBox 19">
            <a:extLst>
              <a:ext uri="{FF2B5EF4-FFF2-40B4-BE49-F238E27FC236}">
                <a16:creationId xmlns:a16="http://schemas.microsoft.com/office/drawing/2014/main" id="{CE1B9398-5125-9CD7-B872-C5F3C0E077BF}"/>
              </a:ext>
            </a:extLst>
          </p:cNvPr>
          <p:cNvSpPr txBox="1"/>
          <p:nvPr/>
        </p:nvSpPr>
        <p:spPr>
          <a:xfrm>
            <a:off x="8698051" y="296731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5E676CF6-D882-09E3-82E3-5CD7D1E8CC51}"/>
              </a:ext>
            </a:extLst>
          </p:cNvPr>
          <p:cNvSpPr txBox="1"/>
          <p:nvPr/>
        </p:nvSpPr>
        <p:spPr>
          <a:xfrm>
            <a:off x="9067063" y="296731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0" name="TextBox 29">
            <a:extLst>
              <a:ext uri="{FF2B5EF4-FFF2-40B4-BE49-F238E27FC236}">
                <a16:creationId xmlns:a16="http://schemas.microsoft.com/office/drawing/2014/main" id="{B1361F76-3DA7-164E-D389-E87D9DE82C9E}"/>
              </a:ext>
            </a:extLst>
          </p:cNvPr>
          <p:cNvSpPr txBox="1"/>
          <p:nvPr/>
        </p:nvSpPr>
        <p:spPr>
          <a:xfrm>
            <a:off x="2424847" y="2967309"/>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9436075" y="296730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 name="TextBox 2">
            <a:extLst>
              <a:ext uri="{FF2B5EF4-FFF2-40B4-BE49-F238E27FC236}">
                <a16:creationId xmlns:a16="http://schemas.microsoft.com/office/drawing/2014/main" id="{52CF9FB8-2FBA-5CEB-E2FA-478A2B7EE07B}"/>
              </a:ext>
            </a:extLst>
          </p:cNvPr>
          <p:cNvSpPr txBox="1"/>
          <p:nvPr/>
        </p:nvSpPr>
        <p:spPr>
          <a:xfrm>
            <a:off x="2981418" y="4524356"/>
            <a:ext cx="3871573" cy="461665"/>
          </a:xfrm>
          <a:prstGeom prst="rect">
            <a:avLst/>
          </a:prstGeom>
          <a:noFill/>
        </p:spPr>
        <p:txBody>
          <a:bodyPr wrap="none" rtlCol="0">
            <a:spAutoFit/>
          </a:bodyPr>
          <a:lstStyle/>
          <a:p>
            <a:r>
              <a:rPr lang="it-IT" sz="2400" b="0" dirty="0">
                <a:effectLst/>
                <a:latin typeface="Fira Code" panose="020B0809050000020004" pitchFamily="49" charset="0"/>
              </a:rPr>
              <a:t>(--20:33:37--, 06C1)</a:t>
            </a:r>
          </a:p>
        </p:txBody>
      </p:sp>
      <p:sp>
        <p:nvSpPr>
          <p:cNvPr id="4" name="Rectangle 3">
            <a:extLst>
              <a:ext uri="{FF2B5EF4-FFF2-40B4-BE49-F238E27FC236}">
                <a16:creationId xmlns:a16="http://schemas.microsoft.com/office/drawing/2014/main" id="{D0C0C87B-A34B-9155-5E7C-3FBF9179909E}"/>
              </a:ext>
            </a:extLst>
          </p:cNvPr>
          <p:cNvSpPr/>
          <p:nvPr/>
        </p:nvSpPr>
        <p:spPr>
          <a:xfrm>
            <a:off x="3226947" y="4524356"/>
            <a:ext cx="2241755" cy="461665"/>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DC983AC-F068-6F44-5ECD-161146867F71}"/>
              </a:ext>
            </a:extLst>
          </p:cNvPr>
          <p:cNvSpPr/>
          <p:nvPr/>
        </p:nvSpPr>
        <p:spPr>
          <a:xfrm>
            <a:off x="5803248" y="4524351"/>
            <a:ext cx="739970" cy="461665"/>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a:extLst>
              <a:ext uri="{FF2B5EF4-FFF2-40B4-BE49-F238E27FC236}">
                <a16:creationId xmlns:a16="http://schemas.microsoft.com/office/drawing/2014/main" id="{DBEF9FC4-B24D-1011-D1B2-37A01E3FE913}"/>
              </a:ext>
            </a:extLst>
          </p:cNvPr>
          <p:cNvSpPr>
            <a:spLocks noGrp="1"/>
          </p:cNvSpPr>
          <p:nvPr>
            <p:ph type="sldNum" sz="quarter" idx="12"/>
          </p:nvPr>
        </p:nvSpPr>
        <p:spPr/>
        <p:txBody>
          <a:bodyPr/>
          <a:lstStyle/>
          <a:p>
            <a:fld id="{0EED7EFE-8F4A-4E55-AD2D-7D815A96E790}" type="slidenum">
              <a:rPr lang="en-US" smtClean="0"/>
              <a:t>166</a:t>
            </a:fld>
            <a:endParaRPr lang="en-US"/>
          </a:p>
        </p:txBody>
      </p:sp>
    </p:spTree>
    <p:extLst>
      <p:ext uri="{BB962C8B-B14F-4D97-AF65-F5344CB8AC3E}">
        <p14:creationId xmlns:p14="http://schemas.microsoft.com/office/powerpoint/2010/main" val="289492462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9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6" name="TextBox 15">
            <a:extLst>
              <a:ext uri="{FF2B5EF4-FFF2-40B4-BE49-F238E27FC236}">
                <a16:creationId xmlns:a16="http://schemas.microsoft.com/office/drawing/2014/main" id="{FFF0CA0E-7E58-FA85-28AE-91E739838896}"/>
              </a:ext>
            </a:extLst>
          </p:cNvPr>
          <p:cNvSpPr txBox="1"/>
          <p:nvPr/>
        </p:nvSpPr>
        <p:spPr>
          <a:xfrm>
            <a:off x="7222003" y="296730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7" name="TextBox 16">
            <a:extLst>
              <a:ext uri="{FF2B5EF4-FFF2-40B4-BE49-F238E27FC236}">
                <a16:creationId xmlns:a16="http://schemas.microsoft.com/office/drawing/2014/main" id="{D3A5F001-42A0-47D5-BBCD-891EFA82E4E8}"/>
              </a:ext>
            </a:extLst>
          </p:cNvPr>
          <p:cNvSpPr txBox="1"/>
          <p:nvPr/>
        </p:nvSpPr>
        <p:spPr>
          <a:xfrm>
            <a:off x="7591015" y="2967318"/>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1" name="TextBox 20">
            <a:extLst>
              <a:ext uri="{FF2B5EF4-FFF2-40B4-BE49-F238E27FC236}">
                <a16:creationId xmlns:a16="http://schemas.microsoft.com/office/drawing/2014/main" id="{5E676CF6-D882-09E3-82E3-5CD7D1E8CC51}"/>
              </a:ext>
            </a:extLst>
          </p:cNvPr>
          <p:cNvSpPr txBox="1"/>
          <p:nvPr/>
        </p:nvSpPr>
        <p:spPr>
          <a:xfrm>
            <a:off x="7960027" y="296731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0" name="TextBox 29">
            <a:extLst>
              <a:ext uri="{FF2B5EF4-FFF2-40B4-BE49-F238E27FC236}">
                <a16:creationId xmlns:a16="http://schemas.microsoft.com/office/drawing/2014/main" id="{B1361F76-3DA7-164E-D389-E87D9DE82C9E}"/>
              </a:ext>
            </a:extLst>
          </p:cNvPr>
          <p:cNvSpPr txBox="1"/>
          <p:nvPr/>
        </p:nvSpPr>
        <p:spPr>
          <a:xfrm>
            <a:off x="2424847" y="2967309"/>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8329039"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7" name="TextBox 6">
            <a:extLst>
              <a:ext uri="{FF2B5EF4-FFF2-40B4-BE49-F238E27FC236}">
                <a16:creationId xmlns:a16="http://schemas.microsoft.com/office/drawing/2014/main" id="{A267E2B3-136F-6EF9-87D6-684D12930651}"/>
              </a:ext>
            </a:extLst>
          </p:cNvPr>
          <p:cNvSpPr txBox="1"/>
          <p:nvPr/>
        </p:nvSpPr>
        <p:spPr>
          <a:xfrm>
            <a:off x="2981418" y="4524356"/>
            <a:ext cx="3871573" cy="461665"/>
          </a:xfrm>
          <a:prstGeom prst="rect">
            <a:avLst/>
          </a:prstGeom>
          <a:noFill/>
        </p:spPr>
        <p:txBody>
          <a:bodyPr wrap="none" rtlCol="0">
            <a:spAutoFit/>
          </a:bodyPr>
          <a:lstStyle/>
          <a:p>
            <a:r>
              <a:rPr lang="it-IT" sz="2400" b="0" dirty="0">
                <a:effectLst/>
                <a:latin typeface="Fira Code" panose="020B0809050000020004" pitchFamily="49" charset="0"/>
              </a:rPr>
              <a:t>(--20:33:37--, 1729)</a:t>
            </a:r>
          </a:p>
        </p:txBody>
      </p:sp>
      <p:sp>
        <p:nvSpPr>
          <p:cNvPr id="8" name="Rectangle 7">
            <a:extLst>
              <a:ext uri="{FF2B5EF4-FFF2-40B4-BE49-F238E27FC236}">
                <a16:creationId xmlns:a16="http://schemas.microsoft.com/office/drawing/2014/main" id="{6C648727-8755-E1E4-585B-DF10583C4EA7}"/>
              </a:ext>
            </a:extLst>
          </p:cNvPr>
          <p:cNvSpPr/>
          <p:nvPr/>
        </p:nvSpPr>
        <p:spPr>
          <a:xfrm>
            <a:off x="3226947" y="4524356"/>
            <a:ext cx="2241755" cy="461665"/>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C2C2D2-8EB3-E0F2-862B-4872D4E237E7}"/>
              </a:ext>
            </a:extLst>
          </p:cNvPr>
          <p:cNvSpPr/>
          <p:nvPr/>
        </p:nvSpPr>
        <p:spPr>
          <a:xfrm>
            <a:off x="5800039" y="4524351"/>
            <a:ext cx="739970" cy="461665"/>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3940FC55-ABC5-BBE4-581B-51FD99BD910B}"/>
              </a:ext>
            </a:extLst>
          </p:cNvPr>
          <p:cNvSpPr>
            <a:spLocks noGrp="1"/>
          </p:cNvSpPr>
          <p:nvPr>
            <p:ph type="sldNum" sz="quarter" idx="12"/>
          </p:nvPr>
        </p:nvSpPr>
        <p:spPr/>
        <p:txBody>
          <a:bodyPr/>
          <a:lstStyle/>
          <a:p>
            <a:fld id="{0EED7EFE-8F4A-4E55-AD2D-7D815A96E790}" type="slidenum">
              <a:rPr lang="en-US" smtClean="0"/>
              <a:t>167</a:t>
            </a:fld>
            <a:endParaRPr lang="en-US"/>
          </a:p>
        </p:txBody>
      </p:sp>
    </p:spTree>
    <p:extLst>
      <p:ext uri="{BB962C8B-B14F-4D97-AF65-F5344CB8AC3E}">
        <p14:creationId xmlns:p14="http://schemas.microsoft.com/office/powerpoint/2010/main" val="2600212893"/>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8318303" cy="2862322"/>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0000FF"/>
                </a:solidFill>
                <a:effectLst/>
                <a:latin typeface="Fira Code" panose="020B0809050000020004" pitchFamily="49" charset="0"/>
              </a:rPr>
              <a:t>formattable</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Ts</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tuple</a:t>
            </a:r>
            <a:r>
              <a:rPr lang="en-US" b="0" dirty="0">
                <a:solidFill>
                  <a:srgbClr val="000000"/>
                </a:solidFill>
                <a:effectLst/>
                <a:latin typeface="Fira Code" panose="020B0809050000020004" pitchFamily="49" charset="0"/>
              </a:rPr>
              <a:t>&lt;Ts...&gt;&gt;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std</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tuple</a:t>
            </a:r>
            <a:r>
              <a:rPr lang="en-US" b="0" dirty="0">
                <a:solidFill>
                  <a:srgbClr val="000000"/>
                </a:solidFill>
                <a:effectLst/>
                <a:latin typeface="Fira Code" panose="020B0809050000020004" pitchFamily="49" charset="0"/>
              </a:rPr>
              <a:t>&lt;formatter&lt;</a:t>
            </a:r>
            <a:r>
              <a:rPr lang="en-US" sz="1800" b="0" dirty="0" err="1">
                <a:solidFill>
                  <a:srgbClr val="267F99"/>
                </a:solidFill>
                <a:effectLst/>
                <a:latin typeface="Fira Code" panose="020B0809050000020004" pitchFamily="49" charset="0"/>
              </a:rPr>
              <a:t>remove_cvref_t</a:t>
            </a:r>
            <a:r>
              <a:rPr lang="en-US" sz="1800" b="0" dirty="0">
                <a:solidFill>
                  <a:srgbClr val="000000"/>
                </a:solidFill>
                <a:effectLst/>
                <a:latin typeface="Fira Code" panose="020B0809050000020004" pitchFamily="49" charset="0"/>
              </a:rPr>
              <a:t>&lt;</a:t>
            </a:r>
            <a:r>
              <a:rPr lang="en-US" b="0" dirty="0">
                <a:solidFill>
                  <a:srgbClr val="000000"/>
                </a:solidFill>
                <a:effectLst/>
                <a:latin typeface="Fira Code" panose="020B0809050000020004" pitchFamily="49" charset="0"/>
              </a:rPr>
              <a:t>Ts&gt;&gt;...&gt; </a:t>
            </a:r>
            <a:r>
              <a:rPr lang="en-US" b="0" dirty="0">
                <a:solidFill>
                  <a:srgbClr val="001080"/>
                </a:solidFill>
                <a:effectLst/>
                <a:latin typeface="Fira Code" panose="020B0809050000020004" pitchFamily="49" charset="0"/>
              </a:rPr>
              <a:t>underlying</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format</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tuple</a:t>
            </a:r>
            <a:r>
              <a:rPr lang="en-US" b="0" dirty="0">
                <a:solidFill>
                  <a:srgbClr val="000000"/>
                </a:solidFill>
                <a:effectLst/>
                <a:latin typeface="Fira Code" panose="020B0809050000020004" pitchFamily="49" charset="0"/>
              </a:rPr>
              <a:t>&lt;Ts...&gt; </a:t>
            </a:r>
            <a:r>
              <a:rPr lang="en-US" b="0" dirty="0">
                <a:solidFill>
                  <a:srgbClr val="0000FF"/>
                </a:solidFill>
                <a:effectLst/>
                <a:latin typeface="Fira Code" panose="020B0809050000020004" pitchFamily="49" charset="0"/>
              </a:rPr>
              <a:t>const&amp;</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AEA114B2-D992-422A-527E-980E1E8D27E6}"/>
              </a:ext>
            </a:extLst>
          </p:cNvPr>
          <p:cNvSpPr>
            <a:spLocks noGrp="1"/>
          </p:cNvSpPr>
          <p:nvPr>
            <p:ph type="sldNum" sz="quarter" idx="12"/>
          </p:nvPr>
        </p:nvSpPr>
        <p:spPr/>
        <p:txBody>
          <a:bodyPr/>
          <a:lstStyle/>
          <a:p>
            <a:fld id="{0EED7EFE-8F4A-4E55-AD2D-7D815A96E790}" type="slidenum">
              <a:rPr lang="en-US" smtClean="0"/>
              <a:t>168</a:t>
            </a:fld>
            <a:endParaRPr lang="en-US"/>
          </a:p>
        </p:txBody>
      </p:sp>
    </p:spTree>
    <p:extLst>
      <p:ext uri="{BB962C8B-B14F-4D97-AF65-F5344CB8AC3E}">
        <p14:creationId xmlns:p14="http://schemas.microsoft.com/office/powerpoint/2010/main" val="109711932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8180445" cy="3970318"/>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0000FF"/>
                </a:solidFill>
                <a:effectLst/>
                <a:latin typeface="Fira Code" panose="020B0809050000020004" pitchFamily="49" charset="0"/>
              </a:rPr>
              <a:t>formattable</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Ts</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tuple</a:t>
            </a:r>
            <a:r>
              <a:rPr lang="en-US" b="0" dirty="0">
                <a:solidFill>
                  <a:srgbClr val="000000"/>
                </a:solidFill>
                <a:effectLst/>
                <a:latin typeface="Fira Code" panose="020B0809050000020004" pitchFamily="49" charset="0"/>
              </a:rPr>
              <a:t>&lt;Ts...&gt;&gt; {</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std</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tuple</a:t>
            </a:r>
            <a:r>
              <a:rPr lang="en-US" b="0" dirty="0">
                <a:solidFill>
                  <a:srgbClr val="000000"/>
                </a:solidFill>
                <a:effectLst/>
                <a:latin typeface="Fira Code" panose="020B0809050000020004" pitchFamily="49" charset="0"/>
              </a:rPr>
              <a:t>&lt;formatter&lt;</a:t>
            </a:r>
            <a:r>
              <a:rPr lang="en-US" sz="1800" b="0" dirty="0" err="1">
                <a:solidFill>
                  <a:srgbClr val="267F99"/>
                </a:solidFill>
                <a:effectLst/>
                <a:latin typeface="Fira Code" panose="020B0809050000020004" pitchFamily="49" charset="0"/>
              </a:rPr>
              <a:t>remove_cvref_t</a:t>
            </a:r>
            <a:r>
              <a:rPr lang="en-US" sz="1800" b="0" dirty="0">
                <a:solidFill>
                  <a:srgbClr val="000000"/>
                </a:solidFill>
                <a:effectLst/>
                <a:latin typeface="Fira Code" panose="020B0809050000020004" pitchFamily="49" charset="0"/>
              </a:rPr>
              <a:t>&lt;</a:t>
            </a:r>
            <a:r>
              <a:rPr lang="en-US" b="0" dirty="0">
                <a:solidFill>
                  <a:srgbClr val="000000"/>
                </a:solidFill>
                <a:effectLst/>
                <a:latin typeface="Fira Code" panose="020B0809050000020004" pitchFamily="49" charset="0"/>
              </a:rPr>
              <a:t>Ts&gt;&gt;...&gt; </a:t>
            </a:r>
            <a:r>
              <a:rPr lang="en-US" b="0" dirty="0">
                <a:solidFill>
                  <a:srgbClr val="001080"/>
                </a:solidFill>
                <a:effectLst/>
                <a:latin typeface="Fira Code" panose="020B0809050000020004" pitchFamily="49" charset="0"/>
              </a:rPr>
              <a:t>underlying</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it = </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begin</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if</a:t>
            </a:r>
            <a:r>
              <a:rPr lang="en-US" b="0" dirty="0">
                <a:solidFill>
                  <a:srgbClr val="000000"/>
                </a:solidFill>
                <a:effectLst/>
                <a:latin typeface="Fira Code" panose="020B0809050000020004" pitchFamily="49" charset="0"/>
              </a:rPr>
              <a:t> (it == </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end</a:t>
            </a:r>
            <a:r>
              <a:rPr lang="en-US" b="0" dirty="0">
                <a:solidFill>
                  <a:srgbClr val="000000"/>
                </a:solidFill>
                <a:effectLst/>
                <a:latin typeface="Fira Code" panose="020B0809050000020004" pitchFamily="49" charset="0"/>
              </a:rPr>
              <a:t>() </a:t>
            </a:r>
            <a:r>
              <a:rPr lang="en-US" b="0" dirty="0">
                <a:solidFill>
                  <a:srgbClr val="C586C0"/>
                </a:solidFill>
                <a:effectLst/>
                <a:latin typeface="Fira Code" panose="020B0809050000020004" pitchFamily="49" charset="0"/>
              </a:rPr>
              <a:t>or</a:t>
            </a:r>
            <a:r>
              <a:rPr lang="en-US" b="0" dirty="0">
                <a:solidFill>
                  <a:srgbClr val="000000"/>
                </a:solidFill>
                <a:effectLst/>
                <a:latin typeface="Fira Code" panose="020B0809050000020004" pitchFamily="49" charset="0"/>
              </a:rPr>
              <a:t> *it == </a:t>
            </a:r>
            <a:r>
              <a:rPr lang="en-US" b="0" dirty="0">
                <a:solidFill>
                  <a:srgbClr val="A31515"/>
                </a:solidFill>
                <a:effectLst/>
                <a:latin typeface="Fira Code" panose="020B0809050000020004" pitchFamily="49" charset="0"/>
              </a:rPr>
              <a:t>'}'</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it;</a:t>
            </a:r>
          </a:p>
          <a:p>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format</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tuple</a:t>
            </a:r>
            <a:r>
              <a:rPr lang="en-US" b="0" dirty="0">
                <a:solidFill>
                  <a:srgbClr val="000000"/>
                </a:solidFill>
                <a:effectLst/>
                <a:latin typeface="Fira Code" panose="020B0809050000020004" pitchFamily="49" charset="0"/>
              </a:rPr>
              <a:t>&lt;Ts...&gt; </a:t>
            </a:r>
            <a:r>
              <a:rPr lang="en-US" b="0" dirty="0">
                <a:solidFill>
                  <a:srgbClr val="0000FF"/>
                </a:solidFill>
                <a:effectLst/>
                <a:latin typeface="Fira Code" panose="020B0809050000020004" pitchFamily="49" charset="0"/>
              </a:rPr>
              <a:t>const&amp;</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3E818792-93FF-8780-5586-745501EFD7DB}"/>
              </a:ext>
            </a:extLst>
          </p:cNvPr>
          <p:cNvSpPr>
            <a:spLocks noGrp="1"/>
          </p:cNvSpPr>
          <p:nvPr>
            <p:ph type="sldNum" sz="quarter" idx="12"/>
          </p:nvPr>
        </p:nvSpPr>
        <p:spPr/>
        <p:txBody>
          <a:bodyPr/>
          <a:lstStyle/>
          <a:p>
            <a:fld id="{0EED7EFE-8F4A-4E55-AD2D-7D815A96E790}" type="slidenum">
              <a:rPr lang="en-US" smtClean="0"/>
              <a:t>169</a:t>
            </a:fld>
            <a:endParaRPr lang="en-US"/>
          </a:p>
        </p:txBody>
      </p:sp>
    </p:spTree>
    <p:extLst>
      <p:ext uri="{BB962C8B-B14F-4D97-AF65-F5344CB8AC3E}">
        <p14:creationId xmlns:p14="http://schemas.microsoft.com/office/powerpoint/2010/main" val="156951711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6D32F-FF08-D374-2640-ABA29DB877B9}"/>
              </a:ext>
            </a:extLst>
          </p:cNvPr>
          <p:cNvSpPr>
            <a:spLocks noGrp="1"/>
          </p:cNvSpPr>
          <p:nvPr>
            <p:ph type="title"/>
          </p:nvPr>
        </p:nvSpPr>
        <p:spPr/>
        <p:txBody>
          <a:bodyPr/>
          <a:lstStyle/>
          <a:p>
            <a:r>
              <a:rPr lang="en-US" dirty="0"/>
              <a:t>Intro to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6" name="TextBox 5">
            <a:extLst>
              <a:ext uri="{FF2B5EF4-FFF2-40B4-BE49-F238E27FC236}">
                <a16:creationId xmlns:a16="http://schemas.microsoft.com/office/drawing/2014/main" id="{19650E7C-D4FB-C1A1-69B4-5EED00BBB765}"/>
              </a:ext>
            </a:extLst>
          </p:cNvPr>
          <p:cNvSpPr txBox="1"/>
          <p:nvPr/>
        </p:nvSpPr>
        <p:spPr>
          <a:xfrm>
            <a:off x="1097280" y="2598003"/>
            <a:ext cx="10139314"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"The price of {:#X} is {}</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48879</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1234</a:t>
            </a:r>
            <a:r>
              <a:rPr lang="en-US" sz="2400" b="0" dirty="0">
                <a:solidFill>
                  <a:srgbClr val="000000"/>
                </a:solidFill>
                <a:effectLst/>
                <a:latin typeface="Fira Code" panose="020B0809050000020004" pitchFamily="49" charset="0"/>
              </a:rPr>
              <a:t>);</a:t>
            </a:r>
          </a:p>
        </p:txBody>
      </p:sp>
      <p:sp>
        <p:nvSpPr>
          <p:cNvPr id="7" name="Rectangle 6">
            <a:extLst>
              <a:ext uri="{FF2B5EF4-FFF2-40B4-BE49-F238E27FC236}">
                <a16:creationId xmlns:a16="http://schemas.microsoft.com/office/drawing/2014/main" id="{9D352873-7A4B-3844-F785-37CE14CA63E0}"/>
              </a:ext>
            </a:extLst>
          </p:cNvPr>
          <p:cNvSpPr/>
          <p:nvPr/>
        </p:nvSpPr>
        <p:spPr>
          <a:xfrm>
            <a:off x="5715000" y="2598003"/>
            <a:ext cx="968188"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F571E8-5B88-DA33-EEFF-6814D6361EB9}"/>
              </a:ext>
            </a:extLst>
          </p:cNvPr>
          <p:cNvSpPr/>
          <p:nvPr/>
        </p:nvSpPr>
        <p:spPr>
          <a:xfrm>
            <a:off x="8659368" y="2598003"/>
            <a:ext cx="948919"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3B0962-14E4-8E64-3B33-99075817697F}"/>
              </a:ext>
            </a:extLst>
          </p:cNvPr>
          <p:cNvSpPr/>
          <p:nvPr/>
        </p:nvSpPr>
        <p:spPr>
          <a:xfrm>
            <a:off x="7385994" y="2598003"/>
            <a:ext cx="381000"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EB9A46-19DC-ED0F-1940-BD69CBEC2E38}"/>
              </a:ext>
            </a:extLst>
          </p:cNvPr>
          <p:cNvSpPr/>
          <p:nvPr/>
        </p:nvSpPr>
        <p:spPr>
          <a:xfrm>
            <a:off x="9902952" y="2598003"/>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60B77F3-96ED-1687-9488-934A39951326}"/>
              </a:ext>
            </a:extLst>
          </p:cNvPr>
          <p:cNvSpPr txBox="1"/>
          <p:nvPr/>
        </p:nvSpPr>
        <p:spPr>
          <a:xfrm>
            <a:off x="3466268" y="4289643"/>
            <a:ext cx="5161991" cy="830997"/>
          </a:xfrm>
          <a:prstGeom prst="rect">
            <a:avLst/>
          </a:prstGeom>
          <a:noFill/>
        </p:spPr>
        <p:txBody>
          <a:bodyPr wrap="none" rtlCol="0">
            <a:spAutoFit/>
          </a:bodyPr>
          <a:lstStyle/>
          <a:p>
            <a:r>
              <a:rPr lang="en-US" sz="2400" b="0" dirty="0">
                <a:effectLst/>
                <a:latin typeface="Fira Code" panose="020B0809050000020004" pitchFamily="49" charset="0"/>
              </a:rPr>
              <a:t>The price of 0xBEEF is 1234</a:t>
            </a:r>
          </a:p>
          <a:p>
            <a:endParaRPr lang="en-US" sz="2400" dirty="0"/>
          </a:p>
        </p:txBody>
      </p:sp>
      <p:sp>
        <p:nvSpPr>
          <p:cNvPr id="12" name="Rectangle 11">
            <a:extLst>
              <a:ext uri="{FF2B5EF4-FFF2-40B4-BE49-F238E27FC236}">
                <a16:creationId xmlns:a16="http://schemas.microsoft.com/office/drawing/2014/main" id="{CA714129-D833-3655-64DC-B63AEC1B5CF3}"/>
              </a:ext>
            </a:extLst>
          </p:cNvPr>
          <p:cNvSpPr/>
          <p:nvPr/>
        </p:nvSpPr>
        <p:spPr>
          <a:xfrm>
            <a:off x="5885330" y="4264109"/>
            <a:ext cx="1187996"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EC6459-B887-8F07-22B0-6071F444BBA4}"/>
              </a:ext>
            </a:extLst>
          </p:cNvPr>
          <p:cNvSpPr/>
          <p:nvPr/>
        </p:nvSpPr>
        <p:spPr>
          <a:xfrm>
            <a:off x="7726680" y="4264108"/>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A84D4FC-25D5-1C49-6F0B-02186DCAB270}"/>
              </a:ext>
            </a:extLst>
          </p:cNvPr>
          <p:cNvSpPr>
            <a:spLocks noGrp="1"/>
          </p:cNvSpPr>
          <p:nvPr>
            <p:ph type="sldNum" sz="quarter" idx="12"/>
          </p:nvPr>
        </p:nvSpPr>
        <p:spPr/>
        <p:txBody>
          <a:bodyPr/>
          <a:lstStyle/>
          <a:p>
            <a:fld id="{0EED7EFE-8F4A-4E55-AD2D-7D815A96E790}" type="slidenum">
              <a:rPr lang="en-US" smtClean="0"/>
              <a:t>17</a:t>
            </a:fld>
            <a:endParaRPr lang="en-US"/>
          </a:p>
        </p:txBody>
      </p:sp>
    </p:spTree>
    <p:extLst>
      <p:ext uri="{BB962C8B-B14F-4D97-AF65-F5344CB8AC3E}">
        <p14:creationId xmlns:p14="http://schemas.microsoft.com/office/powerpoint/2010/main" val="188526977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7343677" cy="4524315"/>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0000FF"/>
                </a:solidFill>
                <a:effectLst/>
                <a:latin typeface="Fira Code" panose="020B0809050000020004" pitchFamily="49" charset="0"/>
              </a:rPr>
              <a:t>formattable</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Ts</a:t>
            </a:r>
            <a:r>
              <a:rPr lang="en-US" sz="1600" b="0" dirty="0">
                <a:solidFill>
                  <a:srgbClr val="000000"/>
                </a:solidFill>
                <a:effectLst/>
                <a:latin typeface="Fira Code" panose="020B0809050000020004" pitchFamily="49" charset="0"/>
              </a:rPr>
              <a:t>&gt;</a:t>
            </a:r>
          </a:p>
          <a:p>
            <a:r>
              <a:rPr lang="en-US" sz="1600" b="0" dirty="0">
                <a:solidFill>
                  <a:srgbClr val="0000FF"/>
                </a:solidFill>
                <a:effectLst/>
                <a:latin typeface="Fira Code" panose="020B0809050000020004" pitchFamily="49" charset="0"/>
              </a:rPr>
              <a:t>struct</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&lt;Ts...&gt;&gt; {</a:t>
            </a:r>
          </a:p>
          <a:p>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std</a:t>
            </a:r>
            <a:r>
              <a:rPr lang="en-US" sz="1600" b="0" dirty="0">
                <a:solidFill>
                  <a:srgbClr val="000000"/>
                </a:solidFill>
                <a:effectLst/>
                <a:latin typeface="Fira Code" panose="020B0809050000020004" pitchFamily="49" charset="0"/>
              </a:rPr>
              <a: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&lt;formatter&lt;</a:t>
            </a:r>
            <a:r>
              <a:rPr lang="en-US" sz="1600" b="0" dirty="0" err="1">
                <a:solidFill>
                  <a:srgbClr val="267F99"/>
                </a:solidFill>
                <a:effectLst/>
                <a:latin typeface="Fira Code" panose="020B0809050000020004" pitchFamily="49" charset="0"/>
              </a:rPr>
              <a:t>remove_cvref_t</a:t>
            </a:r>
            <a:r>
              <a:rPr lang="en-US" sz="1600" b="0" dirty="0">
                <a:solidFill>
                  <a:srgbClr val="000000"/>
                </a:solidFill>
                <a:effectLst/>
                <a:latin typeface="Fira Code" panose="020B0809050000020004" pitchFamily="49" charset="0"/>
              </a:rPr>
              <a:t>&lt;Ts&gt;&gt;...&gt; </a:t>
            </a:r>
            <a:r>
              <a:rPr lang="en-US" sz="1600" b="0" dirty="0">
                <a:solidFill>
                  <a:srgbClr val="001080"/>
                </a:solidFill>
                <a:effectLst/>
                <a:latin typeface="Fira Code" panose="020B0809050000020004" pitchFamily="49" charset="0"/>
              </a:rPr>
              <a:t>underlying</a:t>
            </a:r>
            <a:r>
              <a:rPr lang="en-US" sz="1600" b="0" dirty="0">
                <a:solidFill>
                  <a:srgbClr val="000000"/>
                </a:solidFill>
                <a:effectLst/>
                <a:latin typeface="Fira Code" panose="020B0809050000020004" pitchFamily="49" charset="0"/>
              </a:rPr>
              <a:t>;</a:t>
            </a:r>
          </a:p>
          <a:p>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err="1">
                <a:solidFill>
                  <a:srgbClr val="0000FF"/>
                </a:solidFill>
                <a:effectLst/>
                <a:latin typeface="Fira Code" panose="020B0809050000020004" pitchFamily="49" charset="0"/>
              </a:rPr>
              <a:t>constexpr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a:t>
            </a:r>
          </a:p>
          <a:p>
            <a:r>
              <a:rPr lang="en-US" sz="1600" b="0" dirty="0">
                <a:solidFill>
                  <a:srgbClr val="000000"/>
                </a:solidFill>
                <a:effectLst/>
                <a:latin typeface="Fira Code" panose="020B0809050000020004" pitchFamily="49" charset="0"/>
              </a:rPr>
              <a:t>    }</a:t>
            </a:r>
          </a:p>
          <a:p>
            <a:endParaRPr lang="en-US" sz="1600" b="0" dirty="0">
              <a:solidFill>
                <a:srgbClr val="000000"/>
              </a:solidFill>
              <a:effectLst/>
              <a:latin typeface="Fira Code" panose="020B0809050000020004" pitchFamily="49" charset="0"/>
            </a:endParaRPr>
          </a:p>
          <a:p>
            <a:r>
              <a:rPr lang="en-US" sz="1600" dirty="0">
                <a:solidFill>
                  <a:srgbClr val="000000"/>
                </a:solidFill>
                <a:latin typeface="Fira Code" panose="020B0809050000020004" pitchFamily="49" charset="0"/>
              </a:rPr>
              <a:t>    </a:t>
            </a:r>
            <a:r>
              <a:rPr lang="en-US" sz="1600" b="0" dirty="0" err="1">
                <a:solidFill>
                  <a:srgbClr val="795E26"/>
                </a:solidFill>
                <a:effectLst/>
                <a:latin typeface="Fira Code" panose="020B0809050000020004" pitchFamily="49" charset="0"/>
              </a:rPr>
              <a:t>tuple_for_each</a:t>
            </a:r>
            <a:r>
              <a:rPr lang="en-US" sz="1600" b="0" dirty="0">
                <a:solidFill>
                  <a:srgbClr val="000000"/>
                </a:solidFill>
                <a:effectLst/>
                <a:latin typeface="Fira Code" panose="020B0809050000020004" pitchFamily="49" charset="0"/>
              </a:rPr>
              <a:t>(underlying, [&amp;](</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f</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008000"/>
                </a:solidFill>
                <a:effectLst/>
                <a:latin typeface="Fira Code" panose="020B0809050000020004" pitchFamily="49" charset="0"/>
              </a:rPr>
              <a:t>// ...</a:t>
            </a:r>
            <a:endParaRPr lang="en-US" sz="1600" b="0" dirty="0">
              <a:solidFill>
                <a:srgbClr val="000000"/>
              </a:solidFill>
              <a:effectLst/>
              <a:latin typeface="Fira Code" panose="020B0809050000020004" pitchFamily="49" charset="0"/>
            </a:endParaRPr>
          </a:p>
          <a:p>
            <a:r>
              <a:rPr lang="en-US" sz="1600" dirty="0">
                <a:solidFill>
                  <a:srgbClr val="000000"/>
                </a:solidFill>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a:t>
            </a:r>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p>
          <a:p>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795E26"/>
                </a:solidFill>
                <a:effectLst/>
                <a:latin typeface="Fira Code" panose="020B0809050000020004" pitchFamily="49" charset="0"/>
              </a:rPr>
              <a:t>format</a:t>
            </a:r>
            <a:r>
              <a:rPr lang="en-US" sz="1600" b="0" dirty="0">
                <a:solidFill>
                  <a:srgbClr val="000000"/>
                </a:solidFill>
                <a:effectLst/>
                <a:latin typeface="Fira Code" panose="020B0809050000020004" pitchFamily="49" charset="0"/>
              </a:rPr>
              <a: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&lt;Ts...&gt; </a:t>
            </a:r>
            <a:r>
              <a:rPr lang="en-US" sz="1600" b="0" dirty="0">
                <a:solidFill>
                  <a:srgbClr val="0000FF"/>
                </a:solidFill>
                <a:effectLst/>
                <a:latin typeface="Fira Code" panose="020B0809050000020004" pitchFamily="49" charset="0"/>
              </a:rPr>
              <a:t>const&amp;</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const</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D89BD5AA-6CB3-FEA4-BFF1-9C01129D4845}"/>
              </a:ext>
            </a:extLst>
          </p:cNvPr>
          <p:cNvSpPr>
            <a:spLocks noGrp="1"/>
          </p:cNvSpPr>
          <p:nvPr>
            <p:ph type="sldNum" sz="quarter" idx="12"/>
          </p:nvPr>
        </p:nvSpPr>
        <p:spPr/>
        <p:txBody>
          <a:bodyPr/>
          <a:lstStyle/>
          <a:p>
            <a:fld id="{0EED7EFE-8F4A-4E55-AD2D-7D815A96E790}" type="slidenum">
              <a:rPr lang="en-US" smtClean="0"/>
              <a:t>170</a:t>
            </a:fld>
            <a:endParaRPr lang="en-US"/>
          </a:p>
        </p:txBody>
      </p:sp>
    </p:spTree>
    <p:extLst>
      <p:ext uri="{BB962C8B-B14F-4D97-AF65-F5344CB8AC3E}">
        <p14:creationId xmlns:p14="http://schemas.microsoft.com/office/powerpoint/2010/main" val="278283386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7220246" cy="2554545"/>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0000FF"/>
                </a:solidFill>
                <a:effectLst/>
                <a:latin typeface="Fira Code" panose="020B0809050000020004" pitchFamily="49" charset="0"/>
              </a:rPr>
              <a:t>formattable</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a:t>
            </a:r>
          </a:p>
          <a:p>
            <a:r>
              <a:rPr lang="en-US" sz="1600" b="0" dirty="0" err="1">
                <a:solidFill>
                  <a:srgbClr val="0000FF"/>
                </a:solidFill>
                <a:effectLst/>
                <a:latin typeface="Fira Code" panose="020B0809050000020004" pitchFamily="49" charset="0"/>
              </a:rPr>
              <a:t>constexpr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&lt;T...&gt;&gt;::</a:t>
            </a:r>
            <a:r>
              <a:rPr lang="en-US" sz="1600" b="0" dirty="0">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 }</a:t>
            </a:r>
          </a:p>
          <a:p>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tuple_for_each</a:t>
            </a:r>
            <a:r>
              <a:rPr lang="en-US" sz="1600" b="0" dirty="0">
                <a:solidFill>
                  <a:srgbClr val="000000"/>
                </a:solidFill>
                <a:effectLst/>
                <a:latin typeface="Fira Code" panose="020B0809050000020004" pitchFamily="49" charset="0"/>
              </a:rPr>
              <a:t>(underlying, [&amp;](</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f</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008000"/>
                </a:solidFill>
                <a:effectLst/>
                <a:latin typeface="Fira Code" panose="020B0809050000020004" pitchFamily="49" charset="0"/>
              </a:rPr>
              <a:t>// ...</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a:t>
            </a:r>
          </a:p>
          <a:p>
            <a:r>
              <a:rPr lang="en-US" sz="16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6B1F5A86-6F8A-4E81-2B41-B4C6314B5A44}"/>
              </a:ext>
            </a:extLst>
          </p:cNvPr>
          <p:cNvSpPr>
            <a:spLocks noGrp="1"/>
          </p:cNvSpPr>
          <p:nvPr>
            <p:ph type="sldNum" sz="quarter" idx="12"/>
          </p:nvPr>
        </p:nvSpPr>
        <p:spPr/>
        <p:txBody>
          <a:bodyPr/>
          <a:lstStyle/>
          <a:p>
            <a:fld id="{0EED7EFE-8F4A-4E55-AD2D-7D815A96E790}" type="slidenum">
              <a:rPr lang="en-US" smtClean="0"/>
              <a:t>171</a:t>
            </a:fld>
            <a:endParaRPr lang="en-US"/>
          </a:p>
        </p:txBody>
      </p:sp>
    </p:spTree>
    <p:extLst>
      <p:ext uri="{BB962C8B-B14F-4D97-AF65-F5344CB8AC3E}">
        <p14:creationId xmlns:p14="http://schemas.microsoft.com/office/powerpoint/2010/main" val="343136151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8207696" cy="2800767"/>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0000FF"/>
                </a:solidFill>
                <a:effectLst/>
                <a:latin typeface="Fira Code" panose="020B0809050000020004" pitchFamily="49" charset="0"/>
              </a:rPr>
              <a:t>formattable</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a:t>
            </a:r>
          </a:p>
          <a:p>
            <a:r>
              <a:rPr lang="en-US" sz="1600" b="0" dirty="0" err="1">
                <a:solidFill>
                  <a:srgbClr val="0000FF"/>
                </a:solidFill>
                <a:effectLst/>
                <a:latin typeface="Fira Code" panose="020B0809050000020004" pitchFamily="49" charset="0"/>
              </a:rPr>
              <a:t>constexpr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&lt;T...&gt;&gt;::</a:t>
            </a:r>
            <a:r>
              <a:rPr lang="en-US" sz="1600" b="0" dirty="0">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 }</a:t>
            </a:r>
          </a:p>
          <a:p>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tuple_for_each</a:t>
            </a:r>
            <a:r>
              <a:rPr lang="en-US" sz="1600" b="0" dirty="0">
                <a:solidFill>
                  <a:srgbClr val="000000"/>
                </a:solidFill>
                <a:effectLst/>
                <a:latin typeface="Fira Code" panose="020B0809050000020004" pitchFamily="49" charset="0"/>
              </a:rPr>
              <a:t>(underlying, [&amp;](</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f</a:t>
            </a:r>
            <a:r>
              <a:rPr lang="en-US" sz="1600" b="0" dirty="0">
                <a:solidFill>
                  <a:srgbClr val="000000"/>
                </a:solidFill>
                <a:effectLst/>
                <a:latin typeface="Fira Code" panose="020B0809050000020004" pitchFamily="49" charset="0"/>
              </a:rPr>
              <a:t>){</a:t>
            </a:r>
          </a:p>
          <a:p>
            <a:r>
              <a:rPr lang="en-US" sz="1600" b="0" dirty="0">
                <a:solidFill>
                  <a:srgbClr val="008000"/>
                </a:solidFill>
                <a:effectLst/>
                <a:latin typeface="Fira Code" panose="020B0809050000020004" pitchFamily="49" charset="0"/>
              </a:rPr>
              <a:t>    // opening brace</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throw</a:t>
            </a: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format_error</a:t>
            </a:r>
            <a:r>
              <a:rPr lang="en-US" sz="1600" b="0" dirty="0">
                <a:solidFill>
                  <a:srgbClr val="000000"/>
                </a:solidFill>
                <a:effectLst/>
                <a:latin typeface="Fira Code" panose="020B0809050000020004" pitchFamily="49" charset="0"/>
              </a:rPr>
              <a:t>(</a:t>
            </a:r>
            <a:r>
              <a:rPr lang="en-US" sz="1600" b="0" dirty="0">
                <a:solidFill>
                  <a:srgbClr val="A31515"/>
                </a:solidFill>
                <a:effectLst/>
                <a:latin typeface="Fira Code" panose="020B0809050000020004" pitchFamily="49" charset="0"/>
              </a:rPr>
              <a:t>"bad"</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a:t>
            </a:r>
          </a:p>
          <a:p>
            <a:r>
              <a:rPr lang="en-US" sz="16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2F6BCB91-C144-09BB-D11D-36829BCC9841}"/>
              </a:ext>
            </a:extLst>
          </p:cNvPr>
          <p:cNvSpPr>
            <a:spLocks noGrp="1"/>
          </p:cNvSpPr>
          <p:nvPr>
            <p:ph type="sldNum" sz="quarter" idx="12"/>
          </p:nvPr>
        </p:nvSpPr>
        <p:spPr/>
        <p:txBody>
          <a:bodyPr/>
          <a:lstStyle/>
          <a:p>
            <a:fld id="{0EED7EFE-8F4A-4E55-AD2D-7D815A96E790}" type="slidenum">
              <a:rPr lang="en-US" smtClean="0"/>
              <a:t>172</a:t>
            </a:fld>
            <a:endParaRPr lang="en-US"/>
          </a:p>
        </p:txBody>
      </p:sp>
    </p:spTree>
    <p:extLst>
      <p:ext uri="{BB962C8B-B14F-4D97-AF65-F5344CB8AC3E}">
        <p14:creationId xmlns:p14="http://schemas.microsoft.com/office/powerpoint/2010/main" val="384691604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8207696" cy="3539430"/>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0000FF"/>
                </a:solidFill>
                <a:effectLst/>
                <a:latin typeface="Fira Code" panose="020B0809050000020004" pitchFamily="49" charset="0"/>
              </a:rPr>
              <a:t>formattable</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a:t>
            </a:r>
          </a:p>
          <a:p>
            <a:r>
              <a:rPr lang="en-US" sz="1600" b="0" dirty="0" err="1">
                <a:solidFill>
                  <a:srgbClr val="0000FF"/>
                </a:solidFill>
                <a:effectLst/>
                <a:latin typeface="Fira Code" panose="020B0809050000020004" pitchFamily="49" charset="0"/>
              </a:rPr>
              <a:t>constexpr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&lt;T...&gt;&gt;::</a:t>
            </a:r>
            <a:r>
              <a:rPr lang="en-US" sz="1600" b="0" dirty="0">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 }</a:t>
            </a:r>
          </a:p>
          <a:p>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tuple_for_each</a:t>
            </a:r>
            <a:r>
              <a:rPr lang="en-US" sz="1600" b="0" dirty="0">
                <a:solidFill>
                  <a:srgbClr val="000000"/>
                </a:solidFill>
                <a:effectLst/>
                <a:latin typeface="Fira Code" panose="020B0809050000020004" pitchFamily="49" charset="0"/>
              </a:rPr>
              <a:t>(underlying, [&amp;](</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f</a:t>
            </a:r>
            <a:r>
              <a:rPr lang="en-US" sz="1600" b="0" dirty="0">
                <a:solidFill>
                  <a:srgbClr val="000000"/>
                </a:solidFill>
                <a:effectLst/>
                <a:latin typeface="Fira Code" panose="020B0809050000020004" pitchFamily="49" charset="0"/>
              </a:rPr>
              <a:t>){</a:t>
            </a:r>
          </a:p>
          <a:p>
            <a:r>
              <a:rPr lang="en-US" sz="1600" b="0" dirty="0">
                <a:solidFill>
                  <a:srgbClr val="008000"/>
                </a:solidFill>
                <a:effectLst/>
                <a:latin typeface="Fira Code" panose="020B0809050000020004" pitchFamily="49" charset="0"/>
              </a:rPr>
              <a:t>    // opening brace</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throw</a:t>
            </a: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format_error</a:t>
            </a:r>
            <a:r>
              <a:rPr lang="en-US" sz="1600" b="0" dirty="0">
                <a:solidFill>
                  <a:srgbClr val="000000"/>
                </a:solidFill>
                <a:effectLst/>
                <a:latin typeface="Fira Code" panose="020B0809050000020004" pitchFamily="49" charset="0"/>
              </a:rPr>
              <a:t>(</a:t>
            </a:r>
            <a:r>
              <a:rPr lang="en-US" sz="1600" b="0" dirty="0">
                <a:solidFill>
                  <a:srgbClr val="A31515"/>
                </a:solidFill>
                <a:effectLst/>
                <a:latin typeface="Fira Code" panose="020B0809050000020004" pitchFamily="49" charset="0"/>
              </a:rPr>
              <a:t>"bad"</a:t>
            </a:r>
            <a:r>
              <a:rPr lang="en-US" sz="1600" b="0" dirty="0">
                <a:solidFill>
                  <a:srgbClr val="000000"/>
                </a:solidFill>
                <a:effectLst/>
                <a:latin typeface="Fira Code" panose="020B0809050000020004" pitchFamily="49" charset="0"/>
              </a:rPr>
              <a:t>);</a:t>
            </a:r>
          </a:p>
          <a:p>
            <a:r>
              <a:rPr lang="en-US" sz="1600" b="0" dirty="0">
                <a:solidFill>
                  <a:srgbClr val="008000"/>
                </a:solidFill>
                <a:effectLst/>
                <a:latin typeface="Fira Code" panose="020B0809050000020004" pitchFamily="49" charset="0"/>
              </a:rPr>
              <a:t>    // format-spec</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advance_to</a:t>
            </a:r>
            <a:r>
              <a:rPr lang="en-US" sz="1600" b="0" dirty="0">
                <a:solidFill>
                  <a:srgbClr val="000000"/>
                </a:solidFill>
                <a:effectLst/>
                <a:latin typeface="Fira Code" panose="020B0809050000020004" pitchFamily="49" charset="0"/>
              </a:rPr>
              <a:t>(it + </a:t>
            </a:r>
            <a:r>
              <a:rPr lang="en-US" sz="1600" b="0" dirty="0">
                <a:solidFill>
                  <a:srgbClr val="098658"/>
                </a:solidFill>
                <a:effectLst/>
                <a:latin typeface="Fira Code" panose="020B0809050000020004" pitchFamily="49" charset="0"/>
              </a:rPr>
              <a:t>1</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f</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err="1">
                <a:solidFill>
                  <a:srgbClr val="00000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a:t>
            </a:r>
          </a:p>
          <a:p>
            <a:r>
              <a:rPr lang="en-US" sz="16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2B1C2C0D-D446-8A54-F2BE-EAEC20093821}"/>
              </a:ext>
            </a:extLst>
          </p:cNvPr>
          <p:cNvSpPr>
            <a:spLocks noGrp="1"/>
          </p:cNvSpPr>
          <p:nvPr>
            <p:ph type="sldNum" sz="quarter" idx="12"/>
          </p:nvPr>
        </p:nvSpPr>
        <p:spPr/>
        <p:txBody>
          <a:bodyPr/>
          <a:lstStyle/>
          <a:p>
            <a:fld id="{0EED7EFE-8F4A-4E55-AD2D-7D815A96E790}" type="slidenum">
              <a:rPr lang="en-US" smtClean="0"/>
              <a:t>173</a:t>
            </a:fld>
            <a:endParaRPr lang="en-US"/>
          </a:p>
        </p:txBody>
      </p:sp>
    </p:spTree>
    <p:extLst>
      <p:ext uri="{BB962C8B-B14F-4D97-AF65-F5344CB8AC3E}">
        <p14:creationId xmlns:p14="http://schemas.microsoft.com/office/powerpoint/2010/main" val="9098063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8207696" cy="4278094"/>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0000FF"/>
                </a:solidFill>
                <a:effectLst/>
                <a:latin typeface="Fira Code" panose="020B0809050000020004" pitchFamily="49" charset="0"/>
              </a:rPr>
              <a:t>formattable</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a:t>
            </a:r>
          </a:p>
          <a:p>
            <a:r>
              <a:rPr lang="en-US" sz="1600" b="0" dirty="0" err="1">
                <a:solidFill>
                  <a:srgbClr val="0000FF"/>
                </a:solidFill>
                <a:effectLst/>
                <a:latin typeface="Fira Code" panose="020B0809050000020004" pitchFamily="49" charset="0"/>
              </a:rPr>
              <a:t>constexpr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&lt;T...&gt;&gt;::</a:t>
            </a:r>
            <a:r>
              <a:rPr lang="en-US" sz="1600" b="0" dirty="0">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 }</a:t>
            </a:r>
          </a:p>
          <a:p>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tuple_for_each</a:t>
            </a:r>
            <a:r>
              <a:rPr lang="en-US" sz="1600" b="0" dirty="0">
                <a:solidFill>
                  <a:srgbClr val="000000"/>
                </a:solidFill>
                <a:effectLst/>
                <a:latin typeface="Fira Code" panose="020B0809050000020004" pitchFamily="49" charset="0"/>
              </a:rPr>
              <a:t>(underlying, [&amp;](</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f</a:t>
            </a:r>
            <a:r>
              <a:rPr lang="en-US" sz="1600" b="0" dirty="0">
                <a:solidFill>
                  <a:srgbClr val="000000"/>
                </a:solidFill>
                <a:effectLst/>
                <a:latin typeface="Fira Code" panose="020B0809050000020004" pitchFamily="49" charset="0"/>
              </a:rPr>
              <a:t>){</a:t>
            </a:r>
          </a:p>
          <a:p>
            <a:r>
              <a:rPr lang="en-US" sz="1600" b="0" dirty="0">
                <a:solidFill>
                  <a:srgbClr val="008000"/>
                </a:solidFill>
                <a:effectLst/>
                <a:latin typeface="Fira Code" panose="020B0809050000020004" pitchFamily="49" charset="0"/>
              </a:rPr>
              <a:t>    // opening brace</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throw</a:t>
            </a: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format_error</a:t>
            </a:r>
            <a:r>
              <a:rPr lang="en-US" sz="1600" b="0" dirty="0">
                <a:solidFill>
                  <a:srgbClr val="000000"/>
                </a:solidFill>
                <a:effectLst/>
                <a:latin typeface="Fira Code" panose="020B0809050000020004" pitchFamily="49" charset="0"/>
              </a:rPr>
              <a:t>(</a:t>
            </a:r>
            <a:r>
              <a:rPr lang="en-US" sz="1600" b="0" dirty="0">
                <a:solidFill>
                  <a:srgbClr val="A31515"/>
                </a:solidFill>
                <a:effectLst/>
                <a:latin typeface="Fira Code" panose="020B0809050000020004" pitchFamily="49" charset="0"/>
              </a:rPr>
              <a:t>"bad"</a:t>
            </a:r>
            <a:r>
              <a:rPr lang="en-US" sz="1600" b="0" dirty="0">
                <a:solidFill>
                  <a:srgbClr val="000000"/>
                </a:solidFill>
                <a:effectLst/>
                <a:latin typeface="Fira Code" panose="020B0809050000020004" pitchFamily="49" charset="0"/>
              </a:rPr>
              <a:t>);</a:t>
            </a:r>
          </a:p>
          <a:p>
            <a:r>
              <a:rPr lang="en-US" sz="1600" b="0" dirty="0">
                <a:solidFill>
                  <a:srgbClr val="008000"/>
                </a:solidFill>
                <a:effectLst/>
                <a:latin typeface="Fira Code" panose="020B0809050000020004" pitchFamily="49" charset="0"/>
              </a:rPr>
              <a:t>    // format-spec</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advance_to</a:t>
            </a:r>
            <a:r>
              <a:rPr lang="en-US" sz="1600" b="0" dirty="0">
                <a:solidFill>
                  <a:srgbClr val="000000"/>
                </a:solidFill>
                <a:effectLst/>
                <a:latin typeface="Fira Code" panose="020B0809050000020004" pitchFamily="49" charset="0"/>
              </a:rPr>
              <a:t>(it + </a:t>
            </a:r>
            <a:r>
              <a:rPr lang="en-US" sz="1600" b="0" dirty="0">
                <a:solidFill>
                  <a:srgbClr val="098658"/>
                </a:solidFill>
                <a:effectLst/>
                <a:latin typeface="Fira Code" panose="020B0809050000020004" pitchFamily="49" charset="0"/>
              </a:rPr>
              <a:t>1</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f</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err="1">
                <a:solidFill>
                  <a:srgbClr val="00000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a:t>
            </a:r>
          </a:p>
          <a:p>
            <a:r>
              <a:rPr lang="en-US" sz="1600" b="0" dirty="0">
                <a:solidFill>
                  <a:srgbClr val="008000"/>
                </a:solidFill>
                <a:effectLst/>
                <a:latin typeface="Fira Code" panose="020B0809050000020004" pitchFamily="49" charset="0"/>
              </a:rPr>
              <a:t>    // closing brace</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throw</a:t>
            </a: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format_error</a:t>
            </a:r>
            <a:r>
              <a:rPr lang="en-US" sz="1600" b="0" dirty="0">
                <a:solidFill>
                  <a:srgbClr val="000000"/>
                </a:solidFill>
                <a:effectLst/>
                <a:latin typeface="Fira Code" panose="020B0809050000020004" pitchFamily="49" charset="0"/>
              </a:rPr>
              <a:t>(</a:t>
            </a:r>
            <a:r>
              <a:rPr lang="en-US" sz="1600" b="0" dirty="0">
                <a:solidFill>
                  <a:srgbClr val="A31515"/>
                </a:solidFill>
                <a:effectLst/>
                <a:latin typeface="Fira Code" panose="020B0809050000020004" pitchFamily="49" charset="0"/>
              </a:rPr>
              <a:t>"bad"</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++it;</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a:t>
            </a:r>
          </a:p>
          <a:p>
            <a:r>
              <a:rPr lang="en-US" sz="16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45F6F4EC-481D-2629-CAC0-1B1B66E06ED5}"/>
              </a:ext>
            </a:extLst>
          </p:cNvPr>
          <p:cNvSpPr>
            <a:spLocks noGrp="1"/>
          </p:cNvSpPr>
          <p:nvPr>
            <p:ph type="sldNum" sz="quarter" idx="12"/>
          </p:nvPr>
        </p:nvSpPr>
        <p:spPr/>
        <p:txBody>
          <a:bodyPr/>
          <a:lstStyle/>
          <a:p>
            <a:fld id="{0EED7EFE-8F4A-4E55-AD2D-7D815A96E790}" type="slidenum">
              <a:rPr lang="en-US" smtClean="0"/>
              <a:t>174</a:t>
            </a:fld>
            <a:endParaRPr lang="en-US"/>
          </a:p>
        </p:txBody>
      </p:sp>
    </p:spTree>
    <p:extLst>
      <p:ext uri="{BB962C8B-B14F-4D97-AF65-F5344CB8AC3E}">
        <p14:creationId xmlns:p14="http://schemas.microsoft.com/office/powerpoint/2010/main" val="1987273442"/>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Formatting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10306026" cy="3046988"/>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0000FF"/>
                </a:solidFill>
                <a:effectLst/>
                <a:latin typeface="Fira Code" panose="020B0809050000020004" pitchFamily="49" charset="0"/>
              </a:rPr>
              <a:t>formattable</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a:t>
            </a:r>
          </a:p>
          <a:p>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&lt;T...&gt;&gt;::</a:t>
            </a:r>
            <a:r>
              <a:rPr lang="en-US" sz="1600" b="0" dirty="0">
                <a:solidFill>
                  <a:srgbClr val="795E26"/>
                </a:solidFill>
                <a:effectLst/>
                <a:latin typeface="Fira Code" panose="020B0809050000020004" pitchFamily="49" charset="0"/>
              </a:rPr>
              <a:t>format</a:t>
            </a:r>
            <a:r>
              <a:rPr lang="en-US" sz="1600" b="0" dirty="0">
                <a:solidFill>
                  <a:srgbClr val="000000"/>
                </a:solidFill>
                <a:effectLst/>
                <a:latin typeface="Fira Code" panose="020B0809050000020004" pitchFamily="49" charset="0"/>
              </a:rPr>
              <a:t>(</a:t>
            </a:r>
            <a:r>
              <a:rPr lang="en-US" sz="1600" b="0" dirty="0">
                <a:solidFill>
                  <a:srgbClr val="267F99"/>
                </a:solidFill>
                <a:effectLst/>
                <a:latin typeface="Fira Code" panose="020B0809050000020004" pitchFamily="49" charset="0"/>
              </a:rPr>
              <a:t>std</a:t>
            </a:r>
            <a:r>
              <a:rPr lang="en-US" sz="1600" b="0" dirty="0">
                <a:solidFill>
                  <a:srgbClr val="000000"/>
                </a:solidFill>
                <a:effectLst/>
                <a:latin typeface="Fira Code" panose="020B0809050000020004" pitchFamily="49" charset="0"/>
              </a:rPr>
              <a: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&lt;Ts...&gt; </a:t>
            </a:r>
            <a:r>
              <a:rPr lang="en-US" sz="1600" b="0" dirty="0">
                <a:solidFill>
                  <a:srgbClr val="0000FF"/>
                </a:solidFill>
                <a:effectLst/>
                <a:latin typeface="Fira Code" panose="020B0809050000020004" pitchFamily="49" charset="0"/>
              </a:rPr>
              <a:t>const&amp;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const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out = </a:t>
            </a:r>
            <a:r>
              <a:rPr lang="en-US" sz="1600" b="0" dirty="0" err="1">
                <a:solidFill>
                  <a:srgbClr val="267F99"/>
                </a:solidFill>
                <a:effectLst/>
                <a:latin typeface="Fira Code" panose="020B0809050000020004" pitchFamily="49" charset="0"/>
              </a:rPr>
              <a:t>fmt</a:t>
            </a:r>
            <a:r>
              <a:rPr lang="en-US" sz="1600" b="0" dirty="0">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format_to</a:t>
            </a:r>
            <a:r>
              <a:rPr lang="en-US" sz="1600" b="0" dirty="0">
                <a:solidFill>
                  <a:srgbClr val="000000"/>
                </a:solidFill>
                <a:effectLst/>
                <a:latin typeface="Fira Code" panose="020B0809050000020004" pitchFamily="49" charset="0"/>
              </a:rPr>
              <a:t>(</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out</a:t>
            </a:r>
            <a:r>
              <a:rPr lang="en-US" sz="1600" b="0" dirty="0">
                <a:solidFill>
                  <a:srgbClr val="000000"/>
                </a:solidFill>
                <a:effectLst/>
                <a:latin typeface="Fira Code" panose="020B0809050000020004" pitchFamily="49" charset="0"/>
              </a:rPr>
              <a:t>(),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tuple_enumerate</a:t>
            </a:r>
            <a:r>
              <a:rPr lang="en-US" sz="1600" b="0" dirty="0">
                <a:solidFill>
                  <a:srgbClr val="000000"/>
                </a:solidFill>
                <a:effectLst/>
                <a:latin typeface="Fira Code" panose="020B0809050000020004" pitchFamily="49" charset="0"/>
              </a:rPr>
              <a:t>(underlying, [&amp;](</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f</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 &gt; </a:t>
            </a:r>
            <a:r>
              <a:rPr lang="en-US" sz="1600" b="0" dirty="0">
                <a:solidFill>
                  <a:srgbClr val="098658"/>
                </a:solidFill>
                <a:effectLst/>
                <a:latin typeface="Fira Code" panose="020B0809050000020004" pitchFamily="49" charset="0"/>
              </a:rPr>
              <a:t>0</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out = </a:t>
            </a:r>
            <a:r>
              <a:rPr lang="en-US" sz="1600" b="0" dirty="0" err="1">
                <a:solidFill>
                  <a:srgbClr val="267F99"/>
                </a:solidFill>
                <a:effectLst/>
                <a:latin typeface="Fira Code" panose="020B0809050000020004" pitchFamily="49" charset="0"/>
              </a:rPr>
              <a:t>fmt</a:t>
            </a:r>
            <a:r>
              <a:rPr lang="en-US" sz="1600" b="0" dirty="0">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format_to</a:t>
            </a:r>
            <a:r>
              <a:rPr lang="en-US" sz="1600" b="0" dirty="0">
                <a:solidFill>
                  <a:srgbClr val="000000"/>
                </a:solidFill>
                <a:effectLst/>
                <a:latin typeface="Fira Code" panose="020B0809050000020004" pitchFamily="49" charset="0"/>
              </a:rPr>
              <a:t>(out, </a:t>
            </a:r>
            <a:r>
              <a:rPr lang="en-US" sz="1600" b="0" dirty="0">
                <a:solidFill>
                  <a:srgbClr val="A31515"/>
                </a:solidFill>
                <a:effectLst/>
                <a:latin typeface="Fira Code" panose="020B0809050000020004" pitchFamily="49" charset="0"/>
              </a:rPr>
              <a:t>", "</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advance_to</a:t>
            </a:r>
            <a:r>
              <a:rPr lang="en-US" sz="1600" b="0" dirty="0">
                <a:solidFill>
                  <a:srgbClr val="000000"/>
                </a:solidFill>
                <a:effectLst/>
                <a:latin typeface="Fira Code" panose="020B0809050000020004" pitchFamily="49" charset="0"/>
              </a:rPr>
              <a:t>(out);</a:t>
            </a:r>
          </a:p>
          <a:p>
            <a:r>
              <a:rPr lang="en-US" sz="1600" b="0" dirty="0">
                <a:solidFill>
                  <a:srgbClr val="000000"/>
                </a:solidFill>
                <a:effectLst/>
                <a:latin typeface="Fira Code" panose="020B0809050000020004" pitchFamily="49" charset="0"/>
              </a:rPr>
              <a:t>    out = </a:t>
            </a:r>
            <a:r>
              <a:rPr lang="en-US" sz="1600" b="0" dirty="0" err="1">
                <a:solidFill>
                  <a:srgbClr val="001080"/>
                </a:solidFill>
                <a:effectLst/>
                <a:latin typeface="Fira Code" panose="020B0809050000020004" pitchFamily="49" charset="0"/>
              </a:rPr>
              <a:t>f</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format</a:t>
            </a:r>
            <a:r>
              <a:rPr lang="en-US" sz="1600" b="0" dirty="0">
                <a:solidFill>
                  <a:srgbClr val="000000"/>
                </a:solidFill>
                <a:effectLst/>
                <a:latin typeface="Fira Code" panose="020B0809050000020004" pitchFamily="49" charset="0"/>
              </a:rPr>
              <a:t>(</a:t>
            </a:r>
            <a:r>
              <a:rPr lang="en-US" sz="1600" b="0" dirty="0">
                <a:solidFill>
                  <a:srgbClr val="267F99"/>
                </a:solidFill>
                <a:effectLst/>
                <a:latin typeface="Fira Code" panose="020B0809050000020004" pitchFamily="49" charset="0"/>
              </a:rPr>
              <a:t>std</a:t>
            </a:r>
            <a:r>
              <a:rPr lang="en-US" sz="1600" b="0" dirty="0">
                <a:solidFill>
                  <a:srgbClr val="000000"/>
                </a:solidFill>
                <a:effectLst/>
                <a:latin typeface="Fira Code" panose="020B0809050000020004" pitchFamily="49" charset="0"/>
              </a:rPr>
              <a:t>::</a:t>
            </a:r>
            <a:r>
              <a:rPr lang="en-US" sz="1600" b="0" dirty="0">
                <a:solidFill>
                  <a:srgbClr val="795E26"/>
                </a:solidFill>
                <a:effectLst/>
                <a:latin typeface="Fira Code" panose="020B0809050000020004" pitchFamily="49" charset="0"/>
              </a:rPr>
              <a:t>get</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I</a:t>
            </a:r>
            <a:r>
              <a:rPr lang="en-US" sz="1600" b="0" dirty="0">
                <a:solidFill>
                  <a:srgbClr val="000000"/>
                </a:solidFill>
                <a:effectLst/>
                <a:latin typeface="Fira Code" panose="020B0809050000020004" pitchFamily="49" charset="0"/>
              </a:rPr>
              <a:t>&gt;(t), </a:t>
            </a:r>
            <a:r>
              <a:rPr lang="en-US" sz="1600" b="0" dirty="0" err="1">
                <a:solidFill>
                  <a:srgbClr val="00000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err="1">
                <a:solidFill>
                  <a:srgbClr val="267F99"/>
                </a:solidFill>
                <a:effectLst/>
                <a:latin typeface="Fira Code" panose="020B0809050000020004" pitchFamily="49" charset="0"/>
              </a:rPr>
              <a:t>fmt</a:t>
            </a:r>
            <a:r>
              <a:rPr lang="en-US" sz="1600" b="0" dirty="0">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format_to</a:t>
            </a:r>
            <a:r>
              <a:rPr lang="en-US" sz="1600" b="0" dirty="0">
                <a:solidFill>
                  <a:srgbClr val="000000"/>
                </a:solidFill>
                <a:effectLst/>
                <a:latin typeface="Fira Code" panose="020B0809050000020004" pitchFamily="49" charset="0"/>
              </a:rPr>
              <a:t>(out,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a:t>
            </a:r>
          </a:p>
        </p:txBody>
      </p:sp>
      <p:sp>
        <p:nvSpPr>
          <p:cNvPr id="3" name="TextBox 2">
            <a:extLst>
              <a:ext uri="{FF2B5EF4-FFF2-40B4-BE49-F238E27FC236}">
                <a16:creationId xmlns:a16="http://schemas.microsoft.com/office/drawing/2014/main" id="{9B0FD412-E108-BECC-DCE0-C8A79963B7FE}"/>
              </a:ext>
            </a:extLst>
          </p:cNvPr>
          <p:cNvSpPr txBox="1"/>
          <p:nvPr/>
        </p:nvSpPr>
        <p:spPr>
          <a:xfrm>
            <a:off x="3545513" y="5580790"/>
            <a:ext cx="3337773" cy="369332"/>
          </a:xfrm>
          <a:prstGeom prst="rect">
            <a:avLst/>
          </a:prstGeom>
          <a:noFill/>
          <a:ln>
            <a:solidFill>
              <a:schemeClr val="accent1"/>
            </a:solidFill>
          </a:ln>
        </p:spPr>
        <p:txBody>
          <a:bodyPr wrap="none" rtlCol="0">
            <a:spAutoFit/>
          </a:bodyPr>
          <a:lstStyle/>
          <a:p>
            <a:r>
              <a:rPr lang="en-US" dirty="0">
                <a:solidFill>
                  <a:schemeClr val="accent1"/>
                </a:solidFill>
              </a:rPr>
              <a:t>https://godbolt.org/z/vPfE7er3M</a:t>
            </a:r>
          </a:p>
        </p:txBody>
      </p:sp>
      <p:sp>
        <p:nvSpPr>
          <p:cNvPr id="7" name="Slide Number Placeholder 6">
            <a:extLst>
              <a:ext uri="{FF2B5EF4-FFF2-40B4-BE49-F238E27FC236}">
                <a16:creationId xmlns:a16="http://schemas.microsoft.com/office/drawing/2014/main" id="{3C00AE5C-D4B6-D1C6-1AF0-F8CE99CB015C}"/>
              </a:ext>
            </a:extLst>
          </p:cNvPr>
          <p:cNvSpPr>
            <a:spLocks noGrp="1"/>
          </p:cNvSpPr>
          <p:nvPr>
            <p:ph type="sldNum" sz="quarter" idx="12"/>
          </p:nvPr>
        </p:nvSpPr>
        <p:spPr/>
        <p:txBody>
          <a:bodyPr/>
          <a:lstStyle/>
          <a:p>
            <a:fld id="{0EED7EFE-8F4A-4E55-AD2D-7D815A96E790}" type="slidenum">
              <a:rPr lang="en-US" smtClean="0"/>
              <a:t>175</a:t>
            </a:fld>
            <a:endParaRPr lang="en-US"/>
          </a:p>
        </p:txBody>
      </p:sp>
    </p:spTree>
    <p:extLst>
      <p:ext uri="{BB962C8B-B14F-4D97-AF65-F5344CB8AC3E}">
        <p14:creationId xmlns:p14="http://schemas.microsoft.com/office/powerpoint/2010/main" val="2883160752"/>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9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6" name="TextBox 15">
            <a:extLst>
              <a:ext uri="{FF2B5EF4-FFF2-40B4-BE49-F238E27FC236}">
                <a16:creationId xmlns:a16="http://schemas.microsoft.com/office/drawing/2014/main" id="{FFF0CA0E-7E58-FA85-28AE-91E739838896}"/>
              </a:ext>
            </a:extLst>
          </p:cNvPr>
          <p:cNvSpPr txBox="1"/>
          <p:nvPr/>
        </p:nvSpPr>
        <p:spPr>
          <a:xfrm>
            <a:off x="7222003" y="296730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7" name="TextBox 16">
            <a:extLst>
              <a:ext uri="{FF2B5EF4-FFF2-40B4-BE49-F238E27FC236}">
                <a16:creationId xmlns:a16="http://schemas.microsoft.com/office/drawing/2014/main" id="{D3A5F001-42A0-47D5-BBCD-891EFA82E4E8}"/>
              </a:ext>
            </a:extLst>
          </p:cNvPr>
          <p:cNvSpPr txBox="1"/>
          <p:nvPr/>
        </p:nvSpPr>
        <p:spPr>
          <a:xfrm>
            <a:off x="7591015" y="2967318"/>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1" name="TextBox 20">
            <a:extLst>
              <a:ext uri="{FF2B5EF4-FFF2-40B4-BE49-F238E27FC236}">
                <a16:creationId xmlns:a16="http://schemas.microsoft.com/office/drawing/2014/main" id="{5E676CF6-D882-09E3-82E3-5CD7D1E8CC51}"/>
              </a:ext>
            </a:extLst>
          </p:cNvPr>
          <p:cNvSpPr txBox="1"/>
          <p:nvPr/>
        </p:nvSpPr>
        <p:spPr>
          <a:xfrm>
            <a:off x="7960027" y="296731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0" name="TextBox 29">
            <a:extLst>
              <a:ext uri="{FF2B5EF4-FFF2-40B4-BE49-F238E27FC236}">
                <a16:creationId xmlns:a16="http://schemas.microsoft.com/office/drawing/2014/main" id="{B1361F76-3DA7-164E-D389-E87D9DE82C9E}"/>
              </a:ext>
            </a:extLst>
          </p:cNvPr>
          <p:cNvSpPr txBox="1"/>
          <p:nvPr/>
        </p:nvSpPr>
        <p:spPr>
          <a:xfrm>
            <a:off x="2424847" y="2967309"/>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8329039"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 name="TextBox 2">
            <a:extLst>
              <a:ext uri="{FF2B5EF4-FFF2-40B4-BE49-F238E27FC236}">
                <a16:creationId xmlns:a16="http://schemas.microsoft.com/office/drawing/2014/main" id="{3E29B539-B83B-D6F8-196F-F14187D3FD62}"/>
              </a:ext>
            </a:extLst>
          </p:cNvPr>
          <p:cNvSpPr txBox="1"/>
          <p:nvPr/>
        </p:nvSpPr>
        <p:spPr>
          <a:xfrm>
            <a:off x="2981418" y="4524356"/>
            <a:ext cx="3871573" cy="461665"/>
          </a:xfrm>
          <a:prstGeom prst="rect">
            <a:avLst/>
          </a:prstGeom>
          <a:noFill/>
        </p:spPr>
        <p:txBody>
          <a:bodyPr wrap="none" rtlCol="0">
            <a:spAutoFit/>
          </a:bodyPr>
          <a:lstStyle/>
          <a:p>
            <a:r>
              <a:rPr lang="it-IT" sz="2400" b="0" dirty="0">
                <a:effectLst/>
                <a:latin typeface="Fira Code" panose="020B0809050000020004" pitchFamily="49" charset="0"/>
              </a:rPr>
              <a:t>(--20:33:37--, 1729)</a:t>
            </a:r>
          </a:p>
        </p:txBody>
      </p:sp>
      <p:sp>
        <p:nvSpPr>
          <p:cNvPr id="4" name="Rectangle 3">
            <a:extLst>
              <a:ext uri="{FF2B5EF4-FFF2-40B4-BE49-F238E27FC236}">
                <a16:creationId xmlns:a16="http://schemas.microsoft.com/office/drawing/2014/main" id="{6B88AB78-6262-FE0F-D750-97BF71B8B232}"/>
              </a:ext>
            </a:extLst>
          </p:cNvPr>
          <p:cNvSpPr/>
          <p:nvPr/>
        </p:nvSpPr>
        <p:spPr>
          <a:xfrm>
            <a:off x="3226947" y="4524356"/>
            <a:ext cx="2241755" cy="461665"/>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643A4F-5ACE-73B3-A35C-B567C5BECFAD}"/>
              </a:ext>
            </a:extLst>
          </p:cNvPr>
          <p:cNvSpPr/>
          <p:nvPr/>
        </p:nvSpPr>
        <p:spPr>
          <a:xfrm>
            <a:off x="5808315" y="4524334"/>
            <a:ext cx="739970" cy="461665"/>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8CDE8C58-C86D-876D-D03B-433ED5B528C6}"/>
              </a:ext>
            </a:extLst>
          </p:cNvPr>
          <p:cNvSpPr>
            <a:spLocks noGrp="1"/>
          </p:cNvSpPr>
          <p:nvPr>
            <p:ph type="sldNum" sz="quarter" idx="12"/>
          </p:nvPr>
        </p:nvSpPr>
        <p:spPr/>
        <p:txBody>
          <a:bodyPr/>
          <a:lstStyle/>
          <a:p>
            <a:fld id="{0EED7EFE-8F4A-4E55-AD2D-7D815A96E790}" type="slidenum">
              <a:rPr lang="en-US" smtClean="0"/>
              <a:t>176</a:t>
            </a:fld>
            <a:endParaRPr lang="en-US"/>
          </a:p>
        </p:txBody>
      </p:sp>
    </p:spTree>
    <p:extLst>
      <p:ext uri="{BB962C8B-B14F-4D97-AF65-F5344CB8AC3E}">
        <p14:creationId xmlns:p14="http://schemas.microsoft.com/office/powerpoint/2010/main" val="261030126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rm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8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6" name="TextBox 15">
            <a:extLst>
              <a:ext uri="{FF2B5EF4-FFF2-40B4-BE49-F238E27FC236}">
                <a16:creationId xmlns:a16="http://schemas.microsoft.com/office/drawing/2014/main" id="{FFF0CA0E-7E58-FA85-28AE-91E739838896}"/>
              </a:ext>
            </a:extLst>
          </p:cNvPr>
          <p:cNvSpPr txBox="1"/>
          <p:nvPr/>
        </p:nvSpPr>
        <p:spPr>
          <a:xfrm>
            <a:off x="7222003"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7" name="TextBox 16">
            <a:extLst>
              <a:ext uri="{FF2B5EF4-FFF2-40B4-BE49-F238E27FC236}">
                <a16:creationId xmlns:a16="http://schemas.microsoft.com/office/drawing/2014/main" id="{D3A5F001-42A0-47D5-BBCD-891EFA82E4E8}"/>
              </a:ext>
            </a:extLst>
          </p:cNvPr>
          <p:cNvSpPr txBox="1"/>
          <p:nvPr/>
        </p:nvSpPr>
        <p:spPr>
          <a:xfrm>
            <a:off x="7591015" y="2967318"/>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1" name="TextBox 20">
            <a:extLst>
              <a:ext uri="{FF2B5EF4-FFF2-40B4-BE49-F238E27FC236}">
                <a16:creationId xmlns:a16="http://schemas.microsoft.com/office/drawing/2014/main" id="{5E676CF6-D882-09E3-82E3-5CD7D1E8CC51}"/>
              </a:ext>
            </a:extLst>
          </p:cNvPr>
          <p:cNvSpPr txBox="1"/>
          <p:nvPr/>
        </p:nvSpPr>
        <p:spPr>
          <a:xfrm>
            <a:off x="7960027" y="296731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0" name="TextBox 29">
            <a:extLst>
              <a:ext uri="{FF2B5EF4-FFF2-40B4-BE49-F238E27FC236}">
                <a16:creationId xmlns:a16="http://schemas.microsoft.com/office/drawing/2014/main" id="{B1361F76-3DA7-164E-D389-E87D9DE82C9E}"/>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8329039"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 name="TextBox 2">
            <a:extLst>
              <a:ext uri="{FF2B5EF4-FFF2-40B4-BE49-F238E27FC236}">
                <a16:creationId xmlns:a16="http://schemas.microsoft.com/office/drawing/2014/main" id="{3E29B539-B83B-D6F8-196F-F14187D3FD62}"/>
              </a:ext>
            </a:extLst>
          </p:cNvPr>
          <p:cNvSpPr txBox="1"/>
          <p:nvPr/>
        </p:nvSpPr>
        <p:spPr>
          <a:xfrm>
            <a:off x="2981418" y="4524356"/>
            <a:ext cx="3871573" cy="461665"/>
          </a:xfrm>
          <a:prstGeom prst="rect">
            <a:avLst/>
          </a:prstGeom>
          <a:noFill/>
        </p:spPr>
        <p:txBody>
          <a:bodyPr wrap="none" rtlCol="0">
            <a:spAutoFit/>
          </a:bodyPr>
          <a:lstStyle/>
          <a:p>
            <a:r>
              <a:rPr lang="it-IT" sz="2400" b="0" dirty="0">
                <a:effectLst/>
                <a:latin typeface="Fira Code" panose="020B0809050000020004" pitchFamily="49" charset="0"/>
              </a:rPr>
              <a:t>(--20:33:37--, 1729)</a:t>
            </a:r>
          </a:p>
        </p:txBody>
      </p:sp>
      <p:sp>
        <p:nvSpPr>
          <p:cNvPr id="4" name="Rectangle 3">
            <a:extLst>
              <a:ext uri="{FF2B5EF4-FFF2-40B4-BE49-F238E27FC236}">
                <a16:creationId xmlns:a16="http://schemas.microsoft.com/office/drawing/2014/main" id="{6B88AB78-6262-FE0F-D750-97BF71B8B232}"/>
              </a:ext>
            </a:extLst>
          </p:cNvPr>
          <p:cNvSpPr/>
          <p:nvPr/>
        </p:nvSpPr>
        <p:spPr>
          <a:xfrm>
            <a:off x="3226947" y="4524356"/>
            <a:ext cx="2241755" cy="461665"/>
          </a:xfrm>
          <a:prstGeom prst="rect">
            <a:avLst/>
          </a:prstGeom>
          <a:solidFill>
            <a:srgbClr val="FFFF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643A4F-5ACE-73B3-A35C-B567C5BECFAD}"/>
              </a:ext>
            </a:extLst>
          </p:cNvPr>
          <p:cNvSpPr/>
          <p:nvPr/>
        </p:nvSpPr>
        <p:spPr>
          <a:xfrm>
            <a:off x="5808315" y="4524334"/>
            <a:ext cx="739970" cy="461665"/>
          </a:xfrm>
          <a:prstGeom prst="rect">
            <a:avLst/>
          </a:prstGeom>
          <a:solidFill>
            <a:srgbClr val="7030A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96F17AB-8660-0CDC-033C-2B91E70FC174}"/>
              </a:ext>
            </a:extLst>
          </p:cNvPr>
          <p:cNvSpPr txBox="1"/>
          <p:nvPr/>
        </p:nvSpPr>
        <p:spPr>
          <a:xfrm>
            <a:off x="3116065" y="2463393"/>
            <a:ext cx="1569660" cy="369332"/>
          </a:xfrm>
          <a:prstGeom prst="rect">
            <a:avLst/>
          </a:prstGeom>
          <a:solidFill>
            <a:srgbClr val="FFFF00">
              <a:alpha val="50000"/>
            </a:srgbClr>
          </a:solidFill>
          <a:ln>
            <a:solidFill>
              <a:schemeClr val="tx1"/>
            </a:solidFill>
          </a:ln>
        </p:spPr>
        <p:txBody>
          <a:bodyPr wrap="none" rtlCol="0">
            <a:spAutoFit/>
          </a:bodyPr>
          <a:lstStyle/>
          <a:p>
            <a:r>
              <a:rPr lang="en-US" dirty="0"/>
              <a:t>dynamic width</a:t>
            </a:r>
          </a:p>
        </p:txBody>
      </p:sp>
      <p:sp>
        <p:nvSpPr>
          <p:cNvPr id="9" name="TextBox 8">
            <a:extLst>
              <a:ext uri="{FF2B5EF4-FFF2-40B4-BE49-F238E27FC236}">
                <a16:creationId xmlns:a16="http://schemas.microsoft.com/office/drawing/2014/main" id="{159108AB-6931-02E1-0928-2B356F58D8E1}"/>
              </a:ext>
            </a:extLst>
          </p:cNvPr>
          <p:cNvSpPr txBox="1"/>
          <p:nvPr/>
        </p:nvSpPr>
        <p:spPr>
          <a:xfrm>
            <a:off x="7301321" y="2463393"/>
            <a:ext cx="1317412" cy="369332"/>
          </a:xfrm>
          <a:prstGeom prst="rect">
            <a:avLst/>
          </a:prstGeom>
          <a:solidFill>
            <a:srgbClr val="7030A0">
              <a:alpha val="50000"/>
            </a:srgbClr>
          </a:solidFill>
          <a:ln>
            <a:solidFill>
              <a:schemeClr val="tx1"/>
            </a:solidFill>
          </a:ln>
        </p:spPr>
        <p:txBody>
          <a:bodyPr wrap="none" rtlCol="0">
            <a:spAutoFit/>
          </a:bodyPr>
          <a:lstStyle/>
          <a:p>
            <a:r>
              <a:rPr lang="en-US" i="1" dirty="0"/>
              <a:t>format-spec</a:t>
            </a:r>
          </a:p>
        </p:txBody>
      </p:sp>
      <p:sp>
        <p:nvSpPr>
          <p:cNvPr id="19" name="Slide Number Placeholder 18">
            <a:extLst>
              <a:ext uri="{FF2B5EF4-FFF2-40B4-BE49-F238E27FC236}">
                <a16:creationId xmlns:a16="http://schemas.microsoft.com/office/drawing/2014/main" id="{C07FE5AD-A360-E901-06DF-5B79A6341860}"/>
              </a:ext>
            </a:extLst>
          </p:cNvPr>
          <p:cNvSpPr>
            <a:spLocks noGrp="1"/>
          </p:cNvSpPr>
          <p:nvPr>
            <p:ph type="sldNum" sz="quarter" idx="12"/>
          </p:nvPr>
        </p:nvSpPr>
        <p:spPr/>
        <p:txBody>
          <a:bodyPr/>
          <a:lstStyle/>
          <a:p>
            <a:fld id="{0EED7EFE-8F4A-4E55-AD2D-7D815A96E790}" type="slidenum">
              <a:rPr lang="en-US" smtClean="0"/>
              <a:t>177</a:t>
            </a:fld>
            <a:endParaRPr lang="en-US"/>
          </a:p>
        </p:txBody>
      </p:sp>
    </p:spTree>
    <p:extLst>
      <p:ext uri="{BB962C8B-B14F-4D97-AF65-F5344CB8AC3E}">
        <p14:creationId xmlns:p14="http://schemas.microsoft.com/office/powerpoint/2010/main" val="271636383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9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6" name="TextBox 15">
            <a:extLst>
              <a:ext uri="{FF2B5EF4-FFF2-40B4-BE49-F238E27FC236}">
                <a16:creationId xmlns:a16="http://schemas.microsoft.com/office/drawing/2014/main" id="{FFF0CA0E-7E58-FA85-28AE-91E739838896}"/>
              </a:ext>
            </a:extLst>
          </p:cNvPr>
          <p:cNvSpPr txBox="1"/>
          <p:nvPr/>
        </p:nvSpPr>
        <p:spPr>
          <a:xfrm>
            <a:off x="7222003"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7" name="TextBox 16">
            <a:extLst>
              <a:ext uri="{FF2B5EF4-FFF2-40B4-BE49-F238E27FC236}">
                <a16:creationId xmlns:a16="http://schemas.microsoft.com/office/drawing/2014/main" id="{D3A5F001-42A0-47D5-BBCD-891EFA82E4E8}"/>
              </a:ext>
            </a:extLst>
          </p:cNvPr>
          <p:cNvSpPr txBox="1"/>
          <p:nvPr/>
        </p:nvSpPr>
        <p:spPr>
          <a:xfrm>
            <a:off x="7591015" y="296731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8" name="TextBox 17">
            <a:extLst>
              <a:ext uri="{FF2B5EF4-FFF2-40B4-BE49-F238E27FC236}">
                <a16:creationId xmlns:a16="http://schemas.microsoft.com/office/drawing/2014/main" id="{3AB028D5-52EE-79A3-D13E-44E70A51A4BA}"/>
              </a:ext>
            </a:extLst>
          </p:cNvPr>
          <p:cNvSpPr txBox="1"/>
          <p:nvPr/>
        </p:nvSpPr>
        <p:spPr>
          <a:xfrm>
            <a:off x="7960027" y="296731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0</a:t>
            </a:r>
          </a:p>
        </p:txBody>
      </p:sp>
      <p:sp>
        <p:nvSpPr>
          <p:cNvPr id="19" name="TextBox 18">
            <a:extLst>
              <a:ext uri="{FF2B5EF4-FFF2-40B4-BE49-F238E27FC236}">
                <a16:creationId xmlns:a16="http://schemas.microsoft.com/office/drawing/2014/main" id="{2B043A5D-FE0E-3C8E-6D13-922B79E78102}"/>
              </a:ext>
            </a:extLst>
          </p:cNvPr>
          <p:cNvSpPr txBox="1"/>
          <p:nvPr/>
        </p:nvSpPr>
        <p:spPr>
          <a:xfrm>
            <a:off x="8329039" y="296731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4</a:t>
            </a:r>
          </a:p>
        </p:txBody>
      </p:sp>
      <p:sp>
        <p:nvSpPr>
          <p:cNvPr id="20" name="TextBox 19">
            <a:extLst>
              <a:ext uri="{FF2B5EF4-FFF2-40B4-BE49-F238E27FC236}">
                <a16:creationId xmlns:a16="http://schemas.microsoft.com/office/drawing/2014/main" id="{CE1B9398-5125-9CD7-B872-C5F3C0E077BF}"/>
              </a:ext>
            </a:extLst>
          </p:cNvPr>
          <p:cNvSpPr txBox="1"/>
          <p:nvPr/>
        </p:nvSpPr>
        <p:spPr>
          <a:xfrm>
            <a:off x="8698051" y="296731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5E676CF6-D882-09E3-82E3-5CD7D1E8CC51}"/>
              </a:ext>
            </a:extLst>
          </p:cNvPr>
          <p:cNvSpPr txBox="1"/>
          <p:nvPr/>
        </p:nvSpPr>
        <p:spPr>
          <a:xfrm>
            <a:off x="9067063" y="296731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0" name="TextBox 29">
            <a:extLst>
              <a:ext uri="{FF2B5EF4-FFF2-40B4-BE49-F238E27FC236}">
                <a16:creationId xmlns:a16="http://schemas.microsoft.com/office/drawing/2014/main" id="{B1361F76-3DA7-164E-D389-E87D9DE82C9E}"/>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9436075" y="296730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5" name="Slide Number Placeholder 4">
            <a:extLst>
              <a:ext uri="{FF2B5EF4-FFF2-40B4-BE49-F238E27FC236}">
                <a16:creationId xmlns:a16="http://schemas.microsoft.com/office/drawing/2014/main" id="{D9279B53-CF31-C1E4-DA64-5971E055BC4F}"/>
              </a:ext>
            </a:extLst>
          </p:cNvPr>
          <p:cNvSpPr>
            <a:spLocks noGrp="1"/>
          </p:cNvSpPr>
          <p:nvPr>
            <p:ph type="sldNum" sz="quarter" idx="12"/>
          </p:nvPr>
        </p:nvSpPr>
        <p:spPr/>
        <p:txBody>
          <a:bodyPr/>
          <a:lstStyle/>
          <a:p>
            <a:fld id="{0EED7EFE-8F4A-4E55-AD2D-7D815A96E790}" type="slidenum">
              <a:rPr lang="en-US" smtClean="0"/>
              <a:t>178</a:t>
            </a:fld>
            <a:endParaRPr lang="en-US"/>
          </a:p>
        </p:txBody>
      </p:sp>
    </p:spTree>
    <p:extLst>
      <p:ext uri="{BB962C8B-B14F-4D97-AF65-F5344CB8AC3E}">
        <p14:creationId xmlns:p14="http://schemas.microsoft.com/office/powerpoint/2010/main" val="121628915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9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8" name="TextBox 17">
            <a:extLst>
              <a:ext uri="{FF2B5EF4-FFF2-40B4-BE49-F238E27FC236}">
                <a16:creationId xmlns:a16="http://schemas.microsoft.com/office/drawing/2014/main" id="{3AB028D5-52EE-79A3-D13E-44E70A51A4BA}"/>
              </a:ext>
            </a:extLst>
          </p:cNvPr>
          <p:cNvSpPr txBox="1"/>
          <p:nvPr/>
        </p:nvSpPr>
        <p:spPr>
          <a:xfrm>
            <a:off x="7960027" y="296731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0</a:t>
            </a:r>
          </a:p>
        </p:txBody>
      </p:sp>
      <p:sp>
        <p:nvSpPr>
          <p:cNvPr id="19" name="TextBox 18">
            <a:extLst>
              <a:ext uri="{FF2B5EF4-FFF2-40B4-BE49-F238E27FC236}">
                <a16:creationId xmlns:a16="http://schemas.microsoft.com/office/drawing/2014/main" id="{2B043A5D-FE0E-3C8E-6D13-922B79E78102}"/>
              </a:ext>
            </a:extLst>
          </p:cNvPr>
          <p:cNvSpPr txBox="1"/>
          <p:nvPr/>
        </p:nvSpPr>
        <p:spPr>
          <a:xfrm>
            <a:off x="8329039" y="296731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4</a:t>
            </a:r>
          </a:p>
        </p:txBody>
      </p:sp>
      <p:sp>
        <p:nvSpPr>
          <p:cNvPr id="20" name="TextBox 19">
            <a:extLst>
              <a:ext uri="{FF2B5EF4-FFF2-40B4-BE49-F238E27FC236}">
                <a16:creationId xmlns:a16="http://schemas.microsoft.com/office/drawing/2014/main" id="{CE1B9398-5125-9CD7-B872-C5F3C0E077BF}"/>
              </a:ext>
            </a:extLst>
          </p:cNvPr>
          <p:cNvSpPr txBox="1"/>
          <p:nvPr/>
        </p:nvSpPr>
        <p:spPr>
          <a:xfrm>
            <a:off x="8698051" y="296731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9436075" y="296730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5" name="Slide Number Placeholder 4">
            <a:extLst>
              <a:ext uri="{FF2B5EF4-FFF2-40B4-BE49-F238E27FC236}">
                <a16:creationId xmlns:a16="http://schemas.microsoft.com/office/drawing/2014/main" id="{EC5FD60C-9B8F-CAB3-9BA5-7FFFC14AAED5}"/>
              </a:ext>
            </a:extLst>
          </p:cNvPr>
          <p:cNvSpPr>
            <a:spLocks noGrp="1"/>
          </p:cNvSpPr>
          <p:nvPr>
            <p:ph type="sldNum" sz="quarter" idx="12"/>
          </p:nvPr>
        </p:nvSpPr>
        <p:spPr/>
        <p:txBody>
          <a:bodyPr/>
          <a:lstStyle/>
          <a:p>
            <a:fld id="{0EED7EFE-8F4A-4E55-AD2D-7D815A96E790}" type="slidenum">
              <a:rPr lang="en-US" smtClean="0"/>
              <a:t>179</a:t>
            </a:fld>
            <a:endParaRPr lang="en-US"/>
          </a:p>
        </p:txBody>
      </p:sp>
    </p:spTree>
    <p:extLst>
      <p:ext uri="{BB962C8B-B14F-4D97-AF65-F5344CB8AC3E}">
        <p14:creationId xmlns:p14="http://schemas.microsoft.com/office/powerpoint/2010/main" val="1471333832"/>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6D32F-FF08-D374-2640-ABA29DB877B9}"/>
              </a:ext>
            </a:extLst>
          </p:cNvPr>
          <p:cNvSpPr>
            <a:spLocks noGrp="1"/>
          </p:cNvSpPr>
          <p:nvPr>
            <p:ph type="title"/>
          </p:nvPr>
        </p:nvSpPr>
        <p:spPr/>
        <p:txBody>
          <a:bodyPr/>
          <a:lstStyle/>
          <a:p>
            <a:r>
              <a:rPr lang="en-US" dirty="0"/>
              <a:t>Intro to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6" name="TextBox 5">
            <a:extLst>
              <a:ext uri="{FF2B5EF4-FFF2-40B4-BE49-F238E27FC236}">
                <a16:creationId xmlns:a16="http://schemas.microsoft.com/office/drawing/2014/main" id="{19650E7C-D4FB-C1A1-69B4-5EED00BBB765}"/>
              </a:ext>
            </a:extLst>
          </p:cNvPr>
          <p:cNvSpPr txBox="1"/>
          <p:nvPr/>
        </p:nvSpPr>
        <p:spPr>
          <a:xfrm>
            <a:off x="1097280" y="2598003"/>
            <a:ext cx="10508005"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"The price of {0:#X} is {1}</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48879</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1234</a:t>
            </a:r>
            <a:r>
              <a:rPr lang="en-US" sz="2400" b="0" dirty="0">
                <a:solidFill>
                  <a:srgbClr val="000000"/>
                </a:solidFill>
                <a:effectLst/>
                <a:latin typeface="Fira Code" panose="020B0809050000020004" pitchFamily="49" charset="0"/>
              </a:rPr>
              <a:t>);</a:t>
            </a:r>
          </a:p>
        </p:txBody>
      </p:sp>
      <p:sp>
        <p:nvSpPr>
          <p:cNvPr id="7" name="Rectangle 6">
            <a:extLst>
              <a:ext uri="{FF2B5EF4-FFF2-40B4-BE49-F238E27FC236}">
                <a16:creationId xmlns:a16="http://schemas.microsoft.com/office/drawing/2014/main" id="{9D352873-7A4B-3844-F785-37CE14CA63E0}"/>
              </a:ext>
            </a:extLst>
          </p:cNvPr>
          <p:cNvSpPr/>
          <p:nvPr/>
        </p:nvSpPr>
        <p:spPr>
          <a:xfrm>
            <a:off x="5715000" y="2598003"/>
            <a:ext cx="1128252"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F571E8-5B88-DA33-EEFF-6814D6361EB9}"/>
              </a:ext>
            </a:extLst>
          </p:cNvPr>
          <p:cNvSpPr/>
          <p:nvPr/>
        </p:nvSpPr>
        <p:spPr>
          <a:xfrm>
            <a:off x="9031028" y="2598003"/>
            <a:ext cx="948919"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3B0962-14E4-8E64-3B33-99075817697F}"/>
              </a:ext>
            </a:extLst>
          </p:cNvPr>
          <p:cNvSpPr/>
          <p:nvPr/>
        </p:nvSpPr>
        <p:spPr>
          <a:xfrm>
            <a:off x="7592470" y="2598003"/>
            <a:ext cx="519144"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EB9A46-19DC-ED0F-1940-BD69CBEC2E38}"/>
              </a:ext>
            </a:extLst>
          </p:cNvPr>
          <p:cNvSpPr/>
          <p:nvPr/>
        </p:nvSpPr>
        <p:spPr>
          <a:xfrm>
            <a:off x="10268713" y="2598003"/>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60B77F3-96ED-1687-9488-934A39951326}"/>
              </a:ext>
            </a:extLst>
          </p:cNvPr>
          <p:cNvSpPr txBox="1"/>
          <p:nvPr/>
        </p:nvSpPr>
        <p:spPr>
          <a:xfrm>
            <a:off x="3466268" y="4289643"/>
            <a:ext cx="5161991" cy="830997"/>
          </a:xfrm>
          <a:prstGeom prst="rect">
            <a:avLst/>
          </a:prstGeom>
          <a:noFill/>
        </p:spPr>
        <p:txBody>
          <a:bodyPr wrap="none" rtlCol="0">
            <a:spAutoFit/>
          </a:bodyPr>
          <a:lstStyle/>
          <a:p>
            <a:r>
              <a:rPr lang="en-US" sz="2400" b="0" dirty="0">
                <a:effectLst/>
                <a:latin typeface="Fira Code" panose="020B0809050000020004" pitchFamily="49" charset="0"/>
              </a:rPr>
              <a:t>The price of 0xBEEF is 1234</a:t>
            </a:r>
          </a:p>
          <a:p>
            <a:endParaRPr lang="en-US" sz="2400" dirty="0"/>
          </a:p>
        </p:txBody>
      </p:sp>
      <p:sp>
        <p:nvSpPr>
          <p:cNvPr id="12" name="Rectangle 11">
            <a:extLst>
              <a:ext uri="{FF2B5EF4-FFF2-40B4-BE49-F238E27FC236}">
                <a16:creationId xmlns:a16="http://schemas.microsoft.com/office/drawing/2014/main" id="{CA714129-D833-3655-64DC-B63AEC1B5CF3}"/>
              </a:ext>
            </a:extLst>
          </p:cNvPr>
          <p:cNvSpPr/>
          <p:nvPr/>
        </p:nvSpPr>
        <p:spPr>
          <a:xfrm>
            <a:off x="5885330" y="4264109"/>
            <a:ext cx="1187996"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EC6459-B887-8F07-22B0-6071F444BBA4}"/>
              </a:ext>
            </a:extLst>
          </p:cNvPr>
          <p:cNvSpPr/>
          <p:nvPr/>
        </p:nvSpPr>
        <p:spPr>
          <a:xfrm>
            <a:off x="7726680" y="4264108"/>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C1C7093B-EB81-9A50-FE21-94CC382C969B}"/>
              </a:ext>
            </a:extLst>
          </p:cNvPr>
          <p:cNvSpPr>
            <a:spLocks noGrp="1"/>
          </p:cNvSpPr>
          <p:nvPr>
            <p:ph type="sldNum" sz="quarter" idx="12"/>
          </p:nvPr>
        </p:nvSpPr>
        <p:spPr/>
        <p:txBody>
          <a:bodyPr/>
          <a:lstStyle/>
          <a:p>
            <a:fld id="{0EED7EFE-8F4A-4E55-AD2D-7D815A96E790}" type="slidenum">
              <a:rPr lang="en-US" smtClean="0"/>
              <a:t>18</a:t>
            </a:fld>
            <a:endParaRPr lang="en-US"/>
          </a:p>
        </p:txBody>
      </p:sp>
    </p:spTree>
    <p:extLst>
      <p:ext uri="{BB962C8B-B14F-4D97-AF65-F5344CB8AC3E}">
        <p14:creationId xmlns:p14="http://schemas.microsoft.com/office/powerpoint/2010/main" val="366215376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9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8" name="TextBox 17">
            <a:extLst>
              <a:ext uri="{FF2B5EF4-FFF2-40B4-BE49-F238E27FC236}">
                <a16:creationId xmlns:a16="http://schemas.microsoft.com/office/drawing/2014/main" id="{3AB028D5-52EE-79A3-D13E-44E70A51A4BA}"/>
              </a:ext>
            </a:extLst>
          </p:cNvPr>
          <p:cNvSpPr txBox="1"/>
          <p:nvPr/>
        </p:nvSpPr>
        <p:spPr>
          <a:xfrm>
            <a:off x="7591015" y="296731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0</a:t>
            </a:r>
          </a:p>
        </p:txBody>
      </p:sp>
      <p:sp>
        <p:nvSpPr>
          <p:cNvPr id="19" name="TextBox 18">
            <a:extLst>
              <a:ext uri="{FF2B5EF4-FFF2-40B4-BE49-F238E27FC236}">
                <a16:creationId xmlns:a16="http://schemas.microsoft.com/office/drawing/2014/main" id="{2B043A5D-FE0E-3C8E-6D13-922B79E78102}"/>
              </a:ext>
            </a:extLst>
          </p:cNvPr>
          <p:cNvSpPr txBox="1"/>
          <p:nvPr/>
        </p:nvSpPr>
        <p:spPr>
          <a:xfrm>
            <a:off x="7960027" y="296731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4</a:t>
            </a:r>
          </a:p>
        </p:txBody>
      </p:sp>
      <p:sp>
        <p:nvSpPr>
          <p:cNvPr id="20" name="TextBox 19">
            <a:extLst>
              <a:ext uri="{FF2B5EF4-FFF2-40B4-BE49-F238E27FC236}">
                <a16:creationId xmlns:a16="http://schemas.microsoft.com/office/drawing/2014/main" id="{CE1B9398-5125-9CD7-B872-C5F3C0E077BF}"/>
              </a:ext>
            </a:extLst>
          </p:cNvPr>
          <p:cNvSpPr txBox="1"/>
          <p:nvPr/>
        </p:nvSpPr>
        <p:spPr>
          <a:xfrm>
            <a:off x="8329039" y="296731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9067063" y="296730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 name="TextBox 2">
            <a:extLst>
              <a:ext uri="{FF2B5EF4-FFF2-40B4-BE49-F238E27FC236}">
                <a16:creationId xmlns:a16="http://schemas.microsoft.com/office/drawing/2014/main" id="{CF1F73A4-1874-FD3A-A823-2D372DA7DD91}"/>
              </a:ext>
            </a:extLst>
          </p:cNvPr>
          <p:cNvSpPr txBox="1"/>
          <p:nvPr/>
        </p:nvSpPr>
        <p:spPr>
          <a:xfrm>
            <a:off x="2424847" y="2967302"/>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4" name="TextBox 3">
            <a:extLst>
              <a:ext uri="{FF2B5EF4-FFF2-40B4-BE49-F238E27FC236}">
                <a16:creationId xmlns:a16="http://schemas.microsoft.com/office/drawing/2014/main" id="{DAC32EF4-0D60-6945-3A1A-1F6874A2DF2D}"/>
              </a:ext>
            </a:extLst>
          </p:cNvPr>
          <p:cNvSpPr txBox="1"/>
          <p:nvPr/>
        </p:nvSpPr>
        <p:spPr>
          <a:xfrm>
            <a:off x="7222003" y="2967302"/>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5" name="TextBox 4">
            <a:extLst>
              <a:ext uri="{FF2B5EF4-FFF2-40B4-BE49-F238E27FC236}">
                <a16:creationId xmlns:a16="http://schemas.microsoft.com/office/drawing/2014/main" id="{0C4DB20E-D6BE-F454-E3F7-94B93BE5C444}"/>
              </a:ext>
            </a:extLst>
          </p:cNvPr>
          <p:cNvSpPr txBox="1"/>
          <p:nvPr/>
        </p:nvSpPr>
        <p:spPr>
          <a:xfrm>
            <a:off x="8698051" y="2967302"/>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9" name="Slide Number Placeholder 8">
            <a:extLst>
              <a:ext uri="{FF2B5EF4-FFF2-40B4-BE49-F238E27FC236}">
                <a16:creationId xmlns:a16="http://schemas.microsoft.com/office/drawing/2014/main" id="{EDBEDB17-0A52-8B1F-990B-352974D510AB}"/>
              </a:ext>
            </a:extLst>
          </p:cNvPr>
          <p:cNvSpPr>
            <a:spLocks noGrp="1"/>
          </p:cNvSpPr>
          <p:nvPr>
            <p:ph type="sldNum" sz="quarter" idx="12"/>
          </p:nvPr>
        </p:nvSpPr>
        <p:spPr/>
        <p:txBody>
          <a:bodyPr/>
          <a:lstStyle/>
          <a:p>
            <a:fld id="{0EED7EFE-8F4A-4E55-AD2D-7D815A96E790}" type="slidenum">
              <a:rPr lang="en-US" smtClean="0"/>
              <a:t>180</a:t>
            </a:fld>
            <a:endParaRPr lang="en-US"/>
          </a:p>
        </p:txBody>
      </p:sp>
    </p:spTree>
    <p:extLst>
      <p:ext uri="{BB962C8B-B14F-4D97-AF65-F5344CB8AC3E}">
        <p14:creationId xmlns:p14="http://schemas.microsoft.com/office/powerpoint/2010/main" val="92434645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9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8" name="TextBox 17">
            <a:extLst>
              <a:ext uri="{FF2B5EF4-FFF2-40B4-BE49-F238E27FC236}">
                <a16:creationId xmlns:a16="http://schemas.microsoft.com/office/drawing/2014/main" id="{3AB028D5-52EE-79A3-D13E-44E70A51A4BA}"/>
              </a:ext>
            </a:extLst>
          </p:cNvPr>
          <p:cNvSpPr txBox="1"/>
          <p:nvPr/>
        </p:nvSpPr>
        <p:spPr>
          <a:xfrm>
            <a:off x="7591015" y="296731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0</a:t>
            </a:r>
          </a:p>
        </p:txBody>
      </p:sp>
      <p:sp>
        <p:nvSpPr>
          <p:cNvPr id="19" name="TextBox 18">
            <a:extLst>
              <a:ext uri="{FF2B5EF4-FFF2-40B4-BE49-F238E27FC236}">
                <a16:creationId xmlns:a16="http://schemas.microsoft.com/office/drawing/2014/main" id="{2B043A5D-FE0E-3C8E-6D13-922B79E78102}"/>
              </a:ext>
            </a:extLst>
          </p:cNvPr>
          <p:cNvSpPr txBox="1"/>
          <p:nvPr/>
        </p:nvSpPr>
        <p:spPr>
          <a:xfrm>
            <a:off x="7960027" y="296731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4</a:t>
            </a:r>
          </a:p>
        </p:txBody>
      </p:sp>
      <p:sp>
        <p:nvSpPr>
          <p:cNvPr id="20" name="TextBox 19">
            <a:extLst>
              <a:ext uri="{FF2B5EF4-FFF2-40B4-BE49-F238E27FC236}">
                <a16:creationId xmlns:a16="http://schemas.microsoft.com/office/drawing/2014/main" id="{CE1B9398-5125-9CD7-B872-C5F3C0E077BF}"/>
              </a:ext>
            </a:extLst>
          </p:cNvPr>
          <p:cNvSpPr txBox="1"/>
          <p:nvPr/>
        </p:nvSpPr>
        <p:spPr>
          <a:xfrm>
            <a:off x="8329039" y="296731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9067063" y="296730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 name="TextBox 2">
            <a:extLst>
              <a:ext uri="{FF2B5EF4-FFF2-40B4-BE49-F238E27FC236}">
                <a16:creationId xmlns:a16="http://schemas.microsoft.com/office/drawing/2014/main" id="{CF1F73A4-1874-FD3A-A823-2D372DA7DD91}"/>
              </a:ext>
            </a:extLst>
          </p:cNvPr>
          <p:cNvSpPr txBox="1"/>
          <p:nvPr/>
        </p:nvSpPr>
        <p:spPr>
          <a:xfrm>
            <a:off x="2424847" y="2967302"/>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4" name="TextBox 3">
            <a:extLst>
              <a:ext uri="{FF2B5EF4-FFF2-40B4-BE49-F238E27FC236}">
                <a16:creationId xmlns:a16="http://schemas.microsoft.com/office/drawing/2014/main" id="{DAC32EF4-0D60-6945-3A1A-1F6874A2DF2D}"/>
              </a:ext>
            </a:extLst>
          </p:cNvPr>
          <p:cNvSpPr txBox="1"/>
          <p:nvPr/>
        </p:nvSpPr>
        <p:spPr>
          <a:xfrm>
            <a:off x="7222003" y="2967302"/>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5" name="TextBox 4">
            <a:extLst>
              <a:ext uri="{FF2B5EF4-FFF2-40B4-BE49-F238E27FC236}">
                <a16:creationId xmlns:a16="http://schemas.microsoft.com/office/drawing/2014/main" id="{0C4DB20E-D6BE-F454-E3F7-94B93BE5C444}"/>
              </a:ext>
            </a:extLst>
          </p:cNvPr>
          <p:cNvSpPr txBox="1"/>
          <p:nvPr/>
        </p:nvSpPr>
        <p:spPr>
          <a:xfrm>
            <a:off x="8698051" y="2967302"/>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9" name="Slide Number Placeholder 8">
            <a:extLst>
              <a:ext uri="{FF2B5EF4-FFF2-40B4-BE49-F238E27FC236}">
                <a16:creationId xmlns:a16="http://schemas.microsoft.com/office/drawing/2014/main" id="{183052DF-B51E-2B00-6833-BE408639CB7B}"/>
              </a:ext>
            </a:extLst>
          </p:cNvPr>
          <p:cNvSpPr>
            <a:spLocks noGrp="1"/>
          </p:cNvSpPr>
          <p:nvPr>
            <p:ph type="sldNum" sz="quarter" idx="12"/>
          </p:nvPr>
        </p:nvSpPr>
        <p:spPr/>
        <p:txBody>
          <a:bodyPr/>
          <a:lstStyle/>
          <a:p>
            <a:fld id="{0EED7EFE-8F4A-4E55-AD2D-7D815A96E790}" type="slidenum">
              <a:rPr lang="en-US" smtClean="0"/>
              <a:t>181</a:t>
            </a:fld>
            <a:endParaRPr lang="en-US"/>
          </a:p>
        </p:txBody>
      </p:sp>
    </p:spTree>
    <p:extLst>
      <p:ext uri="{BB962C8B-B14F-4D97-AF65-F5344CB8AC3E}">
        <p14:creationId xmlns:p14="http://schemas.microsoft.com/office/powerpoint/2010/main" val="289929326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normAutofit/>
          </a:bodyPr>
          <a:lstStyle/>
          <a:p>
            <a:r>
              <a:rPr lang="en-US" sz="3200" dirty="0"/>
              <a:t>A </a:t>
            </a:r>
            <a:r>
              <a:rPr lang="en-US" sz="24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sz="3200" dirty="0"/>
              <a:t> for </a:t>
            </a:r>
            <a:r>
              <a:rPr lang="en-US" sz="2400" b="0" dirty="0">
                <a:solidFill>
                  <a:srgbClr val="000000"/>
                </a:solidFill>
                <a:effectLst/>
                <a:latin typeface="Fira Code" panose="020B0809050000020004" pitchFamily="49" charset="0"/>
              </a:rPr>
              <a:t>pair&lt;</a:t>
            </a:r>
            <a:r>
              <a:rPr lang="en-US" sz="2400" b="0" dirty="0" err="1">
                <a:solidFill>
                  <a:srgbClr val="267F99"/>
                </a:solidFill>
                <a:effectLst/>
                <a:latin typeface="Fira Code" panose="020B0809050000020004" pitchFamily="49" charset="0"/>
              </a:rPr>
              <a:t>system_clock</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time_point</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int</a:t>
            </a:r>
            <a:r>
              <a:rPr lang="en-US" sz="2400" b="0" dirty="0">
                <a:solidFill>
                  <a:srgbClr val="000000"/>
                </a:solidFill>
                <a:effectLst/>
                <a:latin typeface="Fira Code" panose="020B0809050000020004" pitchFamily="49" charset="0"/>
              </a:rPr>
              <a:t>&gt;</a:t>
            </a:r>
            <a:endParaRPr lang="en-US" sz="800" dirty="0">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9E6E17AE-EDA4-5FD2-D26B-4CB667823D26}"/>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10" name="TextBox 9">
            <a:extLst>
              <a:ext uri="{FF2B5EF4-FFF2-40B4-BE49-F238E27FC236}">
                <a16:creationId xmlns:a16="http://schemas.microsoft.com/office/drawing/2014/main" id="{ED963387-3DA6-FCAB-8E44-C6F0F3D28B17}"/>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1" name="TextBox 10">
            <a:extLst>
              <a:ext uri="{FF2B5EF4-FFF2-40B4-BE49-F238E27FC236}">
                <a16:creationId xmlns:a16="http://schemas.microsoft.com/office/drawing/2014/main" id="{45DD97F0-AE08-9D47-0290-C16B6F3264ED}"/>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32DD3E67-6CC3-52F5-5059-54FDD086D3AA}"/>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13" name="TextBox 12">
            <a:extLst>
              <a:ext uri="{FF2B5EF4-FFF2-40B4-BE49-F238E27FC236}">
                <a16:creationId xmlns:a16="http://schemas.microsoft.com/office/drawing/2014/main" id="{E87B4FA0-2C44-19D9-1413-472E95AB9E69}"/>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6939E1F0-BA27-5B6D-ACE2-AE526E6EF296}"/>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247DC000-CC8F-138B-259A-709E693AEB3A}"/>
              </a:ext>
            </a:extLst>
          </p:cNvPr>
          <p:cNvSpPr txBox="1"/>
          <p:nvPr/>
        </p:nvSpPr>
        <p:spPr>
          <a:xfrm>
            <a:off x="6852991" y="296732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8" name="TextBox 17">
            <a:extLst>
              <a:ext uri="{FF2B5EF4-FFF2-40B4-BE49-F238E27FC236}">
                <a16:creationId xmlns:a16="http://schemas.microsoft.com/office/drawing/2014/main" id="{3AB028D5-52EE-79A3-D13E-44E70A51A4BA}"/>
              </a:ext>
            </a:extLst>
          </p:cNvPr>
          <p:cNvSpPr txBox="1"/>
          <p:nvPr/>
        </p:nvSpPr>
        <p:spPr>
          <a:xfrm>
            <a:off x="7591015" y="296731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0</a:t>
            </a:r>
          </a:p>
        </p:txBody>
      </p:sp>
      <p:sp>
        <p:nvSpPr>
          <p:cNvPr id="19" name="TextBox 18">
            <a:extLst>
              <a:ext uri="{FF2B5EF4-FFF2-40B4-BE49-F238E27FC236}">
                <a16:creationId xmlns:a16="http://schemas.microsoft.com/office/drawing/2014/main" id="{2B043A5D-FE0E-3C8E-6D13-922B79E78102}"/>
              </a:ext>
            </a:extLst>
          </p:cNvPr>
          <p:cNvSpPr txBox="1"/>
          <p:nvPr/>
        </p:nvSpPr>
        <p:spPr>
          <a:xfrm>
            <a:off x="7960027" y="296731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4</a:t>
            </a:r>
          </a:p>
        </p:txBody>
      </p:sp>
      <p:sp>
        <p:nvSpPr>
          <p:cNvPr id="20" name="TextBox 19">
            <a:extLst>
              <a:ext uri="{FF2B5EF4-FFF2-40B4-BE49-F238E27FC236}">
                <a16:creationId xmlns:a16="http://schemas.microsoft.com/office/drawing/2014/main" id="{CE1B9398-5125-9CD7-B872-C5F3C0E077BF}"/>
              </a:ext>
            </a:extLst>
          </p:cNvPr>
          <p:cNvSpPr txBox="1"/>
          <p:nvPr/>
        </p:nvSpPr>
        <p:spPr>
          <a:xfrm>
            <a:off x="8329039" y="296731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8" name="TextBox 27">
            <a:extLst>
              <a:ext uri="{FF2B5EF4-FFF2-40B4-BE49-F238E27FC236}">
                <a16:creationId xmlns:a16="http://schemas.microsoft.com/office/drawing/2014/main" id="{28CA1F8C-E203-8E25-40D5-29A265930181}"/>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EABD8904-24B6-BCAF-83F7-FC2081AADD90}"/>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198E8518-A0B3-B0F4-4711-3661ACF5B12E}"/>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13C93C7-1B59-56F0-9B35-FE5968C4D7F2}"/>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BF2942C6-365D-05FB-F8B2-7EBCD112A440}"/>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0D2E5F8F-3DDA-9414-F5F2-47282293B680}"/>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6A9C0CDC-9D6B-D92D-356E-B9940C46EFDE}"/>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79B2E613-11E8-BEFB-E4FA-54D5A5FADA6D}"/>
              </a:ext>
            </a:extLst>
          </p:cNvPr>
          <p:cNvSpPr txBox="1"/>
          <p:nvPr/>
        </p:nvSpPr>
        <p:spPr>
          <a:xfrm>
            <a:off x="9067063" y="296730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 name="TextBox 2">
            <a:extLst>
              <a:ext uri="{FF2B5EF4-FFF2-40B4-BE49-F238E27FC236}">
                <a16:creationId xmlns:a16="http://schemas.microsoft.com/office/drawing/2014/main" id="{CF1F73A4-1874-FD3A-A823-2D372DA7DD91}"/>
              </a:ext>
            </a:extLst>
          </p:cNvPr>
          <p:cNvSpPr txBox="1"/>
          <p:nvPr/>
        </p:nvSpPr>
        <p:spPr>
          <a:xfrm>
            <a:off x="2424847" y="2967302"/>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Y</a:t>
            </a:r>
          </a:p>
        </p:txBody>
      </p:sp>
      <p:sp>
        <p:nvSpPr>
          <p:cNvPr id="4" name="TextBox 3">
            <a:extLst>
              <a:ext uri="{FF2B5EF4-FFF2-40B4-BE49-F238E27FC236}">
                <a16:creationId xmlns:a16="http://schemas.microsoft.com/office/drawing/2014/main" id="{DAC32EF4-0D60-6945-3A1A-1F6874A2DF2D}"/>
              </a:ext>
            </a:extLst>
          </p:cNvPr>
          <p:cNvSpPr txBox="1"/>
          <p:nvPr/>
        </p:nvSpPr>
        <p:spPr>
          <a:xfrm>
            <a:off x="7222003" y="2967302"/>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Y</a:t>
            </a:r>
          </a:p>
        </p:txBody>
      </p:sp>
      <p:sp>
        <p:nvSpPr>
          <p:cNvPr id="5" name="TextBox 4">
            <a:extLst>
              <a:ext uri="{FF2B5EF4-FFF2-40B4-BE49-F238E27FC236}">
                <a16:creationId xmlns:a16="http://schemas.microsoft.com/office/drawing/2014/main" id="{0C4DB20E-D6BE-F454-E3F7-94B93BE5C444}"/>
              </a:ext>
            </a:extLst>
          </p:cNvPr>
          <p:cNvSpPr txBox="1"/>
          <p:nvPr/>
        </p:nvSpPr>
        <p:spPr>
          <a:xfrm>
            <a:off x="8698051" y="2967302"/>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Y</a:t>
            </a:r>
          </a:p>
        </p:txBody>
      </p:sp>
      <p:sp>
        <p:nvSpPr>
          <p:cNvPr id="7" name="TextBox 6">
            <a:extLst>
              <a:ext uri="{FF2B5EF4-FFF2-40B4-BE49-F238E27FC236}">
                <a16:creationId xmlns:a16="http://schemas.microsoft.com/office/drawing/2014/main" id="{5082B824-4C7F-A6EC-D740-9EF56F930B9E}"/>
              </a:ext>
            </a:extLst>
          </p:cNvPr>
          <p:cNvSpPr txBox="1"/>
          <p:nvPr/>
        </p:nvSpPr>
        <p:spPr>
          <a:xfrm>
            <a:off x="2768459" y="4239940"/>
            <a:ext cx="5431643" cy="923330"/>
          </a:xfrm>
          <a:prstGeom prst="rect">
            <a:avLst/>
          </a:prstGeom>
          <a:noFill/>
          <a:ln>
            <a:solidFill>
              <a:srgbClr val="FF0000">
                <a:alpha val="50000"/>
              </a:srgbClr>
            </a:solidFill>
          </a:ln>
        </p:spPr>
        <p:txBody>
          <a:bodyPr wrap="squar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formatter&lt;T&gt;::parse(</a:t>
            </a:r>
            <a:r>
              <a:rPr lang="en-US" dirty="0" err="1">
                <a:latin typeface="Fira Code" panose="020B0809050000020004" pitchFamily="49" charset="0"/>
                <a:ea typeface="Fira Code" panose="020B0809050000020004" pitchFamily="49" charset="0"/>
                <a:cs typeface="Fira Code" panose="020B0809050000020004" pitchFamily="49" charset="0"/>
              </a:rPr>
              <a:t>ctx</a:t>
            </a:r>
            <a:r>
              <a:rPr lang="en-US" dirty="0">
                <a:latin typeface="Fira Code" panose="020B0809050000020004" pitchFamily="49" charset="0"/>
                <a:ea typeface="Fira Code" panose="020B0809050000020004" pitchFamily="49" charset="0"/>
                <a:cs typeface="Fira Code" panose="020B0809050000020004" pitchFamily="49" charset="0"/>
              </a:rPr>
              <a:t>)</a:t>
            </a:r>
            <a:r>
              <a:rPr lang="en-US" dirty="0"/>
              <a:t> is looking for either:</a:t>
            </a:r>
          </a:p>
          <a:p>
            <a:pPr marL="285750" indent="-285750">
              <a:buFont typeface="Arial" panose="020B0604020202020204" pitchFamily="34" charset="0"/>
              <a:buChar char="•"/>
            </a:pPr>
            <a:r>
              <a:rPr lang="en-US" dirty="0">
                <a:solidFill>
                  <a:srgbClr val="FF0000"/>
                </a:solidFill>
                <a:latin typeface="Fira Code" panose="020B0809050000020004" pitchFamily="49" charset="0"/>
                <a:ea typeface="Fira Code" panose="020B0809050000020004" pitchFamily="49" charset="0"/>
                <a:cs typeface="Fira Code" panose="020B0809050000020004" pitchFamily="49" charset="0"/>
              </a:rPr>
              <a:t>'}'</a:t>
            </a:r>
            <a:r>
              <a:rPr lang="en-US" dirty="0"/>
              <a:t>, or</a:t>
            </a:r>
          </a:p>
          <a:p>
            <a:pPr marL="285750" indent="-285750">
              <a:buFont typeface="Arial" panose="020B0604020202020204" pitchFamily="34" charset="0"/>
              <a:buChar char="•"/>
            </a:pPr>
            <a:r>
              <a:rPr lang="en-US" dirty="0" err="1">
                <a:solidFill>
                  <a:srgbClr val="FF0000"/>
                </a:solidFill>
                <a:latin typeface="Fira Code" panose="020B0809050000020004" pitchFamily="49" charset="0"/>
                <a:ea typeface="Fira Code" panose="020B0809050000020004" pitchFamily="49" charset="0"/>
                <a:cs typeface="Fira Code" panose="020B0809050000020004" pitchFamily="49" charset="0"/>
              </a:rPr>
              <a:t>ctx.end</a:t>
            </a:r>
            <a:r>
              <a:rPr lang="en-US" dirty="0">
                <a:solidFill>
                  <a:srgbClr val="FF0000"/>
                </a:solidFill>
                <a:latin typeface="Fira Code" panose="020B0809050000020004" pitchFamily="49" charset="0"/>
                <a:ea typeface="Fira Code" panose="020B0809050000020004" pitchFamily="49" charset="0"/>
                <a:cs typeface="Fira Code" panose="020B0809050000020004" pitchFamily="49" charset="0"/>
              </a:rPr>
              <a:t>()</a:t>
            </a:r>
          </a:p>
        </p:txBody>
      </p:sp>
      <p:sp>
        <p:nvSpPr>
          <p:cNvPr id="16" name="Slide Number Placeholder 15">
            <a:extLst>
              <a:ext uri="{FF2B5EF4-FFF2-40B4-BE49-F238E27FC236}">
                <a16:creationId xmlns:a16="http://schemas.microsoft.com/office/drawing/2014/main" id="{B0A4ACAC-CF93-9E77-2AA1-02D380E0D0F0}"/>
              </a:ext>
            </a:extLst>
          </p:cNvPr>
          <p:cNvSpPr>
            <a:spLocks noGrp="1"/>
          </p:cNvSpPr>
          <p:nvPr>
            <p:ph type="sldNum" sz="quarter" idx="12"/>
          </p:nvPr>
        </p:nvSpPr>
        <p:spPr/>
        <p:txBody>
          <a:bodyPr/>
          <a:lstStyle/>
          <a:p>
            <a:fld id="{0EED7EFE-8F4A-4E55-AD2D-7D815A96E790}" type="slidenum">
              <a:rPr lang="en-US" smtClean="0"/>
              <a:t>182</a:t>
            </a:fld>
            <a:endParaRPr lang="en-US"/>
          </a:p>
        </p:txBody>
      </p:sp>
    </p:spTree>
    <p:extLst>
      <p:ext uri="{BB962C8B-B14F-4D97-AF65-F5344CB8AC3E}">
        <p14:creationId xmlns:p14="http://schemas.microsoft.com/office/powerpoint/2010/main" val="35091100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8207696" cy="4278094"/>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0000FF"/>
                </a:solidFill>
                <a:effectLst/>
                <a:latin typeface="Fira Code" panose="020B0809050000020004" pitchFamily="49" charset="0"/>
              </a:rPr>
              <a:t>formattable</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a:t>
            </a:r>
          </a:p>
          <a:p>
            <a:r>
              <a:rPr lang="en-US" sz="1600" b="0" dirty="0" err="1">
                <a:solidFill>
                  <a:srgbClr val="0000FF"/>
                </a:solidFill>
                <a:effectLst/>
                <a:latin typeface="Fira Code" panose="020B0809050000020004" pitchFamily="49" charset="0"/>
              </a:rPr>
              <a:t>constexpr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&lt;T...&gt;&gt;::</a:t>
            </a:r>
            <a:r>
              <a:rPr lang="en-US" sz="1600" b="0" dirty="0">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 }</a:t>
            </a:r>
          </a:p>
          <a:p>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tuple_for_each</a:t>
            </a:r>
            <a:r>
              <a:rPr lang="en-US" sz="1600" b="0" dirty="0">
                <a:solidFill>
                  <a:srgbClr val="000000"/>
                </a:solidFill>
                <a:effectLst/>
                <a:latin typeface="Fira Code" panose="020B0809050000020004" pitchFamily="49" charset="0"/>
              </a:rPr>
              <a:t>(underlying, [&amp;](</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f</a:t>
            </a:r>
            <a:r>
              <a:rPr lang="en-US" sz="1600" b="0" dirty="0">
                <a:solidFill>
                  <a:srgbClr val="000000"/>
                </a:solidFill>
                <a:effectLst/>
                <a:latin typeface="Fira Code" panose="020B0809050000020004" pitchFamily="49" charset="0"/>
              </a:rPr>
              <a:t>){</a:t>
            </a:r>
          </a:p>
          <a:p>
            <a:r>
              <a:rPr lang="en-US" sz="1600" b="0" dirty="0">
                <a:solidFill>
                  <a:srgbClr val="008000"/>
                </a:solidFill>
                <a:effectLst/>
                <a:latin typeface="Fira Code" panose="020B0809050000020004" pitchFamily="49" charset="0"/>
              </a:rPr>
              <a:t>    // opening brace</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throw</a:t>
            </a: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format_error</a:t>
            </a:r>
            <a:r>
              <a:rPr lang="en-US" sz="1600" b="0" dirty="0">
                <a:solidFill>
                  <a:srgbClr val="000000"/>
                </a:solidFill>
                <a:effectLst/>
                <a:latin typeface="Fira Code" panose="020B0809050000020004" pitchFamily="49" charset="0"/>
              </a:rPr>
              <a:t>(</a:t>
            </a:r>
            <a:r>
              <a:rPr lang="en-US" sz="1600" b="0" dirty="0">
                <a:solidFill>
                  <a:srgbClr val="A31515"/>
                </a:solidFill>
                <a:effectLst/>
                <a:latin typeface="Fira Code" panose="020B0809050000020004" pitchFamily="49" charset="0"/>
              </a:rPr>
              <a:t>"bad"</a:t>
            </a:r>
            <a:r>
              <a:rPr lang="en-US" sz="1600" b="0" dirty="0">
                <a:solidFill>
                  <a:srgbClr val="000000"/>
                </a:solidFill>
                <a:effectLst/>
                <a:latin typeface="Fira Code" panose="020B0809050000020004" pitchFamily="49" charset="0"/>
              </a:rPr>
              <a:t>);</a:t>
            </a:r>
          </a:p>
          <a:p>
            <a:r>
              <a:rPr lang="en-US" sz="1600" b="0" dirty="0">
                <a:solidFill>
                  <a:srgbClr val="008000"/>
                </a:solidFill>
                <a:effectLst/>
                <a:latin typeface="Fira Code" panose="020B0809050000020004" pitchFamily="49" charset="0"/>
              </a:rPr>
              <a:t>    // format-spec</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advance_to</a:t>
            </a:r>
            <a:r>
              <a:rPr lang="en-US" sz="1600" b="0" dirty="0">
                <a:solidFill>
                  <a:srgbClr val="000000"/>
                </a:solidFill>
                <a:effectLst/>
                <a:latin typeface="Fira Code" panose="020B0809050000020004" pitchFamily="49" charset="0"/>
              </a:rPr>
              <a:t>(it + </a:t>
            </a:r>
            <a:r>
              <a:rPr lang="en-US" sz="1600" b="0" dirty="0">
                <a:solidFill>
                  <a:srgbClr val="098658"/>
                </a:solidFill>
                <a:effectLst/>
                <a:latin typeface="Fira Code" panose="020B0809050000020004" pitchFamily="49" charset="0"/>
              </a:rPr>
              <a:t>1</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f</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err="1">
                <a:solidFill>
                  <a:srgbClr val="00000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a:t>
            </a:r>
          </a:p>
          <a:p>
            <a:r>
              <a:rPr lang="en-US" sz="1600" b="0" dirty="0">
                <a:solidFill>
                  <a:srgbClr val="008000"/>
                </a:solidFill>
                <a:effectLst/>
                <a:latin typeface="Fira Code" panose="020B0809050000020004" pitchFamily="49" charset="0"/>
              </a:rPr>
              <a:t>    // closing brace</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throw</a:t>
            </a: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format_error</a:t>
            </a:r>
            <a:r>
              <a:rPr lang="en-US" sz="1600" b="0" dirty="0">
                <a:solidFill>
                  <a:srgbClr val="000000"/>
                </a:solidFill>
                <a:effectLst/>
                <a:latin typeface="Fira Code" panose="020B0809050000020004" pitchFamily="49" charset="0"/>
              </a:rPr>
              <a:t>(</a:t>
            </a:r>
            <a:r>
              <a:rPr lang="en-US" sz="1600" b="0" dirty="0">
                <a:solidFill>
                  <a:srgbClr val="A31515"/>
                </a:solidFill>
                <a:effectLst/>
                <a:latin typeface="Fira Code" panose="020B0809050000020004" pitchFamily="49" charset="0"/>
              </a:rPr>
              <a:t>"bad"</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++it;</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a:t>
            </a:r>
          </a:p>
          <a:p>
            <a:r>
              <a:rPr lang="en-US" sz="16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60703D93-F6C4-5511-34D7-0EE969461B3D}"/>
              </a:ext>
            </a:extLst>
          </p:cNvPr>
          <p:cNvSpPr>
            <a:spLocks noGrp="1"/>
          </p:cNvSpPr>
          <p:nvPr>
            <p:ph type="sldNum" sz="quarter" idx="12"/>
          </p:nvPr>
        </p:nvSpPr>
        <p:spPr/>
        <p:txBody>
          <a:bodyPr/>
          <a:lstStyle/>
          <a:p>
            <a:fld id="{0EED7EFE-8F4A-4E55-AD2D-7D815A96E790}" type="slidenum">
              <a:rPr lang="en-US" smtClean="0"/>
              <a:t>183</a:t>
            </a:fld>
            <a:endParaRPr lang="en-US"/>
          </a:p>
        </p:txBody>
      </p:sp>
    </p:spTree>
    <p:extLst>
      <p:ext uri="{BB962C8B-B14F-4D97-AF65-F5344CB8AC3E}">
        <p14:creationId xmlns:p14="http://schemas.microsoft.com/office/powerpoint/2010/main" val="299006275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7220246" cy="3293209"/>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0000FF"/>
                </a:solidFill>
                <a:effectLst/>
                <a:latin typeface="Fira Code" panose="020B0809050000020004" pitchFamily="49" charset="0"/>
              </a:rPr>
              <a:t>formattable</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a:t>
            </a:r>
          </a:p>
          <a:p>
            <a:r>
              <a:rPr lang="en-US" sz="1600" b="0" dirty="0" err="1">
                <a:solidFill>
                  <a:srgbClr val="0000FF"/>
                </a:solidFill>
                <a:effectLst/>
                <a:latin typeface="Fira Code" panose="020B0809050000020004" pitchFamily="49" charset="0"/>
              </a:rPr>
              <a:t>constexpr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&lt;T...&gt;&gt;::</a:t>
            </a:r>
            <a:r>
              <a:rPr lang="en-US" sz="1600" b="0" dirty="0">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 }</a:t>
            </a:r>
          </a:p>
          <a:p>
            <a:endParaRPr lang="en-US" sz="1600" b="0" dirty="0">
              <a:solidFill>
                <a:srgbClr val="000000"/>
              </a:solidFill>
              <a:effectLst/>
              <a:latin typeface="Fira Code" panose="020B0809050000020004" pitchFamily="49" charset="0"/>
            </a:endParaRPr>
          </a:p>
          <a:p>
            <a:r>
              <a:rPr lang="en-US" sz="1600" b="0" dirty="0">
                <a:solidFill>
                  <a:srgbClr val="008000"/>
                </a:solidFill>
                <a:effectLst/>
                <a:latin typeface="Fira Code" panose="020B0809050000020004" pitchFamily="49" charset="0"/>
              </a:rPr>
              <a:t>  // determine delimiter</a:t>
            </a:r>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char</a:t>
            </a:r>
            <a:r>
              <a:rPr lang="en-US" sz="1600" b="0" dirty="0">
                <a:solidFill>
                  <a:srgbClr val="000000"/>
                </a:solidFill>
                <a:effectLst/>
                <a:latin typeface="Fira Code" panose="020B0809050000020004" pitchFamily="49" charset="0"/>
              </a:rPr>
              <a:t> </a:t>
            </a:r>
            <a:r>
              <a:rPr lang="en-US" sz="1600" dirty="0">
                <a:solidFill>
                  <a:srgbClr val="0000FF"/>
                </a:solidFill>
                <a:latin typeface="Fira Code" panose="020B0809050000020004" pitchFamily="49" charset="0"/>
              </a:rPr>
              <a:t>const </a:t>
            </a:r>
            <a:r>
              <a:rPr lang="en-US" sz="1600" b="0" dirty="0" err="1">
                <a:solidFill>
                  <a:srgbClr val="001080"/>
                </a:solidFill>
                <a:effectLst/>
                <a:latin typeface="Fira Code" panose="020B0809050000020004" pitchFamily="49" charset="0"/>
              </a:rPr>
              <a:t>delim</a:t>
            </a:r>
            <a:r>
              <a:rPr lang="en-US" sz="1600" b="0" dirty="0">
                <a:solidFill>
                  <a:srgbClr val="000000"/>
                </a:solidFill>
                <a:effectLst/>
                <a:latin typeface="Fira Code" panose="020B0809050000020004" pitchFamily="49" charset="0"/>
              </a:rPr>
              <a:t> = *it++;</a:t>
            </a:r>
          </a:p>
          <a:p>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advance_to</a:t>
            </a:r>
            <a:r>
              <a:rPr lang="en-US" sz="1600" b="0" dirty="0">
                <a:solidFill>
                  <a:srgbClr val="000000"/>
                </a:solidFill>
                <a:effectLst/>
                <a:latin typeface="Fira Code" panose="020B0809050000020004" pitchFamily="49" charset="0"/>
              </a:rPr>
              <a:t>(it);</a:t>
            </a:r>
          </a:p>
          <a:p>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tuple_for_each</a:t>
            </a:r>
            <a:r>
              <a:rPr lang="en-US" sz="1600" b="0" dirty="0">
                <a:solidFill>
                  <a:srgbClr val="000000"/>
                </a:solidFill>
                <a:effectLst/>
                <a:latin typeface="Fira Code" panose="020B0809050000020004" pitchFamily="49" charset="0"/>
              </a:rPr>
              <a:t>(</a:t>
            </a:r>
            <a:r>
              <a:rPr lang="en-US" sz="1600" b="0" dirty="0">
                <a:solidFill>
                  <a:srgbClr val="001080"/>
                </a:solidFill>
                <a:effectLst/>
                <a:latin typeface="Fira Code" panose="020B0809050000020004" pitchFamily="49" charset="0"/>
              </a:rPr>
              <a:t>underlying</a:t>
            </a:r>
            <a:r>
              <a:rPr lang="en-US" sz="1600" b="0" dirty="0">
                <a:solidFill>
                  <a:srgbClr val="000000"/>
                </a:solidFill>
                <a:effectLst/>
                <a:latin typeface="Fira Code" panose="020B0809050000020004" pitchFamily="49" charset="0"/>
              </a:rPr>
              <a:t>, [&amp;](</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f</a:t>
            </a:r>
            <a:r>
              <a:rPr lang="en-US" sz="1600" b="0" dirty="0">
                <a:solidFill>
                  <a:srgbClr val="000000"/>
                </a:solidFill>
                <a:effectLst/>
                <a:latin typeface="Fira Code" panose="020B0809050000020004" pitchFamily="49" charset="0"/>
              </a:rPr>
              <a:t>){</a:t>
            </a:r>
          </a:p>
          <a:p>
            <a:r>
              <a:rPr lang="en-US" sz="1600" b="0" dirty="0">
                <a:solidFill>
                  <a:srgbClr val="008000"/>
                </a:solidFill>
                <a:effectLst/>
                <a:latin typeface="Fira Code" panose="020B0809050000020004" pitchFamily="49" charset="0"/>
              </a:rPr>
              <a:t>    // ...</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a:t>
            </a:r>
          </a:p>
        </p:txBody>
      </p:sp>
      <p:sp>
        <p:nvSpPr>
          <p:cNvPr id="8" name="Slide Number Placeholder 7">
            <a:extLst>
              <a:ext uri="{FF2B5EF4-FFF2-40B4-BE49-F238E27FC236}">
                <a16:creationId xmlns:a16="http://schemas.microsoft.com/office/drawing/2014/main" id="{42EE71D1-E9D1-BEC2-1AA1-A3BB7440978D}"/>
              </a:ext>
            </a:extLst>
          </p:cNvPr>
          <p:cNvSpPr>
            <a:spLocks noGrp="1"/>
          </p:cNvSpPr>
          <p:nvPr>
            <p:ph type="sldNum" sz="quarter" idx="12"/>
          </p:nvPr>
        </p:nvSpPr>
        <p:spPr/>
        <p:txBody>
          <a:bodyPr/>
          <a:lstStyle/>
          <a:p>
            <a:fld id="{0EED7EFE-8F4A-4E55-AD2D-7D815A96E790}" type="slidenum">
              <a:rPr lang="en-US" smtClean="0"/>
              <a:t>184</a:t>
            </a:fld>
            <a:endParaRPr lang="en-US"/>
          </a:p>
        </p:txBody>
      </p:sp>
    </p:spTree>
    <p:extLst>
      <p:ext uri="{BB962C8B-B14F-4D97-AF65-F5344CB8AC3E}">
        <p14:creationId xmlns:p14="http://schemas.microsoft.com/office/powerpoint/2010/main" val="169723579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7467109" cy="4278094"/>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0000FF"/>
                </a:solidFill>
                <a:effectLst/>
                <a:latin typeface="Fira Code" panose="020B0809050000020004" pitchFamily="49" charset="0"/>
              </a:rPr>
              <a:t>formattable</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a:t>
            </a:r>
          </a:p>
          <a:p>
            <a:r>
              <a:rPr lang="en-US" sz="1600" b="0" dirty="0" err="1">
                <a:solidFill>
                  <a:srgbClr val="0000FF"/>
                </a:solidFill>
                <a:effectLst/>
                <a:latin typeface="Fira Code" panose="020B0809050000020004" pitchFamily="49" charset="0"/>
              </a:rPr>
              <a:t>constexpr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tuple</a:t>
            </a:r>
            <a:r>
              <a:rPr lang="en-US" sz="1600" b="0" dirty="0">
                <a:solidFill>
                  <a:srgbClr val="000000"/>
                </a:solidFill>
                <a:effectLst/>
                <a:latin typeface="Fira Code" panose="020B0809050000020004" pitchFamily="49" charset="0"/>
              </a:rPr>
              <a:t>&lt;T...&gt;&gt;::</a:t>
            </a:r>
            <a:r>
              <a:rPr lang="en-US" sz="1600" b="0" dirty="0">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(it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or</a:t>
            </a:r>
            <a:r>
              <a:rPr lang="en-US" sz="1600" b="0" dirty="0">
                <a:solidFill>
                  <a:srgbClr val="000000"/>
                </a:solidFill>
                <a:effectLst/>
                <a:latin typeface="Fira Code" panose="020B0809050000020004" pitchFamily="49" charset="0"/>
              </a:rPr>
              <a:t> *it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it; }</a:t>
            </a:r>
          </a:p>
          <a:p>
            <a:endParaRPr lang="en-US" sz="1600" b="0" dirty="0">
              <a:solidFill>
                <a:srgbClr val="000000"/>
              </a:solidFill>
              <a:effectLst/>
              <a:latin typeface="Fira Code" panose="020B0809050000020004" pitchFamily="49" charset="0"/>
            </a:endParaRPr>
          </a:p>
          <a:p>
            <a:r>
              <a:rPr lang="en-US" sz="1600" b="0" dirty="0">
                <a:solidFill>
                  <a:srgbClr val="008000"/>
                </a:solidFill>
                <a:effectLst/>
                <a:latin typeface="Fira Code" panose="020B0809050000020004" pitchFamily="49" charset="0"/>
              </a:rPr>
              <a:t>  // determine delimiter</a:t>
            </a:r>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char</a:t>
            </a:r>
            <a:r>
              <a:rPr lang="en-US" sz="1600" b="0" dirty="0">
                <a:solidFill>
                  <a:srgbClr val="000000"/>
                </a:solidFill>
                <a:effectLst/>
                <a:latin typeface="Fira Code" panose="020B0809050000020004" pitchFamily="49" charset="0"/>
              </a:rPr>
              <a:t> </a:t>
            </a:r>
            <a:r>
              <a:rPr lang="en-US" sz="1600" dirty="0">
                <a:solidFill>
                  <a:srgbClr val="0000FF"/>
                </a:solidFill>
                <a:latin typeface="Fira Code" panose="020B0809050000020004" pitchFamily="49" charset="0"/>
              </a:rPr>
              <a:t>const </a:t>
            </a:r>
            <a:r>
              <a:rPr lang="en-US" sz="1600" b="0" dirty="0" err="1">
                <a:solidFill>
                  <a:srgbClr val="001080"/>
                </a:solidFill>
                <a:effectLst/>
                <a:latin typeface="Fira Code" panose="020B0809050000020004" pitchFamily="49" charset="0"/>
              </a:rPr>
              <a:t>delim</a:t>
            </a:r>
            <a:r>
              <a:rPr lang="en-US" sz="1600" b="0" dirty="0">
                <a:solidFill>
                  <a:srgbClr val="000000"/>
                </a:solidFill>
                <a:effectLst/>
                <a:latin typeface="Fira Code" panose="020B0809050000020004" pitchFamily="49" charset="0"/>
              </a:rPr>
              <a:t> = *it++;</a:t>
            </a:r>
          </a:p>
          <a:p>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advance_to</a:t>
            </a:r>
            <a:r>
              <a:rPr lang="en-US" sz="1600" b="0" dirty="0">
                <a:solidFill>
                  <a:srgbClr val="000000"/>
                </a:solidFill>
                <a:effectLst/>
                <a:latin typeface="Fira Code" panose="020B0809050000020004" pitchFamily="49" charset="0"/>
              </a:rPr>
              <a:t>(it);</a:t>
            </a:r>
          </a:p>
          <a:p>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tuple_for_each</a:t>
            </a:r>
            <a:r>
              <a:rPr lang="en-US" sz="1600" b="0" dirty="0">
                <a:solidFill>
                  <a:srgbClr val="000000"/>
                </a:solidFill>
                <a:effectLst/>
                <a:latin typeface="Fira Code" panose="020B0809050000020004" pitchFamily="49" charset="0"/>
              </a:rPr>
              <a:t>(</a:t>
            </a:r>
            <a:r>
              <a:rPr lang="en-US" sz="1600" b="0" dirty="0">
                <a:solidFill>
                  <a:srgbClr val="001080"/>
                </a:solidFill>
                <a:effectLst/>
                <a:latin typeface="Fira Code" panose="020B0809050000020004" pitchFamily="49" charset="0"/>
              </a:rPr>
              <a:t>underlying</a:t>
            </a:r>
            <a:r>
              <a:rPr lang="en-US" sz="1600" b="0" dirty="0">
                <a:solidFill>
                  <a:srgbClr val="000000"/>
                </a:solidFill>
                <a:effectLst/>
                <a:latin typeface="Fira Code" panose="020B0809050000020004" pitchFamily="49" charset="0"/>
              </a:rPr>
              <a:t>, [&amp;](</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f</a:t>
            </a:r>
            <a:r>
              <a:rPr lang="en-US" sz="1600" b="0" dirty="0">
                <a:solidFill>
                  <a:srgbClr val="000000"/>
                </a:solidFill>
                <a:effectLst/>
                <a:latin typeface="Fira Code" panose="020B0809050000020004" pitchFamily="49" charset="0"/>
              </a:rPr>
              <a:t>){</a:t>
            </a:r>
          </a:p>
          <a:p>
            <a:r>
              <a:rPr lang="en-US" sz="1600" b="0" dirty="0">
                <a:solidFill>
                  <a:srgbClr val="008000"/>
                </a:solidFill>
                <a:effectLst/>
                <a:latin typeface="Fira Code" panose="020B0809050000020004" pitchFamily="49" charset="0"/>
              </a:rPr>
              <a:t>    // find the next </a:t>
            </a:r>
            <a:r>
              <a:rPr lang="en-US" sz="1600" b="0" dirty="0" err="1">
                <a:solidFill>
                  <a:srgbClr val="008000"/>
                </a:solidFill>
                <a:effectLst/>
                <a:latin typeface="Fira Code" panose="020B0809050000020004" pitchFamily="49" charset="0"/>
              </a:rPr>
              <a:t>delim</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next_delim</a:t>
            </a:r>
            <a:r>
              <a:rPr lang="en-US" sz="1600" b="0" dirty="0">
                <a:solidFill>
                  <a:srgbClr val="000000"/>
                </a:solidFill>
                <a:effectLst/>
                <a:latin typeface="Fira Code" panose="020B0809050000020004" pitchFamily="49" charset="0"/>
              </a:rPr>
              <a:t> = </a:t>
            </a:r>
            <a:r>
              <a:rPr lang="en-US" sz="1600" b="0" dirty="0">
                <a:solidFill>
                  <a:srgbClr val="267F99"/>
                </a:solidFill>
                <a:effectLst/>
                <a:latin typeface="Fira Code" panose="020B0809050000020004" pitchFamily="49" charset="0"/>
              </a:rPr>
              <a:t>ranges</a:t>
            </a:r>
            <a:r>
              <a:rPr lang="en-US" sz="1600" b="0" dirty="0">
                <a:solidFill>
                  <a:srgbClr val="000000"/>
                </a:solidFill>
                <a:effectLst/>
                <a:latin typeface="Fira Code" panose="020B0809050000020004" pitchFamily="49" charset="0"/>
              </a:rPr>
              <a:t>::</a:t>
            </a:r>
            <a:r>
              <a:rPr lang="en-US" sz="1600" b="0" dirty="0">
                <a:solidFill>
                  <a:srgbClr val="795E26"/>
                </a:solidFill>
                <a:effectLst/>
                <a:latin typeface="Fira Code" panose="020B0809050000020004" pitchFamily="49" charset="0"/>
              </a:rPr>
              <a:t>find</a:t>
            </a:r>
            <a:r>
              <a:rPr lang="en-US" sz="1600" b="0" dirty="0">
                <a:solidFill>
                  <a:srgbClr val="000000"/>
                </a:solidFill>
                <a:effectLst/>
                <a:latin typeface="Fira Code" panose="020B0809050000020004" pitchFamily="49" charset="0"/>
              </a:rPr>
              <a:t>(</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delim</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next_delim</a:t>
            </a:r>
            <a:r>
              <a:rPr lang="en-US" sz="1600" b="0" dirty="0">
                <a:solidFill>
                  <a:srgbClr val="000000"/>
                </a:solidFill>
                <a:effectLst/>
                <a:latin typeface="Fira Code" panose="020B0809050000020004" pitchFamily="49" charset="0"/>
              </a:rPr>
              <a: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throw</a:t>
            </a:r>
            <a:r>
              <a:rPr lang="en-US" sz="1600" b="0" dirty="0">
                <a:solidFill>
                  <a:srgbClr val="000000"/>
                </a:solidFill>
                <a:effectLst/>
                <a:latin typeface="Fira Code" panose="020B0809050000020004" pitchFamily="49" charset="0"/>
              </a:rPr>
              <a:t> </a:t>
            </a:r>
            <a:r>
              <a:rPr lang="en-US" sz="1600" b="0" dirty="0" err="1">
                <a:solidFill>
                  <a:srgbClr val="267F99"/>
                </a:solidFill>
                <a:effectLst/>
                <a:latin typeface="Fira Code" panose="020B0809050000020004" pitchFamily="49" charset="0"/>
              </a:rPr>
              <a:t>format_error</a:t>
            </a:r>
            <a:r>
              <a:rPr lang="en-US" sz="1600" b="0" dirty="0">
                <a:solidFill>
                  <a:srgbClr val="000000"/>
                </a:solidFill>
                <a:effectLst/>
                <a:latin typeface="Fira Code" panose="020B0809050000020004" pitchFamily="49" charset="0"/>
              </a:rPr>
              <a:t>(</a:t>
            </a:r>
            <a:r>
              <a:rPr lang="en-US" sz="1600" b="0" dirty="0">
                <a:solidFill>
                  <a:srgbClr val="A31515"/>
                </a:solidFill>
                <a:effectLst/>
                <a:latin typeface="Fira Code" panose="020B0809050000020004" pitchFamily="49" charset="0"/>
              </a:rPr>
              <a:t>"bad"</a:t>
            </a:r>
            <a:r>
              <a:rPr lang="en-US" sz="1600" b="0" dirty="0">
                <a:solidFill>
                  <a:srgbClr val="000000"/>
                </a:solidFill>
                <a:effectLst/>
                <a:latin typeface="Fira Code" panose="020B0809050000020004" pitchFamily="49" charset="0"/>
              </a:rPr>
              <a:t>);</a:t>
            </a:r>
          </a:p>
          <a:p>
            <a:endParaRPr lang="en-US" sz="1600" b="0" dirty="0">
              <a:solidFill>
                <a:srgbClr val="000000"/>
              </a:solidFill>
              <a:effectLst/>
              <a:latin typeface="Fira Code" panose="020B0809050000020004" pitchFamily="49" charset="0"/>
            </a:endParaRPr>
          </a:p>
          <a:p>
            <a:r>
              <a:rPr lang="en-US" sz="1600" b="0" dirty="0">
                <a:solidFill>
                  <a:srgbClr val="008000"/>
                </a:solidFill>
                <a:effectLst/>
                <a:latin typeface="Fira Code" panose="020B0809050000020004" pitchFamily="49" charset="0"/>
              </a:rPr>
              <a:t>    // ...</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a:t>
            </a:r>
          </a:p>
        </p:txBody>
      </p:sp>
      <p:sp>
        <p:nvSpPr>
          <p:cNvPr id="8" name="Slide Number Placeholder 7">
            <a:extLst>
              <a:ext uri="{FF2B5EF4-FFF2-40B4-BE49-F238E27FC236}">
                <a16:creationId xmlns:a16="http://schemas.microsoft.com/office/drawing/2014/main" id="{42EE71D1-E9D1-BEC2-1AA1-A3BB7440978D}"/>
              </a:ext>
            </a:extLst>
          </p:cNvPr>
          <p:cNvSpPr>
            <a:spLocks noGrp="1"/>
          </p:cNvSpPr>
          <p:nvPr>
            <p:ph type="sldNum" sz="quarter" idx="12"/>
          </p:nvPr>
        </p:nvSpPr>
        <p:spPr/>
        <p:txBody>
          <a:bodyPr/>
          <a:lstStyle/>
          <a:p>
            <a:fld id="{0EED7EFE-8F4A-4E55-AD2D-7D815A96E790}" type="slidenum">
              <a:rPr lang="en-US" smtClean="0"/>
              <a:t>185</a:t>
            </a:fld>
            <a:endParaRPr lang="en-US"/>
          </a:p>
        </p:txBody>
      </p:sp>
    </p:spTree>
    <p:extLst>
      <p:ext uri="{BB962C8B-B14F-4D97-AF65-F5344CB8AC3E}">
        <p14:creationId xmlns:p14="http://schemas.microsoft.com/office/powerpoint/2010/main" val="407288788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5949064" cy="4154984"/>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0000FF"/>
                </a:solidFill>
                <a:effectLst/>
                <a:latin typeface="Fira Code" panose="020B0809050000020004" pitchFamily="49" charset="0"/>
              </a:rPr>
              <a:t>formattable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T</a:t>
            </a:r>
            <a:r>
              <a:rPr lang="en-US" sz="1200" b="0" dirty="0">
                <a:solidFill>
                  <a:srgbClr val="000000"/>
                </a:solidFill>
                <a:effectLst/>
                <a:latin typeface="Fira Code" panose="020B0809050000020004" pitchFamily="49" charset="0"/>
              </a:rPr>
              <a:t>&gt;</a:t>
            </a:r>
          </a:p>
          <a:p>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tuple</a:t>
            </a:r>
            <a:r>
              <a:rPr lang="en-US" sz="1200" b="0" dirty="0">
                <a:solidFill>
                  <a:srgbClr val="000000"/>
                </a:solidFill>
                <a:effectLst/>
                <a:latin typeface="Fira Code" panose="020B0809050000020004" pitchFamily="49" charset="0"/>
              </a:rPr>
              <a:t>&lt;T...&gt;&gt;::</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it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begin</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(it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end</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or</a:t>
            </a:r>
            <a:r>
              <a:rPr lang="en-US" sz="1200" b="0" dirty="0">
                <a:solidFill>
                  <a:srgbClr val="000000"/>
                </a:solidFill>
                <a:effectLst/>
                <a:latin typeface="Fira Code" panose="020B0809050000020004" pitchFamily="49" charset="0"/>
              </a:rPr>
              <a:t> *it ==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 {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it; }</a:t>
            </a:r>
          </a:p>
          <a:p>
            <a:endParaRPr lang="en-US" sz="1200" b="0" dirty="0">
              <a:solidFill>
                <a:srgbClr val="000000"/>
              </a:solidFill>
              <a:effectLst/>
              <a:latin typeface="Fira Code" panose="020B0809050000020004" pitchFamily="49" charset="0"/>
            </a:endParaRPr>
          </a:p>
          <a:p>
            <a:r>
              <a:rPr lang="en-US" sz="1200" b="0" dirty="0">
                <a:solidFill>
                  <a:srgbClr val="008000"/>
                </a:solidFill>
                <a:effectLst/>
                <a:latin typeface="Fira Code" panose="020B0809050000020004" pitchFamily="49" charset="0"/>
              </a:rPr>
              <a:t>  // determine delimiter</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char</a:t>
            </a:r>
            <a:r>
              <a:rPr lang="en-US" sz="1200" b="0" dirty="0">
                <a:solidFill>
                  <a:srgbClr val="000000"/>
                </a:solidFill>
                <a:effectLst/>
                <a:latin typeface="Fira Code" panose="020B0809050000020004" pitchFamily="49" charset="0"/>
              </a:rPr>
              <a:t> </a:t>
            </a:r>
            <a:r>
              <a:rPr lang="en-US" sz="1200" dirty="0">
                <a:solidFill>
                  <a:srgbClr val="0000FF"/>
                </a:solidFill>
                <a:latin typeface="Fira Code" panose="020B0809050000020004" pitchFamily="49" charset="0"/>
              </a:rPr>
              <a:t>const </a:t>
            </a:r>
            <a:r>
              <a:rPr lang="en-US" sz="1200" b="0" dirty="0" err="1">
                <a:solidFill>
                  <a:srgbClr val="001080"/>
                </a:solidFill>
                <a:effectLst/>
                <a:latin typeface="Fira Code" panose="020B0809050000020004" pitchFamily="49" charset="0"/>
              </a:rPr>
              <a:t>delim</a:t>
            </a:r>
            <a:r>
              <a:rPr lang="en-US" sz="1200" b="0" dirty="0">
                <a:solidFill>
                  <a:srgbClr val="000000"/>
                </a:solidFill>
                <a:effectLst/>
                <a:latin typeface="Fira Code" panose="020B0809050000020004" pitchFamily="49" charset="0"/>
              </a:rPr>
              <a:t> = *it++;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(it);</a:t>
            </a:r>
          </a:p>
          <a:p>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tuple_for_each</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underlying</a:t>
            </a:r>
            <a:r>
              <a:rPr lang="en-US" sz="1200" b="0" dirty="0">
                <a:solidFill>
                  <a:srgbClr val="000000"/>
                </a:solidFill>
                <a:effectLst/>
                <a:latin typeface="Fira Code" panose="020B0809050000020004" pitchFamily="49" charset="0"/>
              </a:rPr>
              <a:t>, [&amp;](</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f</a:t>
            </a:r>
            <a:r>
              <a:rPr lang="en-US" sz="1200" b="0" dirty="0">
                <a:solidFill>
                  <a:srgbClr val="000000"/>
                </a:solidFill>
                <a:effectLst/>
                <a:latin typeface="Fira Code" panose="020B0809050000020004" pitchFamily="49" charset="0"/>
              </a:rPr>
              <a:t>){</a:t>
            </a:r>
          </a:p>
          <a:p>
            <a:r>
              <a:rPr lang="en-US" sz="1200" b="0" dirty="0">
                <a:solidFill>
                  <a:srgbClr val="008000"/>
                </a:solidFill>
                <a:effectLst/>
                <a:latin typeface="Fira Code" panose="020B0809050000020004" pitchFamily="49" charset="0"/>
              </a:rPr>
              <a:t>    // find the next </a:t>
            </a:r>
            <a:r>
              <a:rPr lang="en-US" sz="1200" b="0" dirty="0" err="1">
                <a:solidFill>
                  <a:srgbClr val="008000"/>
                </a:solidFill>
                <a:effectLst/>
                <a:latin typeface="Fira Code" panose="020B0809050000020004" pitchFamily="49" charset="0"/>
              </a:rPr>
              <a:t>delim</a:t>
            </a:r>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 = </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a:solidFill>
                  <a:srgbClr val="795E26"/>
                </a:solidFill>
                <a:effectLst/>
                <a:latin typeface="Fira Code" panose="020B0809050000020004" pitchFamily="49" charset="0"/>
              </a:rPr>
              <a:t>find</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delim</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end</a:t>
            </a:r>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throw</a:t>
            </a:r>
            <a:r>
              <a:rPr lang="en-US" sz="1200" b="0" dirty="0">
                <a:solidFill>
                  <a:srgbClr val="000000"/>
                </a:solidFill>
                <a:effectLst/>
                <a:latin typeface="Fira Code" panose="020B0809050000020004" pitchFamily="49" charset="0"/>
              </a:rPr>
              <a:t> </a:t>
            </a:r>
            <a:r>
              <a:rPr lang="en-US" sz="1200" b="0" dirty="0" err="1">
                <a:solidFill>
                  <a:srgbClr val="267F99"/>
                </a:solidFill>
                <a:effectLst/>
                <a:latin typeface="Fira Code" panose="020B0809050000020004" pitchFamily="49" charset="0"/>
              </a:rPr>
              <a:t>format_error</a:t>
            </a:r>
            <a:r>
              <a:rPr lang="en-US" sz="1200" b="0" dirty="0">
                <a:solidFill>
                  <a:srgbClr val="000000"/>
                </a:solidFill>
                <a:effectLst/>
                <a:latin typeface="Fira Code" panose="020B0809050000020004" pitchFamily="49" charset="0"/>
              </a:rPr>
              <a:t>(</a:t>
            </a:r>
            <a:r>
              <a:rPr lang="en-US" sz="1200" b="0" dirty="0">
                <a:solidFill>
                  <a:srgbClr val="A31515"/>
                </a:solidFill>
                <a:effectLst/>
                <a:latin typeface="Fira Code" panose="020B0809050000020004" pitchFamily="49" charset="0"/>
              </a:rPr>
              <a:t>"bad"</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r>
              <a:rPr lang="en-US" sz="1200" b="0" dirty="0">
                <a:solidFill>
                  <a:srgbClr val="008000"/>
                </a:solidFill>
                <a:effectLst/>
                <a:latin typeface="Fira Code" panose="020B0809050000020004" pitchFamily="49" charset="0"/>
              </a:rPr>
              <a:t>    // parse up to the next </a:t>
            </a:r>
            <a:r>
              <a:rPr lang="en-US" sz="1200" b="0" dirty="0" err="1">
                <a:solidFill>
                  <a:srgbClr val="008000"/>
                </a:solidFill>
                <a:effectLst/>
                <a:latin typeface="Fira Code" panose="020B0809050000020004" pitchFamily="49" charset="0"/>
              </a:rPr>
              <a:t>delim</a:t>
            </a:r>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real_end</a:t>
            </a:r>
            <a:r>
              <a:rPr lang="en-US" sz="1200" b="0" dirty="0">
                <a:solidFill>
                  <a:srgbClr val="000000"/>
                </a:solidFill>
                <a:effectLst/>
                <a:latin typeface="Fira Code" panose="020B0809050000020004" pitchFamily="49" charset="0"/>
              </a:rPr>
              <a: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end</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set_end</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f</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 </a:t>
            </a:r>
            <a:r>
              <a:rPr lang="en-US" sz="1200" b="0" dirty="0" err="1">
                <a:solidFill>
                  <a:srgbClr val="00000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throw</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format_error</a:t>
            </a:r>
            <a:r>
              <a:rPr lang="en-US" sz="1200" b="0" dirty="0">
                <a:solidFill>
                  <a:srgbClr val="000000"/>
                </a:solidFill>
                <a:effectLst/>
                <a:latin typeface="Fira Code" panose="020B0809050000020004" pitchFamily="49" charset="0"/>
              </a:rPr>
              <a:t>(</a:t>
            </a:r>
            <a:r>
              <a:rPr lang="en-US" sz="1200" b="0" dirty="0">
                <a:solidFill>
                  <a:srgbClr val="A31515"/>
                </a:solidFill>
                <a:effectLst/>
                <a:latin typeface="Fira Code" panose="020B0809050000020004" pitchFamily="49" charset="0"/>
              </a:rPr>
              <a:t>"bad"</a:t>
            </a:r>
            <a:r>
              <a:rPr lang="en-US" sz="1200" b="0" dirty="0">
                <a:solidFill>
                  <a:srgbClr val="000000"/>
                </a:solidFill>
                <a:effectLst/>
                <a:latin typeface="Fira Code" panose="020B0809050000020004" pitchFamily="49" charset="0"/>
              </a:rPr>
              <a:t>);</a:t>
            </a:r>
          </a:p>
          <a:p>
            <a:br>
              <a:rPr lang="en-US" sz="1200" b="0" dirty="0">
                <a:solidFill>
                  <a:srgbClr val="000000"/>
                </a:solidFill>
                <a:effectLst/>
                <a:latin typeface="Fira Code" panose="020B0809050000020004" pitchFamily="49" charset="0"/>
              </a:rPr>
            </a:br>
            <a:r>
              <a:rPr lang="en-US" sz="1200" b="0" dirty="0">
                <a:solidFill>
                  <a:srgbClr val="008000"/>
                </a:solidFill>
                <a:effectLst/>
                <a:latin typeface="Fira Code" panose="020B0809050000020004" pitchFamily="49" charset="0"/>
              </a:rPr>
              <a:t>    // ...</a:t>
            </a:r>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begin</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a:t>
            </a:r>
          </a:p>
        </p:txBody>
      </p:sp>
      <p:sp>
        <p:nvSpPr>
          <p:cNvPr id="8" name="Slide Number Placeholder 7">
            <a:extLst>
              <a:ext uri="{FF2B5EF4-FFF2-40B4-BE49-F238E27FC236}">
                <a16:creationId xmlns:a16="http://schemas.microsoft.com/office/drawing/2014/main" id="{42EE71D1-E9D1-BEC2-1AA1-A3BB7440978D}"/>
              </a:ext>
            </a:extLst>
          </p:cNvPr>
          <p:cNvSpPr>
            <a:spLocks noGrp="1"/>
          </p:cNvSpPr>
          <p:nvPr>
            <p:ph type="sldNum" sz="quarter" idx="12"/>
          </p:nvPr>
        </p:nvSpPr>
        <p:spPr/>
        <p:txBody>
          <a:bodyPr/>
          <a:lstStyle/>
          <a:p>
            <a:fld id="{0EED7EFE-8F4A-4E55-AD2D-7D815A96E790}" type="slidenum">
              <a:rPr lang="en-US" smtClean="0"/>
              <a:t>186</a:t>
            </a:fld>
            <a:endParaRPr lang="en-US"/>
          </a:p>
        </p:txBody>
      </p:sp>
    </p:spTree>
    <p:extLst>
      <p:ext uri="{BB962C8B-B14F-4D97-AF65-F5344CB8AC3E}">
        <p14:creationId xmlns:p14="http://schemas.microsoft.com/office/powerpoint/2010/main" val="311133577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5949064" cy="4524315"/>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0000FF"/>
                </a:solidFill>
                <a:effectLst/>
                <a:latin typeface="Fira Code" panose="020B0809050000020004" pitchFamily="49" charset="0"/>
              </a:rPr>
              <a:t>formattable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T</a:t>
            </a:r>
            <a:r>
              <a:rPr lang="en-US" sz="1200" b="0" dirty="0">
                <a:solidFill>
                  <a:srgbClr val="000000"/>
                </a:solidFill>
                <a:effectLst/>
                <a:latin typeface="Fira Code" panose="020B0809050000020004" pitchFamily="49" charset="0"/>
              </a:rPr>
              <a:t>&gt;</a:t>
            </a:r>
          </a:p>
          <a:p>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tuple</a:t>
            </a:r>
            <a:r>
              <a:rPr lang="en-US" sz="1200" b="0" dirty="0">
                <a:solidFill>
                  <a:srgbClr val="000000"/>
                </a:solidFill>
                <a:effectLst/>
                <a:latin typeface="Fira Code" panose="020B0809050000020004" pitchFamily="49" charset="0"/>
              </a:rPr>
              <a:t>&lt;T...&gt;&gt;::</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it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begin</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(it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end</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or</a:t>
            </a:r>
            <a:r>
              <a:rPr lang="en-US" sz="1200" b="0" dirty="0">
                <a:solidFill>
                  <a:srgbClr val="000000"/>
                </a:solidFill>
                <a:effectLst/>
                <a:latin typeface="Fira Code" panose="020B0809050000020004" pitchFamily="49" charset="0"/>
              </a:rPr>
              <a:t> *it ==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 {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it; }</a:t>
            </a:r>
          </a:p>
          <a:p>
            <a:endParaRPr lang="en-US" sz="1200" b="0" dirty="0">
              <a:solidFill>
                <a:srgbClr val="000000"/>
              </a:solidFill>
              <a:effectLst/>
              <a:latin typeface="Fira Code" panose="020B0809050000020004" pitchFamily="49" charset="0"/>
            </a:endParaRPr>
          </a:p>
          <a:p>
            <a:r>
              <a:rPr lang="en-US" sz="1200" b="0" dirty="0">
                <a:solidFill>
                  <a:srgbClr val="008000"/>
                </a:solidFill>
                <a:effectLst/>
                <a:latin typeface="Fira Code" panose="020B0809050000020004" pitchFamily="49" charset="0"/>
              </a:rPr>
              <a:t>  // determine delimiter</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char</a:t>
            </a:r>
            <a:r>
              <a:rPr lang="en-US" sz="1200" b="0" dirty="0">
                <a:solidFill>
                  <a:srgbClr val="000000"/>
                </a:solidFill>
                <a:effectLst/>
                <a:latin typeface="Fira Code" panose="020B0809050000020004" pitchFamily="49" charset="0"/>
              </a:rPr>
              <a:t> </a:t>
            </a:r>
            <a:r>
              <a:rPr lang="en-US" sz="1200" dirty="0">
                <a:solidFill>
                  <a:srgbClr val="0000FF"/>
                </a:solidFill>
                <a:latin typeface="Fira Code" panose="020B0809050000020004" pitchFamily="49" charset="0"/>
              </a:rPr>
              <a:t>const </a:t>
            </a:r>
            <a:r>
              <a:rPr lang="en-US" sz="1200" b="0" dirty="0" err="1">
                <a:solidFill>
                  <a:srgbClr val="001080"/>
                </a:solidFill>
                <a:effectLst/>
                <a:latin typeface="Fira Code" panose="020B0809050000020004" pitchFamily="49" charset="0"/>
              </a:rPr>
              <a:t>delim</a:t>
            </a:r>
            <a:r>
              <a:rPr lang="en-US" sz="1200" b="0" dirty="0">
                <a:solidFill>
                  <a:srgbClr val="000000"/>
                </a:solidFill>
                <a:effectLst/>
                <a:latin typeface="Fira Code" panose="020B0809050000020004" pitchFamily="49" charset="0"/>
              </a:rPr>
              <a:t> = *it++;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(it);</a:t>
            </a:r>
          </a:p>
          <a:p>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tuple_for_each</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underlying</a:t>
            </a:r>
            <a:r>
              <a:rPr lang="en-US" sz="1200" b="0" dirty="0">
                <a:solidFill>
                  <a:srgbClr val="000000"/>
                </a:solidFill>
                <a:effectLst/>
                <a:latin typeface="Fira Code" panose="020B0809050000020004" pitchFamily="49" charset="0"/>
              </a:rPr>
              <a:t>, [&amp;](</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f</a:t>
            </a:r>
            <a:r>
              <a:rPr lang="en-US" sz="1200" b="0" dirty="0">
                <a:solidFill>
                  <a:srgbClr val="000000"/>
                </a:solidFill>
                <a:effectLst/>
                <a:latin typeface="Fira Code" panose="020B0809050000020004" pitchFamily="49" charset="0"/>
              </a:rPr>
              <a:t>){</a:t>
            </a:r>
          </a:p>
          <a:p>
            <a:r>
              <a:rPr lang="en-US" sz="1200" b="0" dirty="0">
                <a:solidFill>
                  <a:srgbClr val="008000"/>
                </a:solidFill>
                <a:effectLst/>
                <a:latin typeface="Fira Code" panose="020B0809050000020004" pitchFamily="49" charset="0"/>
              </a:rPr>
              <a:t>    // find the next </a:t>
            </a:r>
            <a:r>
              <a:rPr lang="en-US" sz="1200" b="0" dirty="0" err="1">
                <a:solidFill>
                  <a:srgbClr val="008000"/>
                </a:solidFill>
                <a:effectLst/>
                <a:latin typeface="Fira Code" panose="020B0809050000020004" pitchFamily="49" charset="0"/>
              </a:rPr>
              <a:t>delim</a:t>
            </a:r>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 = </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a:solidFill>
                  <a:srgbClr val="795E26"/>
                </a:solidFill>
                <a:effectLst/>
                <a:latin typeface="Fira Code" panose="020B0809050000020004" pitchFamily="49" charset="0"/>
              </a:rPr>
              <a:t>find</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delim</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end</a:t>
            </a:r>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throw</a:t>
            </a:r>
            <a:r>
              <a:rPr lang="en-US" sz="1200" b="0" dirty="0">
                <a:solidFill>
                  <a:srgbClr val="000000"/>
                </a:solidFill>
                <a:effectLst/>
                <a:latin typeface="Fira Code" panose="020B0809050000020004" pitchFamily="49" charset="0"/>
              </a:rPr>
              <a:t> </a:t>
            </a:r>
            <a:r>
              <a:rPr lang="en-US" sz="1200" b="0" dirty="0" err="1">
                <a:solidFill>
                  <a:srgbClr val="267F99"/>
                </a:solidFill>
                <a:effectLst/>
                <a:latin typeface="Fira Code" panose="020B0809050000020004" pitchFamily="49" charset="0"/>
              </a:rPr>
              <a:t>format_error</a:t>
            </a:r>
            <a:r>
              <a:rPr lang="en-US" sz="1200" b="0" dirty="0">
                <a:solidFill>
                  <a:srgbClr val="000000"/>
                </a:solidFill>
                <a:effectLst/>
                <a:latin typeface="Fira Code" panose="020B0809050000020004" pitchFamily="49" charset="0"/>
              </a:rPr>
              <a:t>(</a:t>
            </a:r>
            <a:r>
              <a:rPr lang="en-US" sz="1200" b="0" dirty="0">
                <a:solidFill>
                  <a:srgbClr val="A31515"/>
                </a:solidFill>
                <a:effectLst/>
                <a:latin typeface="Fira Code" panose="020B0809050000020004" pitchFamily="49" charset="0"/>
              </a:rPr>
              <a:t>"bad"</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r>
              <a:rPr lang="en-US" sz="1200" b="0" dirty="0">
                <a:solidFill>
                  <a:srgbClr val="008000"/>
                </a:solidFill>
                <a:effectLst/>
                <a:latin typeface="Fira Code" panose="020B0809050000020004" pitchFamily="49" charset="0"/>
              </a:rPr>
              <a:t>    // parse up to the next </a:t>
            </a:r>
            <a:r>
              <a:rPr lang="en-US" sz="1200" b="0" dirty="0" err="1">
                <a:solidFill>
                  <a:srgbClr val="008000"/>
                </a:solidFill>
                <a:effectLst/>
                <a:latin typeface="Fira Code" panose="020B0809050000020004" pitchFamily="49" charset="0"/>
              </a:rPr>
              <a:t>delim</a:t>
            </a:r>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const</a:t>
            </a:r>
            <a:r>
              <a:rPr lang="en-US" sz="1200" b="0" dirty="0">
                <a:solidFill>
                  <a:srgbClr val="000000"/>
                </a:solidFill>
                <a:effectLst/>
                <a:latin typeface="Fira Code" panose="020B0809050000020004" pitchFamily="49" charset="0"/>
              </a:rPr>
              <a:t> </a:t>
            </a:r>
            <a:r>
              <a:rPr lang="en-US" sz="1200" b="0" dirty="0" err="1">
                <a:solidFill>
                  <a:srgbClr val="000000"/>
                </a:solidFill>
                <a:effectLst/>
                <a:latin typeface="Fira Code" panose="020B0809050000020004" pitchFamily="49" charset="0"/>
              </a:rPr>
              <a:t>real_end</a:t>
            </a:r>
            <a:r>
              <a:rPr lang="en-US" sz="1200" b="0" dirty="0">
                <a:solidFill>
                  <a:srgbClr val="000000"/>
                </a:solidFill>
                <a:effectLst/>
                <a:latin typeface="Fira Code" panose="020B0809050000020004" pitchFamily="49" charset="0"/>
              </a:rPr>
              <a: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end</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set_end</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f</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 </a:t>
            </a:r>
            <a:r>
              <a:rPr lang="en-US" sz="1200" b="0" dirty="0" err="1">
                <a:solidFill>
                  <a:srgbClr val="00000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throw</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format_error</a:t>
            </a:r>
            <a:r>
              <a:rPr lang="en-US" sz="1200" b="0" dirty="0">
                <a:solidFill>
                  <a:srgbClr val="000000"/>
                </a:solidFill>
                <a:effectLst/>
                <a:latin typeface="Fira Code" panose="020B0809050000020004" pitchFamily="49" charset="0"/>
              </a:rPr>
              <a:t>(</a:t>
            </a:r>
            <a:r>
              <a:rPr lang="en-US" sz="1200" b="0" dirty="0">
                <a:solidFill>
                  <a:srgbClr val="A31515"/>
                </a:solidFill>
                <a:effectLst/>
                <a:latin typeface="Fira Code" panose="020B0809050000020004" pitchFamily="49" charset="0"/>
              </a:rPr>
              <a:t>"bad"</a:t>
            </a:r>
            <a:r>
              <a:rPr lang="en-US" sz="1200" b="0" dirty="0">
                <a:solidFill>
                  <a:srgbClr val="000000"/>
                </a:solidFill>
                <a:effectLst/>
                <a:latin typeface="Fira Code" panose="020B0809050000020004" pitchFamily="49" charset="0"/>
              </a:rPr>
              <a:t>);</a:t>
            </a:r>
          </a:p>
          <a:p>
            <a:br>
              <a:rPr lang="en-US" sz="1200" b="0" dirty="0">
                <a:solidFill>
                  <a:srgbClr val="000000"/>
                </a:solidFill>
                <a:effectLst/>
                <a:latin typeface="Fira Code" panose="020B0809050000020004" pitchFamily="49" charset="0"/>
              </a:rPr>
            </a:br>
            <a:r>
              <a:rPr lang="en-US" sz="1200" b="0" dirty="0">
                <a:solidFill>
                  <a:srgbClr val="008000"/>
                </a:solidFill>
                <a:effectLst/>
                <a:latin typeface="Fira Code" panose="020B0809050000020004" pitchFamily="49" charset="0"/>
              </a:rPr>
              <a:t>    // onto the next one</a:t>
            </a:r>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 + </a:t>
            </a:r>
            <a:r>
              <a:rPr lang="en-US" sz="1200" b="0" dirty="0">
                <a:solidFill>
                  <a:srgbClr val="098658"/>
                </a:solidFill>
                <a:effectLst/>
                <a:latin typeface="Fira Code" panose="020B0809050000020004" pitchFamily="49" charset="0"/>
              </a:rPr>
              <a:t>1</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set_end</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real_end</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begin</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a:t>
            </a:r>
          </a:p>
        </p:txBody>
      </p:sp>
      <p:sp>
        <p:nvSpPr>
          <p:cNvPr id="8" name="Slide Number Placeholder 7">
            <a:extLst>
              <a:ext uri="{FF2B5EF4-FFF2-40B4-BE49-F238E27FC236}">
                <a16:creationId xmlns:a16="http://schemas.microsoft.com/office/drawing/2014/main" id="{42EE71D1-E9D1-BEC2-1AA1-A3BB7440978D}"/>
              </a:ext>
            </a:extLst>
          </p:cNvPr>
          <p:cNvSpPr>
            <a:spLocks noGrp="1"/>
          </p:cNvSpPr>
          <p:nvPr>
            <p:ph type="sldNum" sz="quarter" idx="12"/>
          </p:nvPr>
        </p:nvSpPr>
        <p:spPr/>
        <p:txBody>
          <a:bodyPr/>
          <a:lstStyle/>
          <a:p>
            <a:fld id="{0EED7EFE-8F4A-4E55-AD2D-7D815A96E790}" type="slidenum">
              <a:rPr lang="en-US" smtClean="0"/>
              <a:t>187</a:t>
            </a:fld>
            <a:endParaRPr lang="en-US"/>
          </a:p>
        </p:txBody>
      </p:sp>
      <p:sp>
        <p:nvSpPr>
          <p:cNvPr id="3" name="Rectangle 2">
            <a:extLst>
              <a:ext uri="{FF2B5EF4-FFF2-40B4-BE49-F238E27FC236}">
                <a16:creationId xmlns:a16="http://schemas.microsoft.com/office/drawing/2014/main" id="{C43E6910-15F6-8A3A-1092-C2ECA740E72D}"/>
              </a:ext>
            </a:extLst>
          </p:cNvPr>
          <p:cNvSpPr/>
          <p:nvPr/>
        </p:nvSpPr>
        <p:spPr>
          <a:xfrm>
            <a:off x="1447800" y="4510406"/>
            <a:ext cx="3276600" cy="44631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9494072-50BE-8E06-1416-71E890639701}"/>
              </a:ext>
            </a:extLst>
          </p:cNvPr>
          <p:cNvSpPr/>
          <p:nvPr/>
        </p:nvSpPr>
        <p:spPr>
          <a:xfrm>
            <a:off x="1447800" y="5598976"/>
            <a:ext cx="3276600" cy="30480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43533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BA93-C215-DCD6-8A3D-AF928D09012E}"/>
              </a:ext>
            </a:extLst>
          </p:cNvPr>
          <p:cNvSpPr>
            <a:spLocks noGrp="1"/>
          </p:cNvSpPr>
          <p:nvPr>
            <p:ph type="title"/>
          </p:nvPr>
        </p:nvSpPr>
        <p:spPr/>
        <p:txBody>
          <a:bodyPr/>
          <a:lstStyle/>
          <a:p>
            <a:r>
              <a:rPr lang="en-US" dirty="0"/>
              <a:t>Parsing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0DA9920-334B-3934-2A3C-AC50B2F0EB4C}"/>
              </a:ext>
            </a:extLst>
          </p:cNvPr>
          <p:cNvSpPr txBox="1"/>
          <p:nvPr/>
        </p:nvSpPr>
        <p:spPr>
          <a:xfrm>
            <a:off x="1097280" y="1951672"/>
            <a:ext cx="5949064" cy="4154984"/>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template</a:t>
            </a:r>
            <a:r>
              <a:rPr lang="en-US" sz="1200" b="0" dirty="0">
                <a:solidFill>
                  <a:srgbClr val="000000"/>
                </a:solidFill>
                <a:effectLst/>
                <a:latin typeface="Fira Code" panose="020B0809050000020004" pitchFamily="49" charset="0"/>
              </a:rPr>
              <a:t> &lt;</a:t>
            </a:r>
            <a:r>
              <a:rPr lang="en-US" sz="1200" b="0" dirty="0">
                <a:solidFill>
                  <a:srgbClr val="0000FF"/>
                </a:solidFill>
                <a:effectLst/>
                <a:latin typeface="Fira Code" panose="020B0809050000020004" pitchFamily="49" charset="0"/>
              </a:rPr>
              <a:t>formattable</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T</a:t>
            </a:r>
            <a:r>
              <a:rPr lang="en-US" sz="1200" b="0" dirty="0">
                <a:solidFill>
                  <a:srgbClr val="000000"/>
                </a:solidFill>
                <a:effectLst/>
                <a:latin typeface="Fira Code" panose="020B0809050000020004" pitchFamily="49" charset="0"/>
              </a:rPr>
              <a:t>&gt;</a:t>
            </a:r>
          </a:p>
          <a:p>
            <a:r>
              <a:rPr lang="en-US" sz="1200" b="0" dirty="0" err="1">
                <a:solidFill>
                  <a:srgbClr val="0000FF"/>
                </a:solidFill>
                <a:effectLst/>
                <a:latin typeface="Fira Code" panose="020B0809050000020004" pitchFamily="49" charset="0"/>
              </a:rPr>
              <a:t>constexpr</a:t>
            </a: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267F99"/>
                </a:solidFill>
                <a:effectLst/>
                <a:latin typeface="Fira Code" panose="020B0809050000020004" pitchFamily="49" charset="0"/>
              </a:rPr>
              <a:t>formatter</a:t>
            </a:r>
            <a:r>
              <a:rPr lang="en-US" sz="1200" b="0" dirty="0">
                <a:solidFill>
                  <a:srgbClr val="000000"/>
                </a:solidFill>
                <a:effectLst/>
                <a:latin typeface="Fira Code" panose="020B0809050000020004" pitchFamily="49" charset="0"/>
              </a:rPr>
              <a:t>&lt;</a:t>
            </a:r>
            <a:r>
              <a:rPr lang="en-US" sz="1200" b="0" dirty="0">
                <a:solidFill>
                  <a:srgbClr val="267F99"/>
                </a:solidFill>
                <a:effectLst/>
                <a:latin typeface="Fira Code" panose="020B0809050000020004" pitchFamily="49" charset="0"/>
              </a:rPr>
              <a:t>tuple</a:t>
            </a:r>
            <a:r>
              <a:rPr lang="en-US" sz="1200" b="0" dirty="0">
                <a:solidFill>
                  <a:srgbClr val="000000"/>
                </a:solidFill>
                <a:effectLst/>
                <a:latin typeface="Fira Code" panose="020B0809050000020004" pitchFamily="49" charset="0"/>
              </a:rPr>
              <a:t>&lt;T...&gt;&gt;::</a:t>
            </a:r>
            <a:r>
              <a:rPr lang="en-US" sz="1200" b="0" dirty="0">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it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begin</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(it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end</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or</a:t>
            </a:r>
            <a:r>
              <a:rPr lang="en-US" sz="1200" b="0" dirty="0">
                <a:solidFill>
                  <a:srgbClr val="000000"/>
                </a:solidFill>
                <a:effectLst/>
                <a:latin typeface="Fira Code" panose="020B0809050000020004" pitchFamily="49" charset="0"/>
              </a:rPr>
              <a:t> *it ==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 {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it; }</a:t>
            </a:r>
          </a:p>
          <a:p>
            <a:endParaRPr lang="en-US" sz="1200" b="0" dirty="0">
              <a:solidFill>
                <a:srgbClr val="000000"/>
              </a:solidFill>
              <a:effectLst/>
              <a:latin typeface="Fira Code" panose="020B0809050000020004" pitchFamily="49" charset="0"/>
            </a:endParaRPr>
          </a:p>
          <a:p>
            <a:r>
              <a:rPr lang="en-US" sz="1200" b="0" dirty="0">
                <a:solidFill>
                  <a:srgbClr val="008000"/>
                </a:solidFill>
                <a:effectLst/>
                <a:latin typeface="Fira Code" panose="020B0809050000020004" pitchFamily="49" charset="0"/>
              </a:rPr>
              <a:t>  // determine delimiter</a:t>
            </a:r>
            <a:br>
              <a:rPr lang="en-US" sz="1200" b="0" dirty="0">
                <a:solidFill>
                  <a:srgbClr val="000000"/>
                </a:solidFill>
                <a:effectLst/>
                <a:latin typeface="Fira Code" panose="020B0809050000020004" pitchFamily="49" charset="0"/>
              </a:rPr>
            </a:br>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char</a:t>
            </a:r>
            <a:r>
              <a:rPr lang="en-US" sz="1200" b="0" dirty="0">
                <a:solidFill>
                  <a:srgbClr val="000000"/>
                </a:solidFill>
                <a:effectLst/>
                <a:latin typeface="Fira Code" panose="020B0809050000020004" pitchFamily="49" charset="0"/>
              </a:rPr>
              <a:t> </a:t>
            </a:r>
            <a:r>
              <a:rPr lang="en-US" sz="1200" dirty="0">
                <a:solidFill>
                  <a:srgbClr val="0000FF"/>
                </a:solidFill>
                <a:latin typeface="Fira Code" panose="020B0809050000020004" pitchFamily="49" charset="0"/>
              </a:rPr>
              <a:t>const </a:t>
            </a:r>
            <a:r>
              <a:rPr lang="en-US" sz="1200" b="0" dirty="0" err="1">
                <a:solidFill>
                  <a:srgbClr val="001080"/>
                </a:solidFill>
                <a:effectLst/>
                <a:latin typeface="Fira Code" panose="020B0809050000020004" pitchFamily="49" charset="0"/>
              </a:rPr>
              <a:t>delim</a:t>
            </a:r>
            <a:r>
              <a:rPr lang="en-US" sz="1200" b="0" dirty="0">
                <a:solidFill>
                  <a:srgbClr val="000000"/>
                </a:solidFill>
                <a:effectLst/>
                <a:latin typeface="Fira Code" panose="020B0809050000020004" pitchFamily="49" charset="0"/>
              </a:rPr>
              <a:t> = *it++;</a:t>
            </a: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(it);</a:t>
            </a:r>
          </a:p>
          <a:p>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tuple_for_each</a:t>
            </a:r>
            <a:r>
              <a:rPr lang="en-US" sz="1200" b="0" dirty="0">
                <a:solidFill>
                  <a:srgbClr val="000000"/>
                </a:solidFill>
                <a:effectLst/>
                <a:latin typeface="Fira Code" panose="020B0809050000020004" pitchFamily="49" charset="0"/>
              </a:rPr>
              <a:t>(</a:t>
            </a:r>
            <a:r>
              <a:rPr lang="en-US" sz="1200" b="0" dirty="0">
                <a:solidFill>
                  <a:srgbClr val="001080"/>
                </a:solidFill>
                <a:effectLst/>
                <a:latin typeface="Fira Code" panose="020B0809050000020004" pitchFamily="49" charset="0"/>
              </a:rPr>
              <a:t>underlying</a:t>
            </a:r>
            <a:r>
              <a:rPr lang="en-US" sz="1200" b="0" dirty="0">
                <a:solidFill>
                  <a:srgbClr val="000000"/>
                </a:solidFill>
                <a:effectLst/>
                <a:latin typeface="Fira Code" panose="020B0809050000020004" pitchFamily="49" charset="0"/>
              </a:rPr>
              <a:t>, [&amp;](</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f</a:t>
            </a:r>
            <a:r>
              <a:rPr lang="en-US" sz="1200" b="0" dirty="0">
                <a:solidFill>
                  <a:srgbClr val="000000"/>
                </a:solidFill>
                <a:effectLst/>
                <a:latin typeface="Fira Code" panose="020B0809050000020004" pitchFamily="49" charset="0"/>
              </a:rPr>
              <a:t>){</a:t>
            </a:r>
          </a:p>
          <a:p>
            <a:r>
              <a:rPr lang="en-US" sz="1200" b="0" dirty="0">
                <a:solidFill>
                  <a:srgbClr val="008000"/>
                </a:solidFill>
                <a:effectLst/>
                <a:latin typeface="Fira Code" panose="020B0809050000020004" pitchFamily="49" charset="0"/>
              </a:rPr>
              <a:t>    // find the next </a:t>
            </a:r>
            <a:r>
              <a:rPr lang="en-US" sz="1200" b="0" dirty="0" err="1">
                <a:solidFill>
                  <a:srgbClr val="008000"/>
                </a:solidFill>
                <a:effectLst/>
                <a:latin typeface="Fira Code" panose="020B0809050000020004" pitchFamily="49" charset="0"/>
              </a:rPr>
              <a:t>delim</a:t>
            </a:r>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 = </a:t>
            </a:r>
            <a:r>
              <a:rPr lang="en-US" sz="1200" b="0" dirty="0">
                <a:solidFill>
                  <a:srgbClr val="267F99"/>
                </a:solidFill>
                <a:effectLst/>
                <a:latin typeface="Fira Code" panose="020B0809050000020004" pitchFamily="49" charset="0"/>
              </a:rPr>
              <a:t>ranges</a:t>
            </a:r>
            <a:r>
              <a:rPr lang="en-US" sz="1200" b="0" dirty="0">
                <a:solidFill>
                  <a:srgbClr val="000000"/>
                </a:solidFill>
                <a:effectLst/>
                <a:latin typeface="Fira Code" panose="020B0809050000020004" pitchFamily="49" charset="0"/>
              </a:rPr>
              <a:t>::</a:t>
            </a:r>
            <a:r>
              <a:rPr lang="en-US" sz="1200" b="0" dirty="0">
                <a:solidFill>
                  <a:srgbClr val="795E26"/>
                </a:solidFill>
                <a:effectLst/>
                <a:latin typeface="Fira Code" panose="020B0809050000020004" pitchFamily="49" charset="0"/>
              </a:rPr>
              <a:t>find</a:t>
            </a:r>
            <a:r>
              <a:rPr lang="en-US" sz="1200" b="0" dirty="0">
                <a:solidFill>
                  <a:srgbClr val="000000"/>
                </a:solidFill>
                <a:effectLst/>
                <a:latin typeface="Fira Code" panose="020B0809050000020004" pitchFamily="49" charset="0"/>
              </a:rPr>
              <a:t>(</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delim</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end</a:t>
            </a:r>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throw</a:t>
            </a:r>
            <a:r>
              <a:rPr lang="en-US" sz="1200" b="0" dirty="0">
                <a:solidFill>
                  <a:srgbClr val="000000"/>
                </a:solidFill>
                <a:effectLst/>
                <a:latin typeface="Fira Code" panose="020B0809050000020004" pitchFamily="49" charset="0"/>
              </a:rPr>
              <a:t> </a:t>
            </a:r>
            <a:r>
              <a:rPr lang="en-US" sz="1200" b="0" dirty="0" err="1">
                <a:solidFill>
                  <a:srgbClr val="267F99"/>
                </a:solidFill>
                <a:effectLst/>
                <a:latin typeface="Fira Code" panose="020B0809050000020004" pitchFamily="49" charset="0"/>
              </a:rPr>
              <a:t>format_error</a:t>
            </a:r>
            <a:r>
              <a:rPr lang="en-US" sz="1200" b="0" dirty="0">
                <a:solidFill>
                  <a:srgbClr val="000000"/>
                </a:solidFill>
                <a:effectLst/>
                <a:latin typeface="Fira Code" panose="020B0809050000020004" pitchFamily="49" charset="0"/>
              </a:rPr>
              <a:t>(</a:t>
            </a:r>
            <a:r>
              <a:rPr lang="en-US" sz="1200" b="0" dirty="0">
                <a:solidFill>
                  <a:srgbClr val="A31515"/>
                </a:solidFill>
                <a:effectLst/>
                <a:latin typeface="Fira Code" panose="020B0809050000020004" pitchFamily="49" charset="0"/>
              </a:rPr>
              <a:t>"bad"</a:t>
            </a:r>
            <a:r>
              <a:rPr lang="en-US" sz="1200" b="0" dirty="0">
                <a:solidFill>
                  <a:srgbClr val="000000"/>
                </a:solidFill>
                <a:effectLst/>
                <a:latin typeface="Fira Code" panose="020B0809050000020004" pitchFamily="49" charset="0"/>
              </a:rPr>
              <a:t>);</a:t>
            </a:r>
          </a:p>
          <a:p>
            <a:endParaRPr lang="en-US" sz="1200" b="0" dirty="0">
              <a:solidFill>
                <a:srgbClr val="000000"/>
              </a:solidFill>
              <a:effectLst/>
              <a:latin typeface="Fira Code" panose="020B0809050000020004" pitchFamily="49" charset="0"/>
            </a:endParaRPr>
          </a:p>
          <a:p>
            <a:r>
              <a:rPr lang="en-US" sz="1200" b="0" dirty="0">
                <a:solidFill>
                  <a:srgbClr val="008000"/>
                </a:solidFill>
                <a:effectLst/>
                <a:latin typeface="Fira Code" panose="020B0809050000020004" pitchFamily="49" charset="0"/>
              </a:rPr>
              <a:t>    // parse up to the next </a:t>
            </a:r>
            <a:r>
              <a:rPr lang="en-US" sz="1200" b="0" dirty="0" err="1">
                <a:solidFill>
                  <a:srgbClr val="008000"/>
                </a:solidFill>
                <a:effectLst/>
                <a:latin typeface="Fira Code" panose="020B0809050000020004" pitchFamily="49" charset="0"/>
              </a:rPr>
              <a:t>delim</a:t>
            </a:r>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267F99"/>
                </a:solidFill>
                <a:effectLst/>
                <a:latin typeface="Fira Code" panose="020B0809050000020004" pitchFamily="49" charset="0"/>
              </a:rPr>
              <a:t>end_sentry</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_</a:t>
            </a:r>
            <a:r>
              <a:rPr lang="en-US" sz="1200" b="0" dirty="0">
                <a:solidFill>
                  <a:srgbClr val="000000"/>
                </a:solidFill>
                <a:effectLst/>
                <a:latin typeface="Fira Code" panose="020B0809050000020004" pitchFamily="49" charset="0"/>
              </a:rPr>
              <a:t>(</a:t>
            </a:r>
            <a:r>
              <a:rPr lang="en-US" sz="1200" b="0" dirty="0" err="1">
                <a:solidFill>
                  <a:srgbClr val="267F99"/>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r>
              <a:rPr lang="en-US" sz="1200" b="0" dirty="0" err="1">
                <a:solidFill>
                  <a:srgbClr val="267F99"/>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f</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parse</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 </a:t>
            </a:r>
            <a:r>
              <a:rPr lang="en-US" sz="1200" b="0" dirty="0" err="1">
                <a:solidFill>
                  <a:srgbClr val="00000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throw</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format_error</a:t>
            </a:r>
            <a:r>
              <a:rPr lang="en-US" sz="1200" b="0" dirty="0">
                <a:solidFill>
                  <a:srgbClr val="000000"/>
                </a:solidFill>
                <a:effectLst/>
                <a:latin typeface="Fira Code" panose="020B0809050000020004" pitchFamily="49" charset="0"/>
              </a:rPr>
              <a:t>(</a:t>
            </a:r>
            <a:r>
              <a:rPr lang="en-US" sz="1200" b="0" dirty="0">
                <a:solidFill>
                  <a:srgbClr val="A31515"/>
                </a:solidFill>
                <a:effectLst/>
                <a:latin typeface="Fira Code" panose="020B0809050000020004" pitchFamily="49" charset="0"/>
              </a:rPr>
              <a:t>"bad"</a:t>
            </a:r>
            <a:r>
              <a:rPr lang="en-US" sz="1200" b="0" dirty="0">
                <a:solidFill>
                  <a:srgbClr val="000000"/>
                </a:solidFill>
                <a:effectLst/>
                <a:latin typeface="Fira Code" panose="020B0809050000020004" pitchFamily="49" charset="0"/>
              </a:rPr>
              <a:t>);</a:t>
            </a:r>
          </a:p>
          <a:p>
            <a:br>
              <a:rPr lang="en-US" sz="1200" b="0" dirty="0">
                <a:solidFill>
                  <a:srgbClr val="000000"/>
                </a:solidFill>
                <a:effectLst/>
                <a:latin typeface="Fira Code" panose="020B0809050000020004" pitchFamily="49" charset="0"/>
              </a:rPr>
            </a:br>
            <a:r>
              <a:rPr lang="en-US" sz="1200" b="0" dirty="0">
                <a:solidFill>
                  <a:srgbClr val="008000"/>
                </a:solidFill>
                <a:effectLst/>
                <a:latin typeface="Fira Code" panose="020B0809050000020004" pitchFamily="49" charset="0"/>
              </a:rPr>
              <a:t>    // onto the next one</a:t>
            </a:r>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advance_to</a:t>
            </a:r>
            <a:r>
              <a:rPr lang="en-US" sz="1200" b="0" dirty="0">
                <a:solidFill>
                  <a:srgbClr val="000000"/>
                </a:solidFill>
                <a:effectLst/>
                <a:latin typeface="Fira Code" panose="020B0809050000020004" pitchFamily="49" charset="0"/>
              </a:rPr>
              <a:t>(</a:t>
            </a:r>
            <a:r>
              <a:rPr lang="en-US" sz="1200" b="0" dirty="0" err="1">
                <a:solidFill>
                  <a:srgbClr val="000000"/>
                </a:solidFill>
                <a:effectLst/>
                <a:latin typeface="Fira Code" panose="020B0809050000020004" pitchFamily="49" charset="0"/>
              </a:rPr>
              <a:t>next_delim</a:t>
            </a:r>
            <a:r>
              <a:rPr lang="en-US" sz="1200" b="0" dirty="0">
                <a:solidFill>
                  <a:srgbClr val="000000"/>
                </a:solidFill>
                <a:effectLst/>
                <a:latin typeface="Fira Code" panose="020B0809050000020004" pitchFamily="49" charset="0"/>
              </a:rPr>
              <a:t> + </a:t>
            </a:r>
            <a:r>
              <a:rPr lang="en-US" sz="1200" b="0" dirty="0">
                <a:solidFill>
                  <a:srgbClr val="098658"/>
                </a:solidFill>
                <a:effectLst/>
                <a:latin typeface="Fira Code" panose="020B0809050000020004" pitchFamily="49" charset="0"/>
              </a:rPr>
              <a:t>1</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begin</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a:t>
            </a:r>
          </a:p>
        </p:txBody>
      </p:sp>
      <p:sp>
        <p:nvSpPr>
          <p:cNvPr id="8" name="TextBox 7">
            <a:extLst>
              <a:ext uri="{FF2B5EF4-FFF2-40B4-BE49-F238E27FC236}">
                <a16:creationId xmlns:a16="http://schemas.microsoft.com/office/drawing/2014/main" id="{A42A15FB-B458-F8D9-7125-493F10A8BCC7}"/>
              </a:ext>
            </a:extLst>
          </p:cNvPr>
          <p:cNvSpPr txBox="1"/>
          <p:nvPr/>
        </p:nvSpPr>
        <p:spPr>
          <a:xfrm>
            <a:off x="7475256" y="5907523"/>
            <a:ext cx="3337773" cy="369332"/>
          </a:xfrm>
          <a:prstGeom prst="rect">
            <a:avLst/>
          </a:prstGeom>
          <a:noFill/>
          <a:ln>
            <a:solidFill>
              <a:schemeClr val="accent1"/>
            </a:solidFill>
          </a:ln>
        </p:spPr>
        <p:txBody>
          <a:bodyPr wrap="none" rtlCol="0">
            <a:spAutoFit/>
          </a:bodyPr>
          <a:lstStyle/>
          <a:p>
            <a:r>
              <a:rPr lang="en-US" dirty="0">
                <a:solidFill>
                  <a:schemeClr val="accent1"/>
                </a:solidFill>
              </a:rPr>
              <a:t>https://godbolt.org/z/PadrMch4x</a:t>
            </a:r>
          </a:p>
        </p:txBody>
      </p:sp>
      <p:sp>
        <p:nvSpPr>
          <p:cNvPr id="3" name="Rectangle 2">
            <a:extLst>
              <a:ext uri="{FF2B5EF4-FFF2-40B4-BE49-F238E27FC236}">
                <a16:creationId xmlns:a16="http://schemas.microsoft.com/office/drawing/2014/main" id="{EE9B41DE-8DF5-B34C-3927-F2A1EAA137C7}"/>
              </a:ext>
            </a:extLst>
          </p:cNvPr>
          <p:cNvSpPr/>
          <p:nvPr/>
        </p:nvSpPr>
        <p:spPr>
          <a:xfrm>
            <a:off x="1447800" y="4504506"/>
            <a:ext cx="3276600" cy="272142"/>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AAE82F25-167B-FA21-0449-23E55E2F9255}"/>
              </a:ext>
            </a:extLst>
          </p:cNvPr>
          <p:cNvSpPr>
            <a:spLocks noGrp="1"/>
          </p:cNvSpPr>
          <p:nvPr>
            <p:ph type="sldNum" sz="quarter" idx="12"/>
          </p:nvPr>
        </p:nvSpPr>
        <p:spPr/>
        <p:txBody>
          <a:bodyPr/>
          <a:lstStyle/>
          <a:p>
            <a:fld id="{0EED7EFE-8F4A-4E55-AD2D-7D815A96E790}" type="slidenum">
              <a:rPr lang="en-US" smtClean="0"/>
              <a:t>188</a:t>
            </a:fld>
            <a:endParaRPr lang="en-US"/>
          </a:p>
        </p:txBody>
      </p:sp>
    </p:spTree>
    <p:extLst>
      <p:ext uri="{BB962C8B-B14F-4D97-AF65-F5344CB8AC3E}">
        <p14:creationId xmlns:p14="http://schemas.microsoft.com/office/powerpoint/2010/main" val="48216877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810B-99FF-C6D3-9B45-30F22EB15B4D}"/>
              </a:ext>
            </a:extLst>
          </p:cNvPr>
          <p:cNvSpPr>
            <a:spLocks noGrp="1"/>
          </p:cNvSpPr>
          <p:nvPr>
            <p:ph type="title"/>
          </p:nvPr>
        </p:nvSpPr>
        <p:spPr/>
        <p:txBody>
          <a:bodyPr/>
          <a:lstStyle/>
          <a:p>
            <a:r>
              <a:rPr lang="en-US" dirty="0"/>
              <a:t>How to do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B49E2E6-88CE-FBDB-4A0A-F43F1644A937}"/>
              </a:ext>
            </a:extLst>
          </p:cNvPr>
          <p:cNvSpPr txBox="1"/>
          <p:nvPr/>
        </p:nvSpPr>
        <p:spPr>
          <a:xfrm>
            <a:off x="4638919" y="296732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5" name="TextBox 4">
            <a:extLst>
              <a:ext uri="{FF2B5EF4-FFF2-40B4-BE49-F238E27FC236}">
                <a16:creationId xmlns:a16="http://schemas.microsoft.com/office/drawing/2014/main" id="{7990FD28-6D85-2477-70B5-423BB335D3AD}"/>
              </a:ext>
            </a:extLst>
          </p:cNvPr>
          <p:cNvSpPr txBox="1"/>
          <p:nvPr/>
        </p:nvSpPr>
        <p:spPr>
          <a:xfrm>
            <a:off x="5007931" y="296732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6" name="TextBox 5">
            <a:extLst>
              <a:ext uri="{FF2B5EF4-FFF2-40B4-BE49-F238E27FC236}">
                <a16:creationId xmlns:a16="http://schemas.microsoft.com/office/drawing/2014/main" id="{B92ACA8F-0F35-3327-44E1-F971F23220D3}"/>
              </a:ext>
            </a:extLst>
          </p:cNvPr>
          <p:cNvSpPr txBox="1"/>
          <p:nvPr/>
        </p:nvSpPr>
        <p:spPr>
          <a:xfrm>
            <a:off x="5376943" y="296732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7" name="TextBox 6">
            <a:extLst>
              <a:ext uri="{FF2B5EF4-FFF2-40B4-BE49-F238E27FC236}">
                <a16:creationId xmlns:a16="http://schemas.microsoft.com/office/drawing/2014/main" id="{72645659-4796-A25D-069F-C0F0CFC2510D}"/>
              </a:ext>
            </a:extLst>
          </p:cNvPr>
          <p:cNvSpPr txBox="1"/>
          <p:nvPr/>
        </p:nvSpPr>
        <p:spPr>
          <a:xfrm>
            <a:off x="5745955" y="2967323"/>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8" name="TextBox 7">
            <a:extLst>
              <a:ext uri="{FF2B5EF4-FFF2-40B4-BE49-F238E27FC236}">
                <a16:creationId xmlns:a16="http://schemas.microsoft.com/office/drawing/2014/main" id="{647CE00D-41AC-6BE1-746B-8CCF4204B6DB}"/>
              </a:ext>
            </a:extLst>
          </p:cNvPr>
          <p:cNvSpPr txBox="1"/>
          <p:nvPr/>
        </p:nvSpPr>
        <p:spPr>
          <a:xfrm>
            <a:off x="6114967" y="2967322"/>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9" name="TextBox 8">
            <a:extLst>
              <a:ext uri="{FF2B5EF4-FFF2-40B4-BE49-F238E27FC236}">
                <a16:creationId xmlns:a16="http://schemas.microsoft.com/office/drawing/2014/main" id="{E7763568-3429-2DD4-9662-A838E293D42C}"/>
              </a:ext>
            </a:extLst>
          </p:cNvPr>
          <p:cNvSpPr txBox="1"/>
          <p:nvPr/>
        </p:nvSpPr>
        <p:spPr>
          <a:xfrm>
            <a:off x="6483979" y="2967321"/>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0" name="TextBox 9">
            <a:extLst>
              <a:ext uri="{FF2B5EF4-FFF2-40B4-BE49-F238E27FC236}">
                <a16:creationId xmlns:a16="http://schemas.microsoft.com/office/drawing/2014/main" id="{F9C3B211-EFA1-107F-4E10-28862FCEDA00}"/>
              </a:ext>
            </a:extLst>
          </p:cNvPr>
          <p:cNvSpPr txBox="1"/>
          <p:nvPr/>
        </p:nvSpPr>
        <p:spPr>
          <a:xfrm>
            <a:off x="6852991" y="2967320"/>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1" name="TextBox 10">
            <a:extLst>
              <a:ext uri="{FF2B5EF4-FFF2-40B4-BE49-F238E27FC236}">
                <a16:creationId xmlns:a16="http://schemas.microsoft.com/office/drawing/2014/main" id="{C1BFCF67-77EC-809E-E307-574BE9FFFBEB}"/>
              </a:ext>
            </a:extLst>
          </p:cNvPr>
          <p:cNvSpPr txBox="1"/>
          <p:nvPr/>
        </p:nvSpPr>
        <p:spPr>
          <a:xfrm>
            <a:off x="7222003" y="2967304"/>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84EB051E-3521-BDF0-69A1-A4AD076AC11D}"/>
              </a:ext>
            </a:extLst>
          </p:cNvPr>
          <p:cNvSpPr txBox="1"/>
          <p:nvPr/>
        </p:nvSpPr>
        <p:spPr>
          <a:xfrm>
            <a:off x="7591015" y="2967318"/>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3" name="TextBox 12">
            <a:extLst>
              <a:ext uri="{FF2B5EF4-FFF2-40B4-BE49-F238E27FC236}">
                <a16:creationId xmlns:a16="http://schemas.microsoft.com/office/drawing/2014/main" id="{C23F7E5E-4EB6-82DA-FE31-BE27AFAA9071}"/>
              </a:ext>
            </a:extLst>
          </p:cNvPr>
          <p:cNvSpPr txBox="1"/>
          <p:nvPr/>
        </p:nvSpPr>
        <p:spPr>
          <a:xfrm>
            <a:off x="7960027" y="2967315"/>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AEC58F88-71B2-50F0-2461-778059217FB0}"/>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E2BD1D7B-4CEE-BE2D-E4E9-BDAB5159F612}"/>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6" name="TextBox 15">
            <a:extLst>
              <a:ext uri="{FF2B5EF4-FFF2-40B4-BE49-F238E27FC236}">
                <a16:creationId xmlns:a16="http://schemas.microsoft.com/office/drawing/2014/main" id="{202C2354-6A19-AEA0-93CE-F7DC973C36C2}"/>
              </a:ext>
            </a:extLst>
          </p:cNvPr>
          <p:cNvSpPr txBox="1"/>
          <p:nvPr/>
        </p:nvSpPr>
        <p:spPr>
          <a:xfrm>
            <a:off x="2424847" y="2967309"/>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7" name="TextBox 16">
            <a:extLst>
              <a:ext uri="{FF2B5EF4-FFF2-40B4-BE49-F238E27FC236}">
                <a16:creationId xmlns:a16="http://schemas.microsoft.com/office/drawing/2014/main" id="{C89E1A73-14BE-E4AE-5720-06BBFB3B94ED}"/>
              </a:ext>
            </a:extLst>
          </p:cNvPr>
          <p:cNvSpPr txBox="1"/>
          <p:nvPr/>
        </p:nvSpPr>
        <p:spPr>
          <a:xfrm>
            <a:off x="2793859" y="2967308"/>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8" name="TextBox 17">
            <a:extLst>
              <a:ext uri="{FF2B5EF4-FFF2-40B4-BE49-F238E27FC236}">
                <a16:creationId xmlns:a16="http://schemas.microsoft.com/office/drawing/2014/main" id="{E2643D9D-040C-FA6C-53D0-61C9692D8705}"/>
              </a:ext>
            </a:extLst>
          </p:cNvPr>
          <p:cNvSpPr txBox="1"/>
          <p:nvPr/>
        </p:nvSpPr>
        <p:spPr>
          <a:xfrm>
            <a:off x="3162871" y="2967307"/>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9" name="TextBox 18">
            <a:extLst>
              <a:ext uri="{FF2B5EF4-FFF2-40B4-BE49-F238E27FC236}">
                <a16:creationId xmlns:a16="http://schemas.microsoft.com/office/drawing/2014/main" id="{5FBCB7D1-D28B-F78D-E436-EA244451AABD}"/>
              </a:ext>
            </a:extLst>
          </p:cNvPr>
          <p:cNvSpPr txBox="1"/>
          <p:nvPr/>
        </p:nvSpPr>
        <p:spPr>
          <a:xfrm>
            <a:off x="3531883" y="296730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34E96726-999B-7D4C-E9CA-34A61ACA63D4}"/>
              </a:ext>
            </a:extLst>
          </p:cNvPr>
          <p:cNvSpPr txBox="1"/>
          <p:nvPr/>
        </p:nvSpPr>
        <p:spPr>
          <a:xfrm>
            <a:off x="3900895" y="296730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1" name="TextBox 20">
            <a:extLst>
              <a:ext uri="{FF2B5EF4-FFF2-40B4-BE49-F238E27FC236}">
                <a16:creationId xmlns:a16="http://schemas.microsoft.com/office/drawing/2014/main" id="{1D0DE9A3-9F0F-3710-D3F7-8175002F1832}"/>
              </a:ext>
            </a:extLst>
          </p:cNvPr>
          <p:cNvSpPr txBox="1"/>
          <p:nvPr/>
        </p:nvSpPr>
        <p:spPr>
          <a:xfrm>
            <a:off x="4269907" y="296730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CCE4D702-E6F6-0022-620E-811575AA6F5F}"/>
              </a:ext>
            </a:extLst>
          </p:cNvPr>
          <p:cNvSpPr txBox="1"/>
          <p:nvPr/>
        </p:nvSpPr>
        <p:spPr>
          <a:xfrm>
            <a:off x="8329039"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3" name="TextBox 22">
            <a:extLst>
              <a:ext uri="{FF2B5EF4-FFF2-40B4-BE49-F238E27FC236}">
                <a16:creationId xmlns:a16="http://schemas.microsoft.com/office/drawing/2014/main" id="{E947291C-7C49-4B66-E18C-EA8631794690}"/>
              </a:ext>
            </a:extLst>
          </p:cNvPr>
          <p:cNvSpPr txBox="1"/>
          <p:nvPr/>
        </p:nvSpPr>
        <p:spPr>
          <a:xfrm>
            <a:off x="4638919" y="4107278"/>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24" name="TextBox 23">
            <a:extLst>
              <a:ext uri="{FF2B5EF4-FFF2-40B4-BE49-F238E27FC236}">
                <a16:creationId xmlns:a16="http://schemas.microsoft.com/office/drawing/2014/main" id="{C496AB10-187E-406F-CBCA-656EB5FB4193}"/>
              </a:ext>
            </a:extLst>
          </p:cNvPr>
          <p:cNvSpPr txBox="1"/>
          <p:nvPr/>
        </p:nvSpPr>
        <p:spPr>
          <a:xfrm>
            <a:off x="5007931" y="4107277"/>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5" name="TextBox 24">
            <a:extLst>
              <a:ext uri="{FF2B5EF4-FFF2-40B4-BE49-F238E27FC236}">
                <a16:creationId xmlns:a16="http://schemas.microsoft.com/office/drawing/2014/main" id="{27224ADD-B6C0-4436-9930-DF51EE81004E}"/>
              </a:ext>
            </a:extLst>
          </p:cNvPr>
          <p:cNvSpPr txBox="1"/>
          <p:nvPr/>
        </p:nvSpPr>
        <p:spPr>
          <a:xfrm>
            <a:off x="5376943" y="410727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6" name="TextBox 25">
            <a:extLst>
              <a:ext uri="{FF2B5EF4-FFF2-40B4-BE49-F238E27FC236}">
                <a16:creationId xmlns:a16="http://schemas.microsoft.com/office/drawing/2014/main" id="{7D77B06E-929E-2901-5A10-498AA7DF06E8}"/>
              </a:ext>
            </a:extLst>
          </p:cNvPr>
          <p:cNvSpPr txBox="1"/>
          <p:nvPr/>
        </p:nvSpPr>
        <p:spPr>
          <a:xfrm>
            <a:off x="5745955" y="410727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27" name="TextBox 26">
            <a:extLst>
              <a:ext uri="{FF2B5EF4-FFF2-40B4-BE49-F238E27FC236}">
                <a16:creationId xmlns:a16="http://schemas.microsoft.com/office/drawing/2014/main" id="{3988BF53-810B-CE9F-D014-ACFE3005EA15}"/>
              </a:ext>
            </a:extLst>
          </p:cNvPr>
          <p:cNvSpPr txBox="1"/>
          <p:nvPr/>
        </p:nvSpPr>
        <p:spPr>
          <a:xfrm>
            <a:off x="6114967" y="410727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ACBABBC4-34BF-6B0E-CE71-999E80DA7299}"/>
              </a:ext>
            </a:extLst>
          </p:cNvPr>
          <p:cNvSpPr txBox="1"/>
          <p:nvPr/>
        </p:nvSpPr>
        <p:spPr>
          <a:xfrm>
            <a:off x="6483979" y="4107273"/>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B8A20DBA-C921-B161-881B-5B260720EB83}"/>
              </a:ext>
            </a:extLst>
          </p:cNvPr>
          <p:cNvSpPr txBox="1"/>
          <p:nvPr/>
        </p:nvSpPr>
        <p:spPr>
          <a:xfrm>
            <a:off x="6852991" y="4107272"/>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30" name="TextBox 29">
            <a:extLst>
              <a:ext uri="{FF2B5EF4-FFF2-40B4-BE49-F238E27FC236}">
                <a16:creationId xmlns:a16="http://schemas.microsoft.com/office/drawing/2014/main" id="{76AB9F17-0773-7964-7EA2-13123FC038CC}"/>
              </a:ext>
            </a:extLst>
          </p:cNvPr>
          <p:cNvSpPr txBox="1"/>
          <p:nvPr/>
        </p:nvSpPr>
        <p:spPr>
          <a:xfrm>
            <a:off x="7222003" y="4107256"/>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5F64ECAF-A066-ECD5-F122-AF9C350AA2C2}"/>
              </a:ext>
            </a:extLst>
          </p:cNvPr>
          <p:cNvSpPr txBox="1"/>
          <p:nvPr/>
        </p:nvSpPr>
        <p:spPr>
          <a:xfrm>
            <a:off x="7591015" y="4107270"/>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6F65FB5-9EED-3F07-E38A-8CEB7725679F}"/>
              </a:ext>
            </a:extLst>
          </p:cNvPr>
          <p:cNvSpPr txBox="1"/>
          <p:nvPr/>
        </p:nvSpPr>
        <p:spPr>
          <a:xfrm>
            <a:off x="1686823" y="410726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86404E9A-30C6-96D3-2C6E-59BA52DE13CF}"/>
              </a:ext>
            </a:extLst>
          </p:cNvPr>
          <p:cNvSpPr txBox="1"/>
          <p:nvPr/>
        </p:nvSpPr>
        <p:spPr>
          <a:xfrm>
            <a:off x="2055835" y="410726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4A45922D-B8F6-B6A8-70E2-1CBCE7FB6602}"/>
              </a:ext>
            </a:extLst>
          </p:cNvPr>
          <p:cNvSpPr txBox="1"/>
          <p:nvPr/>
        </p:nvSpPr>
        <p:spPr>
          <a:xfrm>
            <a:off x="2424847" y="4107261"/>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CD6DE748-C955-E78D-0FC1-7F691E4B0FF7}"/>
              </a:ext>
            </a:extLst>
          </p:cNvPr>
          <p:cNvSpPr txBox="1"/>
          <p:nvPr/>
        </p:nvSpPr>
        <p:spPr>
          <a:xfrm>
            <a:off x="2793859" y="4107260"/>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8B81656B-B675-2098-DD33-68B3D31D537B}"/>
              </a:ext>
            </a:extLst>
          </p:cNvPr>
          <p:cNvSpPr txBox="1"/>
          <p:nvPr/>
        </p:nvSpPr>
        <p:spPr>
          <a:xfrm>
            <a:off x="3162871" y="4107259"/>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44A1BC72-5E64-5692-C4A7-88769E7E169A}"/>
              </a:ext>
            </a:extLst>
          </p:cNvPr>
          <p:cNvSpPr txBox="1"/>
          <p:nvPr/>
        </p:nvSpPr>
        <p:spPr>
          <a:xfrm>
            <a:off x="3531883" y="4107258"/>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6E948663-EB4B-F291-7EA8-057A80747D79}"/>
              </a:ext>
            </a:extLst>
          </p:cNvPr>
          <p:cNvSpPr txBox="1"/>
          <p:nvPr/>
        </p:nvSpPr>
        <p:spPr>
          <a:xfrm>
            <a:off x="3900895" y="4107257"/>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40" name="TextBox 39">
            <a:extLst>
              <a:ext uri="{FF2B5EF4-FFF2-40B4-BE49-F238E27FC236}">
                <a16:creationId xmlns:a16="http://schemas.microsoft.com/office/drawing/2014/main" id="{AD016EEC-E506-EADF-558B-4A54BD08B2B7}"/>
              </a:ext>
            </a:extLst>
          </p:cNvPr>
          <p:cNvSpPr txBox="1"/>
          <p:nvPr/>
        </p:nvSpPr>
        <p:spPr>
          <a:xfrm>
            <a:off x="4269907" y="410725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41" name="TextBox 40">
            <a:extLst>
              <a:ext uri="{FF2B5EF4-FFF2-40B4-BE49-F238E27FC236}">
                <a16:creationId xmlns:a16="http://schemas.microsoft.com/office/drawing/2014/main" id="{650EDE86-32A0-E3BE-AC2C-38EA1906195C}"/>
              </a:ext>
            </a:extLst>
          </p:cNvPr>
          <p:cNvSpPr txBox="1"/>
          <p:nvPr/>
        </p:nvSpPr>
        <p:spPr>
          <a:xfrm>
            <a:off x="7960027" y="410725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42" name="Slide Number Placeholder 41">
            <a:extLst>
              <a:ext uri="{FF2B5EF4-FFF2-40B4-BE49-F238E27FC236}">
                <a16:creationId xmlns:a16="http://schemas.microsoft.com/office/drawing/2014/main" id="{4DBC2390-574E-947D-2A03-7415487E3CAB}"/>
              </a:ext>
            </a:extLst>
          </p:cNvPr>
          <p:cNvSpPr>
            <a:spLocks noGrp="1"/>
          </p:cNvSpPr>
          <p:nvPr>
            <p:ph type="sldNum" sz="quarter" idx="12"/>
          </p:nvPr>
        </p:nvSpPr>
        <p:spPr/>
        <p:txBody>
          <a:bodyPr/>
          <a:lstStyle/>
          <a:p>
            <a:fld id="{0EED7EFE-8F4A-4E55-AD2D-7D815A96E790}" type="slidenum">
              <a:rPr lang="en-US" smtClean="0"/>
              <a:t>189</a:t>
            </a:fld>
            <a:endParaRPr lang="en-US"/>
          </a:p>
        </p:txBody>
      </p:sp>
    </p:spTree>
    <p:extLst>
      <p:ext uri="{BB962C8B-B14F-4D97-AF65-F5344CB8AC3E}">
        <p14:creationId xmlns:p14="http://schemas.microsoft.com/office/powerpoint/2010/main" val="315060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6D32F-FF08-D374-2640-ABA29DB877B9}"/>
              </a:ext>
            </a:extLst>
          </p:cNvPr>
          <p:cNvSpPr>
            <a:spLocks noGrp="1"/>
          </p:cNvSpPr>
          <p:nvPr>
            <p:ph type="title"/>
          </p:nvPr>
        </p:nvSpPr>
        <p:spPr/>
        <p:txBody>
          <a:bodyPr/>
          <a:lstStyle/>
          <a:p>
            <a:r>
              <a:rPr lang="en-US" dirty="0"/>
              <a:t>Intro to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6" name="TextBox 5">
            <a:extLst>
              <a:ext uri="{FF2B5EF4-FFF2-40B4-BE49-F238E27FC236}">
                <a16:creationId xmlns:a16="http://schemas.microsoft.com/office/drawing/2014/main" id="{19650E7C-D4FB-C1A1-69B4-5EED00BBB765}"/>
              </a:ext>
            </a:extLst>
          </p:cNvPr>
          <p:cNvSpPr txBox="1"/>
          <p:nvPr/>
        </p:nvSpPr>
        <p:spPr>
          <a:xfrm>
            <a:off x="1097280" y="2598003"/>
            <a:ext cx="10508005"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"The price of {1:#X} is {0}</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 </a:t>
            </a:r>
            <a:r>
              <a:rPr lang="en-US" sz="2400" dirty="0">
                <a:solidFill>
                  <a:srgbClr val="098658"/>
                </a:solidFill>
                <a:latin typeface="Fira Code" panose="020B0809050000020004" pitchFamily="49" charset="0"/>
              </a:rPr>
              <a:t>1234</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48879</a:t>
            </a:r>
            <a:r>
              <a:rPr lang="en-US" sz="2400" b="0" dirty="0">
                <a:solidFill>
                  <a:srgbClr val="000000"/>
                </a:solidFill>
                <a:effectLst/>
                <a:latin typeface="Fira Code" panose="020B0809050000020004" pitchFamily="49" charset="0"/>
              </a:rPr>
              <a:t>);</a:t>
            </a:r>
          </a:p>
        </p:txBody>
      </p:sp>
      <p:sp>
        <p:nvSpPr>
          <p:cNvPr id="7" name="Rectangle 6">
            <a:extLst>
              <a:ext uri="{FF2B5EF4-FFF2-40B4-BE49-F238E27FC236}">
                <a16:creationId xmlns:a16="http://schemas.microsoft.com/office/drawing/2014/main" id="{9D352873-7A4B-3844-F785-37CE14CA63E0}"/>
              </a:ext>
            </a:extLst>
          </p:cNvPr>
          <p:cNvSpPr/>
          <p:nvPr/>
        </p:nvSpPr>
        <p:spPr>
          <a:xfrm>
            <a:off x="5715000" y="2598003"/>
            <a:ext cx="1128252"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F571E8-5B88-DA33-EEFF-6814D6361EB9}"/>
              </a:ext>
            </a:extLst>
          </p:cNvPr>
          <p:cNvSpPr/>
          <p:nvPr/>
        </p:nvSpPr>
        <p:spPr>
          <a:xfrm>
            <a:off x="10115576" y="2578295"/>
            <a:ext cx="948919"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3B0962-14E4-8E64-3B33-99075817697F}"/>
              </a:ext>
            </a:extLst>
          </p:cNvPr>
          <p:cNvSpPr/>
          <p:nvPr/>
        </p:nvSpPr>
        <p:spPr>
          <a:xfrm>
            <a:off x="7592470" y="2598003"/>
            <a:ext cx="519144"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EB9A46-19DC-ED0F-1940-BD69CBEC2E38}"/>
              </a:ext>
            </a:extLst>
          </p:cNvPr>
          <p:cNvSpPr/>
          <p:nvPr/>
        </p:nvSpPr>
        <p:spPr>
          <a:xfrm>
            <a:off x="8984857" y="2578294"/>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60B77F3-96ED-1687-9488-934A39951326}"/>
              </a:ext>
            </a:extLst>
          </p:cNvPr>
          <p:cNvSpPr txBox="1"/>
          <p:nvPr/>
        </p:nvSpPr>
        <p:spPr>
          <a:xfrm>
            <a:off x="3466268" y="4289643"/>
            <a:ext cx="5161991" cy="830997"/>
          </a:xfrm>
          <a:prstGeom prst="rect">
            <a:avLst/>
          </a:prstGeom>
          <a:noFill/>
        </p:spPr>
        <p:txBody>
          <a:bodyPr wrap="none" rtlCol="0">
            <a:spAutoFit/>
          </a:bodyPr>
          <a:lstStyle/>
          <a:p>
            <a:r>
              <a:rPr lang="en-US" sz="2400" b="0" dirty="0">
                <a:effectLst/>
                <a:latin typeface="Fira Code" panose="020B0809050000020004" pitchFamily="49" charset="0"/>
              </a:rPr>
              <a:t>The price of 0xBEEF is 1234</a:t>
            </a:r>
          </a:p>
          <a:p>
            <a:endParaRPr lang="en-US" sz="2400" dirty="0"/>
          </a:p>
        </p:txBody>
      </p:sp>
      <p:sp>
        <p:nvSpPr>
          <p:cNvPr id="12" name="Rectangle 11">
            <a:extLst>
              <a:ext uri="{FF2B5EF4-FFF2-40B4-BE49-F238E27FC236}">
                <a16:creationId xmlns:a16="http://schemas.microsoft.com/office/drawing/2014/main" id="{CA714129-D833-3655-64DC-B63AEC1B5CF3}"/>
              </a:ext>
            </a:extLst>
          </p:cNvPr>
          <p:cNvSpPr/>
          <p:nvPr/>
        </p:nvSpPr>
        <p:spPr>
          <a:xfrm>
            <a:off x="5885330" y="4264109"/>
            <a:ext cx="1187996"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EC6459-B887-8F07-22B0-6071F444BBA4}"/>
              </a:ext>
            </a:extLst>
          </p:cNvPr>
          <p:cNvSpPr/>
          <p:nvPr/>
        </p:nvSpPr>
        <p:spPr>
          <a:xfrm>
            <a:off x="7726680" y="4264108"/>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A023843-C9FF-F5B9-493E-AF16D2D3A3AA}"/>
              </a:ext>
            </a:extLst>
          </p:cNvPr>
          <p:cNvSpPr>
            <a:spLocks noGrp="1"/>
          </p:cNvSpPr>
          <p:nvPr>
            <p:ph type="sldNum" sz="quarter" idx="12"/>
          </p:nvPr>
        </p:nvSpPr>
        <p:spPr/>
        <p:txBody>
          <a:bodyPr/>
          <a:lstStyle/>
          <a:p>
            <a:fld id="{0EED7EFE-8F4A-4E55-AD2D-7D815A96E790}" type="slidenum">
              <a:rPr lang="en-US" smtClean="0"/>
              <a:t>19</a:t>
            </a:fld>
            <a:endParaRPr lang="en-US"/>
          </a:p>
        </p:txBody>
      </p:sp>
    </p:spTree>
    <p:extLst>
      <p:ext uri="{BB962C8B-B14F-4D97-AF65-F5344CB8AC3E}">
        <p14:creationId xmlns:p14="http://schemas.microsoft.com/office/powerpoint/2010/main" val="54093894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810B-99FF-C6D3-9B45-30F22EB15B4D}"/>
              </a:ext>
            </a:extLst>
          </p:cNvPr>
          <p:cNvSpPr>
            <a:spLocks noGrp="1"/>
          </p:cNvSpPr>
          <p:nvPr>
            <p:ph type="title"/>
          </p:nvPr>
        </p:nvSpPr>
        <p:spPr/>
        <p:txBody>
          <a:bodyPr/>
          <a:lstStyle/>
          <a:p>
            <a:r>
              <a:rPr lang="en-US" dirty="0"/>
              <a:t>How to do </a:t>
            </a:r>
            <a:r>
              <a:rPr lang="en-US" sz="36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Tuples?</a:t>
            </a:r>
          </a:p>
        </p:txBody>
      </p:sp>
      <p:sp>
        <p:nvSpPr>
          <p:cNvPr id="4" name="TextBox 3">
            <a:extLst>
              <a:ext uri="{FF2B5EF4-FFF2-40B4-BE49-F238E27FC236}">
                <a16:creationId xmlns:a16="http://schemas.microsoft.com/office/drawing/2014/main" id="{EB49E2E6-88CE-FBDB-4A0A-F43F1644A937}"/>
              </a:ext>
            </a:extLst>
          </p:cNvPr>
          <p:cNvSpPr txBox="1"/>
          <p:nvPr/>
        </p:nvSpPr>
        <p:spPr>
          <a:xfrm>
            <a:off x="4638919" y="296732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5" name="TextBox 4">
            <a:extLst>
              <a:ext uri="{FF2B5EF4-FFF2-40B4-BE49-F238E27FC236}">
                <a16:creationId xmlns:a16="http://schemas.microsoft.com/office/drawing/2014/main" id="{7990FD28-6D85-2477-70B5-423BB335D3AD}"/>
              </a:ext>
            </a:extLst>
          </p:cNvPr>
          <p:cNvSpPr txBox="1"/>
          <p:nvPr/>
        </p:nvSpPr>
        <p:spPr>
          <a:xfrm>
            <a:off x="5007931" y="296732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6" name="TextBox 5">
            <a:extLst>
              <a:ext uri="{FF2B5EF4-FFF2-40B4-BE49-F238E27FC236}">
                <a16:creationId xmlns:a16="http://schemas.microsoft.com/office/drawing/2014/main" id="{B92ACA8F-0F35-3327-44E1-F971F23220D3}"/>
              </a:ext>
            </a:extLst>
          </p:cNvPr>
          <p:cNvSpPr txBox="1"/>
          <p:nvPr/>
        </p:nvSpPr>
        <p:spPr>
          <a:xfrm>
            <a:off x="5376943" y="296732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7" name="TextBox 6">
            <a:extLst>
              <a:ext uri="{FF2B5EF4-FFF2-40B4-BE49-F238E27FC236}">
                <a16:creationId xmlns:a16="http://schemas.microsoft.com/office/drawing/2014/main" id="{72645659-4796-A25D-069F-C0F0CFC2510D}"/>
              </a:ext>
            </a:extLst>
          </p:cNvPr>
          <p:cNvSpPr txBox="1"/>
          <p:nvPr/>
        </p:nvSpPr>
        <p:spPr>
          <a:xfrm>
            <a:off x="5745955" y="2967323"/>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8" name="TextBox 7">
            <a:extLst>
              <a:ext uri="{FF2B5EF4-FFF2-40B4-BE49-F238E27FC236}">
                <a16:creationId xmlns:a16="http://schemas.microsoft.com/office/drawing/2014/main" id="{647CE00D-41AC-6BE1-746B-8CCF4204B6DB}"/>
              </a:ext>
            </a:extLst>
          </p:cNvPr>
          <p:cNvSpPr txBox="1"/>
          <p:nvPr/>
        </p:nvSpPr>
        <p:spPr>
          <a:xfrm>
            <a:off x="6114967" y="2967322"/>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9" name="TextBox 8">
            <a:extLst>
              <a:ext uri="{FF2B5EF4-FFF2-40B4-BE49-F238E27FC236}">
                <a16:creationId xmlns:a16="http://schemas.microsoft.com/office/drawing/2014/main" id="{E7763568-3429-2DD4-9662-A838E293D42C}"/>
              </a:ext>
            </a:extLst>
          </p:cNvPr>
          <p:cNvSpPr txBox="1"/>
          <p:nvPr/>
        </p:nvSpPr>
        <p:spPr>
          <a:xfrm>
            <a:off x="6483979" y="2967321"/>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0" name="TextBox 9">
            <a:extLst>
              <a:ext uri="{FF2B5EF4-FFF2-40B4-BE49-F238E27FC236}">
                <a16:creationId xmlns:a16="http://schemas.microsoft.com/office/drawing/2014/main" id="{F9C3B211-EFA1-107F-4E10-28862FCEDA00}"/>
              </a:ext>
            </a:extLst>
          </p:cNvPr>
          <p:cNvSpPr txBox="1"/>
          <p:nvPr/>
        </p:nvSpPr>
        <p:spPr>
          <a:xfrm>
            <a:off x="6852991" y="2967320"/>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1" name="TextBox 10">
            <a:extLst>
              <a:ext uri="{FF2B5EF4-FFF2-40B4-BE49-F238E27FC236}">
                <a16:creationId xmlns:a16="http://schemas.microsoft.com/office/drawing/2014/main" id="{C1BFCF67-77EC-809E-E307-574BE9FFFBEB}"/>
              </a:ext>
            </a:extLst>
          </p:cNvPr>
          <p:cNvSpPr txBox="1"/>
          <p:nvPr/>
        </p:nvSpPr>
        <p:spPr>
          <a:xfrm>
            <a:off x="7222003" y="2967304"/>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2" name="TextBox 11">
            <a:extLst>
              <a:ext uri="{FF2B5EF4-FFF2-40B4-BE49-F238E27FC236}">
                <a16:creationId xmlns:a16="http://schemas.microsoft.com/office/drawing/2014/main" id="{84EB051E-3521-BDF0-69A1-A4AD076AC11D}"/>
              </a:ext>
            </a:extLst>
          </p:cNvPr>
          <p:cNvSpPr txBox="1"/>
          <p:nvPr/>
        </p:nvSpPr>
        <p:spPr>
          <a:xfrm>
            <a:off x="7591015" y="2967318"/>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3" name="TextBox 12">
            <a:extLst>
              <a:ext uri="{FF2B5EF4-FFF2-40B4-BE49-F238E27FC236}">
                <a16:creationId xmlns:a16="http://schemas.microsoft.com/office/drawing/2014/main" id="{C23F7E5E-4EB6-82DA-FE31-BE27AFAA9071}"/>
              </a:ext>
            </a:extLst>
          </p:cNvPr>
          <p:cNvSpPr txBox="1"/>
          <p:nvPr/>
        </p:nvSpPr>
        <p:spPr>
          <a:xfrm>
            <a:off x="8329039" y="2967315"/>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AEC58F88-71B2-50F0-2461-778059217FB0}"/>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5" name="TextBox 14">
            <a:extLst>
              <a:ext uri="{FF2B5EF4-FFF2-40B4-BE49-F238E27FC236}">
                <a16:creationId xmlns:a16="http://schemas.microsoft.com/office/drawing/2014/main" id="{E2BD1D7B-4CEE-BE2D-E4E9-BDAB5159F612}"/>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6" name="TextBox 15">
            <a:extLst>
              <a:ext uri="{FF2B5EF4-FFF2-40B4-BE49-F238E27FC236}">
                <a16:creationId xmlns:a16="http://schemas.microsoft.com/office/drawing/2014/main" id="{202C2354-6A19-AEA0-93CE-F7DC973C36C2}"/>
              </a:ext>
            </a:extLst>
          </p:cNvPr>
          <p:cNvSpPr txBox="1"/>
          <p:nvPr/>
        </p:nvSpPr>
        <p:spPr>
          <a:xfrm>
            <a:off x="2424847" y="2967309"/>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7" name="TextBox 16">
            <a:extLst>
              <a:ext uri="{FF2B5EF4-FFF2-40B4-BE49-F238E27FC236}">
                <a16:creationId xmlns:a16="http://schemas.microsoft.com/office/drawing/2014/main" id="{C89E1A73-14BE-E4AE-5720-06BBFB3B94ED}"/>
              </a:ext>
            </a:extLst>
          </p:cNvPr>
          <p:cNvSpPr txBox="1"/>
          <p:nvPr/>
        </p:nvSpPr>
        <p:spPr>
          <a:xfrm>
            <a:off x="2793859" y="2967308"/>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8" name="TextBox 17">
            <a:extLst>
              <a:ext uri="{FF2B5EF4-FFF2-40B4-BE49-F238E27FC236}">
                <a16:creationId xmlns:a16="http://schemas.microsoft.com/office/drawing/2014/main" id="{E2643D9D-040C-FA6C-53D0-61C9692D8705}"/>
              </a:ext>
            </a:extLst>
          </p:cNvPr>
          <p:cNvSpPr txBox="1"/>
          <p:nvPr/>
        </p:nvSpPr>
        <p:spPr>
          <a:xfrm>
            <a:off x="3162871" y="2967307"/>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9" name="TextBox 18">
            <a:extLst>
              <a:ext uri="{FF2B5EF4-FFF2-40B4-BE49-F238E27FC236}">
                <a16:creationId xmlns:a16="http://schemas.microsoft.com/office/drawing/2014/main" id="{5FBCB7D1-D28B-F78D-E436-EA244451AABD}"/>
              </a:ext>
            </a:extLst>
          </p:cNvPr>
          <p:cNvSpPr txBox="1"/>
          <p:nvPr/>
        </p:nvSpPr>
        <p:spPr>
          <a:xfrm>
            <a:off x="3531883" y="296730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34E96726-999B-7D4C-E9CA-34A61ACA63D4}"/>
              </a:ext>
            </a:extLst>
          </p:cNvPr>
          <p:cNvSpPr txBox="1"/>
          <p:nvPr/>
        </p:nvSpPr>
        <p:spPr>
          <a:xfrm>
            <a:off x="3900895" y="296730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1" name="TextBox 20">
            <a:extLst>
              <a:ext uri="{FF2B5EF4-FFF2-40B4-BE49-F238E27FC236}">
                <a16:creationId xmlns:a16="http://schemas.microsoft.com/office/drawing/2014/main" id="{1D0DE9A3-9F0F-3710-D3F7-8175002F1832}"/>
              </a:ext>
            </a:extLst>
          </p:cNvPr>
          <p:cNvSpPr txBox="1"/>
          <p:nvPr/>
        </p:nvSpPr>
        <p:spPr>
          <a:xfrm>
            <a:off x="4269907" y="296730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CCE4D702-E6F6-0022-620E-811575AA6F5F}"/>
              </a:ext>
            </a:extLst>
          </p:cNvPr>
          <p:cNvSpPr txBox="1"/>
          <p:nvPr/>
        </p:nvSpPr>
        <p:spPr>
          <a:xfrm>
            <a:off x="8698051"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3" name="TextBox 22">
            <a:extLst>
              <a:ext uri="{FF2B5EF4-FFF2-40B4-BE49-F238E27FC236}">
                <a16:creationId xmlns:a16="http://schemas.microsoft.com/office/drawing/2014/main" id="{E947291C-7C49-4B66-E18C-EA8631794690}"/>
              </a:ext>
            </a:extLst>
          </p:cNvPr>
          <p:cNvSpPr txBox="1"/>
          <p:nvPr/>
        </p:nvSpPr>
        <p:spPr>
          <a:xfrm>
            <a:off x="4638919" y="4107278"/>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24" name="TextBox 23">
            <a:extLst>
              <a:ext uri="{FF2B5EF4-FFF2-40B4-BE49-F238E27FC236}">
                <a16:creationId xmlns:a16="http://schemas.microsoft.com/office/drawing/2014/main" id="{C496AB10-187E-406F-CBCA-656EB5FB4193}"/>
              </a:ext>
            </a:extLst>
          </p:cNvPr>
          <p:cNvSpPr txBox="1"/>
          <p:nvPr/>
        </p:nvSpPr>
        <p:spPr>
          <a:xfrm>
            <a:off x="5007931" y="4107277"/>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5" name="TextBox 24">
            <a:extLst>
              <a:ext uri="{FF2B5EF4-FFF2-40B4-BE49-F238E27FC236}">
                <a16:creationId xmlns:a16="http://schemas.microsoft.com/office/drawing/2014/main" id="{27224ADD-B6C0-4436-9930-DF51EE81004E}"/>
              </a:ext>
            </a:extLst>
          </p:cNvPr>
          <p:cNvSpPr txBox="1"/>
          <p:nvPr/>
        </p:nvSpPr>
        <p:spPr>
          <a:xfrm>
            <a:off x="5376943" y="410727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6" name="TextBox 25">
            <a:extLst>
              <a:ext uri="{FF2B5EF4-FFF2-40B4-BE49-F238E27FC236}">
                <a16:creationId xmlns:a16="http://schemas.microsoft.com/office/drawing/2014/main" id="{7D77B06E-929E-2901-5A10-498AA7DF06E8}"/>
              </a:ext>
            </a:extLst>
          </p:cNvPr>
          <p:cNvSpPr txBox="1"/>
          <p:nvPr/>
        </p:nvSpPr>
        <p:spPr>
          <a:xfrm>
            <a:off x="5745955" y="4107275"/>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M</a:t>
            </a:r>
          </a:p>
        </p:txBody>
      </p:sp>
      <p:sp>
        <p:nvSpPr>
          <p:cNvPr id="27" name="TextBox 26">
            <a:extLst>
              <a:ext uri="{FF2B5EF4-FFF2-40B4-BE49-F238E27FC236}">
                <a16:creationId xmlns:a16="http://schemas.microsoft.com/office/drawing/2014/main" id="{3988BF53-810B-CE9F-D014-ACFE3005EA15}"/>
              </a:ext>
            </a:extLst>
          </p:cNvPr>
          <p:cNvSpPr txBox="1"/>
          <p:nvPr/>
        </p:nvSpPr>
        <p:spPr>
          <a:xfrm>
            <a:off x="6114967" y="4107274"/>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ACBABBC4-34BF-6B0E-CE71-999E80DA7299}"/>
              </a:ext>
            </a:extLst>
          </p:cNvPr>
          <p:cNvSpPr txBox="1"/>
          <p:nvPr/>
        </p:nvSpPr>
        <p:spPr>
          <a:xfrm>
            <a:off x="6483979" y="4107273"/>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B8A20DBA-C921-B161-881B-5B260720EB83}"/>
              </a:ext>
            </a:extLst>
          </p:cNvPr>
          <p:cNvSpPr txBox="1"/>
          <p:nvPr/>
        </p:nvSpPr>
        <p:spPr>
          <a:xfrm>
            <a:off x="6852991" y="4107272"/>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30" name="TextBox 29">
            <a:extLst>
              <a:ext uri="{FF2B5EF4-FFF2-40B4-BE49-F238E27FC236}">
                <a16:creationId xmlns:a16="http://schemas.microsoft.com/office/drawing/2014/main" id="{76AB9F17-0773-7964-7EA2-13123FC038CC}"/>
              </a:ext>
            </a:extLst>
          </p:cNvPr>
          <p:cNvSpPr txBox="1"/>
          <p:nvPr/>
        </p:nvSpPr>
        <p:spPr>
          <a:xfrm>
            <a:off x="7222003" y="4107256"/>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1" name="TextBox 30">
            <a:extLst>
              <a:ext uri="{FF2B5EF4-FFF2-40B4-BE49-F238E27FC236}">
                <a16:creationId xmlns:a16="http://schemas.microsoft.com/office/drawing/2014/main" id="{5F64ECAF-A066-ECD5-F122-AF9C350AA2C2}"/>
              </a:ext>
            </a:extLst>
          </p:cNvPr>
          <p:cNvSpPr txBox="1"/>
          <p:nvPr/>
        </p:nvSpPr>
        <p:spPr>
          <a:xfrm>
            <a:off x="7960027" y="4107255"/>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3" name="TextBox 32">
            <a:extLst>
              <a:ext uri="{FF2B5EF4-FFF2-40B4-BE49-F238E27FC236}">
                <a16:creationId xmlns:a16="http://schemas.microsoft.com/office/drawing/2014/main" id="{D6F65FB5-9EED-3F07-E38A-8CEB7725679F}"/>
              </a:ext>
            </a:extLst>
          </p:cNvPr>
          <p:cNvSpPr txBox="1"/>
          <p:nvPr/>
        </p:nvSpPr>
        <p:spPr>
          <a:xfrm>
            <a:off x="1686823" y="410726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86404E9A-30C6-96D3-2C6E-59BA52DE13CF}"/>
              </a:ext>
            </a:extLst>
          </p:cNvPr>
          <p:cNvSpPr txBox="1"/>
          <p:nvPr/>
        </p:nvSpPr>
        <p:spPr>
          <a:xfrm>
            <a:off x="2055835" y="410726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4A45922D-B8F6-B6A8-70E2-1CBCE7FB6602}"/>
              </a:ext>
            </a:extLst>
          </p:cNvPr>
          <p:cNvSpPr txBox="1"/>
          <p:nvPr/>
        </p:nvSpPr>
        <p:spPr>
          <a:xfrm>
            <a:off x="2424847" y="4107261"/>
            <a:ext cx="369012" cy="461665"/>
          </a:xfrm>
          <a:prstGeom prst="rect">
            <a:avLst/>
          </a:prstGeom>
          <a:solidFill>
            <a:srgbClr val="FF00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6" name="TextBox 35">
            <a:extLst>
              <a:ext uri="{FF2B5EF4-FFF2-40B4-BE49-F238E27FC236}">
                <a16:creationId xmlns:a16="http://schemas.microsoft.com/office/drawing/2014/main" id="{CD6DE748-C955-E78D-0FC1-7F691E4B0FF7}"/>
              </a:ext>
            </a:extLst>
          </p:cNvPr>
          <p:cNvSpPr txBox="1"/>
          <p:nvPr/>
        </p:nvSpPr>
        <p:spPr>
          <a:xfrm>
            <a:off x="2793859" y="4107260"/>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7" name="TextBox 36">
            <a:extLst>
              <a:ext uri="{FF2B5EF4-FFF2-40B4-BE49-F238E27FC236}">
                <a16:creationId xmlns:a16="http://schemas.microsoft.com/office/drawing/2014/main" id="{8B81656B-B675-2098-DD33-68B3D31D537B}"/>
              </a:ext>
            </a:extLst>
          </p:cNvPr>
          <p:cNvSpPr txBox="1"/>
          <p:nvPr/>
        </p:nvSpPr>
        <p:spPr>
          <a:xfrm>
            <a:off x="3162871" y="4107259"/>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8" name="TextBox 37">
            <a:extLst>
              <a:ext uri="{FF2B5EF4-FFF2-40B4-BE49-F238E27FC236}">
                <a16:creationId xmlns:a16="http://schemas.microsoft.com/office/drawing/2014/main" id="{44A1BC72-5E64-5692-C4A7-88769E7E169A}"/>
              </a:ext>
            </a:extLst>
          </p:cNvPr>
          <p:cNvSpPr txBox="1"/>
          <p:nvPr/>
        </p:nvSpPr>
        <p:spPr>
          <a:xfrm>
            <a:off x="3531883" y="4107258"/>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9" name="TextBox 38">
            <a:extLst>
              <a:ext uri="{FF2B5EF4-FFF2-40B4-BE49-F238E27FC236}">
                <a16:creationId xmlns:a16="http://schemas.microsoft.com/office/drawing/2014/main" id="{6E948663-EB4B-F291-7EA8-057A80747D79}"/>
              </a:ext>
            </a:extLst>
          </p:cNvPr>
          <p:cNvSpPr txBox="1"/>
          <p:nvPr/>
        </p:nvSpPr>
        <p:spPr>
          <a:xfrm>
            <a:off x="3900895" y="4107257"/>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40" name="TextBox 39">
            <a:extLst>
              <a:ext uri="{FF2B5EF4-FFF2-40B4-BE49-F238E27FC236}">
                <a16:creationId xmlns:a16="http://schemas.microsoft.com/office/drawing/2014/main" id="{AD016EEC-E506-EADF-558B-4A54BD08B2B7}"/>
              </a:ext>
            </a:extLst>
          </p:cNvPr>
          <p:cNvSpPr txBox="1"/>
          <p:nvPr/>
        </p:nvSpPr>
        <p:spPr>
          <a:xfrm>
            <a:off x="4269907" y="4107256"/>
            <a:ext cx="369012" cy="461665"/>
          </a:xfrm>
          <a:prstGeom prst="rect">
            <a:avLst/>
          </a:prstGeom>
          <a:solidFill>
            <a:srgbClr val="FFFF0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41" name="TextBox 40">
            <a:extLst>
              <a:ext uri="{FF2B5EF4-FFF2-40B4-BE49-F238E27FC236}">
                <a16:creationId xmlns:a16="http://schemas.microsoft.com/office/drawing/2014/main" id="{650EDE86-32A0-E3BE-AC2C-38EA1906195C}"/>
              </a:ext>
            </a:extLst>
          </p:cNvPr>
          <p:cNvSpPr txBox="1"/>
          <p:nvPr/>
        </p:nvSpPr>
        <p:spPr>
          <a:xfrm>
            <a:off x="8329039" y="410724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3" name="TextBox 2">
            <a:extLst>
              <a:ext uri="{FF2B5EF4-FFF2-40B4-BE49-F238E27FC236}">
                <a16:creationId xmlns:a16="http://schemas.microsoft.com/office/drawing/2014/main" id="{50F0379F-D297-7D65-D334-D6CACB071ECF}"/>
              </a:ext>
            </a:extLst>
          </p:cNvPr>
          <p:cNvSpPr txBox="1"/>
          <p:nvPr/>
        </p:nvSpPr>
        <p:spPr>
          <a:xfrm>
            <a:off x="7960027" y="296730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32" name="TextBox 31">
            <a:extLst>
              <a:ext uri="{FF2B5EF4-FFF2-40B4-BE49-F238E27FC236}">
                <a16:creationId xmlns:a16="http://schemas.microsoft.com/office/drawing/2014/main" id="{B68EE83D-F93F-8808-2F10-BA2202B265A9}"/>
              </a:ext>
            </a:extLst>
          </p:cNvPr>
          <p:cNvSpPr txBox="1"/>
          <p:nvPr/>
        </p:nvSpPr>
        <p:spPr>
          <a:xfrm>
            <a:off x="7591015" y="4107240"/>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44" name="Slide Number Placeholder 43">
            <a:extLst>
              <a:ext uri="{FF2B5EF4-FFF2-40B4-BE49-F238E27FC236}">
                <a16:creationId xmlns:a16="http://schemas.microsoft.com/office/drawing/2014/main" id="{8820A18E-5923-B7DF-405D-2687044F3398}"/>
              </a:ext>
            </a:extLst>
          </p:cNvPr>
          <p:cNvSpPr>
            <a:spLocks noGrp="1"/>
          </p:cNvSpPr>
          <p:nvPr>
            <p:ph type="sldNum" sz="quarter" idx="12"/>
          </p:nvPr>
        </p:nvSpPr>
        <p:spPr/>
        <p:txBody>
          <a:bodyPr/>
          <a:lstStyle/>
          <a:p>
            <a:fld id="{0EED7EFE-8F4A-4E55-AD2D-7D815A96E790}" type="slidenum">
              <a:rPr lang="en-US" smtClean="0"/>
              <a:t>190</a:t>
            </a:fld>
            <a:endParaRPr lang="en-US"/>
          </a:p>
        </p:txBody>
      </p:sp>
    </p:spTree>
    <p:extLst>
      <p:ext uri="{BB962C8B-B14F-4D97-AF65-F5344CB8AC3E}">
        <p14:creationId xmlns:p14="http://schemas.microsoft.com/office/powerpoint/2010/main" val="239328089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D48DC-8925-5057-092A-30F13851268B}"/>
              </a:ext>
            </a:extLst>
          </p:cNvPr>
          <p:cNvSpPr>
            <a:spLocks noGrp="1"/>
          </p:cNvSpPr>
          <p:nvPr>
            <p:ph type="ctrTitle"/>
          </p:nvPr>
        </p:nvSpPr>
        <p:spPr/>
        <p:txBody>
          <a:bodyPr/>
          <a:lstStyle/>
          <a:p>
            <a:r>
              <a:rPr lang="en-US" dirty="0"/>
              <a:t>Looking to C++23</a:t>
            </a:r>
          </a:p>
        </p:txBody>
      </p:sp>
      <p:sp>
        <p:nvSpPr>
          <p:cNvPr id="5" name="Subtitle 4">
            <a:extLst>
              <a:ext uri="{FF2B5EF4-FFF2-40B4-BE49-F238E27FC236}">
                <a16:creationId xmlns:a16="http://schemas.microsoft.com/office/drawing/2014/main" id="{C3787084-49BA-8194-8424-B7FE08BB2444}"/>
              </a:ext>
            </a:extLst>
          </p:cNvPr>
          <p:cNvSpPr>
            <a:spLocks noGrp="1"/>
          </p:cNvSpPr>
          <p:nvPr>
            <p:ph type="subTitle" idx="1"/>
          </p:nvPr>
        </p:nvSpPr>
        <p:spPr/>
        <p:txBody>
          <a:bodyPr/>
          <a:lstStyle/>
          <a:p>
            <a:r>
              <a:rPr lang="en-US" dirty="0"/>
              <a:t>what’s in store</a:t>
            </a:r>
          </a:p>
        </p:txBody>
      </p:sp>
    </p:spTree>
    <p:extLst>
      <p:ext uri="{BB962C8B-B14F-4D97-AF65-F5344CB8AC3E}">
        <p14:creationId xmlns:p14="http://schemas.microsoft.com/office/powerpoint/2010/main" val="103282789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ED23-5B42-8523-A8F6-39355C085B73}"/>
              </a:ext>
            </a:extLst>
          </p:cNvPr>
          <p:cNvSpPr>
            <a:spLocks noGrp="1"/>
          </p:cNvSpPr>
          <p:nvPr>
            <p:ph type="title"/>
          </p:nvPr>
        </p:nvSpPr>
        <p:spPr/>
        <p:txBody>
          <a:bodyPr/>
          <a:lstStyle/>
          <a:p>
            <a:r>
              <a:rPr lang="en-US" dirty="0"/>
              <a:t>P2286: Formatting </a:t>
            </a:r>
            <a:r>
              <a:rPr lang="en-US" dirty="0">
                <a:solidFill>
                  <a:schemeClr val="accent6"/>
                </a:solidFill>
              </a:rPr>
              <a:t>Ranges</a:t>
            </a:r>
          </a:p>
        </p:txBody>
      </p:sp>
      <p:sp>
        <p:nvSpPr>
          <p:cNvPr id="3" name="Content Placeholder 2">
            <a:extLst>
              <a:ext uri="{FF2B5EF4-FFF2-40B4-BE49-F238E27FC236}">
                <a16:creationId xmlns:a16="http://schemas.microsoft.com/office/drawing/2014/main" id="{63A96376-46AC-CBD5-CCC1-CE4CEC1DC565}"/>
              </a:ext>
            </a:extLst>
          </p:cNvPr>
          <p:cNvSpPr>
            <a:spLocks noGrp="1"/>
          </p:cNvSpPr>
          <p:nvPr>
            <p:ph idx="1"/>
          </p:nvPr>
        </p:nvSpPr>
        <p:spPr/>
        <p:txBody>
          <a:bodyPr>
            <a:normAutofit/>
          </a:bodyPr>
          <a:lstStyle/>
          <a:p>
            <a:r>
              <a:rPr lang="en-US" sz="2800" dirty="0"/>
              <a:t>R0: January, 2021 (</a:t>
            </a:r>
            <a:r>
              <a:rPr lang="en-US" sz="2800" dirty="0">
                <a:solidFill>
                  <a:schemeClr val="accent6"/>
                </a:solidFill>
              </a:rPr>
              <a:t>8</a:t>
            </a:r>
            <a:r>
              <a:rPr lang="en-US" sz="2800" dirty="0"/>
              <a:t> pages)</a:t>
            </a:r>
          </a:p>
          <a:p>
            <a:pPr lvl="1"/>
            <a:endParaRPr lang="en-US" sz="2400" dirty="0"/>
          </a:p>
        </p:txBody>
      </p:sp>
      <p:pic>
        <p:nvPicPr>
          <p:cNvPr id="5" name="Picture 4">
            <a:extLst>
              <a:ext uri="{FF2B5EF4-FFF2-40B4-BE49-F238E27FC236}">
                <a16:creationId xmlns:a16="http://schemas.microsoft.com/office/drawing/2014/main" id="{1258AEF6-3AF1-AA80-E0F4-C8528BD17D1C}"/>
              </a:ext>
            </a:extLst>
          </p:cNvPr>
          <p:cNvPicPr>
            <a:picLocks noChangeAspect="1"/>
          </p:cNvPicPr>
          <p:nvPr/>
        </p:nvPicPr>
        <p:blipFill>
          <a:blip r:embed="rId2"/>
          <a:stretch>
            <a:fillRect/>
          </a:stretch>
        </p:blipFill>
        <p:spPr>
          <a:xfrm>
            <a:off x="1708090" y="2520482"/>
            <a:ext cx="8836779" cy="3348612"/>
          </a:xfrm>
          <a:prstGeom prst="rect">
            <a:avLst/>
          </a:prstGeom>
        </p:spPr>
      </p:pic>
      <p:sp>
        <p:nvSpPr>
          <p:cNvPr id="6" name="Rectangle 5">
            <a:extLst>
              <a:ext uri="{FF2B5EF4-FFF2-40B4-BE49-F238E27FC236}">
                <a16:creationId xmlns:a16="http://schemas.microsoft.com/office/drawing/2014/main" id="{E5DEFDA0-F6D7-FD5D-F320-0A384CCF77C4}"/>
              </a:ext>
            </a:extLst>
          </p:cNvPr>
          <p:cNvSpPr/>
          <p:nvPr/>
        </p:nvSpPr>
        <p:spPr>
          <a:xfrm>
            <a:off x="1936376" y="4572000"/>
            <a:ext cx="3218330" cy="27790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E1B754A6-BA88-B9C1-1C83-E2D8C7F92DB4}"/>
              </a:ext>
            </a:extLst>
          </p:cNvPr>
          <p:cNvSpPr>
            <a:spLocks noGrp="1"/>
          </p:cNvSpPr>
          <p:nvPr>
            <p:ph type="sldNum" sz="quarter" idx="12"/>
          </p:nvPr>
        </p:nvSpPr>
        <p:spPr/>
        <p:txBody>
          <a:bodyPr/>
          <a:lstStyle/>
          <a:p>
            <a:fld id="{0EED7EFE-8F4A-4E55-AD2D-7D815A96E790}" type="slidenum">
              <a:rPr lang="en-US" smtClean="0"/>
              <a:t>192</a:t>
            </a:fld>
            <a:endParaRPr lang="en-US"/>
          </a:p>
        </p:txBody>
      </p:sp>
    </p:spTree>
    <p:extLst>
      <p:ext uri="{BB962C8B-B14F-4D97-AF65-F5344CB8AC3E}">
        <p14:creationId xmlns:p14="http://schemas.microsoft.com/office/powerpoint/2010/main" val="50023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ED23-5B42-8523-A8F6-39355C085B73}"/>
              </a:ext>
            </a:extLst>
          </p:cNvPr>
          <p:cNvSpPr>
            <a:spLocks noGrp="1"/>
          </p:cNvSpPr>
          <p:nvPr>
            <p:ph type="title"/>
          </p:nvPr>
        </p:nvSpPr>
        <p:spPr/>
        <p:txBody>
          <a:bodyPr/>
          <a:lstStyle/>
          <a:p>
            <a:r>
              <a:rPr lang="en-US" dirty="0"/>
              <a:t>P2286: Formatting </a:t>
            </a:r>
            <a:r>
              <a:rPr lang="en-US" dirty="0">
                <a:solidFill>
                  <a:schemeClr val="accent6"/>
                </a:solidFill>
              </a:rPr>
              <a:t>Ranges</a:t>
            </a:r>
          </a:p>
        </p:txBody>
      </p:sp>
      <p:sp>
        <p:nvSpPr>
          <p:cNvPr id="3" name="Content Placeholder 2">
            <a:extLst>
              <a:ext uri="{FF2B5EF4-FFF2-40B4-BE49-F238E27FC236}">
                <a16:creationId xmlns:a16="http://schemas.microsoft.com/office/drawing/2014/main" id="{63A96376-46AC-CBD5-CCC1-CE4CEC1DC565}"/>
              </a:ext>
            </a:extLst>
          </p:cNvPr>
          <p:cNvSpPr>
            <a:spLocks noGrp="1"/>
          </p:cNvSpPr>
          <p:nvPr>
            <p:ph idx="1"/>
          </p:nvPr>
        </p:nvSpPr>
        <p:spPr/>
        <p:txBody>
          <a:bodyPr>
            <a:normAutofit/>
          </a:bodyPr>
          <a:lstStyle/>
          <a:p>
            <a:r>
              <a:rPr lang="en-US" sz="2800" dirty="0"/>
              <a:t>R0: January, 2021 (</a:t>
            </a:r>
            <a:r>
              <a:rPr lang="en-US" sz="2800" dirty="0">
                <a:solidFill>
                  <a:schemeClr val="accent6"/>
                </a:solidFill>
              </a:rPr>
              <a:t>8</a:t>
            </a:r>
            <a:r>
              <a:rPr lang="en-US" sz="2800" dirty="0"/>
              <a:t> pages)</a:t>
            </a:r>
          </a:p>
          <a:p>
            <a:r>
              <a:rPr lang="en-US" sz="2800" dirty="0"/>
              <a:t>R8: May, 2022 (</a:t>
            </a:r>
            <a:r>
              <a:rPr lang="en-US" sz="2800" dirty="0">
                <a:solidFill>
                  <a:schemeClr val="accent6"/>
                </a:solidFill>
              </a:rPr>
              <a:t>42</a:t>
            </a:r>
            <a:r>
              <a:rPr lang="en-US" sz="2800" dirty="0"/>
              <a:t> pages)</a:t>
            </a:r>
          </a:p>
          <a:p>
            <a:pPr lvl="1"/>
            <a:r>
              <a:rPr lang="en-US" sz="2400" dirty="0"/>
              <a:t>Adopted for C++23</a:t>
            </a:r>
          </a:p>
          <a:p>
            <a:pPr lvl="1"/>
            <a:r>
              <a:rPr lang="en-US" sz="2400" dirty="0"/>
              <a:t>Formatting for </a:t>
            </a:r>
            <a:r>
              <a:rPr lang="en-US" sz="2400" dirty="0">
                <a:solidFill>
                  <a:schemeClr val="accent6"/>
                </a:solidFill>
              </a:rPr>
              <a:t>ranges</a:t>
            </a:r>
            <a:r>
              <a:rPr lang="en-US" sz="2400" dirty="0"/>
              <a:t> and </a:t>
            </a:r>
            <a:r>
              <a:rPr lang="en-US" sz="2400" dirty="0">
                <a:solidFill>
                  <a:schemeClr val="accent6"/>
                </a:solidFill>
              </a:rPr>
              <a:t>tuples</a:t>
            </a:r>
          </a:p>
          <a:p>
            <a:pPr lvl="1"/>
            <a:r>
              <a:rPr lang="en-US" sz="2400" dirty="0"/>
              <a:t>Utility for more convenient range formatting (</a:t>
            </a:r>
            <a:r>
              <a:rPr lang="en-US" dirty="0" err="1">
                <a:latin typeface="Fira Code" panose="020B0809050000020004" pitchFamily="49" charset="0"/>
                <a:ea typeface="Fira Code" panose="020B0809050000020004" pitchFamily="49" charset="0"/>
                <a:cs typeface="Fira Code" panose="020B0809050000020004" pitchFamily="49" charset="0"/>
              </a:rPr>
              <a:t>range_formatter</a:t>
            </a:r>
            <a:r>
              <a:rPr lang="en-US" sz="2400" dirty="0"/>
              <a:t>)</a:t>
            </a:r>
          </a:p>
          <a:p>
            <a:pPr lvl="1"/>
            <a:r>
              <a:rPr lang="en-US" sz="2400" dirty="0"/>
              <a:t>Range specifiers for fill/align/width, no brackets, string, map, underlying</a:t>
            </a:r>
          </a:p>
          <a:p>
            <a:pPr lvl="1"/>
            <a:r>
              <a:rPr lang="en-US" sz="2400" dirty="0"/>
              <a:t>Tuple specifiers for fill/align/width, no brackets, map</a:t>
            </a:r>
          </a:p>
          <a:p>
            <a:pPr lvl="1"/>
            <a:r>
              <a:rPr lang="en-US" sz="2400" dirty="0"/>
              <a:t>String/char escaping </a:t>
            </a:r>
          </a:p>
        </p:txBody>
      </p:sp>
      <p:sp>
        <p:nvSpPr>
          <p:cNvPr id="4" name="TextBox 3">
            <a:extLst>
              <a:ext uri="{FF2B5EF4-FFF2-40B4-BE49-F238E27FC236}">
                <a16:creationId xmlns:a16="http://schemas.microsoft.com/office/drawing/2014/main" id="{549513B3-67F0-98CD-CF80-1EF39E90D0C2}"/>
              </a:ext>
            </a:extLst>
          </p:cNvPr>
          <p:cNvSpPr txBox="1"/>
          <p:nvPr/>
        </p:nvSpPr>
        <p:spPr>
          <a:xfrm>
            <a:off x="3840480" y="2721114"/>
            <a:ext cx="888385" cy="707886"/>
          </a:xfrm>
          <a:prstGeom prst="rect">
            <a:avLst/>
          </a:prstGeom>
          <a:noFill/>
        </p:spPr>
        <p:txBody>
          <a:bodyPr wrap="none" rtlCol="0">
            <a:spAutoFit/>
          </a:bodyPr>
          <a:lstStyle/>
          <a:p>
            <a:r>
              <a:rPr lang="en-US" sz="4000" dirty="0"/>
              <a:t>🎉</a:t>
            </a:r>
          </a:p>
        </p:txBody>
      </p:sp>
      <p:sp>
        <p:nvSpPr>
          <p:cNvPr id="7" name="Slide Number Placeholder 6">
            <a:extLst>
              <a:ext uri="{FF2B5EF4-FFF2-40B4-BE49-F238E27FC236}">
                <a16:creationId xmlns:a16="http://schemas.microsoft.com/office/drawing/2014/main" id="{D34B4364-ECB9-54BE-B5B5-D2C5CCAF0A65}"/>
              </a:ext>
            </a:extLst>
          </p:cNvPr>
          <p:cNvSpPr>
            <a:spLocks noGrp="1"/>
          </p:cNvSpPr>
          <p:nvPr>
            <p:ph type="sldNum" sz="quarter" idx="12"/>
          </p:nvPr>
        </p:nvSpPr>
        <p:spPr/>
        <p:txBody>
          <a:bodyPr/>
          <a:lstStyle/>
          <a:p>
            <a:fld id="{0EED7EFE-8F4A-4E55-AD2D-7D815A96E790}" type="slidenum">
              <a:rPr lang="en-US" smtClean="0"/>
              <a:t>193</a:t>
            </a:fld>
            <a:endParaRPr lang="en-US"/>
          </a:p>
        </p:txBody>
      </p:sp>
    </p:spTree>
    <p:extLst>
      <p:ext uri="{BB962C8B-B14F-4D97-AF65-F5344CB8AC3E}">
        <p14:creationId xmlns:p14="http://schemas.microsoft.com/office/powerpoint/2010/main" val="294557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ED23-5B42-8523-A8F6-39355C085B73}"/>
              </a:ext>
            </a:extLst>
          </p:cNvPr>
          <p:cNvSpPr>
            <a:spLocks noGrp="1"/>
          </p:cNvSpPr>
          <p:nvPr>
            <p:ph type="title"/>
          </p:nvPr>
        </p:nvSpPr>
        <p:spPr/>
        <p:txBody>
          <a:bodyPr/>
          <a:lstStyle/>
          <a:p>
            <a:r>
              <a:rPr lang="en-US" dirty="0"/>
              <a:t>P2286: Formatting </a:t>
            </a:r>
            <a:r>
              <a:rPr lang="en-US" dirty="0">
                <a:solidFill>
                  <a:schemeClr val="accent6"/>
                </a:solidFill>
              </a:rPr>
              <a:t>Ranges</a:t>
            </a:r>
          </a:p>
        </p:txBody>
      </p:sp>
      <p:sp>
        <p:nvSpPr>
          <p:cNvPr id="3" name="Content Placeholder 2">
            <a:extLst>
              <a:ext uri="{FF2B5EF4-FFF2-40B4-BE49-F238E27FC236}">
                <a16:creationId xmlns:a16="http://schemas.microsoft.com/office/drawing/2014/main" id="{63A96376-46AC-CBD5-CCC1-CE4CEC1DC565}"/>
              </a:ext>
            </a:extLst>
          </p:cNvPr>
          <p:cNvSpPr>
            <a:spLocks noGrp="1"/>
          </p:cNvSpPr>
          <p:nvPr>
            <p:ph idx="1"/>
          </p:nvPr>
        </p:nvSpPr>
        <p:spPr>
          <a:xfrm>
            <a:off x="1086394" y="1845734"/>
            <a:ext cx="10058400" cy="4023360"/>
          </a:xfrm>
        </p:spPr>
        <p:txBody>
          <a:bodyPr>
            <a:normAutofit/>
          </a:bodyPr>
          <a:lstStyle/>
          <a:p>
            <a:r>
              <a:rPr lang="en-US" sz="2800" dirty="0"/>
              <a:t>R0: January, 2021 (</a:t>
            </a:r>
            <a:r>
              <a:rPr lang="en-US" sz="2800" dirty="0">
                <a:solidFill>
                  <a:schemeClr val="accent6"/>
                </a:solidFill>
              </a:rPr>
              <a:t>8</a:t>
            </a:r>
            <a:r>
              <a:rPr lang="en-US" sz="2800" dirty="0"/>
              <a:t> pages)</a:t>
            </a:r>
          </a:p>
          <a:p>
            <a:r>
              <a:rPr lang="en-US" sz="2800" dirty="0"/>
              <a:t>R8: May, 2022 (</a:t>
            </a:r>
            <a:r>
              <a:rPr lang="en-US" sz="2800" dirty="0">
                <a:solidFill>
                  <a:schemeClr val="accent6"/>
                </a:solidFill>
              </a:rPr>
              <a:t>42</a:t>
            </a:r>
            <a:r>
              <a:rPr lang="en-US" sz="2800" dirty="0"/>
              <a:t> pages)</a:t>
            </a:r>
          </a:p>
          <a:p>
            <a:r>
              <a:rPr lang="en-US" sz="2800" dirty="0">
                <a:solidFill>
                  <a:schemeClr val="accent6"/>
                </a:solidFill>
              </a:rPr>
              <a:t>Future</a:t>
            </a:r>
            <a:r>
              <a:rPr lang="en-US" sz="2800" dirty="0"/>
              <a:t> work</a:t>
            </a:r>
          </a:p>
          <a:p>
            <a:pPr lvl="1"/>
            <a:r>
              <a:rPr lang="en-US" sz="2400" dirty="0"/>
              <a:t>Utility for fill/align/width for user types (</a:t>
            </a:r>
            <a:r>
              <a:rPr lang="en-US" sz="2000" dirty="0" err="1">
                <a:latin typeface="Fira Code" panose="020B0809050000020004" pitchFamily="49" charset="0"/>
                <a:ea typeface="Fira Code" panose="020B0809050000020004" pitchFamily="49" charset="0"/>
                <a:cs typeface="Fira Code" panose="020B0809050000020004" pitchFamily="49" charset="0"/>
              </a:rPr>
              <a:t>retargeted_format_context</a:t>
            </a:r>
            <a:r>
              <a:rPr lang="en-US" sz="2000" dirty="0">
                <a:solidFill>
                  <a:schemeClr val="accent6"/>
                </a:solidFill>
                <a:ea typeface="Fira Code" panose="020B0809050000020004" pitchFamily="49" charset="0"/>
                <a:cs typeface="Fira Code" panose="020B0809050000020004" pitchFamily="49" charset="0"/>
              </a:rPr>
              <a:t>?</a:t>
            </a:r>
            <a:r>
              <a:rPr lang="en-US" sz="2400" dirty="0"/>
              <a:t>)</a:t>
            </a:r>
          </a:p>
          <a:p>
            <a:pPr lvl="1"/>
            <a:r>
              <a:rPr lang="en-US" sz="2400" dirty="0"/>
              <a:t>Delimiter specifier for </a:t>
            </a:r>
            <a:r>
              <a:rPr lang="en-US" sz="2400" dirty="0">
                <a:solidFill>
                  <a:schemeClr val="accent6"/>
                </a:solidFill>
              </a:rPr>
              <a:t>ranges</a:t>
            </a:r>
          </a:p>
          <a:p>
            <a:pPr lvl="1"/>
            <a:r>
              <a:rPr lang="en-US" sz="2400" dirty="0"/>
              <a:t>Element-wise specifiers for </a:t>
            </a:r>
            <a:r>
              <a:rPr lang="en-US" sz="2400" dirty="0">
                <a:solidFill>
                  <a:schemeClr val="accent6"/>
                </a:solidFill>
              </a:rPr>
              <a:t>tuples </a:t>
            </a:r>
            <a:r>
              <a:rPr lang="en-US" sz="2400" dirty="0"/>
              <a:t>(</a:t>
            </a:r>
            <a:r>
              <a:rPr lang="en-US" sz="2000" dirty="0" err="1">
                <a:latin typeface="Fira Code" panose="020B0809050000020004" pitchFamily="49" charset="0"/>
                <a:ea typeface="Fira Code" panose="020B0809050000020004" pitchFamily="49" charset="0"/>
                <a:cs typeface="Fira Code" panose="020B0809050000020004" pitchFamily="49" charset="0"/>
              </a:rPr>
              <a:t>end_sentry</a:t>
            </a:r>
            <a:r>
              <a:rPr lang="en-US" sz="2000" dirty="0">
                <a:solidFill>
                  <a:schemeClr val="accent6"/>
                </a:solidFill>
                <a:ea typeface="Fira Code" panose="020B0809050000020004" pitchFamily="49" charset="0"/>
                <a:cs typeface="Fira Code" panose="020B0809050000020004" pitchFamily="49" charset="0"/>
              </a:rPr>
              <a:t>?</a:t>
            </a:r>
            <a:r>
              <a:rPr lang="en-US" sz="2400" dirty="0"/>
              <a:t>)</a:t>
            </a:r>
            <a:endParaRPr lang="en-US" sz="2800" dirty="0"/>
          </a:p>
          <a:p>
            <a:pPr lvl="1"/>
            <a:endParaRPr lang="en-US" sz="2800" dirty="0">
              <a:solidFill>
                <a:schemeClr val="accent6"/>
              </a:solidFill>
            </a:endParaRPr>
          </a:p>
          <a:p>
            <a:pPr lvl="1"/>
            <a:endParaRPr lang="en-US" sz="2400" dirty="0"/>
          </a:p>
        </p:txBody>
      </p:sp>
      <p:sp>
        <p:nvSpPr>
          <p:cNvPr id="6" name="Slide Number Placeholder 5">
            <a:extLst>
              <a:ext uri="{FF2B5EF4-FFF2-40B4-BE49-F238E27FC236}">
                <a16:creationId xmlns:a16="http://schemas.microsoft.com/office/drawing/2014/main" id="{D124F053-0C48-1951-C5E3-4691F3FEB89C}"/>
              </a:ext>
            </a:extLst>
          </p:cNvPr>
          <p:cNvSpPr>
            <a:spLocks noGrp="1"/>
          </p:cNvSpPr>
          <p:nvPr>
            <p:ph type="sldNum" sz="quarter" idx="12"/>
          </p:nvPr>
        </p:nvSpPr>
        <p:spPr/>
        <p:txBody>
          <a:bodyPr/>
          <a:lstStyle/>
          <a:p>
            <a:fld id="{0EED7EFE-8F4A-4E55-AD2D-7D815A96E790}" type="slidenum">
              <a:rPr lang="en-US" smtClean="0"/>
              <a:t>194</a:t>
            </a:fld>
            <a:endParaRPr lang="en-US"/>
          </a:p>
        </p:txBody>
      </p:sp>
    </p:spTree>
    <p:extLst>
      <p:ext uri="{BB962C8B-B14F-4D97-AF65-F5344CB8AC3E}">
        <p14:creationId xmlns:p14="http://schemas.microsoft.com/office/powerpoint/2010/main" val="293114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ED23-5B42-8523-A8F6-39355C085B73}"/>
              </a:ext>
            </a:extLst>
          </p:cNvPr>
          <p:cNvSpPr>
            <a:spLocks noGrp="1"/>
          </p:cNvSpPr>
          <p:nvPr>
            <p:ph type="title"/>
          </p:nvPr>
        </p:nvSpPr>
        <p:spPr/>
        <p:txBody>
          <a:bodyPr/>
          <a:lstStyle/>
          <a:p>
            <a:r>
              <a:rPr lang="en-US" dirty="0"/>
              <a:t>P2286: Formatting </a:t>
            </a:r>
            <a:r>
              <a:rPr lang="en-US" dirty="0">
                <a:solidFill>
                  <a:schemeClr val="accent6"/>
                </a:solidFill>
              </a:rPr>
              <a:t>Ranges</a:t>
            </a:r>
          </a:p>
        </p:txBody>
      </p:sp>
      <p:sp>
        <p:nvSpPr>
          <p:cNvPr id="3" name="Content Placeholder 2">
            <a:extLst>
              <a:ext uri="{FF2B5EF4-FFF2-40B4-BE49-F238E27FC236}">
                <a16:creationId xmlns:a16="http://schemas.microsoft.com/office/drawing/2014/main" id="{63A96376-46AC-CBD5-CCC1-CE4CEC1DC565}"/>
              </a:ext>
            </a:extLst>
          </p:cNvPr>
          <p:cNvSpPr>
            <a:spLocks noGrp="1"/>
          </p:cNvSpPr>
          <p:nvPr>
            <p:ph idx="1"/>
          </p:nvPr>
        </p:nvSpPr>
        <p:spPr/>
        <p:txBody>
          <a:bodyPr>
            <a:normAutofit/>
          </a:bodyPr>
          <a:lstStyle/>
          <a:p>
            <a:r>
              <a:rPr lang="en-US" sz="2800" dirty="0"/>
              <a:t>R0: January, 2021 (</a:t>
            </a:r>
            <a:r>
              <a:rPr lang="en-US" sz="2800" dirty="0">
                <a:solidFill>
                  <a:schemeClr val="accent6"/>
                </a:solidFill>
              </a:rPr>
              <a:t>8</a:t>
            </a:r>
            <a:r>
              <a:rPr lang="en-US" sz="2800" dirty="0"/>
              <a:t> pages)</a:t>
            </a:r>
          </a:p>
          <a:p>
            <a:r>
              <a:rPr lang="en-US" sz="2800" dirty="0"/>
              <a:t>R8: May, 2022 (</a:t>
            </a:r>
            <a:r>
              <a:rPr lang="en-US" sz="2800" dirty="0">
                <a:solidFill>
                  <a:schemeClr val="accent6"/>
                </a:solidFill>
              </a:rPr>
              <a:t>42</a:t>
            </a:r>
            <a:r>
              <a:rPr lang="en-US" sz="2800" dirty="0"/>
              <a:t> pages)</a:t>
            </a:r>
          </a:p>
          <a:p>
            <a:r>
              <a:rPr lang="en-US" sz="2800" dirty="0">
                <a:solidFill>
                  <a:schemeClr val="accent6"/>
                </a:solidFill>
              </a:rPr>
              <a:t>Future</a:t>
            </a:r>
            <a:r>
              <a:rPr lang="en-US" sz="2800" dirty="0"/>
              <a:t> work</a:t>
            </a:r>
          </a:p>
          <a:p>
            <a:endParaRPr lang="en-US" sz="2800" dirty="0"/>
          </a:p>
          <a:p>
            <a:r>
              <a:rPr lang="en-US" sz="2800" dirty="0"/>
              <a:t>This paper (and work) would not exist without:</a:t>
            </a:r>
          </a:p>
          <a:p>
            <a:pPr lvl="1"/>
            <a:r>
              <a:rPr lang="en-US" sz="2600" dirty="0"/>
              <a:t>Victor </a:t>
            </a:r>
            <a:r>
              <a:rPr lang="en-US" sz="2600" dirty="0" err="1">
                <a:solidFill>
                  <a:schemeClr val="accent6"/>
                </a:solidFill>
              </a:rPr>
              <a:t>Zverovich</a:t>
            </a:r>
            <a:endParaRPr lang="en-US" sz="2600" dirty="0">
              <a:solidFill>
                <a:schemeClr val="accent6"/>
              </a:solidFill>
            </a:endParaRPr>
          </a:p>
          <a:p>
            <a:pPr lvl="1"/>
            <a:r>
              <a:rPr lang="en-US" sz="2600" dirty="0"/>
              <a:t>Tim </a:t>
            </a:r>
            <a:r>
              <a:rPr lang="en-US" sz="2600" dirty="0">
                <a:solidFill>
                  <a:schemeClr val="accent6"/>
                </a:solidFill>
              </a:rPr>
              <a:t>Song</a:t>
            </a:r>
          </a:p>
          <a:p>
            <a:pPr lvl="1"/>
            <a:r>
              <a:rPr lang="en-US" sz="2600" dirty="0"/>
              <a:t>Peter </a:t>
            </a:r>
            <a:r>
              <a:rPr lang="en-US" sz="2600" dirty="0" err="1">
                <a:solidFill>
                  <a:schemeClr val="accent6"/>
                </a:solidFill>
              </a:rPr>
              <a:t>Dimov</a:t>
            </a:r>
            <a:endParaRPr lang="en-US" sz="2600" dirty="0">
              <a:solidFill>
                <a:schemeClr val="accent6"/>
              </a:solidFill>
            </a:endParaRPr>
          </a:p>
        </p:txBody>
      </p:sp>
      <p:sp>
        <p:nvSpPr>
          <p:cNvPr id="6" name="Slide Number Placeholder 5">
            <a:extLst>
              <a:ext uri="{FF2B5EF4-FFF2-40B4-BE49-F238E27FC236}">
                <a16:creationId xmlns:a16="http://schemas.microsoft.com/office/drawing/2014/main" id="{30272FEE-66CE-4C10-C6E6-0A0B082BD5D5}"/>
              </a:ext>
            </a:extLst>
          </p:cNvPr>
          <p:cNvSpPr>
            <a:spLocks noGrp="1"/>
          </p:cNvSpPr>
          <p:nvPr>
            <p:ph type="sldNum" sz="quarter" idx="12"/>
          </p:nvPr>
        </p:nvSpPr>
        <p:spPr/>
        <p:txBody>
          <a:bodyPr/>
          <a:lstStyle/>
          <a:p>
            <a:fld id="{0EED7EFE-8F4A-4E55-AD2D-7D815A96E790}" type="slidenum">
              <a:rPr lang="en-US" smtClean="0"/>
              <a:t>195</a:t>
            </a:fld>
            <a:endParaRPr lang="en-US"/>
          </a:p>
        </p:txBody>
      </p:sp>
    </p:spTree>
    <p:extLst>
      <p:ext uri="{BB962C8B-B14F-4D97-AF65-F5344CB8AC3E}">
        <p14:creationId xmlns:p14="http://schemas.microsoft.com/office/powerpoint/2010/main" val="381576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808C-A40D-9809-3B2F-882307562E53}"/>
              </a:ext>
            </a:extLst>
          </p:cNvPr>
          <p:cNvSpPr>
            <a:spLocks noGrp="1"/>
          </p:cNvSpPr>
          <p:nvPr>
            <p:ph type="title"/>
          </p:nvPr>
        </p:nvSpPr>
        <p:spPr/>
        <p:txBody>
          <a:bodyPr/>
          <a:lstStyle/>
          <a:p>
            <a:r>
              <a:rPr lang="en-US" dirty="0"/>
              <a:t>About </a:t>
            </a:r>
            <a:r>
              <a:rPr lang="en-US" dirty="0">
                <a:solidFill>
                  <a:schemeClr val="accent6"/>
                </a:solidFill>
              </a:rPr>
              <a:t>Me</a:t>
            </a:r>
          </a:p>
        </p:txBody>
      </p:sp>
      <p:sp>
        <p:nvSpPr>
          <p:cNvPr id="3" name="Content Placeholder 2">
            <a:extLst>
              <a:ext uri="{FF2B5EF4-FFF2-40B4-BE49-F238E27FC236}">
                <a16:creationId xmlns:a16="http://schemas.microsoft.com/office/drawing/2014/main" id="{CD5729C1-20D2-712E-24AC-70FFE99A99B7}"/>
              </a:ext>
            </a:extLst>
          </p:cNvPr>
          <p:cNvSpPr>
            <a:spLocks noGrp="1"/>
          </p:cNvSpPr>
          <p:nvPr>
            <p:ph idx="1"/>
          </p:nvPr>
        </p:nvSpPr>
        <p:spPr/>
        <p:txBody>
          <a:bodyPr>
            <a:normAutofit/>
          </a:bodyPr>
          <a:lstStyle/>
          <a:p>
            <a:r>
              <a:rPr lang="en-US" sz="2400" dirty="0"/>
              <a:t>C++ Software Developer at Jump Trading since 2014</a:t>
            </a:r>
          </a:p>
        </p:txBody>
      </p:sp>
      <p:pic>
        <p:nvPicPr>
          <p:cNvPr id="4" name="Picture 3">
            <a:extLst>
              <a:ext uri="{FF2B5EF4-FFF2-40B4-BE49-F238E27FC236}">
                <a16:creationId xmlns:a16="http://schemas.microsoft.com/office/drawing/2014/main" id="{70D9FAFB-2911-2FD5-3D7C-3EB5745311A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17998" y="3241145"/>
            <a:ext cx="4361500" cy="2423055"/>
          </a:xfrm>
          <a:prstGeom prst="rect">
            <a:avLst/>
          </a:prstGeom>
          <a:solidFill>
            <a:schemeClr val="bg1"/>
          </a:solidFill>
          <a:ln>
            <a:solidFill>
              <a:schemeClr val="tx1"/>
            </a:solidFill>
          </a:ln>
        </p:spPr>
      </p:pic>
      <p:sp>
        <p:nvSpPr>
          <p:cNvPr id="7" name="Slide Number Placeholder 6">
            <a:extLst>
              <a:ext uri="{FF2B5EF4-FFF2-40B4-BE49-F238E27FC236}">
                <a16:creationId xmlns:a16="http://schemas.microsoft.com/office/drawing/2014/main" id="{53ABA504-BC01-516E-3E71-6228C282BD79}"/>
              </a:ext>
            </a:extLst>
          </p:cNvPr>
          <p:cNvSpPr>
            <a:spLocks noGrp="1"/>
          </p:cNvSpPr>
          <p:nvPr>
            <p:ph type="sldNum" sz="quarter" idx="12"/>
          </p:nvPr>
        </p:nvSpPr>
        <p:spPr/>
        <p:txBody>
          <a:bodyPr/>
          <a:lstStyle/>
          <a:p>
            <a:fld id="{0EED7EFE-8F4A-4E55-AD2D-7D815A96E790}" type="slidenum">
              <a:rPr lang="en-US" smtClean="0"/>
              <a:t>2</a:t>
            </a:fld>
            <a:endParaRPr lang="en-US"/>
          </a:p>
        </p:txBody>
      </p:sp>
    </p:spTree>
    <p:extLst>
      <p:ext uri="{BB962C8B-B14F-4D97-AF65-F5344CB8AC3E}">
        <p14:creationId xmlns:p14="http://schemas.microsoft.com/office/powerpoint/2010/main" val="1552684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6D32F-FF08-D374-2640-ABA29DB877B9}"/>
              </a:ext>
            </a:extLst>
          </p:cNvPr>
          <p:cNvSpPr>
            <a:spLocks noGrp="1"/>
          </p:cNvSpPr>
          <p:nvPr>
            <p:ph type="title"/>
          </p:nvPr>
        </p:nvSpPr>
        <p:spPr/>
        <p:txBody>
          <a:bodyPr/>
          <a:lstStyle/>
          <a:p>
            <a:r>
              <a:rPr lang="en-US" dirty="0"/>
              <a:t>Intro to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6" name="TextBox 5">
            <a:extLst>
              <a:ext uri="{FF2B5EF4-FFF2-40B4-BE49-F238E27FC236}">
                <a16:creationId xmlns:a16="http://schemas.microsoft.com/office/drawing/2014/main" id="{19650E7C-D4FB-C1A1-69B4-5EED00BBB765}"/>
              </a:ext>
            </a:extLst>
          </p:cNvPr>
          <p:cNvSpPr txBox="1"/>
          <p:nvPr/>
        </p:nvSpPr>
        <p:spPr>
          <a:xfrm>
            <a:off x="1097280" y="2598003"/>
            <a:ext cx="9401933"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"The price of {0:#X} is {0}</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48879</a:t>
            </a:r>
            <a:r>
              <a:rPr lang="en-US" sz="2400" b="0" dirty="0">
                <a:solidFill>
                  <a:srgbClr val="000000"/>
                </a:solidFill>
                <a:effectLst/>
                <a:latin typeface="Fira Code" panose="020B0809050000020004" pitchFamily="49" charset="0"/>
              </a:rPr>
              <a:t>);</a:t>
            </a:r>
          </a:p>
        </p:txBody>
      </p:sp>
      <p:sp>
        <p:nvSpPr>
          <p:cNvPr id="7" name="Rectangle 6">
            <a:extLst>
              <a:ext uri="{FF2B5EF4-FFF2-40B4-BE49-F238E27FC236}">
                <a16:creationId xmlns:a16="http://schemas.microsoft.com/office/drawing/2014/main" id="{9D352873-7A4B-3844-F785-37CE14CA63E0}"/>
              </a:ext>
            </a:extLst>
          </p:cNvPr>
          <p:cNvSpPr/>
          <p:nvPr/>
        </p:nvSpPr>
        <p:spPr>
          <a:xfrm>
            <a:off x="5715000" y="2598003"/>
            <a:ext cx="1128252"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AF571E8-5B88-DA33-EEFF-6814D6361EB9}"/>
              </a:ext>
            </a:extLst>
          </p:cNvPr>
          <p:cNvSpPr/>
          <p:nvPr/>
        </p:nvSpPr>
        <p:spPr>
          <a:xfrm>
            <a:off x="9024195" y="2598002"/>
            <a:ext cx="948919"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3B0962-14E4-8E64-3B33-99075817697F}"/>
              </a:ext>
            </a:extLst>
          </p:cNvPr>
          <p:cNvSpPr/>
          <p:nvPr/>
        </p:nvSpPr>
        <p:spPr>
          <a:xfrm>
            <a:off x="7592470" y="2598003"/>
            <a:ext cx="519144"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EB9A46-19DC-ED0F-1940-BD69CBEC2E38}"/>
              </a:ext>
            </a:extLst>
          </p:cNvPr>
          <p:cNvSpPr/>
          <p:nvPr/>
        </p:nvSpPr>
        <p:spPr>
          <a:xfrm>
            <a:off x="8919962" y="2509902"/>
            <a:ext cx="1128251" cy="67575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60B77F3-96ED-1687-9488-934A39951326}"/>
              </a:ext>
            </a:extLst>
          </p:cNvPr>
          <p:cNvSpPr txBox="1"/>
          <p:nvPr/>
        </p:nvSpPr>
        <p:spPr>
          <a:xfrm>
            <a:off x="3466268" y="4289643"/>
            <a:ext cx="5346335" cy="830997"/>
          </a:xfrm>
          <a:prstGeom prst="rect">
            <a:avLst/>
          </a:prstGeom>
          <a:noFill/>
        </p:spPr>
        <p:txBody>
          <a:bodyPr wrap="none" rtlCol="0">
            <a:spAutoFit/>
          </a:bodyPr>
          <a:lstStyle/>
          <a:p>
            <a:r>
              <a:rPr lang="en-US" sz="2400" b="0" dirty="0">
                <a:effectLst/>
                <a:latin typeface="Fira Code" panose="020B0809050000020004" pitchFamily="49" charset="0"/>
              </a:rPr>
              <a:t>The price of 0xBEEF is 48879</a:t>
            </a:r>
          </a:p>
          <a:p>
            <a:endParaRPr lang="en-US" sz="2400" dirty="0"/>
          </a:p>
        </p:txBody>
      </p:sp>
      <p:sp>
        <p:nvSpPr>
          <p:cNvPr id="12" name="Rectangle 11">
            <a:extLst>
              <a:ext uri="{FF2B5EF4-FFF2-40B4-BE49-F238E27FC236}">
                <a16:creationId xmlns:a16="http://schemas.microsoft.com/office/drawing/2014/main" id="{CA714129-D833-3655-64DC-B63AEC1B5CF3}"/>
              </a:ext>
            </a:extLst>
          </p:cNvPr>
          <p:cNvSpPr/>
          <p:nvPr/>
        </p:nvSpPr>
        <p:spPr>
          <a:xfrm>
            <a:off x="5885330" y="4264109"/>
            <a:ext cx="1187996"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EC6459-B887-8F07-22B0-6071F444BBA4}"/>
              </a:ext>
            </a:extLst>
          </p:cNvPr>
          <p:cNvSpPr/>
          <p:nvPr/>
        </p:nvSpPr>
        <p:spPr>
          <a:xfrm>
            <a:off x="7726680" y="4264108"/>
            <a:ext cx="992566"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25DBDDE-2BFF-4FD6-7349-0588BAE86683}"/>
              </a:ext>
            </a:extLst>
          </p:cNvPr>
          <p:cNvSpPr>
            <a:spLocks noGrp="1"/>
          </p:cNvSpPr>
          <p:nvPr>
            <p:ph type="sldNum" sz="quarter" idx="12"/>
          </p:nvPr>
        </p:nvSpPr>
        <p:spPr/>
        <p:txBody>
          <a:bodyPr/>
          <a:lstStyle/>
          <a:p>
            <a:fld id="{0EED7EFE-8F4A-4E55-AD2D-7D815A96E790}" type="slidenum">
              <a:rPr lang="en-US" smtClean="0"/>
              <a:t>20</a:t>
            </a:fld>
            <a:endParaRPr lang="en-US"/>
          </a:p>
        </p:txBody>
      </p:sp>
    </p:spTree>
    <p:extLst>
      <p:ext uri="{BB962C8B-B14F-4D97-AF65-F5344CB8AC3E}">
        <p14:creationId xmlns:p14="http://schemas.microsoft.com/office/powerpoint/2010/main" val="325964419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6D32F-FF08-D374-2640-ABA29DB877B9}"/>
              </a:ext>
            </a:extLst>
          </p:cNvPr>
          <p:cNvSpPr>
            <a:spLocks noGrp="1"/>
          </p:cNvSpPr>
          <p:nvPr>
            <p:ph type="title"/>
          </p:nvPr>
        </p:nvSpPr>
        <p:spPr/>
        <p:txBody>
          <a:bodyPr/>
          <a:lstStyle/>
          <a:p>
            <a:r>
              <a:rPr lang="en-US" dirty="0"/>
              <a:t>Intro to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6" name="TextBox 5">
            <a:extLst>
              <a:ext uri="{FF2B5EF4-FFF2-40B4-BE49-F238E27FC236}">
                <a16:creationId xmlns:a16="http://schemas.microsoft.com/office/drawing/2014/main" id="{19650E7C-D4FB-C1A1-69B4-5EED00BBB765}"/>
              </a:ext>
            </a:extLst>
          </p:cNvPr>
          <p:cNvSpPr txBox="1"/>
          <p:nvPr/>
        </p:nvSpPr>
        <p:spPr>
          <a:xfrm>
            <a:off x="1097280" y="2598003"/>
            <a:ext cx="9401933"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"The price of {0:#X} is {0}</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48879</a:t>
            </a:r>
            <a:r>
              <a:rPr lang="en-US" sz="2400" b="0" dirty="0">
                <a:solidFill>
                  <a:srgbClr val="000000"/>
                </a:solidFill>
                <a:effectLst/>
                <a:latin typeface="Fira Code" panose="020B0809050000020004" pitchFamily="49" charset="0"/>
              </a:rPr>
              <a:t>);</a:t>
            </a:r>
          </a:p>
        </p:txBody>
      </p:sp>
      <p:sp>
        <p:nvSpPr>
          <p:cNvPr id="2" name="Left Bracket 1">
            <a:extLst>
              <a:ext uri="{FF2B5EF4-FFF2-40B4-BE49-F238E27FC236}">
                <a16:creationId xmlns:a16="http://schemas.microsoft.com/office/drawing/2014/main" id="{ECC01585-07C9-0573-6614-B7CD2A8798B6}"/>
              </a:ext>
            </a:extLst>
          </p:cNvPr>
          <p:cNvSpPr/>
          <p:nvPr/>
        </p:nvSpPr>
        <p:spPr>
          <a:xfrm rot="16200000">
            <a:off x="6186400" y="2592885"/>
            <a:ext cx="192831" cy="1061884"/>
          </a:xfrm>
          <a:prstGeom prst="lef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solidFill>
            </a:endParaRPr>
          </a:p>
        </p:txBody>
      </p:sp>
      <p:sp>
        <p:nvSpPr>
          <p:cNvPr id="3" name="TextBox 2">
            <a:extLst>
              <a:ext uri="{FF2B5EF4-FFF2-40B4-BE49-F238E27FC236}">
                <a16:creationId xmlns:a16="http://schemas.microsoft.com/office/drawing/2014/main" id="{994DD076-C97A-C835-1747-B83D6034AA43}"/>
              </a:ext>
            </a:extLst>
          </p:cNvPr>
          <p:cNvSpPr txBox="1"/>
          <p:nvPr/>
        </p:nvSpPr>
        <p:spPr>
          <a:xfrm>
            <a:off x="5907102" y="3731261"/>
            <a:ext cx="2528256" cy="369332"/>
          </a:xfrm>
          <a:prstGeom prst="rect">
            <a:avLst/>
          </a:prstGeom>
          <a:noFill/>
          <a:ln>
            <a:noFill/>
          </a:ln>
        </p:spPr>
        <p:txBody>
          <a:bodyPr wrap="none" rtlCol="0">
            <a:spAutoFit/>
          </a:bodyPr>
          <a:lstStyle/>
          <a:p>
            <a:r>
              <a:rPr lang="en-US" i="1" dirty="0">
                <a:solidFill>
                  <a:schemeClr val="accent1"/>
                </a:solidFill>
                <a:latin typeface="Fira Code" panose="020B0809050000020004" pitchFamily="49" charset="0"/>
                <a:ea typeface="Fira Code" panose="020B0809050000020004" pitchFamily="49" charset="0"/>
                <a:cs typeface="Fira Code" panose="020B0809050000020004" pitchFamily="49" charset="0"/>
              </a:rPr>
              <a:t>replacement-field</a:t>
            </a:r>
          </a:p>
        </p:txBody>
      </p:sp>
      <p:sp>
        <p:nvSpPr>
          <p:cNvPr id="5" name="Left Bracket 4">
            <a:extLst>
              <a:ext uri="{FF2B5EF4-FFF2-40B4-BE49-F238E27FC236}">
                <a16:creationId xmlns:a16="http://schemas.microsoft.com/office/drawing/2014/main" id="{B73F80A8-C7EC-B973-6193-001BC681D34F}"/>
              </a:ext>
            </a:extLst>
          </p:cNvPr>
          <p:cNvSpPr/>
          <p:nvPr/>
        </p:nvSpPr>
        <p:spPr>
          <a:xfrm rot="16200000">
            <a:off x="7748410" y="2933325"/>
            <a:ext cx="192831" cy="381002"/>
          </a:xfrm>
          <a:prstGeom prst="lef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solidFill>
            </a:endParaRPr>
          </a:p>
        </p:txBody>
      </p:sp>
      <p:cxnSp>
        <p:nvCxnSpPr>
          <p:cNvPr id="14" name="Straight Arrow Connector 13">
            <a:extLst>
              <a:ext uri="{FF2B5EF4-FFF2-40B4-BE49-F238E27FC236}">
                <a16:creationId xmlns:a16="http://schemas.microsoft.com/office/drawing/2014/main" id="{3BFA1120-6950-E980-866A-2550679F20E1}"/>
              </a:ext>
            </a:extLst>
          </p:cNvPr>
          <p:cNvCxnSpPr>
            <a:cxnSpLocks/>
            <a:stCxn id="3" idx="0"/>
            <a:endCxn id="2" idx="1"/>
          </p:cNvCxnSpPr>
          <p:nvPr/>
        </p:nvCxnSpPr>
        <p:spPr>
          <a:xfrm flipH="1" flipV="1">
            <a:off x="6282816" y="3220243"/>
            <a:ext cx="888414" cy="51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F28A9EC-7AAF-2DFE-8B0B-660629702DD5}"/>
              </a:ext>
            </a:extLst>
          </p:cNvPr>
          <p:cNvCxnSpPr>
            <a:stCxn id="3" idx="0"/>
            <a:endCxn id="5" idx="1"/>
          </p:cNvCxnSpPr>
          <p:nvPr/>
        </p:nvCxnSpPr>
        <p:spPr>
          <a:xfrm flipV="1">
            <a:off x="7171230" y="3220242"/>
            <a:ext cx="673596" cy="511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1BA9372-2C17-E3AC-3516-32CE2BEA4590}"/>
              </a:ext>
            </a:extLst>
          </p:cNvPr>
          <p:cNvSpPr txBox="1"/>
          <p:nvPr/>
        </p:nvSpPr>
        <p:spPr>
          <a:xfrm>
            <a:off x="4064353" y="4446895"/>
            <a:ext cx="1752412" cy="369332"/>
          </a:xfrm>
          <a:prstGeom prst="rect">
            <a:avLst/>
          </a:prstGeom>
          <a:noFill/>
          <a:ln>
            <a:noFill/>
          </a:ln>
        </p:spPr>
        <p:txBody>
          <a:bodyPr wrap="square" rtlCol="0">
            <a:spAutoFit/>
          </a:bodyPr>
          <a:lstStyle/>
          <a:p>
            <a:r>
              <a:rPr lang="en-US" i="1" dirty="0">
                <a:solidFill>
                  <a:srgbClr val="7030A0"/>
                </a:solidFill>
                <a:latin typeface="Fira Code" panose="020B0809050000020004" pitchFamily="49" charset="0"/>
                <a:ea typeface="Fira Code" panose="020B0809050000020004" pitchFamily="49" charset="0"/>
                <a:cs typeface="Fira Code" panose="020B0809050000020004" pitchFamily="49" charset="0"/>
              </a:rPr>
              <a:t>format-spec</a:t>
            </a:r>
          </a:p>
        </p:txBody>
      </p:sp>
      <p:cxnSp>
        <p:nvCxnSpPr>
          <p:cNvPr id="19" name="Straight Arrow Connector 18">
            <a:extLst>
              <a:ext uri="{FF2B5EF4-FFF2-40B4-BE49-F238E27FC236}">
                <a16:creationId xmlns:a16="http://schemas.microsoft.com/office/drawing/2014/main" id="{CC0EEAB4-AF90-E2C5-BE06-3B7AE6DA4DF9}"/>
              </a:ext>
            </a:extLst>
          </p:cNvPr>
          <p:cNvCxnSpPr>
            <a:cxnSpLocks/>
          </p:cNvCxnSpPr>
          <p:nvPr/>
        </p:nvCxnSpPr>
        <p:spPr>
          <a:xfrm flipV="1">
            <a:off x="5158533" y="3079376"/>
            <a:ext cx="1134830" cy="133344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7135F80-1391-852B-BC32-08F03687DA44}"/>
              </a:ext>
            </a:extLst>
          </p:cNvPr>
          <p:cNvSpPr/>
          <p:nvPr/>
        </p:nvSpPr>
        <p:spPr>
          <a:xfrm>
            <a:off x="6290675" y="2598003"/>
            <a:ext cx="422791" cy="481373"/>
          </a:xfrm>
          <a:prstGeom prst="rect">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35A1511-92F7-1841-71A9-8227B4C62AF4}"/>
              </a:ext>
            </a:extLst>
          </p:cNvPr>
          <p:cNvSpPr txBox="1"/>
          <p:nvPr/>
        </p:nvSpPr>
        <p:spPr>
          <a:xfrm>
            <a:off x="7178647" y="4928268"/>
            <a:ext cx="1039154" cy="369332"/>
          </a:xfrm>
          <a:prstGeom prst="rect">
            <a:avLst/>
          </a:prstGeom>
          <a:noFill/>
          <a:ln>
            <a:noFill/>
          </a:ln>
        </p:spPr>
        <p:txBody>
          <a:bodyPr wrap="square" rtlCol="0">
            <a:spAutoFit/>
          </a:bodyPr>
          <a:lstStyle/>
          <a:p>
            <a:r>
              <a:rPr lang="en-US" i="1" dirty="0" err="1">
                <a:solidFill>
                  <a:srgbClr val="FFC000"/>
                </a:solidFill>
                <a:latin typeface="Fira Code" panose="020B0809050000020004" pitchFamily="49" charset="0"/>
                <a:ea typeface="Fira Code" panose="020B0809050000020004" pitchFamily="49" charset="0"/>
                <a:cs typeface="Fira Code" panose="020B0809050000020004" pitchFamily="49" charset="0"/>
              </a:rPr>
              <a:t>arg</a:t>
            </a:r>
            <a:r>
              <a:rPr lang="en-US" i="1" dirty="0">
                <a:solidFill>
                  <a:srgbClr val="FFC000"/>
                </a:solidFill>
                <a:latin typeface="Fira Code" panose="020B0809050000020004" pitchFamily="49" charset="0"/>
                <a:ea typeface="Fira Code" panose="020B0809050000020004" pitchFamily="49" charset="0"/>
                <a:cs typeface="Fira Code" panose="020B0809050000020004" pitchFamily="49" charset="0"/>
              </a:rPr>
              <a:t>-id</a:t>
            </a:r>
          </a:p>
        </p:txBody>
      </p:sp>
      <p:cxnSp>
        <p:nvCxnSpPr>
          <p:cNvPr id="26" name="Straight Arrow Connector 25">
            <a:extLst>
              <a:ext uri="{FF2B5EF4-FFF2-40B4-BE49-F238E27FC236}">
                <a16:creationId xmlns:a16="http://schemas.microsoft.com/office/drawing/2014/main" id="{EFD44CFC-4729-894E-BE69-737CE261E4F6}"/>
              </a:ext>
            </a:extLst>
          </p:cNvPr>
          <p:cNvCxnSpPr>
            <a:cxnSpLocks/>
            <a:stCxn id="25" idx="0"/>
            <a:endCxn id="27" idx="2"/>
          </p:cNvCxnSpPr>
          <p:nvPr/>
        </p:nvCxnSpPr>
        <p:spPr>
          <a:xfrm flipV="1">
            <a:off x="7698224" y="3076737"/>
            <a:ext cx="146118" cy="185153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21BF7C9-86D2-411B-279C-EACA7A472AB8}"/>
              </a:ext>
            </a:extLst>
          </p:cNvPr>
          <p:cNvSpPr/>
          <p:nvPr/>
        </p:nvSpPr>
        <p:spPr>
          <a:xfrm>
            <a:off x="7736353" y="2595364"/>
            <a:ext cx="215977" cy="481373"/>
          </a:xfrm>
          <a:prstGeom prst="rect">
            <a:avLst/>
          </a:prstGeom>
          <a:solidFill>
            <a:srgbClr val="FFC00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BF252FA-D39A-4359-303B-C3A9D37A34A2}"/>
              </a:ext>
            </a:extLst>
          </p:cNvPr>
          <p:cNvSpPr/>
          <p:nvPr/>
        </p:nvSpPr>
        <p:spPr>
          <a:xfrm>
            <a:off x="5909607" y="2596896"/>
            <a:ext cx="215977" cy="481373"/>
          </a:xfrm>
          <a:prstGeom prst="rect">
            <a:avLst/>
          </a:prstGeom>
          <a:solidFill>
            <a:srgbClr val="FFC00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3DE8C1DC-991C-7660-CFD6-89EA4FA8482C}"/>
              </a:ext>
            </a:extLst>
          </p:cNvPr>
          <p:cNvCxnSpPr>
            <a:cxnSpLocks/>
            <a:stCxn id="25" idx="0"/>
            <a:endCxn id="28" idx="2"/>
          </p:cNvCxnSpPr>
          <p:nvPr/>
        </p:nvCxnSpPr>
        <p:spPr>
          <a:xfrm flipH="1" flipV="1">
            <a:off x="6017596" y="3078269"/>
            <a:ext cx="1680628" cy="184999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8" name="Left Bracket 37">
            <a:extLst>
              <a:ext uri="{FF2B5EF4-FFF2-40B4-BE49-F238E27FC236}">
                <a16:creationId xmlns:a16="http://schemas.microsoft.com/office/drawing/2014/main" id="{58209DB5-210A-BD14-4EE2-304CCBAB9D3F}"/>
              </a:ext>
            </a:extLst>
          </p:cNvPr>
          <p:cNvSpPr/>
          <p:nvPr/>
        </p:nvSpPr>
        <p:spPr>
          <a:xfrm rot="5400000">
            <a:off x="8589022" y="1615064"/>
            <a:ext cx="170157" cy="1659520"/>
          </a:xfrm>
          <a:prstGeom prst="leftBracket">
            <a:avLst>
              <a:gd name="adj" fmla="val 0"/>
            </a:avLst>
          </a:prstGeom>
          <a:ln>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ket 38">
            <a:extLst>
              <a:ext uri="{FF2B5EF4-FFF2-40B4-BE49-F238E27FC236}">
                <a16:creationId xmlns:a16="http://schemas.microsoft.com/office/drawing/2014/main" id="{8B27B2A9-21EF-D148-AAB7-DDC8D7C2F61C}"/>
              </a:ext>
            </a:extLst>
          </p:cNvPr>
          <p:cNvSpPr/>
          <p:nvPr/>
        </p:nvSpPr>
        <p:spPr>
          <a:xfrm rot="5400000">
            <a:off x="7670942" y="577588"/>
            <a:ext cx="286740" cy="3615075"/>
          </a:xfrm>
          <a:prstGeom prst="leftBracket">
            <a:avLst>
              <a:gd name="adj" fmla="val 0"/>
            </a:avLst>
          </a:prstGeom>
          <a:ln>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694A9418-DA55-7892-01DA-3D73DBD908BE}"/>
              </a:ext>
            </a:extLst>
          </p:cNvPr>
          <p:cNvSpPr>
            <a:spLocks noGrp="1"/>
          </p:cNvSpPr>
          <p:nvPr>
            <p:ph type="sldNum" sz="quarter" idx="12"/>
          </p:nvPr>
        </p:nvSpPr>
        <p:spPr/>
        <p:txBody>
          <a:bodyPr/>
          <a:lstStyle/>
          <a:p>
            <a:fld id="{0EED7EFE-8F4A-4E55-AD2D-7D815A96E790}" type="slidenum">
              <a:rPr lang="en-US" smtClean="0"/>
              <a:t>21</a:t>
            </a:fld>
            <a:endParaRPr lang="en-US"/>
          </a:p>
        </p:txBody>
      </p:sp>
    </p:spTree>
    <p:extLst>
      <p:ext uri="{BB962C8B-B14F-4D97-AF65-F5344CB8AC3E}">
        <p14:creationId xmlns:p14="http://schemas.microsoft.com/office/powerpoint/2010/main" val="303798248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animBg="1"/>
      <p:bldP spid="25" grpId="0"/>
      <p:bldP spid="27" grpId="0" animBg="1"/>
      <p:bldP spid="28" grpId="0" animBg="1"/>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E6D32F-FF08-D374-2640-ABA29DB877B9}"/>
              </a:ext>
            </a:extLst>
          </p:cNvPr>
          <p:cNvSpPr>
            <a:spLocks noGrp="1"/>
          </p:cNvSpPr>
          <p:nvPr>
            <p:ph type="title"/>
          </p:nvPr>
        </p:nvSpPr>
        <p:spPr/>
        <p:txBody>
          <a:bodyPr/>
          <a:lstStyle/>
          <a:p>
            <a:r>
              <a:rPr lang="en-US" dirty="0"/>
              <a:t>Intro to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6" name="TextBox 5">
            <a:extLst>
              <a:ext uri="{FF2B5EF4-FFF2-40B4-BE49-F238E27FC236}">
                <a16:creationId xmlns:a16="http://schemas.microsoft.com/office/drawing/2014/main" id="{19650E7C-D4FB-C1A1-69B4-5EED00BBB765}"/>
              </a:ext>
            </a:extLst>
          </p:cNvPr>
          <p:cNvSpPr txBox="1"/>
          <p:nvPr/>
        </p:nvSpPr>
        <p:spPr>
          <a:xfrm>
            <a:off x="1097280" y="2598003"/>
            <a:ext cx="10508005"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"The price of {0:#X} is {1}</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48879</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1234</a:t>
            </a:r>
            <a:r>
              <a:rPr lang="en-US" sz="2400" b="0" dirty="0">
                <a:solidFill>
                  <a:srgbClr val="000000"/>
                </a:solidFill>
                <a:effectLst/>
                <a:latin typeface="Fira Code" panose="020B0809050000020004" pitchFamily="49" charset="0"/>
              </a:rPr>
              <a:t>);</a:t>
            </a:r>
          </a:p>
        </p:txBody>
      </p:sp>
      <p:sp>
        <p:nvSpPr>
          <p:cNvPr id="2" name="Left Bracket 1">
            <a:extLst>
              <a:ext uri="{FF2B5EF4-FFF2-40B4-BE49-F238E27FC236}">
                <a16:creationId xmlns:a16="http://schemas.microsoft.com/office/drawing/2014/main" id="{ECC01585-07C9-0573-6614-B7CD2A8798B6}"/>
              </a:ext>
            </a:extLst>
          </p:cNvPr>
          <p:cNvSpPr/>
          <p:nvPr/>
        </p:nvSpPr>
        <p:spPr>
          <a:xfrm rot="16200000">
            <a:off x="6186400" y="2592885"/>
            <a:ext cx="192831" cy="1061884"/>
          </a:xfrm>
          <a:prstGeom prst="lef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solidFill>
            </a:endParaRPr>
          </a:p>
        </p:txBody>
      </p:sp>
      <p:sp>
        <p:nvSpPr>
          <p:cNvPr id="3" name="TextBox 2">
            <a:extLst>
              <a:ext uri="{FF2B5EF4-FFF2-40B4-BE49-F238E27FC236}">
                <a16:creationId xmlns:a16="http://schemas.microsoft.com/office/drawing/2014/main" id="{994DD076-C97A-C835-1747-B83D6034AA43}"/>
              </a:ext>
            </a:extLst>
          </p:cNvPr>
          <p:cNvSpPr txBox="1"/>
          <p:nvPr/>
        </p:nvSpPr>
        <p:spPr>
          <a:xfrm>
            <a:off x="5907102" y="3731261"/>
            <a:ext cx="2528256" cy="369332"/>
          </a:xfrm>
          <a:prstGeom prst="rect">
            <a:avLst/>
          </a:prstGeom>
          <a:noFill/>
          <a:ln>
            <a:noFill/>
          </a:ln>
        </p:spPr>
        <p:txBody>
          <a:bodyPr wrap="none" rtlCol="0">
            <a:spAutoFit/>
          </a:bodyPr>
          <a:lstStyle/>
          <a:p>
            <a:r>
              <a:rPr lang="en-US" i="1" dirty="0">
                <a:solidFill>
                  <a:schemeClr val="accent1"/>
                </a:solidFill>
                <a:latin typeface="Fira Code" panose="020B0809050000020004" pitchFamily="49" charset="0"/>
                <a:ea typeface="Fira Code" panose="020B0809050000020004" pitchFamily="49" charset="0"/>
                <a:cs typeface="Fira Code" panose="020B0809050000020004" pitchFamily="49" charset="0"/>
              </a:rPr>
              <a:t>replacement-field</a:t>
            </a:r>
          </a:p>
        </p:txBody>
      </p:sp>
      <p:sp>
        <p:nvSpPr>
          <p:cNvPr id="5" name="Left Bracket 4">
            <a:extLst>
              <a:ext uri="{FF2B5EF4-FFF2-40B4-BE49-F238E27FC236}">
                <a16:creationId xmlns:a16="http://schemas.microsoft.com/office/drawing/2014/main" id="{B73F80A8-C7EC-B973-6193-001BC681D34F}"/>
              </a:ext>
            </a:extLst>
          </p:cNvPr>
          <p:cNvSpPr/>
          <p:nvPr/>
        </p:nvSpPr>
        <p:spPr>
          <a:xfrm rot="16200000">
            <a:off x="7748410" y="2933325"/>
            <a:ext cx="192831" cy="381002"/>
          </a:xfrm>
          <a:prstGeom prst="leftBracket">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1"/>
              </a:solidFill>
            </a:endParaRPr>
          </a:p>
        </p:txBody>
      </p:sp>
      <p:cxnSp>
        <p:nvCxnSpPr>
          <p:cNvPr id="14" name="Straight Arrow Connector 13">
            <a:extLst>
              <a:ext uri="{FF2B5EF4-FFF2-40B4-BE49-F238E27FC236}">
                <a16:creationId xmlns:a16="http://schemas.microsoft.com/office/drawing/2014/main" id="{3BFA1120-6950-E980-866A-2550679F20E1}"/>
              </a:ext>
            </a:extLst>
          </p:cNvPr>
          <p:cNvCxnSpPr>
            <a:cxnSpLocks/>
            <a:stCxn id="3" idx="0"/>
            <a:endCxn id="2" idx="1"/>
          </p:cNvCxnSpPr>
          <p:nvPr/>
        </p:nvCxnSpPr>
        <p:spPr>
          <a:xfrm flipH="1" flipV="1">
            <a:off x="6282816" y="3220243"/>
            <a:ext cx="888414" cy="511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F28A9EC-7AAF-2DFE-8B0B-660629702DD5}"/>
              </a:ext>
            </a:extLst>
          </p:cNvPr>
          <p:cNvCxnSpPr>
            <a:stCxn id="3" idx="0"/>
            <a:endCxn id="5" idx="1"/>
          </p:cNvCxnSpPr>
          <p:nvPr/>
        </p:nvCxnSpPr>
        <p:spPr>
          <a:xfrm flipV="1">
            <a:off x="7171230" y="3220242"/>
            <a:ext cx="673596" cy="511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1BA9372-2C17-E3AC-3516-32CE2BEA4590}"/>
              </a:ext>
            </a:extLst>
          </p:cNvPr>
          <p:cNvSpPr txBox="1"/>
          <p:nvPr/>
        </p:nvSpPr>
        <p:spPr>
          <a:xfrm>
            <a:off x="4064353" y="4446895"/>
            <a:ext cx="1752412" cy="369332"/>
          </a:xfrm>
          <a:prstGeom prst="rect">
            <a:avLst/>
          </a:prstGeom>
          <a:noFill/>
          <a:ln>
            <a:noFill/>
          </a:ln>
        </p:spPr>
        <p:txBody>
          <a:bodyPr wrap="square" rtlCol="0">
            <a:spAutoFit/>
          </a:bodyPr>
          <a:lstStyle/>
          <a:p>
            <a:r>
              <a:rPr lang="en-US" i="1" dirty="0">
                <a:solidFill>
                  <a:srgbClr val="7030A0"/>
                </a:solidFill>
                <a:latin typeface="Fira Code" panose="020B0809050000020004" pitchFamily="49" charset="0"/>
                <a:ea typeface="Fira Code" panose="020B0809050000020004" pitchFamily="49" charset="0"/>
                <a:cs typeface="Fira Code" panose="020B0809050000020004" pitchFamily="49" charset="0"/>
              </a:rPr>
              <a:t>format-spec</a:t>
            </a:r>
          </a:p>
        </p:txBody>
      </p:sp>
      <p:cxnSp>
        <p:nvCxnSpPr>
          <p:cNvPr id="19" name="Straight Arrow Connector 18">
            <a:extLst>
              <a:ext uri="{FF2B5EF4-FFF2-40B4-BE49-F238E27FC236}">
                <a16:creationId xmlns:a16="http://schemas.microsoft.com/office/drawing/2014/main" id="{CC0EEAB4-AF90-E2C5-BE06-3B7AE6DA4DF9}"/>
              </a:ext>
            </a:extLst>
          </p:cNvPr>
          <p:cNvCxnSpPr>
            <a:cxnSpLocks/>
          </p:cNvCxnSpPr>
          <p:nvPr/>
        </p:nvCxnSpPr>
        <p:spPr>
          <a:xfrm flipV="1">
            <a:off x="5158533" y="3079376"/>
            <a:ext cx="1134830" cy="133344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7135F80-1391-852B-BC32-08F03687DA44}"/>
              </a:ext>
            </a:extLst>
          </p:cNvPr>
          <p:cNvSpPr/>
          <p:nvPr/>
        </p:nvSpPr>
        <p:spPr>
          <a:xfrm>
            <a:off x="6290675" y="2598003"/>
            <a:ext cx="422791" cy="481373"/>
          </a:xfrm>
          <a:prstGeom prst="rect">
            <a:avLst/>
          </a:prstGeom>
          <a:solidFill>
            <a:srgbClr val="7030A0">
              <a:alpha val="50000"/>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35A1511-92F7-1841-71A9-8227B4C62AF4}"/>
              </a:ext>
            </a:extLst>
          </p:cNvPr>
          <p:cNvSpPr txBox="1"/>
          <p:nvPr/>
        </p:nvSpPr>
        <p:spPr>
          <a:xfrm>
            <a:off x="7178647" y="4928268"/>
            <a:ext cx="1039154" cy="369332"/>
          </a:xfrm>
          <a:prstGeom prst="rect">
            <a:avLst/>
          </a:prstGeom>
          <a:noFill/>
          <a:ln>
            <a:noFill/>
          </a:ln>
        </p:spPr>
        <p:txBody>
          <a:bodyPr wrap="square" rtlCol="0">
            <a:spAutoFit/>
          </a:bodyPr>
          <a:lstStyle/>
          <a:p>
            <a:r>
              <a:rPr lang="en-US" i="1" dirty="0" err="1">
                <a:solidFill>
                  <a:srgbClr val="FFC000"/>
                </a:solidFill>
                <a:latin typeface="Fira Code" panose="020B0809050000020004" pitchFamily="49" charset="0"/>
                <a:ea typeface="Fira Code" panose="020B0809050000020004" pitchFamily="49" charset="0"/>
                <a:cs typeface="Fira Code" panose="020B0809050000020004" pitchFamily="49" charset="0"/>
              </a:rPr>
              <a:t>arg</a:t>
            </a:r>
            <a:r>
              <a:rPr lang="en-US" i="1" dirty="0">
                <a:solidFill>
                  <a:srgbClr val="FFC000"/>
                </a:solidFill>
                <a:latin typeface="Fira Code" panose="020B0809050000020004" pitchFamily="49" charset="0"/>
                <a:ea typeface="Fira Code" panose="020B0809050000020004" pitchFamily="49" charset="0"/>
                <a:cs typeface="Fira Code" panose="020B0809050000020004" pitchFamily="49" charset="0"/>
              </a:rPr>
              <a:t>-id</a:t>
            </a:r>
          </a:p>
        </p:txBody>
      </p:sp>
      <p:cxnSp>
        <p:nvCxnSpPr>
          <p:cNvPr id="26" name="Straight Arrow Connector 25">
            <a:extLst>
              <a:ext uri="{FF2B5EF4-FFF2-40B4-BE49-F238E27FC236}">
                <a16:creationId xmlns:a16="http://schemas.microsoft.com/office/drawing/2014/main" id="{EFD44CFC-4729-894E-BE69-737CE261E4F6}"/>
              </a:ext>
            </a:extLst>
          </p:cNvPr>
          <p:cNvCxnSpPr>
            <a:cxnSpLocks/>
            <a:stCxn id="25" idx="0"/>
            <a:endCxn id="27" idx="2"/>
          </p:cNvCxnSpPr>
          <p:nvPr/>
        </p:nvCxnSpPr>
        <p:spPr>
          <a:xfrm flipV="1">
            <a:off x="7698224" y="3076737"/>
            <a:ext cx="146118" cy="185153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21BF7C9-86D2-411B-279C-EACA7A472AB8}"/>
              </a:ext>
            </a:extLst>
          </p:cNvPr>
          <p:cNvSpPr/>
          <p:nvPr/>
        </p:nvSpPr>
        <p:spPr>
          <a:xfrm>
            <a:off x="7736353" y="2595364"/>
            <a:ext cx="215977" cy="481373"/>
          </a:xfrm>
          <a:prstGeom prst="rect">
            <a:avLst/>
          </a:prstGeom>
          <a:solidFill>
            <a:srgbClr val="FFC00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BF252FA-D39A-4359-303B-C3A9D37A34A2}"/>
              </a:ext>
            </a:extLst>
          </p:cNvPr>
          <p:cNvSpPr/>
          <p:nvPr/>
        </p:nvSpPr>
        <p:spPr>
          <a:xfrm>
            <a:off x="5909607" y="2596896"/>
            <a:ext cx="215977" cy="481373"/>
          </a:xfrm>
          <a:prstGeom prst="rect">
            <a:avLst/>
          </a:prstGeom>
          <a:solidFill>
            <a:srgbClr val="FFC000">
              <a:alpha val="50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3DE8C1DC-991C-7660-CFD6-89EA4FA8482C}"/>
              </a:ext>
            </a:extLst>
          </p:cNvPr>
          <p:cNvCxnSpPr>
            <a:cxnSpLocks/>
            <a:stCxn id="25" idx="0"/>
            <a:endCxn id="28" idx="2"/>
          </p:cNvCxnSpPr>
          <p:nvPr/>
        </p:nvCxnSpPr>
        <p:spPr>
          <a:xfrm flipH="1" flipV="1">
            <a:off x="6017596" y="3078269"/>
            <a:ext cx="1680628" cy="184999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8" name="Left Bracket 37">
            <a:extLst>
              <a:ext uri="{FF2B5EF4-FFF2-40B4-BE49-F238E27FC236}">
                <a16:creationId xmlns:a16="http://schemas.microsoft.com/office/drawing/2014/main" id="{58209DB5-210A-BD14-4EE2-304CCBAB9D3F}"/>
              </a:ext>
            </a:extLst>
          </p:cNvPr>
          <p:cNvSpPr/>
          <p:nvPr/>
        </p:nvSpPr>
        <p:spPr>
          <a:xfrm rot="5400000">
            <a:off x="9205504" y="998582"/>
            <a:ext cx="170157" cy="2892485"/>
          </a:xfrm>
          <a:prstGeom prst="leftBracket">
            <a:avLst>
              <a:gd name="adj" fmla="val 0"/>
            </a:avLst>
          </a:prstGeom>
          <a:ln>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ket 38">
            <a:extLst>
              <a:ext uri="{FF2B5EF4-FFF2-40B4-BE49-F238E27FC236}">
                <a16:creationId xmlns:a16="http://schemas.microsoft.com/office/drawing/2014/main" id="{8B27B2A9-21EF-D148-AAB7-DDC8D7C2F61C}"/>
              </a:ext>
            </a:extLst>
          </p:cNvPr>
          <p:cNvSpPr/>
          <p:nvPr/>
        </p:nvSpPr>
        <p:spPr>
          <a:xfrm rot="5400000">
            <a:off x="7670942" y="577588"/>
            <a:ext cx="286740" cy="3615075"/>
          </a:xfrm>
          <a:prstGeom prst="leftBracket">
            <a:avLst>
              <a:gd name="adj" fmla="val 0"/>
            </a:avLst>
          </a:prstGeom>
          <a:ln>
            <a:solidFill>
              <a:srgbClr val="FFC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8F125818-B0B2-E1A2-DBC9-EEEB238E0AC4}"/>
              </a:ext>
            </a:extLst>
          </p:cNvPr>
          <p:cNvSpPr>
            <a:spLocks noGrp="1"/>
          </p:cNvSpPr>
          <p:nvPr>
            <p:ph type="sldNum" sz="quarter" idx="12"/>
          </p:nvPr>
        </p:nvSpPr>
        <p:spPr/>
        <p:txBody>
          <a:bodyPr/>
          <a:lstStyle/>
          <a:p>
            <a:fld id="{0EED7EFE-8F4A-4E55-AD2D-7D815A96E790}" type="slidenum">
              <a:rPr lang="en-US" smtClean="0"/>
              <a:t>22</a:t>
            </a:fld>
            <a:endParaRPr lang="en-US"/>
          </a:p>
        </p:txBody>
      </p:sp>
    </p:spTree>
    <p:extLst>
      <p:ext uri="{BB962C8B-B14F-4D97-AF65-F5344CB8AC3E}">
        <p14:creationId xmlns:p14="http://schemas.microsoft.com/office/powerpoint/2010/main" val="111321950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CBC2-6AEC-2424-65E5-12B28132710E}"/>
              </a:ext>
            </a:extLst>
          </p:cNvPr>
          <p:cNvSpPr>
            <a:spLocks noGrp="1"/>
          </p:cNvSpPr>
          <p:nvPr>
            <p:ph type="title"/>
          </p:nvPr>
        </p:nvSpPr>
        <p:spPr/>
        <p:txBody>
          <a:bodyPr/>
          <a:lstStyle/>
          <a:p>
            <a:r>
              <a:rPr lang="en-US" dirty="0"/>
              <a:t>Intro to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DE432E74-AB7F-60E1-89C2-D9DBC088492C}"/>
              </a:ext>
            </a:extLst>
          </p:cNvPr>
          <p:cNvSpPr txBox="1"/>
          <p:nvPr/>
        </p:nvSpPr>
        <p:spPr>
          <a:xfrm>
            <a:off x="1097280" y="2408906"/>
            <a:ext cx="7109639" cy="3170099"/>
          </a:xfrm>
          <a:prstGeom prst="rect">
            <a:avLst/>
          </a:prstGeom>
          <a:noFill/>
        </p:spPr>
        <p:txBody>
          <a:bodyPr wrap="none" rtlCol="0">
            <a:spAutoFit/>
          </a:bodyPr>
          <a:lstStyle/>
          <a:p>
            <a:r>
              <a:rPr lang="en-US" sz="2000" b="0" dirty="0">
                <a:solidFill>
                  <a:srgbClr val="0000FF"/>
                </a:solidFill>
                <a:effectLst/>
                <a:latin typeface="Fira Code" panose="020B0809050000020004" pitchFamily="49" charset="0"/>
              </a:rPr>
              <a:t>template</a:t>
            </a:r>
            <a:r>
              <a:rPr lang="en-US" sz="2000" b="0" dirty="0">
                <a:solidFill>
                  <a:srgbClr val="000000"/>
                </a:solidFill>
                <a:effectLst/>
                <a:latin typeface="Fira Code" panose="020B0809050000020004" pitchFamily="49" charset="0"/>
              </a:rPr>
              <a:t> &lt;</a:t>
            </a:r>
            <a:r>
              <a:rPr lang="en-US" sz="2000" b="0" dirty="0">
                <a:solidFill>
                  <a:srgbClr val="0000FF"/>
                </a:solidFill>
                <a:effectLst/>
                <a:latin typeface="Fira Code" panose="020B0809050000020004" pitchFamily="49" charset="0"/>
              </a:rPr>
              <a:t>class</a:t>
            </a:r>
            <a:r>
              <a:rPr lang="en-US" sz="2000" b="0" dirty="0">
                <a:solidFill>
                  <a:srgbClr val="000000"/>
                </a:solidFill>
                <a:effectLst/>
                <a:latin typeface="Fira Code" panose="020B0809050000020004" pitchFamily="49" charset="0"/>
              </a:rPr>
              <a:t> </a:t>
            </a:r>
            <a:r>
              <a:rPr lang="en-US" sz="2000" b="0" dirty="0">
                <a:solidFill>
                  <a:srgbClr val="267F99"/>
                </a:solidFill>
                <a:effectLst/>
                <a:latin typeface="Fira Code" panose="020B0809050000020004" pitchFamily="49" charset="0"/>
              </a:rPr>
              <a:t>T</a:t>
            </a: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class </a:t>
            </a:r>
            <a:r>
              <a:rPr lang="en-US" sz="2000" b="0" dirty="0" err="1">
                <a:solidFill>
                  <a:srgbClr val="267F99"/>
                </a:solidFill>
                <a:effectLst/>
                <a:latin typeface="Fira Code" panose="020B0809050000020004" pitchFamily="49" charset="0"/>
              </a:rPr>
              <a:t>CharT</a:t>
            </a:r>
            <a:r>
              <a:rPr lang="en-US" sz="2000" b="0" dirty="0">
                <a:solidFill>
                  <a:srgbClr val="000000"/>
                </a:solidFill>
                <a:effectLst/>
                <a:latin typeface="Fira Code" panose="020B0809050000020004" pitchFamily="49" charset="0"/>
              </a:rPr>
              <a:t>=</a:t>
            </a:r>
            <a:r>
              <a:rPr lang="en-US" sz="2000" b="0" dirty="0">
                <a:solidFill>
                  <a:srgbClr val="0000FF"/>
                </a:solidFill>
                <a:effectLst/>
                <a:latin typeface="Fira Code" panose="020B0809050000020004" pitchFamily="49" charset="0"/>
              </a:rPr>
              <a:t>char</a:t>
            </a:r>
            <a:r>
              <a:rPr lang="en-US" sz="2000" b="0" dirty="0">
                <a:solidFill>
                  <a:srgbClr val="000000"/>
                </a:solidFill>
                <a:effectLst/>
                <a:latin typeface="Fira Code" panose="020B0809050000020004" pitchFamily="49" charset="0"/>
              </a:rPr>
              <a:t>&gt;</a:t>
            </a:r>
          </a:p>
          <a:p>
            <a:r>
              <a:rPr lang="en-US" sz="2000" b="0" dirty="0">
                <a:solidFill>
                  <a:srgbClr val="0000FF"/>
                </a:solidFill>
                <a:effectLst/>
                <a:latin typeface="Fira Code" panose="020B0809050000020004" pitchFamily="49" charset="0"/>
              </a:rPr>
              <a:t>struct</a:t>
            </a:r>
            <a:r>
              <a:rPr lang="en-US" sz="2000" b="0" dirty="0">
                <a:solidFill>
                  <a:srgbClr val="000000"/>
                </a:solidFill>
                <a:effectLst/>
                <a:latin typeface="Fira Code" panose="020B0809050000020004" pitchFamily="49" charset="0"/>
              </a:rPr>
              <a:t> </a:t>
            </a:r>
            <a:r>
              <a:rPr lang="en-US" sz="2000" b="0" dirty="0">
                <a:solidFill>
                  <a:srgbClr val="267F99"/>
                </a:solidFill>
                <a:effectLst/>
                <a:latin typeface="Fira Code" panose="020B0809050000020004" pitchFamily="49" charset="0"/>
              </a:rPr>
              <a:t>formatter</a:t>
            </a:r>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template</a:t>
            </a:r>
            <a:r>
              <a:rPr lang="en-US" sz="2000" b="0" dirty="0">
                <a:solidFill>
                  <a:srgbClr val="000000"/>
                </a:solidFill>
                <a:effectLst/>
                <a:latin typeface="Fira Code" panose="020B0809050000020004" pitchFamily="49" charset="0"/>
              </a:rPr>
              <a:t> &lt;</a:t>
            </a:r>
            <a:r>
              <a:rPr lang="en-US" sz="2000" b="0" dirty="0">
                <a:solidFill>
                  <a:srgbClr val="0000FF"/>
                </a:solidFill>
                <a:effectLst/>
                <a:latin typeface="Fira Code" panose="020B0809050000020004" pitchFamily="49" charset="0"/>
              </a:rPr>
              <a:t>class</a:t>
            </a:r>
            <a:r>
              <a:rPr lang="en-US" sz="2000" b="0" dirty="0">
                <a:solidFill>
                  <a:srgbClr val="000000"/>
                </a:solidFill>
                <a:effectLst/>
                <a:latin typeface="Fira Code" panose="020B0809050000020004" pitchFamily="49" charset="0"/>
              </a:rPr>
              <a:t> </a:t>
            </a:r>
            <a:r>
              <a:rPr lang="en-US" sz="2000" b="0" dirty="0" err="1">
                <a:solidFill>
                  <a:srgbClr val="267F99"/>
                </a:solidFill>
                <a:effectLst/>
                <a:latin typeface="Fira Code" panose="020B0809050000020004" pitchFamily="49" charset="0"/>
              </a:rPr>
              <a:t>ParseContext</a:t>
            </a:r>
            <a:r>
              <a:rPr lang="en-US" sz="2000" b="0" dirty="0">
                <a:solidFill>
                  <a:srgbClr val="000000"/>
                </a:solidFill>
                <a:effectLst/>
                <a:latin typeface="Fira Code" panose="020B0809050000020004" pitchFamily="49" charset="0"/>
              </a:rPr>
              <a:t>&gt;</a:t>
            </a:r>
          </a:p>
          <a:p>
            <a:r>
              <a:rPr lang="en-US" sz="2000" b="0" dirty="0">
                <a:solidFill>
                  <a:srgbClr val="000000"/>
                </a:solidFill>
                <a:effectLst/>
                <a:latin typeface="Fira Code" panose="020B0809050000020004" pitchFamily="49" charset="0"/>
              </a:rPr>
              <a:t>  </a:t>
            </a:r>
            <a:r>
              <a:rPr lang="en-US" sz="2000" b="0" dirty="0" err="1">
                <a:solidFill>
                  <a:srgbClr val="0000FF"/>
                </a:solidFill>
                <a:effectLst/>
                <a:latin typeface="Fira Code" panose="020B0809050000020004" pitchFamily="49" charset="0"/>
              </a:rPr>
              <a:t>constexpr</a:t>
            </a: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auto</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parse</a:t>
            </a:r>
            <a:r>
              <a:rPr lang="en-US" sz="2000" b="0" dirty="0">
                <a:solidFill>
                  <a:srgbClr val="000000"/>
                </a:solidFill>
                <a:effectLst/>
                <a:latin typeface="Fira Code" panose="020B0809050000020004" pitchFamily="49" charset="0"/>
              </a:rPr>
              <a:t>(</a:t>
            </a:r>
            <a:r>
              <a:rPr lang="en-US" sz="2000" b="0" dirty="0" err="1">
                <a:solidFill>
                  <a:srgbClr val="267F99"/>
                </a:solidFill>
                <a:effectLst/>
                <a:latin typeface="Fira Code" panose="020B0809050000020004" pitchFamily="49" charset="0"/>
              </a:rPr>
              <a:t>ParseContext</a:t>
            </a:r>
            <a:r>
              <a:rPr lang="en-US" sz="2000" b="0" dirty="0">
                <a:solidFill>
                  <a:srgbClr val="0000FF"/>
                </a:solidFill>
                <a:effectLst/>
                <a:latin typeface="Fira Code" panose="020B0809050000020004" pitchFamily="49" charset="0"/>
              </a:rPr>
              <a:t>&amp;</a:t>
            </a:r>
            <a:r>
              <a:rPr lang="en-US" sz="2000" b="0" dirty="0">
                <a:solidFill>
                  <a:srgbClr val="000000"/>
                </a:solidFill>
                <a:effectLst/>
                <a:latin typeface="Fira Code" panose="020B0809050000020004" pitchFamily="49" charset="0"/>
              </a:rPr>
              <a:t>)</a:t>
            </a:r>
          </a:p>
          <a:p>
            <a:r>
              <a:rPr lang="en-US" sz="2000" dirty="0">
                <a:solidFill>
                  <a:srgbClr val="000000"/>
                </a:solidFill>
                <a:latin typeface="Fira Code" panose="020B0809050000020004" pitchFamily="49" charset="0"/>
              </a:rPr>
              <a:t>    </a:t>
            </a:r>
            <a:r>
              <a:rPr lang="en-US" sz="2000" b="0" dirty="0">
                <a:solidFill>
                  <a:srgbClr val="000000"/>
                </a:solidFill>
                <a:effectLst/>
                <a:latin typeface="Fira Code" panose="020B0809050000020004" pitchFamily="49" charset="0"/>
              </a:rPr>
              <a:t>-&gt; </a:t>
            </a:r>
            <a:r>
              <a:rPr lang="en-US" sz="2000" b="0" dirty="0" err="1">
                <a:solidFill>
                  <a:srgbClr val="267F99"/>
                </a:solidFill>
                <a:effectLst/>
                <a:latin typeface="Fira Code" panose="020B0809050000020004" pitchFamily="49" charset="0"/>
              </a:rPr>
              <a:t>ParseContext</a:t>
            </a:r>
            <a:r>
              <a:rPr lang="en-US" sz="2000" b="0" dirty="0">
                <a:solidFill>
                  <a:srgbClr val="000000"/>
                </a:solidFill>
                <a:effectLst/>
                <a:latin typeface="Fira Code" panose="020B0809050000020004" pitchFamily="49" charset="0"/>
              </a:rPr>
              <a:t>::</a:t>
            </a:r>
            <a:r>
              <a:rPr lang="en-US" sz="2000" b="0" dirty="0">
                <a:solidFill>
                  <a:srgbClr val="267F99"/>
                </a:solidFill>
                <a:effectLst/>
                <a:latin typeface="Fira Code" panose="020B0809050000020004" pitchFamily="49" charset="0"/>
              </a:rPr>
              <a:t>iterator</a:t>
            </a:r>
            <a:r>
              <a:rPr lang="en-US" sz="2000" b="0" dirty="0">
                <a:solidFill>
                  <a:srgbClr val="000000"/>
                </a:solidFill>
                <a:effectLst/>
                <a:latin typeface="Fira Code" panose="020B0809050000020004" pitchFamily="49" charset="0"/>
              </a:rPr>
              <a:t>;</a:t>
            </a:r>
          </a:p>
          <a:p>
            <a:br>
              <a:rPr lang="en-US" sz="2000" b="0" dirty="0">
                <a:solidFill>
                  <a:srgbClr val="000000"/>
                </a:solidFill>
                <a:effectLst/>
                <a:latin typeface="Fira Code" panose="020B0809050000020004" pitchFamily="49" charset="0"/>
              </a:rPr>
            </a:b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template</a:t>
            </a:r>
            <a:r>
              <a:rPr lang="en-US" sz="2000" b="0" dirty="0">
                <a:solidFill>
                  <a:srgbClr val="000000"/>
                </a:solidFill>
                <a:effectLst/>
                <a:latin typeface="Fira Code" panose="020B0809050000020004" pitchFamily="49" charset="0"/>
              </a:rPr>
              <a:t> &lt;</a:t>
            </a:r>
            <a:r>
              <a:rPr lang="en-US" sz="2000" b="0" dirty="0">
                <a:solidFill>
                  <a:srgbClr val="0000FF"/>
                </a:solidFill>
                <a:effectLst/>
                <a:latin typeface="Fira Code" panose="020B0809050000020004" pitchFamily="49" charset="0"/>
              </a:rPr>
              <a:t>class</a:t>
            </a:r>
            <a:r>
              <a:rPr lang="en-US" sz="2000" b="0" dirty="0">
                <a:solidFill>
                  <a:srgbClr val="000000"/>
                </a:solidFill>
                <a:effectLst/>
                <a:latin typeface="Fira Code" panose="020B0809050000020004" pitchFamily="49" charset="0"/>
              </a:rPr>
              <a:t> </a:t>
            </a:r>
            <a:r>
              <a:rPr lang="en-US" sz="2000" b="0" dirty="0" err="1">
                <a:solidFill>
                  <a:srgbClr val="267F99"/>
                </a:solidFill>
                <a:effectLst/>
                <a:latin typeface="Fira Code" panose="020B0809050000020004" pitchFamily="49" charset="0"/>
              </a:rPr>
              <a:t>FormatContext</a:t>
            </a:r>
            <a:r>
              <a:rPr lang="en-US" sz="2000" b="0" dirty="0">
                <a:solidFill>
                  <a:srgbClr val="000000"/>
                </a:solidFill>
                <a:effectLst/>
                <a:latin typeface="Fira Code" panose="020B0809050000020004" pitchFamily="49" charset="0"/>
              </a:rPr>
              <a:t>&gt;</a:t>
            </a:r>
          </a:p>
          <a:p>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auto</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format</a:t>
            </a:r>
            <a:r>
              <a:rPr lang="en-US" sz="2000" b="0" dirty="0">
                <a:solidFill>
                  <a:srgbClr val="000000"/>
                </a:solidFill>
                <a:effectLst/>
                <a:latin typeface="Fira Code" panose="020B0809050000020004" pitchFamily="49" charset="0"/>
              </a:rPr>
              <a:t>(</a:t>
            </a:r>
            <a:r>
              <a:rPr lang="en-US" sz="2000" b="0" dirty="0">
                <a:solidFill>
                  <a:srgbClr val="267F99"/>
                </a:solidFill>
                <a:effectLst/>
                <a:latin typeface="Fira Code" panose="020B0809050000020004" pitchFamily="49" charset="0"/>
              </a:rPr>
              <a:t>T</a:t>
            </a: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const&amp;</a:t>
            </a:r>
            <a:r>
              <a:rPr lang="en-US" sz="2000" b="0" dirty="0">
                <a:solidFill>
                  <a:srgbClr val="000000"/>
                </a:solidFill>
                <a:effectLst/>
                <a:latin typeface="Fira Code" panose="020B0809050000020004" pitchFamily="49" charset="0"/>
              </a:rPr>
              <a:t>, </a:t>
            </a:r>
            <a:r>
              <a:rPr lang="en-US" sz="2000" b="0" dirty="0" err="1">
                <a:solidFill>
                  <a:srgbClr val="267F99"/>
                </a:solidFill>
                <a:effectLst/>
                <a:latin typeface="Fira Code" panose="020B0809050000020004" pitchFamily="49" charset="0"/>
              </a:rPr>
              <a:t>FormatContext</a:t>
            </a:r>
            <a:r>
              <a:rPr lang="en-US" sz="2000" b="0" dirty="0">
                <a:solidFill>
                  <a:srgbClr val="0000FF"/>
                </a:solidFill>
                <a:effectLst/>
                <a:latin typeface="Fira Code" panose="020B0809050000020004" pitchFamily="49" charset="0"/>
              </a:rPr>
              <a:t>&amp;</a:t>
            </a: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const</a:t>
            </a:r>
            <a:endParaRPr lang="en-US" sz="2000" dirty="0">
              <a:solidFill>
                <a:srgbClr val="000000"/>
              </a:solidFill>
              <a:latin typeface="Fira Code" panose="020B0809050000020004" pitchFamily="49" charset="0"/>
            </a:endParaRPr>
          </a:p>
          <a:p>
            <a:r>
              <a:rPr lang="en-US" sz="2000" b="0" dirty="0">
                <a:solidFill>
                  <a:srgbClr val="000000"/>
                </a:solidFill>
                <a:effectLst/>
                <a:latin typeface="Fira Code" panose="020B0809050000020004" pitchFamily="49" charset="0"/>
              </a:rPr>
              <a:t>    -&gt; </a:t>
            </a:r>
            <a:r>
              <a:rPr lang="en-US" sz="2000" b="0" dirty="0" err="1">
                <a:solidFill>
                  <a:srgbClr val="267F99"/>
                </a:solidFill>
                <a:effectLst/>
                <a:latin typeface="Fira Code" panose="020B0809050000020004" pitchFamily="49" charset="0"/>
              </a:rPr>
              <a:t>FormatContext</a:t>
            </a:r>
            <a:r>
              <a:rPr lang="en-US" sz="2000" b="0" dirty="0">
                <a:solidFill>
                  <a:srgbClr val="000000"/>
                </a:solidFill>
                <a:effectLst/>
                <a:latin typeface="Fira Code" panose="020B0809050000020004" pitchFamily="49" charset="0"/>
              </a:rPr>
              <a:t>::iterator;</a:t>
            </a:r>
          </a:p>
          <a:p>
            <a:r>
              <a:rPr lang="en-US" sz="20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499C5764-6DEF-633D-8EA3-010295793230}"/>
              </a:ext>
            </a:extLst>
          </p:cNvPr>
          <p:cNvSpPr>
            <a:spLocks noGrp="1"/>
          </p:cNvSpPr>
          <p:nvPr>
            <p:ph type="sldNum" sz="quarter" idx="12"/>
          </p:nvPr>
        </p:nvSpPr>
        <p:spPr/>
        <p:txBody>
          <a:bodyPr/>
          <a:lstStyle/>
          <a:p>
            <a:fld id="{0EED7EFE-8F4A-4E55-AD2D-7D815A96E790}" type="slidenum">
              <a:rPr lang="en-US" smtClean="0"/>
              <a:t>23</a:t>
            </a:fld>
            <a:endParaRPr lang="en-US"/>
          </a:p>
        </p:txBody>
      </p:sp>
    </p:spTree>
    <p:extLst>
      <p:ext uri="{BB962C8B-B14F-4D97-AF65-F5344CB8AC3E}">
        <p14:creationId xmlns:p14="http://schemas.microsoft.com/office/powerpoint/2010/main" val="4205885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6CBC2-6AEC-2424-65E5-12B28132710E}"/>
              </a:ext>
            </a:extLst>
          </p:cNvPr>
          <p:cNvSpPr>
            <a:spLocks noGrp="1"/>
          </p:cNvSpPr>
          <p:nvPr>
            <p:ph type="title"/>
          </p:nvPr>
        </p:nvSpPr>
        <p:spPr/>
        <p:txBody>
          <a:bodyPr/>
          <a:lstStyle/>
          <a:p>
            <a:r>
              <a:rPr lang="en-US" dirty="0"/>
              <a:t>Intro to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DE432E74-AB7F-60E1-89C2-D9DBC088492C}"/>
              </a:ext>
            </a:extLst>
          </p:cNvPr>
          <p:cNvSpPr txBox="1"/>
          <p:nvPr/>
        </p:nvSpPr>
        <p:spPr>
          <a:xfrm>
            <a:off x="1097280" y="2408906"/>
            <a:ext cx="7109639" cy="3170099"/>
          </a:xfrm>
          <a:prstGeom prst="rect">
            <a:avLst/>
          </a:prstGeom>
          <a:noFill/>
        </p:spPr>
        <p:txBody>
          <a:bodyPr wrap="none" rtlCol="0">
            <a:spAutoFit/>
          </a:bodyPr>
          <a:lstStyle/>
          <a:p>
            <a:r>
              <a:rPr lang="en-US" sz="2000" b="0" dirty="0">
                <a:solidFill>
                  <a:srgbClr val="0000FF"/>
                </a:solidFill>
                <a:effectLst/>
                <a:latin typeface="Fira Code" panose="020B0809050000020004" pitchFamily="49" charset="0"/>
              </a:rPr>
              <a:t>template</a:t>
            </a:r>
            <a:r>
              <a:rPr lang="en-US" sz="2000" b="0" dirty="0">
                <a:solidFill>
                  <a:srgbClr val="000000"/>
                </a:solidFill>
                <a:effectLst/>
                <a:latin typeface="Fira Code" panose="020B0809050000020004" pitchFamily="49" charset="0"/>
              </a:rPr>
              <a:t> &lt;</a:t>
            </a:r>
            <a:r>
              <a:rPr lang="en-US" sz="2000" b="0" dirty="0">
                <a:solidFill>
                  <a:srgbClr val="0000FF"/>
                </a:solidFill>
                <a:effectLst/>
                <a:latin typeface="Fira Code" panose="020B0809050000020004" pitchFamily="49" charset="0"/>
              </a:rPr>
              <a:t>class</a:t>
            </a:r>
            <a:r>
              <a:rPr lang="en-US" sz="2000" b="0" dirty="0">
                <a:solidFill>
                  <a:srgbClr val="000000"/>
                </a:solidFill>
                <a:effectLst/>
                <a:latin typeface="Fira Code" panose="020B0809050000020004" pitchFamily="49" charset="0"/>
              </a:rPr>
              <a:t> </a:t>
            </a:r>
            <a:r>
              <a:rPr lang="en-US" sz="2000" b="0" dirty="0">
                <a:solidFill>
                  <a:srgbClr val="267F99"/>
                </a:solidFill>
                <a:effectLst/>
                <a:latin typeface="Fira Code" panose="020B0809050000020004" pitchFamily="49" charset="0"/>
              </a:rPr>
              <a:t>T</a:t>
            </a:r>
            <a:r>
              <a:rPr lang="en-US" sz="2000" b="0" dirty="0">
                <a:solidFill>
                  <a:srgbClr val="000000"/>
                </a:solidFill>
                <a:effectLst/>
                <a:latin typeface="Fira Code" panose="020B0809050000020004" pitchFamily="49" charset="0"/>
              </a:rPr>
              <a:t>&gt;</a:t>
            </a:r>
          </a:p>
          <a:p>
            <a:r>
              <a:rPr lang="en-US" sz="2000" b="0" dirty="0">
                <a:solidFill>
                  <a:srgbClr val="0000FF"/>
                </a:solidFill>
                <a:effectLst/>
                <a:latin typeface="Fira Code" panose="020B0809050000020004" pitchFamily="49" charset="0"/>
              </a:rPr>
              <a:t>struct</a:t>
            </a:r>
            <a:r>
              <a:rPr lang="en-US" sz="2000" b="0" dirty="0">
                <a:solidFill>
                  <a:srgbClr val="000000"/>
                </a:solidFill>
                <a:effectLst/>
                <a:latin typeface="Fira Code" panose="020B0809050000020004" pitchFamily="49" charset="0"/>
              </a:rPr>
              <a:t> </a:t>
            </a:r>
            <a:r>
              <a:rPr lang="en-US" sz="2000" b="0" dirty="0">
                <a:solidFill>
                  <a:srgbClr val="267F99"/>
                </a:solidFill>
                <a:effectLst/>
                <a:latin typeface="Fira Code" panose="020B0809050000020004" pitchFamily="49" charset="0"/>
              </a:rPr>
              <a:t>formatter</a:t>
            </a:r>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template</a:t>
            </a:r>
            <a:r>
              <a:rPr lang="en-US" sz="2000" b="0" dirty="0">
                <a:solidFill>
                  <a:srgbClr val="000000"/>
                </a:solidFill>
                <a:effectLst/>
                <a:latin typeface="Fira Code" panose="020B0809050000020004" pitchFamily="49" charset="0"/>
              </a:rPr>
              <a:t> &lt;</a:t>
            </a:r>
            <a:r>
              <a:rPr lang="en-US" sz="2000" b="0" dirty="0">
                <a:solidFill>
                  <a:srgbClr val="0000FF"/>
                </a:solidFill>
                <a:effectLst/>
                <a:latin typeface="Fira Code" panose="020B0809050000020004" pitchFamily="49" charset="0"/>
              </a:rPr>
              <a:t>class</a:t>
            </a:r>
            <a:r>
              <a:rPr lang="en-US" sz="2000" b="0" dirty="0">
                <a:solidFill>
                  <a:srgbClr val="000000"/>
                </a:solidFill>
                <a:effectLst/>
                <a:latin typeface="Fira Code" panose="020B0809050000020004" pitchFamily="49" charset="0"/>
              </a:rPr>
              <a:t> </a:t>
            </a:r>
            <a:r>
              <a:rPr lang="en-US" sz="2000" b="0" dirty="0" err="1">
                <a:solidFill>
                  <a:srgbClr val="267F99"/>
                </a:solidFill>
                <a:effectLst/>
                <a:latin typeface="Fira Code" panose="020B0809050000020004" pitchFamily="49" charset="0"/>
              </a:rPr>
              <a:t>ParseContext</a:t>
            </a:r>
            <a:r>
              <a:rPr lang="en-US" sz="2000" b="0" dirty="0">
                <a:solidFill>
                  <a:srgbClr val="000000"/>
                </a:solidFill>
                <a:effectLst/>
                <a:latin typeface="Fira Code" panose="020B0809050000020004" pitchFamily="49" charset="0"/>
              </a:rPr>
              <a:t>&gt;</a:t>
            </a:r>
          </a:p>
          <a:p>
            <a:r>
              <a:rPr lang="en-US" sz="2000" b="0" dirty="0">
                <a:solidFill>
                  <a:srgbClr val="000000"/>
                </a:solidFill>
                <a:effectLst/>
                <a:latin typeface="Fira Code" panose="020B0809050000020004" pitchFamily="49" charset="0"/>
              </a:rPr>
              <a:t>  </a:t>
            </a:r>
            <a:r>
              <a:rPr lang="en-US" sz="2000" b="0" dirty="0" err="1">
                <a:solidFill>
                  <a:srgbClr val="0000FF"/>
                </a:solidFill>
                <a:effectLst/>
                <a:latin typeface="Fira Code" panose="020B0809050000020004" pitchFamily="49" charset="0"/>
              </a:rPr>
              <a:t>constexpr</a:t>
            </a: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auto</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parse</a:t>
            </a:r>
            <a:r>
              <a:rPr lang="en-US" sz="2000" b="0" dirty="0">
                <a:solidFill>
                  <a:srgbClr val="000000"/>
                </a:solidFill>
                <a:effectLst/>
                <a:latin typeface="Fira Code" panose="020B0809050000020004" pitchFamily="49" charset="0"/>
              </a:rPr>
              <a:t>(</a:t>
            </a:r>
            <a:r>
              <a:rPr lang="en-US" sz="2000" b="0" dirty="0" err="1">
                <a:solidFill>
                  <a:srgbClr val="267F99"/>
                </a:solidFill>
                <a:effectLst/>
                <a:latin typeface="Fira Code" panose="020B0809050000020004" pitchFamily="49" charset="0"/>
              </a:rPr>
              <a:t>ParseContext</a:t>
            </a:r>
            <a:r>
              <a:rPr lang="en-US" sz="2000" b="0" dirty="0">
                <a:solidFill>
                  <a:srgbClr val="0000FF"/>
                </a:solidFill>
                <a:effectLst/>
                <a:latin typeface="Fira Code" panose="020B0809050000020004" pitchFamily="49" charset="0"/>
              </a:rPr>
              <a:t>&amp;</a:t>
            </a:r>
            <a:r>
              <a:rPr lang="en-US" sz="2000" b="0" dirty="0">
                <a:solidFill>
                  <a:srgbClr val="000000"/>
                </a:solidFill>
                <a:effectLst/>
                <a:latin typeface="Fira Code" panose="020B0809050000020004" pitchFamily="49" charset="0"/>
              </a:rPr>
              <a:t>)</a:t>
            </a:r>
          </a:p>
          <a:p>
            <a:r>
              <a:rPr lang="en-US" sz="2000" dirty="0">
                <a:solidFill>
                  <a:srgbClr val="000000"/>
                </a:solidFill>
                <a:latin typeface="Fira Code" panose="020B0809050000020004" pitchFamily="49" charset="0"/>
              </a:rPr>
              <a:t>    </a:t>
            </a:r>
            <a:r>
              <a:rPr lang="en-US" sz="2000" b="0" dirty="0">
                <a:solidFill>
                  <a:srgbClr val="000000"/>
                </a:solidFill>
                <a:effectLst/>
                <a:latin typeface="Fira Code" panose="020B0809050000020004" pitchFamily="49" charset="0"/>
              </a:rPr>
              <a:t>-&gt; </a:t>
            </a:r>
            <a:r>
              <a:rPr lang="en-US" sz="2000" b="0" dirty="0" err="1">
                <a:solidFill>
                  <a:srgbClr val="267F99"/>
                </a:solidFill>
                <a:effectLst/>
                <a:latin typeface="Fira Code" panose="020B0809050000020004" pitchFamily="49" charset="0"/>
              </a:rPr>
              <a:t>ParseContext</a:t>
            </a:r>
            <a:r>
              <a:rPr lang="en-US" sz="2000" b="0" dirty="0">
                <a:solidFill>
                  <a:srgbClr val="000000"/>
                </a:solidFill>
                <a:effectLst/>
                <a:latin typeface="Fira Code" panose="020B0809050000020004" pitchFamily="49" charset="0"/>
              </a:rPr>
              <a:t>::</a:t>
            </a:r>
            <a:r>
              <a:rPr lang="en-US" sz="2000" b="0" dirty="0">
                <a:solidFill>
                  <a:srgbClr val="267F99"/>
                </a:solidFill>
                <a:effectLst/>
                <a:latin typeface="Fira Code" panose="020B0809050000020004" pitchFamily="49" charset="0"/>
              </a:rPr>
              <a:t>iterator</a:t>
            </a:r>
            <a:r>
              <a:rPr lang="en-US" sz="2000" b="0" dirty="0">
                <a:solidFill>
                  <a:srgbClr val="000000"/>
                </a:solidFill>
                <a:effectLst/>
                <a:latin typeface="Fira Code" panose="020B0809050000020004" pitchFamily="49" charset="0"/>
              </a:rPr>
              <a:t>;</a:t>
            </a:r>
          </a:p>
          <a:p>
            <a:br>
              <a:rPr lang="en-US" sz="2000" b="0" dirty="0">
                <a:solidFill>
                  <a:srgbClr val="000000"/>
                </a:solidFill>
                <a:effectLst/>
                <a:latin typeface="Fira Code" panose="020B0809050000020004" pitchFamily="49" charset="0"/>
              </a:rPr>
            </a:b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template</a:t>
            </a:r>
            <a:r>
              <a:rPr lang="en-US" sz="2000" b="0" dirty="0">
                <a:solidFill>
                  <a:srgbClr val="000000"/>
                </a:solidFill>
                <a:effectLst/>
                <a:latin typeface="Fira Code" panose="020B0809050000020004" pitchFamily="49" charset="0"/>
              </a:rPr>
              <a:t> &lt;</a:t>
            </a:r>
            <a:r>
              <a:rPr lang="en-US" sz="2000" b="0" dirty="0">
                <a:solidFill>
                  <a:srgbClr val="0000FF"/>
                </a:solidFill>
                <a:effectLst/>
                <a:latin typeface="Fira Code" panose="020B0809050000020004" pitchFamily="49" charset="0"/>
              </a:rPr>
              <a:t>class</a:t>
            </a:r>
            <a:r>
              <a:rPr lang="en-US" sz="2000" b="0" dirty="0">
                <a:solidFill>
                  <a:srgbClr val="000000"/>
                </a:solidFill>
                <a:effectLst/>
                <a:latin typeface="Fira Code" panose="020B0809050000020004" pitchFamily="49" charset="0"/>
              </a:rPr>
              <a:t> </a:t>
            </a:r>
            <a:r>
              <a:rPr lang="en-US" sz="2000" b="0" dirty="0" err="1">
                <a:solidFill>
                  <a:srgbClr val="267F99"/>
                </a:solidFill>
                <a:effectLst/>
                <a:latin typeface="Fira Code" panose="020B0809050000020004" pitchFamily="49" charset="0"/>
              </a:rPr>
              <a:t>FormatContext</a:t>
            </a:r>
            <a:r>
              <a:rPr lang="en-US" sz="2000" b="0" dirty="0">
                <a:solidFill>
                  <a:srgbClr val="000000"/>
                </a:solidFill>
                <a:effectLst/>
                <a:latin typeface="Fira Code" panose="020B0809050000020004" pitchFamily="49" charset="0"/>
              </a:rPr>
              <a:t>&gt;</a:t>
            </a:r>
          </a:p>
          <a:p>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auto</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format</a:t>
            </a:r>
            <a:r>
              <a:rPr lang="en-US" sz="2000" b="0" dirty="0">
                <a:solidFill>
                  <a:srgbClr val="000000"/>
                </a:solidFill>
                <a:effectLst/>
                <a:latin typeface="Fira Code" panose="020B0809050000020004" pitchFamily="49" charset="0"/>
              </a:rPr>
              <a:t>(</a:t>
            </a:r>
            <a:r>
              <a:rPr lang="en-US" sz="2000" b="0" dirty="0">
                <a:solidFill>
                  <a:srgbClr val="267F99"/>
                </a:solidFill>
                <a:effectLst/>
                <a:latin typeface="Fira Code" panose="020B0809050000020004" pitchFamily="49" charset="0"/>
              </a:rPr>
              <a:t>T</a:t>
            </a: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const&amp;</a:t>
            </a:r>
            <a:r>
              <a:rPr lang="en-US" sz="2000" b="0" dirty="0">
                <a:solidFill>
                  <a:srgbClr val="000000"/>
                </a:solidFill>
                <a:effectLst/>
                <a:latin typeface="Fira Code" panose="020B0809050000020004" pitchFamily="49" charset="0"/>
              </a:rPr>
              <a:t>, </a:t>
            </a:r>
            <a:r>
              <a:rPr lang="en-US" sz="2000" b="0" dirty="0" err="1">
                <a:solidFill>
                  <a:srgbClr val="267F99"/>
                </a:solidFill>
                <a:effectLst/>
                <a:latin typeface="Fira Code" panose="020B0809050000020004" pitchFamily="49" charset="0"/>
              </a:rPr>
              <a:t>FormatContext</a:t>
            </a:r>
            <a:r>
              <a:rPr lang="en-US" sz="2000" b="0" dirty="0">
                <a:solidFill>
                  <a:srgbClr val="0000FF"/>
                </a:solidFill>
                <a:effectLst/>
                <a:latin typeface="Fira Code" panose="020B0809050000020004" pitchFamily="49" charset="0"/>
              </a:rPr>
              <a:t>&amp;</a:t>
            </a:r>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const</a:t>
            </a:r>
            <a:endParaRPr lang="en-US" sz="2000" dirty="0">
              <a:solidFill>
                <a:srgbClr val="000000"/>
              </a:solidFill>
              <a:latin typeface="Fira Code" panose="020B0809050000020004" pitchFamily="49" charset="0"/>
            </a:endParaRPr>
          </a:p>
          <a:p>
            <a:r>
              <a:rPr lang="en-US" sz="2000" b="0" dirty="0">
                <a:solidFill>
                  <a:srgbClr val="000000"/>
                </a:solidFill>
                <a:effectLst/>
                <a:latin typeface="Fira Code" panose="020B0809050000020004" pitchFamily="49" charset="0"/>
              </a:rPr>
              <a:t>    -&gt; </a:t>
            </a:r>
            <a:r>
              <a:rPr lang="en-US" sz="2000" b="0" dirty="0" err="1">
                <a:solidFill>
                  <a:srgbClr val="267F99"/>
                </a:solidFill>
                <a:effectLst/>
                <a:latin typeface="Fira Code" panose="020B0809050000020004" pitchFamily="49" charset="0"/>
              </a:rPr>
              <a:t>FormatContext</a:t>
            </a:r>
            <a:r>
              <a:rPr lang="en-US" sz="2000" b="0" dirty="0">
                <a:solidFill>
                  <a:srgbClr val="000000"/>
                </a:solidFill>
                <a:effectLst/>
                <a:latin typeface="Fira Code" panose="020B0809050000020004" pitchFamily="49" charset="0"/>
              </a:rPr>
              <a:t>::iterator;</a:t>
            </a:r>
          </a:p>
          <a:p>
            <a:r>
              <a:rPr lang="en-US" sz="2000" b="0" dirty="0">
                <a:solidFill>
                  <a:srgbClr val="000000"/>
                </a:solidFill>
                <a:effectLst/>
                <a:latin typeface="Fira Code" panose="020B0809050000020004" pitchFamily="49" charset="0"/>
              </a:rPr>
              <a:t>};</a:t>
            </a:r>
          </a:p>
        </p:txBody>
      </p:sp>
      <p:sp>
        <p:nvSpPr>
          <p:cNvPr id="3" name="Right Bracket 2">
            <a:extLst>
              <a:ext uri="{FF2B5EF4-FFF2-40B4-BE49-F238E27FC236}">
                <a16:creationId xmlns:a16="http://schemas.microsoft.com/office/drawing/2014/main" id="{E5C2FC14-28CD-A803-7B21-E490B665116E}"/>
              </a:ext>
            </a:extLst>
          </p:cNvPr>
          <p:cNvSpPr/>
          <p:nvPr/>
        </p:nvSpPr>
        <p:spPr>
          <a:xfrm>
            <a:off x="6750426" y="2971800"/>
            <a:ext cx="268942" cy="995082"/>
          </a:xfrm>
          <a:prstGeom prst="rightBracket">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922B1943-1920-3EEB-C783-A45B2669E004}"/>
              </a:ext>
            </a:extLst>
          </p:cNvPr>
          <p:cNvSpPr txBox="1"/>
          <p:nvPr/>
        </p:nvSpPr>
        <p:spPr>
          <a:xfrm>
            <a:off x="7751253" y="3177129"/>
            <a:ext cx="2994346" cy="369332"/>
          </a:xfrm>
          <a:prstGeom prst="rect">
            <a:avLst/>
          </a:prstGeom>
          <a:noFill/>
          <a:ln>
            <a:noFill/>
          </a:ln>
        </p:spPr>
        <p:txBody>
          <a:bodyPr wrap="none" rtlCol="0">
            <a:spAutoFit/>
          </a:bodyPr>
          <a:lstStyle/>
          <a:p>
            <a:r>
              <a:rPr lang="en-US" dirty="0">
                <a:solidFill>
                  <a:srgbClr val="7030A0"/>
                </a:solidFill>
                <a:ea typeface="Fira Code" panose="020B0809050000020004" pitchFamily="49" charset="0"/>
                <a:cs typeface="Fira Code" panose="020B0809050000020004" pitchFamily="49" charset="0"/>
              </a:rPr>
              <a:t>Parse the </a:t>
            </a:r>
            <a:r>
              <a:rPr lang="en-US" sz="1400" i="1" dirty="0">
                <a:solidFill>
                  <a:srgbClr val="7030A0"/>
                </a:solidFill>
                <a:latin typeface="Fira Code" panose="020B0809050000020004" pitchFamily="49" charset="0"/>
                <a:ea typeface="Fira Code" panose="020B0809050000020004" pitchFamily="49" charset="0"/>
                <a:cs typeface="Fira Code" panose="020B0809050000020004" pitchFamily="49" charset="0"/>
              </a:rPr>
              <a:t>format-spec</a:t>
            </a:r>
            <a:r>
              <a:rPr lang="en-US" dirty="0">
                <a:solidFill>
                  <a:srgbClr val="7030A0"/>
                </a:solidFill>
                <a:ea typeface="Fira Code" panose="020B0809050000020004" pitchFamily="49" charset="0"/>
                <a:cs typeface="Fira Code" panose="020B0809050000020004" pitchFamily="49" charset="0"/>
              </a:rPr>
              <a:t> (if any)</a:t>
            </a:r>
          </a:p>
        </p:txBody>
      </p:sp>
      <p:cxnSp>
        <p:nvCxnSpPr>
          <p:cNvPr id="6" name="Straight Arrow Connector 5">
            <a:extLst>
              <a:ext uri="{FF2B5EF4-FFF2-40B4-BE49-F238E27FC236}">
                <a16:creationId xmlns:a16="http://schemas.microsoft.com/office/drawing/2014/main" id="{7839D2DB-096C-05F1-817A-125A18B0142C}"/>
              </a:ext>
            </a:extLst>
          </p:cNvPr>
          <p:cNvCxnSpPr>
            <a:cxnSpLocks/>
          </p:cNvCxnSpPr>
          <p:nvPr/>
        </p:nvCxnSpPr>
        <p:spPr>
          <a:xfrm flipH="1">
            <a:off x="7019368" y="3361795"/>
            <a:ext cx="731885" cy="10754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Right Bracket 7">
            <a:extLst>
              <a:ext uri="{FF2B5EF4-FFF2-40B4-BE49-F238E27FC236}">
                <a16:creationId xmlns:a16="http://schemas.microsoft.com/office/drawing/2014/main" id="{86ECD865-BD3B-1705-BDCE-514FB17A708C}"/>
              </a:ext>
            </a:extLst>
          </p:cNvPr>
          <p:cNvSpPr/>
          <p:nvPr/>
        </p:nvSpPr>
        <p:spPr>
          <a:xfrm>
            <a:off x="7937977" y="4218007"/>
            <a:ext cx="268942" cy="995082"/>
          </a:xfrm>
          <a:prstGeom prst="rightBracket">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9452008-A447-DC89-790A-677CF5860129}"/>
              </a:ext>
            </a:extLst>
          </p:cNvPr>
          <p:cNvSpPr txBox="1"/>
          <p:nvPr/>
        </p:nvSpPr>
        <p:spPr>
          <a:xfrm>
            <a:off x="8938804" y="4423336"/>
            <a:ext cx="2051908" cy="369332"/>
          </a:xfrm>
          <a:prstGeom prst="rect">
            <a:avLst/>
          </a:prstGeom>
          <a:noFill/>
          <a:ln>
            <a:noFill/>
          </a:ln>
        </p:spPr>
        <p:txBody>
          <a:bodyPr wrap="none" rtlCol="0">
            <a:spAutoFit/>
          </a:bodyPr>
          <a:lstStyle/>
          <a:p>
            <a:r>
              <a:rPr lang="en-US" dirty="0">
                <a:solidFill>
                  <a:schemeClr val="accent4"/>
                </a:solidFill>
                <a:ea typeface="Fira Code" panose="020B0809050000020004" pitchFamily="49" charset="0"/>
                <a:cs typeface="Fira Code" panose="020B0809050000020004" pitchFamily="49" charset="0"/>
              </a:rPr>
              <a:t>Emit representation</a:t>
            </a:r>
          </a:p>
        </p:txBody>
      </p:sp>
      <p:cxnSp>
        <p:nvCxnSpPr>
          <p:cNvPr id="10" name="Straight Arrow Connector 9">
            <a:extLst>
              <a:ext uri="{FF2B5EF4-FFF2-40B4-BE49-F238E27FC236}">
                <a16:creationId xmlns:a16="http://schemas.microsoft.com/office/drawing/2014/main" id="{3888C19C-16E2-314D-3299-8CECC25B2EC8}"/>
              </a:ext>
            </a:extLst>
          </p:cNvPr>
          <p:cNvCxnSpPr>
            <a:cxnSpLocks/>
          </p:cNvCxnSpPr>
          <p:nvPr/>
        </p:nvCxnSpPr>
        <p:spPr>
          <a:xfrm flipH="1">
            <a:off x="8206919" y="4608002"/>
            <a:ext cx="731885" cy="10754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A17D0E2C-028F-9C24-0E9A-7239433833E8}"/>
              </a:ext>
            </a:extLst>
          </p:cNvPr>
          <p:cNvSpPr>
            <a:spLocks noGrp="1"/>
          </p:cNvSpPr>
          <p:nvPr>
            <p:ph type="sldNum" sz="quarter" idx="12"/>
          </p:nvPr>
        </p:nvSpPr>
        <p:spPr/>
        <p:txBody>
          <a:bodyPr/>
          <a:lstStyle/>
          <a:p>
            <a:fld id="{0EED7EFE-8F4A-4E55-AD2D-7D815A96E790}" type="slidenum">
              <a:rPr lang="en-US" smtClean="0"/>
              <a:t>24</a:t>
            </a:fld>
            <a:endParaRPr lang="en-US"/>
          </a:p>
        </p:txBody>
      </p:sp>
    </p:spTree>
    <p:extLst>
      <p:ext uri="{BB962C8B-B14F-4D97-AF65-F5344CB8AC3E}">
        <p14:creationId xmlns:p14="http://schemas.microsoft.com/office/powerpoint/2010/main" val="3833250531"/>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E2AEF-3FC7-10D1-B38E-9A217A66E84B}"/>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5" name="Text Placeholder 4">
            <a:extLst>
              <a:ext uri="{FF2B5EF4-FFF2-40B4-BE49-F238E27FC236}">
                <a16:creationId xmlns:a16="http://schemas.microsoft.com/office/drawing/2014/main" id="{83AF9B22-AD5C-3B28-3F9E-6D3D1843826D}"/>
              </a:ext>
            </a:extLst>
          </p:cNvPr>
          <p:cNvSpPr>
            <a:spLocks noGrp="1"/>
          </p:cNvSpPr>
          <p:nvPr>
            <p:ph type="body" idx="1"/>
          </p:nvPr>
        </p:nvSpPr>
        <p:spPr/>
        <p:txBody>
          <a:bodyPr/>
          <a:lstStyle/>
          <a:p>
            <a:r>
              <a:rPr lang="en-US" dirty="0"/>
              <a:t>Dealing with </a:t>
            </a:r>
            <a:r>
              <a:rPr lang="en-US" dirty="0" err="1"/>
              <a:t>parse_context</a:t>
            </a:r>
            <a:endParaRPr lang="en-US" dirty="0"/>
          </a:p>
        </p:txBody>
      </p:sp>
      <p:sp>
        <p:nvSpPr>
          <p:cNvPr id="6" name="Slide Number Placeholder 5">
            <a:extLst>
              <a:ext uri="{FF2B5EF4-FFF2-40B4-BE49-F238E27FC236}">
                <a16:creationId xmlns:a16="http://schemas.microsoft.com/office/drawing/2014/main" id="{2CFDDDB9-1862-C389-2CB8-B1DADF8B25CD}"/>
              </a:ext>
            </a:extLst>
          </p:cNvPr>
          <p:cNvSpPr>
            <a:spLocks noGrp="1"/>
          </p:cNvSpPr>
          <p:nvPr>
            <p:ph type="sldNum" sz="quarter" idx="12"/>
          </p:nvPr>
        </p:nvSpPr>
        <p:spPr/>
        <p:txBody>
          <a:bodyPr/>
          <a:lstStyle/>
          <a:p>
            <a:fld id="{0EED7EFE-8F4A-4E55-AD2D-7D815A96E790}" type="slidenum">
              <a:rPr lang="en-US" smtClean="0"/>
              <a:t>25</a:t>
            </a:fld>
            <a:endParaRPr lang="en-US"/>
          </a:p>
        </p:txBody>
      </p:sp>
    </p:spTree>
    <p:extLst>
      <p:ext uri="{BB962C8B-B14F-4D97-AF65-F5344CB8AC3E}">
        <p14:creationId xmlns:p14="http://schemas.microsoft.com/office/powerpoint/2010/main" val="2453253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C59D-45AA-DAB2-34AE-3017B41D34CA}"/>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solidFill>
                <a:schemeClr val="tx1"/>
              </a:solidFill>
            </a:endParaRPr>
          </a:p>
        </p:txBody>
      </p:sp>
      <p:sp>
        <p:nvSpPr>
          <p:cNvPr id="4" name="TextBox 3">
            <a:extLst>
              <a:ext uri="{FF2B5EF4-FFF2-40B4-BE49-F238E27FC236}">
                <a16:creationId xmlns:a16="http://schemas.microsoft.com/office/drawing/2014/main" id="{1278D80F-501F-182C-6339-41D4CE21ACF6}"/>
              </a:ext>
            </a:extLst>
          </p:cNvPr>
          <p:cNvSpPr txBox="1"/>
          <p:nvPr/>
        </p:nvSpPr>
        <p:spPr>
          <a:xfrm>
            <a:off x="1097280" y="1972235"/>
            <a:ext cx="9283311" cy="4247317"/>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charT</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basic_format_parse_context</a:t>
            </a:r>
            <a:r>
              <a:rPr lang="en-US" b="0" dirty="0">
                <a:solidFill>
                  <a:srgbClr val="000000"/>
                </a:solidFill>
                <a:effectLst/>
                <a:latin typeface="Fira Code" panose="020B0809050000020004" pitchFamily="49" charset="0"/>
              </a:rPr>
              <a:t> {</a:t>
            </a:r>
          </a:p>
          <a:p>
            <a:r>
              <a:rPr lang="en-US" b="0" dirty="0">
                <a:solidFill>
                  <a:srgbClr val="0000FF"/>
                </a:solidFill>
                <a:effectLst/>
                <a:latin typeface="Fira Code" panose="020B0809050000020004" pitchFamily="49" charset="0"/>
              </a:rPr>
              <a:t>public:</a:t>
            </a:r>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char_type</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charT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basic_string_view</a:t>
            </a:r>
            <a:r>
              <a:rPr lang="en-US" b="0" dirty="0">
                <a:solidFill>
                  <a:srgbClr val="000000"/>
                </a:solidFill>
                <a:effectLst/>
                <a:latin typeface="Fira Code" panose="020B0809050000020004" pitchFamily="49" charset="0"/>
              </a:rPr>
              <a:t>&lt;</a:t>
            </a:r>
            <a:r>
              <a:rPr lang="en-US" b="0" dirty="0" err="1">
                <a:solidFill>
                  <a:srgbClr val="267F99"/>
                </a:solidFill>
                <a:effectLst/>
                <a:latin typeface="Fira Code" panose="020B0809050000020004" pitchFamily="49" charset="0"/>
              </a:rPr>
              <a:t>charT</a:t>
            </a:r>
            <a:r>
              <a:rPr lang="en-US" b="0" dirty="0">
                <a:solidFill>
                  <a:srgbClr val="000000"/>
                </a:solidFill>
                <a:effectLst/>
                <a:latin typeface="Fira Code" panose="020B0809050000020004" pitchFamily="49" charset="0"/>
              </a:rPr>
              <a:t>&gt;::</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iterator</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begin</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noexcept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end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noexcept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advance_to</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it</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size_t</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next_arg_id</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check_arg_id</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size_t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id</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a:p>
            <a:endParaRPr lang="en-US" dirty="0"/>
          </a:p>
        </p:txBody>
      </p:sp>
      <p:sp>
        <p:nvSpPr>
          <p:cNvPr id="6" name="Slide Number Placeholder 5">
            <a:extLst>
              <a:ext uri="{FF2B5EF4-FFF2-40B4-BE49-F238E27FC236}">
                <a16:creationId xmlns:a16="http://schemas.microsoft.com/office/drawing/2014/main" id="{8E86019F-93E1-DC2C-EA06-A595E70D674C}"/>
              </a:ext>
            </a:extLst>
          </p:cNvPr>
          <p:cNvSpPr>
            <a:spLocks noGrp="1"/>
          </p:cNvSpPr>
          <p:nvPr>
            <p:ph type="sldNum" sz="quarter" idx="12"/>
          </p:nvPr>
        </p:nvSpPr>
        <p:spPr/>
        <p:txBody>
          <a:bodyPr/>
          <a:lstStyle/>
          <a:p>
            <a:fld id="{0EED7EFE-8F4A-4E55-AD2D-7D815A96E790}" type="slidenum">
              <a:rPr lang="en-US" smtClean="0"/>
              <a:t>26</a:t>
            </a:fld>
            <a:endParaRPr lang="en-US"/>
          </a:p>
        </p:txBody>
      </p:sp>
    </p:spTree>
    <p:extLst>
      <p:ext uri="{BB962C8B-B14F-4D97-AF65-F5344CB8AC3E}">
        <p14:creationId xmlns:p14="http://schemas.microsoft.com/office/powerpoint/2010/main" val="1366692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C59D-45AA-DAB2-34AE-3017B41D34CA}"/>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solidFill>
                <a:schemeClr val="tx1"/>
              </a:solidFill>
            </a:endParaRPr>
          </a:p>
        </p:txBody>
      </p:sp>
      <p:sp>
        <p:nvSpPr>
          <p:cNvPr id="4" name="TextBox 3">
            <a:extLst>
              <a:ext uri="{FF2B5EF4-FFF2-40B4-BE49-F238E27FC236}">
                <a16:creationId xmlns:a16="http://schemas.microsoft.com/office/drawing/2014/main" id="{1278D80F-501F-182C-6339-41D4CE21ACF6}"/>
              </a:ext>
            </a:extLst>
          </p:cNvPr>
          <p:cNvSpPr txBox="1"/>
          <p:nvPr/>
        </p:nvSpPr>
        <p:spPr>
          <a:xfrm>
            <a:off x="1097280" y="1972235"/>
            <a:ext cx="7491153" cy="3693319"/>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format_parse_context</a:t>
            </a:r>
            <a:r>
              <a:rPr lang="en-US" b="0" dirty="0">
                <a:solidFill>
                  <a:srgbClr val="000000"/>
                </a:solidFill>
                <a:effectLst/>
                <a:latin typeface="Fira Code" panose="020B0809050000020004" pitchFamily="49" charset="0"/>
              </a:rPr>
              <a:t> {</a:t>
            </a:r>
          </a:p>
          <a:p>
            <a:r>
              <a:rPr lang="en-US" b="0" dirty="0">
                <a:solidFill>
                  <a:srgbClr val="0000FF"/>
                </a:solidFill>
                <a:effectLst/>
                <a:latin typeface="Fira Code" panose="020B0809050000020004" pitchFamily="49" charset="0"/>
              </a:rPr>
              <a:t>public:</a:t>
            </a:r>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char_type</a:t>
            </a:r>
            <a:r>
              <a:rPr lang="en-US" b="0" dirty="0">
                <a:solidFill>
                  <a:srgbClr val="000000"/>
                </a:solidFill>
                <a:effectLst/>
                <a:latin typeface="Fira Code" panose="020B0809050000020004" pitchFamily="49" charset="0"/>
              </a:rPr>
              <a:t> =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string_view</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iterator</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begin</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noexcept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end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noexcept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advance_to</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const_iterator</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it</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size_t</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next_arg_id</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check_arg_id</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size_t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id</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3" name="Right Bracket 2">
            <a:extLst>
              <a:ext uri="{FF2B5EF4-FFF2-40B4-BE49-F238E27FC236}">
                <a16:creationId xmlns:a16="http://schemas.microsoft.com/office/drawing/2014/main" id="{D05D686B-0022-474E-B05E-DEFB47C9FAD8}"/>
              </a:ext>
            </a:extLst>
          </p:cNvPr>
          <p:cNvSpPr/>
          <p:nvPr/>
        </p:nvSpPr>
        <p:spPr>
          <a:xfrm>
            <a:off x="8005484" y="3590364"/>
            <a:ext cx="268942" cy="649942"/>
          </a:xfrm>
          <a:prstGeom prst="rightBracket">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A5AF6D8C-9FCD-348A-B596-3938DDE0D1CA}"/>
              </a:ext>
            </a:extLst>
          </p:cNvPr>
          <p:cNvSpPr txBox="1"/>
          <p:nvPr/>
        </p:nvSpPr>
        <p:spPr>
          <a:xfrm>
            <a:off x="8628701" y="3244334"/>
            <a:ext cx="2712281" cy="369332"/>
          </a:xfrm>
          <a:prstGeom prst="rect">
            <a:avLst/>
          </a:prstGeom>
          <a:noFill/>
          <a:ln>
            <a:noFill/>
          </a:ln>
        </p:spPr>
        <p:txBody>
          <a:bodyPr wrap="none" rtlCol="0">
            <a:spAutoFit/>
          </a:bodyPr>
          <a:lstStyle/>
          <a:p>
            <a:r>
              <a:rPr lang="en-US" dirty="0">
                <a:solidFill>
                  <a:srgbClr val="7030A0"/>
                </a:solidFill>
                <a:ea typeface="Fira Code" panose="020B0809050000020004" pitchFamily="49" charset="0"/>
                <a:cs typeface="Fira Code" panose="020B0809050000020004" pitchFamily="49" charset="0"/>
              </a:rPr>
              <a:t>Basically a </a:t>
            </a:r>
            <a:r>
              <a:rPr lang="en-US" dirty="0" err="1">
                <a:solidFill>
                  <a:srgbClr val="7030A0"/>
                </a:solidFill>
                <a:latin typeface="Fira Code" panose="020B0809050000020004" pitchFamily="49" charset="0"/>
                <a:ea typeface="Fira Code" panose="020B0809050000020004" pitchFamily="49" charset="0"/>
                <a:cs typeface="Fira Code" panose="020B0809050000020004" pitchFamily="49" charset="0"/>
              </a:rPr>
              <a:t>string_view</a:t>
            </a:r>
            <a:endParaRPr lang="en-US" dirty="0">
              <a:solidFill>
                <a:srgbClr val="7030A0"/>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6" name="Straight Arrow Connector 5">
            <a:extLst>
              <a:ext uri="{FF2B5EF4-FFF2-40B4-BE49-F238E27FC236}">
                <a16:creationId xmlns:a16="http://schemas.microsoft.com/office/drawing/2014/main" id="{0A7AC140-05A7-64C0-4D29-1110FC00B1EB}"/>
              </a:ext>
            </a:extLst>
          </p:cNvPr>
          <p:cNvCxnSpPr>
            <a:cxnSpLocks/>
            <a:endCxn id="3" idx="2"/>
          </p:cNvCxnSpPr>
          <p:nvPr/>
        </p:nvCxnSpPr>
        <p:spPr>
          <a:xfrm flipH="1">
            <a:off x="8274426" y="3590364"/>
            <a:ext cx="610002" cy="32497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Right Bracket 8">
            <a:extLst>
              <a:ext uri="{FF2B5EF4-FFF2-40B4-BE49-F238E27FC236}">
                <a16:creationId xmlns:a16="http://schemas.microsoft.com/office/drawing/2014/main" id="{F04C1A38-C3C9-685E-CFB6-BD046B70624F}"/>
              </a:ext>
            </a:extLst>
          </p:cNvPr>
          <p:cNvSpPr/>
          <p:nvPr/>
        </p:nvSpPr>
        <p:spPr>
          <a:xfrm>
            <a:off x="6706643" y="4757453"/>
            <a:ext cx="268942" cy="649942"/>
          </a:xfrm>
          <a:prstGeom prst="rightBracket">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5C333CE-25C0-C3E8-F466-2D383A1AC6C0}"/>
              </a:ext>
            </a:extLst>
          </p:cNvPr>
          <p:cNvCxnSpPr>
            <a:cxnSpLocks/>
            <a:endCxn id="9" idx="2"/>
          </p:cNvCxnSpPr>
          <p:nvPr/>
        </p:nvCxnSpPr>
        <p:spPr>
          <a:xfrm flipH="1" flipV="1">
            <a:off x="6975585" y="5082424"/>
            <a:ext cx="699476" cy="10310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0747723-40E7-A201-BDF2-356C79D981D6}"/>
              </a:ext>
            </a:extLst>
          </p:cNvPr>
          <p:cNvSpPr txBox="1"/>
          <p:nvPr/>
        </p:nvSpPr>
        <p:spPr>
          <a:xfrm>
            <a:off x="7675061" y="5038063"/>
            <a:ext cx="3924921" cy="369332"/>
          </a:xfrm>
          <a:prstGeom prst="rect">
            <a:avLst/>
          </a:prstGeom>
          <a:noFill/>
          <a:ln>
            <a:noFill/>
          </a:ln>
        </p:spPr>
        <p:txBody>
          <a:bodyPr wrap="none" rtlCol="0">
            <a:spAutoFit/>
          </a:bodyPr>
          <a:lstStyle/>
          <a:p>
            <a:r>
              <a:rPr lang="en-US" dirty="0">
                <a:solidFill>
                  <a:srgbClr val="7030A0"/>
                </a:solidFill>
                <a:ea typeface="Fira Code" panose="020B0809050000020004" pitchFamily="49" charset="0"/>
                <a:cs typeface="Fira Code" panose="020B0809050000020004" pitchFamily="49" charset="0"/>
              </a:rPr>
              <a:t>Automatic or Manual </a:t>
            </a:r>
            <a:r>
              <a:rPr lang="en-US" sz="1600" i="1" dirty="0" err="1">
                <a:solidFill>
                  <a:srgbClr val="7030A0"/>
                </a:solidFill>
                <a:latin typeface="Fira Code" panose="020B0809050000020004" pitchFamily="49" charset="0"/>
                <a:ea typeface="Fira Code" panose="020B0809050000020004" pitchFamily="49" charset="0"/>
                <a:cs typeface="Fira Code" panose="020B0809050000020004" pitchFamily="49" charset="0"/>
              </a:rPr>
              <a:t>arg</a:t>
            </a:r>
            <a:r>
              <a:rPr lang="en-US" sz="1600" i="1" dirty="0">
                <a:solidFill>
                  <a:srgbClr val="7030A0"/>
                </a:solidFill>
                <a:latin typeface="Fira Code" panose="020B0809050000020004" pitchFamily="49" charset="0"/>
                <a:ea typeface="Fira Code" panose="020B0809050000020004" pitchFamily="49" charset="0"/>
                <a:cs typeface="Fira Code" panose="020B0809050000020004" pitchFamily="49" charset="0"/>
              </a:rPr>
              <a:t>-id</a:t>
            </a:r>
            <a:r>
              <a:rPr lang="en-US" dirty="0">
                <a:solidFill>
                  <a:srgbClr val="7030A0"/>
                </a:solidFill>
                <a:ea typeface="Fira Code" panose="020B0809050000020004" pitchFamily="49" charset="0"/>
                <a:cs typeface="Fira Code" panose="020B0809050000020004" pitchFamily="49" charset="0"/>
              </a:rPr>
              <a:t> handling</a:t>
            </a:r>
            <a:endParaRPr lang="en-US" dirty="0">
              <a:solidFill>
                <a:srgbClr val="7030A0"/>
              </a:solidFill>
              <a:latin typeface="Fira Code" panose="020B0809050000020004" pitchFamily="49" charset="0"/>
              <a:ea typeface="Fira Code" panose="020B0809050000020004" pitchFamily="49" charset="0"/>
              <a:cs typeface="Fira Code" panose="020B0809050000020004" pitchFamily="49" charset="0"/>
            </a:endParaRPr>
          </a:p>
        </p:txBody>
      </p:sp>
      <p:sp>
        <p:nvSpPr>
          <p:cNvPr id="11" name="Slide Number Placeholder 10">
            <a:extLst>
              <a:ext uri="{FF2B5EF4-FFF2-40B4-BE49-F238E27FC236}">
                <a16:creationId xmlns:a16="http://schemas.microsoft.com/office/drawing/2014/main" id="{2DAF21CF-09E5-CC01-AA4F-68D1F7CAC8EB}"/>
              </a:ext>
            </a:extLst>
          </p:cNvPr>
          <p:cNvSpPr>
            <a:spLocks noGrp="1"/>
          </p:cNvSpPr>
          <p:nvPr>
            <p:ph type="sldNum" sz="quarter" idx="12"/>
          </p:nvPr>
        </p:nvSpPr>
        <p:spPr/>
        <p:txBody>
          <a:bodyPr/>
          <a:lstStyle/>
          <a:p>
            <a:fld id="{0EED7EFE-8F4A-4E55-AD2D-7D815A96E790}" type="slidenum">
              <a:rPr lang="en-US" smtClean="0"/>
              <a:t>27</a:t>
            </a:fld>
            <a:endParaRPr lang="en-US"/>
          </a:p>
        </p:txBody>
      </p:sp>
    </p:spTree>
    <p:extLst>
      <p:ext uri="{BB962C8B-B14F-4D97-AF65-F5344CB8AC3E}">
        <p14:creationId xmlns:p14="http://schemas.microsoft.com/office/powerpoint/2010/main" val="31882670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9" grpId="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17A3-236D-0197-8E10-E13EAE92819F}"/>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3" name="Content Placeholder 2">
            <a:extLst>
              <a:ext uri="{FF2B5EF4-FFF2-40B4-BE49-F238E27FC236}">
                <a16:creationId xmlns:a16="http://schemas.microsoft.com/office/drawing/2014/main" id="{88747B57-8EDB-BF01-2B74-17B54CBF7EEA}"/>
              </a:ext>
            </a:extLst>
          </p:cNvPr>
          <p:cNvSpPr>
            <a:spLocks noGrp="1"/>
          </p:cNvSpPr>
          <p:nvPr>
            <p:ph idx="1"/>
          </p:nvPr>
        </p:nvSpPr>
        <p:spPr/>
        <p:txBody>
          <a:bodyPr/>
          <a:lstStyle/>
          <a:p>
            <a:r>
              <a:rPr lang="en-US" dirty="0"/>
              <a:t>Format strings can be arbitrarily complicated</a:t>
            </a:r>
          </a:p>
        </p:txBody>
      </p:sp>
      <p:sp>
        <p:nvSpPr>
          <p:cNvPr id="4" name="TextBox 3">
            <a:extLst>
              <a:ext uri="{FF2B5EF4-FFF2-40B4-BE49-F238E27FC236}">
                <a16:creationId xmlns:a16="http://schemas.microsoft.com/office/drawing/2014/main" id="{45BC9099-F38E-FDC1-CCED-83D7C9E946D2}"/>
              </a:ext>
            </a:extLst>
          </p:cNvPr>
          <p:cNvSpPr txBox="1"/>
          <p:nvPr/>
        </p:nvSpPr>
        <p:spPr>
          <a:xfrm>
            <a:off x="1742740" y="2581836"/>
            <a:ext cx="4871847" cy="369332"/>
          </a:xfrm>
          <a:prstGeom prst="rect">
            <a:avLst/>
          </a:prstGeom>
          <a:noFill/>
        </p:spPr>
        <p:txBody>
          <a:bodyPr wrap="none" rtlCol="0">
            <a:spAutoFit/>
          </a:bodyPr>
          <a:lstStyle/>
          <a:p>
            <a:r>
              <a:rPr lang="en-US" dirty="0">
                <a:solidFill>
                  <a:srgbClr val="267F99"/>
                </a:solidFill>
                <a:latin typeface="Fira Code" panose="020B0809050000020004" pitchFamily="49" charset="0"/>
              </a:rPr>
              <a:t>std</a:t>
            </a:r>
            <a:r>
              <a:rPr lang="en-US" dirty="0">
                <a:solidFill>
                  <a:srgbClr val="000000"/>
                </a:solidFill>
                <a:latin typeface="Fira Code" panose="020B0809050000020004" pitchFamily="49" charset="0"/>
              </a:rPr>
              <a:t>::</a:t>
            </a:r>
            <a:r>
              <a:rPr lang="en-US" dirty="0">
                <a:solidFill>
                  <a:srgbClr val="795E26"/>
                </a:solidFill>
                <a:latin typeface="Fira Code" panose="020B0809050000020004" pitchFamily="49" charset="0"/>
              </a:rPr>
              <a:t>print</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r>
              <a:rPr lang="pt-BR" b="0" dirty="0">
                <a:solidFill>
                  <a:srgbClr val="A31515"/>
                </a:solidFill>
                <a:effectLst/>
                <a:latin typeface="Fira Code" panose="020B0809050000020004" pitchFamily="49" charset="0"/>
                <a:ea typeface="Fira Code" panose="020B0809050000020004" pitchFamily="49" charset="0"/>
                <a:cs typeface="Fira Code" panose="020B0809050000020004" pitchFamily="49" charset="0"/>
              </a:rPr>
              <a:t>"{:*^{}}\n"</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lang="pt-BR" b="0" dirty="0">
                <a:solidFill>
                  <a:srgbClr val="A31515"/>
                </a:solidFill>
                <a:effectLst/>
                <a:latin typeface="Fira Code" panose="020B0809050000020004" pitchFamily="49" charset="0"/>
                <a:ea typeface="Fira Code" panose="020B0809050000020004" pitchFamily="49" charset="0"/>
                <a:cs typeface="Fira Code" panose="020B0809050000020004" pitchFamily="49" charset="0"/>
              </a:rPr>
              <a:t>"hi"</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lang="pt-BR" b="0" dirty="0">
                <a:solidFill>
                  <a:srgbClr val="098658"/>
                </a:solidFill>
                <a:effectLst/>
                <a:latin typeface="Fira Code" panose="020B0809050000020004" pitchFamily="49" charset="0"/>
                <a:ea typeface="Fira Code" panose="020B0809050000020004" pitchFamily="49" charset="0"/>
                <a:cs typeface="Fira Code" panose="020B0809050000020004" pitchFamily="49" charset="0"/>
              </a:rPr>
              <a:t>10</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p:txBody>
      </p:sp>
      <p:sp>
        <p:nvSpPr>
          <p:cNvPr id="5" name="TextBox 4">
            <a:extLst>
              <a:ext uri="{FF2B5EF4-FFF2-40B4-BE49-F238E27FC236}">
                <a16:creationId xmlns:a16="http://schemas.microsoft.com/office/drawing/2014/main" id="{86BA474D-D2AA-0ED0-2A7E-10568985BBD0}"/>
              </a:ext>
            </a:extLst>
          </p:cNvPr>
          <p:cNvSpPr txBox="1"/>
          <p:nvPr/>
        </p:nvSpPr>
        <p:spPr>
          <a:xfrm>
            <a:off x="1742740" y="3059668"/>
            <a:ext cx="1563248" cy="369332"/>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****hi****</a:t>
            </a:r>
          </a:p>
        </p:txBody>
      </p:sp>
      <p:sp>
        <p:nvSpPr>
          <p:cNvPr id="6" name="Rectangle 5">
            <a:extLst>
              <a:ext uri="{FF2B5EF4-FFF2-40B4-BE49-F238E27FC236}">
                <a16:creationId xmlns:a16="http://schemas.microsoft.com/office/drawing/2014/main" id="{EC3D9FB0-734A-A3EA-8541-6E0869CF51F4}"/>
              </a:ext>
            </a:extLst>
          </p:cNvPr>
          <p:cNvSpPr/>
          <p:nvPr/>
        </p:nvSpPr>
        <p:spPr>
          <a:xfrm>
            <a:off x="3741268" y="2581836"/>
            <a:ext cx="137160" cy="369332"/>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AEECEB-96D5-01CE-90C6-F8D1767ACB88}"/>
              </a:ext>
            </a:extLst>
          </p:cNvPr>
          <p:cNvSpPr/>
          <p:nvPr/>
        </p:nvSpPr>
        <p:spPr>
          <a:xfrm>
            <a:off x="3878428" y="2581836"/>
            <a:ext cx="137160" cy="369332"/>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A41C594-FD47-A8D9-43E9-4FC6B4519842}"/>
              </a:ext>
            </a:extLst>
          </p:cNvPr>
          <p:cNvSpPr/>
          <p:nvPr/>
        </p:nvSpPr>
        <p:spPr>
          <a:xfrm>
            <a:off x="4015587" y="2581425"/>
            <a:ext cx="269541" cy="369332"/>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5C522D-8B95-8208-A889-0BC44431B94E}"/>
              </a:ext>
            </a:extLst>
          </p:cNvPr>
          <p:cNvSpPr txBox="1"/>
          <p:nvPr/>
        </p:nvSpPr>
        <p:spPr>
          <a:xfrm>
            <a:off x="3184705" y="2194564"/>
            <a:ext cx="556563" cy="276999"/>
          </a:xfrm>
          <a:prstGeom prst="rect">
            <a:avLst/>
          </a:prstGeom>
          <a:noFill/>
        </p:spPr>
        <p:txBody>
          <a:bodyPr wrap="none" rtlCol="0">
            <a:spAutoFit/>
          </a:bodyPr>
          <a:lstStyle/>
          <a:p>
            <a:r>
              <a:rPr lang="en-US" sz="1200" i="1" dirty="0">
                <a:solidFill>
                  <a:srgbClr val="B84848"/>
                </a:solidFill>
                <a:latin typeface="Fira Code" panose="020B0809050000020004" pitchFamily="49" charset="0"/>
                <a:ea typeface="Fira Code" panose="020B0809050000020004" pitchFamily="49" charset="0"/>
                <a:cs typeface="Fira Code" panose="020B0809050000020004" pitchFamily="49" charset="0"/>
              </a:rPr>
              <a:t>fill</a:t>
            </a:r>
          </a:p>
        </p:txBody>
      </p:sp>
      <p:sp>
        <p:nvSpPr>
          <p:cNvPr id="11" name="TextBox 10">
            <a:extLst>
              <a:ext uri="{FF2B5EF4-FFF2-40B4-BE49-F238E27FC236}">
                <a16:creationId xmlns:a16="http://schemas.microsoft.com/office/drawing/2014/main" id="{D2A622CE-8391-CC17-F49A-EDF59F981D7E}"/>
              </a:ext>
            </a:extLst>
          </p:cNvPr>
          <p:cNvSpPr txBox="1"/>
          <p:nvPr/>
        </p:nvSpPr>
        <p:spPr>
          <a:xfrm>
            <a:off x="3692421" y="2194564"/>
            <a:ext cx="649537" cy="276999"/>
          </a:xfrm>
          <a:prstGeom prst="rect">
            <a:avLst/>
          </a:prstGeom>
          <a:noFill/>
        </p:spPr>
        <p:txBody>
          <a:bodyPr wrap="none" rtlCol="0">
            <a:spAutoFit/>
          </a:bodyPr>
          <a:lstStyle/>
          <a:p>
            <a:r>
              <a:rPr lang="en-US" sz="1200" i="1" dirty="0">
                <a:solidFill>
                  <a:srgbClr val="00B050"/>
                </a:solidFill>
                <a:latin typeface="Fira Code" panose="020B0809050000020004" pitchFamily="49" charset="0"/>
                <a:ea typeface="Fira Code" panose="020B0809050000020004" pitchFamily="49" charset="0"/>
                <a:cs typeface="Fira Code" panose="020B0809050000020004" pitchFamily="49" charset="0"/>
              </a:rPr>
              <a:t>align</a:t>
            </a:r>
          </a:p>
        </p:txBody>
      </p:sp>
      <p:sp>
        <p:nvSpPr>
          <p:cNvPr id="12" name="TextBox 11">
            <a:extLst>
              <a:ext uri="{FF2B5EF4-FFF2-40B4-BE49-F238E27FC236}">
                <a16:creationId xmlns:a16="http://schemas.microsoft.com/office/drawing/2014/main" id="{F438993B-19BA-C45E-B3C5-BA6C862D2A58}"/>
              </a:ext>
            </a:extLst>
          </p:cNvPr>
          <p:cNvSpPr txBox="1"/>
          <p:nvPr/>
        </p:nvSpPr>
        <p:spPr>
          <a:xfrm>
            <a:off x="4267197" y="2194564"/>
            <a:ext cx="649537" cy="276999"/>
          </a:xfrm>
          <a:prstGeom prst="rect">
            <a:avLst/>
          </a:prstGeom>
          <a:noFill/>
        </p:spPr>
        <p:txBody>
          <a:bodyPr wrap="none" rtlCol="0">
            <a:spAutoFit/>
          </a:bodyPr>
          <a:lstStyle/>
          <a:p>
            <a:r>
              <a:rPr lang="en-US" sz="1200" i="1" dirty="0">
                <a:solidFill>
                  <a:srgbClr val="7030A0"/>
                </a:solidFill>
                <a:latin typeface="Fira Code" panose="020B0809050000020004" pitchFamily="49" charset="0"/>
                <a:ea typeface="Fira Code" panose="020B0809050000020004" pitchFamily="49" charset="0"/>
                <a:cs typeface="Fira Code" panose="020B0809050000020004" pitchFamily="49" charset="0"/>
              </a:rPr>
              <a:t>width</a:t>
            </a:r>
          </a:p>
        </p:txBody>
      </p:sp>
      <p:sp>
        <p:nvSpPr>
          <p:cNvPr id="13" name="Rectangle 12">
            <a:extLst>
              <a:ext uri="{FF2B5EF4-FFF2-40B4-BE49-F238E27FC236}">
                <a16:creationId xmlns:a16="http://schemas.microsoft.com/office/drawing/2014/main" id="{FD2C0E7B-BF39-1845-1F86-B19E52F77D74}"/>
              </a:ext>
            </a:extLst>
          </p:cNvPr>
          <p:cNvSpPr/>
          <p:nvPr/>
        </p:nvSpPr>
        <p:spPr>
          <a:xfrm>
            <a:off x="5899341" y="2581425"/>
            <a:ext cx="320040" cy="369332"/>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43D22E60-3707-216B-84E0-F44728637995}"/>
              </a:ext>
            </a:extLst>
          </p:cNvPr>
          <p:cNvSpPr>
            <a:spLocks noGrp="1"/>
          </p:cNvSpPr>
          <p:nvPr>
            <p:ph type="sldNum" sz="quarter" idx="12"/>
          </p:nvPr>
        </p:nvSpPr>
        <p:spPr/>
        <p:txBody>
          <a:bodyPr/>
          <a:lstStyle/>
          <a:p>
            <a:fld id="{0EED7EFE-8F4A-4E55-AD2D-7D815A96E790}" type="slidenum">
              <a:rPr lang="en-US" smtClean="0"/>
              <a:t>28</a:t>
            </a:fld>
            <a:endParaRPr lang="en-US"/>
          </a:p>
        </p:txBody>
      </p:sp>
    </p:spTree>
    <p:extLst>
      <p:ext uri="{BB962C8B-B14F-4D97-AF65-F5344CB8AC3E}">
        <p14:creationId xmlns:p14="http://schemas.microsoft.com/office/powerpoint/2010/main" val="65252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9" grpId="0" animBg="1"/>
      <p:bldP spid="10" grpId="0"/>
      <p:bldP spid="11" grpId="0"/>
      <p:bldP spid="12" grpId="0"/>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17A3-236D-0197-8E10-E13EAE92819F}"/>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3" name="Content Placeholder 2">
            <a:extLst>
              <a:ext uri="{FF2B5EF4-FFF2-40B4-BE49-F238E27FC236}">
                <a16:creationId xmlns:a16="http://schemas.microsoft.com/office/drawing/2014/main" id="{88747B57-8EDB-BF01-2B74-17B54CBF7EEA}"/>
              </a:ext>
            </a:extLst>
          </p:cNvPr>
          <p:cNvSpPr>
            <a:spLocks noGrp="1"/>
          </p:cNvSpPr>
          <p:nvPr>
            <p:ph idx="1"/>
          </p:nvPr>
        </p:nvSpPr>
        <p:spPr/>
        <p:txBody>
          <a:bodyPr/>
          <a:lstStyle/>
          <a:p>
            <a:r>
              <a:rPr lang="en-US" dirty="0"/>
              <a:t>Format strings can be arbitrarily complicated</a:t>
            </a:r>
          </a:p>
        </p:txBody>
      </p:sp>
      <p:sp>
        <p:nvSpPr>
          <p:cNvPr id="4" name="TextBox 3">
            <a:extLst>
              <a:ext uri="{FF2B5EF4-FFF2-40B4-BE49-F238E27FC236}">
                <a16:creationId xmlns:a16="http://schemas.microsoft.com/office/drawing/2014/main" id="{45BC9099-F38E-FDC1-CCED-83D7C9E946D2}"/>
              </a:ext>
            </a:extLst>
          </p:cNvPr>
          <p:cNvSpPr txBox="1"/>
          <p:nvPr/>
        </p:nvSpPr>
        <p:spPr>
          <a:xfrm>
            <a:off x="1742740" y="2581836"/>
            <a:ext cx="5147563" cy="369332"/>
          </a:xfrm>
          <a:prstGeom prst="rect">
            <a:avLst/>
          </a:prstGeom>
          <a:noFill/>
        </p:spPr>
        <p:txBody>
          <a:bodyPr wrap="none" rtlCol="0">
            <a:spAutoFit/>
          </a:bodyPr>
          <a:lstStyle/>
          <a:p>
            <a:r>
              <a:rPr lang="en-US" dirty="0">
                <a:solidFill>
                  <a:srgbClr val="267F99"/>
                </a:solidFill>
                <a:latin typeface="Fira Code" panose="020B0809050000020004" pitchFamily="49" charset="0"/>
              </a:rPr>
              <a:t>std</a:t>
            </a:r>
            <a:r>
              <a:rPr lang="en-US" dirty="0">
                <a:solidFill>
                  <a:srgbClr val="000000"/>
                </a:solidFill>
                <a:latin typeface="Fira Code" panose="020B0809050000020004" pitchFamily="49" charset="0"/>
              </a:rPr>
              <a:t>::</a:t>
            </a:r>
            <a:r>
              <a:rPr lang="en-US" dirty="0">
                <a:solidFill>
                  <a:srgbClr val="795E26"/>
                </a:solidFill>
                <a:latin typeface="Fira Code" panose="020B0809050000020004" pitchFamily="49" charset="0"/>
              </a:rPr>
              <a:t>print</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r>
              <a:rPr lang="pt-BR" b="0" dirty="0">
                <a:solidFill>
                  <a:srgbClr val="A31515"/>
                </a:solidFill>
                <a:effectLst/>
                <a:latin typeface="Fira Code" panose="020B0809050000020004" pitchFamily="49" charset="0"/>
                <a:ea typeface="Fira Code" panose="020B0809050000020004" pitchFamily="49" charset="0"/>
                <a:cs typeface="Fira Code" panose="020B0809050000020004" pitchFamily="49" charset="0"/>
              </a:rPr>
              <a:t>"{0:*^{1}}\n"</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lang="pt-BR" b="0" dirty="0">
                <a:solidFill>
                  <a:srgbClr val="A31515"/>
                </a:solidFill>
                <a:effectLst/>
                <a:latin typeface="Fira Code" panose="020B0809050000020004" pitchFamily="49" charset="0"/>
                <a:ea typeface="Fira Code" panose="020B0809050000020004" pitchFamily="49" charset="0"/>
                <a:cs typeface="Fira Code" panose="020B0809050000020004" pitchFamily="49" charset="0"/>
              </a:rPr>
              <a:t>"hi"</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lang="pt-BR" b="0" dirty="0">
                <a:solidFill>
                  <a:srgbClr val="098658"/>
                </a:solidFill>
                <a:effectLst/>
                <a:latin typeface="Fira Code" panose="020B0809050000020004" pitchFamily="49" charset="0"/>
                <a:ea typeface="Fira Code" panose="020B0809050000020004" pitchFamily="49" charset="0"/>
                <a:cs typeface="Fira Code" panose="020B0809050000020004" pitchFamily="49" charset="0"/>
              </a:rPr>
              <a:t>10</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p:txBody>
      </p:sp>
      <p:sp>
        <p:nvSpPr>
          <p:cNvPr id="5" name="TextBox 4">
            <a:extLst>
              <a:ext uri="{FF2B5EF4-FFF2-40B4-BE49-F238E27FC236}">
                <a16:creationId xmlns:a16="http://schemas.microsoft.com/office/drawing/2014/main" id="{86BA474D-D2AA-0ED0-2A7E-10568985BBD0}"/>
              </a:ext>
            </a:extLst>
          </p:cNvPr>
          <p:cNvSpPr txBox="1"/>
          <p:nvPr/>
        </p:nvSpPr>
        <p:spPr>
          <a:xfrm>
            <a:off x="1742740" y="3059668"/>
            <a:ext cx="1563248" cy="369332"/>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****hi****</a:t>
            </a:r>
          </a:p>
        </p:txBody>
      </p:sp>
      <p:sp>
        <p:nvSpPr>
          <p:cNvPr id="6" name="Rectangle 5">
            <a:extLst>
              <a:ext uri="{FF2B5EF4-FFF2-40B4-BE49-F238E27FC236}">
                <a16:creationId xmlns:a16="http://schemas.microsoft.com/office/drawing/2014/main" id="{EC3D9FB0-734A-A3EA-8541-6E0869CF51F4}"/>
              </a:ext>
            </a:extLst>
          </p:cNvPr>
          <p:cNvSpPr/>
          <p:nvPr/>
        </p:nvSpPr>
        <p:spPr>
          <a:xfrm>
            <a:off x="3894650" y="2581836"/>
            <a:ext cx="137160" cy="369332"/>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AEECEB-96D5-01CE-90C6-F8D1767ACB88}"/>
              </a:ext>
            </a:extLst>
          </p:cNvPr>
          <p:cNvSpPr/>
          <p:nvPr/>
        </p:nvSpPr>
        <p:spPr>
          <a:xfrm>
            <a:off x="4031810" y="2581836"/>
            <a:ext cx="137160" cy="369332"/>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A41C594-FD47-A8D9-43E9-4FC6B4519842}"/>
              </a:ext>
            </a:extLst>
          </p:cNvPr>
          <p:cNvSpPr/>
          <p:nvPr/>
        </p:nvSpPr>
        <p:spPr>
          <a:xfrm>
            <a:off x="4168969" y="2581425"/>
            <a:ext cx="391232" cy="369332"/>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5C522D-8B95-8208-A889-0BC44431B94E}"/>
              </a:ext>
            </a:extLst>
          </p:cNvPr>
          <p:cNvSpPr txBox="1"/>
          <p:nvPr/>
        </p:nvSpPr>
        <p:spPr>
          <a:xfrm>
            <a:off x="3338087" y="2194564"/>
            <a:ext cx="556563" cy="276999"/>
          </a:xfrm>
          <a:prstGeom prst="rect">
            <a:avLst/>
          </a:prstGeom>
          <a:noFill/>
        </p:spPr>
        <p:txBody>
          <a:bodyPr wrap="none" rtlCol="0">
            <a:spAutoFit/>
          </a:bodyPr>
          <a:lstStyle/>
          <a:p>
            <a:r>
              <a:rPr lang="en-US" sz="1200" i="1" dirty="0">
                <a:solidFill>
                  <a:srgbClr val="B84848"/>
                </a:solidFill>
                <a:latin typeface="Fira Code" panose="020B0809050000020004" pitchFamily="49" charset="0"/>
                <a:ea typeface="Fira Code" panose="020B0809050000020004" pitchFamily="49" charset="0"/>
                <a:cs typeface="Fira Code" panose="020B0809050000020004" pitchFamily="49" charset="0"/>
              </a:rPr>
              <a:t>fill</a:t>
            </a:r>
          </a:p>
        </p:txBody>
      </p:sp>
      <p:sp>
        <p:nvSpPr>
          <p:cNvPr id="11" name="TextBox 10">
            <a:extLst>
              <a:ext uri="{FF2B5EF4-FFF2-40B4-BE49-F238E27FC236}">
                <a16:creationId xmlns:a16="http://schemas.microsoft.com/office/drawing/2014/main" id="{D2A622CE-8391-CC17-F49A-EDF59F981D7E}"/>
              </a:ext>
            </a:extLst>
          </p:cNvPr>
          <p:cNvSpPr txBox="1"/>
          <p:nvPr/>
        </p:nvSpPr>
        <p:spPr>
          <a:xfrm>
            <a:off x="3845803" y="2194564"/>
            <a:ext cx="649537" cy="276999"/>
          </a:xfrm>
          <a:prstGeom prst="rect">
            <a:avLst/>
          </a:prstGeom>
          <a:noFill/>
        </p:spPr>
        <p:txBody>
          <a:bodyPr wrap="none" rtlCol="0">
            <a:spAutoFit/>
          </a:bodyPr>
          <a:lstStyle/>
          <a:p>
            <a:r>
              <a:rPr lang="en-US" sz="1200" i="1" dirty="0">
                <a:solidFill>
                  <a:srgbClr val="00B050"/>
                </a:solidFill>
                <a:latin typeface="Fira Code" panose="020B0809050000020004" pitchFamily="49" charset="0"/>
                <a:ea typeface="Fira Code" panose="020B0809050000020004" pitchFamily="49" charset="0"/>
                <a:cs typeface="Fira Code" panose="020B0809050000020004" pitchFamily="49" charset="0"/>
              </a:rPr>
              <a:t>align</a:t>
            </a:r>
          </a:p>
        </p:txBody>
      </p:sp>
      <p:sp>
        <p:nvSpPr>
          <p:cNvPr id="12" name="TextBox 11">
            <a:extLst>
              <a:ext uri="{FF2B5EF4-FFF2-40B4-BE49-F238E27FC236}">
                <a16:creationId xmlns:a16="http://schemas.microsoft.com/office/drawing/2014/main" id="{F438993B-19BA-C45E-B3C5-BA6C862D2A58}"/>
              </a:ext>
            </a:extLst>
          </p:cNvPr>
          <p:cNvSpPr txBox="1"/>
          <p:nvPr/>
        </p:nvSpPr>
        <p:spPr>
          <a:xfrm>
            <a:off x="4420579" y="2194564"/>
            <a:ext cx="649537" cy="276999"/>
          </a:xfrm>
          <a:prstGeom prst="rect">
            <a:avLst/>
          </a:prstGeom>
          <a:noFill/>
        </p:spPr>
        <p:txBody>
          <a:bodyPr wrap="none" rtlCol="0">
            <a:spAutoFit/>
          </a:bodyPr>
          <a:lstStyle/>
          <a:p>
            <a:r>
              <a:rPr lang="en-US" sz="1200" i="1" dirty="0">
                <a:solidFill>
                  <a:srgbClr val="7030A0"/>
                </a:solidFill>
                <a:latin typeface="Fira Code" panose="020B0809050000020004" pitchFamily="49" charset="0"/>
                <a:ea typeface="Fira Code" panose="020B0809050000020004" pitchFamily="49" charset="0"/>
                <a:cs typeface="Fira Code" panose="020B0809050000020004" pitchFamily="49" charset="0"/>
              </a:rPr>
              <a:t>width</a:t>
            </a:r>
          </a:p>
        </p:txBody>
      </p:sp>
      <p:sp>
        <p:nvSpPr>
          <p:cNvPr id="13" name="Rectangle 12">
            <a:extLst>
              <a:ext uri="{FF2B5EF4-FFF2-40B4-BE49-F238E27FC236}">
                <a16:creationId xmlns:a16="http://schemas.microsoft.com/office/drawing/2014/main" id="{FD2C0E7B-BF39-1845-1F86-B19E52F77D74}"/>
              </a:ext>
            </a:extLst>
          </p:cNvPr>
          <p:cNvSpPr/>
          <p:nvPr/>
        </p:nvSpPr>
        <p:spPr>
          <a:xfrm>
            <a:off x="6182510" y="2581425"/>
            <a:ext cx="320040" cy="369332"/>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7658A5D1-BC6A-4E5F-AA92-C90D4C6A79B3}"/>
              </a:ext>
            </a:extLst>
          </p:cNvPr>
          <p:cNvSpPr>
            <a:spLocks noGrp="1"/>
          </p:cNvSpPr>
          <p:nvPr>
            <p:ph type="sldNum" sz="quarter" idx="12"/>
          </p:nvPr>
        </p:nvSpPr>
        <p:spPr/>
        <p:txBody>
          <a:bodyPr/>
          <a:lstStyle/>
          <a:p>
            <a:fld id="{0EED7EFE-8F4A-4E55-AD2D-7D815A96E790}" type="slidenum">
              <a:rPr lang="en-US" smtClean="0"/>
              <a:t>29</a:t>
            </a:fld>
            <a:endParaRPr lang="en-US"/>
          </a:p>
        </p:txBody>
      </p:sp>
    </p:spTree>
    <p:extLst>
      <p:ext uri="{BB962C8B-B14F-4D97-AF65-F5344CB8AC3E}">
        <p14:creationId xmlns:p14="http://schemas.microsoft.com/office/powerpoint/2010/main" val="3259957253"/>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808C-A40D-9809-3B2F-882307562E53}"/>
              </a:ext>
            </a:extLst>
          </p:cNvPr>
          <p:cNvSpPr>
            <a:spLocks noGrp="1"/>
          </p:cNvSpPr>
          <p:nvPr>
            <p:ph type="title"/>
          </p:nvPr>
        </p:nvSpPr>
        <p:spPr/>
        <p:txBody>
          <a:bodyPr/>
          <a:lstStyle/>
          <a:p>
            <a:r>
              <a:rPr lang="en-US" dirty="0"/>
              <a:t>About </a:t>
            </a:r>
            <a:r>
              <a:rPr lang="en-US" dirty="0">
                <a:solidFill>
                  <a:schemeClr val="accent6"/>
                </a:solidFill>
              </a:rPr>
              <a:t>Me</a:t>
            </a:r>
            <a:endParaRPr lang="en-US" dirty="0"/>
          </a:p>
        </p:txBody>
      </p:sp>
      <p:sp>
        <p:nvSpPr>
          <p:cNvPr id="3" name="Content Placeholder 2">
            <a:extLst>
              <a:ext uri="{FF2B5EF4-FFF2-40B4-BE49-F238E27FC236}">
                <a16:creationId xmlns:a16="http://schemas.microsoft.com/office/drawing/2014/main" id="{CD5729C1-20D2-712E-24AC-70FFE99A99B7}"/>
              </a:ext>
            </a:extLst>
          </p:cNvPr>
          <p:cNvSpPr>
            <a:spLocks noGrp="1"/>
          </p:cNvSpPr>
          <p:nvPr>
            <p:ph idx="1"/>
          </p:nvPr>
        </p:nvSpPr>
        <p:spPr/>
        <p:txBody>
          <a:bodyPr>
            <a:normAutofit/>
          </a:bodyPr>
          <a:lstStyle/>
          <a:p>
            <a:r>
              <a:rPr lang="en-US" sz="2400" dirty="0"/>
              <a:t>C++ Software Developer at Jump Trading since 2014</a:t>
            </a:r>
          </a:p>
          <a:p>
            <a:r>
              <a:rPr lang="en-US" sz="2400" dirty="0"/>
              <a:t>WG21 participant since 2016</a:t>
            </a:r>
          </a:p>
          <a:p>
            <a:pPr lvl="1"/>
            <a:r>
              <a:rPr lang="en-US" sz="2000" dirty="0"/>
              <a:t>C++20: </a:t>
            </a:r>
            <a:r>
              <a:rPr lang="en-US" dirty="0">
                <a:latin typeface="Fira Code" panose="020B0809050000020004" pitchFamily="49" charset="0"/>
                <a:ea typeface="Fira Code" panose="020B0809050000020004" pitchFamily="49" charset="0"/>
                <a:cs typeface="Fira Code" panose="020B0809050000020004" pitchFamily="49" charset="0"/>
              </a:rPr>
              <a:t>&lt;=&gt;</a:t>
            </a:r>
            <a:r>
              <a:rPr lang="en-US" sz="2000" dirty="0">
                <a:ea typeface="Fira Code" panose="020B0809050000020004" pitchFamily="49" charset="0"/>
                <a:cs typeface="Fira Code" panose="020B0809050000020004" pitchFamily="49" charset="0"/>
              </a:rPr>
              <a:t>,</a:t>
            </a:r>
            <a:r>
              <a:rPr lang="en-US" sz="2000" dirty="0">
                <a:latin typeface="Fira Code" panose="020B0809050000020004" pitchFamily="49" charset="0"/>
                <a:ea typeface="Fira Code" panose="020B0809050000020004" pitchFamily="49" charset="0"/>
                <a:cs typeface="Fira Code" panose="020B0809050000020004" pitchFamily="49" charset="0"/>
              </a:rPr>
              <a:t> </a:t>
            </a:r>
            <a:r>
              <a:rPr lang="en-US" dirty="0">
                <a:latin typeface="Fira Code" panose="020B0809050000020004" pitchFamily="49" charset="0"/>
                <a:ea typeface="Fira Code" panose="020B0809050000020004" pitchFamily="49" charset="0"/>
                <a:cs typeface="Fira Code" panose="020B0809050000020004" pitchFamily="49" charset="0"/>
              </a:rPr>
              <a:t>[...</a:t>
            </a:r>
            <a:r>
              <a:rPr lang="en-US" dirty="0" err="1">
                <a:latin typeface="Fira Code" panose="020B0809050000020004" pitchFamily="49" charset="0"/>
                <a:ea typeface="Fira Code" panose="020B0809050000020004" pitchFamily="49" charset="0"/>
                <a:cs typeface="Fira Code" panose="020B0809050000020004" pitchFamily="49" charset="0"/>
              </a:rPr>
              <a:t>args</a:t>
            </a:r>
            <a:r>
              <a:rPr lang="en-US" dirty="0">
                <a:latin typeface="Fira Code" panose="020B0809050000020004" pitchFamily="49" charset="0"/>
                <a:ea typeface="Fira Code" panose="020B0809050000020004" pitchFamily="49" charset="0"/>
                <a:cs typeface="Fira Code" panose="020B0809050000020004" pitchFamily="49" charset="0"/>
              </a:rPr>
              <a:t>=</a:t>
            </a:r>
            <a:r>
              <a:rPr lang="en-US" dirty="0" err="1">
                <a:latin typeface="Fira Code" panose="020B0809050000020004" pitchFamily="49" charset="0"/>
                <a:ea typeface="Fira Code" panose="020B0809050000020004" pitchFamily="49" charset="0"/>
                <a:cs typeface="Fira Code" panose="020B0809050000020004" pitchFamily="49" charset="0"/>
              </a:rPr>
              <a:t>args</a:t>
            </a:r>
            <a:r>
              <a:rPr lang="en-US" dirty="0">
                <a:latin typeface="Fira Code" panose="020B0809050000020004" pitchFamily="49" charset="0"/>
                <a:ea typeface="Fira Code" panose="020B0809050000020004" pitchFamily="49" charset="0"/>
                <a:cs typeface="Fira Code" panose="020B0809050000020004" pitchFamily="49" charset="0"/>
              </a:rPr>
              <a:t>]{}</a:t>
            </a:r>
            <a:r>
              <a:rPr lang="en-US" sz="2000" dirty="0">
                <a:ea typeface="Fira Code" panose="020B0809050000020004" pitchFamily="49" charset="0"/>
                <a:cs typeface="Fira Code" panose="020B0809050000020004" pitchFamily="49" charset="0"/>
              </a:rPr>
              <a:t> ,</a:t>
            </a:r>
            <a:r>
              <a:rPr lang="en-US" sz="2000" dirty="0">
                <a:latin typeface="Fira Code" panose="020B0809050000020004" pitchFamily="49" charset="0"/>
                <a:ea typeface="Fira Code" panose="020B0809050000020004" pitchFamily="49" charset="0"/>
                <a:cs typeface="Fira Code" panose="020B0809050000020004" pitchFamily="49" charset="0"/>
              </a:rPr>
              <a:t> </a:t>
            </a:r>
            <a:r>
              <a:rPr lang="en-US" b="0" dirty="0">
                <a:solidFill>
                  <a:srgbClr val="AF00DB"/>
                </a:solidFill>
                <a:effectLst/>
                <a:latin typeface="Fira Code" panose="020B0809050000020004" pitchFamily="49" charset="0"/>
                <a:ea typeface="Fira Code" panose="020B0809050000020004" pitchFamily="49" charset="0"/>
                <a:cs typeface="Fira Code" panose="020B0809050000020004" pitchFamily="49" charset="0"/>
              </a:rPr>
              <a:t>explicit</a:t>
            </a:r>
            <a:r>
              <a:rPr lang="en-US" dirty="0">
                <a:latin typeface="Fira Code" panose="020B0809050000020004" pitchFamily="49" charset="0"/>
                <a:ea typeface="Fira Code" panose="020B0809050000020004" pitchFamily="49" charset="0"/>
                <a:cs typeface="Fira Code" panose="020B0809050000020004" pitchFamily="49" charset="0"/>
              </a:rPr>
              <a:t>(</a:t>
            </a:r>
            <a:r>
              <a:rPr lang="en-US" dirty="0">
                <a:solidFill>
                  <a:schemeClr val="accent2"/>
                </a:solidFill>
                <a:latin typeface="Fira Code" panose="020B0809050000020004" pitchFamily="49" charset="0"/>
                <a:ea typeface="Fira Code" panose="020B0809050000020004" pitchFamily="49" charset="0"/>
                <a:cs typeface="Fira Code" panose="020B0809050000020004" pitchFamily="49" charset="0"/>
              </a:rPr>
              <a:t>bool</a:t>
            </a:r>
            <a:r>
              <a:rPr lang="en-US" dirty="0">
                <a:latin typeface="Fira Code" panose="020B0809050000020004" pitchFamily="49" charset="0"/>
                <a:ea typeface="Fira Code" panose="020B0809050000020004" pitchFamily="49" charset="0"/>
                <a:cs typeface="Fira Code" panose="020B0809050000020004" pitchFamily="49" charset="0"/>
              </a:rPr>
              <a:t>)</a:t>
            </a:r>
            <a:r>
              <a:rPr lang="en-US" sz="2000" dirty="0">
                <a:ea typeface="Fira Code" panose="020B0809050000020004" pitchFamily="49" charset="0"/>
                <a:cs typeface="Fira Code" panose="020B0809050000020004" pitchFamily="49" charset="0"/>
              </a:rPr>
              <a:t>, conditionally trivial</a:t>
            </a:r>
          </a:p>
          <a:p>
            <a:pPr lvl="1"/>
            <a:r>
              <a:rPr lang="en-US" sz="2000" dirty="0"/>
              <a:t>C++23: Deducing </a:t>
            </a:r>
            <a:r>
              <a:rPr lang="en-US" b="0" dirty="0">
                <a:solidFill>
                  <a:srgbClr val="0000FF"/>
                </a:solidFill>
                <a:effectLst/>
                <a:latin typeface="Fira Code, Consolas,  Courier New"/>
              </a:rPr>
              <a:t>this</a:t>
            </a:r>
            <a:r>
              <a:rPr lang="en-US" sz="2000" dirty="0"/>
              <a:t>, </a:t>
            </a:r>
            <a:r>
              <a:rPr lang="en-US" b="0" dirty="0">
                <a:solidFill>
                  <a:srgbClr val="AF00DB"/>
                </a:solidFill>
                <a:effectLst/>
                <a:latin typeface="Fira Code, Consolas,  Courier New"/>
              </a:rPr>
              <a:t>if</a:t>
            </a:r>
            <a:r>
              <a:rPr lang="en-US" b="0" dirty="0">
                <a:solidFill>
                  <a:srgbClr val="000000"/>
                </a:solidFill>
                <a:effectLst/>
                <a:latin typeface="Fira Code, Consolas,  Courier New"/>
              </a:rPr>
              <a:t> </a:t>
            </a:r>
            <a:r>
              <a:rPr lang="en-US" b="0" dirty="0" err="1">
                <a:solidFill>
                  <a:srgbClr val="0000FF"/>
                </a:solidFill>
                <a:effectLst/>
                <a:latin typeface="Fira Code, Consolas,  Courier New"/>
              </a:rPr>
              <a:t>consteval</a:t>
            </a:r>
            <a:r>
              <a:rPr lang="en-US" sz="2000" dirty="0"/>
              <a:t>, bunch of </a:t>
            </a:r>
            <a:r>
              <a:rPr lang="en-US" b="0" dirty="0" err="1">
                <a:solidFill>
                  <a:srgbClr val="0000FF"/>
                </a:solidFill>
                <a:effectLst/>
                <a:latin typeface="Fira Code, Consolas,  Courier New"/>
              </a:rPr>
              <a:t>constexpr</a:t>
            </a:r>
            <a:r>
              <a:rPr lang="en-US" sz="2000" dirty="0"/>
              <a:t> and </a:t>
            </a:r>
            <a:r>
              <a:rPr lang="en-US" sz="2000" dirty="0">
                <a:solidFill>
                  <a:schemeClr val="accent6"/>
                </a:solidFill>
              </a:rPr>
              <a:t>ranges</a:t>
            </a:r>
            <a:r>
              <a:rPr lang="en-US" sz="2000" dirty="0"/>
              <a:t> papers</a:t>
            </a:r>
          </a:p>
        </p:txBody>
      </p:sp>
      <p:pic>
        <p:nvPicPr>
          <p:cNvPr id="6" name="Picture 5">
            <a:extLst>
              <a:ext uri="{FF2B5EF4-FFF2-40B4-BE49-F238E27FC236}">
                <a16:creationId xmlns:a16="http://schemas.microsoft.com/office/drawing/2014/main" id="{B9B8EDD2-AA45-AD9E-38ED-4B432E888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7668" y="3999269"/>
            <a:ext cx="2048932" cy="2048932"/>
          </a:xfrm>
          <a:prstGeom prst="rect">
            <a:avLst/>
          </a:prstGeom>
        </p:spPr>
      </p:pic>
      <p:pic>
        <p:nvPicPr>
          <p:cNvPr id="5" name="Picture 4">
            <a:extLst>
              <a:ext uri="{FF2B5EF4-FFF2-40B4-BE49-F238E27FC236}">
                <a16:creationId xmlns:a16="http://schemas.microsoft.com/office/drawing/2014/main" id="{2B99F24D-7196-C6D1-83FD-D44329AAAF7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42876" y="1553843"/>
            <a:ext cx="1389676" cy="772042"/>
          </a:xfrm>
          <a:prstGeom prst="rect">
            <a:avLst/>
          </a:prstGeom>
          <a:solidFill>
            <a:schemeClr val="bg1"/>
          </a:solidFill>
          <a:ln>
            <a:solidFill>
              <a:schemeClr val="tx1"/>
            </a:solidFill>
          </a:ln>
        </p:spPr>
      </p:pic>
      <p:sp>
        <p:nvSpPr>
          <p:cNvPr id="8" name="Slide Number Placeholder 7">
            <a:extLst>
              <a:ext uri="{FF2B5EF4-FFF2-40B4-BE49-F238E27FC236}">
                <a16:creationId xmlns:a16="http://schemas.microsoft.com/office/drawing/2014/main" id="{5DF00C19-7A3F-F9F3-3CD2-F737BD517186}"/>
              </a:ext>
            </a:extLst>
          </p:cNvPr>
          <p:cNvSpPr>
            <a:spLocks noGrp="1"/>
          </p:cNvSpPr>
          <p:nvPr>
            <p:ph type="sldNum" sz="quarter" idx="12"/>
          </p:nvPr>
        </p:nvSpPr>
        <p:spPr/>
        <p:txBody>
          <a:bodyPr/>
          <a:lstStyle/>
          <a:p>
            <a:fld id="{0EED7EFE-8F4A-4E55-AD2D-7D815A96E790}" type="slidenum">
              <a:rPr lang="en-US" smtClean="0"/>
              <a:t>3</a:t>
            </a:fld>
            <a:endParaRPr lang="en-US"/>
          </a:p>
        </p:txBody>
      </p:sp>
    </p:spTree>
    <p:extLst>
      <p:ext uri="{BB962C8B-B14F-4D97-AF65-F5344CB8AC3E}">
        <p14:creationId xmlns:p14="http://schemas.microsoft.com/office/powerpoint/2010/main" val="1940880954"/>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17A3-236D-0197-8E10-E13EAE92819F}"/>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3" name="Content Placeholder 2">
            <a:extLst>
              <a:ext uri="{FF2B5EF4-FFF2-40B4-BE49-F238E27FC236}">
                <a16:creationId xmlns:a16="http://schemas.microsoft.com/office/drawing/2014/main" id="{88747B57-8EDB-BF01-2B74-17B54CBF7EEA}"/>
              </a:ext>
            </a:extLst>
          </p:cNvPr>
          <p:cNvSpPr>
            <a:spLocks noGrp="1"/>
          </p:cNvSpPr>
          <p:nvPr>
            <p:ph idx="1"/>
          </p:nvPr>
        </p:nvSpPr>
        <p:spPr/>
        <p:txBody>
          <a:bodyPr/>
          <a:lstStyle/>
          <a:p>
            <a:r>
              <a:rPr lang="en-US" dirty="0"/>
              <a:t>Format strings can be arbitrarily complicated</a:t>
            </a:r>
          </a:p>
          <a:p>
            <a:endParaRPr lang="en-US" dirty="0"/>
          </a:p>
          <a:p>
            <a:endParaRPr lang="en-US" dirty="0"/>
          </a:p>
          <a:p>
            <a:endParaRPr lang="en-US" dirty="0"/>
          </a:p>
          <a:p>
            <a:r>
              <a:rPr lang="en-US" dirty="0"/>
              <a:t>And can contain arbitrary characters</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45BC9099-F38E-FDC1-CCED-83D7C9E946D2}"/>
              </a:ext>
            </a:extLst>
          </p:cNvPr>
          <p:cNvSpPr txBox="1"/>
          <p:nvPr/>
        </p:nvSpPr>
        <p:spPr>
          <a:xfrm>
            <a:off x="1742740" y="2581836"/>
            <a:ext cx="5147563" cy="369332"/>
          </a:xfrm>
          <a:prstGeom prst="rect">
            <a:avLst/>
          </a:prstGeom>
          <a:noFill/>
        </p:spPr>
        <p:txBody>
          <a:bodyPr wrap="none" rtlCol="0">
            <a:spAutoFit/>
          </a:bodyPr>
          <a:lstStyle/>
          <a:p>
            <a:r>
              <a:rPr lang="en-US" dirty="0">
                <a:solidFill>
                  <a:srgbClr val="267F99"/>
                </a:solidFill>
                <a:latin typeface="Fira Code" panose="020B0809050000020004" pitchFamily="49" charset="0"/>
              </a:rPr>
              <a:t>std</a:t>
            </a:r>
            <a:r>
              <a:rPr lang="en-US" dirty="0">
                <a:solidFill>
                  <a:srgbClr val="000000"/>
                </a:solidFill>
                <a:latin typeface="Fira Code" panose="020B0809050000020004" pitchFamily="49" charset="0"/>
              </a:rPr>
              <a:t>::</a:t>
            </a:r>
            <a:r>
              <a:rPr lang="en-US" dirty="0">
                <a:solidFill>
                  <a:srgbClr val="795E26"/>
                </a:solidFill>
                <a:latin typeface="Fira Code" panose="020B0809050000020004" pitchFamily="49" charset="0"/>
              </a:rPr>
              <a:t>print</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r>
              <a:rPr lang="pt-BR" b="0" dirty="0">
                <a:solidFill>
                  <a:srgbClr val="A31515"/>
                </a:solidFill>
                <a:effectLst/>
                <a:latin typeface="Fira Code" panose="020B0809050000020004" pitchFamily="49" charset="0"/>
                <a:ea typeface="Fira Code" panose="020B0809050000020004" pitchFamily="49" charset="0"/>
                <a:cs typeface="Fira Code" panose="020B0809050000020004" pitchFamily="49" charset="0"/>
              </a:rPr>
              <a:t>"{0:*^{1}}\n"</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lang="pt-BR" b="0" dirty="0">
                <a:solidFill>
                  <a:srgbClr val="A31515"/>
                </a:solidFill>
                <a:effectLst/>
                <a:latin typeface="Fira Code" panose="020B0809050000020004" pitchFamily="49" charset="0"/>
                <a:ea typeface="Fira Code" panose="020B0809050000020004" pitchFamily="49" charset="0"/>
                <a:cs typeface="Fira Code" panose="020B0809050000020004" pitchFamily="49" charset="0"/>
              </a:rPr>
              <a:t>"hi"</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lang="pt-BR" b="0" dirty="0">
                <a:solidFill>
                  <a:srgbClr val="098658"/>
                </a:solidFill>
                <a:effectLst/>
                <a:latin typeface="Fira Code" panose="020B0809050000020004" pitchFamily="49" charset="0"/>
                <a:ea typeface="Fira Code" panose="020B0809050000020004" pitchFamily="49" charset="0"/>
                <a:cs typeface="Fira Code" panose="020B0809050000020004" pitchFamily="49" charset="0"/>
              </a:rPr>
              <a:t>10</a:t>
            </a:r>
            <a:r>
              <a:rPr lang="pt-BR"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p:txBody>
      </p:sp>
      <p:sp>
        <p:nvSpPr>
          <p:cNvPr id="5" name="TextBox 4">
            <a:extLst>
              <a:ext uri="{FF2B5EF4-FFF2-40B4-BE49-F238E27FC236}">
                <a16:creationId xmlns:a16="http://schemas.microsoft.com/office/drawing/2014/main" id="{86BA474D-D2AA-0ED0-2A7E-10568985BBD0}"/>
              </a:ext>
            </a:extLst>
          </p:cNvPr>
          <p:cNvSpPr txBox="1"/>
          <p:nvPr/>
        </p:nvSpPr>
        <p:spPr>
          <a:xfrm>
            <a:off x="1742740" y="3059668"/>
            <a:ext cx="1563248" cy="369332"/>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****hi****</a:t>
            </a:r>
          </a:p>
        </p:txBody>
      </p:sp>
      <p:sp>
        <p:nvSpPr>
          <p:cNvPr id="6" name="Rectangle 5">
            <a:extLst>
              <a:ext uri="{FF2B5EF4-FFF2-40B4-BE49-F238E27FC236}">
                <a16:creationId xmlns:a16="http://schemas.microsoft.com/office/drawing/2014/main" id="{EC3D9FB0-734A-A3EA-8541-6E0869CF51F4}"/>
              </a:ext>
            </a:extLst>
          </p:cNvPr>
          <p:cNvSpPr/>
          <p:nvPr/>
        </p:nvSpPr>
        <p:spPr>
          <a:xfrm>
            <a:off x="3894650" y="2581836"/>
            <a:ext cx="137160" cy="369332"/>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1AEECEB-96D5-01CE-90C6-F8D1767ACB88}"/>
              </a:ext>
            </a:extLst>
          </p:cNvPr>
          <p:cNvSpPr/>
          <p:nvPr/>
        </p:nvSpPr>
        <p:spPr>
          <a:xfrm>
            <a:off x="4031810" y="2581836"/>
            <a:ext cx="137160" cy="369332"/>
          </a:xfrm>
          <a:prstGeom prst="rect">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A41C594-FD47-A8D9-43E9-4FC6B4519842}"/>
              </a:ext>
            </a:extLst>
          </p:cNvPr>
          <p:cNvSpPr/>
          <p:nvPr/>
        </p:nvSpPr>
        <p:spPr>
          <a:xfrm>
            <a:off x="4168969" y="2581425"/>
            <a:ext cx="391232" cy="369332"/>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5C522D-8B95-8208-A889-0BC44431B94E}"/>
              </a:ext>
            </a:extLst>
          </p:cNvPr>
          <p:cNvSpPr txBox="1"/>
          <p:nvPr/>
        </p:nvSpPr>
        <p:spPr>
          <a:xfrm>
            <a:off x="3338087" y="2194564"/>
            <a:ext cx="556563" cy="276999"/>
          </a:xfrm>
          <a:prstGeom prst="rect">
            <a:avLst/>
          </a:prstGeom>
          <a:noFill/>
        </p:spPr>
        <p:txBody>
          <a:bodyPr wrap="none" rtlCol="0">
            <a:spAutoFit/>
          </a:bodyPr>
          <a:lstStyle/>
          <a:p>
            <a:r>
              <a:rPr lang="en-US" sz="1200" i="1" dirty="0">
                <a:solidFill>
                  <a:srgbClr val="B84848"/>
                </a:solidFill>
                <a:latin typeface="Fira Code" panose="020B0809050000020004" pitchFamily="49" charset="0"/>
                <a:ea typeface="Fira Code" panose="020B0809050000020004" pitchFamily="49" charset="0"/>
                <a:cs typeface="Fira Code" panose="020B0809050000020004" pitchFamily="49" charset="0"/>
              </a:rPr>
              <a:t>fill</a:t>
            </a:r>
          </a:p>
        </p:txBody>
      </p:sp>
      <p:sp>
        <p:nvSpPr>
          <p:cNvPr id="11" name="TextBox 10">
            <a:extLst>
              <a:ext uri="{FF2B5EF4-FFF2-40B4-BE49-F238E27FC236}">
                <a16:creationId xmlns:a16="http://schemas.microsoft.com/office/drawing/2014/main" id="{D2A622CE-8391-CC17-F49A-EDF59F981D7E}"/>
              </a:ext>
            </a:extLst>
          </p:cNvPr>
          <p:cNvSpPr txBox="1"/>
          <p:nvPr/>
        </p:nvSpPr>
        <p:spPr>
          <a:xfrm>
            <a:off x="3845803" y="2194564"/>
            <a:ext cx="649537" cy="276999"/>
          </a:xfrm>
          <a:prstGeom prst="rect">
            <a:avLst/>
          </a:prstGeom>
          <a:noFill/>
        </p:spPr>
        <p:txBody>
          <a:bodyPr wrap="none" rtlCol="0">
            <a:spAutoFit/>
          </a:bodyPr>
          <a:lstStyle/>
          <a:p>
            <a:r>
              <a:rPr lang="en-US" sz="1200" i="1" dirty="0">
                <a:solidFill>
                  <a:srgbClr val="00B050"/>
                </a:solidFill>
                <a:latin typeface="Fira Code" panose="020B0809050000020004" pitchFamily="49" charset="0"/>
                <a:ea typeface="Fira Code" panose="020B0809050000020004" pitchFamily="49" charset="0"/>
                <a:cs typeface="Fira Code" panose="020B0809050000020004" pitchFamily="49" charset="0"/>
              </a:rPr>
              <a:t>align</a:t>
            </a:r>
          </a:p>
        </p:txBody>
      </p:sp>
      <p:sp>
        <p:nvSpPr>
          <p:cNvPr id="12" name="TextBox 11">
            <a:extLst>
              <a:ext uri="{FF2B5EF4-FFF2-40B4-BE49-F238E27FC236}">
                <a16:creationId xmlns:a16="http://schemas.microsoft.com/office/drawing/2014/main" id="{F438993B-19BA-C45E-B3C5-BA6C862D2A58}"/>
              </a:ext>
            </a:extLst>
          </p:cNvPr>
          <p:cNvSpPr txBox="1"/>
          <p:nvPr/>
        </p:nvSpPr>
        <p:spPr>
          <a:xfrm>
            <a:off x="4420579" y="2194564"/>
            <a:ext cx="649537" cy="276999"/>
          </a:xfrm>
          <a:prstGeom prst="rect">
            <a:avLst/>
          </a:prstGeom>
          <a:noFill/>
        </p:spPr>
        <p:txBody>
          <a:bodyPr wrap="none" rtlCol="0">
            <a:spAutoFit/>
          </a:bodyPr>
          <a:lstStyle/>
          <a:p>
            <a:r>
              <a:rPr lang="en-US" sz="1200" i="1" dirty="0">
                <a:solidFill>
                  <a:srgbClr val="7030A0"/>
                </a:solidFill>
                <a:latin typeface="Fira Code" panose="020B0809050000020004" pitchFamily="49" charset="0"/>
                <a:ea typeface="Fira Code" panose="020B0809050000020004" pitchFamily="49" charset="0"/>
                <a:cs typeface="Fira Code" panose="020B0809050000020004" pitchFamily="49" charset="0"/>
              </a:rPr>
              <a:t>width</a:t>
            </a:r>
          </a:p>
        </p:txBody>
      </p:sp>
      <p:sp>
        <p:nvSpPr>
          <p:cNvPr id="13" name="Rectangle 12">
            <a:extLst>
              <a:ext uri="{FF2B5EF4-FFF2-40B4-BE49-F238E27FC236}">
                <a16:creationId xmlns:a16="http://schemas.microsoft.com/office/drawing/2014/main" id="{FD2C0E7B-BF39-1845-1F86-B19E52F77D74}"/>
              </a:ext>
            </a:extLst>
          </p:cNvPr>
          <p:cNvSpPr/>
          <p:nvPr/>
        </p:nvSpPr>
        <p:spPr>
          <a:xfrm>
            <a:off x="6182510" y="2581425"/>
            <a:ext cx="320040" cy="369332"/>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B1593BD-D9F7-8992-25D5-58585A87A686}"/>
              </a:ext>
            </a:extLst>
          </p:cNvPr>
          <p:cNvSpPr txBox="1"/>
          <p:nvPr/>
        </p:nvSpPr>
        <p:spPr>
          <a:xfrm>
            <a:off x="1742739" y="4279715"/>
            <a:ext cx="9559027" cy="369332"/>
          </a:xfrm>
          <a:prstGeom prst="rect">
            <a:avLst/>
          </a:prstGeom>
          <a:noFill/>
        </p:spPr>
        <p:txBody>
          <a:bodyPr wrap="none" rtlCol="0">
            <a:spAutoFit/>
          </a:bodyPr>
          <a:lstStyle/>
          <a:p>
            <a:r>
              <a:rPr lang="en-US" dirty="0">
                <a:solidFill>
                  <a:srgbClr val="267F99"/>
                </a:solidFill>
                <a:latin typeface="Fira Code" panose="020B0809050000020004" pitchFamily="49" charset="0"/>
              </a:rPr>
              <a:t>std</a:t>
            </a:r>
            <a:r>
              <a:rPr lang="en-US" dirty="0">
                <a:solidFill>
                  <a:srgbClr val="000000"/>
                </a:solidFill>
                <a:latin typeface="Fira Code" panose="020B0809050000020004" pitchFamily="49" charset="0"/>
              </a:rPr>
              <a:t>::</a:t>
            </a:r>
            <a:r>
              <a:rPr lang="en-US" dirty="0">
                <a:solidFill>
                  <a:srgbClr val="795E26"/>
                </a:solidFill>
                <a:latin typeface="Fira Code" panose="020B0809050000020004" pitchFamily="49" charset="0"/>
              </a:rPr>
              <a:t>print</a:t>
            </a:r>
            <a:r>
              <a:rPr lang="en-US"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r>
              <a:rPr lang="en-US" b="0" dirty="0">
                <a:solidFill>
                  <a:srgbClr val="A31515"/>
                </a:solidFill>
                <a:effectLst/>
                <a:latin typeface="Fira Code" panose="020B0809050000020004" pitchFamily="49" charset="0"/>
                <a:ea typeface="Fira Code" panose="020B0809050000020004" pitchFamily="49" charset="0"/>
                <a:cs typeface="Fira Code" panose="020B0809050000020004" pitchFamily="49" charset="0"/>
              </a:rPr>
              <a:t>"{:%Y-%m-%d %H:%M}\n"</a:t>
            </a:r>
            <a:r>
              <a:rPr lang="en-US"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 </a:t>
            </a:r>
            <a:r>
              <a:rPr lang="en-US" dirty="0">
                <a:solidFill>
                  <a:srgbClr val="267F99"/>
                </a:solidFill>
                <a:latin typeface="Fira Code" panose="020B0809050000020004" pitchFamily="49" charset="0"/>
              </a:rPr>
              <a:t>std</a:t>
            </a:r>
            <a:r>
              <a:rPr lang="en-US"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r>
              <a:rPr lang="en-US" dirty="0">
                <a:solidFill>
                  <a:srgbClr val="267F99"/>
                </a:solidFill>
                <a:latin typeface="Fira Code" panose="020B0809050000020004" pitchFamily="49" charset="0"/>
              </a:rPr>
              <a:t>chrono</a:t>
            </a:r>
            <a:r>
              <a:rPr lang="en-US"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r>
              <a:rPr lang="en-US" dirty="0" err="1">
                <a:solidFill>
                  <a:srgbClr val="795E26"/>
                </a:solidFill>
                <a:latin typeface="Fira Code" panose="020B0809050000020004" pitchFamily="49" charset="0"/>
              </a:rPr>
              <a:t>system_clock</a:t>
            </a:r>
            <a:r>
              <a:rPr lang="en-US"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r>
              <a:rPr lang="en-US" dirty="0">
                <a:solidFill>
                  <a:srgbClr val="795E26"/>
                </a:solidFill>
                <a:latin typeface="Fira Code" panose="020B0809050000020004" pitchFamily="49" charset="0"/>
              </a:rPr>
              <a:t>now</a:t>
            </a:r>
            <a:r>
              <a:rPr lang="en-US" b="0"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rPr>
              <a:t>());</a:t>
            </a:r>
          </a:p>
        </p:txBody>
      </p:sp>
      <p:sp>
        <p:nvSpPr>
          <p:cNvPr id="14" name="TextBox 13">
            <a:extLst>
              <a:ext uri="{FF2B5EF4-FFF2-40B4-BE49-F238E27FC236}">
                <a16:creationId xmlns:a16="http://schemas.microsoft.com/office/drawing/2014/main" id="{46F9729C-2970-DD75-5154-CD3A5BA1212F}"/>
              </a:ext>
            </a:extLst>
          </p:cNvPr>
          <p:cNvSpPr txBox="1"/>
          <p:nvPr/>
        </p:nvSpPr>
        <p:spPr>
          <a:xfrm>
            <a:off x="1742740" y="4889738"/>
            <a:ext cx="2390398" cy="369332"/>
          </a:xfrm>
          <a:prstGeom prst="rect">
            <a:avLst/>
          </a:prstGeom>
          <a:noFill/>
        </p:spPr>
        <p:txBody>
          <a:bodyPr wrap="none" rtlCol="0">
            <a:spAutoFit/>
          </a:bodyPr>
          <a:lstStyle/>
          <a:p>
            <a:r>
              <a:rPr lang="en-US" b="0" i="0" dirty="0">
                <a:solidFill>
                  <a:srgbClr val="212529"/>
                </a:solidFill>
                <a:effectLst/>
                <a:latin typeface="Courier New" panose="02070309020205020404" pitchFamily="49" charset="0"/>
              </a:rPr>
              <a:t>2022-08-07 16:49</a:t>
            </a:r>
            <a:endParaRPr lang="en-US" dirty="0">
              <a:latin typeface="Fira Code" panose="020B0809050000020004" pitchFamily="49" charset="0"/>
              <a:ea typeface="Fira Code" panose="020B0809050000020004" pitchFamily="49" charset="0"/>
              <a:cs typeface="Fira Code" panose="020B0809050000020004" pitchFamily="49" charset="0"/>
            </a:endParaRPr>
          </a:p>
        </p:txBody>
      </p:sp>
      <p:sp>
        <p:nvSpPr>
          <p:cNvPr id="15" name="Rectangle 14">
            <a:extLst>
              <a:ext uri="{FF2B5EF4-FFF2-40B4-BE49-F238E27FC236}">
                <a16:creationId xmlns:a16="http://schemas.microsoft.com/office/drawing/2014/main" id="{AB565E20-DDCC-E6D8-45C0-D8B21DA730AD}"/>
              </a:ext>
            </a:extLst>
          </p:cNvPr>
          <p:cNvSpPr/>
          <p:nvPr/>
        </p:nvSpPr>
        <p:spPr>
          <a:xfrm>
            <a:off x="3716593" y="4279304"/>
            <a:ext cx="1970385" cy="369332"/>
          </a:xfrm>
          <a:prstGeom prst="rect">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5239E20-78DE-F57F-B890-0E9270D1CBB0}"/>
              </a:ext>
            </a:extLst>
          </p:cNvPr>
          <p:cNvSpPr txBox="1"/>
          <p:nvPr/>
        </p:nvSpPr>
        <p:spPr>
          <a:xfrm>
            <a:off x="4100390" y="3948118"/>
            <a:ext cx="1300356" cy="276999"/>
          </a:xfrm>
          <a:prstGeom prst="rect">
            <a:avLst/>
          </a:prstGeom>
          <a:noFill/>
        </p:spPr>
        <p:txBody>
          <a:bodyPr wrap="none" rtlCol="0">
            <a:spAutoFit/>
          </a:bodyPr>
          <a:lstStyle/>
          <a:p>
            <a:r>
              <a:rPr lang="en-US" sz="1200" i="1" dirty="0">
                <a:solidFill>
                  <a:srgbClr val="FF0000"/>
                </a:solidFill>
                <a:latin typeface="Fira Code" panose="020B0809050000020004" pitchFamily="49" charset="0"/>
                <a:ea typeface="Fira Code" panose="020B0809050000020004" pitchFamily="49" charset="0"/>
                <a:cs typeface="Fira Code" panose="020B0809050000020004" pitchFamily="49" charset="0"/>
              </a:rPr>
              <a:t>chrono-specs</a:t>
            </a:r>
          </a:p>
        </p:txBody>
      </p:sp>
      <p:sp>
        <p:nvSpPr>
          <p:cNvPr id="19" name="Slide Number Placeholder 18">
            <a:extLst>
              <a:ext uri="{FF2B5EF4-FFF2-40B4-BE49-F238E27FC236}">
                <a16:creationId xmlns:a16="http://schemas.microsoft.com/office/drawing/2014/main" id="{3C8B5856-A4ED-32D3-AB09-9FAE638F24F5}"/>
              </a:ext>
            </a:extLst>
          </p:cNvPr>
          <p:cNvSpPr>
            <a:spLocks noGrp="1"/>
          </p:cNvSpPr>
          <p:nvPr>
            <p:ph type="sldNum" sz="quarter" idx="12"/>
          </p:nvPr>
        </p:nvSpPr>
        <p:spPr/>
        <p:txBody>
          <a:bodyPr/>
          <a:lstStyle/>
          <a:p>
            <a:fld id="{0EED7EFE-8F4A-4E55-AD2D-7D815A96E790}" type="slidenum">
              <a:rPr lang="en-US" smtClean="0"/>
              <a:t>30</a:t>
            </a:fld>
            <a:endParaRPr lang="en-US"/>
          </a:p>
        </p:txBody>
      </p:sp>
    </p:spTree>
    <p:extLst>
      <p:ext uri="{BB962C8B-B14F-4D97-AF65-F5344CB8AC3E}">
        <p14:creationId xmlns:p14="http://schemas.microsoft.com/office/powerpoint/2010/main" val="2674892353"/>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0355-8AF3-5A18-5F05-40E440F60D4A}"/>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3" name="Content Placeholder 2">
            <a:extLst>
              <a:ext uri="{FF2B5EF4-FFF2-40B4-BE49-F238E27FC236}">
                <a16:creationId xmlns:a16="http://schemas.microsoft.com/office/drawing/2014/main" id="{88667409-87AC-428D-04A0-AB19D0F206CA}"/>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90C5E51E-8964-87EE-D8A3-EFE0463F6405}"/>
              </a:ext>
            </a:extLst>
          </p:cNvPr>
          <p:cNvSpPr txBox="1"/>
          <p:nvPr/>
        </p:nvSpPr>
        <p:spPr>
          <a:xfrm>
            <a:off x="1097280" y="2598003"/>
            <a:ext cx="9770623"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"The cost of {:x} is {}</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48879</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1234</a:t>
            </a:r>
            <a:r>
              <a:rPr lang="en-US" sz="2400" b="0" dirty="0">
                <a:solidFill>
                  <a:srgbClr val="000000"/>
                </a:solidFill>
                <a:effectLst/>
                <a:latin typeface="Fira Code" panose="020B0809050000020004" pitchFamily="49" charset="0"/>
              </a:rPr>
              <a:t>);</a:t>
            </a:r>
          </a:p>
        </p:txBody>
      </p:sp>
      <p:sp>
        <p:nvSpPr>
          <p:cNvPr id="7" name="Slide Number Placeholder 6">
            <a:extLst>
              <a:ext uri="{FF2B5EF4-FFF2-40B4-BE49-F238E27FC236}">
                <a16:creationId xmlns:a16="http://schemas.microsoft.com/office/drawing/2014/main" id="{7A70A174-1BC5-A872-7DFD-891FF4CDE187}"/>
              </a:ext>
            </a:extLst>
          </p:cNvPr>
          <p:cNvSpPr>
            <a:spLocks noGrp="1"/>
          </p:cNvSpPr>
          <p:nvPr>
            <p:ph type="sldNum" sz="quarter" idx="12"/>
          </p:nvPr>
        </p:nvSpPr>
        <p:spPr/>
        <p:txBody>
          <a:bodyPr/>
          <a:lstStyle/>
          <a:p>
            <a:fld id="{0EED7EFE-8F4A-4E55-AD2D-7D815A96E790}" type="slidenum">
              <a:rPr lang="en-US" smtClean="0"/>
              <a:t>31</a:t>
            </a:fld>
            <a:endParaRPr lang="en-US"/>
          </a:p>
        </p:txBody>
      </p:sp>
    </p:spTree>
    <p:extLst>
      <p:ext uri="{BB962C8B-B14F-4D97-AF65-F5344CB8AC3E}">
        <p14:creationId xmlns:p14="http://schemas.microsoft.com/office/powerpoint/2010/main" val="635819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0355-8AF3-5A18-5F05-40E440F60D4A}"/>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5" name="TextBox 4">
            <a:extLst>
              <a:ext uri="{FF2B5EF4-FFF2-40B4-BE49-F238E27FC236}">
                <a16:creationId xmlns:a16="http://schemas.microsoft.com/office/drawing/2014/main" id="{D83DD8A6-4E47-9508-B009-1C578B7BA2F8}"/>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6" name="TextBox 5">
            <a:extLst>
              <a:ext uri="{FF2B5EF4-FFF2-40B4-BE49-F238E27FC236}">
                <a16:creationId xmlns:a16="http://schemas.microsoft.com/office/drawing/2014/main" id="{ED540EA2-5730-9E6F-1A65-282F22D4790E}"/>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7" name="TextBox 6">
            <a:extLst>
              <a:ext uri="{FF2B5EF4-FFF2-40B4-BE49-F238E27FC236}">
                <a16:creationId xmlns:a16="http://schemas.microsoft.com/office/drawing/2014/main" id="{F76227DB-11D1-6C6B-57ED-68D5AAD2B95B}"/>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e</a:t>
            </a:r>
          </a:p>
        </p:txBody>
      </p:sp>
      <p:sp>
        <p:nvSpPr>
          <p:cNvPr id="8" name="TextBox 7">
            <a:extLst>
              <a:ext uri="{FF2B5EF4-FFF2-40B4-BE49-F238E27FC236}">
                <a16:creationId xmlns:a16="http://schemas.microsoft.com/office/drawing/2014/main" id="{1B5EDA39-E215-94D4-3FE4-08BE1798D577}"/>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9" name="TextBox 8">
            <a:extLst>
              <a:ext uri="{FF2B5EF4-FFF2-40B4-BE49-F238E27FC236}">
                <a16:creationId xmlns:a16="http://schemas.microsoft.com/office/drawing/2014/main" id="{C4897888-C8E1-E20C-B072-E614266AB6FF}"/>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c</a:t>
            </a:r>
          </a:p>
        </p:txBody>
      </p:sp>
      <p:sp>
        <p:nvSpPr>
          <p:cNvPr id="10" name="TextBox 9">
            <a:extLst>
              <a:ext uri="{FF2B5EF4-FFF2-40B4-BE49-F238E27FC236}">
                <a16:creationId xmlns:a16="http://schemas.microsoft.com/office/drawing/2014/main" id="{880FF4BE-5C1C-81FD-E41A-CCDD40970380}"/>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11" name="TextBox 10">
            <a:extLst>
              <a:ext uri="{FF2B5EF4-FFF2-40B4-BE49-F238E27FC236}">
                <a16:creationId xmlns:a16="http://schemas.microsoft.com/office/drawing/2014/main" id="{6C9817B9-4459-EE67-E6C4-778D062BF732}"/>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12" name="TextBox 11">
            <a:extLst>
              <a:ext uri="{FF2B5EF4-FFF2-40B4-BE49-F238E27FC236}">
                <a16:creationId xmlns:a16="http://schemas.microsoft.com/office/drawing/2014/main" id="{5986CD7E-98EE-0124-3683-6BBC958D815B}"/>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14" name="TextBox 13">
            <a:extLst>
              <a:ext uri="{FF2B5EF4-FFF2-40B4-BE49-F238E27FC236}">
                <a16:creationId xmlns:a16="http://schemas.microsoft.com/office/drawing/2014/main" id="{664FE862-2200-AE79-5F76-36276C38F1A2}"/>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5" name="TextBox 14">
            <a:extLst>
              <a:ext uri="{FF2B5EF4-FFF2-40B4-BE49-F238E27FC236}">
                <a16:creationId xmlns:a16="http://schemas.microsoft.com/office/drawing/2014/main" id="{4D5A2CA8-F933-C5F6-B9E9-1F6BD01DBF81}"/>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16" name="TextBox 15">
            <a:extLst>
              <a:ext uri="{FF2B5EF4-FFF2-40B4-BE49-F238E27FC236}">
                <a16:creationId xmlns:a16="http://schemas.microsoft.com/office/drawing/2014/main" id="{15179D2C-7147-5FA5-D88D-C058ECCAA396}"/>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f</a:t>
            </a:r>
          </a:p>
        </p:txBody>
      </p:sp>
      <p:sp>
        <p:nvSpPr>
          <p:cNvPr id="17" name="TextBox 16">
            <a:extLst>
              <a:ext uri="{FF2B5EF4-FFF2-40B4-BE49-F238E27FC236}">
                <a16:creationId xmlns:a16="http://schemas.microsoft.com/office/drawing/2014/main" id="{5A8577E8-54C5-8786-CEC7-7E7D2DE85D3F}"/>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8" name="TextBox 17">
            <a:extLst>
              <a:ext uri="{FF2B5EF4-FFF2-40B4-BE49-F238E27FC236}">
                <a16:creationId xmlns:a16="http://schemas.microsoft.com/office/drawing/2014/main" id="{1554AA18-BCF4-4152-2555-16DC422B8507}"/>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9" name="TextBox 18">
            <a:extLst>
              <a:ext uri="{FF2B5EF4-FFF2-40B4-BE49-F238E27FC236}">
                <a16:creationId xmlns:a16="http://schemas.microsoft.com/office/drawing/2014/main" id="{F4B7C271-7002-E113-54C4-2F9071DF21D4}"/>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6DD2EAB0-3940-6AE3-D72E-B7E2967E1A5F}"/>
              </a:ext>
            </a:extLst>
          </p:cNvPr>
          <p:cNvSpPr txBox="1"/>
          <p:nvPr/>
        </p:nvSpPr>
        <p:spPr>
          <a:xfrm>
            <a:off x="6852991" y="296732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8C1F86E6-08B6-1170-EB9A-32545590B0EF}"/>
              </a:ext>
            </a:extLst>
          </p:cNvPr>
          <p:cNvSpPr txBox="1"/>
          <p:nvPr/>
        </p:nvSpPr>
        <p:spPr>
          <a:xfrm>
            <a:off x="7222003" y="296731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C62DFDDC-5F5C-3247-A024-9743F5A090EA}"/>
              </a:ext>
            </a:extLst>
          </p:cNvPr>
          <p:cNvSpPr txBox="1"/>
          <p:nvPr/>
        </p:nvSpPr>
        <p:spPr>
          <a:xfrm>
            <a:off x="7591015" y="296731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3" name="TextBox 22">
            <a:extLst>
              <a:ext uri="{FF2B5EF4-FFF2-40B4-BE49-F238E27FC236}">
                <a16:creationId xmlns:a16="http://schemas.microsoft.com/office/drawing/2014/main" id="{857D07FE-8D03-329D-D677-950A02885C1D}"/>
              </a:ext>
            </a:extLst>
          </p:cNvPr>
          <p:cNvSpPr txBox="1"/>
          <p:nvPr/>
        </p:nvSpPr>
        <p:spPr>
          <a:xfrm>
            <a:off x="7960027" y="2967317"/>
            <a:ext cx="369012" cy="461665"/>
          </a:xfrm>
          <a:prstGeom prst="rect">
            <a:avLst/>
          </a:prstGeom>
          <a:noFill/>
          <a:ln>
            <a:solidFill>
              <a:schemeClr val="tx1"/>
            </a:solidFill>
          </a:ln>
        </p:spPr>
        <p:txBody>
          <a:bodyPr wrap="none" rtlCol="0">
            <a:spAutoFit/>
          </a:bodyPr>
          <a:lstStyle/>
          <a:p>
            <a:r>
              <a:rPr lang="en-US" sz="2400" dirty="0" err="1">
                <a:latin typeface="Fira Code" panose="020B0809050000020004" pitchFamily="49" charset="0"/>
                <a:ea typeface="Fira Code" panose="020B0809050000020004" pitchFamily="49" charset="0"/>
                <a:cs typeface="Fira Code" panose="020B0809050000020004" pitchFamily="49" charset="0"/>
              </a:rPr>
              <a:t>i</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24" name="TextBox 23">
            <a:extLst>
              <a:ext uri="{FF2B5EF4-FFF2-40B4-BE49-F238E27FC236}">
                <a16:creationId xmlns:a16="http://schemas.microsoft.com/office/drawing/2014/main" id="{DBBD2A23-0A86-C90A-865A-EE6C3044524C}"/>
              </a:ext>
            </a:extLst>
          </p:cNvPr>
          <p:cNvSpPr txBox="1"/>
          <p:nvPr/>
        </p:nvSpPr>
        <p:spPr>
          <a:xfrm>
            <a:off x="8329039" y="296731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25" name="TextBox 24">
            <a:extLst>
              <a:ext uri="{FF2B5EF4-FFF2-40B4-BE49-F238E27FC236}">
                <a16:creationId xmlns:a16="http://schemas.microsoft.com/office/drawing/2014/main" id="{4B88943B-4F02-82E6-7C91-941CC9F8AEF2}"/>
              </a:ext>
            </a:extLst>
          </p:cNvPr>
          <p:cNvSpPr txBox="1"/>
          <p:nvPr/>
        </p:nvSpPr>
        <p:spPr>
          <a:xfrm>
            <a:off x="8698051" y="296731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6" name="TextBox 25">
            <a:extLst>
              <a:ext uri="{FF2B5EF4-FFF2-40B4-BE49-F238E27FC236}">
                <a16:creationId xmlns:a16="http://schemas.microsoft.com/office/drawing/2014/main" id="{2A61CF17-CD5C-A07C-68FC-73F4E2258302}"/>
              </a:ext>
            </a:extLst>
          </p:cNvPr>
          <p:cNvSpPr txBox="1"/>
          <p:nvPr/>
        </p:nvSpPr>
        <p:spPr>
          <a:xfrm>
            <a:off x="9067063" y="296731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3D071201-6CDC-E817-44D0-A7D62FAC12BE}"/>
              </a:ext>
            </a:extLst>
          </p:cNvPr>
          <p:cNvSpPr txBox="1"/>
          <p:nvPr/>
        </p:nvSpPr>
        <p:spPr>
          <a:xfrm>
            <a:off x="9436075" y="296731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95EF0281-A49F-15F8-B252-7ADEECA888C2}"/>
              </a:ext>
            </a:extLst>
          </p:cNvPr>
          <p:cNvSpPr txBox="1"/>
          <p:nvPr/>
        </p:nvSpPr>
        <p:spPr>
          <a:xfrm>
            <a:off x="9805087" y="296731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837FA669-7C28-4FC6-56AE-B8FACE3E96E9}"/>
              </a:ext>
            </a:extLst>
          </p:cNvPr>
          <p:cNvSpPr txBox="1"/>
          <p:nvPr/>
        </p:nvSpPr>
        <p:spPr>
          <a:xfrm>
            <a:off x="10174099"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n</a:t>
            </a:r>
          </a:p>
        </p:txBody>
      </p:sp>
      <p:sp>
        <p:nvSpPr>
          <p:cNvPr id="13" name="Slide Number Placeholder 12">
            <a:extLst>
              <a:ext uri="{FF2B5EF4-FFF2-40B4-BE49-F238E27FC236}">
                <a16:creationId xmlns:a16="http://schemas.microsoft.com/office/drawing/2014/main" id="{686124FF-EC46-9009-D596-0BCFBBBD5AB7}"/>
              </a:ext>
            </a:extLst>
          </p:cNvPr>
          <p:cNvSpPr>
            <a:spLocks noGrp="1"/>
          </p:cNvSpPr>
          <p:nvPr>
            <p:ph type="sldNum" sz="quarter" idx="12"/>
          </p:nvPr>
        </p:nvSpPr>
        <p:spPr/>
        <p:txBody>
          <a:bodyPr/>
          <a:lstStyle/>
          <a:p>
            <a:fld id="{0EED7EFE-8F4A-4E55-AD2D-7D815A96E790}" type="slidenum">
              <a:rPr lang="en-US" smtClean="0"/>
              <a:t>32</a:t>
            </a:fld>
            <a:endParaRPr lang="en-US"/>
          </a:p>
        </p:txBody>
      </p:sp>
    </p:spTree>
    <p:extLst>
      <p:ext uri="{BB962C8B-B14F-4D97-AF65-F5344CB8AC3E}">
        <p14:creationId xmlns:p14="http://schemas.microsoft.com/office/powerpoint/2010/main" val="615092955"/>
      </p:ext>
    </p:extLst>
  </p:cSld>
  <p:clrMapOvr>
    <a:masterClrMapping/>
  </p:clrMapOvr>
  <mc:AlternateContent xmlns:mc="http://schemas.openxmlformats.org/markup-compatibility/2006">
    <mc:Choice xmlns:p159="http://schemas.microsoft.com/office/powerpoint/2015/09/main" Requires="p159">
      <p:transition spd="med">
        <p159:morph option="byChar"/>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0355-8AF3-5A18-5F05-40E440F60D4A}"/>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14" name="TextBox 13">
            <a:extLst>
              <a:ext uri="{FF2B5EF4-FFF2-40B4-BE49-F238E27FC236}">
                <a16:creationId xmlns:a16="http://schemas.microsoft.com/office/drawing/2014/main" id="{664FE862-2200-AE79-5F76-36276C38F1A2}"/>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5" name="TextBox 14">
            <a:extLst>
              <a:ext uri="{FF2B5EF4-FFF2-40B4-BE49-F238E27FC236}">
                <a16:creationId xmlns:a16="http://schemas.microsoft.com/office/drawing/2014/main" id="{4D5A2CA8-F933-C5F6-B9E9-1F6BD01DBF81}"/>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16" name="TextBox 15">
            <a:extLst>
              <a:ext uri="{FF2B5EF4-FFF2-40B4-BE49-F238E27FC236}">
                <a16:creationId xmlns:a16="http://schemas.microsoft.com/office/drawing/2014/main" id="{15179D2C-7147-5FA5-D88D-C058ECCAA396}"/>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f</a:t>
            </a:r>
          </a:p>
        </p:txBody>
      </p:sp>
      <p:sp>
        <p:nvSpPr>
          <p:cNvPr id="17" name="TextBox 16">
            <a:extLst>
              <a:ext uri="{FF2B5EF4-FFF2-40B4-BE49-F238E27FC236}">
                <a16:creationId xmlns:a16="http://schemas.microsoft.com/office/drawing/2014/main" id="{5A8577E8-54C5-8786-CEC7-7E7D2DE85D3F}"/>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8" name="TextBox 17">
            <a:extLst>
              <a:ext uri="{FF2B5EF4-FFF2-40B4-BE49-F238E27FC236}">
                <a16:creationId xmlns:a16="http://schemas.microsoft.com/office/drawing/2014/main" id="{1554AA18-BCF4-4152-2555-16DC422B8507}"/>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9" name="TextBox 18">
            <a:extLst>
              <a:ext uri="{FF2B5EF4-FFF2-40B4-BE49-F238E27FC236}">
                <a16:creationId xmlns:a16="http://schemas.microsoft.com/office/drawing/2014/main" id="{F4B7C271-7002-E113-54C4-2F9071DF21D4}"/>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6DD2EAB0-3940-6AE3-D72E-B7E2967E1A5F}"/>
              </a:ext>
            </a:extLst>
          </p:cNvPr>
          <p:cNvSpPr txBox="1"/>
          <p:nvPr/>
        </p:nvSpPr>
        <p:spPr>
          <a:xfrm>
            <a:off x="6852991" y="2967320"/>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8C1F86E6-08B6-1170-EB9A-32545590B0EF}"/>
              </a:ext>
            </a:extLst>
          </p:cNvPr>
          <p:cNvSpPr txBox="1"/>
          <p:nvPr/>
        </p:nvSpPr>
        <p:spPr>
          <a:xfrm>
            <a:off x="7222003" y="296731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C62DFDDC-5F5C-3247-A024-9743F5A090EA}"/>
              </a:ext>
            </a:extLst>
          </p:cNvPr>
          <p:cNvSpPr txBox="1"/>
          <p:nvPr/>
        </p:nvSpPr>
        <p:spPr>
          <a:xfrm>
            <a:off x="7591015" y="296731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3" name="TextBox 22">
            <a:extLst>
              <a:ext uri="{FF2B5EF4-FFF2-40B4-BE49-F238E27FC236}">
                <a16:creationId xmlns:a16="http://schemas.microsoft.com/office/drawing/2014/main" id="{857D07FE-8D03-329D-D677-950A02885C1D}"/>
              </a:ext>
            </a:extLst>
          </p:cNvPr>
          <p:cNvSpPr txBox="1"/>
          <p:nvPr/>
        </p:nvSpPr>
        <p:spPr>
          <a:xfrm>
            <a:off x="7960027" y="2967317"/>
            <a:ext cx="369012" cy="461665"/>
          </a:xfrm>
          <a:prstGeom prst="rect">
            <a:avLst/>
          </a:prstGeom>
          <a:noFill/>
          <a:ln>
            <a:solidFill>
              <a:schemeClr val="tx1"/>
            </a:solidFill>
          </a:ln>
        </p:spPr>
        <p:txBody>
          <a:bodyPr wrap="none" rtlCol="0">
            <a:spAutoFit/>
          </a:bodyPr>
          <a:lstStyle/>
          <a:p>
            <a:r>
              <a:rPr lang="en-US" sz="2400" dirty="0" err="1">
                <a:latin typeface="Fira Code" panose="020B0809050000020004" pitchFamily="49" charset="0"/>
                <a:ea typeface="Fira Code" panose="020B0809050000020004" pitchFamily="49" charset="0"/>
                <a:cs typeface="Fira Code" panose="020B0809050000020004" pitchFamily="49" charset="0"/>
              </a:rPr>
              <a:t>i</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24" name="TextBox 23">
            <a:extLst>
              <a:ext uri="{FF2B5EF4-FFF2-40B4-BE49-F238E27FC236}">
                <a16:creationId xmlns:a16="http://schemas.microsoft.com/office/drawing/2014/main" id="{DBBD2A23-0A86-C90A-865A-EE6C3044524C}"/>
              </a:ext>
            </a:extLst>
          </p:cNvPr>
          <p:cNvSpPr txBox="1"/>
          <p:nvPr/>
        </p:nvSpPr>
        <p:spPr>
          <a:xfrm>
            <a:off x="8329039" y="296731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25" name="TextBox 24">
            <a:extLst>
              <a:ext uri="{FF2B5EF4-FFF2-40B4-BE49-F238E27FC236}">
                <a16:creationId xmlns:a16="http://schemas.microsoft.com/office/drawing/2014/main" id="{4B88943B-4F02-82E6-7C91-941CC9F8AEF2}"/>
              </a:ext>
            </a:extLst>
          </p:cNvPr>
          <p:cNvSpPr txBox="1"/>
          <p:nvPr/>
        </p:nvSpPr>
        <p:spPr>
          <a:xfrm>
            <a:off x="8698051" y="296731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6" name="TextBox 25">
            <a:extLst>
              <a:ext uri="{FF2B5EF4-FFF2-40B4-BE49-F238E27FC236}">
                <a16:creationId xmlns:a16="http://schemas.microsoft.com/office/drawing/2014/main" id="{2A61CF17-CD5C-A07C-68FC-73F4E2258302}"/>
              </a:ext>
            </a:extLst>
          </p:cNvPr>
          <p:cNvSpPr txBox="1"/>
          <p:nvPr/>
        </p:nvSpPr>
        <p:spPr>
          <a:xfrm>
            <a:off x="9067063" y="296731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3D071201-6CDC-E817-44D0-A7D62FAC12BE}"/>
              </a:ext>
            </a:extLst>
          </p:cNvPr>
          <p:cNvSpPr txBox="1"/>
          <p:nvPr/>
        </p:nvSpPr>
        <p:spPr>
          <a:xfrm>
            <a:off x="9436075" y="296731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95EF0281-A49F-15F8-B252-7ADEECA888C2}"/>
              </a:ext>
            </a:extLst>
          </p:cNvPr>
          <p:cNvSpPr txBox="1"/>
          <p:nvPr/>
        </p:nvSpPr>
        <p:spPr>
          <a:xfrm>
            <a:off x="9805087" y="296731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837FA669-7C28-4FC6-56AE-B8FACE3E96E9}"/>
              </a:ext>
            </a:extLst>
          </p:cNvPr>
          <p:cNvSpPr txBox="1"/>
          <p:nvPr/>
        </p:nvSpPr>
        <p:spPr>
          <a:xfrm>
            <a:off x="10174099"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n</a:t>
            </a:r>
          </a:p>
        </p:txBody>
      </p:sp>
      <p:cxnSp>
        <p:nvCxnSpPr>
          <p:cNvPr id="4" name="Straight Arrow Connector 3">
            <a:extLst>
              <a:ext uri="{FF2B5EF4-FFF2-40B4-BE49-F238E27FC236}">
                <a16:creationId xmlns:a16="http://schemas.microsoft.com/office/drawing/2014/main" id="{25E583A7-3250-7D91-B371-2303CF6BCD55}"/>
              </a:ext>
            </a:extLst>
          </p:cNvPr>
          <p:cNvCxnSpPr/>
          <p:nvPr/>
        </p:nvCxnSpPr>
        <p:spPr>
          <a:xfrm>
            <a:off x="6852991" y="3786692"/>
            <a:ext cx="369012"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86F0A7D-2444-D552-0050-19BBEB97DE95}"/>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32" name="TextBox 31">
            <a:extLst>
              <a:ext uri="{FF2B5EF4-FFF2-40B4-BE49-F238E27FC236}">
                <a16:creationId xmlns:a16="http://schemas.microsoft.com/office/drawing/2014/main" id="{80297C40-34B5-18C3-4A2D-71B5C81DF611}"/>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33" name="TextBox 32">
            <a:extLst>
              <a:ext uri="{FF2B5EF4-FFF2-40B4-BE49-F238E27FC236}">
                <a16:creationId xmlns:a16="http://schemas.microsoft.com/office/drawing/2014/main" id="{CF16C057-8C69-D3EC-BBBB-A69F41220588}"/>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e</a:t>
            </a:r>
          </a:p>
        </p:txBody>
      </p:sp>
      <p:sp>
        <p:nvSpPr>
          <p:cNvPr id="34" name="TextBox 33">
            <a:extLst>
              <a:ext uri="{FF2B5EF4-FFF2-40B4-BE49-F238E27FC236}">
                <a16:creationId xmlns:a16="http://schemas.microsoft.com/office/drawing/2014/main" id="{5919C471-4A91-BFC0-4BDA-F5E9A83E0C34}"/>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35" name="TextBox 34">
            <a:extLst>
              <a:ext uri="{FF2B5EF4-FFF2-40B4-BE49-F238E27FC236}">
                <a16:creationId xmlns:a16="http://schemas.microsoft.com/office/drawing/2014/main" id="{37E05DFC-5C3A-2E87-E42B-ECF777443878}"/>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c</a:t>
            </a:r>
          </a:p>
        </p:txBody>
      </p:sp>
      <p:sp>
        <p:nvSpPr>
          <p:cNvPr id="36" name="TextBox 35">
            <a:extLst>
              <a:ext uri="{FF2B5EF4-FFF2-40B4-BE49-F238E27FC236}">
                <a16:creationId xmlns:a16="http://schemas.microsoft.com/office/drawing/2014/main" id="{2D3118A2-BF7B-76AF-2BF4-60641C636B85}"/>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37" name="TextBox 36">
            <a:extLst>
              <a:ext uri="{FF2B5EF4-FFF2-40B4-BE49-F238E27FC236}">
                <a16:creationId xmlns:a16="http://schemas.microsoft.com/office/drawing/2014/main" id="{B5104AE7-B183-9F39-55DE-C3BF2C6D28E1}"/>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38" name="TextBox 37">
            <a:extLst>
              <a:ext uri="{FF2B5EF4-FFF2-40B4-BE49-F238E27FC236}">
                <a16:creationId xmlns:a16="http://schemas.microsoft.com/office/drawing/2014/main" id="{6F320A86-9AC9-D566-EE98-7DBC287D7003}"/>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6" name="Slide Number Placeholder 5">
            <a:extLst>
              <a:ext uri="{FF2B5EF4-FFF2-40B4-BE49-F238E27FC236}">
                <a16:creationId xmlns:a16="http://schemas.microsoft.com/office/drawing/2014/main" id="{DCFB997E-F062-5E4E-8C83-E9B6B583FFBA}"/>
              </a:ext>
            </a:extLst>
          </p:cNvPr>
          <p:cNvSpPr>
            <a:spLocks noGrp="1"/>
          </p:cNvSpPr>
          <p:nvPr>
            <p:ph type="sldNum" sz="quarter" idx="12"/>
          </p:nvPr>
        </p:nvSpPr>
        <p:spPr/>
        <p:txBody>
          <a:bodyPr/>
          <a:lstStyle/>
          <a:p>
            <a:fld id="{0EED7EFE-8F4A-4E55-AD2D-7D815A96E790}" type="slidenum">
              <a:rPr lang="en-US" smtClean="0"/>
              <a:t>33</a:t>
            </a:fld>
            <a:endParaRPr lang="en-US"/>
          </a:p>
        </p:txBody>
      </p:sp>
    </p:spTree>
    <p:extLst>
      <p:ext uri="{BB962C8B-B14F-4D97-AF65-F5344CB8AC3E}">
        <p14:creationId xmlns:p14="http://schemas.microsoft.com/office/powerpoint/2010/main" val="2947318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0355-8AF3-5A18-5F05-40E440F60D4A}"/>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14" name="TextBox 13">
            <a:extLst>
              <a:ext uri="{FF2B5EF4-FFF2-40B4-BE49-F238E27FC236}">
                <a16:creationId xmlns:a16="http://schemas.microsoft.com/office/drawing/2014/main" id="{664FE862-2200-AE79-5F76-36276C38F1A2}"/>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5" name="TextBox 14">
            <a:extLst>
              <a:ext uri="{FF2B5EF4-FFF2-40B4-BE49-F238E27FC236}">
                <a16:creationId xmlns:a16="http://schemas.microsoft.com/office/drawing/2014/main" id="{4D5A2CA8-F933-C5F6-B9E9-1F6BD01DBF81}"/>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16" name="TextBox 15">
            <a:extLst>
              <a:ext uri="{FF2B5EF4-FFF2-40B4-BE49-F238E27FC236}">
                <a16:creationId xmlns:a16="http://schemas.microsoft.com/office/drawing/2014/main" id="{15179D2C-7147-5FA5-D88D-C058ECCAA396}"/>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f</a:t>
            </a:r>
          </a:p>
        </p:txBody>
      </p:sp>
      <p:sp>
        <p:nvSpPr>
          <p:cNvPr id="17" name="TextBox 16">
            <a:extLst>
              <a:ext uri="{FF2B5EF4-FFF2-40B4-BE49-F238E27FC236}">
                <a16:creationId xmlns:a16="http://schemas.microsoft.com/office/drawing/2014/main" id="{5A8577E8-54C5-8786-CEC7-7E7D2DE85D3F}"/>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8" name="TextBox 17">
            <a:extLst>
              <a:ext uri="{FF2B5EF4-FFF2-40B4-BE49-F238E27FC236}">
                <a16:creationId xmlns:a16="http://schemas.microsoft.com/office/drawing/2014/main" id="{1554AA18-BCF4-4152-2555-16DC422B8507}"/>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9" name="TextBox 18">
            <a:extLst>
              <a:ext uri="{FF2B5EF4-FFF2-40B4-BE49-F238E27FC236}">
                <a16:creationId xmlns:a16="http://schemas.microsoft.com/office/drawing/2014/main" id="{F4B7C271-7002-E113-54C4-2F9071DF21D4}"/>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6DD2EAB0-3940-6AE3-D72E-B7E2967E1A5F}"/>
              </a:ext>
            </a:extLst>
          </p:cNvPr>
          <p:cNvSpPr txBox="1"/>
          <p:nvPr/>
        </p:nvSpPr>
        <p:spPr>
          <a:xfrm>
            <a:off x="6852991" y="2967320"/>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8C1F86E6-08B6-1170-EB9A-32545590B0EF}"/>
              </a:ext>
            </a:extLst>
          </p:cNvPr>
          <p:cNvSpPr txBox="1"/>
          <p:nvPr/>
        </p:nvSpPr>
        <p:spPr>
          <a:xfrm>
            <a:off x="7222003" y="2967319"/>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C62DFDDC-5F5C-3247-A024-9743F5A090EA}"/>
              </a:ext>
            </a:extLst>
          </p:cNvPr>
          <p:cNvSpPr txBox="1"/>
          <p:nvPr/>
        </p:nvSpPr>
        <p:spPr>
          <a:xfrm>
            <a:off x="7591015" y="296731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3" name="TextBox 22">
            <a:extLst>
              <a:ext uri="{FF2B5EF4-FFF2-40B4-BE49-F238E27FC236}">
                <a16:creationId xmlns:a16="http://schemas.microsoft.com/office/drawing/2014/main" id="{857D07FE-8D03-329D-D677-950A02885C1D}"/>
              </a:ext>
            </a:extLst>
          </p:cNvPr>
          <p:cNvSpPr txBox="1"/>
          <p:nvPr/>
        </p:nvSpPr>
        <p:spPr>
          <a:xfrm>
            <a:off x="7960027" y="2967317"/>
            <a:ext cx="369012" cy="461665"/>
          </a:xfrm>
          <a:prstGeom prst="rect">
            <a:avLst/>
          </a:prstGeom>
          <a:noFill/>
          <a:ln>
            <a:solidFill>
              <a:schemeClr val="tx1"/>
            </a:solidFill>
          </a:ln>
        </p:spPr>
        <p:txBody>
          <a:bodyPr wrap="none" rtlCol="0">
            <a:spAutoFit/>
          </a:bodyPr>
          <a:lstStyle/>
          <a:p>
            <a:r>
              <a:rPr lang="en-US" sz="2400" dirty="0" err="1">
                <a:latin typeface="Fira Code" panose="020B0809050000020004" pitchFamily="49" charset="0"/>
                <a:ea typeface="Fira Code" panose="020B0809050000020004" pitchFamily="49" charset="0"/>
                <a:cs typeface="Fira Code" panose="020B0809050000020004" pitchFamily="49" charset="0"/>
              </a:rPr>
              <a:t>i</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24" name="TextBox 23">
            <a:extLst>
              <a:ext uri="{FF2B5EF4-FFF2-40B4-BE49-F238E27FC236}">
                <a16:creationId xmlns:a16="http://schemas.microsoft.com/office/drawing/2014/main" id="{DBBD2A23-0A86-C90A-865A-EE6C3044524C}"/>
              </a:ext>
            </a:extLst>
          </p:cNvPr>
          <p:cNvSpPr txBox="1"/>
          <p:nvPr/>
        </p:nvSpPr>
        <p:spPr>
          <a:xfrm>
            <a:off x="8329039" y="296731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25" name="TextBox 24">
            <a:extLst>
              <a:ext uri="{FF2B5EF4-FFF2-40B4-BE49-F238E27FC236}">
                <a16:creationId xmlns:a16="http://schemas.microsoft.com/office/drawing/2014/main" id="{4B88943B-4F02-82E6-7C91-941CC9F8AEF2}"/>
              </a:ext>
            </a:extLst>
          </p:cNvPr>
          <p:cNvSpPr txBox="1"/>
          <p:nvPr/>
        </p:nvSpPr>
        <p:spPr>
          <a:xfrm>
            <a:off x="8698051" y="296731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6" name="TextBox 25">
            <a:extLst>
              <a:ext uri="{FF2B5EF4-FFF2-40B4-BE49-F238E27FC236}">
                <a16:creationId xmlns:a16="http://schemas.microsoft.com/office/drawing/2014/main" id="{2A61CF17-CD5C-A07C-68FC-73F4E2258302}"/>
              </a:ext>
            </a:extLst>
          </p:cNvPr>
          <p:cNvSpPr txBox="1"/>
          <p:nvPr/>
        </p:nvSpPr>
        <p:spPr>
          <a:xfrm>
            <a:off x="9067063" y="296731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3D071201-6CDC-E817-44D0-A7D62FAC12BE}"/>
              </a:ext>
            </a:extLst>
          </p:cNvPr>
          <p:cNvSpPr txBox="1"/>
          <p:nvPr/>
        </p:nvSpPr>
        <p:spPr>
          <a:xfrm>
            <a:off x="9436075" y="296731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95EF0281-A49F-15F8-B252-7ADEECA888C2}"/>
              </a:ext>
            </a:extLst>
          </p:cNvPr>
          <p:cNvSpPr txBox="1"/>
          <p:nvPr/>
        </p:nvSpPr>
        <p:spPr>
          <a:xfrm>
            <a:off x="9805087" y="296731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837FA669-7C28-4FC6-56AE-B8FACE3E96E9}"/>
              </a:ext>
            </a:extLst>
          </p:cNvPr>
          <p:cNvSpPr txBox="1"/>
          <p:nvPr/>
        </p:nvSpPr>
        <p:spPr>
          <a:xfrm>
            <a:off x="10174099"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n</a:t>
            </a:r>
          </a:p>
        </p:txBody>
      </p:sp>
      <p:cxnSp>
        <p:nvCxnSpPr>
          <p:cNvPr id="4" name="Straight Arrow Connector 3">
            <a:extLst>
              <a:ext uri="{FF2B5EF4-FFF2-40B4-BE49-F238E27FC236}">
                <a16:creationId xmlns:a16="http://schemas.microsoft.com/office/drawing/2014/main" id="{25E583A7-3250-7D91-B371-2303CF6BCD55}"/>
              </a:ext>
            </a:extLst>
          </p:cNvPr>
          <p:cNvCxnSpPr>
            <a:cxnSpLocks/>
          </p:cNvCxnSpPr>
          <p:nvPr/>
        </p:nvCxnSpPr>
        <p:spPr>
          <a:xfrm>
            <a:off x="6852991" y="3786692"/>
            <a:ext cx="738024"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48DAF32-83D7-77EE-2BBB-CB120E75BFE3}"/>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32" name="TextBox 31">
            <a:extLst>
              <a:ext uri="{FF2B5EF4-FFF2-40B4-BE49-F238E27FC236}">
                <a16:creationId xmlns:a16="http://schemas.microsoft.com/office/drawing/2014/main" id="{5DA86797-0259-C996-500A-D5D1BCC75125}"/>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33" name="TextBox 32">
            <a:extLst>
              <a:ext uri="{FF2B5EF4-FFF2-40B4-BE49-F238E27FC236}">
                <a16:creationId xmlns:a16="http://schemas.microsoft.com/office/drawing/2014/main" id="{C4DE0C02-32E1-8895-B544-D0660C08B441}"/>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e</a:t>
            </a:r>
          </a:p>
        </p:txBody>
      </p:sp>
      <p:sp>
        <p:nvSpPr>
          <p:cNvPr id="34" name="TextBox 33">
            <a:extLst>
              <a:ext uri="{FF2B5EF4-FFF2-40B4-BE49-F238E27FC236}">
                <a16:creationId xmlns:a16="http://schemas.microsoft.com/office/drawing/2014/main" id="{29602F40-D4E9-B9D9-3087-86344D3A5BBF}"/>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35" name="TextBox 34">
            <a:extLst>
              <a:ext uri="{FF2B5EF4-FFF2-40B4-BE49-F238E27FC236}">
                <a16:creationId xmlns:a16="http://schemas.microsoft.com/office/drawing/2014/main" id="{85DF2D60-C461-86A8-18AD-5DF3C67D88C0}"/>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c</a:t>
            </a:r>
          </a:p>
        </p:txBody>
      </p:sp>
      <p:sp>
        <p:nvSpPr>
          <p:cNvPr id="36" name="TextBox 35">
            <a:extLst>
              <a:ext uri="{FF2B5EF4-FFF2-40B4-BE49-F238E27FC236}">
                <a16:creationId xmlns:a16="http://schemas.microsoft.com/office/drawing/2014/main" id="{BD120F75-D7DF-A091-1523-95B8D7F2D176}"/>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37" name="TextBox 36">
            <a:extLst>
              <a:ext uri="{FF2B5EF4-FFF2-40B4-BE49-F238E27FC236}">
                <a16:creationId xmlns:a16="http://schemas.microsoft.com/office/drawing/2014/main" id="{BC6A6C2C-523C-19B3-5E52-45AB0C5993D5}"/>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38" name="TextBox 37">
            <a:extLst>
              <a:ext uri="{FF2B5EF4-FFF2-40B4-BE49-F238E27FC236}">
                <a16:creationId xmlns:a16="http://schemas.microsoft.com/office/drawing/2014/main" id="{CCBE8EBB-98D5-AFE3-2FFA-0C10D83896F3}"/>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6" name="Slide Number Placeholder 5">
            <a:extLst>
              <a:ext uri="{FF2B5EF4-FFF2-40B4-BE49-F238E27FC236}">
                <a16:creationId xmlns:a16="http://schemas.microsoft.com/office/drawing/2014/main" id="{61A28BA5-5F37-8147-12AD-81FD000B0823}"/>
              </a:ext>
            </a:extLst>
          </p:cNvPr>
          <p:cNvSpPr>
            <a:spLocks noGrp="1"/>
          </p:cNvSpPr>
          <p:nvPr>
            <p:ph type="sldNum" sz="quarter" idx="12"/>
          </p:nvPr>
        </p:nvSpPr>
        <p:spPr/>
        <p:txBody>
          <a:bodyPr/>
          <a:lstStyle/>
          <a:p>
            <a:fld id="{0EED7EFE-8F4A-4E55-AD2D-7D815A96E790}" type="slidenum">
              <a:rPr lang="en-US" smtClean="0"/>
              <a:t>34</a:t>
            </a:fld>
            <a:endParaRPr lang="en-US"/>
          </a:p>
        </p:txBody>
      </p:sp>
    </p:spTree>
    <p:extLst>
      <p:ext uri="{BB962C8B-B14F-4D97-AF65-F5344CB8AC3E}">
        <p14:creationId xmlns:p14="http://schemas.microsoft.com/office/powerpoint/2010/main" val="3077775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0355-8AF3-5A18-5F05-40E440F60D4A}"/>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14" name="TextBox 13">
            <a:extLst>
              <a:ext uri="{FF2B5EF4-FFF2-40B4-BE49-F238E27FC236}">
                <a16:creationId xmlns:a16="http://schemas.microsoft.com/office/drawing/2014/main" id="{664FE862-2200-AE79-5F76-36276C38F1A2}"/>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5" name="TextBox 14">
            <a:extLst>
              <a:ext uri="{FF2B5EF4-FFF2-40B4-BE49-F238E27FC236}">
                <a16:creationId xmlns:a16="http://schemas.microsoft.com/office/drawing/2014/main" id="{4D5A2CA8-F933-C5F6-B9E9-1F6BD01DBF81}"/>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16" name="TextBox 15">
            <a:extLst>
              <a:ext uri="{FF2B5EF4-FFF2-40B4-BE49-F238E27FC236}">
                <a16:creationId xmlns:a16="http://schemas.microsoft.com/office/drawing/2014/main" id="{15179D2C-7147-5FA5-D88D-C058ECCAA396}"/>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f</a:t>
            </a:r>
          </a:p>
        </p:txBody>
      </p:sp>
      <p:sp>
        <p:nvSpPr>
          <p:cNvPr id="17" name="TextBox 16">
            <a:extLst>
              <a:ext uri="{FF2B5EF4-FFF2-40B4-BE49-F238E27FC236}">
                <a16:creationId xmlns:a16="http://schemas.microsoft.com/office/drawing/2014/main" id="{5A8577E8-54C5-8786-CEC7-7E7D2DE85D3F}"/>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8" name="TextBox 17">
            <a:extLst>
              <a:ext uri="{FF2B5EF4-FFF2-40B4-BE49-F238E27FC236}">
                <a16:creationId xmlns:a16="http://schemas.microsoft.com/office/drawing/2014/main" id="{1554AA18-BCF4-4152-2555-16DC422B8507}"/>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9" name="TextBox 18">
            <a:extLst>
              <a:ext uri="{FF2B5EF4-FFF2-40B4-BE49-F238E27FC236}">
                <a16:creationId xmlns:a16="http://schemas.microsoft.com/office/drawing/2014/main" id="{F4B7C271-7002-E113-54C4-2F9071DF21D4}"/>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6DD2EAB0-3940-6AE3-D72E-B7E2967E1A5F}"/>
              </a:ext>
            </a:extLst>
          </p:cNvPr>
          <p:cNvSpPr txBox="1"/>
          <p:nvPr/>
        </p:nvSpPr>
        <p:spPr>
          <a:xfrm>
            <a:off x="6852991" y="2967320"/>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8C1F86E6-08B6-1170-EB9A-32545590B0EF}"/>
              </a:ext>
            </a:extLst>
          </p:cNvPr>
          <p:cNvSpPr txBox="1"/>
          <p:nvPr/>
        </p:nvSpPr>
        <p:spPr>
          <a:xfrm>
            <a:off x="7222003" y="2967319"/>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C62DFDDC-5F5C-3247-A024-9743F5A090EA}"/>
              </a:ext>
            </a:extLst>
          </p:cNvPr>
          <p:cNvSpPr txBox="1"/>
          <p:nvPr/>
        </p:nvSpPr>
        <p:spPr>
          <a:xfrm>
            <a:off x="7591015" y="2967318"/>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3" name="TextBox 22">
            <a:extLst>
              <a:ext uri="{FF2B5EF4-FFF2-40B4-BE49-F238E27FC236}">
                <a16:creationId xmlns:a16="http://schemas.microsoft.com/office/drawing/2014/main" id="{857D07FE-8D03-329D-D677-950A02885C1D}"/>
              </a:ext>
            </a:extLst>
          </p:cNvPr>
          <p:cNvSpPr txBox="1"/>
          <p:nvPr/>
        </p:nvSpPr>
        <p:spPr>
          <a:xfrm>
            <a:off x="7960027" y="2967317"/>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err="1">
                <a:latin typeface="Fira Code" panose="020B0809050000020004" pitchFamily="49" charset="0"/>
                <a:ea typeface="Fira Code" panose="020B0809050000020004" pitchFamily="49" charset="0"/>
                <a:cs typeface="Fira Code" panose="020B0809050000020004" pitchFamily="49" charset="0"/>
              </a:rPr>
              <a:t>i</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24" name="TextBox 23">
            <a:extLst>
              <a:ext uri="{FF2B5EF4-FFF2-40B4-BE49-F238E27FC236}">
                <a16:creationId xmlns:a16="http://schemas.microsoft.com/office/drawing/2014/main" id="{DBBD2A23-0A86-C90A-865A-EE6C3044524C}"/>
              </a:ext>
            </a:extLst>
          </p:cNvPr>
          <p:cNvSpPr txBox="1"/>
          <p:nvPr/>
        </p:nvSpPr>
        <p:spPr>
          <a:xfrm>
            <a:off x="8329039" y="2967316"/>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25" name="TextBox 24">
            <a:extLst>
              <a:ext uri="{FF2B5EF4-FFF2-40B4-BE49-F238E27FC236}">
                <a16:creationId xmlns:a16="http://schemas.microsoft.com/office/drawing/2014/main" id="{4B88943B-4F02-82E6-7C91-941CC9F8AEF2}"/>
              </a:ext>
            </a:extLst>
          </p:cNvPr>
          <p:cNvSpPr txBox="1"/>
          <p:nvPr/>
        </p:nvSpPr>
        <p:spPr>
          <a:xfrm>
            <a:off x="8698051" y="296731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6" name="TextBox 25">
            <a:extLst>
              <a:ext uri="{FF2B5EF4-FFF2-40B4-BE49-F238E27FC236}">
                <a16:creationId xmlns:a16="http://schemas.microsoft.com/office/drawing/2014/main" id="{2A61CF17-CD5C-A07C-68FC-73F4E2258302}"/>
              </a:ext>
            </a:extLst>
          </p:cNvPr>
          <p:cNvSpPr txBox="1"/>
          <p:nvPr/>
        </p:nvSpPr>
        <p:spPr>
          <a:xfrm>
            <a:off x="9067063" y="296731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3D071201-6CDC-E817-44D0-A7D62FAC12BE}"/>
              </a:ext>
            </a:extLst>
          </p:cNvPr>
          <p:cNvSpPr txBox="1"/>
          <p:nvPr/>
        </p:nvSpPr>
        <p:spPr>
          <a:xfrm>
            <a:off x="9436075" y="2967313"/>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95EF0281-A49F-15F8-B252-7ADEECA888C2}"/>
              </a:ext>
            </a:extLst>
          </p:cNvPr>
          <p:cNvSpPr txBox="1"/>
          <p:nvPr/>
        </p:nvSpPr>
        <p:spPr>
          <a:xfrm>
            <a:off x="9805087" y="2967312"/>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837FA669-7C28-4FC6-56AE-B8FACE3E96E9}"/>
              </a:ext>
            </a:extLst>
          </p:cNvPr>
          <p:cNvSpPr txBox="1"/>
          <p:nvPr/>
        </p:nvSpPr>
        <p:spPr>
          <a:xfrm>
            <a:off x="10174099" y="2967311"/>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n</a:t>
            </a:r>
          </a:p>
        </p:txBody>
      </p:sp>
      <p:cxnSp>
        <p:nvCxnSpPr>
          <p:cNvPr id="4" name="Straight Arrow Connector 3">
            <a:extLst>
              <a:ext uri="{FF2B5EF4-FFF2-40B4-BE49-F238E27FC236}">
                <a16:creationId xmlns:a16="http://schemas.microsoft.com/office/drawing/2014/main" id="{25E583A7-3250-7D91-B371-2303CF6BCD55}"/>
              </a:ext>
            </a:extLst>
          </p:cNvPr>
          <p:cNvCxnSpPr>
            <a:cxnSpLocks/>
          </p:cNvCxnSpPr>
          <p:nvPr/>
        </p:nvCxnSpPr>
        <p:spPr>
          <a:xfrm>
            <a:off x="6852991" y="3786692"/>
            <a:ext cx="3690120"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B10B710-8559-FF25-637A-D7D937F6BBAC}"/>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33" name="TextBox 32">
            <a:extLst>
              <a:ext uri="{FF2B5EF4-FFF2-40B4-BE49-F238E27FC236}">
                <a16:creationId xmlns:a16="http://schemas.microsoft.com/office/drawing/2014/main" id="{5E34DCB5-3E7E-816E-5069-BEE1EFF047A5}"/>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34" name="TextBox 33">
            <a:extLst>
              <a:ext uri="{FF2B5EF4-FFF2-40B4-BE49-F238E27FC236}">
                <a16:creationId xmlns:a16="http://schemas.microsoft.com/office/drawing/2014/main" id="{47A9268B-981C-D476-D074-F3FF8BC14274}"/>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e</a:t>
            </a:r>
          </a:p>
        </p:txBody>
      </p:sp>
      <p:sp>
        <p:nvSpPr>
          <p:cNvPr id="35" name="TextBox 34">
            <a:extLst>
              <a:ext uri="{FF2B5EF4-FFF2-40B4-BE49-F238E27FC236}">
                <a16:creationId xmlns:a16="http://schemas.microsoft.com/office/drawing/2014/main" id="{E79FD719-B42C-54CE-88FB-29013E244E3D}"/>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36" name="TextBox 35">
            <a:extLst>
              <a:ext uri="{FF2B5EF4-FFF2-40B4-BE49-F238E27FC236}">
                <a16:creationId xmlns:a16="http://schemas.microsoft.com/office/drawing/2014/main" id="{13DA6EE2-F694-ADCD-3849-6D68343273A5}"/>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c</a:t>
            </a:r>
          </a:p>
        </p:txBody>
      </p:sp>
      <p:sp>
        <p:nvSpPr>
          <p:cNvPr id="37" name="TextBox 36">
            <a:extLst>
              <a:ext uri="{FF2B5EF4-FFF2-40B4-BE49-F238E27FC236}">
                <a16:creationId xmlns:a16="http://schemas.microsoft.com/office/drawing/2014/main" id="{7600A5FF-11B5-C340-E842-C38F2FC96F0B}"/>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38" name="TextBox 37">
            <a:extLst>
              <a:ext uri="{FF2B5EF4-FFF2-40B4-BE49-F238E27FC236}">
                <a16:creationId xmlns:a16="http://schemas.microsoft.com/office/drawing/2014/main" id="{5C757C60-12F4-9B40-0D15-187DDE62675C}"/>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39" name="TextBox 38">
            <a:extLst>
              <a:ext uri="{FF2B5EF4-FFF2-40B4-BE49-F238E27FC236}">
                <a16:creationId xmlns:a16="http://schemas.microsoft.com/office/drawing/2014/main" id="{74ACC67E-3CB5-6887-99CD-495DC64ADF20}"/>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6" name="Slide Number Placeholder 5">
            <a:extLst>
              <a:ext uri="{FF2B5EF4-FFF2-40B4-BE49-F238E27FC236}">
                <a16:creationId xmlns:a16="http://schemas.microsoft.com/office/drawing/2014/main" id="{684CB5FE-E40B-B6DE-4997-76E26B0EF01A}"/>
              </a:ext>
            </a:extLst>
          </p:cNvPr>
          <p:cNvSpPr>
            <a:spLocks noGrp="1"/>
          </p:cNvSpPr>
          <p:nvPr>
            <p:ph type="sldNum" sz="quarter" idx="12"/>
          </p:nvPr>
        </p:nvSpPr>
        <p:spPr/>
        <p:txBody>
          <a:bodyPr/>
          <a:lstStyle/>
          <a:p>
            <a:fld id="{0EED7EFE-8F4A-4E55-AD2D-7D815A96E790}" type="slidenum">
              <a:rPr lang="en-US" smtClean="0"/>
              <a:t>35</a:t>
            </a:fld>
            <a:endParaRPr lang="en-US"/>
          </a:p>
        </p:txBody>
      </p:sp>
    </p:spTree>
    <p:extLst>
      <p:ext uri="{BB962C8B-B14F-4D97-AF65-F5344CB8AC3E}">
        <p14:creationId xmlns:p14="http://schemas.microsoft.com/office/powerpoint/2010/main" val="2672213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0355-8AF3-5A18-5F05-40E440F60D4A}"/>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14" name="TextBox 13">
            <a:extLst>
              <a:ext uri="{FF2B5EF4-FFF2-40B4-BE49-F238E27FC236}">
                <a16:creationId xmlns:a16="http://schemas.microsoft.com/office/drawing/2014/main" id="{664FE862-2200-AE79-5F76-36276C38F1A2}"/>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5" name="TextBox 14">
            <a:extLst>
              <a:ext uri="{FF2B5EF4-FFF2-40B4-BE49-F238E27FC236}">
                <a16:creationId xmlns:a16="http://schemas.microsoft.com/office/drawing/2014/main" id="{4D5A2CA8-F933-C5F6-B9E9-1F6BD01DBF81}"/>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16" name="TextBox 15">
            <a:extLst>
              <a:ext uri="{FF2B5EF4-FFF2-40B4-BE49-F238E27FC236}">
                <a16:creationId xmlns:a16="http://schemas.microsoft.com/office/drawing/2014/main" id="{15179D2C-7147-5FA5-D88D-C058ECCAA396}"/>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f</a:t>
            </a:r>
          </a:p>
        </p:txBody>
      </p:sp>
      <p:sp>
        <p:nvSpPr>
          <p:cNvPr id="17" name="TextBox 16">
            <a:extLst>
              <a:ext uri="{FF2B5EF4-FFF2-40B4-BE49-F238E27FC236}">
                <a16:creationId xmlns:a16="http://schemas.microsoft.com/office/drawing/2014/main" id="{5A8577E8-54C5-8786-CEC7-7E7D2DE85D3F}"/>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8" name="TextBox 17">
            <a:extLst>
              <a:ext uri="{FF2B5EF4-FFF2-40B4-BE49-F238E27FC236}">
                <a16:creationId xmlns:a16="http://schemas.microsoft.com/office/drawing/2014/main" id="{1554AA18-BCF4-4152-2555-16DC422B8507}"/>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9" name="TextBox 18">
            <a:extLst>
              <a:ext uri="{FF2B5EF4-FFF2-40B4-BE49-F238E27FC236}">
                <a16:creationId xmlns:a16="http://schemas.microsoft.com/office/drawing/2014/main" id="{F4B7C271-7002-E113-54C4-2F9071DF21D4}"/>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6DD2EAB0-3940-6AE3-D72E-B7E2967E1A5F}"/>
              </a:ext>
            </a:extLst>
          </p:cNvPr>
          <p:cNvSpPr txBox="1"/>
          <p:nvPr/>
        </p:nvSpPr>
        <p:spPr>
          <a:xfrm>
            <a:off x="6852991" y="2967320"/>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8C1F86E6-08B6-1170-EB9A-32545590B0EF}"/>
              </a:ext>
            </a:extLst>
          </p:cNvPr>
          <p:cNvSpPr txBox="1"/>
          <p:nvPr/>
        </p:nvSpPr>
        <p:spPr>
          <a:xfrm>
            <a:off x="7222003" y="2967319"/>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C62DFDDC-5F5C-3247-A024-9743F5A090EA}"/>
              </a:ext>
            </a:extLst>
          </p:cNvPr>
          <p:cNvSpPr txBox="1"/>
          <p:nvPr/>
        </p:nvSpPr>
        <p:spPr>
          <a:xfrm>
            <a:off x="7591015" y="2967318"/>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3" name="TextBox 22">
            <a:extLst>
              <a:ext uri="{FF2B5EF4-FFF2-40B4-BE49-F238E27FC236}">
                <a16:creationId xmlns:a16="http://schemas.microsoft.com/office/drawing/2014/main" id="{857D07FE-8D03-329D-D677-950A02885C1D}"/>
              </a:ext>
            </a:extLst>
          </p:cNvPr>
          <p:cNvSpPr txBox="1"/>
          <p:nvPr/>
        </p:nvSpPr>
        <p:spPr>
          <a:xfrm>
            <a:off x="7960027" y="2967317"/>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err="1">
                <a:latin typeface="Fira Code" panose="020B0809050000020004" pitchFamily="49" charset="0"/>
                <a:ea typeface="Fira Code" panose="020B0809050000020004" pitchFamily="49" charset="0"/>
                <a:cs typeface="Fira Code" panose="020B0809050000020004" pitchFamily="49" charset="0"/>
              </a:rPr>
              <a:t>i</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24" name="TextBox 23">
            <a:extLst>
              <a:ext uri="{FF2B5EF4-FFF2-40B4-BE49-F238E27FC236}">
                <a16:creationId xmlns:a16="http://schemas.microsoft.com/office/drawing/2014/main" id="{DBBD2A23-0A86-C90A-865A-EE6C3044524C}"/>
              </a:ext>
            </a:extLst>
          </p:cNvPr>
          <p:cNvSpPr txBox="1"/>
          <p:nvPr/>
        </p:nvSpPr>
        <p:spPr>
          <a:xfrm>
            <a:off x="8329039" y="2967316"/>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25" name="TextBox 24">
            <a:extLst>
              <a:ext uri="{FF2B5EF4-FFF2-40B4-BE49-F238E27FC236}">
                <a16:creationId xmlns:a16="http://schemas.microsoft.com/office/drawing/2014/main" id="{4B88943B-4F02-82E6-7C91-941CC9F8AEF2}"/>
              </a:ext>
            </a:extLst>
          </p:cNvPr>
          <p:cNvSpPr txBox="1"/>
          <p:nvPr/>
        </p:nvSpPr>
        <p:spPr>
          <a:xfrm>
            <a:off x="8698051" y="296731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6" name="TextBox 25">
            <a:extLst>
              <a:ext uri="{FF2B5EF4-FFF2-40B4-BE49-F238E27FC236}">
                <a16:creationId xmlns:a16="http://schemas.microsoft.com/office/drawing/2014/main" id="{2A61CF17-CD5C-A07C-68FC-73F4E2258302}"/>
              </a:ext>
            </a:extLst>
          </p:cNvPr>
          <p:cNvSpPr txBox="1"/>
          <p:nvPr/>
        </p:nvSpPr>
        <p:spPr>
          <a:xfrm>
            <a:off x="9067063" y="296731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3D071201-6CDC-E817-44D0-A7D62FAC12BE}"/>
              </a:ext>
            </a:extLst>
          </p:cNvPr>
          <p:cNvSpPr txBox="1"/>
          <p:nvPr/>
        </p:nvSpPr>
        <p:spPr>
          <a:xfrm>
            <a:off x="9436075" y="2967313"/>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95EF0281-A49F-15F8-B252-7ADEECA888C2}"/>
              </a:ext>
            </a:extLst>
          </p:cNvPr>
          <p:cNvSpPr txBox="1"/>
          <p:nvPr/>
        </p:nvSpPr>
        <p:spPr>
          <a:xfrm>
            <a:off x="9805087" y="2967312"/>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837FA669-7C28-4FC6-56AE-B8FACE3E96E9}"/>
              </a:ext>
            </a:extLst>
          </p:cNvPr>
          <p:cNvSpPr txBox="1"/>
          <p:nvPr/>
        </p:nvSpPr>
        <p:spPr>
          <a:xfrm>
            <a:off x="10174099" y="2967311"/>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n</a:t>
            </a:r>
          </a:p>
        </p:txBody>
      </p:sp>
      <p:cxnSp>
        <p:nvCxnSpPr>
          <p:cNvPr id="4" name="Straight Arrow Connector 3">
            <a:extLst>
              <a:ext uri="{FF2B5EF4-FFF2-40B4-BE49-F238E27FC236}">
                <a16:creationId xmlns:a16="http://schemas.microsoft.com/office/drawing/2014/main" id="{25E583A7-3250-7D91-B371-2303CF6BCD55}"/>
              </a:ext>
            </a:extLst>
          </p:cNvPr>
          <p:cNvCxnSpPr>
            <a:cxnSpLocks/>
          </p:cNvCxnSpPr>
          <p:nvPr/>
        </p:nvCxnSpPr>
        <p:spPr>
          <a:xfrm>
            <a:off x="6852991" y="3786692"/>
            <a:ext cx="3690120"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8F1FDE-B0FF-80A3-5FDB-2DB1DAE50D6E}"/>
              </a:ext>
            </a:extLst>
          </p:cNvPr>
          <p:cNvCxnSpPr>
            <a:cxnSpLocks/>
          </p:cNvCxnSpPr>
          <p:nvPr/>
        </p:nvCxnSpPr>
        <p:spPr>
          <a:xfrm>
            <a:off x="9436075" y="3968496"/>
            <a:ext cx="148989"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6A2A66C-B527-C5A8-DF29-742C7432EBAF}"/>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31" name="TextBox 30">
            <a:extLst>
              <a:ext uri="{FF2B5EF4-FFF2-40B4-BE49-F238E27FC236}">
                <a16:creationId xmlns:a16="http://schemas.microsoft.com/office/drawing/2014/main" id="{12BE408B-7F7F-05EA-A359-1CE1979E8D05}"/>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33" name="TextBox 32">
            <a:extLst>
              <a:ext uri="{FF2B5EF4-FFF2-40B4-BE49-F238E27FC236}">
                <a16:creationId xmlns:a16="http://schemas.microsoft.com/office/drawing/2014/main" id="{08E147D5-C3A9-FE9B-9B32-CBF83B90E67D}"/>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e</a:t>
            </a:r>
          </a:p>
        </p:txBody>
      </p:sp>
      <p:sp>
        <p:nvSpPr>
          <p:cNvPr id="34" name="TextBox 33">
            <a:extLst>
              <a:ext uri="{FF2B5EF4-FFF2-40B4-BE49-F238E27FC236}">
                <a16:creationId xmlns:a16="http://schemas.microsoft.com/office/drawing/2014/main" id="{D60B19DC-7354-D292-12BE-6688EE6B0634}"/>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35" name="TextBox 34">
            <a:extLst>
              <a:ext uri="{FF2B5EF4-FFF2-40B4-BE49-F238E27FC236}">
                <a16:creationId xmlns:a16="http://schemas.microsoft.com/office/drawing/2014/main" id="{6A0E140D-71FE-1D80-8AE2-A5EC9991C4F4}"/>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c</a:t>
            </a:r>
          </a:p>
        </p:txBody>
      </p:sp>
      <p:sp>
        <p:nvSpPr>
          <p:cNvPr id="36" name="TextBox 35">
            <a:extLst>
              <a:ext uri="{FF2B5EF4-FFF2-40B4-BE49-F238E27FC236}">
                <a16:creationId xmlns:a16="http://schemas.microsoft.com/office/drawing/2014/main" id="{A046B379-43EC-4EE9-A0F1-323FCBE6AA8C}"/>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37" name="TextBox 36">
            <a:extLst>
              <a:ext uri="{FF2B5EF4-FFF2-40B4-BE49-F238E27FC236}">
                <a16:creationId xmlns:a16="http://schemas.microsoft.com/office/drawing/2014/main" id="{5E682685-E0DA-5913-D975-4CAFB91DAC9C}"/>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38" name="TextBox 37">
            <a:extLst>
              <a:ext uri="{FF2B5EF4-FFF2-40B4-BE49-F238E27FC236}">
                <a16:creationId xmlns:a16="http://schemas.microsoft.com/office/drawing/2014/main" id="{D5AA3E13-8FF7-0BB5-8715-0772019F735D}"/>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6" name="Slide Number Placeholder 5">
            <a:extLst>
              <a:ext uri="{FF2B5EF4-FFF2-40B4-BE49-F238E27FC236}">
                <a16:creationId xmlns:a16="http://schemas.microsoft.com/office/drawing/2014/main" id="{68916851-4999-E1BF-5180-70103DEB824E}"/>
              </a:ext>
            </a:extLst>
          </p:cNvPr>
          <p:cNvSpPr>
            <a:spLocks noGrp="1"/>
          </p:cNvSpPr>
          <p:nvPr>
            <p:ph type="sldNum" sz="quarter" idx="12"/>
          </p:nvPr>
        </p:nvSpPr>
        <p:spPr/>
        <p:txBody>
          <a:bodyPr/>
          <a:lstStyle/>
          <a:p>
            <a:fld id="{0EED7EFE-8F4A-4E55-AD2D-7D815A96E790}" type="slidenum">
              <a:rPr lang="en-US" smtClean="0"/>
              <a:t>36</a:t>
            </a:fld>
            <a:endParaRPr lang="en-US"/>
          </a:p>
        </p:txBody>
      </p:sp>
    </p:spTree>
    <p:extLst>
      <p:ext uri="{BB962C8B-B14F-4D97-AF65-F5344CB8AC3E}">
        <p14:creationId xmlns:p14="http://schemas.microsoft.com/office/powerpoint/2010/main" val="1479792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0355-8AF3-5A18-5F05-40E440F60D4A}"/>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14" name="TextBox 13">
            <a:extLst>
              <a:ext uri="{FF2B5EF4-FFF2-40B4-BE49-F238E27FC236}">
                <a16:creationId xmlns:a16="http://schemas.microsoft.com/office/drawing/2014/main" id="{664FE862-2200-AE79-5F76-36276C38F1A2}"/>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5" name="TextBox 14">
            <a:extLst>
              <a:ext uri="{FF2B5EF4-FFF2-40B4-BE49-F238E27FC236}">
                <a16:creationId xmlns:a16="http://schemas.microsoft.com/office/drawing/2014/main" id="{4D5A2CA8-F933-C5F6-B9E9-1F6BD01DBF81}"/>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16" name="TextBox 15">
            <a:extLst>
              <a:ext uri="{FF2B5EF4-FFF2-40B4-BE49-F238E27FC236}">
                <a16:creationId xmlns:a16="http://schemas.microsoft.com/office/drawing/2014/main" id="{15179D2C-7147-5FA5-D88D-C058ECCAA396}"/>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f</a:t>
            </a:r>
          </a:p>
        </p:txBody>
      </p:sp>
      <p:sp>
        <p:nvSpPr>
          <p:cNvPr id="17" name="TextBox 16">
            <a:extLst>
              <a:ext uri="{FF2B5EF4-FFF2-40B4-BE49-F238E27FC236}">
                <a16:creationId xmlns:a16="http://schemas.microsoft.com/office/drawing/2014/main" id="{5A8577E8-54C5-8786-CEC7-7E7D2DE85D3F}"/>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8" name="TextBox 17">
            <a:extLst>
              <a:ext uri="{FF2B5EF4-FFF2-40B4-BE49-F238E27FC236}">
                <a16:creationId xmlns:a16="http://schemas.microsoft.com/office/drawing/2014/main" id="{1554AA18-BCF4-4152-2555-16DC422B8507}"/>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9" name="TextBox 18">
            <a:extLst>
              <a:ext uri="{FF2B5EF4-FFF2-40B4-BE49-F238E27FC236}">
                <a16:creationId xmlns:a16="http://schemas.microsoft.com/office/drawing/2014/main" id="{F4B7C271-7002-E113-54C4-2F9071DF21D4}"/>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6DD2EAB0-3940-6AE3-D72E-B7E2967E1A5F}"/>
              </a:ext>
            </a:extLst>
          </p:cNvPr>
          <p:cNvSpPr txBox="1"/>
          <p:nvPr/>
        </p:nvSpPr>
        <p:spPr>
          <a:xfrm>
            <a:off x="6852991" y="2967320"/>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8C1F86E6-08B6-1170-EB9A-32545590B0EF}"/>
              </a:ext>
            </a:extLst>
          </p:cNvPr>
          <p:cNvSpPr txBox="1"/>
          <p:nvPr/>
        </p:nvSpPr>
        <p:spPr>
          <a:xfrm>
            <a:off x="7222003" y="2967319"/>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C62DFDDC-5F5C-3247-A024-9743F5A090EA}"/>
              </a:ext>
            </a:extLst>
          </p:cNvPr>
          <p:cNvSpPr txBox="1"/>
          <p:nvPr/>
        </p:nvSpPr>
        <p:spPr>
          <a:xfrm>
            <a:off x="7591015" y="2967318"/>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3" name="TextBox 22">
            <a:extLst>
              <a:ext uri="{FF2B5EF4-FFF2-40B4-BE49-F238E27FC236}">
                <a16:creationId xmlns:a16="http://schemas.microsoft.com/office/drawing/2014/main" id="{857D07FE-8D03-329D-D677-950A02885C1D}"/>
              </a:ext>
            </a:extLst>
          </p:cNvPr>
          <p:cNvSpPr txBox="1"/>
          <p:nvPr/>
        </p:nvSpPr>
        <p:spPr>
          <a:xfrm>
            <a:off x="7960027" y="2967317"/>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err="1">
                <a:latin typeface="Fira Code" panose="020B0809050000020004" pitchFamily="49" charset="0"/>
                <a:ea typeface="Fira Code" panose="020B0809050000020004" pitchFamily="49" charset="0"/>
                <a:cs typeface="Fira Code" panose="020B0809050000020004" pitchFamily="49" charset="0"/>
              </a:rPr>
              <a:t>i</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24" name="TextBox 23">
            <a:extLst>
              <a:ext uri="{FF2B5EF4-FFF2-40B4-BE49-F238E27FC236}">
                <a16:creationId xmlns:a16="http://schemas.microsoft.com/office/drawing/2014/main" id="{DBBD2A23-0A86-C90A-865A-EE6C3044524C}"/>
              </a:ext>
            </a:extLst>
          </p:cNvPr>
          <p:cNvSpPr txBox="1"/>
          <p:nvPr/>
        </p:nvSpPr>
        <p:spPr>
          <a:xfrm>
            <a:off x="8329039" y="2967316"/>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25" name="TextBox 24">
            <a:extLst>
              <a:ext uri="{FF2B5EF4-FFF2-40B4-BE49-F238E27FC236}">
                <a16:creationId xmlns:a16="http://schemas.microsoft.com/office/drawing/2014/main" id="{4B88943B-4F02-82E6-7C91-941CC9F8AEF2}"/>
              </a:ext>
            </a:extLst>
          </p:cNvPr>
          <p:cNvSpPr txBox="1"/>
          <p:nvPr/>
        </p:nvSpPr>
        <p:spPr>
          <a:xfrm>
            <a:off x="8698051" y="296731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6" name="TextBox 25">
            <a:extLst>
              <a:ext uri="{FF2B5EF4-FFF2-40B4-BE49-F238E27FC236}">
                <a16:creationId xmlns:a16="http://schemas.microsoft.com/office/drawing/2014/main" id="{2A61CF17-CD5C-A07C-68FC-73F4E2258302}"/>
              </a:ext>
            </a:extLst>
          </p:cNvPr>
          <p:cNvSpPr txBox="1"/>
          <p:nvPr/>
        </p:nvSpPr>
        <p:spPr>
          <a:xfrm>
            <a:off x="9067063" y="296731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3D071201-6CDC-E817-44D0-A7D62FAC12BE}"/>
              </a:ext>
            </a:extLst>
          </p:cNvPr>
          <p:cNvSpPr txBox="1"/>
          <p:nvPr/>
        </p:nvSpPr>
        <p:spPr>
          <a:xfrm>
            <a:off x="9436075" y="2967313"/>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95EF0281-A49F-15F8-B252-7ADEECA888C2}"/>
              </a:ext>
            </a:extLst>
          </p:cNvPr>
          <p:cNvSpPr txBox="1"/>
          <p:nvPr/>
        </p:nvSpPr>
        <p:spPr>
          <a:xfrm>
            <a:off x="9805087" y="2967312"/>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837FA669-7C28-4FC6-56AE-B8FACE3E96E9}"/>
              </a:ext>
            </a:extLst>
          </p:cNvPr>
          <p:cNvSpPr txBox="1"/>
          <p:nvPr/>
        </p:nvSpPr>
        <p:spPr>
          <a:xfrm>
            <a:off x="10174099" y="2967311"/>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n</a:t>
            </a:r>
          </a:p>
        </p:txBody>
      </p:sp>
      <p:cxnSp>
        <p:nvCxnSpPr>
          <p:cNvPr id="4" name="Straight Arrow Connector 3">
            <a:extLst>
              <a:ext uri="{FF2B5EF4-FFF2-40B4-BE49-F238E27FC236}">
                <a16:creationId xmlns:a16="http://schemas.microsoft.com/office/drawing/2014/main" id="{25E583A7-3250-7D91-B371-2303CF6BCD55}"/>
              </a:ext>
            </a:extLst>
          </p:cNvPr>
          <p:cNvCxnSpPr>
            <a:cxnSpLocks/>
          </p:cNvCxnSpPr>
          <p:nvPr/>
        </p:nvCxnSpPr>
        <p:spPr>
          <a:xfrm>
            <a:off x="6852991" y="3786692"/>
            <a:ext cx="3690120"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B10B710-8559-FF25-637A-D7D937F6BBAC}"/>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33" name="TextBox 32">
            <a:extLst>
              <a:ext uri="{FF2B5EF4-FFF2-40B4-BE49-F238E27FC236}">
                <a16:creationId xmlns:a16="http://schemas.microsoft.com/office/drawing/2014/main" id="{5E34DCB5-3E7E-816E-5069-BEE1EFF047A5}"/>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34" name="TextBox 33">
            <a:extLst>
              <a:ext uri="{FF2B5EF4-FFF2-40B4-BE49-F238E27FC236}">
                <a16:creationId xmlns:a16="http://schemas.microsoft.com/office/drawing/2014/main" id="{47A9268B-981C-D476-D074-F3FF8BC14274}"/>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e</a:t>
            </a:r>
          </a:p>
        </p:txBody>
      </p:sp>
      <p:sp>
        <p:nvSpPr>
          <p:cNvPr id="35" name="TextBox 34">
            <a:extLst>
              <a:ext uri="{FF2B5EF4-FFF2-40B4-BE49-F238E27FC236}">
                <a16:creationId xmlns:a16="http://schemas.microsoft.com/office/drawing/2014/main" id="{E79FD719-B42C-54CE-88FB-29013E244E3D}"/>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36" name="TextBox 35">
            <a:extLst>
              <a:ext uri="{FF2B5EF4-FFF2-40B4-BE49-F238E27FC236}">
                <a16:creationId xmlns:a16="http://schemas.microsoft.com/office/drawing/2014/main" id="{13DA6EE2-F694-ADCD-3849-6D68343273A5}"/>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c</a:t>
            </a:r>
          </a:p>
        </p:txBody>
      </p:sp>
      <p:sp>
        <p:nvSpPr>
          <p:cNvPr id="37" name="TextBox 36">
            <a:extLst>
              <a:ext uri="{FF2B5EF4-FFF2-40B4-BE49-F238E27FC236}">
                <a16:creationId xmlns:a16="http://schemas.microsoft.com/office/drawing/2014/main" id="{7600A5FF-11B5-C340-E842-C38F2FC96F0B}"/>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38" name="TextBox 37">
            <a:extLst>
              <a:ext uri="{FF2B5EF4-FFF2-40B4-BE49-F238E27FC236}">
                <a16:creationId xmlns:a16="http://schemas.microsoft.com/office/drawing/2014/main" id="{5C757C60-12F4-9B40-0D15-187DDE62675C}"/>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39" name="TextBox 38">
            <a:extLst>
              <a:ext uri="{FF2B5EF4-FFF2-40B4-BE49-F238E27FC236}">
                <a16:creationId xmlns:a16="http://schemas.microsoft.com/office/drawing/2014/main" id="{74ACC67E-3CB5-6887-99CD-495DC64ADF20}"/>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cxnSp>
        <p:nvCxnSpPr>
          <p:cNvPr id="3" name="Straight Arrow Connector 2">
            <a:extLst>
              <a:ext uri="{FF2B5EF4-FFF2-40B4-BE49-F238E27FC236}">
                <a16:creationId xmlns:a16="http://schemas.microsoft.com/office/drawing/2014/main" id="{ED114B2D-C92A-268A-4E70-13F12AC823CF}"/>
              </a:ext>
            </a:extLst>
          </p:cNvPr>
          <p:cNvCxnSpPr>
            <a:cxnSpLocks/>
          </p:cNvCxnSpPr>
          <p:nvPr/>
        </p:nvCxnSpPr>
        <p:spPr>
          <a:xfrm>
            <a:off x="9436075" y="3968496"/>
            <a:ext cx="369012"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B3FC7B3-6BDF-7B50-332B-B1169AD0EFB0}"/>
              </a:ext>
            </a:extLst>
          </p:cNvPr>
          <p:cNvSpPr/>
          <p:nvPr/>
        </p:nvSpPr>
        <p:spPr>
          <a:xfrm>
            <a:off x="9436075" y="2967310"/>
            <a:ext cx="369012" cy="46166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3A325B99-77E3-EAF4-77DF-C8356454EC61}"/>
              </a:ext>
            </a:extLst>
          </p:cNvPr>
          <p:cNvSpPr>
            <a:spLocks noGrp="1"/>
          </p:cNvSpPr>
          <p:nvPr>
            <p:ph type="sldNum" sz="quarter" idx="12"/>
          </p:nvPr>
        </p:nvSpPr>
        <p:spPr/>
        <p:txBody>
          <a:bodyPr/>
          <a:lstStyle/>
          <a:p>
            <a:fld id="{0EED7EFE-8F4A-4E55-AD2D-7D815A96E790}" type="slidenum">
              <a:rPr lang="en-US" smtClean="0"/>
              <a:t>37</a:t>
            </a:fld>
            <a:endParaRPr lang="en-US"/>
          </a:p>
        </p:txBody>
      </p:sp>
    </p:spTree>
    <p:extLst>
      <p:ext uri="{BB962C8B-B14F-4D97-AF65-F5344CB8AC3E}">
        <p14:creationId xmlns:p14="http://schemas.microsoft.com/office/powerpoint/2010/main" val="222043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0355-8AF3-5A18-5F05-40E440F60D4A}"/>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14" name="TextBox 13">
            <a:extLst>
              <a:ext uri="{FF2B5EF4-FFF2-40B4-BE49-F238E27FC236}">
                <a16:creationId xmlns:a16="http://schemas.microsoft.com/office/drawing/2014/main" id="{664FE862-2200-AE79-5F76-36276C38F1A2}"/>
              </a:ext>
            </a:extLst>
          </p:cNvPr>
          <p:cNvSpPr txBox="1"/>
          <p:nvPr/>
        </p:nvSpPr>
        <p:spPr>
          <a:xfrm>
            <a:off x="4638919"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5" name="TextBox 14">
            <a:extLst>
              <a:ext uri="{FF2B5EF4-FFF2-40B4-BE49-F238E27FC236}">
                <a16:creationId xmlns:a16="http://schemas.microsoft.com/office/drawing/2014/main" id="{4D5A2CA8-F933-C5F6-B9E9-1F6BD01DBF81}"/>
              </a:ext>
            </a:extLst>
          </p:cNvPr>
          <p:cNvSpPr txBox="1"/>
          <p:nvPr/>
        </p:nvSpPr>
        <p:spPr>
          <a:xfrm>
            <a:off x="5007931"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16" name="TextBox 15">
            <a:extLst>
              <a:ext uri="{FF2B5EF4-FFF2-40B4-BE49-F238E27FC236}">
                <a16:creationId xmlns:a16="http://schemas.microsoft.com/office/drawing/2014/main" id="{15179D2C-7147-5FA5-D88D-C058ECCAA396}"/>
              </a:ext>
            </a:extLst>
          </p:cNvPr>
          <p:cNvSpPr txBox="1"/>
          <p:nvPr/>
        </p:nvSpPr>
        <p:spPr>
          <a:xfrm>
            <a:off x="5376943"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f</a:t>
            </a:r>
          </a:p>
        </p:txBody>
      </p:sp>
      <p:sp>
        <p:nvSpPr>
          <p:cNvPr id="17" name="TextBox 16">
            <a:extLst>
              <a:ext uri="{FF2B5EF4-FFF2-40B4-BE49-F238E27FC236}">
                <a16:creationId xmlns:a16="http://schemas.microsoft.com/office/drawing/2014/main" id="{5A8577E8-54C5-8786-CEC7-7E7D2DE85D3F}"/>
              </a:ext>
            </a:extLst>
          </p:cNvPr>
          <p:cNvSpPr txBox="1"/>
          <p:nvPr/>
        </p:nvSpPr>
        <p:spPr>
          <a:xfrm>
            <a:off x="5745955"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8" name="TextBox 17">
            <a:extLst>
              <a:ext uri="{FF2B5EF4-FFF2-40B4-BE49-F238E27FC236}">
                <a16:creationId xmlns:a16="http://schemas.microsoft.com/office/drawing/2014/main" id="{1554AA18-BCF4-4152-2555-16DC422B8507}"/>
              </a:ext>
            </a:extLst>
          </p:cNvPr>
          <p:cNvSpPr txBox="1"/>
          <p:nvPr/>
        </p:nvSpPr>
        <p:spPr>
          <a:xfrm>
            <a:off x="6114967"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9" name="TextBox 18">
            <a:extLst>
              <a:ext uri="{FF2B5EF4-FFF2-40B4-BE49-F238E27FC236}">
                <a16:creationId xmlns:a16="http://schemas.microsoft.com/office/drawing/2014/main" id="{F4B7C271-7002-E113-54C4-2F9071DF21D4}"/>
              </a:ext>
            </a:extLst>
          </p:cNvPr>
          <p:cNvSpPr txBox="1"/>
          <p:nvPr/>
        </p:nvSpPr>
        <p:spPr>
          <a:xfrm>
            <a:off x="6483979"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6DD2EAB0-3940-6AE3-D72E-B7E2967E1A5F}"/>
              </a:ext>
            </a:extLst>
          </p:cNvPr>
          <p:cNvSpPr txBox="1"/>
          <p:nvPr/>
        </p:nvSpPr>
        <p:spPr>
          <a:xfrm>
            <a:off x="6852991" y="2967320"/>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8C1F86E6-08B6-1170-EB9A-32545590B0EF}"/>
              </a:ext>
            </a:extLst>
          </p:cNvPr>
          <p:cNvSpPr txBox="1"/>
          <p:nvPr/>
        </p:nvSpPr>
        <p:spPr>
          <a:xfrm>
            <a:off x="7222003" y="2967319"/>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C62DFDDC-5F5C-3247-A024-9743F5A090EA}"/>
              </a:ext>
            </a:extLst>
          </p:cNvPr>
          <p:cNvSpPr txBox="1"/>
          <p:nvPr/>
        </p:nvSpPr>
        <p:spPr>
          <a:xfrm>
            <a:off x="7591015" y="2967318"/>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3" name="TextBox 22">
            <a:extLst>
              <a:ext uri="{FF2B5EF4-FFF2-40B4-BE49-F238E27FC236}">
                <a16:creationId xmlns:a16="http://schemas.microsoft.com/office/drawing/2014/main" id="{857D07FE-8D03-329D-D677-950A02885C1D}"/>
              </a:ext>
            </a:extLst>
          </p:cNvPr>
          <p:cNvSpPr txBox="1"/>
          <p:nvPr/>
        </p:nvSpPr>
        <p:spPr>
          <a:xfrm>
            <a:off x="7960027" y="2967317"/>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err="1">
                <a:latin typeface="Fira Code" panose="020B0809050000020004" pitchFamily="49" charset="0"/>
                <a:ea typeface="Fira Code" panose="020B0809050000020004" pitchFamily="49" charset="0"/>
                <a:cs typeface="Fira Code" panose="020B0809050000020004" pitchFamily="49" charset="0"/>
              </a:rPr>
              <a:t>i</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24" name="TextBox 23">
            <a:extLst>
              <a:ext uri="{FF2B5EF4-FFF2-40B4-BE49-F238E27FC236}">
                <a16:creationId xmlns:a16="http://schemas.microsoft.com/office/drawing/2014/main" id="{DBBD2A23-0A86-C90A-865A-EE6C3044524C}"/>
              </a:ext>
            </a:extLst>
          </p:cNvPr>
          <p:cNvSpPr txBox="1"/>
          <p:nvPr/>
        </p:nvSpPr>
        <p:spPr>
          <a:xfrm>
            <a:off x="8329039" y="2967316"/>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25" name="TextBox 24">
            <a:extLst>
              <a:ext uri="{FF2B5EF4-FFF2-40B4-BE49-F238E27FC236}">
                <a16:creationId xmlns:a16="http://schemas.microsoft.com/office/drawing/2014/main" id="{4B88943B-4F02-82E6-7C91-941CC9F8AEF2}"/>
              </a:ext>
            </a:extLst>
          </p:cNvPr>
          <p:cNvSpPr txBox="1"/>
          <p:nvPr/>
        </p:nvSpPr>
        <p:spPr>
          <a:xfrm>
            <a:off x="8698051" y="296731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6" name="TextBox 25">
            <a:extLst>
              <a:ext uri="{FF2B5EF4-FFF2-40B4-BE49-F238E27FC236}">
                <a16:creationId xmlns:a16="http://schemas.microsoft.com/office/drawing/2014/main" id="{2A61CF17-CD5C-A07C-68FC-73F4E2258302}"/>
              </a:ext>
            </a:extLst>
          </p:cNvPr>
          <p:cNvSpPr txBox="1"/>
          <p:nvPr/>
        </p:nvSpPr>
        <p:spPr>
          <a:xfrm>
            <a:off x="9067063" y="296731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3D071201-6CDC-E817-44D0-A7D62FAC12BE}"/>
              </a:ext>
            </a:extLst>
          </p:cNvPr>
          <p:cNvSpPr txBox="1"/>
          <p:nvPr/>
        </p:nvSpPr>
        <p:spPr>
          <a:xfrm>
            <a:off x="9436075" y="2967313"/>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95EF0281-A49F-15F8-B252-7ADEECA888C2}"/>
              </a:ext>
            </a:extLst>
          </p:cNvPr>
          <p:cNvSpPr txBox="1"/>
          <p:nvPr/>
        </p:nvSpPr>
        <p:spPr>
          <a:xfrm>
            <a:off x="9805087" y="2967312"/>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9" name="TextBox 28">
            <a:extLst>
              <a:ext uri="{FF2B5EF4-FFF2-40B4-BE49-F238E27FC236}">
                <a16:creationId xmlns:a16="http://schemas.microsoft.com/office/drawing/2014/main" id="{837FA669-7C28-4FC6-56AE-B8FACE3E96E9}"/>
              </a:ext>
            </a:extLst>
          </p:cNvPr>
          <p:cNvSpPr txBox="1"/>
          <p:nvPr/>
        </p:nvSpPr>
        <p:spPr>
          <a:xfrm>
            <a:off x="10174099" y="2967311"/>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n</a:t>
            </a:r>
          </a:p>
        </p:txBody>
      </p:sp>
      <p:cxnSp>
        <p:nvCxnSpPr>
          <p:cNvPr id="4" name="Straight Arrow Connector 3">
            <a:extLst>
              <a:ext uri="{FF2B5EF4-FFF2-40B4-BE49-F238E27FC236}">
                <a16:creationId xmlns:a16="http://schemas.microsoft.com/office/drawing/2014/main" id="{25E583A7-3250-7D91-B371-2303CF6BCD55}"/>
              </a:ext>
            </a:extLst>
          </p:cNvPr>
          <p:cNvCxnSpPr>
            <a:cxnSpLocks/>
          </p:cNvCxnSpPr>
          <p:nvPr/>
        </p:nvCxnSpPr>
        <p:spPr>
          <a:xfrm>
            <a:off x="6852991" y="3786692"/>
            <a:ext cx="3690120"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173765D-374C-79A7-584F-FCF1DB60F57C}"/>
              </a:ext>
            </a:extLst>
          </p:cNvPr>
          <p:cNvSpPr/>
          <p:nvPr/>
        </p:nvSpPr>
        <p:spPr>
          <a:xfrm>
            <a:off x="9436075" y="2967310"/>
            <a:ext cx="1107036" cy="461665"/>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185A1EE9-6FCF-0EA2-E493-60AFCED56FBC}"/>
              </a:ext>
            </a:extLst>
          </p:cNvPr>
          <p:cNvCxnSpPr>
            <a:cxnSpLocks/>
          </p:cNvCxnSpPr>
          <p:nvPr/>
        </p:nvCxnSpPr>
        <p:spPr>
          <a:xfrm>
            <a:off x="9436075" y="3969572"/>
            <a:ext cx="1107036"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B10B710-8559-FF25-637A-D7D937F6BBAC}"/>
              </a:ext>
            </a:extLst>
          </p:cNvPr>
          <p:cNvSpPr txBox="1"/>
          <p:nvPr/>
        </p:nvSpPr>
        <p:spPr>
          <a:xfrm>
            <a:off x="1686823"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33" name="TextBox 32">
            <a:extLst>
              <a:ext uri="{FF2B5EF4-FFF2-40B4-BE49-F238E27FC236}">
                <a16:creationId xmlns:a16="http://schemas.microsoft.com/office/drawing/2014/main" id="{5E34DCB5-3E7E-816E-5069-BEE1EFF047A5}"/>
              </a:ext>
            </a:extLst>
          </p:cNvPr>
          <p:cNvSpPr txBox="1"/>
          <p:nvPr/>
        </p:nvSpPr>
        <p:spPr>
          <a:xfrm>
            <a:off x="2055835"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34" name="TextBox 33">
            <a:extLst>
              <a:ext uri="{FF2B5EF4-FFF2-40B4-BE49-F238E27FC236}">
                <a16:creationId xmlns:a16="http://schemas.microsoft.com/office/drawing/2014/main" id="{47A9268B-981C-D476-D074-F3FF8BC14274}"/>
              </a:ext>
            </a:extLst>
          </p:cNvPr>
          <p:cNvSpPr txBox="1"/>
          <p:nvPr/>
        </p:nvSpPr>
        <p:spPr>
          <a:xfrm>
            <a:off x="2424847"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e</a:t>
            </a:r>
          </a:p>
        </p:txBody>
      </p:sp>
      <p:sp>
        <p:nvSpPr>
          <p:cNvPr id="35" name="TextBox 34">
            <a:extLst>
              <a:ext uri="{FF2B5EF4-FFF2-40B4-BE49-F238E27FC236}">
                <a16:creationId xmlns:a16="http://schemas.microsoft.com/office/drawing/2014/main" id="{E79FD719-B42C-54CE-88FB-29013E244E3D}"/>
              </a:ext>
            </a:extLst>
          </p:cNvPr>
          <p:cNvSpPr txBox="1"/>
          <p:nvPr/>
        </p:nvSpPr>
        <p:spPr>
          <a:xfrm>
            <a:off x="2793859"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36" name="TextBox 35">
            <a:extLst>
              <a:ext uri="{FF2B5EF4-FFF2-40B4-BE49-F238E27FC236}">
                <a16:creationId xmlns:a16="http://schemas.microsoft.com/office/drawing/2014/main" id="{13DA6EE2-F694-ADCD-3849-6D68343273A5}"/>
              </a:ext>
            </a:extLst>
          </p:cNvPr>
          <p:cNvSpPr txBox="1"/>
          <p:nvPr/>
        </p:nvSpPr>
        <p:spPr>
          <a:xfrm>
            <a:off x="3162871"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c</a:t>
            </a:r>
          </a:p>
        </p:txBody>
      </p:sp>
      <p:sp>
        <p:nvSpPr>
          <p:cNvPr id="37" name="TextBox 36">
            <a:extLst>
              <a:ext uri="{FF2B5EF4-FFF2-40B4-BE49-F238E27FC236}">
                <a16:creationId xmlns:a16="http://schemas.microsoft.com/office/drawing/2014/main" id="{7600A5FF-11B5-C340-E842-C38F2FC96F0B}"/>
              </a:ext>
            </a:extLst>
          </p:cNvPr>
          <p:cNvSpPr txBox="1"/>
          <p:nvPr/>
        </p:nvSpPr>
        <p:spPr>
          <a:xfrm>
            <a:off x="3531883"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38" name="TextBox 37">
            <a:extLst>
              <a:ext uri="{FF2B5EF4-FFF2-40B4-BE49-F238E27FC236}">
                <a16:creationId xmlns:a16="http://schemas.microsoft.com/office/drawing/2014/main" id="{5C757C60-12F4-9B40-0D15-187DDE62675C}"/>
              </a:ext>
            </a:extLst>
          </p:cNvPr>
          <p:cNvSpPr txBox="1"/>
          <p:nvPr/>
        </p:nvSpPr>
        <p:spPr>
          <a:xfrm>
            <a:off x="3900895"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39" name="TextBox 38">
            <a:extLst>
              <a:ext uri="{FF2B5EF4-FFF2-40B4-BE49-F238E27FC236}">
                <a16:creationId xmlns:a16="http://schemas.microsoft.com/office/drawing/2014/main" id="{74ACC67E-3CB5-6887-99CD-495DC64ADF20}"/>
              </a:ext>
            </a:extLst>
          </p:cNvPr>
          <p:cNvSpPr txBox="1"/>
          <p:nvPr/>
        </p:nvSpPr>
        <p:spPr>
          <a:xfrm>
            <a:off x="4269907"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6" name="Slide Number Placeholder 5">
            <a:extLst>
              <a:ext uri="{FF2B5EF4-FFF2-40B4-BE49-F238E27FC236}">
                <a16:creationId xmlns:a16="http://schemas.microsoft.com/office/drawing/2014/main" id="{FED10537-8601-0B85-40B2-6676FCCF12F7}"/>
              </a:ext>
            </a:extLst>
          </p:cNvPr>
          <p:cNvSpPr>
            <a:spLocks noGrp="1"/>
          </p:cNvSpPr>
          <p:nvPr>
            <p:ph type="sldNum" sz="quarter" idx="12"/>
          </p:nvPr>
        </p:nvSpPr>
        <p:spPr/>
        <p:txBody>
          <a:bodyPr/>
          <a:lstStyle/>
          <a:p>
            <a:fld id="{0EED7EFE-8F4A-4E55-AD2D-7D815A96E790}" type="slidenum">
              <a:rPr lang="en-US" smtClean="0"/>
              <a:t>38</a:t>
            </a:fld>
            <a:endParaRPr lang="en-US"/>
          </a:p>
        </p:txBody>
      </p:sp>
    </p:spTree>
    <p:extLst>
      <p:ext uri="{BB962C8B-B14F-4D97-AF65-F5344CB8AC3E}">
        <p14:creationId xmlns:p14="http://schemas.microsoft.com/office/powerpoint/2010/main" val="4090018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75123CDA-5F9D-AB20-2B42-0EE4FA896C33}"/>
              </a:ext>
            </a:extLst>
          </p:cNvPr>
          <p:cNvSpPr txBox="1"/>
          <p:nvPr/>
        </p:nvSpPr>
        <p:spPr>
          <a:xfrm>
            <a:off x="1097280" y="2075688"/>
            <a:ext cx="7742825" cy="1938992"/>
          </a:xfrm>
          <a:prstGeom prst="rect">
            <a:avLst/>
          </a:prstGeom>
          <a:noFill/>
        </p:spPr>
        <p:txBody>
          <a:bodyPr wrap="none" rtlCol="0">
            <a:spAutoFit/>
          </a:bodyPr>
          <a:lstStyle/>
          <a:p>
            <a:r>
              <a:rPr lang="en-US" sz="2400" b="0" dirty="0">
                <a:solidFill>
                  <a:srgbClr val="0000FF"/>
                </a:solidFill>
                <a:effectLst/>
                <a:latin typeface="Fira Code" panose="020B0809050000020004" pitchFamily="49" charset="0"/>
              </a:rPr>
              <a:t>auto</a:t>
            </a:r>
            <a:r>
              <a:rPr lang="en-US" sz="2400" b="0" dirty="0">
                <a:solidFill>
                  <a:srgbClr val="000000"/>
                </a:solidFill>
                <a:effectLst/>
                <a:latin typeface="Fira Code" panose="020B0809050000020004" pitchFamily="49" charset="0"/>
              </a:rPr>
              <a:t> </a:t>
            </a:r>
            <a:r>
              <a:rPr lang="en-US" sz="2400" b="0" dirty="0">
                <a:solidFill>
                  <a:srgbClr val="795E26"/>
                </a:solidFill>
                <a:effectLst/>
                <a:latin typeface="Fira Code" panose="020B0809050000020004" pitchFamily="49" charset="0"/>
              </a:rPr>
              <a:t>formatter&lt;</a:t>
            </a:r>
            <a:r>
              <a:rPr lang="en-US" sz="2400" b="0" dirty="0">
                <a:solidFill>
                  <a:srgbClr val="7030A0"/>
                </a:solidFill>
                <a:effectLst/>
                <a:latin typeface="Fira Code" panose="020B0809050000020004" pitchFamily="49" charset="0"/>
              </a:rPr>
              <a:t>Point</a:t>
            </a:r>
            <a:r>
              <a:rPr lang="en-US" sz="2400" b="0" dirty="0">
                <a:solidFill>
                  <a:srgbClr val="795E26"/>
                </a:solidFill>
                <a:effectLst/>
                <a:latin typeface="Fira Code" panose="020B0809050000020004" pitchFamily="49" charset="0"/>
              </a:rPr>
              <a:t>&gt;::parse</a:t>
            </a:r>
            <a:r>
              <a:rPr lang="en-US" sz="2400" b="0" dirty="0">
                <a:solidFill>
                  <a:srgbClr val="000000"/>
                </a:solidFill>
                <a:effectLst/>
                <a:latin typeface="Fira Code" panose="020B0809050000020004" pitchFamily="49" charset="0"/>
              </a:rPr>
              <a:t>(</a:t>
            </a:r>
            <a:r>
              <a:rPr lang="en-US" sz="2400" b="0" dirty="0">
                <a:solidFill>
                  <a:srgbClr val="0000FF"/>
                </a:solidFill>
                <a:effectLst/>
                <a:latin typeface="Fira Code" panose="020B0809050000020004" pitchFamily="49" charset="0"/>
              </a:rPr>
              <a:t>auto&amp;</a:t>
            </a:r>
            <a:r>
              <a:rPr lang="en-US" sz="2400" b="0" dirty="0">
                <a:solidFill>
                  <a:srgbClr val="000000"/>
                </a:solidFill>
                <a:effectLst/>
                <a:latin typeface="Fira Code" panose="020B0809050000020004" pitchFamily="49" charset="0"/>
              </a:rPr>
              <a:t> </a:t>
            </a:r>
            <a:r>
              <a:rPr lang="en-US" sz="2400" b="0" dirty="0" err="1">
                <a:solidFill>
                  <a:srgbClr val="001080"/>
                </a:solidFill>
                <a:effectLst/>
                <a:latin typeface="Fira Code" panose="020B0809050000020004" pitchFamily="49" charset="0"/>
              </a:rPr>
              <a:t>ctx</a:t>
            </a:r>
            <a:r>
              <a:rPr lang="en-US" sz="2400" b="0" dirty="0">
                <a:solidFill>
                  <a:srgbClr val="000000"/>
                </a:solidFill>
                <a:effectLst/>
                <a:latin typeface="Fira Code" panose="020B0809050000020004" pitchFamily="49" charset="0"/>
              </a:rPr>
              <a:t>) {</a:t>
            </a:r>
          </a:p>
          <a:p>
            <a:r>
              <a:rPr lang="en-US" sz="2400" b="0" dirty="0">
                <a:solidFill>
                  <a:srgbClr val="008000"/>
                </a:solidFill>
                <a:effectLst/>
                <a:latin typeface="Fira Code" panose="020B0809050000020004" pitchFamily="49" charset="0"/>
              </a:rPr>
              <a:t>  // must have no </a:t>
            </a:r>
            <a:r>
              <a:rPr lang="en-US" sz="2400" b="0" i="1" dirty="0">
                <a:solidFill>
                  <a:srgbClr val="008000"/>
                </a:solidFill>
                <a:effectLst/>
                <a:latin typeface="Fira Code" panose="020B0809050000020004" pitchFamily="49" charset="0"/>
              </a:rPr>
              <a:t>format-spec</a:t>
            </a:r>
            <a:endParaRPr lang="en-US" sz="2400" b="0" i="1"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a:t>
            </a:r>
            <a:r>
              <a:rPr lang="en-US" sz="2400" b="0" dirty="0">
                <a:solidFill>
                  <a:srgbClr val="AF00DB"/>
                </a:solidFill>
                <a:effectLst/>
                <a:latin typeface="Fira Code" panose="020B0809050000020004" pitchFamily="49" charset="0"/>
              </a:rPr>
              <a:t>return</a:t>
            </a:r>
            <a:r>
              <a:rPr lang="en-US" sz="2400" b="0" dirty="0">
                <a:solidFill>
                  <a:srgbClr val="000000"/>
                </a:solidFill>
                <a:effectLst/>
                <a:latin typeface="Fira Code" panose="020B0809050000020004" pitchFamily="49" charset="0"/>
              </a:rPr>
              <a:t> </a:t>
            </a:r>
            <a:r>
              <a:rPr lang="en-US" sz="2400" b="0" dirty="0" err="1">
                <a:solidFill>
                  <a:srgbClr val="001080"/>
                </a:solidFill>
                <a:effectLst/>
                <a:latin typeface="Fira Code" panose="020B0809050000020004" pitchFamily="49" charset="0"/>
              </a:rPr>
              <a:t>ctx</a:t>
            </a:r>
            <a:r>
              <a:rPr lang="en-US" sz="2400" b="0" dirty="0" err="1">
                <a:solidFill>
                  <a:srgbClr val="000000"/>
                </a:solidFill>
                <a:effectLst/>
                <a:latin typeface="Fira Code" panose="020B0809050000020004" pitchFamily="49" charset="0"/>
              </a:rPr>
              <a:t>.</a:t>
            </a:r>
            <a:r>
              <a:rPr lang="en-US" sz="2400" b="0" dirty="0" err="1">
                <a:solidFill>
                  <a:srgbClr val="795E26"/>
                </a:solidFill>
                <a:effectLst/>
                <a:latin typeface="Fira Code" panose="020B0809050000020004" pitchFamily="49" charset="0"/>
              </a:rPr>
              <a:t>begin</a:t>
            </a:r>
            <a:r>
              <a:rPr lang="en-US" sz="2400" b="0" dirty="0">
                <a:solidFill>
                  <a:srgbClr val="000000"/>
                </a:solidFill>
                <a:effectLst/>
                <a:latin typeface="Fira Code" panose="020B0809050000020004" pitchFamily="49" charset="0"/>
              </a:rPr>
              <a:t>();</a:t>
            </a:r>
          </a:p>
          <a:p>
            <a:r>
              <a:rPr lang="en-US" sz="2400" b="0" dirty="0">
                <a:solidFill>
                  <a:srgbClr val="000000"/>
                </a:solidFill>
                <a:effectLst/>
                <a:latin typeface="Fira Code" panose="020B0809050000020004" pitchFamily="49" charset="0"/>
              </a:rPr>
              <a:t>}</a:t>
            </a:r>
          </a:p>
          <a:p>
            <a:endParaRPr lang="en-US" sz="2400" dirty="0"/>
          </a:p>
        </p:txBody>
      </p:sp>
      <p:sp>
        <p:nvSpPr>
          <p:cNvPr id="6" name="Slide Number Placeholder 5">
            <a:extLst>
              <a:ext uri="{FF2B5EF4-FFF2-40B4-BE49-F238E27FC236}">
                <a16:creationId xmlns:a16="http://schemas.microsoft.com/office/drawing/2014/main" id="{1E2ACDA4-B3EE-3D14-2DAD-F19BADB5D37C}"/>
              </a:ext>
            </a:extLst>
          </p:cNvPr>
          <p:cNvSpPr>
            <a:spLocks noGrp="1"/>
          </p:cNvSpPr>
          <p:nvPr>
            <p:ph type="sldNum" sz="quarter" idx="12"/>
          </p:nvPr>
        </p:nvSpPr>
        <p:spPr/>
        <p:txBody>
          <a:bodyPr/>
          <a:lstStyle/>
          <a:p>
            <a:fld id="{0EED7EFE-8F4A-4E55-AD2D-7D815A96E790}" type="slidenum">
              <a:rPr lang="en-US" smtClean="0"/>
              <a:t>39</a:t>
            </a:fld>
            <a:endParaRPr lang="en-US"/>
          </a:p>
        </p:txBody>
      </p:sp>
    </p:spTree>
    <p:extLst>
      <p:ext uri="{BB962C8B-B14F-4D97-AF65-F5344CB8AC3E}">
        <p14:creationId xmlns:p14="http://schemas.microsoft.com/office/powerpoint/2010/main" val="93802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808C-A40D-9809-3B2F-882307562E53}"/>
              </a:ext>
            </a:extLst>
          </p:cNvPr>
          <p:cNvSpPr>
            <a:spLocks noGrp="1"/>
          </p:cNvSpPr>
          <p:nvPr>
            <p:ph type="title"/>
          </p:nvPr>
        </p:nvSpPr>
        <p:spPr/>
        <p:txBody>
          <a:bodyPr/>
          <a:lstStyle/>
          <a:p>
            <a:r>
              <a:rPr lang="en-US" dirty="0"/>
              <a:t>About </a:t>
            </a:r>
            <a:r>
              <a:rPr lang="en-US" dirty="0">
                <a:solidFill>
                  <a:schemeClr val="accent6"/>
                </a:solidFill>
              </a:rPr>
              <a:t>Me</a:t>
            </a:r>
            <a:endParaRPr lang="en-US" dirty="0"/>
          </a:p>
        </p:txBody>
      </p:sp>
      <p:pic>
        <p:nvPicPr>
          <p:cNvPr id="8" name="Picture 7">
            <a:extLst>
              <a:ext uri="{FF2B5EF4-FFF2-40B4-BE49-F238E27FC236}">
                <a16:creationId xmlns:a16="http://schemas.microsoft.com/office/drawing/2014/main" id="{BB6DDAFC-311C-36DB-2490-8ACB34444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503680"/>
            <a:ext cx="603997" cy="603997"/>
          </a:xfrm>
          <a:prstGeom prst="rect">
            <a:avLst/>
          </a:prstGeom>
        </p:spPr>
      </p:pic>
      <p:pic>
        <p:nvPicPr>
          <p:cNvPr id="9" name="Picture 8">
            <a:extLst>
              <a:ext uri="{FF2B5EF4-FFF2-40B4-BE49-F238E27FC236}">
                <a16:creationId xmlns:a16="http://schemas.microsoft.com/office/drawing/2014/main" id="{C72904D5-91DD-2FAC-347F-36A1B9224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928" y="3639271"/>
            <a:ext cx="575615" cy="468406"/>
          </a:xfrm>
          <a:prstGeom prst="rect">
            <a:avLst/>
          </a:prstGeom>
        </p:spPr>
      </p:pic>
      <p:sp>
        <p:nvSpPr>
          <p:cNvPr id="10" name="TextBox 9">
            <a:extLst>
              <a:ext uri="{FF2B5EF4-FFF2-40B4-BE49-F238E27FC236}">
                <a16:creationId xmlns:a16="http://schemas.microsoft.com/office/drawing/2014/main" id="{E8EA5BA7-6BAC-1A92-7EC4-31189533E913}"/>
              </a:ext>
            </a:extLst>
          </p:cNvPr>
          <p:cNvSpPr txBox="1"/>
          <p:nvPr/>
        </p:nvSpPr>
        <p:spPr>
          <a:xfrm>
            <a:off x="1701277" y="3605099"/>
            <a:ext cx="3265269" cy="400110"/>
          </a:xfrm>
          <a:prstGeom prst="rect">
            <a:avLst/>
          </a:prstGeom>
          <a:noFill/>
        </p:spPr>
        <p:txBody>
          <a:bodyPr wrap="square" rtlCol="0">
            <a:spAutoFit/>
          </a:bodyPr>
          <a:lstStyle/>
          <a:p>
            <a:r>
              <a:rPr lang="en-US" sz="2000" dirty="0">
                <a:solidFill>
                  <a:schemeClr val="accent3"/>
                </a:solidFill>
                <a:hlinkClick r:id="rId4">
                  <a:extLst>
                    <a:ext uri="{A12FA001-AC4F-418D-AE19-62706E023703}">
                      <ahyp:hlinkClr xmlns:ahyp="http://schemas.microsoft.com/office/drawing/2018/hyperlinkcolor" val="tx"/>
                    </a:ext>
                  </a:extLst>
                </a:hlinkClick>
              </a:rPr>
              <a:t>https://brevzin.github.io/</a:t>
            </a:r>
            <a:r>
              <a:rPr lang="en-US" sz="2000" dirty="0">
                <a:solidFill>
                  <a:schemeClr val="accent3"/>
                </a:solidFill>
              </a:rPr>
              <a:t> </a:t>
            </a:r>
          </a:p>
        </p:txBody>
      </p:sp>
      <p:sp>
        <p:nvSpPr>
          <p:cNvPr id="11" name="TextBox 10">
            <a:extLst>
              <a:ext uri="{FF2B5EF4-FFF2-40B4-BE49-F238E27FC236}">
                <a16:creationId xmlns:a16="http://schemas.microsoft.com/office/drawing/2014/main" id="{BDF5B700-DAB5-74F0-20D1-B99BD4873D20}"/>
              </a:ext>
            </a:extLst>
          </p:cNvPr>
          <p:cNvSpPr txBox="1"/>
          <p:nvPr/>
        </p:nvSpPr>
        <p:spPr>
          <a:xfrm>
            <a:off x="5604681" y="3620488"/>
            <a:ext cx="1495346" cy="369332"/>
          </a:xfrm>
          <a:prstGeom prst="rect">
            <a:avLst/>
          </a:prstGeom>
          <a:noFill/>
        </p:spPr>
        <p:txBody>
          <a:bodyPr wrap="none" rtlCol="0">
            <a:spAutoFit/>
          </a:bodyPr>
          <a:lstStyle/>
          <a:p>
            <a:r>
              <a:rPr lang="en-US" dirty="0">
                <a:solidFill>
                  <a:schemeClr val="accent3"/>
                </a:solidFill>
              </a:rPr>
              <a:t>@BarryRevzin</a:t>
            </a:r>
          </a:p>
        </p:txBody>
      </p:sp>
      <p:pic>
        <p:nvPicPr>
          <p:cNvPr id="12" name="Picture 11">
            <a:extLst>
              <a:ext uri="{FF2B5EF4-FFF2-40B4-BE49-F238E27FC236}">
                <a16:creationId xmlns:a16="http://schemas.microsoft.com/office/drawing/2014/main" id="{C1B6EE2B-5A2E-93A9-09CC-814E0CF644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280" y="3429000"/>
            <a:ext cx="763303" cy="763303"/>
          </a:xfrm>
          <a:prstGeom prst="rect">
            <a:avLst/>
          </a:prstGeom>
        </p:spPr>
      </p:pic>
      <p:sp>
        <p:nvSpPr>
          <p:cNvPr id="13" name="TextBox 12">
            <a:extLst>
              <a:ext uri="{FF2B5EF4-FFF2-40B4-BE49-F238E27FC236}">
                <a16:creationId xmlns:a16="http://schemas.microsoft.com/office/drawing/2014/main" id="{8FD32FDA-B4EA-E6CC-4265-B4B6FCC2941C}"/>
              </a:ext>
            </a:extLst>
          </p:cNvPr>
          <p:cNvSpPr txBox="1"/>
          <p:nvPr/>
        </p:nvSpPr>
        <p:spPr>
          <a:xfrm>
            <a:off x="7959187" y="3605099"/>
            <a:ext cx="685957" cy="369332"/>
          </a:xfrm>
          <a:prstGeom prst="rect">
            <a:avLst/>
          </a:prstGeom>
          <a:noFill/>
        </p:spPr>
        <p:txBody>
          <a:bodyPr wrap="none" rtlCol="0">
            <a:spAutoFit/>
          </a:bodyPr>
          <a:lstStyle/>
          <a:p>
            <a:r>
              <a:rPr lang="en-US" dirty="0">
                <a:solidFill>
                  <a:schemeClr val="accent3"/>
                </a:solidFill>
              </a:rPr>
              <a:t>Barry</a:t>
            </a:r>
          </a:p>
        </p:txBody>
      </p:sp>
      <p:pic>
        <p:nvPicPr>
          <p:cNvPr id="14" name="Picture 13">
            <a:extLst>
              <a:ext uri="{FF2B5EF4-FFF2-40B4-BE49-F238E27FC236}">
                <a16:creationId xmlns:a16="http://schemas.microsoft.com/office/drawing/2014/main" id="{D8CBA237-3F6F-F167-2F6E-1288AE9360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8363" y="4479246"/>
            <a:ext cx="3131591" cy="928162"/>
          </a:xfrm>
          <a:prstGeom prst="rect">
            <a:avLst/>
          </a:prstGeom>
        </p:spPr>
      </p:pic>
      <p:pic>
        <p:nvPicPr>
          <p:cNvPr id="15" name="Picture 14">
            <a:extLst>
              <a:ext uri="{FF2B5EF4-FFF2-40B4-BE49-F238E27FC236}">
                <a16:creationId xmlns:a16="http://schemas.microsoft.com/office/drawing/2014/main" id="{1BDD79BB-12AD-785E-08AA-B101AC9853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6914" y="4259613"/>
            <a:ext cx="1364698" cy="1367428"/>
          </a:xfrm>
          <a:prstGeom prst="rect">
            <a:avLst/>
          </a:prstGeom>
        </p:spPr>
      </p:pic>
      <p:pic>
        <p:nvPicPr>
          <p:cNvPr id="16" name="Picture 15">
            <a:extLst>
              <a:ext uri="{FF2B5EF4-FFF2-40B4-BE49-F238E27FC236}">
                <a16:creationId xmlns:a16="http://schemas.microsoft.com/office/drawing/2014/main" id="{1F5BAA4E-7F98-ECB2-4014-4BFF468A47DC}"/>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42876" y="1553843"/>
            <a:ext cx="1389676" cy="772042"/>
          </a:xfrm>
          <a:prstGeom prst="rect">
            <a:avLst/>
          </a:prstGeom>
          <a:solidFill>
            <a:schemeClr val="bg1"/>
          </a:solidFill>
          <a:ln>
            <a:solidFill>
              <a:schemeClr val="tx1"/>
            </a:solidFill>
          </a:ln>
        </p:spPr>
      </p:pic>
      <p:sp>
        <p:nvSpPr>
          <p:cNvPr id="6" name="Content Placeholder 2">
            <a:extLst>
              <a:ext uri="{FF2B5EF4-FFF2-40B4-BE49-F238E27FC236}">
                <a16:creationId xmlns:a16="http://schemas.microsoft.com/office/drawing/2014/main" id="{700A7774-EF74-7934-B701-C9F5EFC86766}"/>
              </a:ext>
            </a:extLst>
          </p:cNvPr>
          <p:cNvSpPr>
            <a:spLocks noGrp="1"/>
          </p:cNvSpPr>
          <p:nvPr>
            <p:ph idx="1"/>
          </p:nvPr>
        </p:nvSpPr>
        <p:spPr>
          <a:xfrm>
            <a:off x="1097280" y="1845734"/>
            <a:ext cx="10058400" cy="4023360"/>
          </a:xfrm>
        </p:spPr>
        <p:txBody>
          <a:bodyPr>
            <a:normAutofit/>
          </a:bodyPr>
          <a:lstStyle/>
          <a:p>
            <a:r>
              <a:rPr lang="en-US" sz="2400" dirty="0"/>
              <a:t>C++ Software Developer at Jump Trading since 2014</a:t>
            </a:r>
          </a:p>
          <a:p>
            <a:r>
              <a:rPr lang="en-US" sz="2400" dirty="0"/>
              <a:t>WG21 participant since 2016</a:t>
            </a:r>
          </a:p>
          <a:p>
            <a:pPr lvl="1"/>
            <a:r>
              <a:rPr lang="en-US" sz="2000" dirty="0"/>
              <a:t>C++20: </a:t>
            </a:r>
            <a:r>
              <a:rPr lang="en-US" dirty="0">
                <a:latin typeface="Fira Code" panose="020B0809050000020004" pitchFamily="49" charset="0"/>
                <a:ea typeface="Fira Code" panose="020B0809050000020004" pitchFamily="49" charset="0"/>
                <a:cs typeface="Fira Code" panose="020B0809050000020004" pitchFamily="49" charset="0"/>
              </a:rPr>
              <a:t>&lt;=&gt;</a:t>
            </a:r>
            <a:r>
              <a:rPr lang="en-US" sz="2000" dirty="0">
                <a:ea typeface="Fira Code" panose="020B0809050000020004" pitchFamily="49" charset="0"/>
                <a:cs typeface="Fira Code" panose="020B0809050000020004" pitchFamily="49" charset="0"/>
              </a:rPr>
              <a:t>,</a:t>
            </a:r>
            <a:r>
              <a:rPr lang="en-US" sz="2000" dirty="0">
                <a:latin typeface="Fira Code" panose="020B0809050000020004" pitchFamily="49" charset="0"/>
                <a:ea typeface="Fira Code" panose="020B0809050000020004" pitchFamily="49" charset="0"/>
                <a:cs typeface="Fira Code" panose="020B0809050000020004" pitchFamily="49" charset="0"/>
              </a:rPr>
              <a:t> </a:t>
            </a:r>
            <a:r>
              <a:rPr lang="en-US" dirty="0">
                <a:latin typeface="Fira Code" panose="020B0809050000020004" pitchFamily="49" charset="0"/>
                <a:ea typeface="Fira Code" panose="020B0809050000020004" pitchFamily="49" charset="0"/>
                <a:cs typeface="Fira Code" panose="020B0809050000020004" pitchFamily="49" charset="0"/>
              </a:rPr>
              <a:t>[...</a:t>
            </a:r>
            <a:r>
              <a:rPr lang="en-US" dirty="0" err="1">
                <a:latin typeface="Fira Code" panose="020B0809050000020004" pitchFamily="49" charset="0"/>
                <a:ea typeface="Fira Code" panose="020B0809050000020004" pitchFamily="49" charset="0"/>
                <a:cs typeface="Fira Code" panose="020B0809050000020004" pitchFamily="49" charset="0"/>
              </a:rPr>
              <a:t>args</a:t>
            </a:r>
            <a:r>
              <a:rPr lang="en-US" dirty="0">
                <a:latin typeface="Fira Code" panose="020B0809050000020004" pitchFamily="49" charset="0"/>
                <a:ea typeface="Fira Code" panose="020B0809050000020004" pitchFamily="49" charset="0"/>
                <a:cs typeface="Fira Code" panose="020B0809050000020004" pitchFamily="49" charset="0"/>
              </a:rPr>
              <a:t>=</a:t>
            </a:r>
            <a:r>
              <a:rPr lang="en-US" dirty="0" err="1">
                <a:latin typeface="Fira Code" panose="020B0809050000020004" pitchFamily="49" charset="0"/>
                <a:ea typeface="Fira Code" panose="020B0809050000020004" pitchFamily="49" charset="0"/>
                <a:cs typeface="Fira Code" panose="020B0809050000020004" pitchFamily="49" charset="0"/>
              </a:rPr>
              <a:t>args</a:t>
            </a:r>
            <a:r>
              <a:rPr lang="en-US" dirty="0">
                <a:latin typeface="Fira Code" panose="020B0809050000020004" pitchFamily="49" charset="0"/>
                <a:ea typeface="Fira Code" panose="020B0809050000020004" pitchFamily="49" charset="0"/>
                <a:cs typeface="Fira Code" panose="020B0809050000020004" pitchFamily="49" charset="0"/>
              </a:rPr>
              <a:t>]{}</a:t>
            </a:r>
            <a:r>
              <a:rPr lang="en-US" sz="2000" dirty="0">
                <a:ea typeface="Fira Code" panose="020B0809050000020004" pitchFamily="49" charset="0"/>
                <a:cs typeface="Fira Code" panose="020B0809050000020004" pitchFamily="49" charset="0"/>
              </a:rPr>
              <a:t> ,</a:t>
            </a:r>
            <a:r>
              <a:rPr lang="en-US" sz="2000" dirty="0">
                <a:latin typeface="Fira Code" panose="020B0809050000020004" pitchFamily="49" charset="0"/>
                <a:ea typeface="Fira Code" panose="020B0809050000020004" pitchFamily="49" charset="0"/>
                <a:cs typeface="Fira Code" panose="020B0809050000020004" pitchFamily="49" charset="0"/>
              </a:rPr>
              <a:t> </a:t>
            </a:r>
            <a:r>
              <a:rPr lang="en-US" b="0" dirty="0">
                <a:solidFill>
                  <a:srgbClr val="AF00DB"/>
                </a:solidFill>
                <a:effectLst/>
                <a:latin typeface="Fira Code" panose="020B0809050000020004" pitchFamily="49" charset="0"/>
                <a:ea typeface="Fira Code" panose="020B0809050000020004" pitchFamily="49" charset="0"/>
                <a:cs typeface="Fira Code" panose="020B0809050000020004" pitchFamily="49" charset="0"/>
              </a:rPr>
              <a:t>explicit</a:t>
            </a:r>
            <a:r>
              <a:rPr lang="en-US" dirty="0">
                <a:latin typeface="Fira Code" panose="020B0809050000020004" pitchFamily="49" charset="0"/>
                <a:ea typeface="Fira Code" panose="020B0809050000020004" pitchFamily="49" charset="0"/>
                <a:cs typeface="Fira Code" panose="020B0809050000020004" pitchFamily="49" charset="0"/>
              </a:rPr>
              <a:t>(</a:t>
            </a:r>
            <a:r>
              <a:rPr lang="en-US" dirty="0">
                <a:solidFill>
                  <a:schemeClr val="accent2"/>
                </a:solidFill>
                <a:latin typeface="Fira Code" panose="020B0809050000020004" pitchFamily="49" charset="0"/>
                <a:ea typeface="Fira Code" panose="020B0809050000020004" pitchFamily="49" charset="0"/>
                <a:cs typeface="Fira Code" panose="020B0809050000020004" pitchFamily="49" charset="0"/>
              </a:rPr>
              <a:t>bool</a:t>
            </a:r>
            <a:r>
              <a:rPr lang="en-US" dirty="0">
                <a:latin typeface="Fira Code" panose="020B0809050000020004" pitchFamily="49" charset="0"/>
                <a:ea typeface="Fira Code" panose="020B0809050000020004" pitchFamily="49" charset="0"/>
                <a:cs typeface="Fira Code" panose="020B0809050000020004" pitchFamily="49" charset="0"/>
              </a:rPr>
              <a:t>)</a:t>
            </a:r>
            <a:r>
              <a:rPr lang="en-US" sz="2000" dirty="0">
                <a:ea typeface="Fira Code" panose="020B0809050000020004" pitchFamily="49" charset="0"/>
                <a:cs typeface="Fira Code" panose="020B0809050000020004" pitchFamily="49" charset="0"/>
              </a:rPr>
              <a:t>, conditionally trivial</a:t>
            </a:r>
          </a:p>
          <a:p>
            <a:pPr lvl="1"/>
            <a:r>
              <a:rPr lang="en-US" sz="2000" dirty="0"/>
              <a:t>C++23: Deducing </a:t>
            </a:r>
            <a:r>
              <a:rPr lang="en-US" b="0" dirty="0">
                <a:solidFill>
                  <a:srgbClr val="0000FF"/>
                </a:solidFill>
                <a:effectLst/>
                <a:latin typeface="Fira Code, Consolas,  Courier New"/>
              </a:rPr>
              <a:t>this</a:t>
            </a:r>
            <a:r>
              <a:rPr lang="en-US" sz="2000" dirty="0"/>
              <a:t>, </a:t>
            </a:r>
            <a:r>
              <a:rPr lang="en-US" b="0" dirty="0">
                <a:solidFill>
                  <a:srgbClr val="AF00DB"/>
                </a:solidFill>
                <a:effectLst/>
                <a:latin typeface="Fira Code, Consolas,  Courier New"/>
              </a:rPr>
              <a:t>if</a:t>
            </a:r>
            <a:r>
              <a:rPr lang="en-US" b="0" dirty="0">
                <a:solidFill>
                  <a:srgbClr val="000000"/>
                </a:solidFill>
                <a:effectLst/>
                <a:latin typeface="Fira Code, Consolas,  Courier New"/>
              </a:rPr>
              <a:t> </a:t>
            </a:r>
            <a:r>
              <a:rPr lang="en-US" b="0" dirty="0" err="1">
                <a:solidFill>
                  <a:srgbClr val="0000FF"/>
                </a:solidFill>
                <a:effectLst/>
                <a:latin typeface="Fira Code, Consolas,  Courier New"/>
              </a:rPr>
              <a:t>consteval</a:t>
            </a:r>
            <a:r>
              <a:rPr lang="en-US" sz="2000" dirty="0"/>
              <a:t>, bunch of </a:t>
            </a:r>
            <a:r>
              <a:rPr lang="en-US" b="0" dirty="0" err="1">
                <a:solidFill>
                  <a:srgbClr val="0000FF"/>
                </a:solidFill>
                <a:effectLst/>
                <a:latin typeface="Fira Code, Consolas,  Courier New"/>
              </a:rPr>
              <a:t>constexpr</a:t>
            </a:r>
            <a:r>
              <a:rPr lang="en-US" sz="2000" dirty="0"/>
              <a:t> and </a:t>
            </a:r>
            <a:r>
              <a:rPr lang="en-US" sz="2000" dirty="0">
                <a:solidFill>
                  <a:schemeClr val="accent6"/>
                </a:solidFill>
              </a:rPr>
              <a:t>ranges</a:t>
            </a:r>
            <a:r>
              <a:rPr lang="en-US" sz="2000" dirty="0"/>
              <a:t> papers</a:t>
            </a:r>
          </a:p>
        </p:txBody>
      </p:sp>
      <p:sp>
        <p:nvSpPr>
          <p:cNvPr id="5" name="Slide Number Placeholder 4">
            <a:extLst>
              <a:ext uri="{FF2B5EF4-FFF2-40B4-BE49-F238E27FC236}">
                <a16:creationId xmlns:a16="http://schemas.microsoft.com/office/drawing/2014/main" id="{77DE356C-EDB1-D5F5-481A-5E0D4B0D5FDC}"/>
              </a:ext>
            </a:extLst>
          </p:cNvPr>
          <p:cNvSpPr>
            <a:spLocks noGrp="1"/>
          </p:cNvSpPr>
          <p:nvPr>
            <p:ph type="sldNum" sz="quarter" idx="12"/>
          </p:nvPr>
        </p:nvSpPr>
        <p:spPr/>
        <p:txBody>
          <a:bodyPr/>
          <a:lstStyle/>
          <a:p>
            <a:fld id="{0EED7EFE-8F4A-4E55-AD2D-7D815A96E790}" type="slidenum">
              <a:rPr lang="en-US" smtClean="0"/>
              <a:t>4</a:t>
            </a:fld>
            <a:endParaRPr lang="en-US"/>
          </a:p>
        </p:txBody>
      </p:sp>
    </p:spTree>
    <p:extLst>
      <p:ext uri="{BB962C8B-B14F-4D97-AF65-F5344CB8AC3E}">
        <p14:creationId xmlns:p14="http://schemas.microsoft.com/office/powerpoint/2010/main" val="3165787500"/>
      </p:ext>
    </p:extLst>
  </p:cSld>
  <p:clrMapOvr>
    <a:masterClrMapping/>
  </p:clrMapOvr>
  <mc:AlternateContent xmlns:mc="http://schemas.openxmlformats.org/markup-compatibility/2006" xmlns:p159="http://schemas.microsoft.com/office/powerpoint/2015/09/main">
    <mc:Choice Requires="p159">
      <p:transition spd="med">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26F7-A027-CF73-0A25-FF7C5D14A669}"/>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2D53C54D-75C1-914F-C8BA-3304FD8B7985}"/>
              </a:ext>
            </a:extLst>
          </p:cNvPr>
          <p:cNvSpPr txBox="1"/>
          <p:nvPr/>
        </p:nvSpPr>
        <p:spPr>
          <a:xfrm>
            <a:off x="1097280" y="2075688"/>
            <a:ext cx="7005444" cy="3785652"/>
          </a:xfrm>
          <a:prstGeom prst="rect">
            <a:avLst/>
          </a:prstGeom>
          <a:noFill/>
        </p:spPr>
        <p:txBody>
          <a:bodyPr wrap="none" rtlCol="0">
            <a:spAutoFit/>
          </a:bodyPr>
          <a:lstStyle/>
          <a:p>
            <a:r>
              <a:rPr lang="en-US" sz="2400" b="0" dirty="0">
                <a:solidFill>
                  <a:srgbClr val="0000FF"/>
                </a:solidFill>
                <a:effectLst/>
                <a:latin typeface="Fira Code" panose="020B0809050000020004" pitchFamily="49" charset="0"/>
              </a:rPr>
              <a:t>template</a:t>
            </a:r>
            <a:r>
              <a:rPr lang="en-US" sz="2400" b="0" dirty="0">
                <a:solidFill>
                  <a:srgbClr val="000000"/>
                </a:solidFill>
                <a:effectLst/>
                <a:latin typeface="Fira Code" panose="020B0809050000020004" pitchFamily="49" charset="0"/>
              </a:rPr>
              <a:t> &lt;&gt; </a:t>
            </a:r>
            <a:r>
              <a:rPr lang="en-US" sz="2400" b="0" dirty="0">
                <a:solidFill>
                  <a:srgbClr val="0000FF"/>
                </a:solidFill>
                <a:effectLst/>
                <a:latin typeface="Fira Code" panose="020B0809050000020004" pitchFamily="49" charset="0"/>
              </a:rPr>
              <a:t>struct</a:t>
            </a:r>
            <a:r>
              <a:rPr lang="en-US" sz="2400" b="0" dirty="0">
                <a:solidFill>
                  <a:srgbClr val="000000"/>
                </a:solidFill>
                <a:effectLst/>
                <a:latin typeface="Fira Code" panose="020B0809050000020004" pitchFamily="49" charset="0"/>
              </a:rPr>
              <a:t> </a:t>
            </a:r>
            <a:r>
              <a:rPr lang="en-US" sz="2400" b="0" dirty="0">
                <a:solidFill>
                  <a:srgbClr val="267F99"/>
                </a:solidFill>
                <a:effectLst/>
                <a:latin typeface="Fira Code" panose="020B0809050000020004" pitchFamily="49" charset="0"/>
              </a:rPr>
              <a:t>formatter</a:t>
            </a:r>
            <a:r>
              <a:rPr lang="en-US" sz="2400" b="0" dirty="0">
                <a:solidFill>
                  <a:srgbClr val="000000"/>
                </a:solidFill>
                <a:effectLst/>
                <a:latin typeface="Fira Code" panose="020B0809050000020004" pitchFamily="49" charset="0"/>
              </a:rPr>
              <a:t>&lt;</a:t>
            </a:r>
            <a:r>
              <a:rPr lang="en-US" sz="2400" b="0" dirty="0">
                <a:solidFill>
                  <a:srgbClr val="7030A0"/>
                </a:solidFill>
                <a:effectLst/>
                <a:latin typeface="Fira Code" panose="020B0809050000020004" pitchFamily="49" charset="0"/>
              </a:rPr>
              <a:t>Point</a:t>
            </a:r>
            <a:r>
              <a:rPr lang="en-US" sz="2400" b="0" dirty="0">
                <a:solidFill>
                  <a:srgbClr val="000000"/>
                </a:solidFill>
                <a:effectLst/>
                <a:latin typeface="Fira Code" panose="020B0809050000020004" pitchFamily="49" charset="0"/>
              </a:rPr>
              <a:t>&gt; {</a:t>
            </a:r>
          </a:p>
          <a:p>
            <a:r>
              <a:rPr lang="en-US" sz="2400" b="0" dirty="0">
                <a:solidFill>
                  <a:srgbClr val="000000"/>
                </a:solidFill>
                <a:effectLst/>
                <a:latin typeface="Fira Code" panose="020B0809050000020004" pitchFamily="49" charset="0"/>
              </a:rPr>
              <a:t>  </a:t>
            </a:r>
            <a:r>
              <a:rPr lang="en-US" sz="2400" b="0" dirty="0" err="1">
                <a:solidFill>
                  <a:srgbClr val="0000FF"/>
                </a:solidFill>
                <a:effectLst/>
                <a:latin typeface="Fira Code" panose="020B0809050000020004" pitchFamily="49" charset="0"/>
              </a:rPr>
              <a:t>enum</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class</a:t>
            </a:r>
            <a:r>
              <a:rPr lang="en-US" sz="2400" b="0" dirty="0">
                <a:solidFill>
                  <a:srgbClr val="000000"/>
                </a:solidFill>
                <a:effectLst/>
                <a:latin typeface="Fira Code" panose="020B0809050000020004" pitchFamily="49" charset="0"/>
              </a:rPr>
              <a:t> </a:t>
            </a:r>
            <a:r>
              <a:rPr lang="en-US" sz="2400" b="0" dirty="0" err="1">
                <a:solidFill>
                  <a:srgbClr val="267F99"/>
                </a:solidFill>
                <a:effectLst/>
                <a:latin typeface="Fira Code" panose="020B0809050000020004" pitchFamily="49" charset="0"/>
              </a:rPr>
              <a:t>coord</a:t>
            </a:r>
            <a:r>
              <a:rPr lang="en-US" sz="2400" b="0" dirty="0">
                <a:solidFill>
                  <a:srgbClr val="000000"/>
                </a:solidFill>
                <a:effectLst/>
                <a:latin typeface="Fira Code" panose="020B0809050000020004" pitchFamily="49" charset="0"/>
              </a:rPr>
              <a:t> {</a:t>
            </a:r>
          </a:p>
          <a:p>
            <a:r>
              <a:rPr lang="en-US" sz="2400" b="0" dirty="0">
                <a:solidFill>
                  <a:srgbClr val="000000"/>
                </a:solidFill>
                <a:effectLst/>
                <a:latin typeface="Fira Code" panose="020B0809050000020004" pitchFamily="49" charset="0"/>
              </a:rPr>
              <a:t>    </a:t>
            </a:r>
            <a:r>
              <a:rPr lang="en-US" sz="2400" b="0" dirty="0">
                <a:solidFill>
                  <a:srgbClr val="0070C1"/>
                </a:solidFill>
                <a:effectLst/>
                <a:latin typeface="Fira Code" panose="020B0809050000020004" pitchFamily="49" charset="0"/>
              </a:rPr>
              <a:t>cartesian</a:t>
            </a:r>
            <a:r>
              <a:rPr lang="en-US" sz="2400" b="0" dirty="0">
                <a:solidFill>
                  <a:srgbClr val="000000"/>
                </a:solidFill>
                <a:effectLst/>
                <a:latin typeface="Fira Code" panose="020B0809050000020004" pitchFamily="49" charset="0"/>
              </a:rPr>
              <a:t>,</a:t>
            </a:r>
          </a:p>
          <a:p>
            <a:r>
              <a:rPr lang="en-US" sz="2400" b="0" dirty="0">
                <a:solidFill>
                  <a:srgbClr val="000000"/>
                </a:solidFill>
                <a:effectLst/>
                <a:latin typeface="Fira Code" panose="020B0809050000020004" pitchFamily="49" charset="0"/>
              </a:rPr>
              <a:t>    </a:t>
            </a:r>
            <a:r>
              <a:rPr lang="en-US" sz="2400" b="0" dirty="0">
                <a:solidFill>
                  <a:srgbClr val="0070C1"/>
                </a:solidFill>
                <a:effectLst/>
                <a:latin typeface="Fira Code" panose="020B0809050000020004" pitchFamily="49" charset="0"/>
              </a:rPr>
              <a:t>polar</a:t>
            </a:r>
            <a:endParaRPr lang="en-US" sz="2400" b="0"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a:t>
            </a:r>
          </a:p>
          <a:p>
            <a:r>
              <a:rPr lang="en-US" sz="2400" b="0" dirty="0">
                <a:solidFill>
                  <a:srgbClr val="000000"/>
                </a:solidFill>
                <a:effectLst/>
                <a:latin typeface="Fira Code" panose="020B0809050000020004" pitchFamily="49" charset="0"/>
              </a:rPr>
              <a:t>  </a:t>
            </a:r>
            <a:r>
              <a:rPr lang="en-US" sz="2400" b="0" dirty="0" err="1">
                <a:solidFill>
                  <a:srgbClr val="267F99"/>
                </a:solidFill>
                <a:effectLst/>
                <a:latin typeface="Fira Code" panose="020B0809050000020004" pitchFamily="49" charset="0"/>
              </a:rPr>
              <a:t>coord</a:t>
            </a:r>
            <a:r>
              <a:rPr lang="en-US" sz="2400" b="0" dirty="0">
                <a:solidFill>
                  <a:srgbClr val="000000"/>
                </a:solidFill>
                <a:effectLst/>
                <a:latin typeface="Fira Code" panose="020B0809050000020004" pitchFamily="49" charset="0"/>
              </a:rPr>
              <a:t> </a:t>
            </a:r>
            <a:r>
              <a:rPr lang="en-US" sz="2400" b="0" dirty="0">
                <a:solidFill>
                  <a:srgbClr val="001080"/>
                </a:solidFill>
                <a:effectLst/>
                <a:latin typeface="Fira Code" panose="020B0809050000020004" pitchFamily="49" charset="0"/>
              </a:rPr>
              <a:t>type</a:t>
            </a:r>
            <a:r>
              <a:rPr lang="en-US" sz="2400" b="0" dirty="0">
                <a:solidFill>
                  <a:srgbClr val="000000"/>
                </a:solidFill>
                <a:effectLst/>
                <a:latin typeface="Fira Code" panose="020B0809050000020004" pitchFamily="49" charset="0"/>
              </a:rPr>
              <a:t> = </a:t>
            </a:r>
            <a:r>
              <a:rPr lang="en-US" sz="2400" b="0" dirty="0" err="1">
                <a:solidFill>
                  <a:srgbClr val="267F99"/>
                </a:solidFill>
                <a:effectLst/>
                <a:latin typeface="Fira Code" panose="020B0809050000020004" pitchFamily="49" charset="0"/>
              </a:rPr>
              <a:t>coord</a:t>
            </a:r>
            <a:r>
              <a:rPr lang="en-US" sz="2400" b="0" dirty="0">
                <a:solidFill>
                  <a:srgbClr val="000000"/>
                </a:solidFill>
                <a:effectLst/>
                <a:latin typeface="Fira Code" panose="020B0809050000020004" pitchFamily="49" charset="0"/>
              </a:rPr>
              <a:t>::</a:t>
            </a:r>
            <a:r>
              <a:rPr lang="en-US" sz="2400" b="0" dirty="0">
                <a:solidFill>
                  <a:srgbClr val="0070C1"/>
                </a:solidFill>
                <a:effectLst/>
                <a:latin typeface="Fira Code" panose="020B0809050000020004" pitchFamily="49" charset="0"/>
              </a:rPr>
              <a:t>cartesian</a:t>
            </a:r>
            <a:r>
              <a:rPr lang="en-US" sz="2400" b="0" dirty="0">
                <a:solidFill>
                  <a:srgbClr val="000000"/>
                </a:solidFill>
                <a:effectLst/>
                <a:latin typeface="Fira Code" panose="020B0809050000020004" pitchFamily="49" charset="0"/>
              </a:rPr>
              <a:t>;</a:t>
            </a:r>
          </a:p>
          <a:p>
            <a:br>
              <a:rPr lang="en-US" sz="2400" b="0" dirty="0">
                <a:solidFill>
                  <a:srgbClr val="000000"/>
                </a:solidFill>
                <a:effectLst/>
                <a:latin typeface="Fira Code" panose="020B0809050000020004" pitchFamily="49" charset="0"/>
              </a:rPr>
            </a:br>
            <a:r>
              <a:rPr lang="en-US" sz="2400" b="0" dirty="0">
                <a:solidFill>
                  <a:srgbClr val="000000"/>
                </a:solidFill>
                <a:effectLst/>
                <a:latin typeface="Fira Code" panose="020B0809050000020004" pitchFamily="49" charset="0"/>
              </a:rPr>
              <a:t>  </a:t>
            </a:r>
            <a:r>
              <a:rPr lang="en-US" sz="2400" b="0" dirty="0" err="1">
                <a:solidFill>
                  <a:srgbClr val="0000FF"/>
                </a:solidFill>
                <a:effectLst/>
                <a:latin typeface="Fira Code" panose="020B0809050000020004" pitchFamily="49" charset="0"/>
              </a:rPr>
              <a:t>constexpr</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auto</a:t>
            </a:r>
            <a:r>
              <a:rPr lang="en-US" sz="2400" b="0" dirty="0">
                <a:solidFill>
                  <a:srgbClr val="000000"/>
                </a:solidFill>
                <a:effectLst/>
                <a:latin typeface="Fira Code" panose="020B0809050000020004" pitchFamily="49" charset="0"/>
              </a:rPr>
              <a:t> </a:t>
            </a:r>
            <a:r>
              <a:rPr lang="en-US" sz="2400" b="0" dirty="0">
                <a:solidFill>
                  <a:srgbClr val="795E26"/>
                </a:solidFill>
                <a:effectLst/>
                <a:latin typeface="Fira Code" panose="020B0809050000020004" pitchFamily="49" charset="0"/>
              </a:rPr>
              <a:t>parse</a:t>
            </a:r>
            <a:r>
              <a:rPr lang="en-US" sz="2400" b="0" dirty="0">
                <a:solidFill>
                  <a:srgbClr val="000000"/>
                </a:solidFill>
                <a:effectLst/>
                <a:latin typeface="Fira Code" panose="020B0809050000020004" pitchFamily="49" charset="0"/>
              </a:rPr>
              <a:t>(</a:t>
            </a:r>
            <a:r>
              <a:rPr lang="en-US" sz="2400" b="0" dirty="0">
                <a:solidFill>
                  <a:srgbClr val="0000FF"/>
                </a:solidFill>
                <a:effectLst/>
                <a:latin typeface="Fira Code" panose="020B0809050000020004" pitchFamily="49" charset="0"/>
              </a:rPr>
              <a:t>auto&amp;</a:t>
            </a:r>
            <a:r>
              <a:rPr lang="en-US" sz="2400" b="0" dirty="0">
                <a:solidFill>
                  <a:srgbClr val="000000"/>
                </a:solidFill>
                <a:effectLst/>
                <a:latin typeface="Fira Code" panose="020B0809050000020004" pitchFamily="49" charset="0"/>
              </a:rPr>
              <a:t> </a:t>
            </a:r>
            <a:r>
              <a:rPr lang="en-US" sz="2400" b="0" dirty="0" err="1">
                <a:solidFill>
                  <a:srgbClr val="001080"/>
                </a:solidFill>
                <a:effectLst/>
                <a:latin typeface="Fira Code" panose="020B0809050000020004" pitchFamily="49" charset="0"/>
              </a:rPr>
              <a:t>ctx</a:t>
            </a:r>
            <a:r>
              <a:rPr lang="en-US" sz="2400" b="0" dirty="0">
                <a:solidFill>
                  <a:srgbClr val="000000"/>
                </a:solidFill>
                <a:effectLst/>
                <a:latin typeface="Fira Code" panose="020B0809050000020004" pitchFamily="49" charset="0"/>
              </a:rPr>
              <a:t>);</a:t>
            </a:r>
          </a:p>
          <a:p>
            <a:r>
              <a:rPr lang="en-US" sz="2400" b="0" dirty="0">
                <a:solidFill>
                  <a:srgbClr val="000000"/>
                </a:solidFill>
                <a:effectLst/>
                <a:latin typeface="Fira Code" panose="020B0809050000020004" pitchFamily="49" charset="0"/>
              </a:rPr>
              <a:t>};</a:t>
            </a:r>
          </a:p>
          <a:p>
            <a:endParaRPr lang="en-US" sz="2400" dirty="0"/>
          </a:p>
        </p:txBody>
      </p:sp>
      <p:sp>
        <p:nvSpPr>
          <p:cNvPr id="6" name="Slide Number Placeholder 5">
            <a:extLst>
              <a:ext uri="{FF2B5EF4-FFF2-40B4-BE49-F238E27FC236}">
                <a16:creationId xmlns:a16="http://schemas.microsoft.com/office/drawing/2014/main" id="{A415791B-21C1-61D0-A24C-DECEE916C612}"/>
              </a:ext>
            </a:extLst>
          </p:cNvPr>
          <p:cNvSpPr>
            <a:spLocks noGrp="1"/>
          </p:cNvSpPr>
          <p:nvPr>
            <p:ph type="sldNum" sz="quarter" idx="12"/>
          </p:nvPr>
        </p:nvSpPr>
        <p:spPr/>
        <p:txBody>
          <a:bodyPr/>
          <a:lstStyle/>
          <a:p>
            <a:fld id="{0EED7EFE-8F4A-4E55-AD2D-7D815A96E790}" type="slidenum">
              <a:rPr lang="en-US" smtClean="0"/>
              <a:t>40</a:t>
            </a:fld>
            <a:endParaRPr lang="en-US"/>
          </a:p>
        </p:txBody>
      </p:sp>
    </p:spTree>
    <p:extLst>
      <p:ext uri="{BB962C8B-B14F-4D97-AF65-F5344CB8AC3E}">
        <p14:creationId xmlns:p14="http://schemas.microsoft.com/office/powerpoint/2010/main" val="1140688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75123CDA-5F9D-AB20-2B42-0EE4FA896C33}"/>
              </a:ext>
            </a:extLst>
          </p:cNvPr>
          <p:cNvSpPr txBox="1"/>
          <p:nvPr/>
        </p:nvSpPr>
        <p:spPr>
          <a:xfrm>
            <a:off x="1097280" y="2076226"/>
            <a:ext cx="6647974" cy="3785652"/>
          </a:xfrm>
          <a:prstGeom prst="rect">
            <a:avLst/>
          </a:prstGeom>
          <a:noFill/>
        </p:spPr>
        <p:txBody>
          <a:bodyPr wrap="none" rtlCol="0">
            <a:spAutoFit/>
          </a:bodyPr>
          <a:lstStyle/>
          <a:p>
            <a:r>
              <a:rPr lang="en-US" sz="2000" b="0" dirty="0">
                <a:solidFill>
                  <a:srgbClr val="0000FF"/>
                </a:solidFill>
                <a:effectLst/>
                <a:latin typeface="Fira Code" panose="020B0809050000020004" pitchFamily="49" charset="0"/>
              </a:rPr>
              <a:t>auto</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formatter&lt;</a:t>
            </a:r>
            <a:r>
              <a:rPr lang="en-US" sz="2000" b="0" dirty="0">
                <a:solidFill>
                  <a:srgbClr val="7030A0"/>
                </a:solidFill>
                <a:effectLst/>
                <a:latin typeface="Fira Code" panose="020B0809050000020004" pitchFamily="49" charset="0"/>
              </a:rPr>
              <a:t>Point</a:t>
            </a:r>
            <a:r>
              <a:rPr lang="en-US" sz="2000" b="0" dirty="0">
                <a:solidFill>
                  <a:srgbClr val="795E26"/>
                </a:solidFill>
                <a:effectLst/>
                <a:latin typeface="Fira Code" panose="020B0809050000020004" pitchFamily="49" charset="0"/>
              </a:rPr>
              <a:t>&gt;::parse</a:t>
            </a:r>
            <a:r>
              <a:rPr lang="en-US" sz="2000" b="0" dirty="0">
                <a:solidFill>
                  <a:srgbClr val="000000"/>
                </a:solidFill>
                <a:effectLst/>
                <a:latin typeface="Fira Code" panose="020B0809050000020004" pitchFamily="49" charset="0"/>
              </a:rPr>
              <a:t>(</a:t>
            </a:r>
            <a:r>
              <a:rPr lang="en-US" sz="2000" b="0" dirty="0">
                <a:solidFill>
                  <a:srgbClr val="0000FF"/>
                </a:solidFill>
                <a:effectLst/>
                <a:latin typeface="Fira Code" panose="020B0809050000020004" pitchFamily="49" charset="0"/>
              </a:rPr>
              <a:t>auto&amp;</a:t>
            </a:r>
            <a:r>
              <a:rPr lang="en-US" sz="2000" b="0" dirty="0">
                <a:solidFill>
                  <a:srgbClr val="000000"/>
                </a:solidFill>
                <a:effectLst/>
                <a:latin typeface="Fira Code" panose="020B0809050000020004" pitchFamily="49" charset="0"/>
              </a:rPr>
              <a:t> </a:t>
            </a:r>
            <a:r>
              <a:rPr lang="en-US" sz="2000" b="0" dirty="0" err="1">
                <a:solidFill>
                  <a:srgbClr val="001080"/>
                </a:solidFill>
                <a:effectLst/>
                <a:latin typeface="Fira Code" panose="020B0809050000020004" pitchFamily="49" charset="0"/>
              </a:rPr>
              <a:t>ctx</a:t>
            </a:r>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auto</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it</a:t>
            </a:r>
            <a:r>
              <a:rPr lang="en-US" sz="2000" b="0" dirty="0">
                <a:solidFill>
                  <a:srgbClr val="000000"/>
                </a:solidFill>
                <a:effectLst/>
                <a:latin typeface="Fira Code" panose="020B0809050000020004" pitchFamily="49" charset="0"/>
              </a:rPr>
              <a:t> = </a:t>
            </a:r>
            <a:r>
              <a:rPr lang="en-US" sz="2000" b="0" dirty="0" err="1">
                <a:solidFill>
                  <a:srgbClr val="001080"/>
                </a:solidFill>
                <a:effectLst/>
                <a:latin typeface="Fira Code" panose="020B0809050000020004" pitchFamily="49" charset="0"/>
              </a:rPr>
              <a:t>ctx</a:t>
            </a:r>
            <a:r>
              <a:rPr lang="en-US" sz="2000" b="0" dirty="0" err="1">
                <a:solidFill>
                  <a:srgbClr val="000000"/>
                </a:solidFill>
                <a:effectLst/>
                <a:latin typeface="Fira Code" panose="020B0809050000020004" pitchFamily="49" charset="0"/>
              </a:rPr>
              <a:t>.</a:t>
            </a:r>
            <a:r>
              <a:rPr lang="en-US" sz="2000" b="0" dirty="0" err="1">
                <a:solidFill>
                  <a:srgbClr val="795E26"/>
                </a:solidFill>
                <a:effectLst/>
                <a:latin typeface="Fira Code" panose="020B0809050000020004" pitchFamily="49" charset="0"/>
              </a:rPr>
              <a:t>begin</a:t>
            </a:r>
            <a:r>
              <a:rPr lang="en-US" sz="2000" b="0" dirty="0">
                <a:solidFill>
                  <a:srgbClr val="000000"/>
                </a:solidFill>
                <a:effectLst/>
                <a:latin typeface="Fira Code" panose="020B0809050000020004" pitchFamily="49" charset="0"/>
              </a:rPr>
              <a:t>();</a:t>
            </a:r>
          </a:p>
          <a:p>
            <a:r>
              <a:rPr lang="en-US" sz="2000" b="0" dirty="0">
                <a:solidFill>
                  <a:srgbClr val="000000"/>
                </a:solidFill>
                <a:effectLst/>
                <a:latin typeface="Fira Code" panose="020B0809050000020004" pitchFamily="49" charset="0"/>
              </a:rPr>
              <a:t>  </a:t>
            </a:r>
            <a:r>
              <a:rPr lang="en-US" sz="2000" b="0" dirty="0">
                <a:solidFill>
                  <a:srgbClr val="AF00DB"/>
                </a:solidFill>
                <a:effectLst/>
                <a:latin typeface="Fira Code" panose="020B0809050000020004" pitchFamily="49" charset="0"/>
              </a:rPr>
              <a:t>if</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it</a:t>
            </a:r>
            <a:r>
              <a:rPr lang="en-US" sz="2000" b="0" dirty="0">
                <a:solidFill>
                  <a:srgbClr val="000000"/>
                </a:solidFill>
                <a:effectLst/>
                <a:latin typeface="Fira Code" panose="020B0809050000020004" pitchFamily="49" charset="0"/>
              </a:rPr>
              <a:t> == </a:t>
            </a:r>
            <a:r>
              <a:rPr lang="en-US" sz="2000" b="0" dirty="0" err="1">
                <a:solidFill>
                  <a:srgbClr val="001080"/>
                </a:solidFill>
                <a:effectLst/>
                <a:latin typeface="Fira Code" panose="020B0809050000020004" pitchFamily="49" charset="0"/>
              </a:rPr>
              <a:t>ctx</a:t>
            </a:r>
            <a:r>
              <a:rPr lang="en-US" sz="2000" b="0" dirty="0" err="1">
                <a:solidFill>
                  <a:srgbClr val="000000"/>
                </a:solidFill>
                <a:effectLst/>
                <a:latin typeface="Fira Code" panose="020B0809050000020004" pitchFamily="49" charset="0"/>
              </a:rPr>
              <a:t>.</a:t>
            </a:r>
            <a:r>
              <a:rPr lang="en-US" sz="2000" b="0" dirty="0" err="1">
                <a:solidFill>
                  <a:srgbClr val="795E26"/>
                </a:solidFill>
                <a:effectLst/>
                <a:latin typeface="Fira Code" panose="020B0809050000020004" pitchFamily="49" charset="0"/>
              </a:rPr>
              <a:t>end</a:t>
            </a:r>
            <a:r>
              <a:rPr lang="en-US" sz="2000" b="0" dirty="0">
                <a:solidFill>
                  <a:srgbClr val="000000"/>
                </a:solidFill>
                <a:effectLst/>
                <a:latin typeface="Fira Code" panose="020B0809050000020004" pitchFamily="49" charset="0"/>
              </a:rPr>
              <a:t>() </a:t>
            </a:r>
            <a:r>
              <a:rPr lang="en-US" sz="2000" b="0" dirty="0">
                <a:solidFill>
                  <a:srgbClr val="C586C0"/>
                </a:solidFill>
                <a:effectLst/>
                <a:latin typeface="Fira Code" panose="020B0809050000020004" pitchFamily="49" charset="0"/>
              </a:rPr>
              <a:t>or</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it</a:t>
            </a:r>
            <a:r>
              <a:rPr lang="en-US" sz="2000" b="0" dirty="0">
                <a:solidFill>
                  <a:srgbClr val="000000"/>
                </a:solidFill>
                <a:effectLst/>
                <a:latin typeface="Fira Code" panose="020B0809050000020004" pitchFamily="49" charset="0"/>
              </a:rPr>
              <a:t> == </a:t>
            </a:r>
            <a:r>
              <a:rPr lang="en-US" sz="2000" b="0" dirty="0">
                <a:solidFill>
                  <a:srgbClr val="A31515"/>
                </a:solidFill>
                <a:effectLst/>
                <a:latin typeface="Fira Code" panose="020B0809050000020004" pitchFamily="49" charset="0"/>
              </a:rPr>
              <a:t>'}'</a:t>
            </a:r>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    </a:t>
            </a:r>
            <a:r>
              <a:rPr lang="en-US" sz="2000" b="0" dirty="0">
                <a:solidFill>
                  <a:srgbClr val="AF00DB"/>
                </a:solidFill>
                <a:effectLst/>
                <a:latin typeface="Fira Code" panose="020B0809050000020004" pitchFamily="49" charset="0"/>
              </a:rPr>
              <a:t>return</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it</a:t>
            </a:r>
            <a:r>
              <a:rPr lang="en-US" sz="2000" b="0" dirty="0">
                <a:solidFill>
                  <a:srgbClr val="000000"/>
                </a:solidFill>
                <a:effectLst/>
                <a:latin typeface="Fira Code" panose="020B0809050000020004" pitchFamily="49" charset="0"/>
              </a:rPr>
              <a:t>;</a:t>
            </a:r>
          </a:p>
          <a:p>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  </a:t>
            </a:r>
          </a:p>
          <a:p>
            <a:r>
              <a:rPr lang="en-US" sz="2000" dirty="0">
                <a:solidFill>
                  <a:srgbClr val="000000"/>
                </a:solidFill>
                <a:latin typeface="Fira Code" panose="020B0809050000020004" pitchFamily="49" charset="0"/>
              </a:rPr>
              <a:t>  </a:t>
            </a:r>
            <a:r>
              <a:rPr lang="en-US" sz="2000" b="0" dirty="0">
                <a:solidFill>
                  <a:srgbClr val="008000"/>
                </a:solidFill>
                <a:effectLst/>
                <a:latin typeface="Fira Code" panose="020B0809050000020004" pitchFamily="49" charset="0"/>
              </a:rPr>
              <a:t>// </a:t>
            </a:r>
            <a:r>
              <a:rPr lang="en-US" sz="2000" b="0" dirty="0" err="1">
                <a:solidFill>
                  <a:srgbClr val="008000"/>
                </a:solidFill>
                <a:effectLst/>
                <a:latin typeface="Fira Code" panose="020B0809050000020004" pitchFamily="49" charset="0"/>
              </a:rPr>
              <a:t>coord</a:t>
            </a:r>
            <a:r>
              <a:rPr lang="en-US" sz="2000" b="0" dirty="0">
                <a:solidFill>
                  <a:srgbClr val="008000"/>
                </a:solidFill>
                <a:effectLst/>
                <a:latin typeface="Fira Code" panose="020B0809050000020004" pitchFamily="49" charset="0"/>
              </a:rPr>
              <a:t> type is just one character</a:t>
            </a:r>
            <a:endParaRPr lang="en-US" sz="2000" b="0" dirty="0">
              <a:solidFill>
                <a:srgbClr val="000000"/>
              </a:solidFill>
              <a:effectLst/>
              <a:latin typeface="Fira Code" panose="020B0809050000020004" pitchFamily="49" charset="0"/>
            </a:endParaRPr>
          </a:p>
          <a:p>
            <a:r>
              <a:rPr lang="en-US" sz="2000" b="0" dirty="0">
                <a:solidFill>
                  <a:srgbClr val="000000"/>
                </a:solidFill>
                <a:effectLst/>
                <a:latin typeface="Fira Code" panose="020B0809050000020004" pitchFamily="49" charset="0"/>
              </a:rPr>
              <a:t>  </a:t>
            </a:r>
            <a:r>
              <a:rPr lang="en-US" sz="2000" b="0" dirty="0">
                <a:solidFill>
                  <a:srgbClr val="AF00DB"/>
                </a:solidFill>
                <a:effectLst/>
                <a:latin typeface="Fira Code" panose="020B0809050000020004" pitchFamily="49" charset="0"/>
              </a:rPr>
              <a:t>switch</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it</a:t>
            </a:r>
            <a:r>
              <a:rPr lang="en-US" sz="2000" b="0" dirty="0">
                <a:solidFill>
                  <a:srgbClr val="000000"/>
                </a:solidFill>
                <a:effectLst/>
                <a:latin typeface="Fira Code" panose="020B0809050000020004" pitchFamily="49" charset="0"/>
              </a:rPr>
              <a:t>++) {</a:t>
            </a:r>
          </a:p>
          <a:p>
            <a:r>
              <a:rPr lang="en-US" sz="2000" dirty="0">
                <a:solidFill>
                  <a:srgbClr val="000000"/>
                </a:solidFill>
                <a:latin typeface="Fira Code" panose="020B0809050000020004" pitchFamily="49" charset="0"/>
              </a:rPr>
              <a:t>    </a:t>
            </a:r>
            <a:r>
              <a:rPr lang="en-US" sz="2000" b="0" dirty="0">
                <a:solidFill>
                  <a:srgbClr val="008000"/>
                </a:solidFill>
                <a:effectLst/>
                <a:latin typeface="Fira Code" panose="020B0809050000020004" pitchFamily="49" charset="0"/>
              </a:rPr>
              <a:t>// ...</a:t>
            </a:r>
            <a:endParaRPr lang="en-US" sz="2000" b="0" dirty="0">
              <a:solidFill>
                <a:srgbClr val="000000"/>
              </a:solidFill>
              <a:effectLst/>
              <a:latin typeface="Fira Code" panose="020B0809050000020004" pitchFamily="49" charset="0"/>
            </a:endParaRPr>
          </a:p>
          <a:p>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  </a:t>
            </a:r>
            <a:r>
              <a:rPr lang="en-US" sz="2000" b="0" dirty="0">
                <a:solidFill>
                  <a:srgbClr val="AF00DB"/>
                </a:solidFill>
                <a:effectLst/>
                <a:latin typeface="Fira Code" panose="020B0809050000020004" pitchFamily="49" charset="0"/>
              </a:rPr>
              <a:t>return</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it</a:t>
            </a:r>
            <a:r>
              <a:rPr lang="en-US" sz="2000" b="0" dirty="0">
                <a:solidFill>
                  <a:srgbClr val="000000"/>
                </a:solidFill>
                <a:effectLst/>
                <a:latin typeface="Fira Code" panose="020B0809050000020004" pitchFamily="49" charset="0"/>
              </a:rPr>
              <a:t>;</a:t>
            </a:r>
          </a:p>
          <a:p>
            <a:r>
              <a:rPr lang="en-US" sz="20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E9152EB6-CE52-EA9B-DCE5-5AB1596855AD}"/>
              </a:ext>
            </a:extLst>
          </p:cNvPr>
          <p:cNvSpPr>
            <a:spLocks noGrp="1"/>
          </p:cNvSpPr>
          <p:nvPr>
            <p:ph type="sldNum" sz="quarter" idx="12"/>
          </p:nvPr>
        </p:nvSpPr>
        <p:spPr/>
        <p:txBody>
          <a:bodyPr/>
          <a:lstStyle/>
          <a:p>
            <a:fld id="{0EED7EFE-8F4A-4E55-AD2D-7D815A96E790}" type="slidenum">
              <a:rPr lang="en-US" smtClean="0"/>
              <a:t>41</a:t>
            </a:fld>
            <a:endParaRPr lang="en-US"/>
          </a:p>
        </p:txBody>
      </p:sp>
    </p:spTree>
    <p:extLst>
      <p:ext uri="{BB962C8B-B14F-4D97-AF65-F5344CB8AC3E}">
        <p14:creationId xmlns:p14="http://schemas.microsoft.com/office/powerpoint/2010/main" val="1092116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75123CDA-5F9D-AB20-2B42-0EE4FA896C33}"/>
              </a:ext>
            </a:extLst>
          </p:cNvPr>
          <p:cNvSpPr txBox="1"/>
          <p:nvPr/>
        </p:nvSpPr>
        <p:spPr>
          <a:xfrm>
            <a:off x="1097280" y="2076226"/>
            <a:ext cx="5662127" cy="3970318"/>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795E26"/>
                </a:solidFill>
                <a:effectLst/>
                <a:latin typeface="Fira Code" panose="020B0809050000020004" pitchFamily="49" charset="0"/>
              </a:rPr>
              <a:t>formatter&lt;</a:t>
            </a:r>
            <a:r>
              <a:rPr lang="en-US" sz="1400" b="0" dirty="0">
                <a:solidFill>
                  <a:srgbClr val="7030A0"/>
                </a:solidFill>
                <a:effectLst/>
                <a:latin typeface="Fira Code" panose="020B0809050000020004" pitchFamily="49" charset="0"/>
              </a:rPr>
              <a:t>Point</a:t>
            </a:r>
            <a:r>
              <a:rPr lang="en-US" sz="1400" b="0" dirty="0">
                <a:solidFill>
                  <a:srgbClr val="795E26"/>
                </a:solidFill>
                <a:effectLst/>
                <a:latin typeface="Fira Code" panose="020B0809050000020004" pitchFamily="49" charset="0"/>
              </a:rPr>
              <a:t>&gt;::parse</a:t>
            </a:r>
            <a:r>
              <a:rPr lang="en-US" sz="1400" b="0" dirty="0">
                <a:solidFill>
                  <a:srgbClr val="000000"/>
                </a:solidFill>
                <a:effectLst/>
                <a:latin typeface="Fira Code" panose="020B0809050000020004" pitchFamily="49" charset="0"/>
              </a:rPr>
              <a:t>(</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 </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begin</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 </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end</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or</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 {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a:t>
            </a:r>
          </a:p>
          <a:p>
            <a:endParaRPr lang="en-US" sz="1400" b="0" dirty="0">
              <a:solidFill>
                <a:srgbClr val="000000"/>
              </a:solidFill>
              <a:effectLst/>
              <a:latin typeface="Fira Code" panose="020B0809050000020004" pitchFamily="49" charset="0"/>
            </a:endParaRPr>
          </a:p>
          <a:p>
            <a:r>
              <a:rPr lang="en-US" sz="1400" dirty="0">
                <a:solidFill>
                  <a:srgbClr val="000000"/>
                </a:solidFill>
                <a:latin typeface="Fira Code" panose="020B0809050000020004" pitchFamily="49" charset="0"/>
              </a:rPr>
              <a:t>  </a:t>
            </a:r>
            <a:r>
              <a:rPr lang="en-US" sz="1400" b="0" dirty="0">
                <a:solidFill>
                  <a:srgbClr val="008000"/>
                </a:solidFill>
                <a:effectLst/>
                <a:latin typeface="Fira Code" panose="020B0809050000020004" pitchFamily="49" charset="0"/>
              </a:rPr>
              <a:t>// </a:t>
            </a:r>
            <a:r>
              <a:rPr lang="en-US" sz="1400" b="0" dirty="0" err="1">
                <a:solidFill>
                  <a:srgbClr val="008000"/>
                </a:solidFill>
                <a:effectLst/>
                <a:latin typeface="Fira Code" panose="020B0809050000020004" pitchFamily="49" charset="0"/>
              </a:rPr>
              <a:t>coord</a:t>
            </a:r>
            <a:r>
              <a:rPr lang="en-US" sz="1400" b="0" dirty="0">
                <a:solidFill>
                  <a:srgbClr val="008000"/>
                </a:solidFill>
                <a:effectLst/>
                <a:latin typeface="Fira Code" panose="020B0809050000020004" pitchFamily="49" charset="0"/>
              </a:rPr>
              <a:t> type is just one character</a:t>
            </a:r>
            <a:br>
              <a:rPr lang="en-US" sz="1400" b="0" dirty="0">
                <a:solidFill>
                  <a:srgbClr val="000000"/>
                </a:solidFill>
                <a:effectLst/>
                <a:latin typeface="Fira Code" panose="020B0809050000020004" pitchFamily="49" charset="0"/>
              </a:rPr>
            </a:b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this</a:t>
            </a:r>
            <a:r>
              <a:rPr lang="en-US" sz="1400" b="0" dirty="0">
                <a:solidFill>
                  <a:srgbClr val="000000"/>
                </a:solidFill>
                <a:effectLst/>
                <a:latin typeface="Fira Code" panose="020B0809050000020004" pitchFamily="49" charset="0"/>
              </a:rPr>
              <a:t>-&gt;</a:t>
            </a:r>
            <a:r>
              <a:rPr lang="en-US" sz="1400" b="0" dirty="0">
                <a:solidFill>
                  <a:srgbClr val="001080"/>
                </a:solidFill>
                <a:effectLst/>
                <a:latin typeface="Fira Code" panose="020B0809050000020004" pitchFamily="49" charset="0"/>
              </a:rPr>
              <a:t>type</a:t>
            </a:r>
            <a:r>
              <a:rPr lang="en-US" sz="1400" b="0" dirty="0">
                <a:solidFill>
                  <a:srgbClr val="000000"/>
                </a:solidFill>
                <a:effectLst/>
                <a:latin typeface="Fira Code" panose="020B0809050000020004" pitchFamily="49" charset="0"/>
              </a:rPr>
              <a:t> = [&amp;]{</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switch</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case</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'c'</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case</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267F99"/>
                </a:solidFill>
                <a:effectLst/>
                <a:latin typeface="Fira Code" panose="020B0809050000020004" pitchFamily="49" charset="0"/>
              </a:rPr>
              <a:t>coord</a:t>
            </a:r>
            <a:r>
              <a:rPr lang="en-US" sz="1400" b="0" dirty="0">
                <a:solidFill>
                  <a:srgbClr val="000000"/>
                </a:solidFill>
                <a:effectLst/>
                <a:latin typeface="Fira Code" panose="020B0809050000020004" pitchFamily="49" charset="0"/>
              </a:rPr>
              <a:t>::cartesian;</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case</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'p'</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267F99"/>
                </a:solidFill>
                <a:effectLst/>
                <a:latin typeface="Fira Code" panose="020B0809050000020004" pitchFamily="49" charset="0"/>
              </a:rPr>
              <a:t>coord</a:t>
            </a:r>
            <a:r>
              <a:rPr lang="en-US" sz="1400" b="0" dirty="0">
                <a:solidFill>
                  <a:srgbClr val="000000"/>
                </a:solidFill>
                <a:effectLst/>
                <a:latin typeface="Fira Code" panose="020B0809050000020004" pitchFamily="49" charset="0"/>
              </a:rPr>
              <a:t>::polar;</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default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throw</a:t>
            </a:r>
            <a:r>
              <a:rPr lang="en-US" sz="1400" b="0" dirty="0">
                <a:solidFill>
                  <a:srgbClr val="000000"/>
                </a:solidFill>
                <a:effectLst/>
                <a:latin typeface="Fira Code" panose="020B0809050000020004" pitchFamily="49" charset="0"/>
              </a:rPr>
              <a:t> </a:t>
            </a:r>
            <a:r>
              <a:rPr lang="en-US" sz="1400" b="0" dirty="0" err="1">
                <a:solidFill>
                  <a:srgbClr val="795E26"/>
                </a:solidFill>
                <a:effectLst/>
                <a:latin typeface="Fira Code" panose="020B0809050000020004" pitchFamily="49" charset="0"/>
              </a:rPr>
              <a:t>format_error</a:t>
            </a:r>
            <a:r>
              <a:rPr lang="en-US" sz="1400" b="0" dirty="0">
                <a:solidFill>
                  <a:srgbClr val="000000"/>
                </a:solidFill>
                <a:effectLst/>
                <a:latin typeface="Fira Code" panose="020B0809050000020004" pitchFamily="49" charset="0"/>
              </a:rPr>
              <a:t>(</a:t>
            </a:r>
            <a:r>
              <a:rPr lang="en-US" sz="1400" b="0" dirty="0">
                <a:solidFill>
                  <a:srgbClr val="A31515"/>
                </a:solidFill>
                <a:effectLst/>
                <a:latin typeface="Fira Code" panose="020B0809050000020004" pitchFamily="49" charset="0"/>
              </a:rPr>
              <a:t>"invalid type"</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06648307-3F2B-91B9-8F30-88C2E1EA064A}"/>
              </a:ext>
            </a:extLst>
          </p:cNvPr>
          <p:cNvSpPr>
            <a:spLocks noGrp="1"/>
          </p:cNvSpPr>
          <p:nvPr>
            <p:ph type="sldNum" sz="quarter" idx="12"/>
          </p:nvPr>
        </p:nvSpPr>
        <p:spPr/>
        <p:txBody>
          <a:bodyPr/>
          <a:lstStyle/>
          <a:p>
            <a:fld id="{0EED7EFE-8F4A-4E55-AD2D-7D815A96E790}" type="slidenum">
              <a:rPr lang="en-US" smtClean="0"/>
              <a:t>42</a:t>
            </a:fld>
            <a:endParaRPr lang="en-US"/>
          </a:p>
        </p:txBody>
      </p:sp>
    </p:spTree>
    <p:extLst>
      <p:ext uri="{BB962C8B-B14F-4D97-AF65-F5344CB8AC3E}">
        <p14:creationId xmlns:p14="http://schemas.microsoft.com/office/powerpoint/2010/main" val="62018840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E2AEF-3FC7-10D1-B38E-9A217A66E84B}"/>
              </a:ext>
            </a:extLst>
          </p:cNvPr>
          <p:cNvSpPr>
            <a:spLocks noGrp="1"/>
          </p:cNvSpPr>
          <p:nvPr>
            <p:ph type="title"/>
          </p:nvPr>
        </p:nvSpPr>
        <p:spPr/>
        <p:txBody>
          <a:bodyPr/>
          <a:lstStyle/>
          <a:p>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5" name="Text Placeholder 4">
            <a:extLst>
              <a:ext uri="{FF2B5EF4-FFF2-40B4-BE49-F238E27FC236}">
                <a16:creationId xmlns:a16="http://schemas.microsoft.com/office/drawing/2014/main" id="{83AF9B22-AD5C-3B28-3F9E-6D3D1843826D}"/>
              </a:ext>
            </a:extLst>
          </p:cNvPr>
          <p:cNvSpPr>
            <a:spLocks noGrp="1"/>
          </p:cNvSpPr>
          <p:nvPr>
            <p:ph type="body" idx="1"/>
          </p:nvPr>
        </p:nvSpPr>
        <p:spPr/>
        <p:txBody>
          <a:bodyPr/>
          <a:lstStyle/>
          <a:p>
            <a:r>
              <a:rPr lang="en-US"/>
              <a:t>Using what we parsed</a:t>
            </a:r>
            <a:endParaRPr lang="en-US" dirty="0"/>
          </a:p>
        </p:txBody>
      </p:sp>
      <p:sp>
        <p:nvSpPr>
          <p:cNvPr id="6" name="Slide Number Placeholder 5">
            <a:extLst>
              <a:ext uri="{FF2B5EF4-FFF2-40B4-BE49-F238E27FC236}">
                <a16:creationId xmlns:a16="http://schemas.microsoft.com/office/drawing/2014/main" id="{C1571B78-A9D0-2AB2-B6C7-AC1FC2D036F2}"/>
              </a:ext>
            </a:extLst>
          </p:cNvPr>
          <p:cNvSpPr>
            <a:spLocks noGrp="1"/>
          </p:cNvSpPr>
          <p:nvPr>
            <p:ph type="sldNum" sz="quarter" idx="12"/>
          </p:nvPr>
        </p:nvSpPr>
        <p:spPr/>
        <p:txBody>
          <a:bodyPr/>
          <a:lstStyle/>
          <a:p>
            <a:fld id="{0EED7EFE-8F4A-4E55-AD2D-7D815A96E790}" type="slidenum">
              <a:rPr lang="en-US" smtClean="0"/>
              <a:t>43</a:t>
            </a:fld>
            <a:endParaRPr lang="en-US"/>
          </a:p>
        </p:txBody>
      </p:sp>
    </p:spTree>
    <p:extLst>
      <p:ext uri="{BB962C8B-B14F-4D97-AF65-F5344CB8AC3E}">
        <p14:creationId xmlns:p14="http://schemas.microsoft.com/office/powerpoint/2010/main" val="189283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3301-2FDA-B065-8243-CB2462A9A086}"/>
              </a:ext>
            </a:extLst>
          </p:cNvPr>
          <p:cNvSpPr>
            <a:spLocks noGrp="1"/>
          </p:cNvSpPr>
          <p:nvPr>
            <p:ph type="title"/>
          </p:nvPr>
        </p:nvSpPr>
        <p:spPr/>
        <p:txBody>
          <a:bodyPr/>
          <a:lstStyle/>
          <a:p>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3671E2EA-82DE-2D36-F0D6-13C54649B83D}"/>
              </a:ext>
            </a:extLst>
          </p:cNvPr>
          <p:cNvSpPr txBox="1"/>
          <p:nvPr/>
        </p:nvSpPr>
        <p:spPr>
          <a:xfrm>
            <a:off x="1097280" y="1972235"/>
            <a:ext cx="9972602" cy="3693319"/>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charT</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basic_format_context</a:t>
            </a:r>
            <a:r>
              <a:rPr lang="en-US" b="0" dirty="0">
                <a:solidFill>
                  <a:srgbClr val="000000"/>
                </a:solidFill>
                <a:effectLst/>
                <a:latin typeface="Fira Code" panose="020B0809050000020004" pitchFamily="49" charset="0"/>
              </a:rPr>
              <a:t> {</a:t>
            </a:r>
          </a:p>
          <a:p>
            <a:r>
              <a:rPr lang="en-US" b="0" dirty="0">
                <a:solidFill>
                  <a:srgbClr val="0000FF"/>
                </a:solidFill>
                <a:effectLst/>
                <a:latin typeface="Fira Code" panose="020B0809050000020004" pitchFamily="49" charset="0"/>
              </a:rPr>
              <a:t>public:</a:t>
            </a:r>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iterator</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Out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char_type</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charT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&gt;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formatter_type</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charT</a:t>
            </a:r>
            <a:r>
              <a:rPr lang="en-US" b="0" dirty="0">
                <a:solidFill>
                  <a:srgbClr val="000000"/>
                </a:solidFill>
                <a:effectLst/>
                <a:latin typeface="Fira Code" panose="020B0809050000020004" pitchFamily="49" charset="0"/>
              </a:rPr>
              <a:t>&gt;;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basic_format_arg</a:t>
            </a:r>
            <a:r>
              <a:rPr lang="en-US" b="0" dirty="0">
                <a:solidFill>
                  <a:srgbClr val="000000"/>
                </a:solidFill>
                <a:effectLst/>
                <a:latin typeface="Fira Code" panose="020B0809050000020004" pitchFamily="49" charset="0"/>
              </a:rPr>
              <a:t>&lt;</a:t>
            </a:r>
            <a:r>
              <a:rPr lang="en-US" b="0" dirty="0" err="1">
                <a:solidFill>
                  <a:srgbClr val="267F99"/>
                </a:solidFill>
                <a:effectLst/>
                <a:latin typeface="Fira Code" panose="020B0809050000020004" pitchFamily="49" charset="0"/>
              </a:rPr>
              <a:t>basic_format_context</a:t>
            </a:r>
            <a:r>
              <a:rPr lang="en-US" b="0" dirty="0">
                <a:solidFill>
                  <a:srgbClr val="000000"/>
                </a:solidFill>
                <a:effectLst/>
                <a:latin typeface="Fira Code" panose="020B0809050000020004" pitchFamily="49" charset="0"/>
              </a:rPr>
              <a:t>&gt; </a:t>
            </a:r>
            <a:r>
              <a:rPr lang="en-US" b="0" dirty="0" err="1">
                <a:solidFill>
                  <a:srgbClr val="795E26"/>
                </a:solidFill>
                <a:effectLst/>
                <a:latin typeface="Fira Code" panose="020B0809050000020004" pitchFamily="49" charset="0"/>
              </a:rPr>
              <a:t>arg</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size_t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id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noexcept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std</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locale</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locale</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iterator</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advance_to</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iterator</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it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227A0F44-93CA-9403-F8A7-22F10DB2AA22}"/>
              </a:ext>
            </a:extLst>
          </p:cNvPr>
          <p:cNvSpPr>
            <a:spLocks noGrp="1"/>
          </p:cNvSpPr>
          <p:nvPr>
            <p:ph type="sldNum" sz="quarter" idx="12"/>
          </p:nvPr>
        </p:nvSpPr>
        <p:spPr/>
        <p:txBody>
          <a:bodyPr/>
          <a:lstStyle/>
          <a:p>
            <a:fld id="{0EED7EFE-8F4A-4E55-AD2D-7D815A96E790}" type="slidenum">
              <a:rPr lang="en-US" smtClean="0"/>
              <a:t>44</a:t>
            </a:fld>
            <a:endParaRPr lang="en-US"/>
          </a:p>
        </p:txBody>
      </p:sp>
    </p:spTree>
    <p:extLst>
      <p:ext uri="{BB962C8B-B14F-4D97-AF65-F5344CB8AC3E}">
        <p14:creationId xmlns:p14="http://schemas.microsoft.com/office/powerpoint/2010/main" val="1321720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3301-2FDA-B065-8243-CB2462A9A086}"/>
              </a:ext>
            </a:extLst>
          </p:cNvPr>
          <p:cNvSpPr>
            <a:spLocks noGrp="1"/>
          </p:cNvSpPr>
          <p:nvPr>
            <p:ph type="title"/>
          </p:nvPr>
        </p:nvSpPr>
        <p:spPr/>
        <p:txBody>
          <a:bodyPr/>
          <a:lstStyle/>
          <a:p>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3671E2EA-82DE-2D36-F0D6-13C54649B83D}"/>
              </a:ext>
            </a:extLst>
          </p:cNvPr>
          <p:cNvSpPr txBox="1"/>
          <p:nvPr/>
        </p:nvSpPr>
        <p:spPr>
          <a:xfrm>
            <a:off x="1097280" y="1972235"/>
            <a:ext cx="9972602" cy="3693319"/>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Out</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basic_format_context</a:t>
            </a:r>
            <a:r>
              <a:rPr lang="en-US" b="0" dirty="0">
                <a:solidFill>
                  <a:srgbClr val="000000"/>
                </a:solidFill>
                <a:effectLst/>
                <a:latin typeface="Fira Code" panose="020B0809050000020004" pitchFamily="49" charset="0"/>
              </a:rPr>
              <a:t> {</a:t>
            </a:r>
          </a:p>
          <a:p>
            <a:r>
              <a:rPr lang="en-US" b="0" dirty="0">
                <a:solidFill>
                  <a:srgbClr val="0000FF"/>
                </a:solidFill>
                <a:effectLst/>
                <a:latin typeface="Fira Code" panose="020B0809050000020004" pitchFamily="49" charset="0"/>
              </a:rPr>
              <a:t>public:</a:t>
            </a:r>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iterator</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Out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char_type</a:t>
            </a:r>
            <a:r>
              <a:rPr lang="en-US" b="0" dirty="0">
                <a:solidFill>
                  <a:srgbClr val="000000"/>
                </a:solidFill>
                <a:effectLst/>
                <a:latin typeface="Fira Code" panose="020B0809050000020004" pitchFamily="49" charset="0"/>
              </a:rPr>
              <a:t> =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&gt;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formatter_type</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&gt;;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basic_format_arg</a:t>
            </a:r>
            <a:r>
              <a:rPr lang="en-US" b="0" dirty="0">
                <a:solidFill>
                  <a:srgbClr val="000000"/>
                </a:solidFill>
                <a:effectLst/>
                <a:latin typeface="Fira Code" panose="020B0809050000020004" pitchFamily="49" charset="0"/>
              </a:rPr>
              <a:t>&lt;</a:t>
            </a:r>
            <a:r>
              <a:rPr lang="en-US" b="0" dirty="0" err="1">
                <a:solidFill>
                  <a:srgbClr val="267F99"/>
                </a:solidFill>
                <a:effectLst/>
                <a:latin typeface="Fira Code" panose="020B0809050000020004" pitchFamily="49" charset="0"/>
              </a:rPr>
              <a:t>basic_format_context</a:t>
            </a:r>
            <a:r>
              <a:rPr lang="en-US" b="0" dirty="0">
                <a:solidFill>
                  <a:srgbClr val="000000"/>
                </a:solidFill>
                <a:effectLst/>
                <a:latin typeface="Fira Code" panose="020B0809050000020004" pitchFamily="49" charset="0"/>
              </a:rPr>
              <a:t>&gt; </a:t>
            </a:r>
            <a:r>
              <a:rPr lang="en-US" b="0" dirty="0" err="1">
                <a:solidFill>
                  <a:srgbClr val="795E26"/>
                </a:solidFill>
                <a:effectLst/>
                <a:latin typeface="Fira Code" panose="020B0809050000020004" pitchFamily="49" charset="0"/>
              </a:rPr>
              <a:t>arg</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size_t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id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noexcept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std</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locale</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locale</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iterator</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advance_to</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iterator</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it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F20CE2B1-D644-AD24-4C9B-300499E54170}"/>
              </a:ext>
            </a:extLst>
          </p:cNvPr>
          <p:cNvSpPr>
            <a:spLocks noGrp="1"/>
          </p:cNvSpPr>
          <p:nvPr>
            <p:ph type="sldNum" sz="quarter" idx="12"/>
          </p:nvPr>
        </p:nvSpPr>
        <p:spPr/>
        <p:txBody>
          <a:bodyPr/>
          <a:lstStyle/>
          <a:p>
            <a:fld id="{0EED7EFE-8F4A-4E55-AD2D-7D815A96E790}" type="slidenum">
              <a:rPr lang="en-US" smtClean="0"/>
              <a:t>45</a:t>
            </a:fld>
            <a:endParaRPr lang="en-US"/>
          </a:p>
        </p:txBody>
      </p:sp>
    </p:spTree>
    <p:extLst>
      <p:ext uri="{BB962C8B-B14F-4D97-AF65-F5344CB8AC3E}">
        <p14:creationId xmlns:p14="http://schemas.microsoft.com/office/powerpoint/2010/main" val="342552718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3301-2FDA-B065-8243-CB2462A9A086}"/>
              </a:ext>
            </a:extLst>
          </p:cNvPr>
          <p:cNvSpPr>
            <a:spLocks noGrp="1"/>
          </p:cNvSpPr>
          <p:nvPr>
            <p:ph type="title"/>
          </p:nvPr>
        </p:nvSpPr>
        <p:spPr/>
        <p:txBody>
          <a:bodyPr/>
          <a:lstStyle/>
          <a:p>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3671E2EA-82DE-2D36-F0D6-13C54649B83D}"/>
              </a:ext>
            </a:extLst>
          </p:cNvPr>
          <p:cNvSpPr txBox="1"/>
          <p:nvPr/>
        </p:nvSpPr>
        <p:spPr>
          <a:xfrm>
            <a:off x="1097280" y="1972235"/>
            <a:ext cx="9972602" cy="3416320"/>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Out</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basic_format_context</a:t>
            </a:r>
            <a:r>
              <a:rPr lang="en-US" b="0" dirty="0">
                <a:solidFill>
                  <a:srgbClr val="000000"/>
                </a:solidFill>
                <a:effectLst/>
                <a:latin typeface="Fira Code" panose="020B0809050000020004" pitchFamily="49" charset="0"/>
              </a:rPr>
              <a:t> {</a:t>
            </a:r>
          </a:p>
          <a:p>
            <a:r>
              <a:rPr lang="en-US" b="0" dirty="0">
                <a:solidFill>
                  <a:srgbClr val="0000FF"/>
                </a:solidFill>
                <a:effectLst/>
                <a:latin typeface="Fira Code" panose="020B0809050000020004" pitchFamily="49" charset="0"/>
              </a:rPr>
              <a:t>public:</a:t>
            </a:r>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iterator</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Out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char_type</a:t>
            </a:r>
            <a:r>
              <a:rPr lang="en-US" b="0" dirty="0">
                <a:solidFill>
                  <a:srgbClr val="000000"/>
                </a:solidFill>
                <a:effectLst/>
                <a:latin typeface="Fira Code" panose="020B0809050000020004" pitchFamily="49" charset="0"/>
              </a:rPr>
              <a:t> =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&gt;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formatter_type</a:t>
            </a:r>
            <a:r>
              <a:rPr lang="en-US" b="0" dirty="0">
                <a:solidFill>
                  <a:srgbClr val="000000"/>
                </a:solidFill>
                <a:effectLst/>
                <a:latin typeface="Fira Code" panose="020B0809050000020004" pitchFamily="49" charset="0"/>
              </a:rPr>
              <a:t> =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&gt;;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basic_format_arg</a:t>
            </a:r>
            <a:r>
              <a:rPr lang="en-US" b="0" dirty="0">
                <a:solidFill>
                  <a:srgbClr val="000000"/>
                </a:solidFill>
                <a:effectLst/>
                <a:latin typeface="Fira Code" panose="020B0809050000020004" pitchFamily="49" charset="0"/>
              </a:rPr>
              <a:t>&lt;</a:t>
            </a:r>
            <a:r>
              <a:rPr lang="en-US" b="0" dirty="0" err="1">
                <a:solidFill>
                  <a:srgbClr val="267F99"/>
                </a:solidFill>
                <a:effectLst/>
                <a:latin typeface="Fira Code" panose="020B0809050000020004" pitchFamily="49" charset="0"/>
              </a:rPr>
              <a:t>basic_format_context</a:t>
            </a:r>
            <a:r>
              <a:rPr lang="en-US" b="0" dirty="0">
                <a:solidFill>
                  <a:srgbClr val="000000"/>
                </a:solidFill>
                <a:effectLst/>
                <a:latin typeface="Fira Code" panose="020B0809050000020004" pitchFamily="49" charset="0"/>
              </a:rPr>
              <a:t>&gt; </a:t>
            </a:r>
            <a:r>
              <a:rPr lang="en-US" b="0" dirty="0" err="1">
                <a:solidFill>
                  <a:srgbClr val="795E26"/>
                </a:solidFill>
                <a:effectLst/>
                <a:latin typeface="Fira Code" panose="020B0809050000020004" pitchFamily="49" charset="0"/>
              </a:rPr>
              <a:t>arg</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size_t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id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noexcept</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iterator</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void</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advance_to</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iterator</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it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a:t>
            </a:r>
          </a:p>
        </p:txBody>
      </p:sp>
      <p:sp>
        <p:nvSpPr>
          <p:cNvPr id="3" name="TextBox 2">
            <a:extLst>
              <a:ext uri="{FF2B5EF4-FFF2-40B4-BE49-F238E27FC236}">
                <a16:creationId xmlns:a16="http://schemas.microsoft.com/office/drawing/2014/main" id="{EE13D7EF-D4E6-718C-6AF4-D93FF4908FB3}"/>
              </a:ext>
            </a:extLst>
          </p:cNvPr>
          <p:cNvSpPr txBox="1"/>
          <p:nvPr/>
        </p:nvSpPr>
        <p:spPr>
          <a:xfrm>
            <a:off x="5190933" y="2639247"/>
            <a:ext cx="5485028" cy="400110"/>
          </a:xfrm>
          <a:prstGeom prst="rect">
            <a:avLst/>
          </a:prstGeom>
          <a:noFill/>
          <a:ln>
            <a:solidFill>
              <a:srgbClr val="FF0000"/>
            </a:solidFill>
          </a:ln>
        </p:spPr>
        <p:txBody>
          <a:bodyPr wrap="none" rtlCol="0">
            <a:spAutoFit/>
          </a:bodyPr>
          <a:lstStyle/>
          <a:p>
            <a:r>
              <a:rPr lang="en-US" sz="2000" dirty="0">
                <a:solidFill>
                  <a:srgbClr val="FF0000"/>
                </a:solidFill>
                <a:ea typeface="Fira Code" panose="020B0809050000020004" pitchFamily="49" charset="0"/>
                <a:cs typeface="Fira Code" panose="020B0809050000020004" pitchFamily="49" charset="0"/>
              </a:rPr>
              <a:t>Arbitrary </a:t>
            </a:r>
            <a:r>
              <a:rPr lang="en-US" sz="2000" dirty="0" err="1">
                <a:solidFill>
                  <a:srgbClr val="FF0000"/>
                </a:solidFill>
                <a:latin typeface="Fira Code" panose="020B0809050000020004" pitchFamily="49" charset="0"/>
                <a:ea typeface="Fira Code" panose="020B0809050000020004" pitchFamily="49" charset="0"/>
                <a:cs typeface="Fira Code" panose="020B0809050000020004" pitchFamily="49" charset="0"/>
              </a:rPr>
              <a:t>output_iterator</a:t>
            </a:r>
            <a:r>
              <a:rPr lang="en-US" sz="2000" dirty="0">
                <a:solidFill>
                  <a:srgbClr val="FF0000"/>
                </a:solidFill>
                <a:latin typeface="Fira Code" panose="020B0809050000020004" pitchFamily="49" charset="0"/>
                <a:ea typeface="Fira Code" panose="020B0809050000020004" pitchFamily="49" charset="0"/>
                <a:cs typeface="Fira Code" panose="020B0809050000020004" pitchFamily="49" charset="0"/>
              </a:rPr>
              <a:t>&lt;char const&amp;&gt;</a:t>
            </a:r>
          </a:p>
        </p:txBody>
      </p:sp>
      <p:sp>
        <p:nvSpPr>
          <p:cNvPr id="5" name="Rectangle 4">
            <a:extLst>
              <a:ext uri="{FF2B5EF4-FFF2-40B4-BE49-F238E27FC236}">
                <a16:creationId xmlns:a16="http://schemas.microsoft.com/office/drawing/2014/main" id="{A807375F-1430-99F6-E5A0-1BFF44A83646}"/>
              </a:ext>
            </a:extLst>
          </p:cNvPr>
          <p:cNvSpPr/>
          <p:nvPr/>
        </p:nvSpPr>
        <p:spPr>
          <a:xfrm>
            <a:off x="3184264" y="2006202"/>
            <a:ext cx="494851" cy="2851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B9918F-91E6-6776-EE8A-B23DCB930F99}"/>
              </a:ext>
            </a:extLst>
          </p:cNvPr>
          <p:cNvSpPr/>
          <p:nvPr/>
        </p:nvSpPr>
        <p:spPr>
          <a:xfrm>
            <a:off x="1389529" y="2825648"/>
            <a:ext cx="2945803" cy="32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A5253AD-0915-47D6-4AFC-5E7C55782E7C}"/>
              </a:ext>
            </a:extLst>
          </p:cNvPr>
          <p:cNvSpPr/>
          <p:nvPr/>
        </p:nvSpPr>
        <p:spPr>
          <a:xfrm>
            <a:off x="1389529" y="4440796"/>
            <a:ext cx="1207008" cy="32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247EA35-4063-4BA4-AFA0-EFD21D7DAC39}"/>
              </a:ext>
            </a:extLst>
          </p:cNvPr>
          <p:cNvSpPr/>
          <p:nvPr/>
        </p:nvSpPr>
        <p:spPr>
          <a:xfrm>
            <a:off x="3596466" y="4739320"/>
            <a:ext cx="1207008" cy="320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1E91563-5D79-22CD-5292-DAF0E4353EFF}"/>
              </a:ext>
            </a:extLst>
          </p:cNvPr>
          <p:cNvCxnSpPr>
            <a:cxnSpLocks/>
          </p:cNvCxnSpPr>
          <p:nvPr/>
        </p:nvCxnSpPr>
        <p:spPr>
          <a:xfrm flipH="1">
            <a:off x="4459048" y="2823913"/>
            <a:ext cx="731885" cy="1075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064248D-3E82-C3D7-6E8E-985C45887C68}"/>
              </a:ext>
            </a:extLst>
          </p:cNvPr>
          <p:cNvSpPr txBox="1"/>
          <p:nvPr/>
        </p:nvSpPr>
        <p:spPr>
          <a:xfrm>
            <a:off x="6584783" y="4947903"/>
            <a:ext cx="4358373" cy="400110"/>
          </a:xfrm>
          <a:prstGeom prst="rect">
            <a:avLst/>
          </a:prstGeom>
          <a:noFill/>
          <a:ln>
            <a:solidFill>
              <a:schemeClr val="accent5"/>
            </a:solidFill>
          </a:ln>
        </p:spPr>
        <p:txBody>
          <a:bodyPr wrap="none" rtlCol="0">
            <a:spAutoFit/>
          </a:bodyPr>
          <a:lstStyle/>
          <a:p>
            <a:r>
              <a:rPr lang="en-US" sz="2000" dirty="0">
                <a:solidFill>
                  <a:schemeClr val="accent5"/>
                </a:solidFill>
                <a:ea typeface="Fira Code" panose="020B0809050000020004" pitchFamily="49" charset="0"/>
                <a:cs typeface="Fira Code" panose="020B0809050000020004" pitchFamily="49" charset="0"/>
              </a:rPr>
              <a:t>A large variant of several common types</a:t>
            </a:r>
            <a:endParaRPr lang="en-US" sz="2000" dirty="0">
              <a:solidFill>
                <a:schemeClr val="accent5"/>
              </a:solidFill>
              <a:latin typeface="Fira Code" panose="020B0809050000020004" pitchFamily="49" charset="0"/>
              <a:ea typeface="Fira Code" panose="020B0809050000020004" pitchFamily="49" charset="0"/>
              <a:cs typeface="Fira Code" panose="020B0809050000020004" pitchFamily="49" charset="0"/>
            </a:endParaRPr>
          </a:p>
        </p:txBody>
      </p:sp>
      <p:cxnSp>
        <p:nvCxnSpPr>
          <p:cNvPr id="11" name="Straight Arrow Connector 10">
            <a:extLst>
              <a:ext uri="{FF2B5EF4-FFF2-40B4-BE49-F238E27FC236}">
                <a16:creationId xmlns:a16="http://schemas.microsoft.com/office/drawing/2014/main" id="{F82FAC5B-92E8-8A1D-1949-61E41644ACCD}"/>
              </a:ext>
            </a:extLst>
          </p:cNvPr>
          <p:cNvCxnSpPr>
            <a:cxnSpLocks/>
          </p:cNvCxnSpPr>
          <p:nvPr/>
        </p:nvCxnSpPr>
        <p:spPr>
          <a:xfrm flipH="1" flipV="1">
            <a:off x="5328186" y="4298682"/>
            <a:ext cx="1256597" cy="84927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B59AC53-E328-33EF-4A69-E8317561EE72}"/>
              </a:ext>
            </a:extLst>
          </p:cNvPr>
          <p:cNvSpPr/>
          <p:nvPr/>
        </p:nvSpPr>
        <p:spPr>
          <a:xfrm>
            <a:off x="1389528" y="3924070"/>
            <a:ext cx="5316072" cy="320040"/>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A0651DD6-EFEC-E93D-254D-3630A19E6147}"/>
              </a:ext>
            </a:extLst>
          </p:cNvPr>
          <p:cNvSpPr>
            <a:spLocks noGrp="1"/>
          </p:cNvSpPr>
          <p:nvPr>
            <p:ph type="sldNum" sz="quarter" idx="12"/>
          </p:nvPr>
        </p:nvSpPr>
        <p:spPr/>
        <p:txBody>
          <a:bodyPr/>
          <a:lstStyle/>
          <a:p>
            <a:fld id="{0EED7EFE-8F4A-4E55-AD2D-7D815A96E790}" type="slidenum">
              <a:rPr lang="en-US" smtClean="0"/>
              <a:t>46</a:t>
            </a:fld>
            <a:endParaRPr lang="en-US"/>
          </a:p>
        </p:txBody>
      </p:sp>
    </p:spTree>
    <p:extLst>
      <p:ext uri="{BB962C8B-B14F-4D97-AF65-F5344CB8AC3E}">
        <p14:creationId xmlns:p14="http://schemas.microsoft.com/office/powerpoint/2010/main" val="137176135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500"/>
                                        <p:tgtEl>
                                          <p:spTgt spid="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500"/>
                                        <p:tgtEl>
                                          <p:spTgt spid="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21"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heel(1)">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10" grpId="0" animBg="1"/>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3301-2FDA-B065-8243-CB2462A9A086}"/>
              </a:ext>
            </a:extLst>
          </p:cNvPr>
          <p:cNvSpPr>
            <a:spLocks noGrp="1"/>
          </p:cNvSpPr>
          <p:nvPr>
            <p:ph type="title"/>
          </p:nvPr>
        </p:nvSpPr>
        <p:spPr/>
        <p:txBody>
          <a:bodyPr/>
          <a:lstStyle/>
          <a:p>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10" name="TextBox 9">
            <a:extLst>
              <a:ext uri="{FF2B5EF4-FFF2-40B4-BE49-F238E27FC236}">
                <a16:creationId xmlns:a16="http://schemas.microsoft.com/office/drawing/2014/main" id="{F7B3FD05-D2F6-0758-A933-C9C2B25045A3}"/>
              </a:ext>
            </a:extLst>
          </p:cNvPr>
          <p:cNvSpPr txBox="1"/>
          <p:nvPr/>
        </p:nvSpPr>
        <p:spPr>
          <a:xfrm>
            <a:off x="1097280" y="1972235"/>
            <a:ext cx="5698996" cy="3693319"/>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Char</a:t>
            </a:r>
            <a:r>
              <a:rPr lang="en-US" b="0" dirty="0">
                <a:solidFill>
                  <a:srgbClr val="000000"/>
                </a:solidFill>
                <a:effectLst/>
                <a:latin typeface="Fira Code" panose="020B0809050000020004" pitchFamily="49" charset="0"/>
              </a:rPr>
              <a:t> { </a:t>
            </a:r>
            <a:r>
              <a:rPr lang="en-US" b="0" dirty="0">
                <a:solidFill>
                  <a:srgbClr val="0000FF"/>
                </a:solidFill>
                <a:effectLst/>
                <a:latin typeface="Fira Code" panose="020B0809050000020004" pitchFamily="49" charset="0"/>
              </a:rPr>
              <a:t>char</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c</a:t>
            </a:r>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&lt;&gt; </a:t>
            </a:r>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Char</a:t>
            </a:r>
            <a:r>
              <a:rPr lang="en-US" b="0" dirty="0">
                <a:solidFill>
                  <a:srgbClr val="000000"/>
                </a:solidFill>
                <a:effectLst/>
                <a:latin typeface="Fira Code" panose="020B0809050000020004" pitchFamily="49" charset="0"/>
              </a:rPr>
              <a:t>&gt; {</a:t>
            </a: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begin</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format</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Char</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c</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out</a:t>
            </a:r>
            <a:r>
              <a:rPr lang="en-US" b="0" dirty="0">
                <a:solidFill>
                  <a:srgbClr val="000000"/>
                </a:solidFill>
                <a:effectLst/>
                <a:latin typeface="Fira Code" panose="020B0809050000020004" pitchFamily="49" charset="0"/>
              </a:rPr>
              <a:t> = </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out</a:t>
            </a:r>
            <a:r>
              <a:rPr lang="en-US" b="0" dirty="0">
                <a:solidFill>
                  <a:srgbClr val="000000"/>
                </a:solidFill>
                <a:effectLst/>
                <a:latin typeface="Fira Code" panose="020B0809050000020004" pitchFamily="49" charset="0"/>
              </a:rPr>
              <a:t>++ = </a:t>
            </a:r>
            <a:r>
              <a:rPr lang="en-US" b="0" dirty="0" err="1">
                <a:solidFill>
                  <a:srgbClr val="001080"/>
                </a:solidFill>
                <a:effectLst/>
                <a:latin typeface="Fira Code" panose="020B0809050000020004" pitchFamily="49" charset="0"/>
              </a:rPr>
              <a:t>c</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out</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a:t>
            </a:r>
          </a:p>
        </p:txBody>
      </p:sp>
      <p:sp>
        <p:nvSpPr>
          <p:cNvPr id="5" name="Slide Number Placeholder 4">
            <a:extLst>
              <a:ext uri="{FF2B5EF4-FFF2-40B4-BE49-F238E27FC236}">
                <a16:creationId xmlns:a16="http://schemas.microsoft.com/office/drawing/2014/main" id="{E5FEE3E1-C182-CEDD-A546-7126E493F8B5}"/>
              </a:ext>
            </a:extLst>
          </p:cNvPr>
          <p:cNvSpPr>
            <a:spLocks noGrp="1"/>
          </p:cNvSpPr>
          <p:nvPr>
            <p:ph type="sldNum" sz="quarter" idx="12"/>
          </p:nvPr>
        </p:nvSpPr>
        <p:spPr/>
        <p:txBody>
          <a:bodyPr/>
          <a:lstStyle/>
          <a:p>
            <a:fld id="{0EED7EFE-8F4A-4E55-AD2D-7D815A96E790}" type="slidenum">
              <a:rPr lang="en-US" smtClean="0"/>
              <a:t>47</a:t>
            </a:fld>
            <a:endParaRPr lang="en-US"/>
          </a:p>
        </p:txBody>
      </p:sp>
    </p:spTree>
    <p:extLst>
      <p:ext uri="{BB962C8B-B14F-4D97-AF65-F5344CB8AC3E}">
        <p14:creationId xmlns:p14="http://schemas.microsoft.com/office/powerpoint/2010/main" val="2591579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3301-2FDA-B065-8243-CB2462A9A086}"/>
              </a:ext>
            </a:extLst>
          </p:cNvPr>
          <p:cNvSpPr>
            <a:spLocks noGrp="1"/>
          </p:cNvSpPr>
          <p:nvPr>
            <p:ph type="title"/>
          </p:nvPr>
        </p:nvSpPr>
        <p:spPr/>
        <p:txBody>
          <a:bodyPr/>
          <a:lstStyle/>
          <a:p>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10" name="TextBox 9">
            <a:extLst>
              <a:ext uri="{FF2B5EF4-FFF2-40B4-BE49-F238E27FC236}">
                <a16:creationId xmlns:a16="http://schemas.microsoft.com/office/drawing/2014/main" id="{F7B3FD05-D2F6-0758-A933-C9C2B25045A3}"/>
              </a:ext>
            </a:extLst>
          </p:cNvPr>
          <p:cNvSpPr txBox="1"/>
          <p:nvPr/>
        </p:nvSpPr>
        <p:spPr>
          <a:xfrm>
            <a:off x="1097280" y="1972235"/>
            <a:ext cx="8180445" cy="3139321"/>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&lt;&gt;</a:t>
            </a:r>
          </a:p>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Point</a:t>
            </a:r>
            <a:r>
              <a:rPr lang="en-US" b="0" dirty="0">
                <a:solidFill>
                  <a:srgbClr val="000000"/>
                </a:solidFill>
                <a:effectLst/>
                <a:latin typeface="Fira Code" panose="020B0809050000020004" pitchFamily="49" charset="0"/>
              </a:rPr>
              <a:t>&gt; {</a:t>
            </a: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enum</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 { </a:t>
            </a:r>
            <a:r>
              <a:rPr lang="en-US" b="0" dirty="0">
                <a:solidFill>
                  <a:srgbClr val="0070C1"/>
                </a:solidFill>
                <a:effectLst/>
                <a:latin typeface="Fira Code" panose="020B0809050000020004" pitchFamily="49" charset="0"/>
              </a:rPr>
              <a:t>cartesian</a:t>
            </a:r>
            <a:r>
              <a:rPr lang="en-US" b="0" dirty="0">
                <a:solidFill>
                  <a:srgbClr val="000000"/>
                </a:solidFill>
                <a:effectLst/>
                <a:latin typeface="Fira Code" panose="020B0809050000020004" pitchFamily="49" charset="0"/>
              </a:rPr>
              <a:t>, </a:t>
            </a:r>
            <a:r>
              <a:rPr lang="en-US" b="0" dirty="0">
                <a:solidFill>
                  <a:srgbClr val="0070C1"/>
                </a:solidFill>
                <a:effectLst/>
                <a:latin typeface="Fira Code" panose="020B0809050000020004" pitchFamily="49" charset="0"/>
              </a:rPr>
              <a:t>polar</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type</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a:t>
            </a:r>
            <a:r>
              <a:rPr lang="en-US" b="0" dirty="0">
                <a:solidFill>
                  <a:srgbClr val="0070C1"/>
                </a:solidFill>
                <a:effectLst/>
                <a:latin typeface="Fira Code" panose="020B0809050000020004" pitchFamily="49" charset="0"/>
              </a:rPr>
              <a:t>cartesian</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8000"/>
                </a:solidFill>
                <a:effectLst/>
                <a:latin typeface="Fira Code" panose="020B0809050000020004" pitchFamily="49" charset="0"/>
              </a:rPr>
              <a:t> /* ... */</a:t>
            </a:r>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format</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Point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p</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"(x={}, y={})"</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x</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y</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a:t>
            </a:r>
          </a:p>
        </p:txBody>
      </p:sp>
      <p:sp>
        <p:nvSpPr>
          <p:cNvPr id="5" name="Slide Number Placeholder 4">
            <a:extLst>
              <a:ext uri="{FF2B5EF4-FFF2-40B4-BE49-F238E27FC236}">
                <a16:creationId xmlns:a16="http://schemas.microsoft.com/office/drawing/2014/main" id="{CC287E40-5192-13C0-F0D1-C8E26FA16E96}"/>
              </a:ext>
            </a:extLst>
          </p:cNvPr>
          <p:cNvSpPr>
            <a:spLocks noGrp="1"/>
          </p:cNvSpPr>
          <p:nvPr>
            <p:ph type="sldNum" sz="quarter" idx="12"/>
          </p:nvPr>
        </p:nvSpPr>
        <p:spPr/>
        <p:txBody>
          <a:bodyPr/>
          <a:lstStyle/>
          <a:p>
            <a:fld id="{0EED7EFE-8F4A-4E55-AD2D-7D815A96E790}" type="slidenum">
              <a:rPr lang="en-US" smtClean="0"/>
              <a:t>48</a:t>
            </a:fld>
            <a:endParaRPr lang="en-US"/>
          </a:p>
        </p:txBody>
      </p:sp>
    </p:spTree>
    <p:extLst>
      <p:ext uri="{BB962C8B-B14F-4D97-AF65-F5344CB8AC3E}">
        <p14:creationId xmlns:p14="http://schemas.microsoft.com/office/powerpoint/2010/main" val="168305933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3301-2FDA-B065-8243-CB2462A9A086}"/>
              </a:ext>
            </a:extLst>
          </p:cNvPr>
          <p:cNvSpPr>
            <a:spLocks noGrp="1"/>
          </p:cNvSpPr>
          <p:nvPr>
            <p:ph type="title"/>
          </p:nvPr>
        </p:nvSpPr>
        <p:spPr/>
        <p:txBody>
          <a:bodyPr/>
          <a:lstStyle/>
          <a:p>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10" name="TextBox 9">
            <a:extLst>
              <a:ext uri="{FF2B5EF4-FFF2-40B4-BE49-F238E27FC236}">
                <a16:creationId xmlns:a16="http://schemas.microsoft.com/office/drawing/2014/main" id="{F7B3FD05-D2F6-0758-A933-C9C2B25045A3}"/>
              </a:ext>
            </a:extLst>
          </p:cNvPr>
          <p:cNvSpPr txBox="1"/>
          <p:nvPr/>
        </p:nvSpPr>
        <p:spPr>
          <a:xfrm>
            <a:off x="1097280" y="1972235"/>
            <a:ext cx="10110460" cy="4247317"/>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&lt;&gt;</a:t>
            </a:r>
          </a:p>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Point</a:t>
            </a:r>
            <a:r>
              <a:rPr lang="en-US" b="0" dirty="0">
                <a:solidFill>
                  <a:srgbClr val="000000"/>
                </a:solidFill>
                <a:effectLst/>
                <a:latin typeface="Fira Code" panose="020B0809050000020004" pitchFamily="49" charset="0"/>
              </a:rPr>
              <a:t>&gt; {</a:t>
            </a: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enum</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 { </a:t>
            </a:r>
            <a:r>
              <a:rPr lang="en-US" b="0" dirty="0">
                <a:solidFill>
                  <a:srgbClr val="0070C1"/>
                </a:solidFill>
                <a:effectLst/>
                <a:latin typeface="Fira Code" panose="020B0809050000020004" pitchFamily="49" charset="0"/>
              </a:rPr>
              <a:t>cartesian</a:t>
            </a:r>
            <a:r>
              <a:rPr lang="en-US" b="0" dirty="0">
                <a:solidFill>
                  <a:srgbClr val="000000"/>
                </a:solidFill>
                <a:effectLst/>
                <a:latin typeface="Fira Code" panose="020B0809050000020004" pitchFamily="49" charset="0"/>
              </a:rPr>
              <a:t>, </a:t>
            </a:r>
            <a:r>
              <a:rPr lang="en-US" b="0" dirty="0">
                <a:solidFill>
                  <a:srgbClr val="0070C1"/>
                </a:solidFill>
                <a:effectLst/>
                <a:latin typeface="Fira Code" panose="020B0809050000020004" pitchFamily="49" charset="0"/>
              </a:rPr>
              <a:t>polar</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type</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a:t>
            </a:r>
            <a:r>
              <a:rPr lang="en-US" b="0" dirty="0">
                <a:solidFill>
                  <a:srgbClr val="0070C1"/>
                </a:solidFill>
                <a:effectLst/>
                <a:latin typeface="Fira Code" panose="020B0809050000020004" pitchFamily="49" charset="0"/>
              </a:rPr>
              <a:t>cartesian</a:t>
            </a:r>
            <a:r>
              <a:rPr lang="en-US" b="0" dirty="0">
                <a:solidFill>
                  <a:srgbClr val="000000"/>
                </a:solidFill>
                <a:effectLst/>
                <a:latin typeface="Fira Code" panose="020B0809050000020004" pitchFamily="49" charset="0"/>
              </a:rPr>
              <a:t>;</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8000"/>
                </a:solidFill>
                <a:effectLst/>
                <a:latin typeface="Fira Code" panose="020B0809050000020004" pitchFamily="49" charset="0"/>
              </a:rPr>
              <a:t> /* ... */</a:t>
            </a:r>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format</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Point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p</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if</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type</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a:t>
            </a:r>
            <a:r>
              <a:rPr lang="en-US" b="0" dirty="0">
                <a:solidFill>
                  <a:srgbClr val="0070C1"/>
                </a:solidFill>
                <a:effectLst/>
                <a:latin typeface="Fira Code" panose="020B0809050000020004" pitchFamily="49" charset="0"/>
              </a:rPr>
              <a:t>cartesian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"(x={}, y={})"</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x</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y</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 </a:t>
            </a:r>
            <a:r>
              <a:rPr lang="en-US" b="0" dirty="0">
                <a:solidFill>
                  <a:srgbClr val="AF00DB"/>
                </a:solidFill>
                <a:effectLst/>
                <a:latin typeface="Fira Code" panose="020B0809050000020004" pitchFamily="49" charset="0"/>
              </a:rPr>
              <a:t>else</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"(r={}, theta={})"</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r</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theta</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a:t>
            </a:r>
          </a:p>
        </p:txBody>
      </p:sp>
      <p:sp>
        <p:nvSpPr>
          <p:cNvPr id="5" name="Slide Number Placeholder 4">
            <a:extLst>
              <a:ext uri="{FF2B5EF4-FFF2-40B4-BE49-F238E27FC236}">
                <a16:creationId xmlns:a16="http://schemas.microsoft.com/office/drawing/2014/main" id="{2F8BD322-883E-2785-B8BE-83684F40C8FD}"/>
              </a:ext>
            </a:extLst>
          </p:cNvPr>
          <p:cNvSpPr>
            <a:spLocks noGrp="1"/>
          </p:cNvSpPr>
          <p:nvPr>
            <p:ph type="sldNum" sz="quarter" idx="12"/>
          </p:nvPr>
        </p:nvSpPr>
        <p:spPr/>
        <p:txBody>
          <a:bodyPr/>
          <a:lstStyle/>
          <a:p>
            <a:fld id="{0EED7EFE-8F4A-4E55-AD2D-7D815A96E790}" type="slidenum">
              <a:rPr lang="en-US" smtClean="0"/>
              <a:t>49</a:t>
            </a:fld>
            <a:endParaRPr lang="en-US"/>
          </a:p>
        </p:txBody>
      </p:sp>
    </p:spTree>
    <p:extLst>
      <p:ext uri="{BB962C8B-B14F-4D97-AF65-F5344CB8AC3E}">
        <p14:creationId xmlns:p14="http://schemas.microsoft.com/office/powerpoint/2010/main" val="2766824001"/>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5B8C-2B9E-8086-193D-8D936993A88E}"/>
              </a:ext>
            </a:extLst>
          </p:cNvPr>
          <p:cNvSpPr>
            <a:spLocks noGrp="1"/>
          </p:cNvSpPr>
          <p:nvPr>
            <p:ph type="title"/>
          </p:nvPr>
        </p:nvSpPr>
        <p:spPr/>
        <p:txBody>
          <a:bodyPr/>
          <a:lstStyle/>
          <a:p>
            <a:r>
              <a:rPr lang="en-US" dirty="0"/>
              <a:t>In the beginning, there was </a:t>
            </a:r>
            <a:r>
              <a:rPr lang="en-US" sz="40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printf</a:t>
            </a:r>
            <a:endPar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 name="TextBox 3">
            <a:extLst>
              <a:ext uri="{FF2B5EF4-FFF2-40B4-BE49-F238E27FC236}">
                <a16:creationId xmlns:a16="http://schemas.microsoft.com/office/drawing/2014/main" id="{6938773A-CADB-97F5-69EA-7BD700A5E92D}"/>
              </a:ext>
            </a:extLst>
          </p:cNvPr>
          <p:cNvSpPr txBox="1"/>
          <p:nvPr/>
        </p:nvSpPr>
        <p:spPr>
          <a:xfrm>
            <a:off x="1097280" y="2598003"/>
            <a:ext cx="9770623" cy="830997"/>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err="1">
                <a:solidFill>
                  <a:srgbClr val="001080"/>
                </a:solidFill>
                <a:effectLst/>
                <a:latin typeface="Fira Code" panose="020B0809050000020004" pitchFamily="49" charset="0"/>
              </a:rPr>
              <a:t>printf</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"The price of </a:t>
            </a:r>
            <a:r>
              <a:rPr lang="en-US" sz="2400" b="0" dirty="0">
                <a:solidFill>
                  <a:srgbClr val="001080"/>
                </a:solidFill>
                <a:effectLst/>
                <a:latin typeface="Fira Code" panose="020B0809050000020004" pitchFamily="49" charset="0"/>
              </a:rPr>
              <a:t>%x</a:t>
            </a:r>
            <a:r>
              <a:rPr lang="en-US" sz="2400" b="0" dirty="0">
                <a:solidFill>
                  <a:srgbClr val="A31515"/>
                </a:solidFill>
                <a:effectLst/>
                <a:latin typeface="Fira Code" panose="020B0809050000020004" pitchFamily="49" charset="0"/>
              </a:rPr>
              <a:t> is </a:t>
            </a:r>
            <a:r>
              <a:rPr lang="en-US" sz="2400" b="0" dirty="0">
                <a:solidFill>
                  <a:srgbClr val="001080"/>
                </a:solidFill>
                <a:effectLst/>
                <a:latin typeface="Fira Code" panose="020B0809050000020004" pitchFamily="49" charset="0"/>
              </a:rPr>
              <a:t>%d</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48879</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1234</a:t>
            </a:r>
            <a:r>
              <a:rPr lang="en-US" sz="2400" b="0" dirty="0">
                <a:solidFill>
                  <a:srgbClr val="000000"/>
                </a:solidFill>
                <a:effectLst/>
                <a:latin typeface="Fira Code" panose="020B0809050000020004" pitchFamily="49" charset="0"/>
              </a:rPr>
              <a:t>);</a:t>
            </a:r>
          </a:p>
          <a:p>
            <a:endParaRPr lang="en-US" sz="2400" dirty="0"/>
          </a:p>
        </p:txBody>
      </p:sp>
      <p:sp>
        <p:nvSpPr>
          <p:cNvPr id="5" name="Rectangle 4">
            <a:extLst>
              <a:ext uri="{FF2B5EF4-FFF2-40B4-BE49-F238E27FC236}">
                <a16:creationId xmlns:a16="http://schemas.microsoft.com/office/drawing/2014/main" id="{489BF3DD-569D-87A1-72E5-2ADB2DA9889F}"/>
              </a:ext>
            </a:extLst>
          </p:cNvPr>
          <p:cNvSpPr/>
          <p:nvPr/>
        </p:nvSpPr>
        <p:spPr>
          <a:xfrm>
            <a:off x="5862918" y="2598003"/>
            <a:ext cx="484094"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A1F2E8-5205-9F92-BA73-0A3EF4DD0C84}"/>
              </a:ext>
            </a:extLst>
          </p:cNvPr>
          <p:cNvSpPr/>
          <p:nvPr/>
        </p:nvSpPr>
        <p:spPr>
          <a:xfrm>
            <a:off x="8275762" y="2598003"/>
            <a:ext cx="948919"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8308C8-8907-75AE-E829-A9CF8BF38D96}"/>
              </a:ext>
            </a:extLst>
          </p:cNvPr>
          <p:cNvSpPr/>
          <p:nvPr/>
        </p:nvSpPr>
        <p:spPr>
          <a:xfrm>
            <a:off x="6956612" y="2598003"/>
            <a:ext cx="484094"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EF7FB4-7AF4-A5F5-4922-EA45329AC12A}"/>
              </a:ext>
            </a:extLst>
          </p:cNvPr>
          <p:cNvSpPr/>
          <p:nvPr/>
        </p:nvSpPr>
        <p:spPr>
          <a:xfrm>
            <a:off x="9533965" y="2598003"/>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0CB07FA-12E2-8D52-D13E-18BFB25B9899}"/>
              </a:ext>
            </a:extLst>
          </p:cNvPr>
          <p:cNvSpPr txBox="1"/>
          <p:nvPr/>
        </p:nvSpPr>
        <p:spPr>
          <a:xfrm>
            <a:off x="3466268" y="4289643"/>
            <a:ext cx="4793300" cy="830997"/>
          </a:xfrm>
          <a:prstGeom prst="rect">
            <a:avLst/>
          </a:prstGeom>
          <a:noFill/>
        </p:spPr>
        <p:txBody>
          <a:bodyPr wrap="none" rtlCol="0">
            <a:spAutoFit/>
          </a:bodyPr>
          <a:lstStyle/>
          <a:p>
            <a:r>
              <a:rPr lang="en-US" sz="2400" b="0" dirty="0">
                <a:effectLst/>
                <a:latin typeface="Fira Code" panose="020B0809050000020004" pitchFamily="49" charset="0"/>
              </a:rPr>
              <a:t>The price of beef is 1234</a:t>
            </a:r>
          </a:p>
          <a:p>
            <a:endParaRPr lang="en-US" sz="2400" dirty="0"/>
          </a:p>
        </p:txBody>
      </p:sp>
      <p:sp>
        <p:nvSpPr>
          <p:cNvPr id="10" name="Rectangle 9">
            <a:extLst>
              <a:ext uri="{FF2B5EF4-FFF2-40B4-BE49-F238E27FC236}">
                <a16:creationId xmlns:a16="http://schemas.microsoft.com/office/drawing/2014/main" id="{752BF0F1-0312-F414-6EDE-E06C12D60C60}"/>
              </a:ext>
            </a:extLst>
          </p:cNvPr>
          <p:cNvSpPr/>
          <p:nvPr/>
        </p:nvSpPr>
        <p:spPr>
          <a:xfrm>
            <a:off x="5885330" y="4264109"/>
            <a:ext cx="797858"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21F8A6-894D-2C5B-751E-5DC6CB811EE0}"/>
              </a:ext>
            </a:extLst>
          </p:cNvPr>
          <p:cNvSpPr/>
          <p:nvPr/>
        </p:nvSpPr>
        <p:spPr>
          <a:xfrm>
            <a:off x="7342092" y="4264108"/>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F3A23DA2-2229-FE1D-8CF4-A26648657E34}"/>
              </a:ext>
            </a:extLst>
          </p:cNvPr>
          <p:cNvSpPr>
            <a:spLocks noGrp="1"/>
          </p:cNvSpPr>
          <p:nvPr>
            <p:ph type="sldNum" sz="quarter" idx="12"/>
          </p:nvPr>
        </p:nvSpPr>
        <p:spPr/>
        <p:txBody>
          <a:bodyPr/>
          <a:lstStyle/>
          <a:p>
            <a:fld id="{0EED7EFE-8F4A-4E55-AD2D-7D815A96E790}" type="slidenum">
              <a:rPr lang="en-US" smtClean="0"/>
              <a:t>5</a:t>
            </a:fld>
            <a:endParaRPr lang="en-US"/>
          </a:p>
        </p:txBody>
      </p:sp>
    </p:spTree>
    <p:extLst>
      <p:ext uri="{BB962C8B-B14F-4D97-AF65-F5344CB8AC3E}">
        <p14:creationId xmlns:p14="http://schemas.microsoft.com/office/powerpoint/2010/main" val="208041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500"/>
                                        <p:tgtEl>
                                          <p:spTgt spid="6"/>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500"/>
                                        <p:tgtEl>
                                          <p:spTgt spid="5"/>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500"/>
                                        <p:tgtEl>
                                          <p:spTgt spid="8"/>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heel(1)">
                                      <p:cBhvr>
                                        <p:cTn id="25" dur="500"/>
                                        <p:tgtEl>
                                          <p:spTgt spid="7"/>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heel(1)">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animBg="1"/>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6EE1-E0D0-50F8-710C-96F6B91101E3}"/>
              </a:ext>
            </a:extLst>
          </p:cNvPr>
          <p:cNvSpPr>
            <a:spLocks noGrp="1"/>
          </p:cNvSpPr>
          <p:nvPr>
            <p:ph type="title"/>
          </p:nvPr>
        </p:nvSpPr>
        <p:spPr/>
        <p:txBody>
          <a:bodyPr/>
          <a:lstStyle/>
          <a:p>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45A48E4B-DCFF-73B2-D042-62361524B186}"/>
              </a:ext>
            </a:extLst>
          </p:cNvPr>
          <p:cNvSpPr txBox="1"/>
          <p:nvPr/>
        </p:nvSpPr>
        <p:spPr>
          <a:xfrm>
            <a:off x="1097280" y="2598003"/>
            <a:ext cx="7742825"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"Lagrange point is at {}"</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p</a:t>
            </a:r>
            <a:r>
              <a:rPr lang="en-US" sz="2400" b="0" dirty="0">
                <a:solidFill>
                  <a:srgbClr val="000000"/>
                </a:solidFill>
                <a:effectLst/>
                <a:latin typeface="Fira Code" panose="020B0809050000020004" pitchFamily="49" charset="0"/>
              </a:rPr>
              <a:t>);</a:t>
            </a:r>
          </a:p>
        </p:txBody>
      </p:sp>
      <p:sp>
        <p:nvSpPr>
          <p:cNvPr id="7" name="Rectangle 6">
            <a:extLst>
              <a:ext uri="{FF2B5EF4-FFF2-40B4-BE49-F238E27FC236}">
                <a16:creationId xmlns:a16="http://schemas.microsoft.com/office/drawing/2014/main" id="{4E1066D4-FCEE-534D-02AC-77D706039C84}"/>
              </a:ext>
            </a:extLst>
          </p:cNvPr>
          <p:cNvSpPr/>
          <p:nvPr/>
        </p:nvSpPr>
        <p:spPr>
          <a:xfrm>
            <a:off x="7194176" y="2598003"/>
            <a:ext cx="381000"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5B3085-3323-0737-9103-5F692F555D14}"/>
              </a:ext>
            </a:extLst>
          </p:cNvPr>
          <p:cNvSpPr/>
          <p:nvPr/>
        </p:nvSpPr>
        <p:spPr>
          <a:xfrm>
            <a:off x="8087365" y="2588148"/>
            <a:ext cx="245929"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609DED-11AE-37C0-A16A-BCA4BDCA4418}"/>
              </a:ext>
            </a:extLst>
          </p:cNvPr>
          <p:cNvSpPr txBox="1"/>
          <p:nvPr/>
        </p:nvSpPr>
        <p:spPr>
          <a:xfrm>
            <a:off x="1900224" y="3822151"/>
            <a:ext cx="5899372" cy="461665"/>
          </a:xfrm>
          <a:prstGeom prst="rect">
            <a:avLst/>
          </a:prstGeom>
          <a:noFill/>
        </p:spPr>
        <p:txBody>
          <a:bodyPr wrap="none" rtlCol="0">
            <a:spAutoFit/>
          </a:bodyPr>
          <a:lstStyle/>
          <a:p>
            <a:r>
              <a:rPr lang="en-US" sz="2400" b="0" dirty="0">
                <a:effectLst/>
                <a:latin typeface="Fira Code" panose="020B0809050000020004" pitchFamily="49" charset="0"/>
              </a:rPr>
              <a:t>Lagrange point is at (x=1, y=2)</a:t>
            </a:r>
            <a:endParaRPr lang="en-US" sz="2400" dirty="0"/>
          </a:p>
        </p:txBody>
      </p:sp>
      <p:sp>
        <p:nvSpPr>
          <p:cNvPr id="11" name="Rectangle 10">
            <a:extLst>
              <a:ext uri="{FF2B5EF4-FFF2-40B4-BE49-F238E27FC236}">
                <a16:creationId xmlns:a16="http://schemas.microsoft.com/office/drawing/2014/main" id="{713784EE-213B-5047-2D30-3C3D513CAD14}"/>
              </a:ext>
            </a:extLst>
          </p:cNvPr>
          <p:cNvSpPr/>
          <p:nvPr/>
        </p:nvSpPr>
        <p:spPr>
          <a:xfrm>
            <a:off x="5796095" y="3841859"/>
            <a:ext cx="1905603"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CCA5C49B-CB56-D0C8-58B7-F063508EC8AB}"/>
              </a:ext>
            </a:extLst>
          </p:cNvPr>
          <p:cNvSpPr>
            <a:spLocks noGrp="1"/>
          </p:cNvSpPr>
          <p:nvPr>
            <p:ph type="sldNum" sz="quarter" idx="12"/>
          </p:nvPr>
        </p:nvSpPr>
        <p:spPr/>
        <p:txBody>
          <a:bodyPr/>
          <a:lstStyle/>
          <a:p>
            <a:fld id="{0EED7EFE-8F4A-4E55-AD2D-7D815A96E790}" type="slidenum">
              <a:rPr lang="en-US" smtClean="0"/>
              <a:t>50</a:t>
            </a:fld>
            <a:endParaRPr lang="en-US"/>
          </a:p>
        </p:txBody>
      </p:sp>
    </p:spTree>
    <p:extLst>
      <p:ext uri="{BB962C8B-B14F-4D97-AF65-F5344CB8AC3E}">
        <p14:creationId xmlns:p14="http://schemas.microsoft.com/office/powerpoint/2010/main" val="383457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500"/>
                                        <p:tgtEl>
                                          <p:spTgt spid="8"/>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heel(1)">
                                      <p:cBhvr>
                                        <p:cTn id="14" dur="500"/>
                                        <p:tgtEl>
                                          <p:spTgt spid="7"/>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heel(1)">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6EE1-E0D0-50F8-710C-96F6B91101E3}"/>
              </a:ext>
            </a:extLst>
          </p:cNvPr>
          <p:cNvSpPr>
            <a:spLocks noGrp="1"/>
          </p:cNvSpPr>
          <p:nvPr>
            <p:ph type="title"/>
          </p:nvPr>
        </p:nvSpPr>
        <p:spPr/>
        <p:txBody>
          <a:bodyPr/>
          <a:lstStyle/>
          <a:p>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45A48E4B-DCFF-73B2-D042-62361524B186}"/>
              </a:ext>
            </a:extLst>
          </p:cNvPr>
          <p:cNvSpPr txBox="1"/>
          <p:nvPr/>
        </p:nvSpPr>
        <p:spPr>
          <a:xfrm>
            <a:off x="1097280" y="2598003"/>
            <a:ext cx="8111516"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"Lagrange point is at {:p}"</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p</a:t>
            </a:r>
            <a:r>
              <a:rPr lang="en-US" sz="2400" b="0" dirty="0">
                <a:solidFill>
                  <a:srgbClr val="000000"/>
                </a:solidFill>
                <a:effectLst/>
                <a:latin typeface="Fira Code" panose="020B0809050000020004" pitchFamily="49" charset="0"/>
              </a:rPr>
              <a:t>);</a:t>
            </a:r>
          </a:p>
        </p:txBody>
      </p:sp>
      <p:sp>
        <p:nvSpPr>
          <p:cNvPr id="7" name="Rectangle 6">
            <a:extLst>
              <a:ext uri="{FF2B5EF4-FFF2-40B4-BE49-F238E27FC236}">
                <a16:creationId xmlns:a16="http://schemas.microsoft.com/office/drawing/2014/main" id="{4E1066D4-FCEE-534D-02AC-77D706039C84}"/>
              </a:ext>
            </a:extLst>
          </p:cNvPr>
          <p:cNvSpPr/>
          <p:nvPr/>
        </p:nvSpPr>
        <p:spPr>
          <a:xfrm>
            <a:off x="7194175" y="2598003"/>
            <a:ext cx="771827"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5B3085-3323-0737-9103-5F692F555D14}"/>
              </a:ext>
            </a:extLst>
          </p:cNvPr>
          <p:cNvSpPr/>
          <p:nvPr/>
        </p:nvSpPr>
        <p:spPr>
          <a:xfrm>
            <a:off x="8464435" y="2588148"/>
            <a:ext cx="245929"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609DED-11AE-37C0-A16A-BCA4BDCA4418}"/>
              </a:ext>
            </a:extLst>
          </p:cNvPr>
          <p:cNvSpPr txBox="1"/>
          <p:nvPr/>
        </p:nvSpPr>
        <p:spPr>
          <a:xfrm>
            <a:off x="1901952" y="3822192"/>
            <a:ext cx="9421169" cy="369332"/>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Lagrange point is at (r=2.23606797749979, theta=1.1071487177940904)</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11" name="Rectangle 10">
            <a:extLst>
              <a:ext uri="{FF2B5EF4-FFF2-40B4-BE49-F238E27FC236}">
                <a16:creationId xmlns:a16="http://schemas.microsoft.com/office/drawing/2014/main" id="{713784EE-213B-5047-2D30-3C3D513CAD14}"/>
              </a:ext>
            </a:extLst>
          </p:cNvPr>
          <p:cNvSpPr/>
          <p:nvPr/>
        </p:nvSpPr>
        <p:spPr>
          <a:xfrm>
            <a:off x="4843595" y="3751224"/>
            <a:ext cx="6312085"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CB937B84-D7BF-B8CA-3DAC-5DAFCE6D42F0}"/>
              </a:ext>
            </a:extLst>
          </p:cNvPr>
          <p:cNvSpPr>
            <a:spLocks noGrp="1"/>
          </p:cNvSpPr>
          <p:nvPr>
            <p:ph type="sldNum" sz="quarter" idx="12"/>
          </p:nvPr>
        </p:nvSpPr>
        <p:spPr/>
        <p:txBody>
          <a:bodyPr/>
          <a:lstStyle/>
          <a:p>
            <a:fld id="{0EED7EFE-8F4A-4E55-AD2D-7D815A96E790}" type="slidenum">
              <a:rPr lang="en-US" smtClean="0"/>
              <a:t>51</a:t>
            </a:fld>
            <a:endParaRPr lang="en-US"/>
          </a:p>
        </p:txBody>
      </p:sp>
    </p:spTree>
    <p:extLst>
      <p:ext uri="{BB962C8B-B14F-4D97-AF65-F5344CB8AC3E}">
        <p14:creationId xmlns:p14="http://schemas.microsoft.com/office/powerpoint/2010/main" val="6368486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56B4-2738-01AA-4AA9-E9FF3CD6B076}"/>
              </a:ext>
            </a:extLst>
          </p:cNvPr>
          <p:cNvSpPr>
            <a:spLocks noGrp="1"/>
          </p:cNvSpPr>
          <p:nvPr>
            <p:ph type="title"/>
          </p:nvPr>
        </p:nvSpPr>
        <p:spPr/>
        <p:txBody>
          <a:bodyPr>
            <a:normAutofit/>
          </a:bodyPr>
          <a:lstStyle/>
          <a:p>
            <a:r>
              <a:rPr lang="en-US" sz="6600" dirty="0">
                <a:solidFill>
                  <a:srgbClr val="7030A0"/>
                </a:solidFill>
              </a:rPr>
              <a:t>Dynamic</a:t>
            </a:r>
            <a:r>
              <a:rPr lang="en-US" sz="6600" dirty="0"/>
              <a:t> Formatting in </a:t>
            </a:r>
            <a:r>
              <a:rPr lang="en-US" sz="6600" dirty="0">
                <a:solidFill>
                  <a:schemeClr val="accent6"/>
                </a:solidFill>
              </a:rPr>
              <a:t>{</a:t>
            </a:r>
            <a:r>
              <a:rPr lang="en-US" sz="6600" dirty="0" err="1">
                <a:solidFill>
                  <a:schemeClr val="accent6"/>
                </a:solidFill>
              </a:rPr>
              <a:t>fmt</a:t>
            </a:r>
            <a:r>
              <a:rPr lang="en-US" sz="6600" dirty="0">
                <a:solidFill>
                  <a:schemeClr val="accent6"/>
                </a:solidFill>
              </a:rPr>
              <a:t>}</a:t>
            </a:r>
            <a:endParaRPr lang="en-US" sz="6600" dirty="0"/>
          </a:p>
        </p:txBody>
      </p:sp>
      <p:sp>
        <p:nvSpPr>
          <p:cNvPr id="4" name="Text Placeholder 3">
            <a:extLst>
              <a:ext uri="{FF2B5EF4-FFF2-40B4-BE49-F238E27FC236}">
                <a16:creationId xmlns:a16="http://schemas.microsoft.com/office/drawing/2014/main" id="{662232B6-1828-4D8B-FC61-35B4224EEC43}"/>
              </a:ext>
            </a:extLst>
          </p:cNvPr>
          <p:cNvSpPr>
            <a:spLocks noGrp="1"/>
          </p:cNvSpPr>
          <p:nvPr>
            <p:ph type="body" idx="1"/>
          </p:nvPr>
        </p:nvSpPr>
        <p:spPr/>
        <p:txBody>
          <a:bodyPr/>
          <a:lstStyle/>
          <a:p>
            <a:r>
              <a:rPr lang="en-US" dirty="0"/>
              <a:t>Using </a:t>
            </a:r>
            <a:r>
              <a:rPr lang="en-US" i="1" dirty="0" err="1"/>
              <a:t>arg</a:t>
            </a:r>
            <a:r>
              <a:rPr lang="en-US" i="1" dirty="0"/>
              <a:t>-id</a:t>
            </a:r>
            <a:endParaRPr lang="en-US" dirty="0"/>
          </a:p>
        </p:txBody>
      </p:sp>
      <p:sp>
        <p:nvSpPr>
          <p:cNvPr id="6" name="Slide Number Placeholder 5">
            <a:extLst>
              <a:ext uri="{FF2B5EF4-FFF2-40B4-BE49-F238E27FC236}">
                <a16:creationId xmlns:a16="http://schemas.microsoft.com/office/drawing/2014/main" id="{E32E7668-1832-0526-3F36-0B8D5C3D2BBF}"/>
              </a:ext>
            </a:extLst>
          </p:cNvPr>
          <p:cNvSpPr>
            <a:spLocks noGrp="1"/>
          </p:cNvSpPr>
          <p:nvPr>
            <p:ph type="sldNum" sz="quarter" idx="12"/>
          </p:nvPr>
        </p:nvSpPr>
        <p:spPr/>
        <p:txBody>
          <a:bodyPr/>
          <a:lstStyle/>
          <a:p>
            <a:fld id="{0EED7EFE-8F4A-4E55-AD2D-7D815A96E790}" type="slidenum">
              <a:rPr lang="en-US" smtClean="0"/>
              <a:t>52</a:t>
            </a:fld>
            <a:endParaRPr lang="en-US"/>
          </a:p>
        </p:txBody>
      </p:sp>
    </p:spTree>
    <p:extLst>
      <p:ext uri="{BB962C8B-B14F-4D97-AF65-F5344CB8AC3E}">
        <p14:creationId xmlns:p14="http://schemas.microsoft.com/office/powerpoint/2010/main" val="3856160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6EE1-E0D0-50F8-710C-96F6B91101E3}"/>
              </a:ext>
            </a:extLst>
          </p:cNvPr>
          <p:cNvSpPr>
            <a:spLocks noGrp="1"/>
          </p:cNvSpPr>
          <p:nvPr>
            <p:ph type="title"/>
          </p:nvPr>
        </p:nvSpPr>
        <p:spPr/>
        <p:txBody>
          <a:bodyPr/>
          <a:lstStyle/>
          <a:p>
            <a:r>
              <a:rPr lang="en-US" sz="4800" dirty="0">
                <a:solidFill>
                  <a:srgbClr val="7030A0"/>
                </a:solidFill>
              </a:rPr>
              <a:t>Dynamic </a:t>
            </a:r>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45A48E4B-DCFF-73B2-D042-62361524B186}"/>
              </a:ext>
            </a:extLst>
          </p:cNvPr>
          <p:cNvSpPr txBox="1"/>
          <p:nvPr/>
        </p:nvSpPr>
        <p:spPr>
          <a:xfrm>
            <a:off x="1097280" y="2598003"/>
            <a:ext cx="8111516"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"Lagrange point is at {:p}"</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p</a:t>
            </a:r>
            <a:r>
              <a:rPr lang="en-US" sz="2400" b="0" dirty="0">
                <a:solidFill>
                  <a:srgbClr val="000000"/>
                </a:solidFill>
                <a:effectLst/>
                <a:latin typeface="Fira Code" panose="020B0809050000020004" pitchFamily="49" charset="0"/>
              </a:rPr>
              <a:t>);</a:t>
            </a:r>
          </a:p>
        </p:txBody>
      </p:sp>
      <p:sp>
        <p:nvSpPr>
          <p:cNvPr id="7" name="Rectangle 6">
            <a:extLst>
              <a:ext uri="{FF2B5EF4-FFF2-40B4-BE49-F238E27FC236}">
                <a16:creationId xmlns:a16="http://schemas.microsoft.com/office/drawing/2014/main" id="{4E1066D4-FCEE-534D-02AC-77D706039C84}"/>
              </a:ext>
            </a:extLst>
          </p:cNvPr>
          <p:cNvSpPr/>
          <p:nvPr/>
        </p:nvSpPr>
        <p:spPr>
          <a:xfrm>
            <a:off x="7194175" y="2598003"/>
            <a:ext cx="771827"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5B3085-3323-0737-9103-5F692F555D14}"/>
              </a:ext>
            </a:extLst>
          </p:cNvPr>
          <p:cNvSpPr/>
          <p:nvPr/>
        </p:nvSpPr>
        <p:spPr>
          <a:xfrm>
            <a:off x="8464435" y="2588148"/>
            <a:ext cx="245929"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609DED-11AE-37C0-A16A-BCA4BDCA4418}"/>
              </a:ext>
            </a:extLst>
          </p:cNvPr>
          <p:cNvSpPr txBox="1"/>
          <p:nvPr/>
        </p:nvSpPr>
        <p:spPr>
          <a:xfrm>
            <a:off x="1901952" y="3822192"/>
            <a:ext cx="9421169" cy="369332"/>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Lagrange point is at (r=2.23606797749979, theta=1.1071487177940904)</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11" name="Rectangle 10">
            <a:extLst>
              <a:ext uri="{FF2B5EF4-FFF2-40B4-BE49-F238E27FC236}">
                <a16:creationId xmlns:a16="http://schemas.microsoft.com/office/drawing/2014/main" id="{713784EE-213B-5047-2D30-3C3D513CAD14}"/>
              </a:ext>
            </a:extLst>
          </p:cNvPr>
          <p:cNvSpPr/>
          <p:nvPr/>
        </p:nvSpPr>
        <p:spPr>
          <a:xfrm>
            <a:off x="4843595" y="3751224"/>
            <a:ext cx="6312085"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FB3C12BB-F8F0-EDE8-AEC7-BD4E8295B156}"/>
              </a:ext>
            </a:extLst>
          </p:cNvPr>
          <p:cNvSpPr>
            <a:spLocks noGrp="1"/>
          </p:cNvSpPr>
          <p:nvPr>
            <p:ph type="sldNum" sz="quarter" idx="12"/>
          </p:nvPr>
        </p:nvSpPr>
        <p:spPr/>
        <p:txBody>
          <a:bodyPr/>
          <a:lstStyle/>
          <a:p>
            <a:fld id="{0EED7EFE-8F4A-4E55-AD2D-7D815A96E790}" type="slidenum">
              <a:rPr lang="en-US" smtClean="0"/>
              <a:t>53</a:t>
            </a:fld>
            <a:endParaRPr lang="en-US"/>
          </a:p>
        </p:txBody>
      </p:sp>
    </p:spTree>
    <p:extLst>
      <p:ext uri="{BB962C8B-B14F-4D97-AF65-F5344CB8AC3E}">
        <p14:creationId xmlns:p14="http://schemas.microsoft.com/office/powerpoint/2010/main" val="5210107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6EE1-E0D0-50F8-710C-96F6B91101E3}"/>
              </a:ext>
            </a:extLst>
          </p:cNvPr>
          <p:cNvSpPr>
            <a:spLocks noGrp="1"/>
          </p:cNvSpPr>
          <p:nvPr>
            <p:ph type="title"/>
          </p:nvPr>
        </p:nvSpPr>
        <p:spPr/>
        <p:txBody>
          <a:bodyPr/>
          <a:lstStyle/>
          <a:p>
            <a:r>
              <a:rPr lang="en-US" sz="4800" dirty="0">
                <a:solidFill>
                  <a:srgbClr val="7030A0"/>
                </a:solidFill>
              </a:rPr>
              <a:t>Dynamic </a:t>
            </a:r>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45A48E4B-DCFF-73B2-D042-62361524B186}"/>
              </a:ext>
            </a:extLst>
          </p:cNvPr>
          <p:cNvSpPr txBox="1"/>
          <p:nvPr/>
        </p:nvSpPr>
        <p:spPr>
          <a:xfrm>
            <a:off x="1097280" y="2598003"/>
            <a:ext cx="9217588"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"Lagrange point is at {:{}}"</a:t>
            </a:r>
            <a:r>
              <a:rPr lang="en-US" sz="2400" b="0" dirty="0">
                <a:solidFill>
                  <a:srgbClr val="000000"/>
                </a:solidFill>
                <a:effectLst/>
                <a:latin typeface="Fira Code" panose="020B0809050000020004" pitchFamily="49" charset="0"/>
              </a:rPr>
              <a:t>, p, </a:t>
            </a:r>
            <a:r>
              <a:rPr lang="en-US" sz="2400" b="0" dirty="0">
                <a:solidFill>
                  <a:srgbClr val="A31515"/>
                </a:solidFill>
                <a:effectLst/>
                <a:latin typeface="Fira Code" panose="020B0809050000020004" pitchFamily="49" charset="0"/>
              </a:rPr>
              <a:t>'p'</a:t>
            </a:r>
            <a:r>
              <a:rPr lang="en-US" sz="2400" b="0" dirty="0">
                <a:solidFill>
                  <a:srgbClr val="000000"/>
                </a:solidFill>
                <a:effectLst/>
                <a:latin typeface="Fira Code" panose="020B0809050000020004" pitchFamily="49" charset="0"/>
              </a:rPr>
              <a:t>);</a:t>
            </a:r>
          </a:p>
        </p:txBody>
      </p:sp>
      <p:sp>
        <p:nvSpPr>
          <p:cNvPr id="7" name="Rectangle 6">
            <a:extLst>
              <a:ext uri="{FF2B5EF4-FFF2-40B4-BE49-F238E27FC236}">
                <a16:creationId xmlns:a16="http://schemas.microsoft.com/office/drawing/2014/main" id="{4E1066D4-FCEE-534D-02AC-77D706039C84}"/>
              </a:ext>
            </a:extLst>
          </p:cNvPr>
          <p:cNvSpPr/>
          <p:nvPr/>
        </p:nvSpPr>
        <p:spPr>
          <a:xfrm>
            <a:off x="7194175" y="2598003"/>
            <a:ext cx="952834"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5B3085-3323-0737-9103-5F692F555D14}"/>
              </a:ext>
            </a:extLst>
          </p:cNvPr>
          <p:cNvSpPr/>
          <p:nvPr/>
        </p:nvSpPr>
        <p:spPr>
          <a:xfrm>
            <a:off x="8647315" y="2588148"/>
            <a:ext cx="245929"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609DED-11AE-37C0-A16A-BCA4BDCA4418}"/>
              </a:ext>
            </a:extLst>
          </p:cNvPr>
          <p:cNvSpPr txBox="1"/>
          <p:nvPr/>
        </p:nvSpPr>
        <p:spPr>
          <a:xfrm>
            <a:off x="1901952" y="3822192"/>
            <a:ext cx="9421169" cy="369332"/>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Lagrange point is at (r=2.23606797749979, theta=1.1071487177940904)</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11" name="Rectangle 10">
            <a:extLst>
              <a:ext uri="{FF2B5EF4-FFF2-40B4-BE49-F238E27FC236}">
                <a16:creationId xmlns:a16="http://schemas.microsoft.com/office/drawing/2014/main" id="{713784EE-213B-5047-2D30-3C3D513CAD14}"/>
              </a:ext>
            </a:extLst>
          </p:cNvPr>
          <p:cNvSpPr/>
          <p:nvPr/>
        </p:nvSpPr>
        <p:spPr>
          <a:xfrm>
            <a:off x="4843595" y="3751224"/>
            <a:ext cx="6312085"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5317C1D-C456-9DEA-A369-90E820A3B1C3}"/>
              </a:ext>
            </a:extLst>
          </p:cNvPr>
          <p:cNvSpPr/>
          <p:nvPr/>
        </p:nvSpPr>
        <p:spPr>
          <a:xfrm>
            <a:off x="7616068" y="2499884"/>
            <a:ext cx="300454" cy="68576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CB0F35D-68E5-8FAF-124B-0889C6E569CE}"/>
              </a:ext>
            </a:extLst>
          </p:cNvPr>
          <p:cNvSpPr/>
          <p:nvPr/>
        </p:nvSpPr>
        <p:spPr>
          <a:xfrm>
            <a:off x="9261987" y="2499884"/>
            <a:ext cx="466048" cy="68576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1C0C1CF5-3D0F-8391-803A-4E4BF721C26D}"/>
              </a:ext>
            </a:extLst>
          </p:cNvPr>
          <p:cNvSpPr>
            <a:spLocks noGrp="1"/>
          </p:cNvSpPr>
          <p:nvPr>
            <p:ph type="sldNum" sz="quarter" idx="12"/>
          </p:nvPr>
        </p:nvSpPr>
        <p:spPr/>
        <p:txBody>
          <a:bodyPr/>
          <a:lstStyle/>
          <a:p>
            <a:fld id="{0EED7EFE-8F4A-4E55-AD2D-7D815A96E790}" type="slidenum">
              <a:rPr lang="en-US" smtClean="0"/>
              <a:t>54</a:t>
            </a:fld>
            <a:endParaRPr lang="en-US"/>
          </a:p>
        </p:txBody>
      </p:sp>
    </p:spTree>
    <p:extLst>
      <p:ext uri="{BB962C8B-B14F-4D97-AF65-F5344CB8AC3E}">
        <p14:creationId xmlns:p14="http://schemas.microsoft.com/office/powerpoint/2010/main" val="42922525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6EE1-E0D0-50F8-710C-96F6B91101E3}"/>
              </a:ext>
            </a:extLst>
          </p:cNvPr>
          <p:cNvSpPr>
            <a:spLocks noGrp="1"/>
          </p:cNvSpPr>
          <p:nvPr>
            <p:ph type="title"/>
          </p:nvPr>
        </p:nvSpPr>
        <p:spPr/>
        <p:txBody>
          <a:bodyPr/>
          <a:lstStyle/>
          <a:p>
            <a:r>
              <a:rPr lang="en-US" sz="4800" dirty="0">
                <a:solidFill>
                  <a:srgbClr val="7030A0"/>
                </a:solidFill>
              </a:rPr>
              <a:t>Dynamic </a:t>
            </a:r>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45A48E4B-DCFF-73B2-D042-62361524B186}"/>
              </a:ext>
            </a:extLst>
          </p:cNvPr>
          <p:cNvSpPr txBox="1"/>
          <p:nvPr/>
        </p:nvSpPr>
        <p:spPr>
          <a:xfrm>
            <a:off x="1097280" y="2598003"/>
            <a:ext cx="9586279"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"Lagrange point is at {0:{1}}"</a:t>
            </a:r>
            <a:r>
              <a:rPr lang="en-US" sz="2400" b="0" dirty="0">
                <a:solidFill>
                  <a:srgbClr val="000000"/>
                </a:solidFill>
                <a:effectLst/>
                <a:latin typeface="Fira Code" panose="020B0809050000020004" pitchFamily="49" charset="0"/>
              </a:rPr>
              <a:t>, p, </a:t>
            </a:r>
            <a:r>
              <a:rPr lang="en-US" sz="2400" b="0" dirty="0">
                <a:solidFill>
                  <a:srgbClr val="A31515"/>
                </a:solidFill>
                <a:effectLst/>
                <a:latin typeface="Fira Code" panose="020B0809050000020004" pitchFamily="49" charset="0"/>
              </a:rPr>
              <a:t>'p'</a:t>
            </a:r>
            <a:r>
              <a:rPr lang="en-US" sz="2400" b="0" dirty="0">
                <a:solidFill>
                  <a:srgbClr val="000000"/>
                </a:solidFill>
                <a:effectLst/>
                <a:latin typeface="Fira Code" panose="020B0809050000020004" pitchFamily="49" charset="0"/>
              </a:rPr>
              <a:t>);</a:t>
            </a:r>
          </a:p>
        </p:txBody>
      </p:sp>
      <p:sp>
        <p:nvSpPr>
          <p:cNvPr id="7" name="Rectangle 6">
            <a:extLst>
              <a:ext uri="{FF2B5EF4-FFF2-40B4-BE49-F238E27FC236}">
                <a16:creationId xmlns:a16="http://schemas.microsoft.com/office/drawing/2014/main" id="{4E1066D4-FCEE-534D-02AC-77D706039C84}"/>
              </a:ext>
            </a:extLst>
          </p:cNvPr>
          <p:cNvSpPr/>
          <p:nvPr/>
        </p:nvSpPr>
        <p:spPr>
          <a:xfrm>
            <a:off x="7194175" y="2598003"/>
            <a:ext cx="1283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5B3085-3323-0737-9103-5F692F555D14}"/>
              </a:ext>
            </a:extLst>
          </p:cNvPr>
          <p:cNvSpPr/>
          <p:nvPr/>
        </p:nvSpPr>
        <p:spPr>
          <a:xfrm>
            <a:off x="9013076" y="2588148"/>
            <a:ext cx="245929"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609DED-11AE-37C0-A16A-BCA4BDCA4418}"/>
              </a:ext>
            </a:extLst>
          </p:cNvPr>
          <p:cNvSpPr txBox="1"/>
          <p:nvPr/>
        </p:nvSpPr>
        <p:spPr>
          <a:xfrm>
            <a:off x="1901952" y="3822192"/>
            <a:ext cx="9421169" cy="369332"/>
          </a:xfrm>
          <a:prstGeom prst="rect">
            <a:avLst/>
          </a:prstGeom>
          <a:noFill/>
        </p:spPr>
        <p:txBody>
          <a:bodyPr wrap="none" rtlCol="0">
            <a:spAutoFit/>
          </a:bodyPr>
          <a:lstStyle/>
          <a:p>
            <a:r>
              <a:rPr lang="en-US" dirty="0">
                <a:latin typeface="Fira Code" panose="020B0809050000020004" pitchFamily="49" charset="0"/>
                <a:ea typeface="Fira Code" panose="020B0809050000020004" pitchFamily="49" charset="0"/>
                <a:cs typeface="Fira Code" panose="020B0809050000020004" pitchFamily="49" charset="0"/>
              </a:rPr>
              <a:t>Lagrange point is at (r=2.23606797749979, theta=1.1071487177940904)</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11" name="Rectangle 10">
            <a:extLst>
              <a:ext uri="{FF2B5EF4-FFF2-40B4-BE49-F238E27FC236}">
                <a16:creationId xmlns:a16="http://schemas.microsoft.com/office/drawing/2014/main" id="{713784EE-213B-5047-2D30-3C3D513CAD14}"/>
              </a:ext>
            </a:extLst>
          </p:cNvPr>
          <p:cNvSpPr/>
          <p:nvPr/>
        </p:nvSpPr>
        <p:spPr>
          <a:xfrm>
            <a:off x="4843595" y="3751224"/>
            <a:ext cx="6312085"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5317C1D-C456-9DEA-A369-90E820A3B1C3}"/>
              </a:ext>
            </a:extLst>
          </p:cNvPr>
          <p:cNvSpPr/>
          <p:nvPr/>
        </p:nvSpPr>
        <p:spPr>
          <a:xfrm>
            <a:off x="7775351" y="2499884"/>
            <a:ext cx="548639" cy="68576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CB0F35D-68E5-8FAF-124B-0889C6E569CE}"/>
              </a:ext>
            </a:extLst>
          </p:cNvPr>
          <p:cNvSpPr/>
          <p:nvPr/>
        </p:nvSpPr>
        <p:spPr>
          <a:xfrm>
            <a:off x="9627748" y="2499884"/>
            <a:ext cx="466048" cy="68576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B168F51B-A559-4051-565E-3B8C33522A8D}"/>
              </a:ext>
            </a:extLst>
          </p:cNvPr>
          <p:cNvSpPr>
            <a:spLocks noGrp="1"/>
          </p:cNvSpPr>
          <p:nvPr>
            <p:ph type="sldNum" sz="quarter" idx="12"/>
          </p:nvPr>
        </p:nvSpPr>
        <p:spPr/>
        <p:txBody>
          <a:bodyPr/>
          <a:lstStyle/>
          <a:p>
            <a:fld id="{0EED7EFE-8F4A-4E55-AD2D-7D815A96E790}" type="slidenum">
              <a:rPr lang="en-US" smtClean="0"/>
              <a:t>55</a:t>
            </a:fld>
            <a:endParaRPr lang="en-US"/>
          </a:p>
        </p:txBody>
      </p:sp>
    </p:spTree>
    <p:extLst>
      <p:ext uri="{BB962C8B-B14F-4D97-AF65-F5344CB8AC3E}">
        <p14:creationId xmlns:p14="http://schemas.microsoft.com/office/powerpoint/2010/main" val="60166109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6EE1-E0D0-50F8-710C-96F6B91101E3}"/>
              </a:ext>
            </a:extLst>
          </p:cNvPr>
          <p:cNvSpPr>
            <a:spLocks noGrp="1"/>
          </p:cNvSpPr>
          <p:nvPr>
            <p:ph type="title"/>
          </p:nvPr>
        </p:nvSpPr>
        <p:spPr/>
        <p:txBody>
          <a:bodyPr/>
          <a:lstStyle/>
          <a:p>
            <a:r>
              <a:rPr lang="en-US" sz="4800" dirty="0">
                <a:solidFill>
                  <a:srgbClr val="7030A0"/>
                </a:solidFill>
              </a:rPr>
              <a:t>Dynamic </a:t>
            </a:r>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45A48E4B-DCFF-73B2-D042-62361524B186}"/>
              </a:ext>
            </a:extLst>
          </p:cNvPr>
          <p:cNvSpPr txBox="1"/>
          <p:nvPr/>
        </p:nvSpPr>
        <p:spPr>
          <a:xfrm>
            <a:off x="1097280" y="2598003"/>
            <a:ext cx="9586279" cy="461665"/>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a:solidFill>
                  <a:srgbClr val="795E26"/>
                </a:solidFill>
                <a:effectLst/>
                <a:latin typeface="Fira Code" panose="020B0809050000020004" pitchFamily="49" charset="0"/>
              </a:rPr>
              <a:t>print</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"Lagrange point is at {0:{1}}"</a:t>
            </a:r>
            <a:r>
              <a:rPr lang="en-US" sz="2400" b="0" dirty="0">
                <a:solidFill>
                  <a:srgbClr val="000000"/>
                </a:solidFill>
                <a:effectLst/>
                <a:latin typeface="Fira Code" panose="020B0809050000020004" pitchFamily="49" charset="0"/>
              </a:rPr>
              <a:t>, p, </a:t>
            </a:r>
            <a:r>
              <a:rPr lang="en-US" sz="2400" b="0" dirty="0">
                <a:solidFill>
                  <a:srgbClr val="A31515"/>
                </a:solidFill>
                <a:effectLst/>
                <a:latin typeface="Fira Code" panose="020B0809050000020004" pitchFamily="49" charset="0"/>
              </a:rPr>
              <a:t>'r'</a:t>
            </a:r>
            <a:r>
              <a:rPr lang="en-US" sz="2400" b="0" dirty="0">
                <a:solidFill>
                  <a:srgbClr val="000000"/>
                </a:solidFill>
                <a:effectLst/>
                <a:latin typeface="Fira Code" panose="020B0809050000020004" pitchFamily="49" charset="0"/>
              </a:rPr>
              <a:t>);</a:t>
            </a:r>
          </a:p>
        </p:txBody>
      </p:sp>
      <p:sp>
        <p:nvSpPr>
          <p:cNvPr id="7" name="Rectangle 6">
            <a:extLst>
              <a:ext uri="{FF2B5EF4-FFF2-40B4-BE49-F238E27FC236}">
                <a16:creationId xmlns:a16="http://schemas.microsoft.com/office/drawing/2014/main" id="{4E1066D4-FCEE-534D-02AC-77D706039C84}"/>
              </a:ext>
            </a:extLst>
          </p:cNvPr>
          <p:cNvSpPr/>
          <p:nvPr/>
        </p:nvSpPr>
        <p:spPr>
          <a:xfrm>
            <a:off x="7194175" y="2598003"/>
            <a:ext cx="1283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5B3085-3323-0737-9103-5F692F555D14}"/>
              </a:ext>
            </a:extLst>
          </p:cNvPr>
          <p:cNvSpPr/>
          <p:nvPr/>
        </p:nvSpPr>
        <p:spPr>
          <a:xfrm>
            <a:off x="9013076" y="2588148"/>
            <a:ext cx="245929"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5317C1D-C456-9DEA-A369-90E820A3B1C3}"/>
              </a:ext>
            </a:extLst>
          </p:cNvPr>
          <p:cNvSpPr/>
          <p:nvPr/>
        </p:nvSpPr>
        <p:spPr>
          <a:xfrm>
            <a:off x="7775351" y="2499884"/>
            <a:ext cx="548639" cy="68576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CB0F35D-68E5-8FAF-124B-0889C6E569CE}"/>
              </a:ext>
            </a:extLst>
          </p:cNvPr>
          <p:cNvSpPr/>
          <p:nvPr/>
        </p:nvSpPr>
        <p:spPr>
          <a:xfrm>
            <a:off x="9627748" y="2499884"/>
            <a:ext cx="466048" cy="685767"/>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2C78D58-1E37-A2FA-371A-5EFD1F92E7D6}"/>
              </a:ext>
            </a:extLst>
          </p:cNvPr>
          <p:cNvSpPr txBox="1"/>
          <p:nvPr/>
        </p:nvSpPr>
        <p:spPr>
          <a:xfrm>
            <a:off x="1900224" y="3822151"/>
            <a:ext cx="5899372" cy="461665"/>
          </a:xfrm>
          <a:prstGeom prst="rect">
            <a:avLst/>
          </a:prstGeom>
          <a:noFill/>
        </p:spPr>
        <p:txBody>
          <a:bodyPr wrap="none" rtlCol="0">
            <a:spAutoFit/>
          </a:bodyPr>
          <a:lstStyle/>
          <a:p>
            <a:r>
              <a:rPr lang="en-US" sz="2400" b="0" dirty="0">
                <a:effectLst/>
                <a:latin typeface="Fira Code" panose="020B0809050000020004" pitchFamily="49" charset="0"/>
              </a:rPr>
              <a:t>Lagrange point is at (x=1, y=2)</a:t>
            </a:r>
            <a:endParaRPr lang="en-US" sz="2400" dirty="0"/>
          </a:p>
        </p:txBody>
      </p:sp>
      <p:sp>
        <p:nvSpPr>
          <p:cNvPr id="10" name="Rectangle 9">
            <a:extLst>
              <a:ext uri="{FF2B5EF4-FFF2-40B4-BE49-F238E27FC236}">
                <a16:creationId xmlns:a16="http://schemas.microsoft.com/office/drawing/2014/main" id="{1FCF0EA0-D484-B609-CF17-E123EEEE2A1A}"/>
              </a:ext>
            </a:extLst>
          </p:cNvPr>
          <p:cNvSpPr/>
          <p:nvPr/>
        </p:nvSpPr>
        <p:spPr>
          <a:xfrm>
            <a:off x="5796095" y="3841859"/>
            <a:ext cx="1905603"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D684A675-38BC-17C0-D451-609F80F1810A}"/>
              </a:ext>
            </a:extLst>
          </p:cNvPr>
          <p:cNvSpPr>
            <a:spLocks noGrp="1"/>
          </p:cNvSpPr>
          <p:nvPr>
            <p:ph type="sldNum" sz="quarter" idx="12"/>
          </p:nvPr>
        </p:nvSpPr>
        <p:spPr/>
        <p:txBody>
          <a:bodyPr/>
          <a:lstStyle/>
          <a:p>
            <a:fld id="{0EED7EFE-8F4A-4E55-AD2D-7D815A96E790}" type="slidenum">
              <a:rPr lang="en-US" smtClean="0"/>
              <a:t>56</a:t>
            </a:fld>
            <a:endParaRPr lang="en-US"/>
          </a:p>
        </p:txBody>
      </p:sp>
    </p:spTree>
    <p:extLst>
      <p:ext uri="{BB962C8B-B14F-4D97-AF65-F5344CB8AC3E}">
        <p14:creationId xmlns:p14="http://schemas.microsoft.com/office/powerpoint/2010/main" val="195130365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A734-21E1-79B7-07F5-E91EB99D503A}"/>
              </a:ext>
            </a:extLst>
          </p:cNvPr>
          <p:cNvSpPr>
            <a:spLocks noGrp="1"/>
          </p:cNvSpPr>
          <p:nvPr>
            <p:ph type="title"/>
          </p:nvPr>
        </p:nvSpPr>
        <p:spPr/>
        <p:txBody>
          <a:bodyPr/>
          <a:lstStyle/>
          <a:p>
            <a:r>
              <a:rPr lang="en-US" sz="4800" dirty="0">
                <a:solidFill>
                  <a:srgbClr val="7030A0"/>
                </a:solidFill>
              </a:rPr>
              <a:t>Dynamic </a:t>
            </a:r>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C6DB405A-0F13-B0F3-DE78-46B61CE2EF03}"/>
              </a:ext>
            </a:extLst>
          </p:cNvPr>
          <p:cNvSpPr txBox="1"/>
          <p:nvPr/>
        </p:nvSpPr>
        <p:spPr>
          <a:xfrm>
            <a:off x="1097280" y="2075688"/>
            <a:ext cx="7005444" cy="3785652"/>
          </a:xfrm>
          <a:prstGeom prst="rect">
            <a:avLst/>
          </a:prstGeom>
          <a:noFill/>
        </p:spPr>
        <p:txBody>
          <a:bodyPr wrap="none" rtlCol="0">
            <a:spAutoFit/>
          </a:bodyPr>
          <a:lstStyle/>
          <a:p>
            <a:r>
              <a:rPr lang="en-US" sz="2400" b="0" dirty="0">
                <a:solidFill>
                  <a:srgbClr val="0000FF"/>
                </a:solidFill>
                <a:effectLst/>
                <a:latin typeface="Fira Code" panose="020B0809050000020004" pitchFamily="49" charset="0"/>
              </a:rPr>
              <a:t>template</a:t>
            </a:r>
            <a:r>
              <a:rPr lang="en-US" sz="2400" b="0" dirty="0">
                <a:solidFill>
                  <a:srgbClr val="000000"/>
                </a:solidFill>
                <a:effectLst/>
                <a:latin typeface="Fira Code" panose="020B0809050000020004" pitchFamily="49" charset="0"/>
              </a:rPr>
              <a:t> &lt;&gt; </a:t>
            </a:r>
            <a:r>
              <a:rPr lang="en-US" sz="2400" b="0" dirty="0">
                <a:solidFill>
                  <a:srgbClr val="0000FF"/>
                </a:solidFill>
                <a:effectLst/>
                <a:latin typeface="Fira Code" panose="020B0809050000020004" pitchFamily="49" charset="0"/>
              </a:rPr>
              <a:t>struct</a:t>
            </a:r>
            <a:r>
              <a:rPr lang="en-US" sz="2400" b="0" dirty="0">
                <a:solidFill>
                  <a:srgbClr val="000000"/>
                </a:solidFill>
                <a:effectLst/>
                <a:latin typeface="Fira Code" panose="020B0809050000020004" pitchFamily="49" charset="0"/>
              </a:rPr>
              <a:t> </a:t>
            </a:r>
            <a:r>
              <a:rPr lang="en-US" sz="2400" b="0" dirty="0">
                <a:solidFill>
                  <a:srgbClr val="267F99"/>
                </a:solidFill>
                <a:effectLst/>
                <a:latin typeface="Fira Code" panose="020B0809050000020004" pitchFamily="49" charset="0"/>
              </a:rPr>
              <a:t>formatter</a:t>
            </a:r>
            <a:r>
              <a:rPr lang="en-US" sz="2400" b="0" dirty="0">
                <a:solidFill>
                  <a:srgbClr val="000000"/>
                </a:solidFill>
                <a:effectLst/>
                <a:latin typeface="Fira Code" panose="020B0809050000020004" pitchFamily="49" charset="0"/>
              </a:rPr>
              <a:t>&lt;</a:t>
            </a:r>
            <a:r>
              <a:rPr lang="en-US" sz="2400" b="0" dirty="0">
                <a:solidFill>
                  <a:srgbClr val="7030A0"/>
                </a:solidFill>
                <a:effectLst/>
                <a:latin typeface="Fira Code" panose="020B0809050000020004" pitchFamily="49" charset="0"/>
              </a:rPr>
              <a:t>Point</a:t>
            </a:r>
            <a:r>
              <a:rPr lang="en-US" sz="2400" b="0" dirty="0">
                <a:solidFill>
                  <a:srgbClr val="000000"/>
                </a:solidFill>
                <a:effectLst/>
                <a:latin typeface="Fira Code" panose="020B0809050000020004" pitchFamily="49" charset="0"/>
              </a:rPr>
              <a:t>&gt; {</a:t>
            </a:r>
          </a:p>
          <a:p>
            <a:r>
              <a:rPr lang="en-US" sz="2400" b="0" dirty="0">
                <a:solidFill>
                  <a:srgbClr val="000000"/>
                </a:solidFill>
                <a:effectLst/>
                <a:latin typeface="Fira Code" panose="020B0809050000020004" pitchFamily="49" charset="0"/>
              </a:rPr>
              <a:t>  </a:t>
            </a:r>
            <a:r>
              <a:rPr lang="en-US" sz="2400" b="0" dirty="0" err="1">
                <a:solidFill>
                  <a:srgbClr val="0000FF"/>
                </a:solidFill>
                <a:effectLst/>
                <a:latin typeface="Fira Code" panose="020B0809050000020004" pitchFamily="49" charset="0"/>
              </a:rPr>
              <a:t>enum</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class</a:t>
            </a:r>
            <a:r>
              <a:rPr lang="en-US" sz="2400" b="0" dirty="0">
                <a:solidFill>
                  <a:srgbClr val="000000"/>
                </a:solidFill>
                <a:effectLst/>
                <a:latin typeface="Fira Code" panose="020B0809050000020004" pitchFamily="49" charset="0"/>
              </a:rPr>
              <a:t> </a:t>
            </a:r>
            <a:r>
              <a:rPr lang="en-US" sz="2400" b="0" dirty="0" err="1">
                <a:solidFill>
                  <a:srgbClr val="267F99"/>
                </a:solidFill>
                <a:effectLst/>
                <a:latin typeface="Fira Code" panose="020B0809050000020004" pitchFamily="49" charset="0"/>
              </a:rPr>
              <a:t>coord</a:t>
            </a:r>
            <a:r>
              <a:rPr lang="en-US" sz="2400" b="0" dirty="0">
                <a:solidFill>
                  <a:srgbClr val="000000"/>
                </a:solidFill>
                <a:effectLst/>
                <a:latin typeface="Fira Code" panose="020B0809050000020004" pitchFamily="49" charset="0"/>
              </a:rPr>
              <a:t> {</a:t>
            </a:r>
          </a:p>
          <a:p>
            <a:r>
              <a:rPr lang="en-US" sz="2400" b="0" dirty="0">
                <a:solidFill>
                  <a:srgbClr val="000000"/>
                </a:solidFill>
                <a:effectLst/>
                <a:latin typeface="Fira Code" panose="020B0809050000020004" pitchFamily="49" charset="0"/>
              </a:rPr>
              <a:t>    </a:t>
            </a:r>
            <a:r>
              <a:rPr lang="en-US" sz="2400" b="0" dirty="0">
                <a:solidFill>
                  <a:srgbClr val="0070C1"/>
                </a:solidFill>
                <a:effectLst/>
                <a:latin typeface="Fira Code" panose="020B0809050000020004" pitchFamily="49" charset="0"/>
              </a:rPr>
              <a:t>cartesian</a:t>
            </a:r>
            <a:r>
              <a:rPr lang="en-US" sz="2400" b="0" dirty="0">
                <a:solidFill>
                  <a:srgbClr val="000000"/>
                </a:solidFill>
                <a:effectLst/>
                <a:latin typeface="Fira Code" panose="020B0809050000020004" pitchFamily="49" charset="0"/>
              </a:rPr>
              <a:t>,</a:t>
            </a:r>
          </a:p>
          <a:p>
            <a:r>
              <a:rPr lang="en-US" sz="2400" b="0" dirty="0">
                <a:solidFill>
                  <a:srgbClr val="000000"/>
                </a:solidFill>
                <a:effectLst/>
                <a:latin typeface="Fira Code" panose="020B0809050000020004" pitchFamily="49" charset="0"/>
              </a:rPr>
              <a:t>    </a:t>
            </a:r>
            <a:r>
              <a:rPr lang="en-US" sz="2400" b="0" dirty="0">
                <a:solidFill>
                  <a:srgbClr val="0070C1"/>
                </a:solidFill>
                <a:effectLst/>
                <a:latin typeface="Fira Code" panose="020B0809050000020004" pitchFamily="49" charset="0"/>
              </a:rPr>
              <a:t>polar</a:t>
            </a:r>
            <a:endParaRPr lang="en-US" sz="2400" b="0"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a:t>
            </a:r>
          </a:p>
          <a:p>
            <a:r>
              <a:rPr lang="en-US" sz="2400" b="0" dirty="0">
                <a:solidFill>
                  <a:srgbClr val="000000"/>
                </a:solidFill>
                <a:effectLst/>
                <a:latin typeface="Fira Code" panose="020B0809050000020004" pitchFamily="49" charset="0"/>
              </a:rPr>
              <a:t>  </a:t>
            </a:r>
            <a:r>
              <a:rPr lang="en-US" sz="2400" b="0" dirty="0" err="1">
                <a:solidFill>
                  <a:srgbClr val="267F99"/>
                </a:solidFill>
                <a:effectLst/>
                <a:latin typeface="Fira Code" panose="020B0809050000020004" pitchFamily="49" charset="0"/>
              </a:rPr>
              <a:t>coord</a:t>
            </a:r>
            <a:r>
              <a:rPr lang="en-US" sz="2400" b="0" dirty="0">
                <a:solidFill>
                  <a:srgbClr val="000000"/>
                </a:solidFill>
                <a:effectLst/>
                <a:latin typeface="Fira Code" panose="020B0809050000020004" pitchFamily="49" charset="0"/>
              </a:rPr>
              <a:t> </a:t>
            </a:r>
            <a:r>
              <a:rPr lang="en-US" sz="2400" b="0" dirty="0">
                <a:solidFill>
                  <a:srgbClr val="001080"/>
                </a:solidFill>
                <a:effectLst/>
                <a:latin typeface="Fira Code" panose="020B0809050000020004" pitchFamily="49" charset="0"/>
              </a:rPr>
              <a:t>type</a:t>
            </a:r>
            <a:r>
              <a:rPr lang="en-US" sz="2400" b="0" dirty="0">
                <a:solidFill>
                  <a:srgbClr val="000000"/>
                </a:solidFill>
                <a:effectLst/>
                <a:latin typeface="Fira Code" panose="020B0809050000020004" pitchFamily="49" charset="0"/>
              </a:rPr>
              <a:t> = </a:t>
            </a:r>
            <a:r>
              <a:rPr lang="en-US" sz="2400" b="0" dirty="0" err="1">
                <a:solidFill>
                  <a:srgbClr val="267F99"/>
                </a:solidFill>
                <a:effectLst/>
                <a:latin typeface="Fira Code" panose="020B0809050000020004" pitchFamily="49" charset="0"/>
              </a:rPr>
              <a:t>coord</a:t>
            </a:r>
            <a:r>
              <a:rPr lang="en-US" sz="2400" b="0" dirty="0">
                <a:solidFill>
                  <a:srgbClr val="000000"/>
                </a:solidFill>
                <a:effectLst/>
                <a:latin typeface="Fira Code" panose="020B0809050000020004" pitchFamily="49" charset="0"/>
              </a:rPr>
              <a:t>::</a:t>
            </a:r>
            <a:r>
              <a:rPr lang="en-US" sz="2400" b="0" dirty="0">
                <a:solidFill>
                  <a:srgbClr val="0070C1"/>
                </a:solidFill>
                <a:effectLst/>
                <a:latin typeface="Fira Code" panose="020B0809050000020004" pitchFamily="49" charset="0"/>
              </a:rPr>
              <a:t>cartesian</a:t>
            </a:r>
            <a:r>
              <a:rPr lang="en-US" sz="2400" b="0" dirty="0">
                <a:solidFill>
                  <a:srgbClr val="000000"/>
                </a:solidFill>
                <a:effectLst/>
                <a:latin typeface="Fira Code" panose="020B0809050000020004" pitchFamily="49" charset="0"/>
              </a:rPr>
              <a:t>;</a:t>
            </a:r>
          </a:p>
          <a:p>
            <a:br>
              <a:rPr lang="en-US" sz="2400" b="0" dirty="0">
                <a:solidFill>
                  <a:srgbClr val="000000"/>
                </a:solidFill>
                <a:effectLst/>
                <a:latin typeface="Fira Code" panose="020B0809050000020004" pitchFamily="49" charset="0"/>
              </a:rPr>
            </a:br>
            <a:r>
              <a:rPr lang="en-US" sz="2400" b="0" dirty="0">
                <a:solidFill>
                  <a:srgbClr val="000000"/>
                </a:solidFill>
                <a:effectLst/>
                <a:latin typeface="Fira Code" panose="020B0809050000020004" pitchFamily="49" charset="0"/>
              </a:rPr>
              <a:t>  </a:t>
            </a:r>
            <a:r>
              <a:rPr lang="en-US" sz="2400" b="0" dirty="0" err="1">
                <a:solidFill>
                  <a:srgbClr val="0000FF"/>
                </a:solidFill>
                <a:effectLst/>
                <a:latin typeface="Fira Code" panose="020B0809050000020004" pitchFamily="49" charset="0"/>
              </a:rPr>
              <a:t>constexpr</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auto</a:t>
            </a:r>
            <a:r>
              <a:rPr lang="en-US" sz="2400" b="0" dirty="0">
                <a:solidFill>
                  <a:srgbClr val="000000"/>
                </a:solidFill>
                <a:effectLst/>
                <a:latin typeface="Fira Code" panose="020B0809050000020004" pitchFamily="49" charset="0"/>
              </a:rPr>
              <a:t> </a:t>
            </a:r>
            <a:r>
              <a:rPr lang="en-US" sz="2400" b="0" dirty="0">
                <a:solidFill>
                  <a:srgbClr val="795E26"/>
                </a:solidFill>
                <a:effectLst/>
                <a:latin typeface="Fira Code" panose="020B0809050000020004" pitchFamily="49" charset="0"/>
              </a:rPr>
              <a:t>parse</a:t>
            </a:r>
            <a:r>
              <a:rPr lang="en-US" sz="2400" b="0" dirty="0">
                <a:solidFill>
                  <a:srgbClr val="000000"/>
                </a:solidFill>
                <a:effectLst/>
                <a:latin typeface="Fira Code" panose="020B0809050000020004" pitchFamily="49" charset="0"/>
              </a:rPr>
              <a:t>(</a:t>
            </a:r>
            <a:r>
              <a:rPr lang="en-US" sz="2400" b="0" dirty="0">
                <a:solidFill>
                  <a:srgbClr val="0000FF"/>
                </a:solidFill>
                <a:effectLst/>
                <a:latin typeface="Fira Code" panose="020B0809050000020004" pitchFamily="49" charset="0"/>
              </a:rPr>
              <a:t>auto&amp;</a:t>
            </a:r>
            <a:r>
              <a:rPr lang="en-US" sz="2400" b="0" dirty="0">
                <a:solidFill>
                  <a:srgbClr val="000000"/>
                </a:solidFill>
                <a:effectLst/>
                <a:latin typeface="Fira Code" panose="020B0809050000020004" pitchFamily="49" charset="0"/>
              </a:rPr>
              <a:t> </a:t>
            </a:r>
            <a:r>
              <a:rPr lang="en-US" sz="2400" b="0" dirty="0" err="1">
                <a:solidFill>
                  <a:srgbClr val="001080"/>
                </a:solidFill>
                <a:effectLst/>
                <a:latin typeface="Fira Code" panose="020B0809050000020004" pitchFamily="49" charset="0"/>
              </a:rPr>
              <a:t>ctx</a:t>
            </a:r>
            <a:r>
              <a:rPr lang="en-US" sz="2400" b="0" dirty="0">
                <a:solidFill>
                  <a:srgbClr val="000000"/>
                </a:solidFill>
                <a:effectLst/>
                <a:latin typeface="Fira Code" panose="020B0809050000020004" pitchFamily="49" charset="0"/>
              </a:rPr>
              <a:t>);</a:t>
            </a:r>
          </a:p>
          <a:p>
            <a:r>
              <a:rPr lang="en-US" sz="2400" b="0" dirty="0">
                <a:solidFill>
                  <a:srgbClr val="000000"/>
                </a:solidFill>
                <a:effectLst/>
                <a:latin typeface="Fira Code" panose="020B0809050000020004" pitchFamily="49" charset="0"/>
              </a:rPr>
              <a:t>};</a:t>
            </a:r>
          </a:p>
          <a:p>
            <a:endParaRPr lang="en-US" sz="2400" dirty="0"/>
          </a:p>
        </p:txBody>
      </p:sp>
      <p:sp>
        <p:nvSpPr>
          <p:cNvPr id="6" name="Slide Number Placeholder 5">
            <a:extLst>
              <a:ext uri="{FF2B5EF4-FFF2-40B4-BE49-F238E27FC236}">
                <a16:creationId xmlns:a16="http://schemas.microsoft.com/office/drawing/2014/main" id="{9A55B5F9-EEDB-8A17-3410-721F61A62B7E}"/>
              </a:ext>
            </a:extLst>
          </p:cNvPr>
          <p:cNvSpPr>
            <a:spLocks noGrp="1"/>
          </p:cNvSpPr>
          <p:nvPr>
            <p:ph type="sldNum" sz="quarter" idx="12"/>
          </p:nvPr>
        </p:nvSpPr>
        <p:spPr/>
        <p:txBody>
          <a:bodyPr/>
          <a:lstStyle/>
          <a:p>
            <a:fld id="{0EED7EFE-8F4A-4E55-AD2D-7D815A96E790}" type="slidenum">
              <a:rPr lang="en-US" smtClean="0"/>
              <a:t>57</a:t>
            </a:fld>
            <a:endParaRPr lang="en-US"/>
          </a:p>
        </p:txBody>
      </p:sp>
    </p:spTree>
    <p:extLst>
      <p:ext uri="{BB962C8B-B14F-4D97-AF65-F5344CB8AC3E}">
        <p14:creationId xmlns:p14="http://schemas.microsoft.com/office/powerpoint/2010/main" val="1284761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A734-21E1-79B7-07F5-E91EB99D503A}"/>
              </a:ext>
            </a:extLst>
          </p:cNvPr>
          <p:cNvSpPr>
            <a:spLocks noGrp="1"/>
          </p:cNvSpPr>
          <p:nvPr>
            <p:ph type="title"/>
          </p:nvPr>
        </p:nvSpPr>
        <p:spPr/>
        <p:txBody>
          <a:bodyPr/>
          <a:lstStyle/>
          <a:p>
            <a:r>
              <a:rPr lang="en-US" sz="4800" dirty="0">
                <a:solidFill>
                  <a:srgbClr val="7030A0"/>
                </a:solidFill>
              </a:rPr>
              <a:t>Dynamic </a:t>
            </a:r>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C6DB405A-0F13-B0F3-DE78-46B61CE2EF03}"/>
              </a:ext>
            </a:extLst>
          </p:cNvPr>
          <p:cNvSpPr txBox="1"/>
          <p:nvPr/>
        </p:nvSpPr>
        <p:spPr>
          <a:xfrm>
            <a:off x="1097280" y="2075688"/>
            <a:ext cx="7005444" cy="4154984"/>
          </a:xfrm>
          <a:prstGeom prst="rect">
            <a:avLst/>
          </a:prstGeom>
          <a:noFill/>
        </p:spPr>
        <p:txBody>
          <a:bodyPr wrap="none" rtlCol="0">
            <a:spAutoFit/>
          </a:bodyPr>
          <a:lstStyle/>
          <a:p>
            <a:r>
              <a:rPr lang="en-US" sz="2400" b="0" dirty="0">
                <a:solidFill>
                  <a:srgbClr val="0000FF"/>
                </a:solidFill>
                <a:effectLst/>
                <a:latin typeface="Fira Code" panose="020B0809050000020004" pitchFamily="49" charset="0"/>
              </a:rPr>
              <a:t>template</a:t>
            </a:r>
            <a:r>
              <a:rPr lang="en-US" sz="2400" b="0" dirty="0">
                <a:solidFill>
                  <a:srgbClr val="000000"/>
                </a:solidFill>
                <a:effectLst/>
                <a:latin typeface="Fira Code" panose="020B0809050000020004" pitchFamily="49" charset="0"/>
              </a:rPr>
              <a:t> &lt;&gt; </a:t>
            </a:r>
            <a:r>
              <a:rPr lang="en-US" sz="2400" b="0" dirty="0">
                <a:solidFill>
                  <a:srgbClr val="0000FF"/>
                </a:solidFill>
                <a:effectLst/>
                <a:latin typeface="Fira Code" panose="020B0809050000020004" pitchFamily="49" charset="0"/>
              </a:rPr>
              <a:t>struct</a:t>
            </a:r>
            <a:r>
              <a:rPr lang="en-US" sz="2400" b="0" dirty="0">
                <a:solidFill>
                  <a:srgbClr val="000000"/>
                </a:solidFill>
                <a:effectLst/>
                <a:latin typeface="Fira Code" panose="020B0809050000020004" pitchFamily="49" charset="0"/>
              </a:rPr>
              <a:t> </a:t>
            </a:r>
            <a:r>
              <a:rPr lang="en-US" sz="2400" b="0" dirty="0">
                <a:solidFill>
                  <a:srgbClr val="267F99"/>
                </a:solidFill>
                <a:effectLst/>
                <a:latin typeface="Fira Code" panose="020B0809050000020004" pitchFamily="49" charset="0"/>
              </a:rPr>
              <a:t>formatter</a:t>
            </a:r>
            <a:r>
              <a:rPr lang="en-US" sz="2400" b="0" dirty="0">
                <a:solidFill>
                  <a:srgbClr val="000000"/>
                </a:solidFill>
                <a:effectLst/>
                <a:latin typeface="Fira Code" panose="020B0809050000020004" pitchFamily="49" charset="0"/>
              </a:rPr>
              <a:t>&lt;</a:t>
            </a:r>
            <a:r>
              <a:rPr lang="en-US" sz="2400" b="0" dirty="0">
                <a:solidFill>
                  <a:srgbClr val="267F99"/>
                </a:solidFill>
                <a:effectLst/>
                <a:latin typeface="Fira Code" panose="020B0809050000020004" pitchFamily="49" charset="0"/>
              </a:rPr>
              <a:t>Point</a:t>
            </a:r>
            <a:r>
              <a:rPr lang="en-US" sz="2400" b="0" dirty="0">
                <a:solidFill>
                  <a:srgbClr val="000000"/>
                </a:solidFill>
                <a:effectLst/>
                <a:latin typeface="Fira Code" panose="020B0809050000020004" pitchFamily="49" charset="0"/>
              </a:rPr>
              <a:t>&gt; {</a:t>
            </a:r>
          </a:p>
          <a:p>
            <a:r>
              <a:rPr lang="en-US" sz="2400" b="0" dirty="0">
                <a:solidFill>
                  <a:srgbClr val="000000"/>
                </a:solidFill>
                <a:effectLst/>
                <a:latin typeface="Fira Code" panose="020B0809050000020004" pitchFamily="49" charset="0"/>
              </a:rPr>
              <a:t>  </a:t>
            </a:r>
            <a:r>
              <a:rPr lang="en-US" sz="2400" b="0" dirty="0" err="1">
                <a:solidFill>
                  <a:srgbClr val="0000FF"/>
                </a:solidFill>
                <a:effectLst/>
                <a:latin typeface="Fira Code" panose="020B0809050000020004" pitchFamily="49" charset="0"/>
              </a:rPr>
              <a:t>enum</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class</a:t>
            </a:r>
            <a:r>
              <a:rPr lang="en-US" sz="2400" b="0" dirty="0">
                <a:solidFill>
                  <a:srgbClr val="000000"/>
                </a:solidFill>
                <a:effectLst/>
                <a:latin typeface="Fira Code" panose="020B0809050000020004" pitchFamily="49" charset="0"/>
              </a:rPr>
              <a:t> </a:t>
            </a:r>
            <a:r>
              <a:rPr lang="en-US" sz="2400" b="0" dirty="0" err="1">
                <a:solidFill>
                  <a:srgbClr val="267F99"/>
                </a:solidFill>
                <a:effectLst/>
                <a:latin typeface="Fira Code" panose="020B0809050000020004" pitchFamily="49" charset="0"/>
              </a:rPr>
              <a:t>coord</a:t>
            </a:r>
            <a:r>
              <a:rPr lang="en-US" sz="2400" b="0" dirty="0">
                <a:solidFill>
                  <a:srgbClr val="000000"/>
                </a:solidFill>
                <a:effectLst/>
                <a:latin typeface="Fira Code" panose="020B0809050000020004" pitchFamily="49" charset="0"/>
              </a:rPr>
              <a:t> {</a:t>
            </a:r>
          </a:p>
          <a:p>
            <a:r>
              <a:rPr lang="en-US" sz="2400" b="0" dirty="0">
                <a:solidFill>
                  <a:srgbClr val="000000"/>
                </a:solidFill>
                <a:effectLst/>
                <a:latin typeface="Fira Code" panose="020B0809050000020004" pitchFamily="49" charset="0"/>
              </a:rPr>
              <a:t>    </a:t>
            </a:r>
            <a:r>
              <a:rPr lang="en-US" sz="2400" b="0" dirty="0">
                <a:solidFill>
                  <a:srgbClr val="0070C1"/>
                </a:solidFill>
                <a:effectLst/>
                <a:latin typeface="Fira Code" panose="020B0809050000020004" pitchFamily="49" charset="0"/>
              </a:rPr>
              <a:t>cartesian</a:t>
            </a:r>
            <a:r>
              <a:rPr lang="en-US" sz="2400" b="0" dirty="0">
                <a:solidFill>
                  <a:srgbClr val="000000"/>
                </a:solidFill>
                <a:effectLst/>
                <a:latin typeface="Fira Code" panose="020B0809050000020004" pitchFamily="49" charset="0"/>
              </a:rPr>
              <a:t>,</a:t>
            </a:r>
          </a:p>
          <a:p>
            <a:r>
              <a:rPr lang="en-US" sz="2400" b="0" dirty="0">
                <a:solidFill>
                  <a:srgbClr val="000000"/>
                </a:solidFill>
                <a:effectLst/>
                <a:latin typeface="Fira Code" panose="020B0809050000020004" pitchFamily="49" charset="0"/>
              </a:rPr>
              <a:t>    </a:t>
            </a:r>
            <a:r>
              <a:rPr lang="en-US" sz="2400" b="0" dirty="0">
                <a:solidFill>
                  <a:srgbClr val="0070C1"/>
                </a:solidFill>
                <a:effectLst/>
                <a:latin typeface="Fira Code" panose="020B0809050000020004" pitchFamily="49" charset="0"/>
              </a:rPr>
              <a:t>polar</a:t>
            </a:r>
            <a:r>
              <a:rPr lang="en-US" sz="2400" b="0" dirty="0">
                <a:solidFill>
                  <a:srgbClr val="000000"/>
                </a:solidFill>
                <a:effectLst/>
                <a:latin typeface="Fira Code" panose="020B0809050000020004" pitchFamily="49" charset="0"/>
              </a:rPr>
              <a:t>,</a:t>
            </a:r>
          </a:p>
          <a:p>
            <a:r>
              <a:rPr lang="en-US" sz="2400" b="0" dirty="0">
                <a:solidFill>
                  <a:srgbClr val="000000"/>
                </a:solidFill>
                <a:effectLst/>
                <a:latin typeface="Fira Code" panose="020B0809050000020004" pitchFamily="49" charset="0"/>
              </a:rPr>
              <a:t>    </a:t>
            </a:r>
            <a:r>
              <a:rPr lang="en-US" sz="2400" b="0" dirty="0">
                <a:solidFill>
                  <a:srgbClr val="0070C1"/>
                </a:solidFill>
                <a:effectLst/>
                <a:latin typeface="Fira Code" panose="020B0809050000020004" pitchFamily="49" charset="0"/>
              </a:rPr>
              <a:t>dynamic</a:t>
            </a:r>
            <a:endParaRPr lang="en-US" sz="2400" b="0"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a:t>
            </a:r>
          </a:p>
          <a:p>
            <a:r>
              <a:rPr lang="en-US" sz="2400" b="0" dirty="0">
                <a:solidFill>
                  <a:srgbClr val="000000"/>
                </a:solidFill>
                <a:effectLst/>
                <a:latin typeface="Fira Code" panose="020B0809050000020004" pitchFamily="49" charset="0"/>
              </a:rPr>
              <a:t>  </a:t>
            </a:r>
            <a:r>
              <a:rPr lang="en-US" sz="2400" b="0" dirty="0" err="1">
                <a:solidFill>
                  <a:srgbClr val="267F99"/>
                </a:solidFill>
                <a:effectLst/>
                <a:latin typeface="Fira Code" panose="020B0809050000020004" pitchFamily="49" charset="0"/>
              </a:rPr>
              <a:t>coord</a:t>
            </a:r>
            <a:r>
              <a:rPr lang="en-US" sz="2400" b="0" dirty="0">
                <a:solidFill>
                  <a:srgbClr val="000000"/>
                </a:solidFill>
                <a:effectLst/>
                <a:latin typeface="Fira Code" panose="020B0809050000020004" pitchFamily="49" charset="0"/>
              </a:rPr>
              <a:t> </a:t>
            </a:r>
            <a:r>
              <a:rPr lang="en-US" sz="2400" b="0" dirty="0">
                <a:solidFill>
                  <a:srgbClr val="001080"/>
                </a:solidFill>
                <a:effectLst/>
                <a:latin typeface="Fira Code" panose="020B0809050000020004" pitchFamily="49" charset="0"/>
              </a:rPr>
              <a:t>type</a:t>
            </a:r>
            <a:r>
              <a:rPr lang="en-US" sz="2400" b="0" dirty="0">
                <a:solidFill>
                  <a:srgbClr val="000000"/>
                </a:solidFill>
                <a:effectLst/>
                <a:latin typeface="Fira Code" panose="020B0809050000020004" pitchFamily="49" charset="0"/>
              </a:rPr>
              <a:t> = </a:t>
            </a:r>
            <a:r>
              <a:rPr lang="en-US" sz="2400" b="0" dirty="0" err="1">
                <a:solidFill>
                  <a:srgbClr val="267F99"/>
                </a:solidFill>
                <a:effectLst/>
                <a:latin typeface="Fira Code" panose="020B0809050000020004" pitchFamily="49" charset="0"/>
              </a:rPr>
              <a:t>coord</a:t>
            </a:r>
            <a:r>
              <a:rPr lang="en-US" sz="2400" b="0" dirty="0">
                <a:solidFill>
                  <a:srgbClr val="000000"/>
                </a:solidFill>
                <a:effectLst/>
                <a:latin typeface="Fira Code" panose="020B0809050000020004" pitchFamily="49" charset="0"/>
              </a:rPr>
              <a:t>::</a:t>
            </a:r>
            <a:r>
              <a:rPr lang="en-US" sz="2400" b="0" dirty="0">
                <a:solidFill>
                  <a:srgbClr val="0070C1"/>
                </a:solidFill>
                <a:effectLst/>
                <a:latin typeface="Fira Code" panose="020B0809050000020004" pitchFamily="49" charset="0"/>
              </a:rPr>
              <a:t>cartesian</a:t>
            </a:r>
            <a:r>
              <a:rPr lang="en-US" sz="2400" b="0" dirty="0">
                <a:solidFill>
                  <a:srgbClr val="000000"/>
                </a:solidFill>
                <a:effectLst/>
                <a:latin typeface="Fira Code" panose="020B0809050000020004" pitchFamily="49" charset="0"/>
              </a:rPr>
              <a:t>;</a:t>
            </a:r>
          </a:p>
          <a:p>
            <a:r>
              <a:rPr lang="en-US" sz="2400" dirty="0">
                <a:solidFill>
                  <a:srgbClr val="000000"/>
                </a:solidFill>
                <a:latin typeface="Fira Code" panose="020B0809050000020004" pitchFamily="49" charset="0"/>
              </a:rPr>
              <a:t>  </a:t>
            </a:r>
            <a:r>
              <a:rPr lang="en-US" sz="2400" b="0" dirty="0" err="1">
                <a:solidFill>
                  <a:srgbClr val="267F99"/>
                </a:solidFill>
                <a:effectLst/>
                <a:latin typeface="Fira Code" panose="020B0809050000020004" pitchFamily="49" charset="0"/>
              </a:rPr>
              <a:t>size_t</a:t>
            </a:r>
            <a:r>
              <a:rPr lang="en-US" sz="2400" b="0" dirty="0">
                <a:solidFill>
                  <a:srgbClr val="000000"/>
                </a:solidFill>
                <a:effectLst/>
                <a:latin typeface="Fira Code" panose="020B0809050000020004" pitchFamily="49" charset="0"/>
              </a:rPr>
              <a:t> </a:t>
            </a:r>
            <a:r>
              <a:rPr lang="en-US" sz="2400" b="0" dirty="0" err="1">
                <a:solidFill>
                  <a:srgbClr val="001080"/>
                </a:solidFill>
                <a:effectLst/>
                <a:latin typeface="Fira Code" panose="020B0809050000020004" pitchFamily="49" charset="0"/>
              </a:rPr>
              <a:t>arg_id</a:t>
            </a:r>
            <a:r>
              <a:rPr lang="en-US" sz="2400" b="0" dirty="0">
                <a:solidFill>
                  <a:srgbClr val="000000"/>
                </a:solidFill>
                <a:effectLst/>
                <a:latin typeface="Fira Code" panose="020B0809050000020004" pitchFamily="49" charset="0"/>
              </a:rPr>
              <a:t> = -</a:t>
            </a:r>
            <a:r>
              <a:rPr lang="en-US" sz="2400" b="0" dirty="0">
                <a:solidFill>
                  <a:srgbClr val="098658"/>
                </a:solidFill>
                <a:effectLst/>
                <a:latin typeface="Fira Code" panose="020B0809050000020004" pitchFamily="49" charset="0"/>
              </a:rPr>
              <a:t>1</a:t>
            </a:r>
            <a:r>
              <a:rPr lang="en-US" sz="2400" dirty="0">
                <a:solidFill>
                  <a:srgbClr val="000000"/>
                </a:solidFill>
                <a:latin typeface="Fira Code" panose="020B0809050000020004" pitchFamily="49" charset="0"/>
              </a:rPr>
              <a:t>;</a:t>
            </a:r>
            <a:endParaRPr lang="en-US" sz="2400" b="0" dirty="0">
              <a:solidFill>
                <a:srgbClr val="000000"/>
              </a:solidFill>
              <a:effectLst/>
              <a:latin typeface="Fira Code" panose="020B0809050000020004" pitchFamily="49" charset="0"/>
            </a:endParaRPr>
          </a:p>
          <a:p>
            <a:br>
              <a:rPr lang="en-US" sz="2400" b="0" dirty="0">
                <a:solidFill>
                  <a:srgbClr val="000000"/>
                </a:solidFill>
                <a:effectLst/>
                <a:latin typeface="Fira Code" panose="020B0809050000020004" pitchFamily="49" charset="0"/>
              </a:rPr>
            </a:br>
            <a:r>
              <a:rPr lang="en-US" sz="2400" b="0" dirty="0">
                <a:solidFill>
                  <a:srgbClr val="000000"/>
                </a:solidFill>
                <a:effectLst/>
                <a:latin typeface="Fira Code" panose="020B0809050000020004" pitchFamily="49" charset="0"/>
              </a:rPr>
              <a:t>  </a:t>
            </a:r>
            <a:r>
              <a:rPr lang="en-US" sz="2400" b="0" dirty="0" err="1">
                <a:solidFill>
                  <a:srgbClr val="0000FF"/>
                </a:solidFill>
                <a:effectLst/>
                <a:latin typeface="Fira Code" panose="020B0809050000020004" pitchFamily="49" charset="0"/>
              </a:rPr>
              <a:t>constexpr</a:t>
            </a:r>
            <a:r>
              <a:rPr lang="en-US" sz="2400" b="0" dirty="0">
                <a:solidFill>
                  <a:srgbClr val="000000"/>
                </a:solidFill>
                <a:effectLst/>
                <a:latin typeface="Fira Code" panose="020B0809050000020004" pitchFamily="49" charset="0"/>
              </a:rPr>
              <a:t> </a:t>
            </a:r>
            <a:r>
              <a:rPr lang="en-US" sz="2400" b="0" dirty="0">
                <a:solidFill>
                  <a:srgbClr val="0000FF"/>
                </a:solidFill>
                <a:effectLst/>
                <a:latin typeface="Fira Code" panose="020B0809050000020004" pitchFamily="49" charset="0"/>
              </a:rPr>
              <a:t>auto</a:t>
            </a:r>
            <a:r>
              <a:rPr lang="en-US" sz="2400" b="0" dirty="0">
                <a:solidFill>
                  <a:srgbClr val="000000"/>
                </a:solidFill>
                <a:effectLst/>
                <a:latin typeface="Fira Code" panose="020B0809050000020004" pitchFamily="49" charset="0"/>
              </a:rPr>
              <a:t> </a:t>
            </a:r>
            <a:r>
              <a:rPr lang="en-US" sz="2400" b="0" dirty="0">
                <a:solidFill>
                  <a:srgbClr val="795E26"/>
                </a:solidFill>
                <a:effectLst/>
                <a:latin typeface="Fira Code" panose="020B0809050000020004" pitchFamily="49" charset="0"/>
              </a:rPr>
              <a:t>parse</a:t>
            </a:r>
            <a:r>
              <a:rPr lang="en-US" sz="2400" b="0" dirty="0">
                <a:solidFill>
                  <a:srgbClr val="000000"/>
                </a:solidFill>
                <a:effectLst/>
                <a:latin typeface="Fira Code" panose="020B0809050000020004" pitchFamily="49" charset="0"/>
              </a:rPr>
              <a:t>(</a:t>
            </a:r>
            <a:r>
              <a:rPr lang="en-US" sz="2400" b="0" dirty="0">
                <a:solidFill>
                  <a:srgbClr val="0000FF"/>
                </a:solidFill>
                <a:effectLst/>
                <a:latin typeface="Fira Code" panose="020B0809050000020004" pitchFamily="49" charset="0"/>
              </a:rPr>
              <a:t>auto&amp;</a:t>
            </a:r>
            <a:r>
              <a:rPr lang="en-US" sz="2400" b="0" dirty="0">
                <a:solidFill>
                  <a:srgbClr val="000000"/>
                </a:solidFill>
                <a:effectLst/>
                <a:latin typeface="Fira Code" panose="020B0809050000020004" pitchFamily="49" charset="0"/>
              </a:rPr>
              <a:t> </a:t>
            </a:r>
            <a:r>
              <a:rPr lang="en-US" sz="2400" b="0" dirty="0" err="1">
                <a:solidFill>
                  <a:srgbClr val="001080"/>
                </a:solidFill>
                <a:effectLst/>
                <a:latin typeface="Fira Code" panose="020B0809050000020004" pitchFamily="49" charset="0"/>
              </a:rPr>
              <a:t>ctx</a:t>
            </a:r>
            <a:r>
              <a:rPr lang="en-US" sz="2400" b="0" dirty="0">
                <a:solidFill>
                  <a:srgbClr val="000000"/>
                </a:solidFill>
                <a:effectLst/>
                <a:latin typeface="Fira Code" panose="020B0809050000020004" pitchFamily="49" charset="0"/>
              </a:rPr>
              <a:t>);</a:t>
            </a:r>
          </a:p>
          <a:p>
            <a:r>
              <a:rPr lang="en-US" sz="24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4F0B14F7-595A-4EFA-9D60-718F992DF39B}"/>
              </a:ext>
            </a:extLst>
          </p:cNvPr>
          <p:cNvSpPr>
            <a:spLocks noGrp="1"/>
          </p:cNvSpPr>
          <p:nvPr>
            <p:ph type="sldNum" sz="quarter" idx="12"/>
          </p:nvPr>
        </p:nvSpPr>
        <p:spPr/>
        <p:txBody>
          <a:bodyPr/>
          <a:lstStyle/>
          <a:p>
            <a:fld id="{0EED7EFE-8F4A-4E55-AD2D-7D815A96E790}" type="slidenum">
              <a:rPr lang="en-US" smtClean="0"/>
              <a:t>58</a:t>
            </a:fld>
            <a:endParaRPr lang="en-US"/>
          </a:p>
        </p:txBody>
      </p:sp>
    </p:spTree>
    <p:extLst>
      <p:ext uri="{BB962C8B-B14F-4D97-AF65-F5344CB8AC3E}">
        <p14:creationId xmlns:p14="http://schemas.microsoft.com/office/powerpoint/2010/main" val="81136752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75123CDA-5F9D-AB20-2B42-0EE4FA896C33}"/>
              </a:ext>
            </a:extLst>
          </p:cNvPr>
          <p:cNvSpPr txBox="1"/>
          <p:nvPr/>
        </p:nvSpPr>
        <p:spPr>
          <a:xfrm>
            <a:off x="1097280" y="2076226"/>
            <a:ext cx="5662127" cy="3970318"/>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795E26"/>
                </a:solidFill>
                <a:effectLst/>
                <a:latin typeface="Fira Code" panose="020B0809050000020004" pitchFamily="49" charset="0"/>
              </a:rPr>
              <a:t>formatter&lt;</a:t>
            </a:r>
            <a:r>
              <a:rPr lang="en-US" sz="1400" b="0" dirty="0">
                <a:solidFill>
                  <a:srgbClr val="7030A0"/>
                </a:solidFill>
                <a:effectLst/>
                <a:latin typeface="Fira Code" panose="020B0809050000020004" pitchFamily="49" charset="0"/>
              </a:rPr>
              <a:t>Point</a:t>
            </a:r>
            <a:r>
              <a:rPr lang="en-US" sz="1400" b="0" dirty="0">
                <a:solidFill>
                  <a:srgbClr val="795E26"/>
                </a:solidFill>
                <a:effectLst/>
                <a:latin typeface="Fira Code" panose="020B0809050000020004" pitchFamily="49" charset="0"/>
              </a:rPr>
              <a:t>&gt;::parse</a:t>
            </a:r>
            <a:r>
              <a:rPr lang="en-US" sz="1400" b="0" dirty="0">
                <a:solidFill>
                  <a:srgbClr val="000000"/>
                </a:solidFill>
                <a:effectLst/>
                <a:latin typeface="Fira Code" panose="020B0809050000020004" pitchFamily="49" charset="0"/>
              </a:rPr>
              <a:t>(</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 </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begin</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 </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end</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or</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 {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a:t>
            </a:r>
          </a:p>
          <a:p>
            <a:endParaRPr lang="en-US" sz="1400" b="0" dirty="0">
              <a:solidFill>
                <a:srgbClr val="000000"/>
              </a:solidFill>
              <a:effectLst/>
              <a:latin typeface="Fira Code" panose="020B0809050000020004" pitchFamily="49" charset="0"/>
            </a:endParaRPr>
          </a:p>
          <a:p>
            <a:r>
              <a:rPr lang="en-US" sz="1400" dirty="0">
                <a:solidFill>
                  <a:srgbClr val="000000"/>
                </a:solidFill>
                <a:latin typeface="Fira Code" panose="020B0809050000020004" pitchFamily="49" charset="0"/>
              </a:rPr>
              <a:t>  </a:t>
            </a:r>
            <a:r>
              <a:rPr lang="en-US" sz="1400" b="0" dirty="0">
                <a:solidFill>
                  <a:srgbClr val="008000"/>
                </a:solidFill>
                <a:effectLst/>
                <a:latin typeface="Fira Code" panose="020B0809050000020004" pitchFamily="49" charset="0"/>
              </a:rPr>
              <a:t>// </a:t>
            </a:r>
            <a:r>
              <a:rPr lang="en-US" sz="1400" b="0" dirty="0" err="1">
                <a:solidFill>
                  <a:srgbClr val="008000"/>
                </a:solidFill>
                <a:effectLst/>
                <a:latin typeface="Fira Code" panose="020B0809050000020004" pitchFamily="49" charset="0"/>
              </a:rPr>
              <a:t>coord</a:t>
            </a:r>
            <a:r>
              <a:rPr lang="en-US" sz="1400" b="0" dirty="0">
                <a:solidFill>
                  <a:srgbClr val="008000"/>
                </a:solidFill>
                <a:effectLst/>
                <a:latin typeface="Fira Code" panose="020B0809050000020004" pitchFamily="49" charset="0"/>
              </a:rPr>
              <a:t> type is just one character</a:t>
            </a:r>
            <a:br>
              <a:rPr lang="en-US" sz="1400" b="0" dirty="0">
                <a:solidFill>
                  <a:srgbClr val="000000"/>
                </a:solidFill>
                <a:effectLst/>
                <a:latin typeface="Fira Code" panose="020B0809050000020004" pitchFamily="49" charset="0"/>
              </a:rPr>
            </a:b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this</a:t>
            </a:r>
            <a:r>
              <a:rPr lang="en-US" sz="1400" b="0" dirty="0">
                <a:solidFill>
                  <a:srgbClr val="000000"/>
                </a:solidFill>
                <a:effectLst/>
                <a:latin typeface="Fira Code" panose="020B0809050000020004" pitchFamily="49" charset="0"/>
              </a:rPr>
              <a:t>-&gt;</a:t>
            </a:r>
            <a:r>
              <a:rPr lang="en-US" sz="1400" b="0" dirty="0">
                <a:solidFill>
                  <a:srgbClr val="001080"/>
                </a:solidFill>
                <a:effectLst/>
                <a:latin typeface="Fira Code" panose="020B0809050000020004" pitchFamily="49" charset="0"/>
              </a:rPr>
              <a:t>type</a:t>
            </a:r>
            <a:r>
              <a:rPr lang="en-US" sz="1400" b="0" dirty="0">
                <a:solidFill>
                  <a:srgbClr val="000000"/>
                </a:solidFill>
                <a:effectLst/>
                <a:latin typeface="Fira Code" panose="020B0809050000020004" pitchFamily="49" charset="0"/>
              </a:rPr>
              <a:t> = [&amp;]{</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switch</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case</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'c'</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case</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267F99"/>
                </a:solidFill>
                <a:effectLst/>
                <a:latin typeface="Fira Code" panose="020B0809050000020004" pitchFamily="49" charset="0"/>
              </a:rPr>
              <a:t>coord</a:t>
            </a:r>
            <a:r>
              <a:rPr lang="en-US" sz="1400" b="0" dirty="0">
                <a:solidFill>
                  <a:srgbClr val="000000"/>
                </a:solidFill>
                <a:effectLst/>
                <a:latin typeface="Fira Code" panose="020B0809050000020004" pitchFamily="49" charset="0"/>
              </a:rPr>
              <a:t>::cartesian;</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case</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'p'</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267F99"/>
                </a:solidFill>
                <a:effectLst/>
                <a:latin typeface="Fira Code" panose="020B0809050000020004" pitchFamily="49" charset="0"/>
              </a:rPr>
              <a:t>coord</a:t>
            </a:r>
            <a:r>
              <a:rPr lang="en-US" sz="1400" b="0" dirty="0">
                <a:solidFill>
                  <a:srgbClr val="000000"/>
                </a:solidFill>
                <a:effectLst/>
                <a:latin typeface="Fira Code" panose="020B0809050000020004" pitchFamily="49" charset="0"/>
              </a:rPr>
              <a:t>::polar;</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default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throw</a:t>
            </a:r>
            <a:r>
              <a:rPr lang="en-US" sz="1400" b="0" dirty="0">
                <a:solidFill>
                  <a:srgbClr val="000000"/>
                </a:solidFill>
                <a:effectLst/>
                <a:latin typeface="Fira Code" panose="020B0809050000020004" pitchFamily="49" charset="0"/>
              </a:rPr>
              <a:t> </a:t>
            </a:r>
            <a:r>
              <a:rPr lang="en-US" sz="1400" b="0" dirty="0" err="1">
                <a:solidFill>
                  <a:srgbClr val="795E26"/>
                </a:solidFill>
                <a:effectLst/>
                <a:latin typeface="Fira Code" panose="020B0809050000020004" pitchFamily="49" charset="0"/>
              </a:rPr>
              <a:t>format_error</a:t>
            </a:r>
            <a:r>
              <a:rPr lang="en-US" sz="1400" b="0" dirty="0">
                <a:solidFill>
                  <a:srgbClr val="000000"/>
                </a:solidFill>
                <a:effectLst/>
                <a:latin typeface="Fira Code" panose="020B0809050000020004" pitchFamily="49" charset="0"/>
              </a:rPr>
              <a:t>(</a:t>
            </a:r>
            <a:r>
              <a:rPr lang="en-US" sz="1400" b="0" dirty="0">
                <a:solidFill>
                  <a:srgbClr val="A31515"/>
                </a:solidFill>
                <a:effectLst/>
                <a:latin typeface="Fira Code" panose="020B0809050000020004" pitchFamily="49" charset="0"/>
              </a:rPr>
              <a:t>"invalid type"</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4B199653-EFB1-6CD0-8EFA-F0F0FD3ACF12}"/>
              </a:ext>
            </a:extLst>
          </p:cNvPr>
          <p:cNvSpPr>
            <a:spLocks noGrp="1"/>
          </p:cNvSpPr>
          <p:nvPr>
            <p:ph type="sldNum" sz="quarter" idx="12"/>
          </p:nvPr>
        </p:nvSpPr>
        <p:spPr/>
        <p:txBody>
          <a:bodyPr/>
          <a:lstStyle/>
          <a:p>
            <a:fld id="{0EED7EFE-8F4A-4E55-AD2D-7D815A96E790}" type="slidenum">
              <a:rPr lang="en-US" smtClean="0"/>
              <a:t>59</a:t>
            </a:fld>
            <a:endParaRPr lang="en-US"/>
          </a:p>
        </p:txBody>
      </p:sp>
    </p:spTree>
    <p:extLst>
      <p:ext uri="{BB962C8B-B14F-4D97-AF65-F5344CB8AC3E}">
        <p14:creationId xmlns:p14="http://schemas.microsoft.com/office/powerpoint/2010/main" val="101703397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5B8C-2B9E-8086-193D-8D936993A88E}"/>
              </a:ext>
            </a:extLst>
          </p:cNvPr>
          <p:cNvSpPr>
            <a:spLocks noGrp="1"/>
          </p:cNvSpPr>
          <p:nvPr>
            <p:ph type="title"/>
          </p:nvPr>
        </p:nvSpPr>
        <p:spPr/>
        <p:txBody>
          <a:bodyPr/>
          <a:lstStyle/>
          <a:p>
            <a:r>
              <a:rPr lang="en-US" dirty="0"/>
              <a:t>In the beginning, there was </a:t>
            </a:r>
            <a:r>
              <a:rPr lang="en-US" sz="40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printf</a:t>
            </a:r>
            <a:endPar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 name="TextBox 3">
            <a:extLst>
              <a:ext uri="{FF2B5EF4-FFF2-40B4-BE49-F238E27FC236}">
                <a16:creationId xmlns:a16="http://schemas.microsoft.com/office/drawing/2014/main" id="{6938773A-CADB-97F5-69EA-7BD700A5E92D}"/>
              </a:ext>
            </a:extLst>
          </p:cNvPr>
          <p:cNvSpPr txBox="1"/>
          <p:nvPr/>
        </p:nvSpPr>
        <p:spPr>
          <a:xfrm>
            <a:off x="1097280" y="2598003"/>
            <a:ext cx="9770623" cy="830997"/>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err="1">
                <a:solidFill>
                  <a:srgbClr val="001080"/>
                </a:solidFill>
                <a:effectLst/>
                <a:latin typeface="Fira Code" panose="020B0809050000020004" pitchFamily="49" charset="0"/>
              </a:rPr>
              <a:t>printf</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"The price of </a:t>
            </a:r>
            <a:r>
              <a:rPr lang="en-US" sz="2400" b="0" dirty="0">
                <a:solidFill>
                  <a:srgbClr val="001080"/>
                </a:solidFill>
                <a:effectLst/>
                <a:latin typeface="Fira Code" panose="020B0809050000020004" pitchFamily="49" charset="0"/>
              </a:rPr>
              <a:t>%X</a:t>
            </a:r>
            <a:r>
              <a:rPr lang="en-US" sz="2400" b="0" dirty="0">
                <a:solidFill>
                  <a:srgbClr val="A31515"/>
                </a:solidFill>
                <a:effectLst/>
                <a:latin typeface="Fira Code" panose="020B0809050000020004" pitchFamily="49" charset="0"/>
              </a:rPr>
              <a:t> is </a:t>
            </a:r>
            <a:r>
              <a:rPr lang="en-US" sz="2400" b="0" dirty="0">
                <a:solidFill>
                  <a:srgbClr val="001080"/>
                </a:solidFill>
                <a:effectLst/>
                <a:latin typeface="Fira Code" panose="020B0809050000020004" pitchFamily="49" charset="0"/>
              </a:rPr>
              <a:t>%d</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48879</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1234</a:t>
            </a:r>
            <a:r>
              <a:rPr lang="en-US" sz="2400" b="0" dirty="0">
                <a:solidFill>
                  <a:srgbClr val="000000"/>
                </a:solidFill>
                <a:effectLst/>
                <a:latin typeface="Fira Code" panose="020B0809050000020004" pitchFamily="49" charset="0"/>
              </a:rPr>
              <a:t>);</a:t>
            </a:r>
          </a:p>
          <a:p>
            <a:endParaRPr lang="en-US" sz="2400" dirty="0"/>
          </a:p>
        </p:txBody>
      </p:sp>
      <p:sp>
        <p:nvSpPr>
          <p:cNvPr id="5" name="Rectangle 4">
            <a:extLst>
              <a:ext uri="{FF2B5EF4-FFF2-40B4-BE49-F238E27FC236}">
                <a16:creationId xmlns:a16="http://schemas.microsoft.com/office/drawing/2014/main" id="{489BF3DD-569D-87A1-72E5-2ADB2DA9889F}"/>
              </a:ext>
            </a:extLst>
          </p:cNvPr>
          <p:cNvSpPr/>
          <p:nvPr/>
        </p:nvSpPr>
        <p:spPr>
          <a:xfrm>
            <a:off x="5862918" y="2598003"/>
            <a:ext cx="484094"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A1F2E8-5205-9F92-BA73-0A3EF4DD0C84}"/>
              </a:ext>
            </a:extLst>
          </p:cNvPr>
          <p:cNvSpPr/>
          <p:nvPr/>
        </p:nvSpPr>
        <p:spPr>
          <a:xfrm>
            <a:off x="8275762" y="2598003"/>
            <a:ext cx="948919"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8308C8-8907-75AE-E829-A9CF8BF38D96}"/>
              </a:ext>
            </a:extLst>
          </p:cNvPr>
          <p:cNvSpPr/>
          <p:nvPr/>
        </p:nvSpPr>
        <p:spPr>
          <a:xfrm>
            <a:off x="6956612" y="2598003"/>
            <a:ext cx="484094"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EF7FB4-7AF4-A5F5-4922-EA45329AC12A}"/>
              </a:ext>
            </a:extLst>
          </p:cNvPr>
          <p:cNvSpPr/>
          <p:nvPr/>
        </p:nvSpPr>
        <p:spPr>
          <a:xfrm>
            <a:off x="9533965" y="2598003"/>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0CB07FA-12E2-8D52-D13E-18BFB25B9899}"/>
              </a:ext>
            </a:extLst>
          </p:cNvPr>
          <p:cNvSpPr txBox="1"/>
          <p:nvPr/>
        </p:nvSpPr>
        <p:spPr>
          <a:xfrm>
            <a:off x="3466268" y="4289643"/>
            <a:ext cx="4793300" cy="830997"/>
          </a:xfrm>
          <a:prstGeom prst="rect">
            <a:avLst/>
          </a:prstGeom>
          <a:noFill/>
        </p:spPr>
        <p:txBody>
          <a:bodyPr wrap="none" rtlCol="0">
            <a:spAutoFit/>
          </a:bodyPr>
          <a:lstStyle/>
          <a:p>
            <a:r>
              <a:rPr lang="en-US" sz="2400" b="0" dirty="0">
                <a:effectLst/>
                <a:latin typeface="Fira Code" panose="020B0809050000020004" pitchFamily="49" charset="0"/>
              </a:rPr>
              <a:t>The price of BEEF is 1234</a:t>
            </a:r>
          </a:p>
          <a:p>
            <a:endParaRPr lang="en-US" sz="2400" dirty="0"/>
          </a:p>
        </p:txBody>
      </p:sp>
      <p:sp>
        <p:nvSpPr>
          <p:cNvPr id="10" name="Rectangle 9">
            <a:extLst>
              <a:ext uri="{FF2B5EF4-FFF2-40B4-BE49-F238E27FC236}">
                <a16:creationId xmlns:a16="http://schemas.microsoft.com/office/drawing/2014/main" id="{752BF0F1-0312-F414-6EDE-E06C12D60C60}"/>
              </a:ext>
            </a:extLst>
          </p:cNvPr>
          <p:cNvSpPr/>
          <p:nvPr/>
        </p:nvSpPr>
        <p:spPr>
          <a:xfrm>
            <a:off x="5885330" y="4264109"/>
            <a:ext cx="797858"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21F8A6-894D-2C5B-751E-5DC6CB811EE0}"/>
              </a:ext>
            </a:extLst>
          </p:cNvPr>
          <p:cNvSpPr/>
          <p:nvPr/>
        </p:nvSpPr>
        <p:spPr>
          <a:xfrm>
            <a:off x="7342092" y="4264108"/>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EDC89409-CBBD-E8EC-33AE-508BD63EF8F1}"/>
              </a:ext>
            </a:extLst>
          </p:cNvPr>
          <p:cNvSpPr>
            <a:spLocks noGrp="1"/>
          </p:cNvSpPr>
          <p:nvPr>
            <p:ph type="sldNum" sz="quarter" idx="12"/>
          </p:nvPr>
        </p:nvSpPr>
        <p:spPr/>
        <p:txBody>
          <a:bodyPr/>
          <a:lstStyle/>
          <a:p>
            <a:fld id="{0EED7EFE-8F4A-4E55-AD2D-7D815A96E790}" type="slidenum">
              <a:rPr lang="en-US" smtClean="0"/>
              <a:t>6</a:t>
            </a:fld>
            <a:endParaRPr lang="en-US"/>
          </a:p>
        </p:txBody>
      </p:sp>
    </p:spTree>
    <p:extLst>
      <p:ext uri="{BB962C8B-B14F-4D97-AF65-F5344CB8AC3E}">
        <p14:creationId xmlns:p14="http://schemas.microsoft.com/office/powerpoint/2010/main" val="311099907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75123CDA-5F9D-AB20-2B42-0EE4FA896C33}"/>
              </a:ext>
            </a:extLst>
          </p:cNvPr>
          <p:cNvSpPr txBox="1"/>
          <p:nvPr/>
        </p:nvSpPr>
        <p:spPr>
          <a:xfrm>
            <a:off x="1097280" y="2076226"/>
            <a:ext cx="5662127" cy="3754874"/>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795E26"/>
                </a:solidFill>
                <a:effectLst/>
                <a:latin typeface="Fira Code" panose="020B0809050000020004" pitchFamily="49" charset="0"/>
              </a:rPr>
              <a:t>formatter&lt;</a:t>
            </a:r>
            <a:r>
              <a:rPr lang="en-US" sz="1400" b="0" dirty="0">
                <a:solidFill>
                  <a:srgbClr val="7030A0"/>
                </a:solidFill>
                <a:effectLst/>
                <a:latin typeface="Fira Code" panose="020B0809050000020004" pitchFamily="49" charset="0"/>
              </a:rPr>
              <a:t>Point</a:t>
            </a:r>
            <a:r>
              <a:rPr lang="en-US" sz="1400" b="0" dirty="0">
                <a:solidFill>
                  <a:srgbClr val="795E26"/>
                </a:solidFill>
                <a:effectLst/>
                <a:latin typeface="Fira Code" panose="020B0809050000020004" pitchFamily="49" charset="0"/>
              </a:rPr>
              <a:t>&gt;::parse</a:t>
            </a:r>
            <a:r>
              <a:rPr lang="en-US" sz="1400" b="0" dirty="0">
                <a:solidFill>
                  <a:srgbClr val="000000"/>
                </a:solidFill>
                <a:effectLst/>
                <a:latin typeface="Fira Code" panose="020B0809050000020004" pitchFamily="49" charset="0"/>
              </a:rPr>
              <a:t>(</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 </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begin</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 </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end</a:t>
            </a:r>
            <a:r>
              <a:rPr lang="en-US" sz="1400" b="0" dirty="0">
                <a:solidFill>
                  <a:srgbClr val="000000"/>
                </a:solidFill>
                <a:effectLst/>
                <a:latin typeface="Fira Code" panose="020B0809050000020004" pitchFamily="49" charset="0"/>
              </a:rPr>
              <a:t>() </a:t>
            </a:r>
            <a:r>
              <a:rPr lang="en-US" sz="1400" b="0" dirty="0">
                <a:solidFill>
                  <a:srgbClr val="C586C0"/>
                </a:solidFill>
                <a:effectLst/>
                <a:latin typeface="Fira Code" panose="020B0809050000020004" pitchFamily="49" charset="0"/>
              </a:rPr>
              <a:t>or</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 </a:t>
            </a:r>
            <a:r>
              <a:rPr lang="en-US" sz="1400" b="0" dirty="0">
                <a:solidFill>
                  <a:srgbClr val="A31515"/>
                </a:solidFill>
                <a:effectLst/>
                <a:latin typeface="Fira Code" panose="020B0809050000020004" pitchFamily="49" charset="0"/>
              </a:rPr>
              <a:t>'}'</a:t>
            </a:r>
            <a:r>
              <a:rPr lang="en-US" sz="1400" b="0" dirty="0">
                <a:solidFill>
                  <a:srgbClr val="000000"/>
                </a:solidFill>
                <a:effectLst/>
                <a:latin typeface="Fira Code" panose="020B0809050000020004" pitchFamily="49" charset="0"/>
              </a:rPr>
              <a:t>) {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a:t>
            </a:r>
          </a:p>
          <a:p>
            <a:endParaRPr lang="en-US" sz="1400" b="0" dirty="0">
              <a:solidFill>
                <a:srgbClr val="000000"/>
              </a:solidFill>
              <a:effectLst/>
              <a:latin typeface="Fira Code" panose="020B0809050000020004" pitchFamily="49" charset="0"/>
            </a:endParaRP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switch</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case</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'c'</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case</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type = </a:t>
            </a:r>
            <a:r>
              <a:rPr lang="en-US" sz="1400" b="0" dirty="0" err="1">
                <a:solidFill>
                  <a:srgbClr val="267F99"/>
                </a:solidFill>
                <a:effectLst/>
                <a:latin typeface="Fira Code" panose="020B0809050000020004" pitchFamily="49" charset="0"/>
              </a:rPr>
              <a:t>coord</a:t>
            </a:r>
            <a:r>
              <a:rPr lang="en-US" sz="1400" b="0" dirty="0">
                <a:solidFill>
                  <a:srgbClr val="000000"/>
                </a:solidFill>
                <a:effectLst/>
                <a:latin typeface="Fira Code" panose="020B0809050000020004" pitchFamily="49" charset="0"/>
              </a:rPr>
              <a:t>::cartesian;</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break</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case</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'p'</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type = </a:t>
            </a:r>
            <a:r>
              <a:rPr lang="en-US" sz="1400" b="0" dirty="0" err="1">
                <a:solidFill>
                  <a:srgbClr val="267F99"/>
                </a:solidFill>
                <a:effectLst/>
                <a:latin typeface="Fira Code" panose="020B0809050000020004" pitchFamily="49" charset="0"/>
              </a:rPr>
              <a:t>coord</a:t>
            </a:r>
            <a:r>
              <a:rPr lang="en-US" sz="1400" b="0" dirty="0">
                <a:solidFill>
                  <a:srgbClr val="000000"/>
                </a:solidFill>
                <a:effectLst/>
                <a:latin typeface="Fira Code" panose="020B0809050000020004" pitchFamily="49" charset="0"/>
              </a:rPr>
              <a:t>::polar;</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break</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default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throw</a:t>
            </a:r>
            <a:r>
              <a:rPr lang="en-US" sz="1400" b="0" dirty="0">
                <a:solidFill>
                  <a:srgbClr val="000000"/>
                </a:solidFill>
                <a:effectLst/>
                <a:latin typeface="Fira Code" panose="020B0809050000020004" pitchFamily="49" charset="0"/>
              </a:rPr>
              <a:t> </a:t>
            </a:r>
            <a:r>
              <a:rPr lang="en-US" sz="1400" b="0" dirty="0" err="1">
                <a:solidFill>
                  <a:srgbClr val="795E26"/>
                </a:solidFill>
                <a:effectLst/>
                <a:latin typeface="Fira Code" panose="020B0809050000020004" pitchFamily="49" charset="0"/>
              </a:rPr>
              <a:t>format_error</a:t>
            </a:r>
            <a:r>
              <a:rPr lang="en-US" sz="1400" b="0" dirty="0">
                <a:solidFill>
                  <a:srgbClr val="000000"/>
                </a:solidFill>
                <a:effectLst/>
                <a:latin typeface="Fira Code" panose="020B0809050000020004" pitchFamily="49" charset="0"/>
              </a:rPr>
              <a:t>(</a:t>
            </a:r>
            <a:r>
              <a:rPr lang="en-US" sz="1400" b="0" dirty="0">
                <a:solidFill>
                  <a:srgbClr val="A31515"/>
                </a:solidFill>
                <a:effectLst/>
                <a:latin typeface="Fira Code" panose="020B0809050000020004" pitchFamily="49" charset="0"/>
              </a:rPr>
              <a:t>"invalid type"</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it</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7FC51EDD-F910-1701-6D26-DA02BF16F7BA}"/>
              </a:ext>
            </a:extLst>
          </p:cNvPr>
          <p:cNvSpPr>
            <a:spLocks noGrp="1"/>
          </p:cNvSpPr>
          <p:nvPr>
            <p:ph type="sldNum" sz="quarter" idx="12"/>
          </p:nvPr>
        </p:nvSpPr>
        <p:spPr/>
        <p:txBody>
          <a:bodyPr/>
          <a:lstStyle/>
          <a:p>
            <a:fld id="{0EED7EFE-8F4A-4E55-AD2D-7D815A96E790}" type="slidenum">
              <a:rPr lang="en-US" smtClean="0"/>
              <a:t>60</a:t>
            </a:fld>
            <a:endParaRPr lang="en-US"/>
          </a:p>
        </p:txBody>
      </p:sp>
    </p:spTree>
    <p:extLst>
      <p:ext uri="{BB962C8B-B14F-4D97-AF65-F5344CB8AC3E}">
        <p14:creationId xmlns:p14="http://schemas.microsoft.com/office/powerpoint/2010/main" val="100135321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75123CDA-5F9D-AB20-2B42-0EE4FA896C33}"/>
              </a:ext>
            </a:extLst>
          </p:cNvPr>
          <p:cNvSpPr txBox="1"/>
          <p:nvPr/>
        </p:nvSpPr>
        <p:spPr>
          <a:xfrm>
            <a:off x="1097280" y="2076226"/>
            <a:ext cx="4926349" cy="3970318"/>
          </a:xfrm>
          <a:prstGeom prst="rect">
            <a:avLst/>
          </a:prstGeom>
          <a:noFill/>
        </p:spPr>
        <p:txBody>
          <a:bodyPr wrap="none" rtlCol="0">
            <a:spAutoFit/>
          </a:bodyPr>
          <a:lstStyle/>
          <a:p>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795E26"/>
                </a:solidFill>
                <a:effectLst/>
                <a:latin typeface="Fira Code" panose="020B0809050000020004" pitchFamily="49" charset="0"/>
              </a:rPr>
              <a:t>formatter&lt;</a:t>
            </a:r>
            <a:r>
              <a:rPr lang="en-US" sz="1200" b="0" dirty="0">
                <a:solidFill>
                  <a:srgbClr val="7030A0"/>
                </a:solidFill>
                <a:effectLst/>
                <a:latin typeface="Fira Code" panose="020B0809050000020004" pitchFamily="49" charset="0"/>
              </a:rPr>
              <a:t>Point</a:t>
            </a:r>
            <a:r>
              <a:rPr lang="en-US" sz="1200" b="0" dirty="0">
                <a:solidFill>
                  <a:srgbClr val="795E26"/>
                </a:solidFill>
                <a:effectLst/>
                <a:latin typeface="Fira Code" panose="020B0809050000020004" pitchFamily="49" charset="0"/>
              </a:rPr>
              <a:t>&gt;::parse</a:t>
            </a:r>
            <a:r>
              <a:rPr lang="en-US" sz="1200" b="0" dirty="0">
                <a:solidFill>
                  <a:srgbClr val="000000"/>
                </a:solidFill>
                <a:effectLst/>
                <a:latin typeface="Fira Code" panose="020B0809050000020004" pitchFamily="49" charset="0"/>
              </a:rPr>
              <a:t>(</a:t>
            </a:r>
            <a:r>
              <a:rPr lang="en-US" sz="1200" b="0" dirty="0">
                <a:solidFill>
                  <a:srgbClr val="0000FF"/>
                </a:solidFill>
                <a:effectLst/>
                <a:latin typeface="Fira Code" panose="020B0809050000020004" pitchFamily="49" charset="0"/>
              </a:rPr>
              <a:t>auto&amp;</a:t>
            </a:r>
            <a:r>
              <a:rPr lang="en-US" sz="1200" b="0" dirty="0">
                <a:solidFill>
                  <a:srgbClr val="000000"/>
                </a:solidFill>
                <a:effectLst/>
                <a:latin typeface="Fira Code" panose="020B0809050000020004" pitchFamily="49" charset="0"/>
              </a:rPr>
              <a:t> </a:t>
            </a:r>
            <a:r>
              <a:rPr lang="en-US" sz="1200" b="0" dirty="0" err="1">
                <a:solidFill>
                  <a:srgbClr val="001080"/>
                </a:solidFill>
                <a:effectLst/>
                <a:latin typeface="Fira Code" panose="020B0809050000020004" pitchFamily="49" charset="0"/>
              </a:rPr>
              <a:t>ctx</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0000FF"/>
                </a:solidFill>
                <a:effectLst/>
                <a:latin typeface="Fira Code" panose="020B0809050000020004" pitchFamily="49" charset="0"/>
              </a:rPr>
              <a:t>auto</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it</a:t>
            </a:r>
            <a:r>
              <a:rPr lang="en-US" sz="1200" b="0" dirty="0">
                <a:solidFill>
                  <a:srgbClr val="000000"/>
                </a:solidFill>
                <a:effectLst/>
                <a:latin typeface="Fira Code" panose="020B0809050000020004" pitchFamily="49" charset="0"/>
              </a:rPr>
              <a: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begin</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if</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it</a:t>
            </a:r>
            <a:r>
              <a:rPr lang="en-US" sz="1200" b="0" dirty="0">
                <a:solidFill>
                  <a:srgbClr val="000000"/>
                </a:solidFill>
                <a:effectLst/>
                <a:latin typeface="Fira Code" panose="020B0809050000020004" pitchFamily="49" charset="0"/>
              </a:rPr>
              <a:t> == </a:t>
            </a:r>
            <a:r>
              <a:rPr lang="en-US" sz="1200" b="0" dirty="0" err="1">
                <a:solidFill>
                  <a:srgbClr val="001080"/>
                </a:solidFill>
                <a:effectLst/>
                <a:latin typeface="Fira Code" panose="020B0809050000020004" pitchFamily="49" charset="0"/>
              </a:rPr>
              <a:t>ctx</a:t>
            </a:r>
            <a:r>
              <a:rPr lang="en-US" sz="1200" b="0" dirty="0" err="1">
                <a:solidFill>
                  <a:srgbClr val="000000"/>
                </a:solidFill>
                <a:effectLst/>
                <a:latin typeface="Fira Code" panose="020B0809050000020004" pitchFamily="49" charset="0"/>
              </a:rPr>
              <a:t>.</a:t>
            </a:r>
            <a:r>
              <a:rPr lang="en-US" sz="1200" b="0" dirty="0" err="1">
                <a:solidFill>
                  <a:srgbClr val="795E26"/>
                </a:solidFill>
                <a:effectLst/>
                <a:latin typeface="Fira Code" panose="020B0809050000020004" pitchFamily="49" charset="0"/>
              </a:rPr>
              <a:t>end</a:t>
            </a:r>
            <a:r>
              <a:rPr lang="en-US" sz="1200" b="0" dirty="0">
                <a:solidFill>
                  <a:srgbClr val="000000"/>
                </a:solidFill>
                <a:effectLst/>
                <a:latin typeface="Fira Code" panose="020B0809050000020004" pitchFamily="49" charset="0"/>
              </a:rPr>
              <a:t>() </a:t>
            </a:r>
            <a:r>
              <a:rPr lang="en-US" sz="1200" b="0" dirty="0">
                <a:solidFill>
                  <a:srgbClr val="C586C0"/>
                </a:solidFill>
                <a:effectLst/>
                <a:latin typeface="Fira Code" panose="020B0809050000020004" pitchFamily="49" charset="0"/>
              </a:rPr>
              <a:t>or</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it</a:t>
            </a:r>
            <a:r>
              <a:rPr lang="en-US" sz="1200" b="0" dirty="0">
                <a:solidFill>
                  <a:srgbClr val="000000"/>
                </a:solidFill>
                <a:effectLst/>
                <a:latin typeface="Fira Code" panose="020B0809050000020004" pitchFamily="49" charset="0"/>
              </a:rPr>
              <a:t> ==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 {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it</a:t>
            </a:r>
            <a:r>
              <a:rPr lang="en-US" sz="1200" b="0" dirty="0">
                <a:solidFill>
                  <a:srgbClr val="000000"/>
                </a:solidFill>
                <a:effectLst/>
                <a:latin typeface="Fira Code" panose="020B0809050000020004" pitchFamily="49" charset="0"/>
              </a:rPr>
              <a:t>; }</a:t>
            </a:r>
          </a:p>
          <a:p>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switch</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it</a:t>
            </a:r>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case</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'c'</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case</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'r'</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type = </a:t>
            </a:r>
            <a:r>
              <a:rPr lang="en-US" sz="1200" b="0" dirty="0" err="1">
                <a:solidFill>
                  <a:srgbClr val="267F99"/>
                </a:solidFill>
                <a:effectLst/>
                <a:latin typeface="Fira Code" panose="020B0809050000020004" pitchFamily="49" charset="0"/>
              </a:rPr>
              <a:t>coord</a:t>
            </a:r>
            <a:r>
              <a:rPr lang="en-US" sz="1200" b="0" dirty="0">
                <a:solidFill>
                  <a:srgbClr val="000000"/>
                </a:solidFill>
                <a:effectLst/>
                <a:latin typeface="Fira Code" panose="020B0809050000020004" pitchFamily="49" charset="0"/>
              </a:rPr>
              <a:t>::cartesian;</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break</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case</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'p'</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type = </a:t>
            </a:r>
            <a:r>
              <a:rPr lang="en-US" sz="1200" b="0" dirty="0" err="1">
                <a:solidFill>
                  <a:srgbClr val="267F99"/>
                </a:solidFill>
                <a:effectLst/>
                <a:latin typeface="Fira Code" panose="020B0809050000020004" pitchFamily="49" charset="0"/>
              </a:rPr>
              <a:t>coord</a:t>
            </a:r>
            <a:r>
              <a:rPr lang="en-US" sz="1200" b="0" dirty="0">
                <a:solidFill>
                  <a:srgbClr val="000000"/>
                </a:solidFill>
                <a:effectLst/>
                <a:latin typeface="Fira Code" panose="020B0809050000020004" pitchFamily="49" charset="0"/>
              </a:rPr>
              <a:t>::polar;</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break</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case</a:t>
            </a:r>
            <a:r>
              <a:rPr lang="en-US" sz="1200" b="0" dirty="0">
                <a:solidFill>
                  <a:srgbClr val="000000"/>
                </a:solidFill>
                <a:effectLst/>
                <a:latin typeface="Fira Code" panose="020B0809050000020004" pitchFamily="49" charset="0"/>
              </a:rPr>
              <a:t> </a:t>
            </a:r>
            <a:r>
              <a:rPr lang="en-US" sz="1200" b="0" dirty="0">
                <a:solidFill>
                  <a:srgbClr val="A31515"/>
                </a:solidFill>
                <a:effectLst/>
                <a:latin typeface="Fira Code" panose="020B0809050000020004" pitchFamily="49" charset="0"/>
              </a:rPr>
              <a:t>'{'</a:t>
            </a:r>
            <a:r>
              <a:rPr lang="en-US" sz="1200" b="0" dirty="0">
                <a:solidFill>
                  <a:srgbClr val="000000"/>
                </a:solidFill>
                <a:effectLst/>
                <a:latin typeface="Fira Code" panose="020B0809050000020004" pitchFamily="49" charset="0"/>
              </a:rPr>
              <a:t>: {</a:t>
            </a:r>
          </a:p>
          <a:p>
            <a:r>
              <a:rPr lang="en-US" sz="1200" dirty="0">
                <a:solidFill>
                  <a:srgbClr val="000000"/>
                </a:solidFill>
                <a:latin typeface="Fira Code" panose="020B0809050000020004" pitchFamily="49" charset="0"/>
              </a:rPr>
              <a:t>    </a:t>
            </a:r>
            <a:r>
              <a:rPr lang="en-US" sz="1200" b="0" dirty="0">
                <a:solidFill>
                  <a:srgbClr val="008000"/>
                </a:solidFill>
                <a:effectLst/>
                <a:latin typeface="Fira Code" panose="020B0809050000020004" pitchFamily="49" charset="0"/>
              </a:rPr>
              <a:t>// ...</a:t>
            </a:r>
            <a:r>
              <a:rPr lang="en-US" sz="1200" dirty="0">
                <a:solidFill>
                  <a:srgbClr val="000000"/>
                </a:solidFill>
                <a:latin typeface="Fira Code" panose="020B0809050000020004" pitchFamily="49" charset="0"/>
              </a:rPr>
              <a:t>    </a:t>
            </a:r>
            <a:endParaRPr lang="en-US" sz="1200" b="0" dirty="0">
              <a:solidFill>
                <a:srgbClr val="000000"/>
              </a:solidFill>
              <a:effectLst/>
              <a:latin typeface="Fira Code" panose="020B0809050000020004" pitchFamily="49" charset="0"/>
            </a:endParaRP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break</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default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throw</a:t>
            </a:r>
            <a:r>
              <a:rPr lang="en-US" sz="1200" b="0" dirty="0">
                <a:solidFill>
                  <a:srgbClr val="000000"/>
                </a:solidFill>
                <a:effectLst/>
                <a:latin typeface="Fira Code" panose="020B0809050000020004" pitchFamily="49" charset="0"/>
              </a:rPr>
              <a:t> </a:t>
            </a:r>
            <a:r>
              <a:rPr lang="en-US" sz="1200" b="0" dirty="0" err="1">
                <a:solidFill>
                  <a:srgbClr val="795E26"/>
                </a:solidFill>
                <a:effectLst/>
                <a:latin typeface="Fira Code" panose="020B0809050000020004" pitchFamily="49" charset="0"/>
              </a:rPr>
              <a:t>format_error</a:t>
            </a:r>
            <a:r>
              <a:rPr lang="en-US" sz="1200" b="0" dirty="0">
                <a:solidFill>
                  <a:srgbClr val="000000"/>
                </a:solidFill>
                <a:effectLst/>
                <a:latin typeface="Fira Code" panose="020B0809050000020004" pitchFamily="49" charset="0"/>
              </a:rPr>
              <a:t>(</a:t>
            </a:r>
            <a:r>
              <a:rPr lang="en-US" sz="1200" b="0" dirty="0">
                <a:solidFill>
                  <a:srgbClr val="A31515"/>
                </a:solidFill>
                <a:effectLst/>
                <a:latin typeface="Fira Code" panose="020B0809050000020004" pitchFamily="49" charset="0"/>
              </a:rPr>
              <a:t>"invalid type"</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  }</a:t>
            </a:r>
          </a:p>
          <a:p>
            <a:r>
              <a:rPr lang="en-US" sz="1200" b="0" dirty="0">
                <a:solidFill>
                  <a:srgbClr val="000000"/>
                </a:solidFill>
                <a:effectLst/>
                <a:latin typeface="Fira Code" panose="020B0809050000020004" pitchFamily="49" charset="0"/>
              </a:rPr>
              <a:t>  </a:t>
            </a:r>
            <a:r>
              <a:rPr lang="en-US" sz="1200" b="0" dirty="0">
                <a:solidFill>
                  <a:srgbClr val="AF00DB"/>
                </a:solidFill>
                <a:effectLst/>
                <a:latin typeface="Fira Code" panose="020B0809050000020004" pitchFamily="49" charset="0"/>
              </a:rPr>
              <a:t>return</a:t>
            </a:r>
            <a:r>
              <a:rPr lang="en-US" sz="1200" b="0" dirty="0">
                <a:solidFill>
                  <a:srgbClr val="000000"/>
                </a:solidFill>
                <a:effectLst/>
                <a:latin typeface="Fira Code" panose="020B0809050000020004" pitchFamily="49" charset="0"/>
              </a:rPr>
              <a:t> </a:t>
            </a:r>
            <a:r>
              <a:rPr lang="en-US" sz="1200" b="0" dirty="0">
                <a:solidFill>
                  <a:srgbClr val="001080"/>
                </a:solidFill>
                <a:effectLst/>
                <a:latin typeface="Fira Code" panose="020B0809050000020004" pitchFamily="49" charset="0"/>
              </a:rPr>
              <a:t>it</a:t>
            </a:r>
            <a:r>
              <a:rPr lang="en-US" sz="1200" b="0" dirty="0">
                <a:solidFill>
                  <a:srgbClr val="000000"/>
                </a:solidFill>
                <a:effectLst/>
                <a:latin typeface="Fira Code" panose="020B0809050000020004" pitchFamily="49" charset="0"/>
              </a:rPr>
              <a:t>;</a:t>
            </a:r>
          </a:p>
          <a:p>
            <a:r>
              <a:rPr lang="en-US" sz="1200"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15A1521C-9DBB-1218-43BB-CC149D09E16D}"/>
              </a:ext>
            </a:extLst>
          </p:cNvPr>
          <p:cNvSpPr>
            <a:spLocks noGrp="1"/>
          </p:cNvSpPr>
          <p:nvPr>
            <p:ph type="sldNum" sz="quarter" idx="12"/>
          </p:nvPr>
        </p:nvSpPr>
        <p:spPr/>
        <p:txBody>
          <a:bodyPr/>
          <a:lstStyle/>
          <a:p>
            <a:fld id="{0EED7EFE-8F4A-4E55-AD2D-7D815A96E790}" type="slidenum">
              <a:rPr lang="en-US" smtClean="0"/>
              <a:t>61</a:t>
            </a:fld>
            <a:endParaRPr lang="en-US"/>
          </a:p>
        </p:txBody>
      </p:sp>
    </p:spTree>
    <p:extLst>
      <p:ext uri="{BB962C8B-B14F-4D97-AF65-F5344CB8AC3E}">
        <p14:creationId xmlns:p14="http://schemas.microsoft.com/office/powerpoint/2010/main" val="261883744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75123CDA-5F9D-AB20-2B42-0EE4FA896C33}"/>
              </a:ext>
            </a:extLst>
          </p:cNvPr>
          <p:cNvSpPr txBox="1"/>
          <p:nvPr/>
        </p:nvSpPr>
        <p:spPr>
          <a:xfrm>
            <a:off x="1097280" y="2076226"/>
            <a:ext cx="3393878" cy="4031873"/>
          </a:xfrm>
          <a:prstGeom prst="rect">
            <a:avLst/>
          </a:prstGeom>
          <a:noFill/>
        </p:spPr>
        <p:txBody>
          <a:bodyPr wrap="none" rtlCol="0">
            <a:spAutoFit/>
          </a:bodyPr>
          <a:lstStyle/>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case</a:t>
            </a:r>
            <a:r>
              <a:rPr lang="en-US" sz="1600" b="0" dirty="0">
                <a:solidFill>
                  <a:srgbClr val="000000"/>
                </a:solidFill>
                <a:effectLst/>
                <a:latin typeface="Fira Code" panose="020B0809050000020004" pitchFamily="49" charset="0"/>
              </a:rPr>
              <a:t>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type = </a:t>
            </a:r>
            <a:r>
              <a:rPr lang="en-US" sz="1600" b="0" dirty="0" err="1">
                <a:solidFill>
                  <a:srgbClr val="267F99"/>
                </a:solidFill>
                <a:effectLst/>
                <a:latin typeface="Fira Code" panose="020B0809050000020004" pitchFamily="49" charset="0"/>
              </a:rPr>
              <a:t>coord</a:t>
            </a:r>
            <a:r>
              <a:rPr lang="en-US" sz="1600" b="0" dirty="0">
                <a:solidFill>
                  <a:srgbClr val="000000"/>
                </a:solidFill>
                <a:effectLst/>
                <a:latin typeface="Fira Code" panose="020B0809050000020004" pitchFamily="49" charset="0"/>
              </a:rPr>
              <a:t>::dynamic;</a:t>
            </a: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break</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p:txBody>
      </p:sp>
      <p:sp>
        <p:nvSpPr>
          <p:cNvPr id="6" name="Slide Number Placeholder 5">
            <a:extLst>
              <a:ext uri="{FF2B5EF4-FFF2-40B4-BE49-F238E27FC236}">
                <a16:creationId xmlns:a16="http://schemas.microsoft.com/office/drawing/2014/main" id="{7B49474C-E410-94BC-598F-88C3FB2F6618}"/>
              </a:ext>
            </a:extLst>
          </p:cNvPr>
          <p:cNvSpPr>
            <a:spLocks noGrp="1"/>
          </p:cNvSpPr>
          <p:nvPr>
            <p:ph type="sldNum" sz="quarter" idx="12"/>
          </p:nvPr>
        </p:nvSpPr>
        <p:spPr/>
        <p:txBody>
          <a:bodyPr/>
          <a:lstStyle/>
          <a:p>
            <a:fld id="{0EED7EFE-8F4A-4E55-AD2D-7D815A96E790}" type="slidenum">
              <a:rPr lang="en-US" smtClean="0"/>
              <a:t>62</a:t>
            </a:fld>
            <a:endParaRPr lang="en-US"/>
          </a:p>
        </p:txBody>
      </p:sp>
    </p:spTree>
    <p:extLst>
      <p:ext uri="{BB962C8B-B14F-4D97-AF65-F5344CB8AC3E}">
        <p14:creationId xmlns:p14="http://schemas.microsoft.com/office/powerpoint/2010/main" val="395742350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75123CDA-5F9D-AB20-2B42-0EE4FA896C33}"/>
              </a:ext>
            </a:extLst>
          </p:cNvPr>
          <p:cNvSpPr txBox="1"/>
          <p:nvPr/>
        </p:nvSpPr>
        <p:spPr>
          <a:xfrm>
            <a:off x="1097280" y="2076226"/>
            <a:ext cx="4257897" cy="4031873"/>
          </a:xfrm>
          <a:prstGeom prst="rect">
            <a:avLst/>
          </a:prstGeom>
          <a:noFill/>
        </p:spPr>
        <p:txBody>
          <a:bodyPr wrap="none" rtlCol="0">
            <a:spAutoFit/>
          </a:bodyPr>
          <a:lstStyle/>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case</a:t>
            </a:r>
            <a:r>
              <a:rPr lang="en-US" sz="1600" b="0" dirty="0">
                <a:solidFill>
                  <a:srgbClr val="000000"/>
                </a:solidFill>
                <a:effectLst/>
                <a:latin typeface="Fira Code" panose="020B0809050000020004" pitchFamily="49" charset="0"/>
              </a:rPr>
              <a:t>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type = </a:t>
            </a:r>
            <a:r>
              <a:rPr lang="en-US" sz="1600" b="0" dirty="0" err="1">
                <a:solidFill>
                  <a:srgbClr val="267F99"/>
                </a:solidFill>
                <a:effectLst/>
                <a:latin typeface="Fira Code" panose="020B0809050000020004" pitchFamily="49" charset="0"/>
              </a:rPr>
              <a:t>coord</a:t>
            </a:r>
            <a:r>
              <a:rPr lang="en-US" sz="1600" b="0" dirty="0">
                <a:solidFill>
                  <a:srgbClr val="000000"/>
                </a:solidFill>
                <a:effectLst/>
                <a:latin typeface="Fira Code" panose="020B0809050000020004" pitchFamily="49" charset="0"/>
              </a:rPr>
              <a:t>::dynamic;</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err="1">
                <a:solidFill>
                  <a:srgbClr val="000000"/>
                </a:solidFill>
                <a:effectLst/>
                <a:latin typeface="Fira Code" panose="020B0809050000020004" pitchFamily="49" charset="0"/>
              </a:rPr>
              <a:t>arg_id</a:t>
            </a:r>
            <a:r>
              <a:rPr lang="en-US" sz="1600" b="0" dirty="0">
                <a:solidFill>
                  <a:srgbClr val="000000"/>
                </a:solidFill>
                <a:effectLst/>
                <a:latin typeface="Fira Code" panose="020B0809050000020004" pitchFamily="49" charset="0"/>
              </a:rPr>
              <a: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next_arg_id</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else</a:t>
            </a:r>
            <a:r>
              <a:rPr lang="en-US" sz="1600" b="0" dirty="0">
                <a:solidFill>
                  <a:srgbClr val="000000"/>
                </a:solidFill>
                <a:effectLst/>
                <a:latin typeface="Fira Code" panose="020B0809050000020004" pitchFamily="49" charset="0"/>
              </a:rPr>
              <a:t> {</a:t>
            </a: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break</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p:txBody>
      </p:sp>
      <p:sp>
        <p:nvSpPr>
          <p:cNvPr id="6" name="Slide Number Placeholder 5">
            <a:extLst>
              <a:ext uri="{FF2B5EF4-FFF2-40B4-BE49-F238E27FC236}">
                <a16:creationId xmlns:a16="http://schemas.microsoft.com/office/drawing/2014/main" id="{538A7496-5E73-FFCE-F553-B1AA77ABDAC2}"/>
              </a:ext>
            </a:extLst>
          </p:cNvPr>
          <p:cNvSpPr>
            <a:spLocks noGrp="1"/>
          </p:cNvSpPr>
          <p:nvPr>
            <p:ph type="sldNum" sz="quarter" idx="12"/>
          </p:nvPr>
        </p:nvSpPr>
        <p:spPr/>
        <p:txBody>
          <a:bodyPr/>
          <a:lstStyle/>
          <a:p>
            <a:fld id="{0EED7EFE-8F4A-4E55-AD2D-7D815A96E790}" type="slidenum">
              <a:rPr lang="en-US" smtClean="0"/>
              <a:t>63</a:t>
            </a:fld>
            <a:endParaRPr lang="en-US"/>
          </a:p>
        </p:txBody>
      </p:sp>
    </p:spTree>
    <p:extLst>
      <p:ext uri="{BB962C8B-B14F-4D97-AF65-F5344CB8AC3E}">
        <p14:creationId xmlns:p14="http://schemas.microsoft.com/office/powerpoint/2010/main" val="106252882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75123CDA-5F9D-AB20-2B42-0EE4FA896C33}"/>
              </a:ext>
            </a:extLst>
          </p:cNvPr>
          <p:cNvSpPr txBox="1"/>
          <p:nvPr/>
        </p:nvSpPr>
        <p:spPr>
          <a:xfrm>
            <a:off x="1097280" y="2076226"/>
            <a:ext cx="7960834" cy="4031873"/>
          </a:xfrm>
          <a:prstGeom prst="rect">
            <a:avLst/>
          </a:prstGeom>
          <a:noFill/>
        </p:spPr>
        <p:txBody>
          <a:bodyPr wrap="none" rtlCol="0">
            <a:spAutoFit/>
          </a:bodyPr>
          <a:lstStyle/>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case</a:t>
            </a:r>
            <a:r>
              <a:rPr lang="en-US" sz="1600" b="0" dirty="0">
                <a:solidFill>
                  <a:srgbClr val="000000"/>
                </a:solidFill>
                <a:effectLst/>
                <a:latin typeface="Fira Code" panose="020B0809050000020004" pitchFamily="49" charset="0"/>
              </a:rPr>
              <a:t>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type = </a:t>
            </a:r>
            <a:r>
              <a:rPr lang="en-US" sz="1600" b="0" dirty="0" err="1">
                <a:solidFill>
                  <a:srgbClr val="267F99"/>
                </a:solidFill>
                <a:effectLst/>
                <a:latin typeface="Fira Code" panose="020B0809050000020004" pitchFamily="49" charset="0"/>
              </a:rPr>
              <a:t>coord</a:t>
            </a:r>
            <a:r>
              <a:rPr lang="en-US" sz="1600" b="0" dirty="0">
                <a:solidFill>
                  <a:srgbClr val="000000"/>
                </a:solidFill>
                <a:effectLst/>
                <a:latin typeface="Fira Code" panose="020B0809050000020004" pitchFamily="49" charset="0"/>
              </a:rPr>
              <a:t>::dynamic;</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err="1">
                <a:solidFill>
                  <a:srgbClr val="000000"/>
                </a:solidFill>
                <a:effectLst/>
                <a:latin typeface="Fira Code" panose="020B0809050000020004" pitchFamily="49" charset="0"/>
              </a:rPr>
              <a:t>arg_id</a:t>
            </a:r>
            <a:r>
              <a:rPr lang="en-US" sz="1600" b="0" dirty="0">
                <a:solidFill>
                  <a:srgbClr val="000000"/>
                </a:solidFill>
                <a:effectLst/>
                <a:latin typeface="Fira Code" panose="020B0809050000020004" pitchFamily="49" charset="0"/>
              </a:rPr>
              <a: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next_arg_id</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else</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[p, e] = </a:t>
            </a:r>
            <a:r>
              <a:rPr lang="en-US" sz="1600" b="0" dirty="0">
                <a:solidFill>
                  <a:srgbClr val="267F99"/>
                </a:solidFill>
                <a:effectLst/>
                <a:latin typeface="Fira Code" panose="020B0809050000020004" pitchFamily="49" charset="0"/>
              </a:rPr>
              <a:t>std</a:t>
            </a:r>
            <a:r>
              <a:rPr lang="en-US" sz="1600" b="0" dirty="0">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from_chars</a:t>
            </a:r>
            <a:r>
              <a:rPr lang="en-US" sz="1600" b="0" dirty="0">
                <a:solidFill>
                  <a:srgbClr val="000000"/>
                </a:solidFill>
                <a:effectLst/>
                <a:latin typeface="Fira Code" panose="020B0809050000020004" pitchFamily="49" charset="0"/>
              </a:rPr>
              <a:t>(&amp;*</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 &amp;*</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err="1">
                <a:solidFill>
                  <a:srgbClr val="000000"/>
                </a:solidFill>
                <a:effectLst/>
                <a:latin typeface="Fira Code" panose="020B0809050000020004" pitchFamily="49" charset="0"/>
              </a:rPr>
              <a:t>arg_id</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 + (p - &amp;*</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a:t>
            </a: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break</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p:txBody>
      </p:sp>
      <p:sp>
        <p:nvSpPr>
          <p:cNvPr id="6" name="Slide Number Placeholder 5">
            <a:extLst>
              <a:ext uri="{FF2B5EF4-FFF2-40B4-BE49-F238E27FC236}">
                <a16:creationId xmlns:a16="http://schemas.microsoft.com/office/drawing/2014/main" id="{5A475C89-25C5-F975-0084-8E02971BF8A1}"/>
              </a:ext>
            </a:extLst>
          </p:cNvPr>
          <p:cNvSpPr>
            <a:spLocks noGrp="1"/>
          </p:cNvSpPr>
          <p:nvPr>
            <p:ph type="sldNum" sz="quarter" idx="12"/>
          </p:nvPr>
        </p:nvSpPr>
        <p:spPr/>
        <p:txBody>
          <a:bodyPr/>
          <a:lstStyle/>
          <a:p>
            <a:fld id="{0EED7EFE-8F4A-4E55-AD2D-7D815A96E790}" type="slidenum">
              <a:rPr lang="en-US" smtClean="0"/>
              <a:t>64</a:t>
            </a:fld>
            <a:endParaRPr lang="en-US"/>
          </a:p>
        </p:txBody>
      </p:sp>
    </p:spTree>
    <p:extLst>
      <p:ext uri="{BB962C8B-B14F-4D97-AF65-F5344CB8AC3E}">
        <p14:creationId xmlns:p14="http://schemas.microsoft.com/office/powerpoint/2010/main" val="252281287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Parsing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4" name="TextBox 3">
            <a:extLst>
              <a:ext uri="{FF2B5EF4-FFF2-40B4-BE49-F238E27FC236}">
                <a16:creationId xmlns:a16="http://schemas.microsoft.com/office/drawing/2014/main" id="{75123CDA-5F9D-AB20-2B42-0EE4FA896C33}"/>
              </a:ext>
            </a:extLst>
          </p:cNvPr>
          <p:cNvSpPr txBox="1"/>
          <p:nvPr/>
        </p:nvSpPr>
        <p:spPr>
          <a:xfrm>
            <a:off x="1097280" y="2076226"/>
            <a:ext cx="8084264" cy="4278094"/>
          </a:xfrm>
          <a:prstGeom prst="rect">
            <a:avLst/>
          </a:prstGeom>
          <a:noFill/>
        </p:spPr>
        <p:txBody>
          <a:bodyPr wrap="none" rtlCol="0">
            <a:spAutoFit/>
          </a:bodyPr>
          <a:lstStyle/>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case</a:t>
            </a:r>
            <a:r>
              <a:rPr lang="en-US" sz="1600" b="0" dirty="0">
                <a:solidFill>
                  <a:srgbClr val="000000"/>
                </a:solidFill>
                <a:effectLst/>
                <a:latin typeface="Fira Code" panose="020B0809050000020004" pitchFamily="49" charset="0"/>
              </a:rPr>
              <a:t>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type = </a:t>
            </a:r>
            <a:r>
              <a:rPr lang="en-US" sz="1600" b="0" dirty="0" err="1">
                <a:solidFill>
                  <a:srgbClr val="267F99"/>
                </a:solidFill>
                <a:effectLst/>
                <a:latin typeface="Fira Code" panose="020B0809050000020004" pitchFamily="49" charset="0"/>
              </a:rPr>
              <a:t>coord</a:t>
            </a:r>
            <a:r>
              <a:rPr lang="en-US" sz="1600" b="0" dirty="0">
                <a:solidFill>
                  <a:srgbClr val="000000"/>
                </a:solidFill>
                <a:effectLst/>
                <a:latin typeface="Fira Code" panose="020B0809050000020004" pitchFamily="49" charset="0"/>
              </a:rPr>
              <a:t>::dynamic;</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err="1">
                <a:solidFill>
                  <a:srgbClr val="000000"/>
                </a:solidFill>
                <a:effectLst/>
                <a:latin typeface="Fira Code" panose="020B0809050000020004" pitchFamily="49" charset="0"/>
              </a:rPr>
              <a:t>arg_id</a:t>
            </a:r>
            <a:r>
              <a:rPr lang="en-US" sz="1600" b="0" dirty="0">
                <a:solidFill>
                  <a:srgbClr val="000000"/>
                </a:solidFill>
                <a:effectLst/>
                <a:latin typeface="Fira Code" panose="020B0809050000020004" pitchFamily="49" charset="0"/>
              </a:rPr>
              <a: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next_arg_id</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else</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[p, e] = </a:t>
            </a:r>
            <a:r>
              <a:rPr lang="en-US" sz="1600" b="0" dirty="0">
                <a:solidFill>
                  <a:srgbClr val="267F99"/>
                </a:solidFill>
                <a:effectLst/>
                <a:latin typeface="Fira Code" panose="020B0809050000020004" pitchFamily="49" charset="0"/>
              </a:rPr>
              <a:t>std</a:t>
            </a:r>
            <a:r>
              <a:rPr lang="en-US" sz="1600" b="0" dirty="0">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from_chars</a:t>
            </a:r>
            <a:r>
              <a:rPr lang="en-US" sz="1600" b="0" dirty="0">
                <a:solidFill>
                  <a:srgbClr val="000000"/>
                </a:solidFill>
                <a:effectLst/>
                <a:latin typeface="Fira Code" panose="020B0809050000020004" pitchFamily="49" charset="0"/>
              </a:rPr>
              <a:t>(&amp;*</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 &amp;*</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err="1">
                <a:solidFill>
                  <a:srgbClr val="000000"/>
                </a:solidFill>
                <a:effectLst/>
                <a:latin typeface="Fira Code" panose="020B0809050000020004" pitchFamily="49" charset="0"/>
              </a:rPr>
              <a:t>arg_id</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 + (p - &amp;*</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(e == </a:t>
            </a:r>
            <a:r>
              <a:rPr lang="en-US" sz="1600" b="0" dirty="0">
                <a:solidFill>
                  <a:srgbClr val="267F99"/>
                </a:solidFill>
                <a:effectLst/>
                <a:latin typeface="Fira Code" panose="020B0809050000020004" pitchFamily="49" charset="0"/>
              </a:rPr>
              <a:t>std</a:t>
            </a:r>
            <a:r>
              <a:rPr lang="en-US" sz="1600" b="0" dirty="0">
                <a:solidFill>
                  <a:srgbClr val="000000"/>
                </a:solidFill>
                <a:effectLst/>
                <a:latin typeface="Fira Code" panose="020B0809050000020004" pitchFamily="49" charset="0"/>
              </a:rPr>
              <a:t>::</a:t>
            </a:r>
            <a:r>
              <a:rPr lang="en-US" sz="1600" b="0" dirty="0" err="1">
                <a:solidFill>
                  <a:srgbClr val="267F99"/>
                </a:solidFill>
                <a:effectLst/>
                <a:latin typeface="Fira Code" panose="020B0809050000020004" pitchFamily="49" charset="0"/>
              </a:rPr>
              <a:t>errc</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and</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 !=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end</a:t>
            </a:r>
            <a:r>
              <a:rPr lang="en-US" sz="1600" b="0" dirty="0">
                <a:solidFill>
                  <a:srgbClr val="000000"/>
                </a:solidFill>
                <a:effectLst/>
                <a:latin typeface="Fira Code" panose="020B0809050000020004" pitchFamily="49" charset="0"/>
              </a:rPr>
              <a:t>() </a:t>
            </a:r>
            <a:r>
              <a:rPr lang="en-US" sz="1600" b="0" dirty="0">
                <a:solidFill>
                  <a:srgbClr val="C586C0"/>
                </a:solidFill>
                <a:effectLst/>
                <a:latin typeface="Fira Code" panose="020B0809050000020004" pitchFamily="49" charset="0"/>
              </a:rPr>
              <a:t>and</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it</a:t>
            </a:r>
            <a:r>
              <a:rPr lang="en-US" sz="1600" b="0" dirty="0">
                <a:solidFill>
                  <a:srgbClr val="000000"/>
                </a:solidFill>
                <a:effectLst/>
                <a:latin typeface="Fira Code" panose="020B0809050000020004" pitchFamily="49" charset="0"/>
              </a:rPr>
              <a:t> == </a:t>
            </a:r>
            <a:r>
              <a:rPr lang="en-US" sz="1600" b="0" dirty="0">
                <a:solidFill>
                  <a:srgbClr val="A31515"/>
                </a:solidFill>
                <a:effectLst/>
                <a:latin typeface="Fira Code" panose="020B0809050000020004" pitchFamily="49" charset="0"/>
              </a:rPr>
              <a:t>'}'</a:t>
            </a:r>
            <a:r>
              <a:rPr lang="en-US" sz="1600" b="0" dirty="0">
                <a:solidFill>
                  <a:srgbClr val="000000"/>
                </a:solidFill>
                <a:effectLst/>
                <a:latin typeface="Fira Code" panose="020B0809050000020004" pitchFamily="49" charset="0"/>
              </a:rPr>
              <a:t>) {</a:t>
            </a:r>
          </a:p>
          <a:p>
            <a:r>
              <a:rPr lang="en-US" sz="1600" b="0" dirty="0">
                <a:solidFill>
                  <a:srgbClr val="00108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check_arg_id</a:t>
            </a:r>
            <a:r>
              <a:rPr lang="en-US" sz="1600" b="0" dirty="0">
                <a:solidFill>
                  <a:srgbClr val="000000"/>
                </a:solidFill>
                <a:effectLst/>
                <a:latin typeface="Fira Code" panose="020B0809050000020004" pitchFamily="49" charset="0"/>
              </a:rPr>
              <a:t>(</a:t>
            </a:r>
            <a:r>
              <a:rPr lang="en-US" sz="1600" b="0" dirty="0" err="1">
                <a:solidFill>
                  <a:srgbClr val="000000"/>
                </a:solidFill>
                <a:effectLst/>
                <a:latin typeface="Fira Code" panose="020B0809050000020004" pitchFamily="49" charset="0"/>
              </a:rPr>
              <a:t>arg_id</a:t>
            </a:r>
            <a:r>
              <a:rPr lang="en-US" sz="1600" b="0" dirty="0">
                <a:solidFill>
                  <a:srgbClr val="000000"/>
                </a:solidFill>
                <a:effectLst/>
                <a:latin typeface="Fira Code" panose="020B0809050000020004" pitchFamily="49" charset="0"/>
              </a:rPr>
              <a:t>);</a:t>
            </a:r>
          </a:p>
          <a:p>
            <a:r>
              <a:rPr lang="en-US" sz="1600" dirty="0">
                <a:solidFill>
                  <a:srgbClr val="000000"/>
                </a:solidFill>
                <a:latin typeface="Fira Code" panose="020B0809050000020004" pitchFamily="49" charset="0"/>
              </a:rPr>
              <a:t>        ++</a:t>
            </a:r>
            <a:r>
              <a:rPr lang="en-US" sz="1600" dirty="0">
                <a:solidFill>
                  <a:srgbClr val="001080"/>
                </a:solidFill>
                <a:latin typeface="Fira Code" panose="020B0809050000020004" pitchFamily="49" charset="0"/>
              </a:rPr>
              <a:t>it</a:t>
            </a:r>
            <a:r>
              <a:rPr lang="en-US" sz="1600" dirty="0">
                <a:solidFill>
                  <a:srgbClr val="000000"/>
                </a:solidFill>
                <a:latin typeface="Fira Code" panose="020B0809050000020004" pitchFamily="49" charset="0"/>
              </a:rPr>
              <a:t>;</a:t>
            </a:r>
            <a:endParaRPr lang="en-US" sz="1600" b="0" dirty="0">
              <a:solidFill>
                <a:srgbClr val="000000"/>
              </a:solidFill>
              <a:effectLst/>
              <a:latin typeface="Fira Code" panose="020B0809050000020004" pitchFamily="49" charset="0"/>
            </a:endParaRPr>
          </a:p>
          <a:p>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else</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throw</a:t>
            </a:r>
            <a:r>
              <a:rPr lang="en-US" sz="1600" b="0" dirty="0">
                <a:solidFill>
                  <a:srgbClr val="000000"/>
                </a:solidFill>
                <a:effectLst/>
                <a:latin typeface="Fira Code" panose="020B0809050000020004" pitchFamily="49" charset="0"/>
              </a:rPr>
              <a:t> </a:t>
            </a:r>
            <a:r>
              <a:rPr lang="en-US" sz="1600" b="0" dirty="0" err="1">
                <a:solidFill>
                  <a:srgbClr val="267F99"/>
                </a:solidFill>
                <a:effectLst/>
                <a:latin typeface="Fira Code" panose="020B0809050000020004" pitchFamily="49" charset="0"/>
              </a:rPr>
              <a:t>format_error</a:t>
            </a:r>
            <a:r>
              <a:rPr lang="en-US" sz="1600" b="0" dirty="0">
                <a:solidFill>
                  <a:srgbClr val="000000"/>
                </a:solidFill>
                <a:effectLst/>
                <a:latin typeface="Fira Code" panose="020B0809050000020004" pitchFamily="49" charset="0"/>
              </a:rPr>
              <a:t>(</a:t>
            </a:r>
            <a:r>
              <a:rPr lang="en-US" sz="1600" b="0" dirty="0">
                <a:solidFill>
                  <a:srgbClr val="A31515"/>
                </a:solidFill>
                <a:effectLst/>
                <a:latin typeface="Fira Code" panose="020B0809050000020004" pitchFamily="49" charset="0"/>
              </a:rPr>
              <a:t>"bad"</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break</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p:txBody>
      </p:sp>
      <p:sp>
        <p:nvSpPr>
          <p:cNvPr id="3" name="Rectangle 2">
            <a:extLst>
              <a:ext uri="{FF2B5EF4-FFF2-40B4-BE49-F238E27FC236}">
                <a16:creationId xmlns:a16="http://schemas.microsoft.com/office/drawing/2014/main" id="{9D455012-D9F4-927E-6E47-948E46889924}"/>
              </a:ext>
            </a:extLst>
          </p:cNvPr>
          <p:cNvSpPr/>
          <p:nvPr/>
        </p:nvSpPr>
        <p:spPr>
          <a:xfrm>
            <a:off x="1758462" y="2813538"/>
            <a:ext cx="3474720" cy="32355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775D3C6-51B2-E1B8-8F7A-9E5C7CD4CF0E}"/>
              </a:ext>
            </a:extLst>
          </p:cNvPr>
          <p:cNvSpPr/>
          <p:nvPr/>
        </p:nvSpPr>
        <p:spPr>
          <a:xfrm>
            <a:off x="2079675" y="4287335"/>
            <a:ext cx="3153507" cy="32355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4713CF3-B9ED-71AE-5B7A-1395040D136E}"/>
              </a:ext>
            </a:extLst>
          </p:cNvPr>
          <p:cNvSpPr txBox="1"/>
          <p:nvPr/>
        </p:nvSpPr>
        <p:spPr>
          <a:xfrm>
            <a:off x="6096000" y="2266425"/>
            <a:ext cx="1978619" cy="369332"/>
          </a:xfrm>
          <a:prstGeom prst="rect">
            <a:avLst/>
          </a:prstGeom>
          <a:noFill/>
        </p:spPr>
        <p:txBody>
          <a:bodyPr wrap="none" rtlCol="0">
            <a:spAutoFit/>
          </a:bodyPr>
          <a:lstStyle/>
          <a:p>
            <a:r>
              <a:rPr lang="en-US" dirty="0">
                <a:solidFill>
                  <a:schemeClr val="accent5"/>
                </a:solidFill>
              </a:rPr>
              <a:t>automatic indexing</a:t>
            </a:r>
          </a:p>
        </p:txBody>
      </p:sp>
      <p:sp>
        <p:nvSpPr>
          <p:cNvPr id="7" name="TextBox 6">
            <a:extLst>
              <a:ext uri="{FF2B5EF4-FFF2-40B4-BE49-F238E27FC236}">
                <a16:creationId xmlns:a16="http://schemas.microsoft.com/office/drawing/2014/main" id="{AC99F7C9-A775-B2A3-4333-93A9162ABB26}"/>
              </a:ext>
            </a:extLst>
          </p:cNvPr>
          <p:cNvSpPr txBox="1"/>
          <p:nvPr/>
        </p:nvSpPr>
        <p:spPr>
          <a:xfrm>
            <a:off x="6213243" y="4772669"/>
            <a:ext cx="1744132" cy="369332"/>
          </a:xfrm>
          <a:prstGeom prst="rect">
            <a:avLst/>
          </a:prstGeom>
          <a:noFill/>
        </p:spPr>
        <p:txBody>
          <a:bodyPr wrap="none" rtlCol="0">
            <a:spAutoFit/>
          </a:bodyPr>
          <a:lstStyle/>
          <a:p>
            <a:r>
              <a:rPr lang="en-US" dirty="0">
                <a:solidFill>
                  <a:schemeClr val="accent5"/>
                </a:solidFill>
              </a:rPr>
              <a:t>manual indexing</a:t>
            </a:r>
          </a:p>
        </p:txBody>
      </p:sp>
      <p:cxnSp>
        <p:nvCxnSpPr>
          <p:cNvPr id="9" name="Straight Arrow Connector 8">
            <a:extLst>
              <a:ext uri="{FF2B5EF4-FFF2-40B4-BE49-F238E27FC236}">
                <a16:creationId xmlns:a16="http://schemas.microsoft.com/office/drawing/2014/main" id="{E3592BAD-72F5-44F5-5BF0-1634A5572ACE}"/>
              </a:ext>
            </a:extLst>
          </p:cNvPr>
          <p:cNvCxnSpPr>
            <a:stCxn id="6" idx="1"/>
          </p:cNvCxnSpPr>
          <p:nvPr/>
        </p:nvCxnSpPr>
        <p:spPr>
          <a:xfrm flipH="1">
            <a:off x="5291721" y="2451091"/>
            <a:ext cx="804279" cy="524225"/>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717A844-2276-FC48-C612-3ADA656AFF17}"/>
              </a:ext>
            </a:extLst>
          </p:cNvPr>
          <p:cNvCxnSpPr>
            <a:cxnSpLocks/>
          </p:cNvCxnSpPr>
          <p:nvPr/>
        </p:nvCxnSpPr>
        <p:spPr>
          <a:xfrm flipH="1" flipV="1">
            <a:off x="5291721" y="4449113"/>
            <a:ext cx="921522" cy="508222"/>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 name="Slide Number Placeholder 11">
            <a:extLst>
              <a:ext uri="{FF2B5EF4-FFF2-40B4-BE49-F238E27FC236}">
                <a16:creationId xmlns:a16="http://schemas.microsoft.com/office/drawing/2014/main" id="{AD02851C-2AF8-746E-AA4D-71B33B9F172D}"/>
              </a:ext>
            </a:extLst>
          </p:cNvPr>
          <p:cNvSpPr>
            <a:spLocks noGrp="1"/>
          </p:cNvSpPr>
          <p:nvPr>
            <p:ph type="sldNum" sz="quarter" idx="12"/>
          </p:nvPr>
        </p:nvSpPr>
        <p:spPr/>
        <p:txBody>
          <a:bodyPr/>
          <a:lstStyle/>
          <a:p>
            <a:fld id="{0EED7EFE-8F4A-4E55-AD2D-7D815A96E790}" type="slidenum">
              <a:rPr lang="en-US" smtClean="0"/>
              <a:t>65</a:t>
            </a:fld>
            <a:endParaRPr lang="en-US"/>
          </a:p>
        </p:txBody>
      </p:sp>
    </p:spTree>
    <p:extLst>
      <p:ext uri="{BB962C8B-B14F-4D97-AF65-F5344CB8AC3E}">
        <p14:creationId xmlns:p14="http://schemas.microsoft.com/office/powerpoint/2010/main" val="351395415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8" name="TextBox 7">
            <a:extLst>
              <a:ext uri="{FF2B5EF4-FFF2-40B4-BE49-F238E27FC236}">
                <a16:creationId xmlns:a16="http://schemas.microsoft.com/office/drawing/2014/main" id="{84D5CC23-DB58-021F-A68B-03ECC923C40F}"/>
              </a:ext>
            </a:extLst>
          </p:cNvPr>
          <p:cNvSpPr txBox="1"/>
          <p:nvPr/>
        </p:nvSpPr>
        <p:spPr>
          <a:xfrm>
            <a:off x="1097280" y="1972235"/>
            <a:ext cx="10110460" cy="4524315"/>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&lt;&gt;</a:t>
            </a:r>
          </a:p>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Point</a:t>
            </a:r>
            <a:r>
              <a:rPr lang="en-US" b="0" dirty="0">
                <a:solidFill>
                  <a:srgbClr val="000000"/>
                </a:solidFill>
                <a:effectLst/>
                <a:latin typeface="Fira Code" panose="020B0809050000020004" pitchFamily="49" charset="0"/>
              </a:rPr>
              <a:t>&gt; {</a:t>
            </a: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enum</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 { </a:t>
            </a:r>
            <a:r>
              <a:rPr lang="en-US" b="0" dirty="0">
                <a:solidFill>
                  <a:srgbClr val="0070C1"/>
                </a:solidFill>
                <a:effectLst/>
                <a:latin typeface="Fira Code" panose="020B0809050000020004" pitchFamily="49" charset="0"/>
              </a:rPr>
              <a:t>cartesian</a:t>
            </a:r>
            <a:r>
              <a:rPr lang="en-US" b="0" dirty="0">
                <a:solidFill>
                  <a:srgbClr val="000000"/>
                </a:solidFill>
                <a:effectLst/>
                <a:latin typeface="Fira Code" panose="020B0809050000020004" pitchFamily="49" charset="0"/>
              </a:rPr>
              <a:t>, </a:t>
            </a:r>
            <a:r>
              <a:rPr lang="en-US" b="0" dirty="0">
                <a:solidFill>
                  <a:srgbClr val="0070C1"/>
                </a:solidFill>
                <a:effectLst/>
                <a:latin typeface="Fira Code" panose="020B0809050000020004" pitchFamily="49" charset="0"/>
              </a:rPr>
              <a:t>polar</a:t>
            </a:r>
            <a:r>
              <a:rPr lang="en-US" b="0" dirty="0">
                <a:solidFill>
                  <a:srgbClr val="000000"/>
                </a:solidFill>
                <a:effectLst/>
                <a:latin typeface="Fira Code" panose="020B0809050000020004" pitchFamily="49" charset="0"/>
              </a:rPr>
              <a:t>, </a:t>
            </a:r>
            <a:r>
              <a:rPr lang="en-US" b="0" dirty="0">
                <a:solidFill>
                  <a:srgbClr val="0070C1"/>
                </a:solidFill>
                <a:effectLst/>
                <a:latin typeface="Fira Code" panose="020B0809050000020004" pitchFamily="49" charset="0"/>
              </a:rPr>
              <a:t>dynamic</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type</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a:t>
            </a:r>
            <a:r>
              <a:rPr lang="en-US" b="0" dirty="0">
                <a:solidFill>
                  <a:srgbClr val="0070C1"/>
                </a:solidFill>
                <a:effectLst/>
                <a:latin typeface="Fira Code" panose="020B0809050000020004" pitchFamily="49" charset="0"/>
              </a:rPr>
              <a:t>cartesian</a:t>
            </a:r>
            <a:r>
              <a:rPr lang="en-US" b="0" dirty="0">
                <a:solidFill>
                  <a:srgbClr val="000000"/>
                </a:solidFill>
                <a:effectLst/>
                <a:latin typeface="Fira Code" panose="020B0809050000020004" pitchFamily="49" charset="0"/>
              </a:rPr>
              <a:t>;</a:t>
            </a:r>
          </a:p>
          <a:p>
            <a:r>
              <a:rPr lang="en-US" sz="1800" dirty="0">
                <a:solidFill>
                  <a:srgbClr val="000000"/>
                </a:solidFill>
                <a:latin typeface="Fira Code" panose="020B0809050000020004" pitchFamily="49" charset="0"/>
              </a:rPr>
              <a:t>  </a:t>
            </a:r>
            <a:r>
              <a:rPr lang="en-US" sz="1800" b="0" dirty="0" err="1">
                <a:solidFill>
                  <a:srgbClr val="267F99"/>
                </a:solidFill>
                <a:effectLst/>
                <a:latin typeface="Fira Code" panose="020B0809050000020004" pitchFamily="49" charset="0"/>
              </a:rPr>
              <a:t>size_t</a:t>
            </a:r>
            <a:r>
              <a:rPr lang="en-US" sz="1800" b="0" dirty="0">
                <a:solidFill>
                  <a:srgbClr val="000000"/>
                </a:solidFill>
                <a:effectLst/>
                <a:latin typeface="Fira Code" panose="020B0809050000020004" pitchFamily="49" charset="0"/>
              </a:rPr>
              <a:t> </a:t>
            </a:r>
            <a:r>
              <a:rPr lang="en-US" sz="1800" b="0" dirty="0" err="1">
                <a:solidFill>
                  <a:srgbClr val="001080"/>
                </a:solidFill>
                <a:effectLst/>
                <a:latin typeface="Fira Code" panose="020B0809050000020004" pitchFamily="49" charset="0"/>
              </a:rPr>
              <a:t>arg_id</a:t>
            </a:r>
            <a:r>
              <a:rPr lang="en-US" sz="1800" b="0" dirty="0">
                <a:solidFill>
                  <a:srgbClr val="000000"/>
                </a:solidFill>
                <a:effectLst/>
                <a:latin typeface="Fira Code" panose="020B0809050000020004" pitchFamily="49" charset="0"/>
              </a:rPr>
              <a:t> = -</a:t>
            </a:r>
            <a:r>
              <a:rPr lang="en-US" sz="1800" b="0" dirty="0">
                <a:solidFill>
                  <a:srgbClr val="098658"/>
                </a:solidFill>
                <a:effectLst/>
                <a:latin typeface="Fira Code" panose="020B0809050000020004" pitchFamily="49" charset="0"/>
              </a:rPr>
              <a:t>1</a:t>
            </a:r>
            <a:r>
              <a:rPr lang="en-US" sz="1800" dirty="0">
                <a:solidFill>
                  <a:srgbClr val="000000"/>
                </a:solidFill>
                <a:latin typeface="Fira Code" panose="020B0809050000020004" pitchFamily="49" charset="0"/>
              </a:rPr>
              <a:t>;</a:t>
            </a:r>
            <a:endParaRPr lang="en-US" b="0" dirty="0">
              <a:solidFill>
                <a:srgbClr val="000000"/>
              </a:solidFill>
              <a:effectLst/>
              <a:latin typeface="Fira Code" panose="020B0809050000020004" pitchFamily="49" charset="0"/>
            </a:endParaRP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8000"/>
                </a:solidFill>
                <a:effectLst/>
                <a:latin typeface="Fira Code" panose="020B0809050000020004" pitchFamily="49" charset="0"/>
              </a:rPr>
              <a:t> /* ... */</a:t>
            </a:r>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format</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Point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p</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if</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type</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a:t>
            </a:r>
            <a:r>
              <a:rPr lang="en-US" b="0" dirty="0">
                <a:solidFill>
                  <a:srgbClr val="0070C1"/>
                </a:solidFill>
                <a:effectLst/>
                <a:latin typeface="Fira Code" panose="020B0809050000020004" pitchFamily="49" charset="0"/>
              </a:rPr>
              <a:t>cartesian</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"(x={}, y={})"</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x</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y</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 </a:t>
            </a:r>
            <a:r>
              <a:rPr lang="en-US" b="0" dirty="0">
                <a:solidFill>
                  <a:srgbClr val="AF00DB"/>
                </a:solidFill>
                <a:effectLst/>
                <a:latin typeface="Fira Code" panose="020B0809050000020004" pitchFamily="49" charset="0"/>
              </a:rPr>
              <a:t>else</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"(r={}, theta={})"</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r</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theta</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a:t>
            </a:r>
          </a:p>
        </p:txBody>
      </p:sp>
      <p:sp>
        <p:nvSpPr>
          <p:cNvPr id="5" name="Slide Number Placeholder 4">
            <a:extLst>
              <a:ext uri="{FF2B5EF4-FFF2-40B4-BE49-F238E27FC236}">
                <a16:creationId xmlns:a16="http://schemas.microsoft.com/office/drawing/2014/main" id="{9EE7E35B-4D91-9743-4A36-196DD6331D87}"/>
              </a:ext>
            </a:extLst>
          </p:cNvPr>
          <p:cNvSpPr>
            <a:spLocks noGrp="1"/>
          </p:cNvSpPr>
          <p:nvPr>
            <p:ph type="sldNum" sz="quarter" idx="12"/>
          </p:nvPr>
        </p:nvSpPr>
        <p:spPr/>
        <p:txBody>
          <a:bodyPr/>
          <a:lstStyle/>
          <a:p>
            <a:fld id="{0EED7EFE-8F4A-4E55-AD2D-7D815A96E790}" type="slidenum">
              <a:rPr lang="en-US" smtClean="0"/>
              <a:t>66</a:t>
            </a:fld>
            <a:endParaRPr lang="en-US"/>
          </a:p>
        </p:txBody>
      </p:sp>
    </p:spTree>
    <p:extLst>
      <p:ext uri="{BB962C8B-B14F-4D97-AF65-F5344CB8AC3E}">
        <p14:creationId xmlns:p14="http://schemas.microsoft.com/office/powerpoint/2010/main" val="59931889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8" name="TextBox 7">
            <a:extLst>
              <a:ext uri="{FF2B5EF4-FFF2-40B4-BE49-F238E27FC236}">
                <a16:creationId xmlns:a16="http://schemas.microsoft.com/office/drawing/2014/main" id="{84D5CC23-DB58-021F-A68B-03ECC923C40F}"/>
              </a:ext>
            </a:extLst>
          </p:cNvPr>
          <p:cNvSpPr txBox="1"/>
          <p:nvPr/>
        </p:nvSpPr>
        <p:spPr>
          <a:xfrm>
            <a:off x="1097280" y="1972235"/>
            <a:ext cx="9834744" cy="2031325"/>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formatter&lt;Point&gt;::format</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Point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p</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if</a:t>
            </a:r>
            <a:r>
              <a:rPr lang="en-US" b="0" dirty="0">
                <a:solidFill>
                  <a:srgbClr val="000000"/>
                </a:solidFill>
                <a:effectLst/>
                <a:latin typeface="Fira Code" panose="020B0809050000020004" pitchFamily="49" charset="0"/>
              </a:rPr>
              <a:t> (type ==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::cartesian)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"(x={}, y={})"</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x</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y</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 </a:t>
            </a:r>
            <a:r>
              <a:rPr lang="en-US" b="0" dirty="0">
                <a:solidFill>
                  <a:srgbClr val="AF00DB"/>
                </a:solidFill>
                <a:effectLst/>
                <a:latin typeface="Fira Code" panose="020B0809050000020004" pitchFamily="49" charset="0"/>
              </a:rPr>
              <a:t>else</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"(r={}, theta={})"</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r</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theta</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a:t>
            </a:r>
          </a:p>
        </p:txBody>
      </p:sp>
      <p:sp>
        <p:nvSpPr>
          <p:cNvPr id="5" name="Slide Number Placeholder 4">
            <a:extLst>
              <a:ext uri="{FF2B5EF4-FFF2-40B4-BE49-F238E27FC236}">
                <a16:creationId xmlns:a16="http://schemas.microsoft.com/office/drawing/2014/main" id="{E23D3BDB-839E-2948-3D61-E4EA6AFE2E80}"/>
              </a:ext>
            </a:extLst>
          </p:cNvPr>
          <p:cNvSpPr>
            <a:spLocks noGrp="1"/>
          </p:cNvSpPr>
          <p:nvPr>
            <p:ph type="sldNum" sz="quarter" idx="12"/>
          </p:nvPr>
        </p:nvSpPr>
        <p:spPr/>
        <p:txBody>
          <a:bodyPr/>
          <a:lstStyle/>
          <a:p>
            <a:fld id="{0EED7EFE-8F4A-4E55-AD2D-7D815A96E790}" type="slidenum">
              <a:rPr lang="en-US" smtClean="0"/>
              <a:t>67</a:t>
            </a:fld>
            <a:endParaRPr lang="en-US"/>
          </a:p>
        </p:txBody>
      </p:sp>
    </p:spTree>
    <p:extLst>
      <p:ext uri="{BB962C8B-B14F-4D97-AF65-F5344CB8AC3E}">
        <p14:creationId xmlns:p14="http://schemas.microsoft.com/office/powerpoint/2010/main" val="5558623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8" name="TextBox 7">
            <a:extLst>
              <a:ext uri="{FF2B5EF4-FFF2-40B4-BE49-F238E27FC236}">
                <a16:creationId xmlns:a16="http://schemas.microsoft.com/office/drawing/2014/main" id="{84D5CC23-DB58-021F-A68B-03ECC923C40F}"/>
              </a:ext>
            </a:extLst>
          </p:cNvPr>
          <p:cNvSpPr txBox="1"/>
          <p:nvPr/>
        </p:nvSpPr>
        <p:spPr>
          <a:xfrm>
            <a:off x="1097280" y="1972235"/>
            <a:ext cx="9834744" cy="3139321"/>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formatter&lt;Point&gt;::format</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Point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p</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err="1">
                <a:solidFill>
                  <a:srgbClr val="000000"/>
                </a:solidFill>
                <a:effectLst/>
                <a:latin typeface="Fira Code" panose="020B0809050000020004" pitchFamily="49" charset="0"/>
              </a:rPr>
              <a:t>local_type</a:t>
            </a:r>
            <a:r>
              <a:rPr lang="en-US" b="0" dirty="0">
                <a:solidFill>
                  <a:srgbClr val="000000"/>
                </a:solidFill>
                <a:effectLst/>
                <a:latin typeface="Fira Code" panose="020B0809050000020004" pitchFamily="49" charset="0"/>
              </a:rPr>
              <a:t> = [&amp;]{</a:t>
            </a:r>
          </a:p>
          <a:p>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if</a:t>
            </a:r>
            <a:r>
              <a:rPr lang="en-US" b="0" dirty="0">
                <a:solidFill>
                  <a:srgbClr val="000000"/>
                </a:solidFill>
                <a:effectLst/>
                <a:latin typeface="Fira Code" panose="020B0809050000020004" pitchFamily="49" charset="0"/>
              </a:rPr>
              <a:t> (</a:t>
            </a:r>
            <a:r>
              <a:rPr lang="en-US" b="0" dirty="0" err="1">
                <a:solidFill>
                  <a:srgbClr val="000000"/>
                </a:solidFill>
                <a:effectLst/>
                <a:latin typeface="Fira Code" panose="020B0809050000020004" pitchFamily="49" charset="0"/>
              </a:rPr>
              <a:t>local_type</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::cartesian)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"(x={}, y={})"</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x</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y</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 </a:t>
            </a:r>
            <a:r>
              <a:rPr lang="en-US" b="0" dirty="0">
                <a:solidFill>
                  <a:srgbClr val="AF00DB"/>
                </a:solidFill>
                <a:effectLst/>
                <a:latin typeface="Fira Code" panose="020B0809050000020004" pitchFamily="49" charset="0"/>
              </a:rPr>
              <a:t>else</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"(r={}, theta={})"</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r</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theta</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a:t>
            </a:r>
          </a:p>
        </p:txBody>
      </p:sp>
      <p:sp>
        <p:nvSpPr>
          <p:cNvPr id="5" name="Slide Number Placeholder 4">
            <a:extLst>
              <a:ext uri="{FF2B5EF4-FFF2-40B4-BE49-F238E27FC236}">
                <a16:creationId xmlns:a16="http://schemas.microsoft.com/office/drawing/2014/main" id="{02581F57-4AB2-545F-DD90-663DA94D6BB7}"/>
              </a:ext>
            </a:extLst>
          </p:cNvPr>
          <p:cNvSpPr>
            <a:spLocks noGrp="1"/>
          </p:cNvSpPr>
          <p:nvPr>
            <p:ph type="sldNum" sz="quarter" idx="12"/>
          </p:nvPr>
        </p:nvSpPr>
        <p:spPr/>
        <p:txBody>
          <a:bodyPr/>
          <a:lstStyle/>
          <a:p>
            <a:fld id="{0EED7EFE-8F4A-4E55-AD2D-7D815A96E790}" type="slidenum">
              <a:rPr lang="en-US" smtClean="0"/>
              <a:t>68</a:t>
            </a:fld>
            <a:endParaRPr lang="en-US"/>
          </a:p>
        </p:txBody>
      </p:sp>
    </p:spTree>
    <p:extLst>
      <p:ext uri="{BB962C8B-B14F-4D97-AF65-F5344CB8AC3E}">
        <p14:creationId xmlns:p14="http://schemas.microsoft.com/office/powerpoint/2010/main" val="2700682131"/>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8" name="TextBox 7">
            <a:extLst>
              <a:ext uri="{FF2B5EF4-FFF2-40B4-BE49-F238E27FC236}">
                <a16:creationId xmlns:a16="http://schemas.microsoft.com/office/drawing/2014/main" id="{84D5CC23-DB58-021F-A68B-03ECC923C40F}"/>
              </a:ext>
            </a:extLst>
          </p:cNvPr>
          <p:cNvSpPr txBox="1"/>
          <p:nvPr/>
        </p:nvSpPr>
        <p:spPr>
          <a:xfrm>
            <a:off x="1097280" y="1972235"/>
            <a:ext cx="9834744" cy="4247317"/>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formatter&lt;Point&gt;::format</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Point</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p</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r>
              <a:rPr lang="en-US" b="0" dirty="0" err="1">
                <a:solidFill>
                  <a:srgbClr val="000000"/>
                </a:solidFill>
                <a:effectLst/>
                <a:latin typeface="Fira Code" panose="020B0809050000020004" pitchFamily="49" charset="0"/>
              </a:rPr>
              <a:t>local_type</a:t>
            </a:r>
            <a:r>
              <a:rPr lang="en-US" b="0" dirty="0">
                <a:solidFill>
                  <a:srgbClr val="000000"/>
                </a:solidFill>
                <a:effectLst/>
                <a:latin typeface="Fira Code" panose="020B0809050000020004" pitchFamily="49" charset="0"/>
              </a:rPr>
              <a:t> = [&amp;]{</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if</a:t>
            </a:r>
            <a:r>
              <a:rPr lang="en-US" b="0" dirty="0">
                <a:solidFill>
                  <a:srgbClr val="000000"/>
                </a:solidFill>
                <a:effectLst/>
                <a:latin typeface="Fira Code" panose="020B0809050000020004" pitchFamily="49" charset="0"/>
              </a:rPr>
              <a:t> (type !=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::dynamic)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type;</a:t>
            </a:r>
          </a:p>
          <a:p>
            <a:r>
              <a:rPr lang="en-US" b="0" dirty="0">
                <a:solidFill>
                  <a:srgbClr val="000000"/>
                </a:solidFill>
                <a:effectLst/>
                <a:latin typeface="Fira Code" panose="020B0809050000020004" pitchFamily="49" charset="0"/>
              </a:rPr>
              <a:t>    } </a:t>
            </a:r>
            <a:r>
              <a:rPr lang="en-US" b="0" dirty="0">
                <a:solidFill>
                  <a:srgbClr val="AF00DB"/>
                </a:solidFill>
                <a:effectLst/>
                <a:latin typeface="Fira Code" panose="020B0809050000020004" pitchFamily="49" charset="0"/>
              </a:rPr>
              <a:t>else</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if</a:t>
            </a:r>
            <a:r>
              <a:rPr lang="en-US" b="0" dirty="0">
                <a:solidFill>
                  <a:srgbClr val="000000"/>
                </a:solidFill>
                <a:effectLst/>
                <a:latin typeface="Fira Code" panose="020B0809050000020004" pitchFamily="49" charset="0"/>
              </a:rPr>
              <a:t> (</a:t>
            </a:r>
            <a:r>
              <a:rPr lang="en-US" b="0" dirty="0" err="1">
                <a:solidFill>
                  <a:srgbClr val="000000"/>
                </a:solidFill>
                <a:effectLst/>
                <a:latin typeface="Fira Code" panose="020B0809050000020004" pitchFamily="49" charset="0"/>
              </a:rPr>
              <a:t>local_type</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coord</a:t>
            </a:r>
            <a:r>
              <a:rPr lang="en-US" b="0" dirty="0">
                <a:solidFill>
                  <a:srgbClr val="000000"/>
                </a:solidFill>
                <a:effectLst/>
                <a:latin typeface="Fira Code" panose="020B0809050000020004" pitchFamily="49" charset="0"/>
              </a:rPr>
              <a:t>::cartesian)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"(x={}, y={})"</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x</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y</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 </a:t>
            </a:r>
            <a:r>
              <a:rPr lang="en-US" b="0" dirty="0">
                <a:solidFill>
                  <a:srgbClr val="AF00DB"/>
                </a:solidFill>
                <a:effectLst/>
                <a:latin typeface="Fira Code" panose="020B0809050000020004" pitchFamily="49" charset="0"/>
              </a:rPr>
              <a:t>else</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"(r={}, theta={})"</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r</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p</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theta</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a:t>
            </a:r>
          </a:p>
        </p:txBody>
      </p:sp>
      <p:sp>
        <p:nvSpPr>
          <p:cNvPr id="5" name="Slide Number Placeholder 4">
            <a:extLst>
              <a:ext uri="{FF2B5EF4-FFF2-40B4-BE49-F238E27FC236}">
                <a16:creationId xmlns:a16="http://schemas.microsoft.com/office/drawing/2014/main" id="{CC6B7A21-C74B-4883-EBA2-3392FD2719DE}"/>
              </a:ext>
            </a:extLst>
          </p:cNvPr>
          <p:cNvSpPr>
            <a:spLocks noGrp="1"/>
          </p:cNvSpPr>
          <p:nvPr>
            <p:ph type="sldNum" sz="quarter" idx="12"/>
          </p:nvPr>
        </p:nvSpPr>
        <p:spPr/>
        <p:txBody>
          <a:bodyPr/>
          <a:lstStyle/>
          <a:p>
            <a:fld id="{0EED7EFE-8F4A-4E55-AD2D-7D815A96E790}" type="slidenum">
              <a:rPr lang="en-US" smtClean="0"/>
              <a:t>69</a:t>
            </a:fld>
            <a:endParaRPr lang="en-US"/>
          </a:p>
        </p:txBody>
      </p:sp>
    </p:spTree>
    <p:extLst>
      <p:ext uri="{BB962C8B-B14F-4D97-AF65-F5344CB8AC3E}">
        <p14:creationId xmlns:p14="http://schemas.microsoft.com/office/powerpoint/2010/main" val="299440018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5B8C-2B9E-8086-193D-8D936993A88E}"/>
              </a:ext>
            </a:extLst>
          </p:cNvPr>
          <p:cNvSpPr>
            <a:spLocks noGrp="1"/>
          </p:cNvSpPr>
          <p:nvPr>
            <p:ph type="title"/>
          </p:nvPr>
        </p:nvSpPr>
        <p:spPr/>
        <p:txBody>
          <a:bodyPr/>
          <a:lstStyle/>
          <a:p>
            <a:r>
              <a:rPr lang="en-US" dirty="0"/>
              <a:t>In the beginning, there was </a:t>
            </a:r>
            <a:r>
              <a:rPr lang="en-US" sz="40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printf</a:t>
            </a:r>
            <a:endPar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4" name="TextBox 3">
            <a:extLst>
              <a:ext uri="{FF2B5EF4-FFF2-40B4-BE49-F238E27FC236}">
                <a16:creationId xmlns:a16="http://schemas.microsoft.com/office/drawing/2014/main" id="{6938773A-CADB-97F5-69EA-7BD700A5E92D}"/>
              </a:ext>
            </a:extLst>
          </p:cNvPr>
          <p:cNvSpPr txBox="1"/>
          <p:nvPr/>
        </p:nvSpPr>
        <p:spPr>
          <a:xfrm>
            <a:off x="1097280" y="2598003"/>
            <a:ext cx="9954969" cy="830997"/>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err="1">
                <a:solidFill>
                  <a:srgbClr val="001080"/>
                </a:solidFill>
                <a:effectLst/>
                <a:latin typeface="Fira Code" panose="020B0809050000020004" pitchFamily="49" charset="0"/>
              </a:rPr>
              <a:t>printf</a:t>
            </a:r>
            <a:r>
              <a:rPr lang="en-US" sz="2400" b="0" dirty="0">
                <a:solidFill>
                  <a:srgbClr val="000000"/>
                </a:solidFill>
                <a:effectLst/>
                <a:latin typeface="Fira Code" panose="020B0809050000020004" pitchFamily="49" charset="0"/>
              </a:rPr>
              <a:t>(</a:t>
            </a:r>
            <a:r>
              <a:rPr lang="en-US" sz="2400" b="0" dirty="0">
                <a:solidFill>
                  <a:srgbClr val="A31515"/>
                </a:solidFill>
                <a:effectLst/>
                <a:latin typeface="Fira Code" panose="020B0809050000020004" pitchFamily="49" charset="0"/>
              </a:rPr>
              <a:t>"The price of </a:t>
            </a:r>
            <a:r>
              <a:rPr lang="en-US" sz="2400" b="0" dirty="0">
                <a:solidFill>
                  <a:srgbClr val="001080"/>
                </a:solidFill>
                <a:effectLst/>
                <a:latin typeface="Fira Code" panose="020B0809050000020004" pitchFamily="49" charset="0"/>
              </a:rPr>
              <a:t>%#X</a:t>
            </a:r>
            <a:r>
              <a:rPr lang="en-US" sz="2400" b="0" dirty="0">
                <a:solidFill>
                  <a:srgbClr val="A31515"/>
                </a:solidFill>
                <a:effectLst/>
                <a:latin typeface="Fira Code" panose="020B0809050000020004" pitchFamily="49" charset="0"/>
              </a:rPr>
              <a:t> is </a:t>
            </a:r>
            <a:r>
              <a:rPr lang="en-US" sz="2400" b="0" dirty="0">
                <a:solidFill>
                  <a:srgbClr val="001080"/>
                </a:solidFill>
                <a:effectLst/>
                <a:latin typeface="Fira Code" panose="020B0809050000020004" pitchFamily="49" charset="0"/>
              </a:rPr>
              <a:t>%d</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48879</a:t>
            </a:r>
            <a:r>
              <a:rPr lang="en-US" sz="2400" b="0" dirty="0">
                <a:solidFill>
                  <a:srgbClr val="000000"/>
                </a:solidFill>
                <a:effectLst/>
                <a:latin typeface="Fira Code" panose="020B0809050000020004" pitchFamily="49" charset="0"/>
              </a:rPr>
              <a:t>, </a:t>
            </a:r>
            <a:r>
              <a:rPr lang="en-US" sz="2400" b="0" dirty="0">
                <a:solidFill>
                  <a:srgbClr val="098658"/>
                </a:solidFill>
                <a:effectLst/>
                <a:latin typeface="Fira Code" panose="020B0809050000020004" pitchFamily="49" charset="0"/>
              </a:rPr>
              <a:t>1234</a:t>
            </a:r>
            <a:r>
              <a:rPr lang="en-US" sz="2400" b="0" dirty="0">
                <a:solidFill>
                  <a:srgbClr val="000000"/>
                </a:solidFill>
                <a:effectLst/>
                <a:latin typeface="Fira Code" panose="020B0809050000020004" pitchFamily="49" charset="0"/>
              </a:rPr>
              <a:t>);</a:t>
            </a:r>
          </a:p>
          <a:p>
            <a:endParaRPr lang="en-US" sz="2400" dirty="0"/>
          </a:p>
        </p:txBody>
      </p:sp>
      <p:sp>
        <p:nvSpPr>
          <p:cNvPr id="5" name="Rectangle 4">
            <a:extLst>
              <a:ext uri="{FF2B5EF4-FFF2-40B4-BE49-F238E27FC236}">
                <a16:creationId xmlns:a16="http://schemas.microsoft.com/office/drawing/2014/main" id="{489BF3DD-569D-87A1-72E5-2ADB2DA9889F}"/>
              </a:ext>
            </a:extLst>
          </p:cNvPr>
          <p:cNvSpPr/>
          <p:nvPr/>
        </p:nvSpPr>
        <p:spPr>
          <a:xfrm>
            <a:off x="5862918" y="2598003"/>
            <a:ext cx="658906"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A1F2E8-5205-9F92-BA73-0A3EF4DD0C84}"/>
              </a:ext>
            </a:extLst>
          </p:cNvPr>
          <p:cNvSpPr/>
          <p:nvPr/>
        </p:nvSpPr>
        <p:spPr>
          <a:xfrm>
            <a:off x="8464020" y="2598003"/>
            <a:ext cx="948919"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8308C8-8907-75AE-E829-A9CF8BF38D96}"/>
              </a:ext>
            </a:extLst>
          </p:cNvPr>
          <p:cNvSpPr/>
          <p:nvPr/>
        </p:nvSpPr>
        <p:spPr>
          <a:xfrm>
            <a:off x="7144870" y="2598003"/>
            <a:ext cx="484094"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EF7FB4-7AF4-A5F5-4922-EA45329AC12A}"/>
              </a:ext>
            </a:extLst>
          </p:cNvPr>
          <p:cNvSpPr/>
          <p:nvPr/>
        </p:nvSpPr>
        <p:spPr>
          <a:xfrm>
            <a:off x="9722223" y="2598003"/>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0CB07FA-12E2-8D52-D13E-18BFB25B9899}"/>
              </a:ext>
            </a:extLst>
          </p:cNvPr>
          <p:cNvSpPr txBox="1"/>
          <p:nvPr/>
        </p:nvSpPr>
        <p:spPr>
          <a:xfrm>
            <a:off x="3466268" y="4289643"/>
            <a:ext cx="5161991" cy="830997"/>
          </a:xfrm>
          <a:prstGeom prst="rect">
            <a:avLst/>
          </a:prstGeom>
          <a:noFill/>
        </p:spPr>
        <p:txBody>
          <a:bodyPr wrap="none" rtlCol="0">
            <a:spAutoFit/>
          </a:bodyPr>
          <a:lstStyle/>
          <a:p>
            <a:r>
              <a:rPr lang="en-US" sz="2400" b="0" dirty="0">
                <a:effectLst/>
                <a:latin typeface="Fira Code" panose="020B0809050000020004" pitchFamily="49" charset="0"/>
              </a:rPr>
              <a:t>The price of 0XBEEF is 1234</a:t>
            </a:r>
          </a:p>
          <a:p>
            <a:endParaRPr lang="en-US" sz="2400" dirty="0"/>
          </a:p>
        </p:txBody>
      </p:sp>
      <p:sp>
        <p:nvSpPr>
          <p:cNvPr id="10" name="Rectangle 9">
            <a:extLst>
              <a:ext uri="{FF2B5EF4-FFF2-40B4-BE49-F238E27FC236}">
                <a16:creationId xmlns:a16="http://schemas.microsoft.com/office/drawing/2014/main" id="{752BF0F1-0312-F414-6EDE-E06C12D60C60}"/>
              </a:ext>
            </a:extLst>
          </p:cNvPr>
          <p:cNvSpPr/>
          <p:nvPr/>
        </p:nvSpPr>
        <p:spPr>
          <a:xfrm>
            <a:off x="5885330" y="4264109"/>
            <a:ext cx="1259540" cy="48137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21F8A6-894D-2C5B-751E-5DC6CB811EE0}"/>
              </a:ext>
            </a:extLst>
          </p:cNvPr>
          <p:cNvSpPr/>
          <p:nvPr/>
        </p:nvSpPr>
        <p:spPr>
          <a:xfrm>
            <a:off x="7705161" y="4264108"/>
            <a:ext cx="838198" cy="481373"/>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A69332E9-5448-6328-4BDB-DBD637274136}"/>
              </a:ext>
            </a:extLst>
          </p:cNvPr>
          <p:cNvSpPr>
            <a:spLocks noGrp="1"/>
          </p:cNvSpPr>
          <p:nvPr>
            <p:ph type="sldNum" sz="quarter" idx="12"/>
          </p:nvPr>
        </p:nvSpPr>
        <p:spPr/>
        <p:txBody>
          <a:bodyPr/>
          <a:lstStyle/>
          <a:p>
            <a:fld id="{0EED7EFE-8F4A-4E55-AD2D-7D815A96E790}" type="slidenum">
              <a:rPr lang="en-US" smtClean="0"/>
              <a:t>7</a:t>
            </a:fld>
            <a:endParaRPr lang="en-US"/>
          </a:p>
        </p:txBody>
      </p:sp>
    </p:spTree>
    <p:extLst>
      <p:ext uri="{BB962C8B-B14F-4D97-AF65-F5344CB8AC3E}">
        <p14:creationId xmlns:p14="http://schemas.microsoft.com/office/powerpoint/2010/main" val="75729475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B403-E232-2009-87DE-655DEC7B74F8}"/>
              </a:ext>
            </a:extLst>
          </p:cNvPr>
          <p:cNvSpPr>
            <a:spLocks noGrp="1"/>
          </p:cNvSpPr>
          <p:nvPr>
            <p:ph type="title"/>
          </p:nvPr>
        </p:nvSpPr>
        <p:spPr/>
        <p:txBody>
          <a:bodyPr/>
          <a:lstStyle/>
          <a:p>
            <a:r>
              <a:rPr lang="en-US" sz="4800" dirty="0">
                <a:solidFill>
                  <a:srgbClr val="7030A0"/>
                </a:solidFill>
              </a:rPr>
              <a:t>Dynamic </a:t>
            </a:r>
            <a:r>
              <a:rPr lang="en-US" dirty="0"/>
              <a:t>Formatting in </a:t>
            </a:r>
            <a:r>
              <a:rPr lang="en-US" dirty="0">
                <a:solidFill>
                  <a:schemeClr val="accent6"/>
                </a:solidFill>
              </a:rPr>
              <a:t>{</a:t>
            </a:r>
            <a:r>
              <a:rPr lang="en-US" dirty="0" err="1">
                <a:solidFill>
                  <a:schemeClr val="accent6"/>
                </a:solidFill>
              </a:rPr>
              <a:t>fmt</a:t>
            </a:r>
            <a:r>
              <a:rPr lang="en-US" dirty="0">
                <a:solidFill>
                  <a:schemeClr val="accent6"/>
                </a:solidFill>
              </a:rPr>
              <a:t>}</a:t>
            </a:r>
            <a:endParaRPr lang="en-US" dirty="0"/>
          </a:p>
        </p:txBody>
      </p:sp>
      <p:sp>
        <p:nvSpPr>
          <p:cNvPr id="8" name="TextBox 7">
            <a:extLst>
              <a:ext uri="{FF2B5EF4-FFF2-40B4-BE49-F238E27FC236}">
                <a16:creationId xmlns:a16="http://schemas.microsoft.com/office/drawing/2014/main" id="{84D5CC23-DB58-021F-A68B-03ECC923C40F}"/>
              </a:ext>
            </a:extLst>
          </p:cNvPr>
          <p:cNvSpPr txBox="1"/>
          <p:nvPr/>
        </p:nvSpPr>
        <p:spPr>
          <a:xfrm>
            <a:off x="1097280" y="1945731"/>
            <a:ext cx="7702750" cy="3970318"/>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795E26"/>
                </a:solidFill>
                <a:effectLst/>
                <a:latin typeface="Fira Code" panose="020B0809050000020004" pitchFamily="49" charset="0"/>
              </a:rPr>
              <a:t>formatter&lt;Point&gt;::format</a:t>
            </a:r>
            <a:r>
              <a:rPr lang="en-US" sz="1400" b="0" dirty="0">
                <a:solidFill>
                  <a:srgbClr val="000000"/>
                </a:solidFill>
                <a:effectLst/>
                <a:latin typeface="Fira Code" panose="020B0809050000020004" pitchFamily="49" charset="0"/>
              </a:rPr>
              <a:t>(</a:t>
            </a:r>
            <a:r>
              <a:rPr lang="en-US" sz="1400" b="0" dirty="0">
                <a:solidFill>
                  <a:srgbClr val="267F99"/>
                </a:solidFill>
                <a:effectLst/>
                <a:latin typeface="Fira Code" panose="020B0809050000020004" pitchFamily="49" charset="0"/>
              </a:rPr>
              <a:t>Point</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p</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const</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err="1">
                <a:solidFill>
                  <a:srgbClr val="267F99"/>
                </a:solidFill>
                <a:effectLst/>
                <a:latin typeface="Fira Code" panose="020B0809050000020004" pitchFamily="49" charset="0"/>
              </a:rPr>
              <a:t>coord</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const</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local_type</a:t>
            </a:r>
            <a:r>
              <a:rPr lang="en-US" sz="1400" b="0" dirty="0">
                <a:solidFill>
                  <a:srgbClr val="000000"/>
                </a:solidFill>
                <a:effectLst/>
                <a:latin typeface="Fira Code" panose="020B0809050000020004" pitchFamily="49" charset="0"/>
              </a:rPr>
              <a:t> = [&amp;]{</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(type != </a:t>
            </a:r>
            <a:r>
              <a:rPr lang="en-US" sz="1400" b="0" dirty="0" err="1">
                <a:solidFill>
                  <a:srgbClr val="267F99"/>
                </a:solidFill>
                <a:effectLst/>
                <a:latin typeface="Fira Code" panose="020B0809050000020004" pitchFamily="49" charset="0"/>
              </a:rPr>
              <a:t>coord</a:t>
            </a:r>
            <a:r>
              <a:rPr lang="en-US" sz="1400" b="0" dirty="0">
                <a:solidFill>
                  <a:srgbClr val="000000"/>
                </a:solidFill>
                <a:effectLst/>
                <a:latin typeface="Fira Code" panose="020B0809050000020004" pitchFamily="49" charset="0"/>
              </a:rPr>
              <a:t>::dynamic)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type;</a:t>
            </a:r>
          </a:p>
          <a:p>
            <a:r>
              <a:rPr lang="en-US" sz="1400" b="0" dirty="0">
                <a:solidFill>
                  <a:srgbClr val="000000"/>
                </a:solidFill>
                <a:effectLst/>
                <a:latin typeface="Fira Code" panose="020B0809050000020004" pitchFamily="49" charset="0"/>
              </a:rPr>
              <a:t>    } </a:t>
            </a:r>
            <a:r>
              <a:rPr lang="en-US" sz="1400" b="0" dirty="0">
                <a:solidFill>
                  <a:srgbClr val="AF00DB"/>
                </a:solidFill>
                <a:effectLst/>
                <a:latin typeface="Fira Code" panose="020B0809050000020004" pitchFamily="49" charset="0"/>
              </a:rPr>
              <a:t>else</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795E26"/>
                </a:solidFill>
                <a:effectLst/>
                <a:latin typeface="Fira Code" panose="020B0809050000020004" pitchFamily="49" charset="0"/>
              </a:rPr>
              <a:t>visit_format_arg</a:t>
            </a:r>
            <a:r>
              <a:rPr lang="en-US" sz="1400" b="0" dirty="0">
                <a:solidFill>
                  <a:srgbClr val="000000"/>
                </a:solidFill>
                <a:effectLst/>
                <a:latin typeface="Fira Code" panose="020B0809050000020004" pitchFamily="49" charset="0"/>
              </a:rPr>
              <a:t>([]&lt;</a:t>
            </a:r>
            <a:r>
              <a:rPr lang="en-US" sz="1400" dirty="0">
                <a:solidFill>
                  <a:srgbClr val="0000FF"/>
                </a:solidFill>
                <a:latin typeface="Fira Code" panose="020B0809050000020004" pitchFamily="49" charset="0"/>
              </a:rPr>
              <a:t>class</a:t>
            </a:r>
            <a:r>
              <a:rPr lang="en-US" sz="1400" b="0" dirty="0">
                <a:solidFill>
                  <a:srgbClr val="000000"/>
                </a:solidFill>
                <a:effectLst/>
                <a:latin typeface="Fira Code" panose="020B0809050000020004" pitchFamily="49" charset="0"/>
              </a:rPr>
              <a:t> C&gt;(</a:t>
            </a:r>
            <a:r>
              <a:rPr lang="en-US" sz="1400" b="0" dirty="0">
                <a:solidFill>
                  <a:srgbClr val="267F99"/>
                </a:solidFill>
                <a:effectLst/>
                <a:latin typeface="Fira Code" panose="020B0809050000020004" pitchFamily="49" charset="0"/>
              </a:rPr>
              <a:t>C</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const&amp;</a:t>
            </a:r>
            <a:r>
              <a:rPr lang="en-US" sz="1400" b="0" dirty="0">
                <a:solidFill>
                  <a:srgbClr val="000000"/>
                </a:solidFill>
                <a:effectLst/>
                <a:latin typeface="Fira Code" panose="020B0809050000020004" pitchFamily="49" charset="0"/>
              </a:rPr>
              <a:t> </a:t>
            </a:r>
            <a:r>
              <a:rPr lang="en-US" sz="1400" b="0" dirty="0">
                <a:solidFill>
                  <a:srgbClr val="001080"/>
                </a:solidFill>
                <a:effectLst/>
                <a:latin typeface="Fira Code" panose="020B0809050000020004" pitchFamily="49" charset="0"/>
              </a:rPr>
              <a:t>c</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err="1">
                <a:solidFill>
                  <a:srgbClr val="0000FF"/>
                </a:solidFill>
                <a:effectLst/>
                <a:latin typeface="Fira Code" panose="020B0809050000020004" pitchFamily="49" charset="0"/>
              </a:rPr>
              <a:t>constexpr</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same_as</a:t>
            </a:r>
            <a:r>
              <a:rPr lang="en-US" sz="1400" b="0" dirty="0">
                <a:solidFill>
                  <a:srgbClr val="000000"/>
                </a:solidFill>
                <a:effectLst/>
                <a:latin typeface="Fira Code" panose="020B0809050000020004" pitchFamily="49" charset="0"/>
              </a:rPr>
              <a:t>&lt;C, </a:t>
            </a:r>
            <a:r>
              <a:rPr lang="en-US" sz="1400" b="0" dirty="0">
                <a:solidFill>
                  <a:srgbClr val="0000FF"/>
                </a:solidFill>
                <a:effectLst/>
                <a:latin typeface="Fira Code" panose="020B0809050000020004" pitchFamily="49" charset="0"/>
              </a:rPr>
              <a:t>char</a:t>
            </a:r>
            <a:r>
              <a:rPr lang="en-US" sz="1400" b="0" dirty="0">
                <a:solidFill>
                  <a:srgbClr val="000000"/>
                </a:solidFill>
                <a:effectLst/>
                <a:latin typeface="Fira Code" panose="020B0809050000020004" pitchFamily="49" charset="0"/>
              </a:rPr>
              <a:t>&gt;) { </a:t>
            </a:r>
            <a:r>
              <a:rPr lang="en-US" sz="1400" b="0" dirty="0">
                <a:solidFill>
                  <a:srgbClr val="AF00DB"/>
                </a:solidFill>
                <a:effectLst/>
                <a:latin typeface="Fira Code" panose="020B0809050000020004" pitchFamily="49" charset="0"/>
              </a:rPr>
              <a:t>return</a:t>
            </a:r>
            <a:r>
              <a:rPr lang="en-US" sz="1400" b="0" dirty="0">
                <a:solidFill>
                  <a:srgbClr val="008000"/>
                </a:solidFill>
                <a:effectLst/>
                <a:latin typeface="Fira Code" panose="020B0809050000020004" pitchFamily="49" charset="0"/>
              </a:rPr>
              <a:t> /* ... */</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else</a:t>
            </a:r>
            <a:r>
              <a:rPr lang="en-US" sz="1400" b="0" dirty="0">
                <a:solidFill>
                  <a:srgbClr val="000000"/>
                </a:solidFill>
                <a:effectLst/>
                <a:latin typeface="Fira Code" panose="020B0809050000020004" pitchFamily="49" charset="0"/>
              </a:rPr>
              <a:t> { </a:t>
            </a:r>
            <a:r>
              <a:rPr lang="en-US" sz="1400" b="0" dirty="0">
                <a:solidFill>
                  <a:srgbClr val="AF00DB"/>
                </a:solidFill>
                <a:effectLst/>
                <a:latin typeface="Fira Code" panose="020B0809050000020004" pitchFamily="49" charset="0"/>
              </a:rPr>
              <a:t>throw</a:t>
            </a:r>
            <a:r>
              <a:rPr lang="en-US" sz="1400" b="0" dirty="0">
                <a:solidFill>
                  <a:srgbClr val="000000"/>
                </a:solidFill>
                <a:effectLst/>
                <a:latin typeface="Fira Code" panose="020B0809050000020004" pitchFamily="49" charset="0"/>
              </a:rPr>
              <a:t> </a:t>
            </a:r>
            <a:r>
              <a:rPr lang="en-US" sz="1400" b="0" dirty="0" err="1">
                <a:solidFill>
                  <a:srgbClr val="795E26"/>
                </a:solidFill>
                <a:effectLst/>
                <a:latin typeface="Fira Code" panose="020B0809050000020004" pitchFamily="49" charset="0"/>
              </a:rPr>
              <a:t>format_error</a:t>
            </a:r>
            <a:r>
              <a:rPr lang="en-US" sz="1400" b="0" dirty="0">
                <a:solidFill>
                  <a:srgbClr val="000000"/>
                </a:solidFill>
                <a:effectLst/>
                <a:latin typeface="Fira Code" panose="020B0809050000020004" pitchFamily="49" charset="0"/>
              </a:rPr>
              <a:t>(</a:t>
            </a:r>
            <a:r>
              <a:rPr lang="en-US" sz="1400" b="0" dirty="0">
                <a:solidFill>
                  <a:srgbClr val="A31515"/>
                </a:solidFill>
                <a:effectLst/>
                <a:latin typeface="Fira Code" panose="020B0809050000020004" pitchFamily="49" charset="0"/>
              </a:rPr>
              <a:t>"dynamic type must be char"</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 </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arg</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arg_id</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p>
          <a:p>
            <a:br>
              <a:rPr lang="en-US" sz="1400" b="0" dirty="0">
                <a:solidFill>
                  <a:srgbClr val="000000"/>
                </a:solidFill>
                <a:effectLst/>
                <a:latin typeface="Fira Code" panose="020B0809050000020004" pitchFamily="49" charset="0"/>
              </a:rPr>
            </a:br>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if</a:t>
            </a:r>
            <a:r>
              <a:rPr lang="en-US" sz="1400" b="0" dirty="0">
                <a:solidFill>
                  <a:srgbClr val="000000"/>
                </a:solidFill>
                <a:effectLst/>
                <a:latin typeface="Fira Code" panose="020B0809050000020004" pitchFamily="49" charset="0"/>
              </a:rPr>
              <a:t> (</a:t>
            </a:r>
            <a:r>
              <a:rPr lang="en-US" sz="1400" b="0" dirty="0" err="1">
                <a:solidFill>
                  <a:srgbClr val="000000"/>
                </a:solidFill>
                <a:effectLst/>
                <a:latin typeface="Fira Code" panose="020B0809050000020004" pitchFamily="49" charset="0"/>
              </a:rPr>
              <a:t>local_type</a:t>
            </a:r>
            <a:r>
              <a:rPr lang="en-US" sz="1400" b="0" dirty="0">
                <a:solidFill>
                  <a:srgbClr val="000000"/>
                </a:solidFill>
                <a:effectLst/>
                <a:latin typeface="Fira Code" panose="020B0809050000020004" pitchFamily="49" charset="0"/>
              </a:rPr>
              <a:t> == </a:t>
            </a:r>
            <a:r>
              <a:rPr lang="en-US" sz="1400" b="0" dirty="0" err="1">
                <a:solidFill>
                  <a:srgbClr val="267F99"/>
                </a:solidFill>
                <a:effectLst/>
                <a:latin typeface="Fira Code" panose="020B0809050000020004" pitchFamily="49" charset="0"/>
              </a:rPr>
              <a:t>coord</a:t>
            </a:r>
            <a:r>
              <a:rPr lang="en-US" sz="1400" b="0" dirty="0">
                <a:solidFill>
                  <a:srgbClr val="000000"/>
                </a:solidFill>
                <a:effectLst/>
                <a:latin typeface="Fira Code" panose="020B0809050000020004" pitchFamily="49" charset="0"/>
              </a:rPr>
              <a:t>::cartesian)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out</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"(x={}, y={})"</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p</a:t>
            </a:r>
            <a:r>
              <a:rPr lang="en-US" sz="1400" b="0" dirty="0" err="1">
                <a:solidFill>
                  <a:srgbClr val="000000"/>
                </a:solidFill>
                <a:effectLst/>
                <a:latin typeface="Fira Code" panose="020B0809050000020004" pitchFamily="49" charset="0"/>
              </a:rPr>
              <a:t>.</a:t>
            </a:r>
            <a:r>
              <a:rPr lang="en-US" sz="1400" b="0" dirty="0" err="1">
                <a:solidFill>
                  <a:srgbClr val="001080"/>
                </a:solidFill>
                <a:effectLst/>
                <a:latin typeface="Fira Code" panose="020B0809050000020004" pitchFamily="49" charset="0"/>
              </a:rPr>
              <a:t>x</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p</a:t>
            </a:r>
            <a:r>
              <a:rPr lang="en-US" sz="1400" b="0" dirty="0" err="1">
                <a:solidFill>
                  <a:srgbClr val="000000"/>
                </a:solidFill>
                <a:effectLst/>
                <a:latin typeface="Fira Code" panose="020B0809050000020004" pitchFamily="49" charset="0"/>
              </a:rPr>
              <a:t>.</a:t>
            </a:r>
            <a:r>
              <a:rPr lang="en-US" sz="1400" b="0" dirty="0" err="1">
                <a:solidFill>
                  <a:srgbClr val="001080"/>
                </a:solidFill>
                <a:effectLst/>
                <a:latin typeface="Fira Code" panose="020B0809050000020004" pitchFamily="49" charset="0"/>
              </a:rPr>
              <a:t>y</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 </a:t>
            </a:r>
            <a:r>
              <a:rPr lang="en-US" sz="1400" b="0" dirty="0">
                <a:solidFill>
                  <a:srgbClr val="AF00DB"/>
                </a:solidFill>
                <a:effectLst/>
                <a:latin typeface="Fira Code" panose="020B0809050000020004" pitchFamily="49" charset="0"/>
              </a:rPr>
              <a:t>else</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795E26"/>
                </a:solidFill>
                <a:effectLst/>
                <a:latin typeface="Fira Code" panose="020B0809050000020004" pitchFamily="49" charset="0"/>
              </a:rPr>
              <a:t>format_to</a:t>
            </a:r>
            <a:r>
              <a:rPr lang="en-US" sz="1400" b="0" dirty="0">
                <a:solidFill>
                  <a:srgbClr val="000000"/>
                </a:solidFill>
                <a:effectLst/>
                <a:latin typeface="Fira Code" panose="020B0809050000020004" pitchFamily="49" charset="0"/>
              </a:rPr>
              <a:t>(</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out</a:t>
            </a:r>
            <a:r>
              <a:rPr lang="en-US" sz="1400" b="0" dirty="0">
                <a:solidFill>
                  <a:srgbClr val="000000"/>
                </a:solidFill>
                <a:effectLst/>
                <a:latin typeface="Fira Code" panose="020B0809050000020004" pitchFamily="49" charset="0"/>
              </a:rPr>
              <a:t>(), </a:t>
            </a:r>
            <a:r>
              <a:rPr lang="en-US" sz="1400" b="0" dirty="0">
                <a:solidFill>
                  <a:srgbClr val="A31515"/>
                </a:solidFill>
                <a:effectLst/>
                <a:latin typeface="Fira Code" panose="020B0809050000020004" pitchFamily="49" charset="0"/>
              </a:rPr>
              <a:t>"(r={}, theta={})"</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p</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r</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p</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theta</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a:t>
            </a:r>
          </a:p>
        </p:txBody>
      </p:sp>
      <p:sp>
        <p:nvSpPr>
          <p:cNvPr id="3" name="Rectangle 2">
            <a:extLst>
              <a:ext uri="{FF2B5EF4-FFF2-40B4-BE49-F238E27FC236}">
                <a16:creationId xmlns:a16="http://schemas.microsoft.com/office/drawing/2014/main" id="{631E2930-9492-92DF-D890-9B521A7FFCC6}"/>
              </a:ext>
            </a:extLst>
          </p:cNvPr>
          <p:cNvSpPr/>
          <p:nvPr/>
        </p:nvSpPr>
        <p:spPr>
          <a:xfrm>
            <a:off x="2095066" y="3646619"/>
            <a:ext cx="1871003" cy="320041"/>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F76E720-39B0-51AF-9D48-45D9CF68AA17}"/>
              </a:ext>
            </a:extLst>
          </p:cNvPr>
          <p:cNvSpPr>
            <a:spLocks noGrp="1"/>
          </p:cNvSpPr>
          <p:nvPr>
            <p:ph type="sldNum" sz="quarter" idx="12"/>
          </p:nvPr>
        </p:nvSpPr>
        <p:spPr/>
        <p:txBody>
          <a:bodyPr/>
          <a:lstStyle/>
          <a:p>
            <a:fld id="{0EED7EFE-8F4A-4E55-AD2D-7D815A96E790}" type="slidenum">
              <a:rPr lang="en-US" smtClean="0"/>
              <a:t>70</a:t>
            </a:fld>
            <a:endParaRPr lang="en-US"/>
          </a:p>
        </p:txBody>
      </p:sp>
    </p:spTree>
    <p:extLst>
      <p:ext uri="{BB962C8B-B14F-4D97-AF65-F5344CB8AC3E}">
        <p14:creationId xmlns:p14="http://schemas.microsoft.com/office/powerpoint/2010/main" val="302535776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56B4-2738-01AA-4AA9-E9FF3CD6B076}"/>
              </a:ext>
            </a:extLst>
          </p:cNvPr>
          <p:cNvSpPr>
            <a:spLocks noGrp="1"/>
          </p:cNvSpPr>
          <p:nvPr>
            <p:ph type="title"/>
          </p:nvPr>
        </p:nvSpPr>
        <p:spPr/>
        <p:txBody>
          <a:bodyPr>
            <a:normAutofit/>
          </a:bodyPr>
          <a:lstStyle/>
          <a:p>
            <a:r>
              <a:rPr lang="en-US" sz="7200" dirty="0">
                <a:solidFill>
                  <a:srgbClr val="7030A0"/>
                </a:solidFill>
              </a:rPr>
              <a:t>Generic</a:t>
            </a:r>
            <a:r>
              <a:rPr lang="en-US" sz="7200" dirty="0"/>
              <a:t> Formatting in </a:t>
            </a:r>
            <a:r>
              <a:rPr lang="en-US" sz="7200" dirty="0">
                <a:solidFill>
                  <a:schemeClr val="accent6"/>
                </a:solidFill>
              </a:rPr>
              <a:t>{</a:t>
            </a:r>
            <a:r>
              <a:rPr lang="en-US" sz="7200" dirty="0" err="1">
                <a:solidFill>
                  <a:schemeClr val="accent6"/>
                </a:solidFill>
              </a:rPr>
              <a:t>fmt</a:t>
            </a:r>
            <a:r>
              <a:rPr lang="en-US" sz="7200" dirty="0">
                <a:solidFill>
                  <a:schemeClr val="accent6"/>
                </a:solidFill>
              </a:rPr>
              <a:t>}</a:t>
            </a:r>
            <a:endParaRPr lang="en-US" sz="7200" dirty="0"/>
          </a:p>
        </p:txBody>
      </p:sp>
      <p:sp>
        <p:nvSpPr>
          <p:cNvPr id="4" name="Text Placeholder 3">
            <a:extLst>
              <a:ext uri="{FF2B5EF4-FFF2-40B4-BE49-F238E27FC236}">
                <a16:creationId xmlns:a16="http://schemas.microsoft.com/office/drawing/2014/main" id="{662232B6-1828-4D8B-FC61-35B4224EEC43}"/>
              </a:ext>
            </a:extLst>
          </p:cNvPr>
          <p:cNvSpPr>
            <a:spLocks noGrp="1"/>
          </p:cNvSpPr>
          <p:nvPr>
            <p:ph type="body" idx="1"/>
          </p:nvPr>
        </p:nvSpPr>
        <p:spPr/>
        <p:txBody>
          <a:bodyPr/>
          <a:lstStyle/>
          <a:p>
            <a:r>
              <a:rPr lang="en-US" dirty="0"/>
              <a:t>Using an underlying formatter&lt;T&gt;</a:t>
            </a:r>
          </a:p>
        </p:txBody>
      </p:sp>
      <p:sp>
        <p:nvSpPr>
          <p:cNvPr id="6" name="Slide Number Placeholder 5">
            <a:extLst>
              <a:ext uri="{FF2B5EF4-FFF2-40B4-BE49-F238E27FC236}">
                <a16:creationId xmlns:a16="http://schemas.microsoft.com/office/drawing/2014/main" id="{7020DE5E-F98F-8C6A-4E32-545E3B39D4C5}"/>
              </a:ext>
            </a:extLst>
          </p:cNvPr>
          <p:cNvSpPr>
            <a:spLocks noGrp="1"/>
          </p:cNvSpPr>
          <p:nvPr>
            <p:ph type="sldNum" sz="quarter" idx="12"/>
          </p:nvPr>
        </p:nvSpPr>
        <p:spPr/>
        <p:txBody>
          <a:bodyPr/>
          <a:lstStyle/>
          <a:p>
            <a:fld id="{0EED7EFE-8F4A-4E55-AD2D-7D815A96E790}" type="slidenum">
              <a:rPr lang="en-US" smtClean="0"/>
              <a:t>71</a:t>
            </a:fld>
            <a:endParaRPr lang="en-US"/>
          </a:p>
        </p:txBody>
      </p:sp>
    </p:spTree>
    <p:extLst>
      <p:ext uri="{BB962C8B-B14F-4D97-AF65-F5344CB8AC3E}">
        <p14:creationId xmlns:p14="http://schemas.microsoft.com/office/powerpoint/2010/main" val="33401801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21B8ED-AED6-03AC-71C4-58F7E09CC99F}"/>
              </a:ext>
            </a:extLst>
          </p:cNvPr>
          <p:cNvSpPr>
            <a:spLocks noGrp="1"/>
          </p:cNvSpPr>
          <p:nvPr>
            <p:ph type="title"/>
          </p:nvPr>
        </p:nvSpPr>
        <p:spPr/>
        <p:txBody>
          <a:bodyPr/>
          <a:lstStyle/>
          <a:p>
            <a:r>
              <a:rPr lang="en-US" dirty="0"/>
              <a:t>A </a:t>
            </a: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latin typeface="Fira Code" panose="020B0809050000020004" pitchFamily="49" charset="0"/>
                <a:ea typeface="Fira Code" panose="020B0809050000020004" pitchFamily="49" charset="0"/>
                <a:cs typeface="Fira Code" panose="020B0809050000020004" pitchFamily="49" charset="0"/>
              </a:rPr>
              <a:t>optional&lt;T&gt;</a:t>
            </a:r>
          </a:p>
        </p:txBody>
      </p:sp>
      <p:sp>
        <p:nvSpPr>
          <p:cNvPr id="6" name="TextBox 5">
            <a:extLst>
              <a:ext uri="{FF2B5EF4-FFF2-40B4-BE49-F238E27FC236}">
                <a16:creationId xmlns:a16="http://schemas.microsoft.com/office/drawing/2014/main" id="{99BB43B0-FAB6-51E1-C8B7-5914B4C51A36}"/>
              </a:ext>
            </a:extLst>
          </p:cNvPr>
          <p:cNvSpPr txBox="1"/>
          <p:nvPr/>
        </p:nvSpPr>
        <p:spPr>
          <a:xfrm>
            <a:off x="1097280" y="1951672"/>
            <a:ext cx="7629012" cy="3970318"/>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0000FF"/>
                </a:solidFill>
                <a:effectLst/>
                <a:latin typeface="Fira Code" panose="020B0809050000020004" pitchFamily="49" charset="0"/>
              </a:rPr>
              <a:t>class</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optional</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&gt;&gt; {</a:t>
            </a: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begin</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format</a:t>
            </a:r>
            <a:r>
              <a:rPr lang="en-US" b="0" dirty="0">
                <a:solidFill>
                  <a:srgbClr val="000000"/>
                </a:solidFill>
                <a:effectLst/>
                <a:latin typeface="Fira Code" panose="020B0809050000020004" pitchFamily="49" charset="0"/>
              </a:rPr>
              <a:t>(</a:t>
            </a:r>
            <a:r>
              <a:rPr lang="en-US" b="0" dirty="0">
                <a:solidFill>
                  <a:srgbClr val="267F99"/>
                </a:solidFill>
                <a:effectLst/>
                <a:latin typeface="Fira Code" panose="020B0809050000020004" pitchFamily="49" charset="0"/>
              </a:rPr>
              <a:t>optional</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&gt; </a:t>
            </a:r>
            <a:r>
              <a:rPr lang="en-US" b="0" dirty="0">
                <a:solidFill>
                  <a:srgbClr val="0000FF"/>
                </a:solidFill>
                <a:effectLst/>
                <a:latin typeface="Fira Code" panose="020B0809050000020004" pitchFamily="49" charset="0"/>
              </a:rPr>
              <a:t>const&amp;</a:t>
            </a:r>
            <a:r>
              <a:rPr lang="en-US" b="0" dirty="0">
                <a:solidFill>
                  <a:srgbClr val="000000"/>
                </a:solidFill>
                <a:effectLst/>
                <a:latin typeface="Fira Code" panose="020B0809050000020004" pitchFamily="49" charset="0"/>
              </a:rPr>
              <a:t> </a:t>
            </a:r>
            <a:r>
              <a:rPr lang="en-US" b="0" dirty="0">
                <a:solidFill>
                  <a:srgbClr val="001080"/>
                </a:solidFill>
                <a:effectLst/>
                <a:latin typeface="Fira Code" panose="020B0809050000020004" pitchFamily="49" charset="0"/>
              </a:rPr>
              <a:t>o</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const</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if</a:t>
            </a:r>
            <a:r>
              <a:rPr lang="en-US" b="0" dirty="0">
                <a:solidFill>
                  <a:srgbClr val="000000"/>
                </a:solidFill>
                <a:effectLst/>
                <a:latin typeface="Fira Code" panose="020B0809050000020004" pitchFamily="49" charset="0"/>
              </a:rPr>
              <a:t> (o)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"Some({})"</a:t>
            </a:r>
            <a:r>
              <a:rPr lang="en-US" b="0" dirty="0">
                <a:solidFill>
                  <a:srgbClr val="000000"/>
                </a:solidFill>
                <a:effectLst/>
                <a:latin typeface="Fira Code" panose="020B0809050000020004" pitchFamily="49" charset="0"/>
              </a:rPr>
              <a:t>, *o);</a:t>
            </a:r>
          </a:p>
          <a:p>
            <a:r>
              <a:rPr lang="en-US" b="0" dirty="0">
                <a:solidFill>
                  <a:srgbClr val="000000"/>
                </a:solidFill>
                <a:effectLst/>
                <a:latin typeface="Fira Code" panose="020B0809050000020004" pitchFamily="49" charset="0"/>
              </a:rPr>
              <a:t>    } </a:t>
            </a:r>
            <a:r>
              <a:rPr lang="en-US" b="0" dirty="0">
                <a:solidFill>
                  <a:srgbClr val="AF00DB"/>
                </a:solidFill>
                <a:effectLst/>
                <a:latin typeface="Fira Code" panose="020B0809050000020004" pitchFamily="49" charset="0"/>
              </a:rPr>
              <a:t>else</a:t>
            </a:r>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795E26"/>
                </a:solidFill>
                <a:effectLst/>
                <a:latin typeface="Fira Code" panose="020B0809050000020004" pitchFamily="49" charset="0"/>
              </a:rPr>
              <a:t>format_to</a:t>
            </a:r>
            <a:r>
              <a:rPr lang="en-US" b="0" dirty="0">
                <a:solidFill>
                  <a:srgbClr val="000000"/>
                </a:solidFill>
                <a:effectLst/>
                <a:latin typeface="Fira Code" panose="020B0809050000020004" pitchFamily="49" charset="0"/>
              </a:rPr>
              <a:t>(</a:t>
            </a:r>
            <a:r>
              <a:rPr lang="en-US" b="0" dirty="0" err="1">
                <a:solidFill>
                  <a:srgbClr val="001080"/>
                </a:solidFill>
                <a:effectLst/>
                <a:latin typeface="Fira Code" panose="020B0809050000020004" pitchFamily="49" charset="0"/>
              </a:rPr>
              <a:t>ctx</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out</a:t>
            </a:r>
            <a:r>
              <a:rPr lang="en-US" b="0" dirty="0">
                <a:solidFill>
                  <a:srgbClr val="000000"/>
                </a:solidFill>
                <a:effectLst/>
                <a:latin typeface="Fira Code" panose="020B0809050000020004" pitchFamily="49" charset="0"/>
              </a:rPr>
              <a:t>(), </a:t>
            </a:r>
            <a:r>
              <a:rPr lang="en-US" b="0" dirty="0">
                <a:solidFill>
                  <a:srgbClr val="A31515"/>
                </a:solidFill>
                <a:effectLst/>
                <a:latin typeface="Fira Code" panose="020B0809050000020004" pitchFamily="49" charset="0"/>
              </a:rPr>
              <a:t>"None"</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  }</a:t>
            </a:r>
          </a:p>
          <a:p>
            <a:r>
              <a:rPr lang="en-US" b="0" dirty="0">
                <a:solidFill>
                  <a:srgbClr val="000000"/>
                </a:solidFill>
                <a:effectLst/>
                <a:latin typeface="Fira Code" panose="020B0809050000020004" pitchFamily="49" charset="0"/>
              </a:rPr>
              <a:t>};</a:t>
            </a:r>
          </a:p>
        </p:txBody>
      </p:sp>
      <p:sp>
        <p:nvSpPr>
          <p:cNvPr id="5" name="Slide Number Placeholder 4">
            <a:extLst>
              <a:ext uri="{FF2B5EF4-FFF2-40B4-BE49-F238E27FC236}">
                <a16:creationId xmlns:a16="http://schemas.microsoft.com/office/drawing/2014/main" id="{439DE897-9FFA-75B9-50FE-378CA87793FB}"/>
              </a:ext>
            </a:extLst>
          </p:cNvPr>
          <p:cNvSpPr>
            <a:spLocks noGrp="1"/>
          </p:cNvSpPr>
          <p:nvPr>
            <p:ph type="sldNum" sz="quarter" idx="12"/>
          </p:nvPr>
        </p:nvSpPr>
        <p:spPr/>
        <p:txBody>
          <a:bodyPr/>
          <a:lstStyle/>
          <a:p>
            <a:fld id="{0EED7EFE-8F4A-4E55-AD2D-7D815A96E790}" type="slidenum">
              <a:rPr lang="en-US" smtClean="0"/>
              <a:t>72</a:t>
            </a:fld>
            <a:endParaRPr lang="en-US"/>
          </a:p>
        </p:txBody>
      </p:sp>
    </p:spTree>
    <p:extLst>
      <p:ext uri="{BB962C8B-B14F-4D97-AF65-F5344CB8AC3E}">
        <p14:creationId xmlns:p14="http://schemas.microsoft.com/office/powerpoint/2010/main" val="2001252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21B8ED-AED6-03AC-71C4-58F7E09CC99F}"/>
              </a:ext>
            </a:extLst>
          </p:cNvPr>
          <p:cNvSpPr>
            <a:spLocks noGrp="1"/>
          </p:cNvSpPr>
          <p:nvPr>
            <p:ph type="title"/>
          </p:nvPr>
        </p:nvSpPr>
        <p:spPr/>
        <p:txBody>
          <a:bodyPr/>
          <a:lstStyle/>
          <a:p>
            <a:r>
              <a:rPr lang="en-US" dirty="0"/>
              <a:t>A </a:t>
            </a: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latin typeface="Fira Code" panose="020B0809050000020004" pitchFamily="49" charset="0"/>
                <a:ea typeface="Fira Code" panose="020B0809050000020004" pitchFamily="49" charset="0"/>
                <a:cs typeface="Fira Code" panose="020B0809050000020004" pitchFamily="49" charset="0"/>
              </a:rPr>
              <a:t>optional&lt;T&gt;</a:t>
            </a:r>
          </a:p>
        </p:txBody>
      </p:sp>
      <p:sp>
        <p:nvSpPr>
          <p:cNvPr id="6" name="TextBox 5">
            <a:extLst>
              <a:ext uri="{FF2B5EF4-FFF2-40B4-BE49-F238E27FC236}">
                <a16:creationId xmlns:a16="http://schemas.microsoft.com/office/drawing/2014/main" id="{99BB43B0-FAB6-51E1-C8B7-5914B4C51A36}"/>
              </a:ext>
            </a:extLst>
          </p:cNvPr>
          <p:cNvSpPr txBox="1"/>
          <p:nvPr/>
        </p:nvSpPr>
        <p:spPr>
          <a:xfrm>
            <a:off x="1097280" y="1951672"/>
            <a:ext cx="6849952" cy="4062651"/>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0000FF"/>
                </a:solidFill>
                <a:effectLst/>
                <a:latin typeface="Fira Code" panose="020B0809050000020004" pitchFamily="49" charset="0"/>
              </a:rPr>
              <a:t>class</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a:t>
            </a:r>
          </a:p>
          <a:p>
            <a:r>
              <a:rPr lang="en-US" sz="1600" b="0" dirty="0">
                <a:solidFill>
                  <a:srgbClr val="0000FF"/>
                </a:solidFill>
                <a:effectLst/>
                <a:latin typeface="Fira Code" panose="020B0809050000020004" pitchFamily="49" charset="0"/>
              </a:rPr>
              <a:t>struct</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optional</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&gt;&gt; {</a:t>
            </a:r>
          </a:p>
          <a:p>
            <a:r>
              <a:rPr lang="en-US" sz="1600" b="0" dirty="0">
                <a:solidFill>
                  <a:srgbClr val="000000"/>
                </a:solidFill>
                <a:effectLst/>
                <a:latin typeface="Fira Code" panose="020B0809050000020004" pitchFamily="49" charset="0"/>
              </a:rPr>
              <a:t>  formatter&lt;</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 underlying;</a:t>
            </a:r>
          </a:p>
          <a:p>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err="1">
                <a:solidFill>
                  <a:srgbClr val="0000FF"/>
                </a:solidFill>
                <a:effectLst/>
                <a:latin typeface="Fira Code" panose="020B0809050000020004" pitchFamily="49" charset="0"/>
              </a:rPr>
              <a:t>constexpr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begin</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a:p>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795E26"/>
                </a:solidFill>
                <a:effectLst/>
                <a:latin typeface="Fira Code" panose="020B0809050000020004" pitchFamily="49" charset="0"/>
              </a:rPr>
              <a:t>format</a:t>
            </a:r>
            <a:r>
              <a:rPr lang="en-US" sz="1600" b="0" dirty="0">
                <a:solidFill>
                  <a:srgbClr val="000000"/>
                </a:solidFill>
                <a:effectLst/>
                <a:latin typeface="Fira Code" panose="020B0809050000020004" pitchFamily="49" charset="0"/>
              </a:rPr>
              <a:t>(</a:t>
            </a:r>
            <a:r>
              <a:rPr lang="en-US" sz="1600" b="0" dirty="0">
                <a:solidFill>
                  <a:srgbClr val="267F99"/>
                </a:solidFill>
                <a:effectLst/>
                <a:latin typeface="Fira Code" panose="020B0809050000020004" pitchFamily="49" charset="0"/>
              </a:rPr>
              <a:t>optional</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 </a:t>
            </a:r>
            <a:r>
              <a:rPr lang="en-US" sz="1600" b="0" dirty="0">
                <a:solidFill>
                  <a:srgbClr val="0000FF"/>
                </a:solidFill>
                <a:effectLst/>
                <a:latin typeface="Fira Code" panose="020B0809050000020004" pitchFamily="49" charset="0"/>
              </a:rPr>
              <a:t>const&amp;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o</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const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(o)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format_to</a:t>
            </a:r>
            <a:r>
              <a:rPr lang="en-US" sz="1600" b="0" dirty="0">
                <a:solidFill>
                  <a:srgbClr val="000000"/>
                </a:solidFill>
                <a:effectLst/>
                <a:latin typeface="Fira Code" panose="020B0809050000020004" pitchFamily="49" charset="0"/>
              </a:rPr>
              <a:t>(</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out</a:t>
            </a:r>
            <a:r>
              <a:rPr lang="en-US" sz="1600" b="0" dirty="0">
                <a:solidFill>
                  <a:srgbClr val="000000"/>
                </a:solidFill>
                <a:effectLst/>
                <a:latin typeface="Fira Code" panose="020B0809050000020004" pitchFamily="49" charset="0"/>
              </a:rPr>
              <a:t>(), </a:t>
            </a:r>
            <a:r>
              <a:rPr lang="en-US" sz="1600" b="0" dirty="0">
                <a:solidFill>
                  <a:srgbClr val="A31515"/>
                </a:solidFill>
                <a:effectLst/>
                <a:latin typeface="Fira Code" panose="020B0809050000020004" pitchFamily="49" charset="0"/>
              </a:rPr>
              <a:t>"Some({})"</a:t>
            </a:r>
            <a:r>
              <a:rPr lang="en-US" sz="1600" b="0" dirty="0">
                <a:solidFill>
                  <a:srgbClr val="000000"/>
                </a:solidFill>
                <a:effectLst/>
                <a:latin typeface="Fira Code" panose="020B0809050000020004" pitchFamily="49" charset="0"/>
              </a:rPr>
              <a:t>, *o);</a:t>
            </a:r>
          </a:p>
          <a:p>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else</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format_to</a:t>
            </a:r>
            <a:r>
              <a:rPr lang="en-US" sz="1600" b="0" dirty="0">
                <a:solidFill>
                  <a:srgbClr val="000000"/>
                </a:solidFill>
                <a:effectLst/>
                <a:latin typeface="Fira Code" panose="020B0809050000020004" pitchFamily="49" charset="0"/>
              </a:rPr>
              <a:t>(</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out</a:t>
            </a:r>
            <a:r>
              <a:rPr lang="en-US" sz="1600" b="0" dirty="0">
                <a:solidFill>
                  <a:srgbClr val="000000"/>
                </a:solidFill>
                <a:effectLst/>
                <a:latin typeface="Fira Code" panose="020B0809050000020004" pitchFamily="49" charset="0"/>
              </a:rPr>
              <a:t>(), </a:t>
            </a:r>
            <a:r>
              <a:rPr lang="en-US" sz="1600" b="0" dirty="0">
                <a:solidFill>
                  <a:srgbClr val="A31515"/>
                </a:solidFill>
                <a:effectLst/>
                <a:latin typeface="Fira Code" panose="020B0809050000020004" pitchFamily="49" charset="0"/>
              </a:rPr>
              <a:t>"None"</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a:t>
            </a:r>
          </a:p>
        </p:txBody>
      </p:sp>
      <p:sp>
        <p:nvSpPr>
          <p:cNvPr id="5" name="Slide Number Placeholder 4">
            <a:extLst>
              <a:ext uri="{FF2B5EF4-FFF2-40B4-BE49-F238E27FC236}">
                <a16:creationId xmlns:a16="http://schemas.microsoft.com/office/drawing/2014/main" id="{9AF623FC-8655-CD4F-89F2-D56DFFF93BBB}"/>
              </a:ext>
            </a:extLst>
          </p:cNvPr>
          <p:cNvSpPr>
            <a:spLocks noGrp="1"/>
          </p:cNvSpPr>
          <p:nvPr>
            <p:ph type="sldNum" sz="quarter" idx="12"/>
          </p:nvPr>
        </p:nvSpPr>
        <p:spPr/>
        <p:txBody>
          <a:bodyPr/>
          <a:lstStyle/>
          <a:p>
            <a:fld id="{0EED7EFE-8F4A-4E55-AD2D-7D815A96E790}" type="slidenum">
              <a:rPr lang="en-US" smtClean="0"/>
              <a:t>73</a:t>
            </a:fld>
            <a:endParaRPr lang="en-US"/>
          </a:p>
        </p:txBody>
      </p:sp>
    </p:spTree>
    <p:extLst>
      <p:ext uri="{BB962C8B-B14F-4D97-AF65-F5344CB8AC3E}">
        <p14:creationId xmlns:p14="http://schemas.microsoft.com/office/powerpoint/2010/main" val="65867856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21B8ED-AED6-03AC-71C4-58F7E09CC99F}"/>
              </a:ext>
            </a:extLst>
          </p:cNvPr>
          <p:cNvSpPr>
            <a:spLocks noGrp="1"/>
          </p:cNvSpPr>
          <p:nvPr>
            <p:ph type="title"/>
          </p:nvPr>
        </p:nvSpPr>
        <p:spPr/>
        <p:txBody>
          <a:bodyPr/>
          <a:lstStyle/>
          <a:p>
            <a:r>
              <a:rPr lang="en-US" dirty="0"/>
              <a:t>A </a:t>
            </a: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latin typeface="Fira Code" panose="020B0809050000020004" pitchFamily="49" charset="0"/>
                <a:ea typeface="Fira Code" panose="020B0809050000020004" pitchFamily="49" charset="0"/>
                <a:cs typeface="Fira Code" panose="020B0809050000020004" pitchFamily="49" charset="0"/>
              </a:rPr>
              <a:t>optional&lt;T&gt;</a:t>
            </a:r>
          </a:p>
        </p:txBody>
      </p:sp>
      <p:sp>
        <p:nvSpPr>
          <p:cNvPr id="6" name="TextBox 5">
            <a:extLst>
              <a:ext uri="{FF2B5EF4-FFF2-40B4-BE49-F238E27FC236}">
                <a16:creationId xmlns:a16="http://schemas.microsoft.com/office/drawing/2014/main" id="{99BB43B0-FAB6-51E1-C8B7-5914B4C51A36}"/>
              </a:ext>
            </a:extLst>
          </p:cNvPr>
          <p:cNvSpPr txBox="1"/>
          <p:nvPr/>
        </p:nvSpPr>
        <p:spPr>
          <a:xfrm>
            <a:off x="1097280" y="1951672"/>
            <a:ext cx="6849952" cy="4062651"/>
          </a:xfrm>
          <a:prstGeom prst="rect">
            <a:avLst/>
          </a:prstGeom>
          <a:noFill/>
        </p:spPr>
        <p:txBody>
          <a:bodyPr wrap="none" rtlCol="0">
            <a:spAutoFit/>
          </a:bodyPr>
          <a:lstStyle/>
          <a:p>
            <a:r>
              <a:rPr lang="en-US" sz="1600" b="0" dirty="0">
                <a:solidFill>
                  <a:srgbClr val="0000FF"/>
                </a:solidFill>
                <a:effectLst/>
                <a:latin typeface="Fira Code" panose="020B0809050000020004" pitchFamily="49" charset="0"/>
              </a:rPr>
              <a:t>template</a:t>
            </a:r>
            <a:r>
              <a:rPr lang="en-US" sz="1600" b="0" dirty="0">
                <a:solidFill>
                  <a:srgbClr val="000000"/>
                </a:solidFill>
                <a:effectLst/>
                <a:latin typeface="Fira Code" panose="020B0809050000020004" pitchFamily="49" charset="0"/>
              </a:rPr>
              <a:t> &lt;</a:t>
            </a:r>
            <a:r>
              <a:rPr lang="en-US" sz="1600" b="0" dirty="0">
                <a:solidFill>
                  <a:srgbClr val="0000FF"/>
                </a:solidFill>
                <a:effectLst/>
                <a:latin typeface="Fira Code" panose="020B0809050000020004" pitchFamily="49" charset="0"/>
              </a:rPr>
              <a:t>class</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a:t>
            </a:r>
          </a:p>
          <a:p>
            <a:r>
              <a:rPr lang="en-US" sz="1600" b="0" dirty="0">
                <a:solidFill>
                  <a:srgbClr val="0000FF"/>
                </a:solidFill>
                <a:effectLst/>
                <a:latin typeface="Fira Code" panose="020B0809050000020004" pitchFamily="49" charset="0"/>
              </a:rPr>
              <a:t>struct</a:t>
            </a:r>
            <a:r>
              <a:rPr lang="en-US" sz="1600" b="0" dirty="0">
                <a:solidFill>
                  <a:srgbClr val="000000"/>
                </a:solidFill>
                <a:effectLst/>
                <a:latin typeface="Fira Code" panose="020B0809050000020004" pitchFamily="49" charset="0"/>
              </a:rPr>
              <a:t> </a:t>
            </a:r>
            <a:r>
              <a:rPr lang="en-US" sz="1600" b="0" dirty="0">
                <a:solidFill>
                  <a:srgbClr val="267F99"/>
                </a:solidFill>
                <a:effectLst/>
                <a:latin typeface="Fira Code" panose="020B0809050000020004" pitchFamily="49" charset="0"/>
              </a:rPr>
              <a:t>formatter</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optional</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&gt;&gt; {</a:t>
            </a:r>
          </a:p>
          <a:p>
            <a:r>
              <a:rPr lang="en-US" sz="1600" b="0" dirty="0">
                <a:solidFill>
                  <a:srgbClr val="000000"/>
                </a:solidFill>
                <a:effectLst/>
                <a:latin typeface="Fira Code" panose="020B0809050000020004" pitchFamily="49" charset="0"/>
              </a:rPr>
              <a:t>  formatter&lt;</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 underlying;</a:t>
            </a:r>
          </a:p>
          <a:p>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err="1">
                <a:solidFill>
                  <a:srgbClr val="0000FF"/>
                </a:solidFill>
                <a:effectLst/>
                <a:latin typeface="Fira Code" panose="020B0809050000020004" pitchFamily="49" charset="0"/>
              </a:rPr>
              <a:t>constexpr</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underlying</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parse</a:t>
            </a:r>
            <a:r>
              <a:rPr lang="en-US" sz="1600" b="0" dirty="0">
                <a:solidFill>
                  <a:srgbClr val="000000"/>
                </a:solidFill>
                <a:effectLst/>
                <a:latin typeface="Fira Code" panose="020B0809050000020004" pitchFamily="49" charset="0"/>
              </a:rPr>
              <a:t>(</a:t>
            </a:r>
            <a:r>
              <a:rPr lang="en-US" sz="1600" b="0" dirty="0" err="1">
                <a:solidFill>
                  <a:srgbClr val="00000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a:p>
            <a:br>
              <a:rPr lang="en-US" sz="1600" b="0" dirty="0">
                <a:solidFill>
                  <a:srgbClr val="000000"/>
                </a:solidFill>
                <a:effectLst/>
                <a:latin typeface="Fira Code" panose="020B0809050000020004" pitchFamily="49" charset="0"/>
              </a:rPr>
            </a:b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t>
            </a:r>
            <a:r>
              <a:rPr lang="en-US" sz="1600" b="0" dirty="0">
                <a:solidFill>
                  <a:srgbClr val="000000"/>
                </a:solidFill>
                <a:effectLst/>
                <a:latin typeface="Fira Code" panose="020B0809050000020004" pitchFamily="49" charset="0"/>
              </a:rPr>
              <a:t> </a:t>
            </a:r>
            <a:r>
              <a:rPr lang="en-US" sz="1600" b="0" dirty="0">
                <a:solidFill>
                  <a:srgbClr val="795E26"/>
                </a:solidFill>
                <a:effectLst/>
                <a:latin typeface="Fira Code" panose="020B0809050000020004" pitchFamily="49" charset="0"/>
              </a:rPr>
              <a:t>format</a:t>
            </a:r>
            <a:r>
              <a:rPr lang="en-US" sz="1600" b="0" dirty="0">
                <a:solidFill>
                  <a:srgbClr val="000000"/>
                </a:solidFill>
                <a:effectLst/>
                <a:latin typeface="Fira Code" panose="020B0809050000020004" pitchFamily="49" charset="0"/>
              </a:rPr>
              <a:t>(</a:t>
            </a:r>
            <a:r>
              <a:rPr lang="en-US" sz="1600" b="0" dirty="0">
                <a:solidFill>
                  <a:srgbClr val="267F99"/>
                </a:solidFill>
                <a:effectLst/>
                <a:latin typeface="Fira Code" panose="020B0809050000020004" pitchFamily="49" charset="0"/>
              </a:rPr>
              <a:t>optional</a:t>
            </a:r>
            <a:r>
              <a:rPr lang="en-US" sz="1600" b="0" dirty="0">
                <a:solidFill>
                  <a:srgbClr val="000000"/>
                </a:solidFill>
                <a:effectLst/>
                <a:latin typeface="Fira Code" panose="020B0809050000020004" pitchFamily="49" charset="0"/>
              </a:rPr>
              <a:t>&lt;</a:t>
            </a:r>
            <a:r>
              <a:rPr lang="en-US" sz="1600" b="0" dirty="0">
                <a:solidFill>
                  <a:srgbClr val="267F99"/>
                </a:solidFill>
                <a:effectLst/>
                <a:latin typeface="Fira Code" panose="020B0809050000020004" pitchFamily="49" charset="0"/>
              </a:rPr>
              <a:t>T</a:t>
            </a:r>
            <a:r>
              <a:rPr lang="en-US" sz="1600" b="0" dirty="0">
                <a:solidFill>
                  <a:srgbClr val="000000"/>
                </a:solidFill>
                <a:effectLst/>
                <a:latin typeface="Fira Code" panose="020B0809050000020004" pitchFamily="49" charset="0"/>
              </a:rPr>
              <a:t>&gt; </a:t>
            </a:r>
            <a:r>
              <a:rPr lang="en-US" sz="1600" b="0" dirty="0">
                <a:solidFill>
                  <a:srgbClr val="0000FF"/>
                </a:solidFill>
                <a:effectLst/>
                <a:latin typeface="Fira Code" panose="020B0809050000020004" pitchFamily="49" charset="0"/>
              </a:rPr>
              <a:t>const&amp;</a:t>
            </a:r>
            <a:r>
              <a:rPr lang="en-US" sz="1600" b="0" dirty="0">
                <a:solidFill>
                  <a:srgbClr val="000000"/>
                </a:solidFill>
                <a:effectLst/>
                <a:latin typeface="Fira Code" panose="020B0809050000020004" pitchFamily="49" charset="0"/>
              </a:rPr>
              <a:t> </a:t>
            </a:r>
            <a:r>
              <a:rPr lang="en-US" sz="1600" b="0" dirty="0">
                <a:solidFill>
                  <a:srgbClr val="001080"/>
                </a:solidFill>
                <a:effectLst/>
                <a:latin typeface="Fira Code" panose="020B0809050000020004" pitchFamily="49" charset="0"/>
              </a:rPr>
              <a:t>o</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auto&amp;</a:t>
            </a:r>
            <a:r>
              <a:rPr lang="en-US" sz="1600" b="0" dirty="0">
                <a:solidFill>
                  <a:srgbClr val="000000"/>
                </a:solidFill>
                <a:effectLst/>
                <a:latin typeface="Fira Code" panose="020B0809050000020004" pitchFamily="49" charset="0"/>
              </a:rPr>
              <a:t> </a:t>
            </a:r>
            <a:r>
              <a:rPr lang="en-US" sz="1600" b="0" dirty="0" err="1">
                <a:solidFill>
                  <a:srgbClr val="001080"/>
                </a:solidFill>
                <a:effectLst/>
                <a:latin typeface="Fira Code" panose="020B0809050000020004" pitchFamily="49" charset="0"/>
              </a:rPr>
              <a:t>ctx</a:t>
            </a:r>
            <a:r>
              <a:rPr lang="en-US" sz="1600" b="0" dirty="0">
                <a:solidFill>
                  <a:srgbClr val="000000"/>
                </a:solidFill>
                <a:effectLst/>
                <a:latin typeface="Fira Code" panose="020B0809050000020004" pitchFamily="49" charset="0"/>
              </a:rPr>
              <a:t>) </a:t>
            </a:r>
            <a:r>
              <a:rPr lang="en-US" sz="1600" b="0" dirty="0">
                <a:solidFill>
                  <a:srgbClr val="0000FF"/>
                </a:solidFill>
                <a:effectLst/>
                <a:latin typeface="Fira Code" panose="020B0809050000020004" pitchFamily="49" charset="0"/>
              </a:rPr>
              <a:t>const</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if</a:t>
            </a:r>
            <a:r>
              <a:rPr lang="en-US" sz="1600" b="0" dirty="0">
                <a:solidFill>
                  <a:srgbClr val="000000"/>
                </a:solidFill>
                <a:effectLst/>
                <a:latin typeface="Fira Code" panose="020B0809050000020004" pitchFamily="49" charset="0"/>
              </a:rPr>
              <a:t> (o)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format_to</a:t>
            </a:r>
            <a:r>
              <a:rPr lang="en-US" sz="1600" b="0" dirty="0">
                <a:solidFill>
                  <a:srgbClr val="000000"/>
                </a:solidFill>
                <a:effectLst/>
                <a:latin typeface="Fira Code" panose="020B0809050000020004" pitchFamily="49" charset="0"/>
              </a:rPr>
              <a:t>(</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out</a:t>
            </a:r>
            <a:r>
              <a:rPr lang="en-US" sz="1600" b="0" dirty="0">
                <a:solidFill>
                  <a:srgbClr val="000000"/>
                </a:solidFill>
                <a:effectLst/>
                <a:latin typeface="Fira Code" panose="020B0809050000020004" pitchFamily="49" charset="0"/>
              </a:rPr>
              <a:t>(), </a:t>
            </a:r>
            <a:r>
              <a:rPr lang="en-US" sz="1600" b="0" dirty="0">
                <a:solidFill>
                  <a:srgbClr val="A31515"/>
                </a:solidFill>
                <a:effectLst/>
                <a:latin typeface="Fira Code" panose="020B0809050000020004" pitchFamily="49" charset="0"/>
              </a:rPr>
              <a:t>"Some({})"</a:t>
            </a:r>
            <a:r>
              <a:rPr lang="en-US" sz="1600" b="0" dirty="0">
                <a:solidFill>
                  <a:srgbClr val="000000"/>
                </a:solidFill>
                <a:effectLst/>
                <a:latin typeface="Fira Code" panose="020B0809050000020004" pitchFamily="49" charset="0"/>
              </a:rPr>
              <a:t>, *o);</a:t>
            </a:r>
          </a:p>
          <a:p>
            <a:r>
              <a:rPr lang="en-US" sz="1600" b="0" dirty="0">
                <a:solidFill>
                  <a:srgbClr val="000000"/>
                </a:solidFill>
                <a:effectLst/>
                <a:latin typeface="Fira Code" panose="020B0809050000020004" pitchFamily="49" charset="0"/>
              </a:rPr>
              <a:t>    } </a:t>
            </a:r>
            <a:r>
              <a:rPr lang="en-US" sz="1600" b="0" dirty="0">
                <a:solidFill>
                  <a:srgbClr val="AF00DB"/>
                </a:solidFill>
                <a:effectLst/>
                <a:latin typeface="Fira Code" panose="020B0809050000020004" pitchFamily="49" charset="0"/>
              </a:rPr>
              <a:t>else</a:t>
            </a:r>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r>
              <a:rPr lang="en-US" sz="1600" b="0" dirty="0">
                <a:solidFill>
                  <a:srgbClr val="AF00DB"/>
                </a:solidFill>
                <a:effectLst/>
                <a:latin typeface="Fira Code" panose="020B0809050000020004" pitchFamily="49" charset="0"/>
              </a:rPr>
              <a:t>return</a:t>
            </a:r>
            <a:r>
              <a:rPr lang="en-US" sz="1600" b="0" dirty="0">
                <a:solidFill>
                  <a:srgbClr val="000000"/>
                </a:solidFill>
                <a:effectLst/>
                <a:latin typeface="Fira Code" panose="020B0809050000020004" pitchFamily="49" charset="0"/>
              </a:rPr>
              <a:t> </a:t>
            </a:r>
            <a:r>
              <a:rPr lang="en-US" sz="1600" b="0" dirty="0" err="1">
                <a:solidFill>
                  <a:srgbClr val="795E26"/>
                </a:solidFill>
                <a:effectLst/>
                <a:latin typeface="Fira Code" panose="020B0809050000020004" pitchFamily="49" charset="0"/>
              </a:rPr>
              <a:t>format_to</a:t>
            </a:r>
            <a:r>
              <a:rPr lang="en-US" sz="1600" b="0" dirty="0">
                <a:solidFill>
                  <a:srgbClr val="000000"/>
                </a:solidFill>
                <a:effectLst/>
                <a:latin typeface="Fira Code" panose="020B0809050000020004" pitchFamily="49" charset="0"/>
              </a:rPr>
              <a:t>(</a:t>
            </a:r>
            <a:r>
              <a:rPr lang="en-US" sz="1600" b="0" dirty="0" err="1">
                <a:solidFill>
                  <a:srgbClr val="001080"/>
                </a:solidFill>
                <a:effectLst/>
                <a:latin typeface="Fira Code" panose="020B0809050000020004" pitchFamily="49" charset="0"/>
              </a:rPr>
              <a:t>ctx</a:t>
            </a:r>
            <a:r>
              <a:rPr lang="en-US" sz="1600" b="0" dirty="0" err="1">
                <a:solidFill>
                  <a:srgbClr val="000000"/>
                </a:solidFill>
                <a:effectLst/>
                <a:latin typeface="Fira Code" panose="020B0809050000020004" pitchFamily="49" charset="0"/>
              </a:rPr>
              <a:t>.</a:t>
            </a:r>
            <a:r>
              <a:rPr lang="en-US" sz="1600" b="0" dirty="0" err="1">
                <a:solidFill>
                  <a:srgbClr val="795E26"/>
                </a:solidFill>
                <a:effectLst/>
                <a:latin typeface="Fira Code" panose="020B0809050000020004" pitchFamily="49" charset="0"/>
              </a:rPr>
              <a:t>out</a:t>
            </a:r>
            <a:r>
              <a:rPr lang="en-US" sz="1600" b="0" dirty="0">
                <a:solidFill>
                  <a:srgbClr val="000000"/>
                </a:solidFill>
                <a:effectLst/>
                <a:latin typeface="Fira Code" panose="020B0809050000020004" pitchFamily="49" charset="0"/>
              </a:rPr>
              <a:t>(), </a:t>
            </a:r>
            <a:r>
              <a:rPr lang="en-US" sz="1600" b="0" dirty="0">
                <a:solidFill>
                  <a:srgbClr val="A31515"/>
                </a:solidFill>
                <a:effectLst/>
                <a:latin typeface="Fira Code" panose="020B0809050000020004" pitchFamily="49" charset="0"/>
              </a:rPr>
              <a:t>"None"</a:t>
            </a:r>
            <a:r>
              <a:rPr lang="en-US" sz="1600" b="0" dirty="0">
                <a:solidFill>
                  <a:srgbClr val="000000"/>
                </a:solidFill>
                <a:effectLst/>
                <a:latin typeface="Fira Code" panose="020B0809050000020004" pitchFamily="49" charset="0"/>
              </a:rPr>
              <a:t>);</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  }</a:t>
            </a:r>
          </a:p>
          <a:p>
            <a:r>
              <a:rPr lang="en-US" sz="1600" b="0" dirty="0">
                <a:solidFill>
                  <a:srgbClr val="000000"/>
                </a:solidFill>
                <a:effectLst/>
                <a:latin typeface="Fira Code" panose="020B0809050000020004" pitchFamily="49" charset="0"/>
              </a:rPr>
              <a:t>};</a:t>
            </a:r>
          </a:p>
        </p:txBody>
      </p:sp>
      <p:sp>
        <p:nvSpPr>
          <p:cNvPr id="2" name="Rectangle 1">
            <a:extLst>
              <a:ext uri="{FF2B5EF4-FFF2-40B4-BE49-F238E27FC236}">
                <a16:creationId xmlns:a16="http://schemas.microsoft.com/office/drawing/2014/main" id="{34371A0F-54B7-898B-FEAC-413BB2268245}"/>
              </a:ext>
            </a:extLst>
          </p:cNvPr>
          <p:cNvSpPr/>
          <p:nvPr/>
        </p:nvSpPr>
        <p:spPr>
          <a:xfrm>
            <a:off x="6096000" y="4359623"/>
            <a:ext cx="210410" cy="3539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7A240A1-E89F-05F4-BB95-B7E30A56D521}"/>
              </a:ext>
            </a:extLst>
          </p:cNvPr>
          <p:cNvSpPr/>
          <p:nvPr/>
        </p:nvSpPr>
        <p:spPr>
          <a:xfrm>
            <a:off x="6811205" y="4359623"/>
            <a:ext cx="256221" cy="35396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C231FFB0-8EAD-748B-E30A-F798B12E6B30}"/>
              </a:ext>
            </a:extLst>
          </p:cNvPr>
          <p:cNvSpPr>
            <a:spLocks noGrp="1"/>
          </p:cNvSpPr>
          <p:nvPr>
            <p:ph type="sldNum" sz="quarter" idx="12"/>
          </p:nvPr>
        </p:nvSpPr>
        <p:spPr/>
        <p:txBody>
          <a:bodyPr/>
          <a:lstStyle/>
          <a:p>
            <a:fld id="{0EED7EFE-8F4A-4E55-AD2D-7D815A96E790}" type="slidenum">
              <a:rPr lang="en-US" smtClean="0"/>
              <a:t>74</a:t>
            </a:fld>
            <a:endParaRPr lang="en-US"/>
          </a:p>
        </p:txBody>
      </p:sp>
    </p:spTree>
    <p:extLst>
      <p:ext uri="{BB962C8B-B14F-4D97-AF65-F5344CB8AC3E}">
        <p14:creationId xmlns:p14="http://schemas.microsoft.com/office/powerpoint/2010/main" val="117590335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1)">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21B8ED-AED6-03AC-71C4-58F7E09CC99F}"/>
              </a:ext>
            </a:extLst>
          </p:cNvPr>
          <p:cNvSpPr>
            <a:spLocks noGrp="1"/>
          </p:cNvSpPr>
          <p:nvPr>
            <p:ph type="title"/>
          </p:nvPr>
        </p:nvSpPr>
        <p:spPr/>
        <p:txBody>
          <a:bodyPr/>
          <a:lstStyle/>
          <a:p>
            <a:r>
              <a:rPr lang="en-US" dirty="0"/>
              <a:t>A </a:t>
            </a: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latin typeface="Fira Code" panose="020B0809050000020004" pitchFamily="49" charset="0"/>
                <a:ea typeface="Fira Code" panose="020B0809050000020004" pitchFamily="49" charset="0"/>
                <a:cs typeface="Fira Code" panose="020B0809050000020004" pitchFamily="49" charset="0"/>
              </a:rPr>
              <a:t>optional&lt;T&gt;</a:t>
            </a:r>
          </a:p>
        </p:txBody>
      </p:sp>
      <p:sp>
        <p:nvSpPr>
          <p:cNvPr id="6" name="TextBox 5">
            <a:extLst>
              <a:ext uri="{FF2B5EF4-FFF2-40B4-BE49-F238E27FC236}">
                <a16:creationId xmlns:a16="http://schemas.microsoft.com/office/drawing/2014/main" id="{99BB43B0-FAB6-51E1-C8B7-5914B4C51A36}"/>
              </a:ext>
            </a:extLst>
          </p:cNvPr>
          <p:cNvSpPr txBox="1"/>
          <p:nvPr/>
        </p:nvSpPr>
        <p:spPr>
          <a:xfrm>
            <a:off x="1097280" y="1951672"/>
            <a:ext cx="5984331" cy="3970318"/>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template</a:t>
            </a:r>
            <a:r>
              <a:rPr lang="en-US" sz="1400" b="0" dirty="0">
                <a:solidFill>
                  <a:srgbClr val="000000"/>
                </a:solidFill>
                <a:effectLst/>
                <a:latin typeface="Fira Code" panose="020B0809050000020004" pitchFamily="49" charset="0"/>
              </a:rPr>
              <a:t> &lt;</a:t>
            </a:r>
            <a:r>
              <a:rPr lang="en-US" sz="1400" b="0" dirty="0">
                <a:solidFill>
                  <a:srgbClr val="0000FF"/>
                </a:solidFill>
                <a:effectLst/>
                <a:latin typeface="Fira Code" panose="020B0809050000020004" pitchFamily="49" charset="0"/>
              </a:rPr>
              <a:t>class</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T</a:t>
            </a:r>
            <a:r>
              <a:rPr lang="en-US" sz="1400" b="0" dirty="0">
                <a:solidFill>
                  <a:srgbClr val="000000"/>
                </a:solidFill>
                <a:effectLst/>
                <a:latin typeface="Fira Code" panose="020B0809050000020004" pitchFamily="49" charset="0"/>
              </a:rPr>
              <a:t>&gt;</a:t>
            </a:r>
          </a:p>
          <a:p>
            <a:r>
              <a:rPr lang="en-US" sz="1400" b="0" dirty="0">
                <a:solidFill>
                  <a:srgbClr val="0000FF"/>
                </a:solidFill>
                <a:effectLst/>
                <a:latin typeface="Fira Code" panose="020B0809050000020004" pitchFamily="49" charset="0"/>
              </a:rPr>
              <a:t>struct</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formatter</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optional</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T</a:t>
            </a:r>
            <a:r>
              <a:rPr lang="en-US" sz="1400" b="0" dirty="0">
                <a:solidFill>
                  <a:srgbClr val="000000"/>
                </a:solidFill>
                <a:effectLst/>
                <a:latin typeface="Fira Code" panose="020B0809050000020004" pitchFamily="49" charset="0"/>
              </a:rPr>
              <a:t>&gt;&gt; {</a:t>
            </a:r>
          </a:p>
          <a:p>
            <a:r>
              <a:rPr lang="en-US" sz="1400" b="0" dirty="0">
                <a:solidFill>
                  <a:srgbClr val="000000"/>
                </a:solidFill>
                <a:effectLst/>
                <a:latin typeface="Fira Code" panose="020B0809050000020004" pitchFamily="49" charset="0"/>
              </a:rPr>
              <a:t>  formatter&lt;</a:t>
            </a:r>
            <a:r>
              <a:rPr lang="en-US" sz="1400" b="0" dirty="0">
                <a:solidFill>
                  <a:srgbClr val="267F99"/>
                </a:solidFill>
                <a:effectLst/>
                <a:latin typeface="Fira Code" panose="020B0809050000020004" pitchFamily="49" charset="0"/>
              </a:rPr>
              <a:t>T</a:t>
            </a:r>
            <a:r>
              <a:rPr lang="en-US" sz="1400" b="0" dirty="0">
                <a:solidFill>
                  <a:srgbClr val="000000"/>
                </a:solidFill>
                <a:effectLst/>
                <a:latin typeface="Fira Code" panose="020B0809050000020004" pitchFamily="49" charset="0"/>
              </a:rPr>
              <a:t>&gt; underlying;</a:t>
            </a:r>
          </a:p>
          <a:p>
            <a:br>
              <a:rPr lang="en-US" sz="1400" b="0" dirty="0">
                <a:solidFill>
                  <a:srgbClr val="000000"/>
                </a:solidFill>
                <a:effectLst/>
                <a:latin typeface="Fira Code" panose="020B0809050000020004" pitchFamily="49" charset="0"/>
              </a:rPr>
            </a:br>
            <a:r>
              <a:rPr lang="en-US" sz="1400" b="0" dirty="0">
                <a:solidFill>
                  <a:srgbClr val="000000"/>
                </a:solidFill>
                <a:effectLst/>
                <a:latin typeface="Fira Code" panose="020B0809050000020004" pitchFamily="49" charset="0"/>
              </a:rPr>
              <a:t>  </a:t>
            </a:r>
            <a:r>
              <a:rPr lang="en-US" sz="1400" b="0" dirty="0" err="1">
                <a:solidFill>
                  <a:srgbClr val="0000FF"/>
                </a:solidFill>
                <a:effectLst/>
                <a:latin typeface="Fira Code" panose="020B0809050000020004" pitchFamily="49" charset="0"/>
              </a:rPr>
              <a:t>constexpr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795E26"/>
                </a:solidFill>
                <a:effectLst/>
                <a:latin typeface="Fira Code" panose="020B0809050000020004" pitchFamily="49" charset="0"/>
              </a:rPr>
              <a:t>parse</a:t>
            </a:r>
            <a:r>
              <a:rPr lang="en-US" sz="1400" b="0" dirty="0">
                <a:solidFill>
                  <a:srgbClr val="000000"/>
                </a:solidFill>
                <a:effectLst/>
                <a:latin typeface="Fira Code" panose="020B0809050000020004" pitchFamily="49" charset="0"/>
              </a:rPr>
              <a:t>(</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underlying</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parse</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br>
              <a:rPr lang="en-US" sz="1400" b="0" dirty="0">
                <a:solidFill>
                  <a:srgbClr val="000000"/>
                </a:solidFill>
                <a:effectLst/>
                <a:latin typeface="Fira Code" panose="020B0809050000020004" pitchFamily="49" charset="0"/>
              </a:rPr>
            </a:br>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auto</a:t>
            </a:r>
            <a:r>
              <a:rPr lang="en-US" sz="1400" dirty="0">
                <a:solidFill>
                  <a:srgbClr val="000000"/>
                </a:solidFill>
                <a:latin typeface="Fira Code" panose="020B0809050000020004" pitchFamily="49" charset="0"/>
              </a:rPr>
              <a:t> </a:t>
            </a:r>
            <a:r>
              <a:rPr lang="en-US" sz="1400" dirty="0">
                <a:solidFill>
                  <a:srgbClr val="795E26"/>
                </a:solidFill>
                <a:latin typeface="Fira Code" panose="020B0809050000020004" pitchFamily="49" charset="0"/>
              </a:rPr>
              <a:t>format</a:t>
            </a:r>
            <a:r>
              <a:rPr lang="en-US" sz="1400" dirty="0">
                <a:solidFill>
                  <a:srgbClr val="000000"/>
                </a:solidFill>
                <a:latin typeface="Fira Code" panose="020B0809050000020004" pitchFamily="49" charset="0"/>
              </a:rPr>
              <a:t>(</a:t>
            </a:r>
            <a:r>
              <a:rPr lang="en-US" sz="1400" dirty="0">
                <a:solidFill>
                  <a:srgbClr val="267F99"/>
                </a:solidFill>
                <a:latin typeface="Fira Code" panose="020B0809050000020004" pitchFamily="49" charset="0"/>
              </a:rPr>
              <a:t>optional</a:t>
            </a:r>
            <a:r>
              <a:rPr lang="en-US" sz="1400" dirty="0">
                <a:solidFill>
                  <a:srgbClr val="000000"/>
                </a:solidFill>
                <a:latin typeface="Fira Code" panose="020B0809050000020004" pitchFamily="49" charset="0"/>
              </a:rPr>
              <a:t>&lt;</a:t>
            </a:r>
            <a:r>
              <a:rPr lang="en-US" sz="1400" dirty="0">
                <a:solidFill>
                  <a:srgbClr val="267F99"/>
                </a:solidFill>
                <a:latin typeface="Fira Code" panose="020B0809050000020004" pitchFamily="49" charset="0"/>
              </a:rPr>
              <a:t>T</a:t>
            </a:r>
            <a:r>
              <a:rPr lang="en-US" sz="1400" dirty="0">
                <a:solidFill>
                  <a:srgbClr val="000000"/>
                </a:solidFill>
                <a:latin typeface="Fira Code" panose="020B0809050000020004" pitchFamily="49" charset="0"/>
              </a:rPr>
              <a:t>&gt; </a:t>
            </a:r>
            <a:r>
              <a:rPr lang="en-US" sz="1400" dirty="0">
                <a:solidFill>
                  <a:srgbClr val="0000FF"/>
                </a:solidFill>
                <a:latin typeface="Fira Code" panose="020B0809050000020004" pitchFamily="49" charset="0"/>
              </a:rPr>
              <a:t>const&amp;</a:t>
            </a:r>
            <a:r>
              <a:rPr lang="en-US" sz="1400" dirty="0">
                <a:solidFill>
                  <a:srgbClr val="000000"/>
                </a:solidFill>
                <a:latin typeface="Fira Code" panose="020B0809050000020004" pitchFamily="49" charset="0"/>
              </a:rPr>
              <a:t> </a:t>
            </a:r>
            <a:r>
              <a:rPr lang="en-US" sz="1400" dirty="0">
                <a:solidFill>
                  <a:srgbClr val="001080"/>
                </a:solidFill>
                <a:latin typeface="Fira Code" panose="020B0809050000020004" pitchFamily="49" charset="0"/>
              </a:rPr>
              <a:t>o</a:t>
            </a:r>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auto&amp;</a:t>
            </a:r>
            <a:r>
              <a:rPr lang="en-US" sz="1400" dirty="0">
                <a:solidFill>
                  <a:srgbClr val="000000"/>
                </a:solidFill>
                <a:latin typeface="Fira Code" panose="020B0809050000020004" pitchFamily="49" charset="0"/>
              </a:rPr>
              <a:t> </a:t>
            </a:r>
            <a:r>
              <a:rPr lang="en-US" sz="1400" dirty="0" err="1">
                <a:solidFill>
                  <a:srgbClr val="001080"/>
                </a:solidFill>
                <a:latin typeface="Fira Code" panose="020B0809050000020004" pitchFamily="49" charset="0"/>
              </a:rPr>
              <a:t>ctx</a:t>
            </a:r>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const</a:t>
            </a:r>
            <a:r>
              <a:rPr lang="en-US" sz="1400" dirty="0">
                <a:solidFill>
                  <a:srgbClr val="000000"/>
                </a:solidFill>
                <a:latin typeface="Fira Code" panose="020B0809050000020004" pitchFamily="49" charset="0"/>
              </a:rPr>
              <a:t> {</a:t>
            </a:r>
          </a:p>
          <a:p>
            <a:r>
              <a:rPr lang="en-US" sz="1400" dirty="0">
                <a:solidFill>
                  <a:srgbClr val="000000"/>
                </a:solidFill>
                <a:latin typeface="Fira Code" panose="020B0809050000020004" pitchFamily="49" charset="0"/>
              </a:rPr>
              <a:t>    </a:t>
            </a:r>
            <a:r>
              <a:rPr lang="en-US" sz="1400" dirty="0">
                <a:solidFill>
                  <a:srgbClr val="AF00DB"/>
                </a:solidFill>
                <a:latin typeface="Fira Code" panose="020B0809050000020004" pitchFamily="49" charset="0"/>
              </a:rPr>
              <a:t>if</a:t>
            </a:r>
            <a:r>
              <a:rPr lang="en-US" sz="1400" dirty="0">
                <a:solidFill>
                  <a:srgbClr val="000000"/>
                </a:solidFill>
                <a:latin typeface="Fira Code" panose="020B0809050000020004" pitchFamily="49" charset="0"/>
              </a:rPr>
              <a:t> (o) {</a:t>
            </a:r>
          </a:p>
          <a:p>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auto</a:t>
            </a:r>
            <a:r>
              <a:rPr lang="en-US" sz="1400" dirty="0">
                <a:solidFill>
                  <a:srgbClr val="000000"/>
                </a:solidFill>
                <a:latin typeface="Fira Code" panose="020B0809050000020004" pitchFamily="49" charset="0"/>
              </a:rPr>
              <a:t> out = </a:t>
            </a:r>
            <a:r>
              <a:rPr lang="en-US" sz="1400" dirty="0" err="1">
                <a:solidFill>
                  <a:srgbClr val="795E26"/>
                </a:solidFill>
                <a:latin typeface="Fira Code" panose="020B0809050000020004" pitchFamily="49" charset="0"/>
              </a:rPr>
              <a:t>format_to</a:t>
            </a:r>
            <a:r>
              <a:rPr lang="en-US" sz="1400" dirty="0">
                <a:solidFill>
                  <a:srgbClr val="000000"/>
                </a:solidFill>
                <a:latin typeface="Fira Code" panose="020B0809050000020004" pitchFamily="49" charset="0"/>
              </a:rPr>
              <a:t>(</a:t>
            </a:r>
            <a:r>
              <a:rPr lang="en-US" sz="1400" dirty="0" err="1">
                <a:solidFill>
                  <a:srgbClr val="001080"/>
                </a:solidFill>
                <a:latin typeface="Fira Code" panose="020B0809050000020004" pitchFamily="49" charset="0"/>
              </a:rPr>
              <a:t>ctx</a:t>
            </a:r>
            <a:r>
              <a:rPr lang="en-US" sz="1400" dirty="0" err="1">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out</a:t>
            </a:r>
            <a:r>
              <a:rPr lang="en-US" sz="1400" dirty="0">
                <a:solidFill>
                  <a:srgbClr val="000000"/>
                </a:solidFill>
                <a:latin typeface="Fira Code" panose="020B0809050000020004" pitchFamily="49" charset="0"/>
              </a:rPr>
              <a:t>(), </a:t>
            </a:r>
            <a:r>
              <a:rPr lang="en-US" sz="1400" dirty="0">
                <a:solidFill>
                  <a:srgbClr val="A31515"/>
                </a:solidFill>
                <a:latin typeface="Fira Code" panose="020B0809050000020004" pitchFamily="49" charset="0"/>
              </a:rPr>
              <a:t>"Some("</a:t>
            </a:r>
            <a:r>
              <a:rPr lang="en-US" sz="1400" dirty="0">
                <a:solidFill>
                  <a:srgbClr val="000000"/>
                </a:solidFill>
                <a:latin typeface="Fira Code" panose="020B0809050000020004" pitchFamily="49" charset="0"/>
              </a:rPr>
              <a:t>);</a:t>
            </a:r>
          </a:p>
          <a:p>
            <a:r>
              <a:rPr lang="en-US" sz="1400" dirty="0">
                <a:solidFill>
                  <a:srgbClr val="000000"/>
                </a:solidFill>
                <a:latin typeface="Fira Code" panose="020B0809050000020004" pitchFamily="49" charset="0"/>
              </a:rPr>
              <a:t>      out = </a:t>
            </a:r>
            <a:r>
              <a:rPr lang="en-US" sz="1400" dirty="0" err="1">
                <a:solidFill>
                  <a:srgbClr val="795E26"/>
                </a:solidFill>
                <a:latin typeface="Fira Code" panose="020B0809050000020004" pitchFamily="49" charset="0"/>
              </a:rPr>
              <a:t>format_to</a:t>
            </a:r>
            <a:r>
              <a:rPr lang="en-US" sz="1400" dirty="0">
                <a:solidFill>
                  <a:srgbClr val="000000"/>
                </a:solidFill>
                <a:latin typeface="Fira Code" panose="020B0809050000020004" pitchFamily="49" charset="0"/>
              </a:rPr>
              <a:t>(out, </a:t>
            </a:r>
            <a:r>
              <a:rPr lang="en-US" sz="1400" dirty="0">
                <a:solidFill>
                  <a:srgbClr val="A31515"/>
                </a:solidFill>
                <a:latin typeface="Fira Code" panose="020B0809050000020004" pitchFamily="49" charset="0"/>
              </a:rPr>
              <a:t>"{}"</a:t>
            </a:r>
            <a:r>
              <a:rPr lang="en-US" sz="1400" dirty="0">
                <a:solidFill>
                  <a:srgbClr val="000000"/>
                </a:solidFill>
                <a:latin typeface="Fira Code" panose="020B0809050000020004" pitchFamily="49" charset="0"/>
              </a:rPr>
              <a:t>, *o);</a:t>
            </a:r>
          </a:p>
          <a:p>
            <a:r>
              <a:rPr lang="en-US" sz="1400" dirty="0">
                <a:solidFill>
                  <a:srgbClr val="000000"/>
                </a:solidFill>
                <a:latin typeface="Fira Code" panose="020B0809050000020004" pitchFamily="49" charset="0"/>
              </a:rPr>
              <a:t>      </a:t>
            </a:r>
            <a:r>
              <a:rPr lang="en-US" sz="1400" dirty="0">
                <a:solidFill>
                  <a:srgbClr val="AF00DB"/>
                </a:solidFill>
                <a:latin typeface="Fira Code" panose="020B0809050000020004" pitchFamily="49" charset="0"/>
              </a:rPr>
              <a:t>return</a:t>
            </a:r>
            <a:r>
              <a:rPr lang="en-US" sz="1400" dirty="0">
                <a:solidFill>
                  <a:srgbClr val="000000"/>
                </a:solidFill>
                <a:latin typeface="Fira Code" panose="020B0809050000020004" pitchFamily="49" charset="0"/>
              </a:rPr>
              <a:t> </a:t>
            </a:r>
            <a:r>
              <a:rPr lang="en-US" sz="1400" dirty="0" err="1">
                <a:solidFill>
                  <a:srgbClr val="795E26"/>
                </a:solidFill>
                <a:latin typeface="Fira Code" panose="020B0809050000020004" pitchFamily="49" charset="0"/>
              </a:rPr>
              <a:t>format_to</a:t>
            </a:r>
            <a:r>
              <a:rPr lang="en-US" sz="1400" dirty="0">
                <a:solidFill>
                  <a:srgbClr val="000000"/>
                </a:solidFill>
                <a:latin typeface="Fira Code" panose="020B0809050000020004" pitchFamily="49" charset="0"/>
              </a:rPr>
              <a:t>(out, </a:t>
            </a:r>
            <a:r>
              <a:rPr lang="en-US" sz="1400" dirty="0">
                <a:solidFill>
                  <a:srgbClr val="A31515"/>
                </a:solidFill>
                <a:latin typeface="Fira Code" panose="020B0809050000020004" pitchFamily="49" charset="0"/>
              </a:rPr>
              <a:t>")"</a:t>
            </a:r>
            <a:r>
              <a:rPr lang="en-US" sz="1400" dirty="0">
                <a:solidFill>
                  <a:srgbClr val="000000"/>
                </a:solidFill>
                <a:latin typeface="Fira Code" panose="020B0809050000020004" pitchFamily="49" charset="0"/>
              </a:rPr>
              <a:t>);</a:t>
            </a:r>
          </a:p>
          <a:p>
            <a:r>
              <a:rPr lang="en-US" sz="1400" dirty="0">
                <a:solidFill>
                  <a:srgbClr val="000000"/>
                </a:solidFill>
                <a:latin typeface="Fira Code" panose="020B0809050000020004" pitchFamily="49" charset="0"/>
              </a:rPr>
              <a:t>    } </a:t>
            </a:r>
            <a:r>
              <a:rPr lang="en-US" sz="1400" dirty="0">
                <a:solidFill>
                  <a:srgbClr val="AF00DB"/>
                </a:solidFill>
                <a:latin typeface="Fira Code" panose="020B0809050000020004" pitchFamily="49" charset="0"/>
              </a:rPr>
              <a:t>else</a:t>
            </a:r>
            <a:r>
              <a:rPr lang="en-US" sz="1400" dirty="0">
                <a:solidFill>
                  <a:srgbClr val="000000"/>
                </a:solidFill>
                <a:latin typeface="Fira Code" panose="020B0809050000020004" pitchFamily="49" charset="0"/>
              </a:rPr>
              <a:t> {</a:t>
            </a:r>
          </a:p>
          <a:p>
            <a:r>
              <a:rPr lang="en-US" sz="1400" dirty="0">
                <a:solidFill>
                  <a:srgbClr val="000000"/>
                </a:solidFill>
                <a:latin typeface="Fira Code" panose="020B0809050000020004" pitchFamily="49" charset="0"/>
              </a:rPr>
              <a:t>      </a:t>
            </a:r>
            <a:r>
              <a:rPr lang="en-US" sz="1400" dirty="0">
                <a:solidFill>
                  <a:srgbClr val="AF00DB"/>
                </a:solidFill>
                <a:latin typeface="Fira Code" panose="020B0809050000020004" pitchFamily="49" charset="0"/>
              </a:rPr>
              <a:t>return</a:t>
            </a:r>
            <a:r>
              <a:rPr lang="en-US" sz="1400" dirty="0">
                <a:solidFill>
                  <a:srgbClr val="000000"/>
                </a:solidFill>
                <a:latin typeface="Fira Code" panose="020B0809050000020004" pitchFamily="49" charset="0"/>
              </a:rPr>
              <a:t> </a:t>
            </a:r>
            <a:r>
              <a:rPr lang="en-US" sz="1400" dirty="0" err="1">
                <a:solidFill>
                  <a:srgbClr val="795E26"/>
                </a:solidFill>
                <a:latin typeface="Fira Code" panose="020B0809050000020004" pitchFamily="49" charset="0"/>
              </a:rPr>
              <a:t>format_to</a:t>
            </a:r>
            <a:r>
              <a:rPr lang="en-US" sz="1400" dirty="0">
                <a:solidFill>
                  <a:srgbClr val="000000"/>
                </a:solidFill>
                <a:latin typeface="Fira Code" panose="020B0809050000020004" pitchFamily="49" charset="0"/>
              </a:rPr>
              <a:t>(</a:t>
            </a:r>
            <a:r>
              <a:rPr lang="en-US" sz="1400" dirty="0" err="1">
                <a:solidFill>
                  <a:srgbClr val="001080"/>
                </a:solidFill>
                <a:latin typeface="Fira Code" panose="020B0809050000020004" pitchFamily="49" charset="0"/>
              </a:rPr>
              <a:t>ctx</a:t>
            </a:r>
            <a:r>
              <a:rPr lang="en-US" sz="1400" dirty="0" err="1">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out</a:t>
            </a:r>
            <a:r>
              <a:rPr lang="en-US" sz="1400" dirty="0">
                <a:solidFill>
                  <a:srgbClr val="000000"/>
                </a:solidFill>
                <a:latin typeface="Fira Code" panose="020B0809050000020004" pitchFamily="49" charset="0"/>
              </a:rPr>
              <a:t>(), </a:t>
            </a:r>
            <a:r>
              <a:rPr lang="en-US" sz="1400" dirty="0">
                <a:solidFill>
                  <a:srgbClr val="A31515"/>
                </a:solidFill>
                <a:latin typeface="Fira Code" panose="020B0809050000020004" pitchFamily="49" charset="0"/>
              </a:rPr>
              <a:t>"None"</a:t>
            </a:r>
            <a:r>
              <a:rPr lang="en-US" sz="1400" dirty="0">
                <a:solidFill>
                  <a:srgbClr val="000000"/>
                </a:solidFill>
                <a:latin typeface="Fira Code" panose="020B0809050000020004" pitchFamily="49" charset="0"/>
              </a:rPr>
              <a:t>);</a:t>
            </a:r>
          </a:p>
          <a:p>
            <a:r>
              <a:rPr lang="en-US" sz="1400" dirty="0">
                <a:solidFill>
                  <a:srgbClr val="000000"/>
                </a:solidFill>
                <a:latin typeface="Fira Code" panose="020B0809050000020004" pitchFamily="49" charset="0"/>
              </a:rPr>
              <a:t>    }</a:t>
            </a:r>
          </a:p>
          <a:p>
            <a:r>
              <a:rPr lang="en-US" sz="1400" dirty="0">
                <a:solidFill>
                  <a:srgbClr val="000000"/>
                </a:solidFill>
                <a:latin typeface="Fira Code" panose="020B0809050000020004" pitchFamily="49" charset="0"/>
              </a:rPr>
              <a:t>  }</a:t>
            </a:r>
          </a:p>
          <a:p>
            <a:r>
              <a:rPr lang="en-US" sz="1400" b="0" dirty="0">
                <a:solidFill>
                  <a:srgbClr val="000000"/>
                </a:solidFill>
                <a:effectLst/>
                <a:latin typeface="Fira Code" panose="020B0809050000020004" pitchFamily="49" charset="0"/>
              </a:rPr>
              <a:t>};</a:t>
            </a:r>
          </a:p>
        </p:txBody>
      </p:sp>
      <p:sp>
        <p:nvSpPr>
          <p:cNvPr id="2" name="Rectangle 1">
            <a:extLst>
              <a:ext uri="{FF2B5EF4-FFF2-40B4-BE49-F238E27FC236}">
                <a16:creationId xmlns:a16="http://schemas.microsoft.com/office/drawing/2014/main" id="{43ED3253-0A17-FFC5-4C28-9A2BC15E7C20}"/>
              </a:ext>
            </a:extLst>
          </p:cNvPr>
          <p:cNvSpPr/>
          <p:nvPr/>
        </p:nvSpPr>
        <p:spPr>
          <a:xfrm>
            <a:off x="4161012" y="4330126"/>
            <a:ext cx="210410" cy="2359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F276857-EEC1-BF2B-A076-6C83DBF86DF3}"/>
              </a:ext>
            </a:extLst>
          </p:cNvPr>
          <p:cNvSpPr/>
          <p:nvPr/>
        </p:nvSpPr>
        <p:spPr>
          <a:xfrm>
            <a:off x="4693337" y="4330126"/>
            <a:ext cx="256221" cy="2359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73EB89BD-4354-A496-BD49-7A50A05A5044}"/>
              </a:ext>
            </a:extLst>
          </p:cNvPr>
          <p:cNvSpPr>
            <a:spLocks noGrp="1"/>
          </p:cNvSpPr>
          <p:nvPr>
            <p:ph type="sldNum" sz="quarter" idx="12"/>
          </p:nvPr>
        </p:nvSpPr>
        <p:spPr/>
        <p:txBody>
          <a:bodyPr/>
          <a:lstStyle/>
          <a:p>
            <a:fld id="{0EED7EFE-8F4A-4E55-AD2D-7D815A96E790}" type="slidenum">
              <a:rPr lang="en-US" smtClean="0"/>
              <a:t>75</a:t>
            </a:fld>
            <a:endParaRPr lang="en-US"/>
          </a:p>
        </p:txBody>
      </p:sp>
    </p:spTree>
    <p:extLst>
      <p:ext uri="{BB962C8B-B14F-4D97-AF65-F5344CB8AC3E}">
        <p14:creationId xmlns:p14="http://schemas.microsoft.com/office/powerpoint/2010/main" val="80769655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21B8ED-AED6-03AC-71C4-58F7E09CC99F}"/>
              </a:ext>
            </a:extLst>
          </p:cNvPr>
          <p:cNvSpPr>
            <a:spLocks noGrp="1"/>
          </p:cNvSpPr>
          <p:nvPr>
            <p:ph type="title"/>
          </p:nvPr>
        </p:nvSpPr>
        <p:spPr/>
        <p:txBody>
          <a:bodyPr/>
          <a:lstStyle/>
          <a:p>
            <a:r>
              <a:rPr lang="en-US" dirty="0"/>
              <a:t>A </a:t>
            </a: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latin typeface="Fira Code" panose="020B0809050000020004" pitchFamily="49" charset="0"/>
                <a:ea typeface="Fira Code" panose="020B0809050000020004" pitchFamily="49" charset="0"/>
                <a:cs typeface="Fira Code" panose="020B0809050000020004" pitchFamily="49" charset="0"/>
              </a:rPr>
              <a:t>optional&lt;T&gt;</a:t>
            </a:r>
          </a:p>
        </p:txBody>
      </p:sp>
      <p:sp>
        <p:nvSpPr>
          <p:cNvPr id="6" name="TextBox 5">
            <a:extLst>
              <a:ext uri="{FF2B5EF4-FFF2-40B4-BE49-F238E27FC236}">
                <a16:creationId xmlns:a16="http://schemas.microsoft.com/office/drawing/2014/main" id="{99BB43B0-FAB6-51E1-C8B7-5914B4C51A36}"/>
              </a:ext>
            </a:extLst>
          </p:cNvPr>
          <p:cNvSpPr txBox="1"/>
          <p:nvPr/>
        </p:nvSpPr>
        <p:spPr>
          <a:xfrm>
            <a:off x="1097280" y="1951672"/>
            <a:ext cx="5984331" cy="3970318"/>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template</a:t>
            </a:r>
            <a:r>
              <a:rPr lang="en-US" sz="1400" b="0" dirty="0">
                <a:solidFill>
                  <a:srgbClr val="000000"/>
                </a:solidFill>
                <a:effectLst/>
                <a:latin typeface="Fira Code" panose="020B0809050000020004" pitchFamily="49" charset="0"/>
              </a:rPr>
              <a:t> &lt;</a:t>
            </a:r>
            <a:r>
              <a:rPr lang="en-US" sz="1400" b="0" dirty="0">
                <a:solidFill>
                  <a:srgbClr val="0000FF"/>
                </a:solidFill>
                <a:effectLst/>
                <a:latin typeface="Fira Code" panose="020B0809050000020004" pitchFamily="49" charset="0"/>
              </a:rPr>
              <a:t>class</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T</a:t>
            </a:r>
            <a:r>
              <a:rPr lang="en-US" sz="1400" b="0" dirty="0">
                <a:solidFill>
                  <a:srgbClr val="000000"/>
                </a:solidFill>
                <a:effectLst/>
                <a:latin typeface="Fira Code" panose="020B0809050000020004" pitchFamily="49" charset="0"/>
              </a:rPr>
              <a:t>&gt;</a:t>
            </a:r>
          </a:p>
          <a:p>
            <a:r>
              <a:rPr lang="en-US" sz="1400" b="0" dirty="0">
                <a:solidFill>
                  <a:srgbClr val="0000FF"/>
                </a:solidFill>
                <a:effectLst/>
                <a:latin typeface="Fira Code" panose="020B0809050000020004" pitchFamily="49" charset="0"/>
              </a:rPr>
              <a:t>struct</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formatter</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optional</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T</a:t>
            </a:r>
            <a:r>
              <a:rPr lang="en-US" sz="1400" b="0" dirty="0">
                <a:solidFill>
                  <a:srgbClr val="000000"/>
                </a:solidFill>
                <a:effectLst/>
                <a:latin typeface="Fira Code" panose="020B0809050000020004" pitchFamily="49" charset="0"/>
              </a:rPr>
              <a:t>&gt;&gt; {</a:t>
            </a:r>
          </a:p>
          <a:p>
            <a:r>
              <a:rPr lang="en-US" sz="1400" b="0" dirty="0">
                <a:solidFill>
                  <a:srgbClr val="000000"/>
                </a:solidFill>
                <a:effectLst/>
                <a:latin typeface="Fira Code" panose="020B0809050000020004" pitchFamily="49" charset="0"/>
              </a:rPr>
              <a:t>  formatter&lt;</a:t>
            </a:r>
            <a:r>
              <a:rPr lang="en-US" sz="1400" b="0" dirty="0">
                <a:solidFill>
                  <a:srgbClr val="267F99"/>
                </a:solidFill>
                <a:effectLst/>
                <a:latin typeface="Fira Code" panose="020B0809050000020004" pitchFamily="49" charset="0"/>
              </a:rPr>
              <a:t>T</a:t>
            </a:r>
            <a:r>
              <a:rPr lang="en-US" sz="1400" b="0" dirty="0">
                <a:solidFill>
                  <a:srgbClr val="000000"/>
                </a:solidFill>
                <a:effectLst/>
                <a:latin typeface="Fira Code" panose="020B0809050000020004" pitchFamily="49" charset="0"/>
              </a:rPr>
              <a:t>&gt; underlying;</a:t>
            </a:r>
          </a:p>
          <a:p>
            <a:br>
              <a:rPr lang="en-US" sz="1400" b="0" dirty="0">
                <a:solidFill>
                  <a:srgbClr val="000000"/>
                </a:solidFill>
                <a:effectLst/>
                <a:latin typeface="Fira Code" panose="020B0809050000020004" pitchFamily="49" charset="0"/>
              </a:rPr>
            </a:br>
            <a:r>
              <a:rPr lang="en-US" sz="1400" b="0" dirty="0">
                <a:solidFill>
                  <a:srgbClr val="000000"/>
                </a:solidFill>
                <a:effectLst/>
                <a:latin typeface="Fira Code" panose="020B0809050000020004" pitchFamily="49" charset="0"/>
              </a:rPr>
              <a:t>  </a:t>
            </a:r>
            <a:r>
              <a:rPr lang="en-US" sz="1400" b="0" dirty="0" err="1">
                <a:solidFill>
                  <a:srgbClr val="0000FF"/>
                </a:solidFill>
                <a:effectLst/>
                <a:latin typeface="Fira Code" panose="020B0809050000020004" pitchFamily="49" charset="0"/>
              </a:rPr>
              <a:t>constexpr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795E26"/>
                </a:solidFill>
                <a:effectLst/>
                <a:latin typeface="Fira Code" panose="020B0809050000020004" pitchFamily="49" charset="0"/>
              </a:rPr>
              <a:t>parse</a:t>
            </a:r>
            <a:r>
              <a:rPr lang="en-US" sz="1400" b="0" dirty="0">
                <a:solidFill>
                  <a:srgbClr val="000000"/>
                </a:solidFill>
                <a:effectLst/>
                <a:latin typeface="Fira Code" panose="020B0809050000020004" pitchFamily="49" charset="0"/>
              </a:rPr>
              <a:t>(</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underlying</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parse</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br>
              <a:rPr lang="en-US" sz="1400" b="0" dirty="0">
                <a:solidFill>
                  <a:srgbClr val="000000"/>
                </a:solidFill>
                <a:effectLst/>
                <a:latin typeface="Fira Code" panose="020B0809050000020004" pitchFamily="49" charset="0"/>
              </a:rPr>
            </a:br>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auto</a:t>
            </a:r>
            <a:r>
              <a:rPr lang="en-US" sz="1400" dirty="0">
                <a:solidFill>
                  <a:srgbClr val="000000"/>
                </a:solidFill>
                <a:latin typeface="Fira Code" panose="020B0809050000020004" pitchFamily="49" charset="0"/>
              </a:rPr>
              <a:t> </a:t>
            </a:r>
            <a:r>
              <a:rPr lang="en-US" sz="1400" dirty="0">
                <a:solidFill>
                  <a:srgbClr val="795E26"/>
                </a:solidFill>
                <a:latin typeface="Fira Code" panose="020B0809050000020004" pitchFamily="49" charset="0"/>
              </a:rPr>
              <a:t>format</a:t>
            </a:r>
            <a:r>
              <a:rPr lang="en-US" sz="1400" dirty="0">
                <a:solidFill>
                  <a:srgbClr val="000000"/>
                </a:solidFill>
                <a:latin typeface="Fira Code" panose="020B0809050000020004" pitchFamily="49" charset="0"/>
              </a:rPr>
              <a:t>(</a:t>
            </a:r>
            <a:r>
              <a:rPr lang="en-US" sz="1400" dirty="0">
                <a:solidFill>
                  <a:srgbClr val="267F99"/>
                </a:solidFill>
                <a:latin typeface="Fira Code" panose="020B0809050000020004" pitchFamily="49" charset="0"/>
              </a:rPr>
              <a:t>optional</a:t>
            </a:r>
            <a:r>
              <a:rPr lang="en-US" sz="1400" dirty="0">
                <a:solidFill>
                  <a:srgbClr val="000000"/>
                </a:solidFill>
                <a:latin typeface="Fira Code" panose="020B0809050000020004" pitchFamily="49" charset="0"/>
              </a:rPr>
              <a:t>&lt;</a:t>
            </a:r>
            <a:r>
              <a:rPr lang="en-US" sz="1400" dirty="0">
                <a:solidFill>
                  <a:srgbClr val="267F99"/>
                </a:solidFill>
                <a:latin typeface="Fira Code" panose="020B0809050000020004" pitchFamily="49" charset="0"/>
              </a:rPr>
              <a:t>T</a:t>
            </a:r>
            <a:r>
              <a:rPr lang="en-US" sz="1400" dirty="0">
                <a:solidFill>
                  <a:srgbClr val="000000"/>
                </a:solidFill>
                <a:latin typeface="Fira Code" panose="020B0809050000020004" pitchFamily="49" charset="0"/>
              </a:rPr>
              <a:t>&gt; </a:t>
            </a:r>
            <a:r>
              <a:rPr lang="en-US" sz="1400" dirty="0">
                <a:solidFill>
                  <a:srgbClr val="0000FF"/>
                </a:solidFill>
                <a:latin typeface="Fira Code" panose="020B0809050000020004" pitchFamily="49" charset="0"/>
              </a:rPr>
              <a:t>const&amp;</a:t>
            </a:r>
            <a:r>
              <a:rPr lang="en-US" sz="1400" dirty="0">
                <a:solidFill>
                  <a:srgbClr val="000000"/>
                </a:solidFill>
                <a:latin typeface="Fira Code" panose="020B0809050000020004" pitchFamily="49" charset="0"/>
              </a:rPr>
              <a:t> </a:t>
            </a:r>
            <a:r>
              <a:rPr lang="en-US" sz="1400" dirty="0">
                <a:solidFill>
                  <a:srgbClr val="001080"/>
                </a:solidFill>
                <a:latin typeface="Fira Code" panose="020B0809050000020004" pitchFamily="49" charset="0"/>
              </a:rPr>
              <a:t>o</a:t>
            </a:r>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auto&amp;</a:t>
            </a:r>
            <a:r>
              <a:rPr lang="en-US" sz="1400" dirty="0">
                <a:solidFill>
                  <a:srgbClr val="000000"/>
                </a:solidFill>
                <a:latin typeface="Fira Code" panose="020B0809050000020004" pitchFamily="49" charset="0"/>
              </a:rPr>
              <a:t> </a:t>
            </a:r>
            <a:r>
              <a:rPr lang="en-US" sz="1400" dirty="0" err="1">
                <a:solidFill>
                  <a:srgbClr val="001080"/>
                </a:solidFill>
                <a:latin typeface="Fira Code" panose="020B0809050000020004" pitchFamily="49" charset="0"/>
              </a:rPr>
              <a:t>ctx</a:t>
            </a:r>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const</a:t>
            </a:r>
            <a:r>
              <a:rPr lang="en-US" sz="1400" dirty="0">
                <a:solidFill>
                  <a:srgbClr val="000000"/>
                </a:solidFill>
                <a:latin typeface="Fira Code" panose="020B0809050000020004" pitchFamily="49" charset="0"/>
              </a:rPr>
              <a:t> {</a:t>
            </a:r>
          </a:p>
          <a:p>
            <a:r>
              <a:rPr lang="en-US" sz="1400" dirty="0">
                <a:solidFill>
                  <a:srgbClr val="000000"/>
                </a:solidFill>
                <a:latin typeface="Fira Code" panose="020B0809050000020004" pitchFamily="49" charset="0"/>
              </a:rPr>
              <a:t>    </a:t>
            </a:r>
            <a:r>
              <a:rPr lang="en-US" sz="1400" dirty="0">
                <a:solidFill>
                  <a:srgbClr val="AF00DB"/>
                </a:solidFill>
                <a:latin typeface="Fira Code" panose="020B0809050000020004" pitchFamily="49" charset="0"/>
              </a:rPr>
              <a:t>if</a:t>
            </a:r>
            <a:r>
              <a:rPr lang="en-US" sz="1400" dirty="0">
                <a:solidFill>
                  <a:srgbClr val="000000"/>
                </a:solidFill>
                <a:latin typeface="Fira Code" panose="020B0809050000020004" pitchFamily="49" charset="0"/>
              </a:rPr>
              <a:t> (o) {</a:t>
            </a:r>
          </a:p>
          <a:p>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auto</a:t>
            </a:r>
            <a:r>
              <a:rPr lang="en-US" sz="1400" dirty="0">
                <a:solidFill>
                  <a:srgbClr val="000000"/>
                </a:solidFill>
                <a:latin typeface="Fira Code" panose="020B0809050000020004" pitchFamily="49" charset="0"/>
              </a:rPr>
              <a:t> out = </a:t>
            </a:r>
            <a:r>
              <a:rPr lang="en-US" sz="1400" dirty="0" err="1">
                <a:solidFill>
                  <a:srgbClr val="795E26"/>
                </a:solidFill>
                <a:latin typeface="Fira Code" panose="020B0809050000020004" pitchFamily="49" charset="0"/>
              </a:rPr>
              <a:t>format_to</a:t>
            </a:r>
            <a:r>
              <a:rPr lang="en-US" sz="1400" dirty="0">
                <a:solidFill>
                  <a:srgbClr val="000000"/>
                </a:solidFill>
                <a:latin typeface="Fira Code" panose="020B0809050000020004" pitchFamily="49" charset="0"/>
              </a:rPr>
              <a:t>(</a:t>
            </a:r>
            <a:r>
              <a:rPr lang="en-US" sz="1400" dirty="0" err="1">
                <a:solidFill>
                  <a:srgbClr val="001080"/>
                </a:solidFill>
                <a:latin typeface="Fira Code" panose="020B0809050000020004" pitchFamily="49" charset="0"/>
              </a:rPr>
              <a:t>ctx</a:t>
            </a:r>
            <a:r>
              <a:rPr lang="en-US" sz="1400" dirty="0" err="1">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out</a:t>
            </a:r>
            <a:r>
              <a:rPr lang="en-US" sz="1400" dirty="0">
                <a:solidFill>
                  <a:srgbClr val="000000"/>
                </a:solidFill>
                <a:latin typeface="Fira Code" panose="020B0809050000020004" pitchFamily="49" charset="0"/>
              </a:rPr>
              <a:t>(), </a:t>
            </a:r>
            <a:r>
              <a:rPr lang="en-US" sz="1400" dirty="0">
                <a:solidFill>
                  <a:srgbClr val="A31515"/>
                </a:solidFill>
                <a:latin typeface="Fira Code" panose="020B0809050000020004" pitchFamily="49" charset="0"/>
              </a:rPr>
              <a:t>"Some("</a:t>
            </a:r>
            <a:r>
              <a:rPr lang="en-US" sz="1400" dirty="0">
                <a:solidFill>
                  <a:srgbClr val="000000"/>
                </a:solidFill>
                <a:latin typeface="Fira Code" panose="020B0809050000020004" pitchFamily="49" charset="0"/>
              </a:rPr>
              <a:t>);</a:t>
            </a:r>
          </a:p>
          <a:p>
            <a:r>
              <a:rPr lang="en-US" sz="1400" dirty="0">
                <a:solidFill>
                  <a:srgbClr val="000000"/>
                </a:solidFill>
                <a:latin typeface="Fira Code" panose="020B0809050000020004" pitchFamily="49" charset="0"/>
              </a:rPr>
              <a:t>      </a:t>
            </a:r>
            <a:r>
              <a:rPr lang="en-US" sz="1400" b="0" dirty="0">
                <a:solidFill>
                  <a:srgbClr val="000000"/>
                </a:solidFill>
                <a:effectLst/>
                <a:latin typeface="Fira Code" panose="020B0809050000020004" pitchFamily="49" charset="0"/>
              </a:rPr>
              <a:t>out = </a:t>
            </a:r>
            <a:r>
              <a:rPr lang="en-US" sz="1400" b="0" dirty="0" err="1">
                <a:solidFill>
                  <a:srgbClr val="001080"/>
                </a:solidFill>
                <a:effectLst/>
                <a:latin typeface="Fira Code" panose="020B0809050000020004" pitchFamily="49" charset="0"/>
              </a:rPr>
              <a:t>underlying</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(*o, </a:t>
            </a:r>
            <a:r>
              <a:rPr lang="en-US" sz="1400" b="1" dirty="0">
                <a:solidFill>
                  <a:srgbClr val="FF0000"/>
                </a:solidFill>
                <a:effectLst/>
                <a:latin typeface="Fira Code" panose="020B0809050000020004" pitchFamily="49" charset="0"/>
              </a:rPr>
              <a:t>???</a:t>
            </a:r>
            <a:r>
              <a:rPr lang="en-US" sz="1400" b="0" dirty="0">
                <a:solidFill>
                  <a:srgbClr val="000000"/>
                </a:solidFill>
                <a:effectLst/>
                <a:latin typeface="Fira Code" panose="020B0809050000020004" pitchFamily="49" charset="0"/>
              </a:rPr>
              <a:t>);</a:t>
            </a:r>
          </a:p>
          <a:p>
            <a:r>
              <a:rPr lang="en-US" sz="1400" dirty="0">
                <a:solidFill>
                  <a:srgbClr val="000000"/>
                </a:solidFill>
                <a:latin typeface="Fira Code" panose="020B0809050000020004" pitchFamily="49" charset="0"/>
              </a:rPr>
              <a:t>      </a:t>
            </a:r>
            <a:r>
              <a:rPr lang="en-US" sz="1400" dirty="0">
                <a:solidFill>
                  <a:srgbClr val="AF00DB"/>
                </a:solidFill>
                <a:latin typeface="Fira Code" panose="020B0809050000020004" pitchFamily="49" charset="0"/>
              </a:rPr>
              <a:t>return</a:t>
            </a:r>
            <a:r>
              <a:rPr lang="en-US" sz="1400" dirty="0">
                <a:solidFill>
                  <a:srgbClr val="000000"/>
                </a:solidFill>
                <a:latin typeface="Fira Code" panose="020B0809050000020004" pitchFamily="49" charset="0"/>
              </a:rPr>
              <a:t> </a:t>
            </a:r>
            <a:r>
              <a:rPr lang="en-US" sz="1400" dirty="0" err="1">
                <a:solidFill>
                  <a:srgbClr val="795E26"/>
                </a:solidFill>
                <a:latin typeface="Fira Code" panose="020B0809050000020004" pitchFamily="49" charset="0"/>
              </a:rPr>
              <a:t>format_to</a:t>
            </a:r>
            <a:r>
              <a:rPr lang="en-US" sz="1400" dirty="0">
                <a:solidFill>
                  <a:srgbClr val="000000"/>
                </a:solidFill>
                <a:latin typeface="Fira Code" panose="020B0809050000020004" pitchFamily="49" charset="0"/>
              </a:rPr>
              <a:t>(out, </a:t>
            </a:r>
            <a:r>
              <a:rPr lang="en-US" sz="1400" dirty="0">
                <a:solidFill>
                  <a:srgbClr val="A31515"/>
                </a:solidFill>
                <a:latin typeface="Fira Code" panose="020B0809050000020004" pitchFamily="49" charset="0"/>
              </a:rPr>
              <a:t>")"</a:t>
            </a:r>
            <a:r>
              <a:rPr lang="en-US" sz="1400" dirty="0">
                <a:solidFill>
                  <a:srgbClr val="000000"/>
                </a:solidFill>
                <a:latin typeface="Fira Code" panose="020B0809050000020004" pitchFamily="49" charset="0"/>
              </a:rPr>
              <a:t>);</a:t>
            </a:r>
          </a:p>
          <a:p>
            <a:r>
              <a:rPr lang="en-US" sz="1400" dirty="0">
                <a:solidFill>
                  <a:srgbClr val="000000"/>
                </a:solidFill>
                <a:latin typeface="Fira Code" panose="020B0809050000020004" pitchFamily="49" charset="0"/>
              </a:rPr>
              <a:t>    } </a:t>
            </a:r>
            <a:r>
              <a:rPr lang="en-US" sz="1400" dirty="0">
                <a:solidFill>
                  <a:srgbClr val="AF00DB"/>
                </a:solidFill>
                <a:latin typeface="Fira Code" panose="020B0809050000020004" pitchFamily="49" charset="0"/>
              </a:rPr>
              <a:t>else</a:t>
            </a:r>
            <a:r>
              <a:rPr lang="en-US" sz="1400" dirty="0">
                <a:solidFill>
                  <a:srgbClr val="000000"/>
                </a:solidFill>
                <a:latin typeface="Fira Code" panose="020B0809050000020004" pitchFamily="49" charset="0"/>
              </a:rPr>
              <a:t> {</a:t>
            </a:r>
          </a:p>
          <a:p>
            <a:r>
              <a:rPr lang="en-US" sz="1400" dirty="0">
                <a:solidFill>
                  <a:srgbClr val="000000"/>
                </a:solidFill>
                <a:latin typeface="Fira Code" panose="020B0809050000020004" pitchFamily="49" charset="0"/>
              </a:rPr>
              <a:t>      </a:t>
            </a:r>
            <a:r>
              <a:rPr lang="en-US" sz="1400" dirty="0">
                <a:solidFill>
                  <a:srgbClr val="AF00DB"/>
                </a:solidFill>
                <a:latin typeface="Fira Code" panose="020B0809050000020004" pitchFamily="49" charset="0"/>
              </a:rPr>
              <a:t>return</a:t>
            </a:r>
            <a:r>
              <a:rPr lang="en-US" sz="1400" dirty="0">
                <a:solidFill>
                  <a:srgbClr val="000000"/>
                </a:solidFill>
                <a:latin typeface="Fira Code" panose="020B0809050000020004" pitchFamily="49" charset="0"/>
              </a:rPr>
              <a:t> </a:t>
            </a:r>
            <a:r>
              <a:rPr lang="en-US" sz="1400" dirty="0" err="1">
                <a:solidFill>
                  <a:srgbClr val="795E26"/>
                </a:solidFill>
                <a:latin typeface="Fira Code" panose="020B0809050000020004" pitchFamily="49" charset="0"/>
              </a:rPr>
              <a:t>format_to</a:t>
            </a:r>
            <a:r>
              <a:rPr lang="en-US" sz="1400" dirty="0">
                <a:solidFill>
                  <a:srgbClr val="000000"/>
                </a:solidFill>
                <a:latin typeface="Fira Code" panose="020B0809050000020004" pitchFamily="49" charset="0"/>
              </a:rPr>
              <a:t>(</a:t>
            </a:r>
            <a:r>
              <a:rPr lang="en-US" sz="1400" dirty="0" err="1">
                <a:solidFill>
                  <a:srgbClr val="001080"/>
                </a:solidFill>
                <a:latin typeface="Fira Code" panose="020B0809050000020004" pitchFamily="49" charset="0"/>
              </a:rPr>
              <a:t>ctx</a:t>
            </a:r>
            <a:r>
              <a:rPr lang="en-US" sz="1400" dirty="0" err="1">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out</a:t>
            </a:r>
            <a:r>
              <a:rPr lang="en-US" sz="1400" dirty="0">
                <a:solidFill>
                  <a:srgbClr val="000000"/>
                </a:solidFill>
                <a:latin typeface="Fira Code" panose="020B0809050000020004" pitchFamily="49" charset="0"/>
              </a:rPr>
              <a:t>(), </a:t>
            </a:r>
            <a:r>
              <a:rPr lang="en-US" sz="1400" dirty="0">
                <a:solidFill>
                  <a:srgbClr val="A31515"/>
                </a:solidFill>
                <a:latin typeface="Fira Code" panose="020B0809050000020004" pitchFamily="49" charset="0"/>
              </a:rPr>
              <a:t>"None"</a:t>
            </a:r>
            <a:r>
              <a:rPr lang="en-US" sz="1400" dirty="0">
                <a:solidFill>
                  <a:srgbClr val="000000"/>
                </a:solidFill>
                <a:latin typeface="Fira Code" panose="020B0809050000020004" pitchFamily="49" charset="0"/>
              </a:rPr>
              <a:t>);</a:t>
            </a:r>
          </a:p>
          <a:p>
            <a:r>
              <a:rPr lang="en-US" sz="1400" dirty="0">
                <a:solidFill>
                  <a:srgbClr val="000000"/>
                </a:solidFill>
                <a:latin typeface="Fira Code" panose="020B0809050000020004" pitchFamily="49" charset="0"/>
              </a:rPr>
              <a:t>    }</a:t>
            </a:r>
          </a:p>
          <a:p>
            <a:r>
              <a:rPr lang="en-US" sz="1400" dirty="0">
                <a:solidFill>
                  <a:srgbClr val="000000"/>
                </a:solidFill>
                <a:latin typeface="Fira Code" panose="020B0809050000020004" pitchFamily="49" charset="0"/>
              </a:rPr>
              <a:t>  }</a:t>
            </a:r>
          </a:p>
          <a:p>
            <a:r>
              <a:rPr lang="en-US" sz="1400" b="0" dirty="0">
                <a:solidFill>
                  <a:srgbClr val="000000"/>
                </a:solidFill>
                <a:effectLst/>
                <a:latin typeface="Fira Code" panose="020B0809050000020004" pitchFamily="49" charset="0"/>
              </a:rPr>
              <a:t>};</a:t>
            </a:r>
          </a:p>
        </p:txBody>
      </p:sp>
      <p:sp>
        <p:nvSpPr>
          <p:cNvPr id="5" name="Slide Number Placeholder 4">
            <a:extLst>
              <a:ext uri="{FF2B5EF4-FFF2-40B4-BE49-F238E27FC236}">
                <a16:creationId xmlns:a16="http://schemas.microsoft.com/office/drawing/2014/main" id="{6531504A-BD47-F0DA-27E2-A6FC0DB85D1D}"/>
              </a:ext>
            </a:extLst>
          </p:cNvPr>
          <p:cNvSpPr>
            <a:spLocks noGrp="1"/>
          </p:cNvSpPr>
          <p:nvPr>
            <p:ph type="sldNum" sz="quarter" idx="12"/>
          </p:nvPr>
        </p:nvSpPr>
        <p:spPr/>
        <p:txBody>
          <a:bodyPr/>
          <a:lstStyle/>
          <a:p>
            <a:fld id="{0EED7EFE-8F4A-4E55-AD2D-7D815A96E790}" type="slidenum">
              <a:rPr lang="en-US" smtClean="0"/>
              <a:t>76</a:t>
            </a:fld>
            <a:endParaRPr lang="en-US"/>
          </a:p>
        </p:txBody>
      </p:sp>
    </p:spTree>
    <p:extLst>
      <p:ext uri="{BB962C8B-B14F-4D97-AF65-F5344CB8AC3E}">
        <p14:creationId xmlns:p14="http://schemas.microsoft.com/office/powerpoint/2010/main" val="242645605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21B8ED-AED6-03AC-71C4-58F7E09CC99F}"/>
              </a:ext>
            </a:extLst>
          </p:cNvPr>
          <p:cNvSpPr>
            <a:spLocks noGrp="1"/>
          </p:cNvSpPr>
          <p:nvPr>
            <p:ph type="title"/>
          </p:nvPr>
        </p:nvSpPr>
        <p:spPr/>
        <p:txBody>
          <a:bodyPr/>
          <a:lstStyle/>
          <a:p>
            <a:r>
              <a:rPr lang="en-US" dirty="0"/>
              <a:t>A </a:t>
            </a:r>
            <a:r>
              <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latin typeface="Fira Code" panose="020B0809050000020004" pitchFamily="49" charset="0"/>
                <a:ea typeface="Fira Code" panose="020B0809050000020004" pitchFamily="49" charset="0"/>
                <a:cs typeface="Fira Code" panose="020B0809050000020004" pitchFamily="49" charset="0"/>
              </a:rPr>
              <a:t>optional&lt;T&gt;</a:t>
            </a:r>
          </a:p>
        </p:txBody>
      </p:sp>
      <p:sp>
        <p:nvSpPr>
          <p:cNvPr id="6" name="TextBox 5">
            <a:extLst>
              <a:ext uri="{FF2B5EF4-FFF2-40B4-BE49-F238E27FC236}">
                <a16:creationId xmlns:a16="http://schemas.microsoft.com/office/drawing/2014/main" id="{99BB43B0-FAB6-51E1-C8B7-5914B4C51A36}"/>
              </a:ext>
            </a:extLst>
          </p:cNvPr>
          <p:cNvSpPr txBox="1"/>
          <p:nvPr/>
        </p:nvSpPr>
        <p:spPr>
          <a:xfrm>
            <a:off x="1097280" y="1951672"/>
            <a:ext cx="5984331" cy="4185761"/>
          </a:xfrm>
          <a:prstGeom prst="rect">
            <a:avLst/>
          </a:prstGeom>
          <a:noFill/>
        </p:spPr>
        <p:txBody>
          <a:bodyPr wrap="none" rtlCol="0">
            <a:spAutoFit/>
          </a:bodyPr>
          <a:lstStyle/>
          <a:p>
            <a:r>
              <a:rPr lang="en-US" sz="1400" b="0" dirty="0">
                <a:solidFill>
                  <a:srgbClr val="0000FF"/>
                </a:solidFill>
                <a:effectLst/>
                <a:latin typeface="Fira Code" panose="020B0809050000020004" pitchFamily="49" charset="0"/>
              </a:rPr>
              <a:t>template</a:t>
            </a:r>
            <a:r>
              <a:rPr lang="en-US" sz="1400" b="0" dirty="0">
                <a:solidFill>
                  <a:srgbClr val="000000"/>
                </a:solidFill>
                <a:effectLst/>
                <a:latin typeface="Fira Code" panose="020B0809050000020004" pitchFamily="49" charset="0"/>
              </a:rPr>
              <a:t> &lt;</a:t>
            </a:r>
            <a:r>
              <a:rPr lang="en-US" sz="1400" b="0" dirty="0">
                <a:solidFill>
                  <a:srgbClr val="0000FF"/>
                </a:solidFill>
                <a:effectLst/>
                <a:latin typeface="Fira Code" panose="020B0809050000020004" pitchFamily="49" charset="0"/>
              </a:rPr>
              <a:t>class</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T</a:t>
            </a:r>
            <a:r>
              <a:rPr lang="en-US" sz="1400" b="0" dirty="0">
                <a:solidFill>
                  <a:srgbClr val="000000"/>
                </a:solidFill>
                <a:effectLst/>
                <a:latin typeface="Fira Code" panose="020B0809050000020004" pitchFamily="49" charset="0"/>
              </a:rPr>
              <a:t>&gt;</a:t>
            </a:r>
          </a:p>
          <a:p>
            <a:r>
              <a:rPr lang="en-US" sz="1400" b="0" dirty="0">
                <a:solidFill>
                  <a:srgbClr val="0000FF"/>
                </a:solidFill>
                <a:effectLst/>
                <a:latin typeface="Fira Code" panose="020B0809050000020004" pitchFamily="49" charset="0"/>
              </a:rPr>
              <a:t>struct</a:t>
            </a:r>
            <a:r>
              <a:rPr lang="en-US" sz="1400" b="0" dirty="0">
                <a:solidFill>
                  <a:srgbClr val="000000"/>
                </a:solidFill>
                <a:effectLst/>
                <a:latin typeface="Fira Code" panose="020B0809050000020004" pitchFamily="49" charset="0"/>
              </a:rPr>
              <a:t> </a:t>
            </a:r>
            <a:r>
              <a:rPr lang="en-US" sz="1400" b="0" dirty="0">
                <a:solidFill>
                  <a:srgbClr val="267F99"/>
                </a:solidFill>
                <a:effectLst/>
                <a:latin typeface="Fira Code" panose="020B0809050000020004" pitchFamily="49" charset="0"/>
              </a:rPr>
              <a:t>formatter</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optional</a:t>
            </a:r>
            <a:r>
              <a:rPr lang="en-US" sz="1400" b="0" dirty="0">
                <a:solidFill>
                  <a:srgbClr val="000000"/>
                </a:solidFill>
                <a:effectLst/>
                <a:latin typeface="Fira Code" panose="020B0809050000020004" pitchFamily="49" charset="0"/>
              </a:rPr>
              <a:t>&lt;</a:t>
            </a:r>
            <a:r>
              <a:rPr lang="en-US" sz="1400" b="0" dirty="0">
                <a:solidFill>
                  <a:srgbClr val="267F99"/>
                </a:solidFill>
                <a:effectLst/>
                <a:latin typeface="Fira Code" panose="020B0809050000020004" pitchFamily="49" charset="0"/>
              </a:rPr>
              <a:t>T</a:t>
            </a:r>
            <a:r>
              <a:rPr lang="en-US" sz="1400" b="0" dirty="0">
                <a:solidFill>
                  <a:srgbClr val="000000"/>
                </a:solidFill>
                <a:effectLst/>
                <a:latin typeface="Fira Code" panose="020B0809050000020004" pitchFamily="49" charset="0"/>
              </a:rPr>
              <a:t>&gt;&gt; {</a:t>
            </a:r>
          </a:p>
          <a:p>
            <a:r>
              <a:rPr lang="en-US" sz="1400" b="0" dirty="0">
                <a:solidFill>
                  <a:srgbClr val="000000"/>
                </a:solidFill>
                <a:effectLst/>
                <a:latin typeface="Fira Code" panose="020B0809050000020004" pitchFamily="49" charset="0"/>
              </a:rPr>
              <a:t>  formatter&lt;</a:t>
            </a:r>
            <a:r>
              <a:rPr lang="en-US" sz="1400" b="0" dirty="0">
                <a:solidFill>
                  <a:srgbClr val="267F99"/>
                </a:solidFill>
                <a:effectLst/>
                <a:latin typeface="Fira Code" panose="020B0809050000020004" pitchFamily="49" charset="0"/>
              </a:rPr>
              <a:t>T</a:t>
            </a:r>
            <a:r>
              <a:rPr lang="en-US" sz="1400" b="0" dirty="0">
                <a:solidFill>
                  <a:srgbClr val="000000"/>
                </a:solidFill>
                <a:effectLst/>
                <a:latin typeface="Fira Code" panose="020B0809050000020004" pitchFamily="49" charset="0"/>
              </a:rPr>
              <a:t>&gt; underlying;</a:t>
            </a:r>
          </a:p>
          <a:p>
            <a:br>
              <a:rPr lang="en-US" sz="1400" b="0" dirty="0">
                <a:solidFill>
                  <a:srgbClr val="000000"/>
                </a:solidFill>
                <a:effectLst/>
                <a:latin typeface="Fira Code" panose="020B0809050000020004" pitchFamily="49" charset="0"/>
              </a:rPr>
            </a:br>
            <a:r>
              <a:rPr lang="en-US" sz="1400" b="0" dirty="0">
                <a:solidFill>
                  <a:srgbClr val="000000"/>
                </a:solidFill>
                <a:effectLst/>
                <a:latin typeface="Fira Code" panose="020B0809050000020004" pitchFamily="49" charset="0"/>
              </a:rPr>
              <a:t>  </a:t>
            </a:r>
            <a:r>
              <a:rPr lang="en-US" sz="1400" b="0" dirty="0" err="1">
                <a:solidFill>
                  <a:srgbClr val="0000FF"/>
                </a:solidFill>
                <a:effectLst/>
                <a:latin typeface="Fira Code" panose="020B0809050000020004" pitchFamily="49" charset="0"/>
              </a:rPr>
              <a:t>constexpr</a:t>
            </a:r>
            <a:r>
              <a:rPr lang="en-US" sz="1400" b="0" dirty="0">
                <a:solidFill>
                  <a:srgbClr val="000000"/>
                </a:solidFill>
                <a:effectLst/>
                <a:latin typeface="Fira Code" panose="020B0809050000020004" pitchFamily="49" charset="0"/>
              </a:rPr>
              <a:t> </a:t>
            </a:r>
            <a:r>
              <a:rPr lang="en-US" sz="1400" b="0" dirty="0">
                <a:solidFill>
                  <a:srgbClr val="0000FF"/>
                </a:solidFill>
                <a:effectLst/>
                <a:latin typeface="Fira Code" panose="020B0809050000020004" pitchFamily="49" charset="0"/>
              </a:rPr>
              <a:t>auto</a:t>
            </a:r>
            <a:r>
              <a:rPr lang="en-US" sz="1400" b="0" dirty="0">
                <a:solidFill>
                  <a:srgbClr val="000000"/>
                </a:solidFill>
                <a:effectLst/>
                <a:latin typeface="Fira Code" panose="020B0809050000020004" pitchFamily="49" charset="0"/>
              </a:rPr>
              <a:t> </a:t>
            </a:r>
            <a:r>
              <a:rPr lang="en-US" sz="1400" b="0" dirty="0">
                <a:solidFill>
                  <a:srgbClr val="795E26"/>
                </a:solidFill>
                <a:effectLst/>
                <a:latin typeface="Fira Code" panose="020B0809050000020004" pitchFamily="49" charset="0"/>
              </a:rPr>
              <a:t>parse</a:t>
            </a:r>
            <a:r>
              <a:rPr lang="en-US" sz="1400" b="0" dirty="0">
                <a:solidFill>
                  <a:srgbClr val="000000"/>
                </a:solidFill>
                <a:effectLst/>
                <a:latin typeface="Fira Code" panose="020B0809050000020004" pitchFamily="49" charset="0"/>
              </a:rPr>
              <a:t>(</a:t>
            </a:r>
            <a:r>
              <a:rPr lang="en-US" sz="1400" b="0" dirty="0">
                <a:solidFill>
                  <a:srgbClr val="0000FF"/>
                </a:solidFill>
                <a:effectLst/>
                <a:latin typeface="Fira Code" panose="020B0809050000020004" pitchFamily="49" charset="0"/>
              </a:rPr>
              <a:t>auto&amp;</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 {</a:t>
            </a:r>
          </a:p>
          <a:p>
            <a:r>
              <a:rPr lang="en-US" sz="1400" b="0" dirty="0">
                <a:solidFill>
                  <a:srgbClr val="000000"/>
                </a:solidFill>
                <a:effectLst/>
                <a:latin typeface="Fira Code" panose="020B0809050000020004" pitchFamily="49" charset="0"/>
              </a:rPr>
              <a:t>    </a:t>
            </a:r>
            <a:r>
              <a:rPr lang="en-US" sz="1400" b="0" dirty="0">
                <a:solidFill>
                  <a:srgbClr val="AF00DB"/>
                </a:solidFill>
                <a:effectLst/>
                <a:latin typeface="Fira Code" panose="020B0809050000020004" pitchFamily="49" charset="0"/>
              </a:rPr>
              <a:t>return</a:t>
            </a:r>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underlying</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parse</a:t>
            </a:r>
            <a:r>
              <a:rPr lang="en-US" sz="1400" b="0" dirty="0">
                <a:solidFill>
                  <a:srgbClr val="000000"/>
                </a:solidFill>
                <a:effectLst/>
                <a:latin typeface="Fira Code" panose="020B0809050000020004" pitchFamily="49" charset="0"/>
              </a:rPr>
              <a:t>(</a:t>
            </a:r>
            <a:r>
              <a:rPr lang="en-US" sz="1400" b="0" dirty="0" err="1">
                <a:solidFill>
                  <a:srgbClr val="00000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a:t>
            </a:r>
          </a:p>
          <a:p>
            <a:r>
              <a:rPr lang="en-US" sz="1400" b="0" dirty="0">
                <a:solidFill>
                  <a:srgbClr val="000000"/>
                </a:solidFill>
                <a:effectLst/>
                <a:latin typeface="Fira Code" panose="020B0809050000020004" pitchFamily="49" charset="0"/>
              </a:rPr>
              <a:t>  }</a:t>
            </a:r>
          </a:p>
          <a:p>
            <a:br>
              <a:rPr lang="en-US" sz="1400" b="0" dirty="0">
                <a:solidFill>
                  <a:srgbClr val="000000"/>
                </a:solidFill>
                <a:effectLst/>
                <a:latin typeface="Fira Code" panose="020B0809050000020004" pitchFamily="49" charset="0"/>
              </a:rPr>
            </a:br>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auto</a:t>
            </a:r>
            <a:r>
              <a:rPr lang="en-US" sz="1400" dirty="0">
                <a:solidFill>
                  <a:srgbClr val="000000"/>
                </a:solidFill>
                <a:latin typeface="Fira Code" panose="020B0809050000020004" pitchFamily="49" charset="0"/>
              </a:rPr>
              <a:t> </a:t>
            </a:r>
            <a:r>
              <a:rPr lang="en-US" sz="1400" dirty="0">
                <a:solidFill>
                  <a:srgbClr val="795E26"/>
                </a:solidFill>
                <a:latin typeface="Fira Code" panose="020B0809050000020004" pitchFamily="49" charset="0"/>
              </a:rPr>
              <a:t>format</a:t>
            </a:r>
            <a:r>
              <a:rPr lang="en-US" sz="1400" dirty="0">
                <a:solidFill>
                  <a:srgbClr val="000000"/>
                </a:solidFill>
                <a:latin typeface="Fira Code" panose="020B0809050000020004" pitchFamily="49" charset="0"/>
              </a:rPr>
              <a:t>(</a:t>
            </a:r>
            <a:r>
              <a:rPr lang="en-US" sz="1400" dirty="0">
                <a:solidFill>
                  <a:srgbClr val="267F99"/>
                </a:solidFill>
                <a:latin typeface="Fira Code" panose="020B0809050000020004" pitchFamily="49" charset="0"/>
              </a:rPr>
              <a:t>optional</a:t>
            </a:r>
            <a:r>
              <a:rPr lang="en-US" sz="1400" dirty="0">
                <a:solidFill>
                  <a:srgbClr val="000000"/>
                </a:solidFill>
                <a:latin typeface="Fira Code" panose="020B0809050000020004" pitchFamily="49" charset="0"/>
              </a:rPr>
              <a:t>&lt;</a:t>
            </a:r>
            <a:r>
              <a:rPr lang="en-US" sz="1400" dirty="0">
                <a:solidFill>
                  <a:srgbClr val="267F99"/>
                </a:solidFill>
                <a:latin typeface="Fira Code" panose="020B0809050000020004" pitchFamily="49" charset="0"/>
              </a:rPr>
              <a:t>T</a:t>
            </a:r>
            <a:r>
              <a:rPr lang="en-US" sz="1400" dirty="0">
                <a:solidFill>
                  <a:srgbClr val="000000"/>
                </a:solidFill>
                <a:latin typeface="Fira Code" panose="020B0809050000020004" pitchFamily="49" charset="0"/>
              </a:rPr>
              <a:t>&gt; </a:t>
            </a:r>
            <a:r>
              <a:rPr lang="en-US" sz="1400" dirty="0">
                <a:solidFill>
                  <a:srgbClr val="0000FF"/>
                </a:solidFill>
                <a:latin typeface="Fira Code" panose="020B0809050000020004" pitchFamily="49" charset="0"/>
              </a:rPr>
              <a:t>const&amp;</a:t>
            </a:r>
            <a:r>
              <a:rPr lang="en-US" sz="1400" dirty="0">
                <a:solidFill>
                  <a:srgbClr val="000000"/>
                </a:solidFill>
                <a:latin typeface="Fira Code" panose="020B0809050000020004" pitchFamily="49" charset="0"/>
              </a:rPr>
              <a:t> </a:t>
            </a:r>
            <a:r>
              <a:rPr lang="en-US" sz="1400" dirty="0">
                <a:solidFill>
                  <a:srgbClr val="001080"/>
                </a:solidFill>
                <a:latin typeface="Fira Code" panose="020B0809050000020004" pitchFamily="49" charset="0"/>
              </a:rPr>
              <a:t>o</a:t>
            </a:r>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auto&amp;</a:t>
            </a:r>
            <a:r>
              <a:rPr lang="en-US" sz="1400" dirty="0">
                <a:solidFill>
                  <a:srgbClr val="000000"/>
                </a:solidFill>
                <a:latin typeface="Fira Code" panose="020B0809050000020004" pitchFamily="49" charset="0"/>
              </a:rPr>
              <a:t> </a:t>
            </a:r>
            <a:r>
              <a:rPr lang="en-US" sz="1400" dirty="0" err="1">
                <a:solidFill>
                  <a:srgbClr val="001080"/>
                </a:solidFill>
                <a:latin typeface="Fira Code" panose="020B0809050000020004" pitchFamily="49" charset="0"/>
              </a:rPr>
              <a:t>ctx</a:t>
            </a:r>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const</a:t>
            </a:r>
            <a:r>
              <a:rPr lang="en-US" sz="1400" dirty="0">
                <a:solidFill>
                  <a:srgbClr val="000000"/>
                </a:solidFill>
                <a:latin typeface="Fira Code" panose="020B0809050000020004" pitchFamily="49" charset="0"/>
              </a:rPr>
              <a:t> {</a:t>
            </a:r>
          </a:p>
          <a:p>
            <a:r>
              <a:rPr lang="en-US" sz="1400" dirty="0">
                <a:solidFill>
                  <a:srgbClr val="000000"/>
                </a:solidFill>
                <a:latin typeface="Fira Code" panose="020B0809050000020004" pitchFamily="49" charset="0"/>
              </a:rPr>
              <a:t>    </a:t>
            </a:r>
            <a:r>
              <a:rPr lang="en-US" sz="1400" dirty="0">
                <a:solidFill>
                  <a:srgbClr val="AF00DB"/>
                </a:solidFill>
                <a:latin typeface="Fira Code" panose="020B0809050000020004" pitchFamily="49" charset="0"/>
              </a:rPr>
              <a:t>if</a:t>
            </a:r>
            <a:r>
              <a:rPr lang="en-US" sz="1400" dirty="0">
                <a:solidFill>
                  <a:srgbClr val="000000"/>
                </a:solidFill>
                <a:latin typeface="Fira Code" panose="020B0809050000020004" pitchFamily="49" charset="0"/>
              </a:rPr>
              <a:t> (o) {</a:t>
            </a:r>
          </a:p>
          <a:p>
            <a:r>
              <a:rPr lang="en-US" sz="1400" dirty="0">
                <a:solidFill>
                  <a:srgbClr val="000000"/>
                </a:solidFill>
                <a:latin typeface="Fira Code" panose="020B0809050000020004" pitchFamily="49" charset="0"/>
              </a:rPr>
              <a:t>      </a:t>
            </a:r>
            <a:r>
              <a:rPr lang="en-US" sz="1400" dirty="0">
                <a:solidFill>
                  <a:srgbClr val="0000FF"/>
                </a:solidFill>
                <a:latin typeface="Fira Code" panose="020B0809050000020004" pitchFamily="49" charset="0"/>
              </a:rPr>
              <a:t>auto</a:t>
            </a:r>
            <a:r>
              <a:rPr lang="en-US" sz="1400" dirty="0">
                <a:solidFill>
                  <a:srgbClr val="000000"/>
                </a:solidFill>
                <a:latin typeface="Fira Code" panose="020B0809050000020004" pitchFamily="49" charset="0"/>
              </a:rPr>
              <a:t> out = </a:t>
            </a:r>
            <a:r>
              <a:rPr lang="en-US" sz="1400" dirty="0" err="1">
                <a:solidFill>
                  <a:srgbClr val="795E26"/>
                </a:solidFill>
                <a:latin typeface="Fira Code" panose="020B0809050000020004" pitchFamily="49" charset="0"/>
              </a:rPr>
              <a:t>format_to</a:t>
            </a:r>
            <a:r>
              <a:rPr lang="en-US" sz="1400" dirty="0">
                <a:solidFill>
                  <a:srgbClr val="000000"/>
                </a:solidFill>
                <a:latin typeface="Fira Code" panose="020B0809050000020004" pitchFamily="49" charset="0"/>
              </a:rPr>
              <a:t>(</a:t>
            </a:r>
            <a:r>
              <a:rPr lang="en-US" sz="1400" dirty="0" err="1">
                <a:solidFill>
                  <a:srgbClr val="001080"/>
                </a:solidFill>
                <a:latin typeface="Fira Code" panose="020B0809050000020004" pitchFamily="49" charset="0"/>
              </a:rPr>
              <a:t>ctx</a:t>
            </a:r>
            <a:r>
              <a:rPr lang="en-US" sz="1400" dirty="0" err="1">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out</a:t>
            </a:r>
            <a:r>
              <a:rPr lang="en-US" sz="1400" dirty="0">
                <a:solidFill>
                  <a:srgbClr val="000000"/>
                </a:solidFill>
                <a:latin typeface="Fira Code" panose="020B0809050000020004" pitchFamily="49" charset="0"/>
              </a:rPr>
              <a:t>(), </a:t>
            </a:r>
            <a:r>
              <a:rPr lang="en-US" sz="1400" dirty="0">
                <a:solidFill>
                  <a:srgbClr val="A31515"/>
                </a:solidFill>
                <a:latin typeface="Fira Code" panose="020B0809050000020004" pitchFamily="49" charset="0"/>
              </a:rPr>
              <a:t>"Some("</a:t>
            </a:r>
            <a:r>
              <a:rPr lang="en-US" sz="1400" dirty="0">
                <a:solidFill>
                  <a:srgbClr val="000000"/>
                </a:solidFill>
                <a:latin typeface="Fira Code" panose="020B0809050000020004" pitchFamily="49" charset="0"/>
              </a:rPr>
              <a:t>);</a:t>
            </a:r>
          </a:p>
          <a:p>
            <a:r>
              <a:rPr lang="en-US" sz="1400" b="0" dirty="0">
                <a:solidFill>
                  <a:srgbClr val="000000"/>
                </a:solidFill>
                <a:effectLst/>
                <a:latin typeface="Fira Code" panose="020B0809050000020004" pitchFamily="49" charset="0"/>
              </a:rPr>
              <a:t>      </a:t>
            </a:r>
            <a:r>
              <a:rPr lang="en-US" sz="1400" b="0" dirty="0" err="1">
                <a:solidFill>
                  <a:srgbClr val="001080"/>
                </a:solidFill>
                <a:effectLst/>
                <a:latin typeface="Fira Code" panose="020B0809050000020004" pitchFamily="49" charset="0"/>
              </a:rPr>
              <a:t>ctx</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advance_to</a:t>
            </a:r>
            <a:r>
              <a:rPr lang="en-US" sz="1400" b="0" dirty="0">
                <a:solidFill>
                  <a:srgbClr val="000000"/>
                </a:solidFill>
                <a:effectLst/>
                <a:latin typeface="Fira Code" panose="020B0809050000020004" pitchFamily="49" charset="0"/>
              </a:rPr>
              <a:t>(out);</a:t>
            </a:r>
          </a:p>
          <a:p>
            <a:r>
              <a:rPr lang="en-US" sz="1400" b="0" dirty="0">
                <a:solidFill>
                  <a:srgbClr val="000000"/>
                </a:solidFill>
                <a:effectLst/>
                <a:latin typeface="Fira Code" panose="020B0809050000020004" pitchFamily="49" charset="0"/>
              </a:rPr>
              <a:t>      out = </a:t>
            </a:r>
            <a:r>
              <a:rPr lang="en-US" sz="1400" b="0" dirty="0" err="1">
                <a:solidFill>
                  <a:srgbClr val="001080"/>
                </a:solidFill>
                <a:effectLst/>
                <a:latin typeface="Fira Code" panose="020B0809050000020004" pitchFamily="49" charset="0"/>
              </a:rPr>
              <a:t>underlying</a:t>
            </a:r>
            <a:r>
              <a:rPr lang="en-US" sz="1400" b="0" dirty="0" err="1">
                <a:solidFill>
                  <a:srgbClr val="000000"/>
                </a:solidFill>
                <a:effectLst/>
                <a:latin typeface="Fira Code" panose="020B0809050000020004" pitchFamily="49" charset="0"/>
              </a:rPr>
              <a:t>.</a:t>
            </a:r>
            <a:r>
              <a:rPr lang="en-US" sz="1400" b="0" dirty="0" err="1">
                <a:solidFill>
                  <a:srgbClr val="795E26"/>
                </a:solidFill>
                <a:effectLst/>
                <a:latin typeface="Fira Code" panose="020B0809050000020004" pitchFamily="49" charset="0"/>
              </a:rPr>
              <a:t>format</a:t>
            </a:r>
            <a:r>
              <a:rPr lang="en-US" sz="1400" b="0" dirty="0">
                <a:solidFill>
                  <a:srgbClr val="000000"/>
                </a:solidFill>
                <a:effectLst/>
                <a:latin typeface="Fira Code" panose="020B0809050000020004" pitchFamily="49" charset="0"/>
              </a:rPr>
              <a:t>(*o, </a:t>
            </a:r>
            <a:r>
              <a:rPr lang="en-US" sz="1400" b="0" dirty="0" err="1">
                <a:solidFill>
                  <a:srgbClr val="000000"/>
                </a:solidFill>
                <a:effectLst/>
                <a:latin typeface="Fira Code" panose="020B0809050000020004" pitchFamily="49" charset="0"/>
              </a:rPr>
              <a:t>ctx</a:t>
            </a:r>
            <a:r>
              <a:rPr lang="en-US" sz="1400" b="0" dirty="0">
                <a:solidFill>
                  <a:srgbClr val="000000"/>
                </a:solidFill>
                <a:effectLst/>
                <a:latin typeface="Fira Code" panose="020B0809050000020004" pitchFamily="49" charset="0"/>
              </a:rPr>
              <a:t>);</a:t>
            </a:r>
          </a:p>
          <a:p>
            <a:r>
              <a:rPr lang="en-US" sz="1400" dirty="0">
                <a:solidFill>
                  <a:srgbClr val="000000"/>
                </a:solidFill>
                <a:latin typeface="Fira Code" panose="020B0809050000020004" pitchFamily="49" charset="0"/>
              </a:rPr>
              <a:t>      </a:t>
            </a:r>
            <a:r>
              <a:rPr lang="en-US" sz="1400" dirty="0">
                <a:solidFill>
                  <a:srgbClr val="AF00DB"/>
                </a:solidFill>
                <a:latin typeface="Fira Code" panose="020B0809050000020004" pitchFamily="49" charset="0"/>
              </a:rPr>
              <a:t>return</a:t>
            </a:r>
            <a:r>
              <a:rPr lang="en-US" sz="1400" dirty="0">
                <a:solidFill>
                  <a:srgbClr val="000000"/>
                </a:solidFill>
                <a:latin typeface="Fira Code" panose="020B0809050000020004" pitchFamily="49" charset="0"/>
              </a:rPr>
              <a:t> </a:t>
            </a:r>
            <a:r>
              <a:rPr lang="en-US" sz="1400" dirty="0" err="1">
                <a:solidFill>
                  <a:srgbClr val="795E26"/>
                </a:solidFill>
                <a:latin typeface="Fira Code" panose="020B0809050000020004" pitchFamily="49" charset="0"/>
              </a:rPr>
              <a:t>format_to</a:t>
            </a:r>
            <a:r>
              <a:rPr lang="en-US" sz="1400" dirty="0">
                <a:solidFill>
                  <a:srgbClr val="000000"/>
                </a:solidFill>
                <a:latin typeface="Fira Code" panose="020B0809050000020004" pitchFamily="49" charset="0"/>
              </a:rPr>
              <a:t>(out, </a:t>
            </a:r>
            <a:r>
              <a:rPr lang="en-US" sz="1400" dirty="0">
                <a:solidFill>
                  <a:srgbClr val="A31515"/>
                </a:solidFill>
                <a:latin typeface="Fira Code" panose="020B0809050000020004" pitchFamily="49" charset="0"/>
              </a:rPr>
              <a:t>")"</a:t>
            </a:r>
            <a:r>
              <a:rPr lang="en-US" sz="1400" dirty="0">
                <a:solidFill>
                  <a:srgbClr val="000000"/>
                </a:solidFill>
                <a:latin typeface="Fira Code" panose="020B0809050000020004" pitchFamily="49" charset="0"/>
              </a:rPr>
              <a:t>);</a:t>
            </a:r>
          </a:p>
          <a:p>
            <a:r>
              <a:rPr lang="en-US" sz="1400" dirty="0">
                <a:solidFill>
                  <a:srgbClr val="000000"/>
                </a:solidFill>
                <a:latin typeface="Fira Code" panose="020B0809050000020004" pitchFamily="49" charset="0"/>
              </a:rPr>
              <a:t>    } </a:t>
            </a:r>
            <a:r>
              <a:rPr lang="en-US" sz="1400" dirty="0">
                <a:solidFill>
                  <a:srgbClr val="AF00DB"/>
                </a:solidFill>
                <a:latin typeface="Fira Code" panose="020B0809050000020004" pitchFamily="49" charset="0"/>
              </a:rPr>
              <a:t>else</a:t>
            </a:r>
            <a:r>
              <a:rPr lang="en-US" sz="1400" dirty="0">
                <a:solidFill>
                  <a:srgbClr val="000000"/>
                </a:solidFill>
                <a:latin typeface="Fira Code" panose="020B0809050000020004" pitchFamily="49" charset="0"/>
              </a:rPr>
              <a:t> {</a:t>
            </a:r>
          </a:p>
          <a:p>
            <a:r>
              <a:rPr lang="en-US" sz="1400" dirty="0">
                <a:solidFill>
                  <a:srgbClr val="000000"/>
                </a:solidFill>
                <a:latin typeface="Fira Code" panose="020B0809050000020004" pitchFamily="49" charset="0"/>
              </a:rPr>
              <a:t>      </a:t>
            </a:r>
            <a:r>
              <a:rPr lang="en-US" sz="1400" dirty="0">
                <a:solidFill>
                  <a:srgbClr val="AF00DB"/>
                </a:solidFill>
                <a:latin typeface="Fira Code" panose="020B0809050000020004" pitchFamily="49" charset="0"/>
              </a:rPr>
              <a:t>return</a:t>
            </a:r>
            <a:r>
              <a:rPr lang="en-US" sz="1400" dirty="0">
                <a:solidFill>
                  <a:srgbClr val="000000"/>
                </a:solidFill>
                <a:latin typeface="Fira Code" panose="020B0809050000020004" pitchFamily="49" charset="0"/>
              </a:rPr>
              <a:t> </a:t>
            </a:r>
            <a:r>
              <a:rPr lang="en-US" sz="1400" dirty="0" err="1">
                <a:solidFill>
                  <a:srgbClr val="795E26"/>
                </a:solidFill>
                <a:latin typeface="Fira Code" panose="020B0809050000020004" pitchFamily="49" charset="0"/>
              </a:rPr>
              <a:t>format_to</a:t>
            </a:r>
            <a:r>
              <a:rPr lang="en-US" sz="1400" dirty="0">
                <a:solidFill>
                  <a:srgbClr val="000000"/>
                </a:solidFill>
                <a:latin typeface="Fira Code" panose="020B0809050000020004" pitchFamily="49" charset="0"/>
              </a:rPr>
              <a:t>(</a:t>
            </a:r>
            <a:r>
              <a:rPr lang="en-US" sz="1400" dirty="0" err="1">
                <a:solidFill>
                  <a:srgbClr val="001080"/>
                </a:solidFill>
                <a:latin typeface="Fira Code" panose="020B0809050000020004" pitchFamily="49" charset="0"/>
              </a:rPr>
              <a:t>ctx</a:t>
            </a:r>
            <a:r>
              <a:rPr lang="en-US" sz="1400" dirty="0" err="1">
                <a:solidFill>
                  <a:srgbClr val="000000"/>
                </a:solidFill>
                <a:latin typeface="Fira Code" panose="020B0809050000020004" pitchFamily="49" charset="0"/>
              </a:rPr>
              <a:t>.</a:t>
            </a:r>
            <a:r>
              <a:rPr lang="en-US" sz="1400" dirty="0" err="1">
                <a:solidFill>
                  <a:srgbClr val="795E26"/>
                </a:solidFill>
                <a:latin typeface="Fira Code" panose="020B0809050000020004" pitchFamily="49" charset="0"/>
              </a:rPr>
              <a:t>out</a:t>
            </a:r>
            <a:r>
              <a:rPr lang="en-US" sz="1400" dirty="0">
                <a:solidFill>
                  <a:srgbClr val="000000"/>
                </a:solidFill>
                <a:latin typeface="Fira Code" panose="020B0809050000020004" pitchFamily="49" charset="0"/>
              </a:rPr>
              <a:t>(), </a:t>
            </a:r>
            <a:r>
              <a:rPr lang="en-US" sz="1400" dirty="0">
                <a:solidFill>
                  <a:srgbClr val="A31515"/>
                </a:solidFill>
                <a:latin typeface="Fira Code" panose="020B0809050000020004" pitchFamily="49" charset="0"/>
              </a:rPr>
              <a:t>"None"</a:t>
            </a:r>
            <a:r>
              <a:rPr lang="en-US" sz="1400" dirty="0">
                <a:solidFill>
                  <a:srgbClr val="000000"/>
                </a:solidFill>
                <a:latin typeface="Fira Code" panose="020B0809050000020004" pitchFamily="49" charset="0"/>
              </a:rPr>
              <a:t>);</a:t>
            </a:r>
          </a:p>
          <a:p>
            <a:r>
              <a:rPr lang="en-US" sz="1400" dirty="0">
                <a:solidFill>
                  <a:srgbClr val="000000"/>
                </a:solidFill>
                <a:latin typeface="Fira Code" panose="020B0809050000020004" pitchFamily="49" charset="0"/>
              </a:rPr>
              <a:t>    }</a:t>
            </a:r>
          </a:p>
          <a:p>
            <a:r>
              <a:rPr lang="en-US" sz="1400" dirty="0">
                <a:solidFill>
                  <a:srgbClr val="000000"/>
                </a:solidFill>
                <a:latin typeface="Fira Code" panose="020B0809050000020004" pitchFamily="49" charset="0"/>
              </a:rPr>
              <a:t>  }</a:t>
            </a:r>
          </a:p>
          <a:p>
            <a:r>
              <a:rPr lang="en-US" sz="1400" b="0" dirty="0">
                <a:solidFill>
                  <a:srgbClr val="000000"/>
                </a:solidFill>
                <a:effectLst/>
                <a:latin typeface="Fira Code" panose="020B0809050000020004" pitchFamily="49" charset="0"/>
              </a:rPr>
              <a:t>};</a:t>
            </a:r>
          </a:p>
        </p:txBody>
      </p:sp>
      <p:sp>
        <p:nvSpPr>
          <p:cNvPr id="5" name="Rectangle 4">
            <a:extLst>
              <a:ext uri="{FF2B5EF4-FFF2-40B4-BE49-F238E27FC236}">
                <a16:creationId xmlns:a16="http://schemas.microsoft.com/office/drawing/2014/main" id="{88C3CDE4-35B6-1575-D8F5-D091E2B610C4}"/>
              </a:ext>
            </a:extLst>
          </p:cNvPr>
          <p:cNvSpPr/>
          <p:nvPr/>
        </p:nvSpPr>
        <p:spPr>
          <a:xfrm>
            <a:off x="1764399" y="4345941"/>
            <a:ext cx="3604014" cy="42073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7" name="Slide Number Placeholder 6">
            <a:extLst>
              <a:ext uri="{FF2B5EF4-FFF2-40B4-BE49-F238E27FC236}">
                <a16:creationId xmlns:a16="http://schemas.microsoft.com/office/drawing/2014/main" id="{5D763B44-7233-5A95-3CC9-C4B16CE3130B}"/>
              </a:ext>
            </a:extLst>
          </p:cNvPr>
          <p:cNvSpPr>
            <a:spLocks noGrp="1"/>
          </p:cNvSpPr>
          <p:nvPr>
            <p:ph type="sldNum" sz="quarter" idx="12"/>
          </p:nvPr>
        </p:nvSpPr>
        <p:spPr/>
        <p:txBody>
          <a:bodyPr/>
          <a:lstStyle/>
          <a:p>
            <a:fld id="{0EED7EFE-8F4A-4E55-AD2D-7D815A96E790}" type="slidenum">
              <a:rPr lang="en-US" smtClean="0"/>
              <a:t>77</a:t>
            </a:fld>
            <a:endParaRPr lang="en-US"/>
          </a:p>
        </p:txBody>
      </p:sp>
    </p:spTree>
    <p:extLst>
      <p:ext uri="{BB962C8B-B14F-4D97-AF65-F5344CB8AC3E}">
        <p14:creationId xmlns:p14="http://schemas.microsoft.com/office/powerpoint/2010/main" val="122017567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56B4-2738-01AA-4AA9-E9FF3CD6B076}"/>
              </a:ext>
            </a:extLst>
          </p:cNvPr>
          <p:cNvSpPr>
            <a:spLocks noGrp="1"/>
          </p:cNvSpPr>
          <p:nvPr>
            <p:ph type="title"/>
          </p:nvPr>
        </p:nvSpPr>
        <p:spPr/>
        <p:txBody>
          <a:bodyPr>
            <a:normAutofit/>
          </a:bodyPr>
          <a:lstStyle/>
          <a:p>
            <a:r>
              <a:rPr lang="en-US" sz="7200" dirty="0"/>
              <a:t>Formatting </a:t>
            </a:r>
            <a:r>
              <a:rPr lang="en-US" sz="7200" dirty="0">
                <a:solidFill>
                  <a:schemeClr val="accent6"/>
                </a:solidFill>
              </a:rPr>
              <a:t>Ranges</a:t>
            </a:r>
            <a:endParaRPr lang="en-US" sz="7200" dirty="0"/>
          </a:p>
        </p:txBody>
      </p:sp>
      <p:sp>
        <p:nvSpPr>
          <p:cNvPr id="4" name="Text Placeholder 3">
            <a:extLst>
              <a:ext uri="{FF2B5EF4-FFF2-40B4-BE49-F238E27FC236}">
                <a16:creationId xmlns:a16="http://schemas.microsoft.com/office/drawing/2014/main" id="{662232B6-1828-4D8B-FC61-35B4224EEC43}"/>
              </a:ext>
            </a:extLst>
          </p:cNvPr>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id="{BEC6EC4F-4644-B6B7-8416-785404C7940C}"/>
              </a:ext>
            </a:extLst>
          </p:cNvPr>
          <p:cNvSpPr>
            <a:spLocks noGrp="1"/>
          </p:cNvSpPr>
          <p:nvPr>
            <p:ph type="sldNum" sz="quarter" idx="12"/>
          </p:nvPr>
        </p:nvSpPr>
        <p:spPr/>
        <p:txBody>
          <a:bodyPr/>
          <a:lstStyle/>
          <a:p>
            <a:fld id="{0EED7EFE-8F4A-4E55-AD2D-7D815A96E790}" type="slidenum">
              <a:rPr lang="en-US" smtClean="0"/>
              <a:t>78</a:t>
            </a:fld>
            <a:endParaRPr lang="en-US"/>
          </a:p>
        </p:txBody>
      </p:sp>
    </p:spTree>
    <p:extLst>
      <p:ext uri="{BB962C8B-B14F-4D97-AF65-F5344CB8AC3E}">
        <p14:creationId xmlns:p14="http://schemas.microsoft.com/office/powerpoint/2010/main" val="41410079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ABD575-0EB3-1A9A-F288-22EB4A07FA67}"/>
              </a:ext>
            </a:extLst>
          </p:cNvPr>
          <p:cNvSpPr>
            <a:spLocks noGrp="1"/>
          </p:cNvSpPr>
          <p:nvPr>
            <p:ph type="title"/>
          </p:nvPr>
        </p:nvSpPr>
        <p:spPr/>
        <p:txBody>
          <a:bodyPr/>
          <a:lstStyle/>
          <a:p>
            <a:r>
              <a:rPr lang="en-US" sz="4800" dirty="0">
                <a:solidFill>
                  <a:schemeClr val="tx1"/>
                </a:solidFill>
              </a:rPr>
              <a:t>Various Range</a:t>
            </a:r>
            <a:r>
              <a:rPr lang="en-US" sz="4800" dirty="0">
                <a:solidFill>
                  <a:schemeClr val="accent6"/>
                </a:solidFill>
              </a:rPr>
              <a:t> Formats</a:t>
            </a:r>
            <a:endParaRPr lang="en-US" dirty="0"/>
          </a:p>
        </p:txBody>
      </p:sp>
      <p:sp>
        <p:nvSpPr>
          <p:cNvPr id="6" name="TextBox 5">
            <a:extLst>
              <a:ext uri="{FF2B5EF4-FFF2-40B4-BE49-F238E27FC236}">
                <a16:creationId xmlns:a16="http://schemas.microsoft.com/office/drawing/2014/main" id="{0C7E206C-6AAD-C3FF-9541-9285EA792F19}"/>
              </a:ext>
            </a:extLst>
          </p:cNvPr>
          <p:cNvSpPr txBox="1"/>
          <p:nvPr/>
        </p:nvSpPr>
        <p:spPr>
          <a:xfrm>
            <a:off x="1097280" y="2149312"/>
            <a:ext cx="1843774" cy="461665"/>
          </a:xfrm>
          <a:prstGeom prst="rect">
            <a:avLst/>
          </a:prstGeom>
          <a:noFill/>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[1, 2, 3]</a:t>
            </a:r>
          </a:p>
        </p:txBody>
      </p:sp>
      <p:sp>
        <p:nvSpPr>
          <p:cNvPr id="7" name="TextBox 6">
            <a:extLst>
              <a:ext uri="{FF2B5EF4-FFF2-40B4-BE49-F238E27FC236}">
                <a16:creationId xmlns:a16="http://schemas.microsoft.com/office/drawing/2014/main" id="{6C154744-205C-8EAB-D5AA-51F543CE722B}"/>
              </a:ext>
            </a:extLst>
          </p:cNvPr>
          <p:cNvSpPr txBox="1"/>
          <p:nvPr/>
        </p:nvSpPr>
        <p:spPr>
          <a:xfrm>
            <a:off x="1097280" y="2867321"/>
            <a:ext cx="2581156" cy="461665"/>
          </a:xfrm>
          <a:prstGeom prst="rect">
            <a:avLst/>
          </a:prstGeom>
          <a:noFill/>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[[1, 2], [3]]</a:t>
            </a:r>
          </a:p>
        </p:txBody>
      </p:sp>
      <p:sp>
        <p:nvSpPr>
          <p:cNvPr id="8" name="TextBox 7">
            <a:extLst>
              <a:ext uri="{FF2B5EF4-FFF2-40B4-BE49-F238E27FC236}">
                <a16:creationId xmlns:a16="http://schemas.microsoft.com/office/drawing/2014/main" id="{AF152841-C4A8-DAA9-768D-30720247CD8E}"/>
              </a:ext>
            </a:extLst>
          </p:cNvPr>
          <p:cNvSpPr txBox="1"/>
          <p:nvPr/>
        </p:nvSpPr>
        <p:spPr>
          <a:xfrm>
            <a:off x="1097280" y="3585330"/>
            <a:ext cx="3502882" cy="461665"/>
          </a:xfrm>
          <a:prstGeom prst="rect">
            <a:avLst/>
          </a:prstGeom>
          <a:noFill/>
        </p:spPr>
        <p:txBody>
          <a:bodyPr wrap="none" rtlCol="0">
            <a:spAutoFit/>
          </a:bodyPr>
          <a:lstStyle/>
          <a:p>
            <a:r>
              <a:rPr lang="en-US" sz="2400" b="0" dirty="0">
                <a:effectLst/>
                <a:latin typeface="Fira Code" panose="020B0809050000020004" pitchFamily="49" charset="0"/>
              </a:rPr>
              <a:t>["hello", "world"]</a:t>
            </a:r>
          </a:p>
        </p:txBody>
      </p:sp>
      <p:sp>
        <p:nvSpPr>
          <p:cNvPr id="9" name="TextBox 8">
            <a:extLst>
              <a:ext uri="{FF2B5EF4-FFF2-40B4-BE49-F238E27FC236}">
                <a16:creationId xmlns:a16="http://schemas.microsoft.com/office/drawing/2014/main" id="{119A49AE-1FCB-89CC-355F-59038DC4EE53}"/>
              </a:ext>
            </a:extLst>
          </p:cNvPr>
          <p:cNvSpPr txBox="1"/>
          <p:nvPr/>
        </p:nvSpPr>
        <p:spPr>
          <a:xfrm>
            <a:off x="1097280" y="4303339"/>
            <a:ext cx="4055919" cy="461665"/>
          </a:xfrm>
          <a:prstGeom prst="rect">
            <a:avLst/>
          </a:prstGeom>
          <a:noFill/>
        </p:spPr>
        <p:txBody>
          <a:bodyPr wrap="none" rtlCol="0">
            <a:spAutoFit/>
          </a:bodyPr>
          <a:lstStyle/>
          <a:p>
            <a:r>
              <a:rPr lang="en-US" sz="2400" b="0" dirty="0">
                <a:effectLst/>
                <a:latin typeface="Fira Code" panose="020B0809050000020004" pitchFamily="49" charset="0"/>
              </a:rPr>
              <a:t>['a', ',', ' ', '\n']</a:t>
            </a:r>
          </a:p>
        </p:txBody>
      </p:sp>
      <p:sp>
        <p:nvSpPr>
          <p:cNvPr id="10" name="TextBox 9">
            <a:extLst>
              <a:ext uri="{FF2B5EF4-FFF2-40B4-BE49-F238E27FC236}">
                <a16:creationId xmlns:a16="http://schemas.microsoft.com/office/drawing/2014/main" id="{57829A0E-FC20-E2F6-CF00-CB9DEDCF042D}"/>
              </a:ext>
            </a:extLst>
          </p:cNvPr>
          <p:cNvSpPr txBox="1"/>
          <p:nvPr/>
        </p:nvSpPr>
        <p:spPr>
          <a:xfrm>
            <a:off x="1097280" y="5021348"/>
            <a:ext cx="1475084" cy="461665"/>
          </a:xfrm>
          <a:prstGeom prst="rect">
            <a:avLst/>
          </a:prstGeom>
          <a:noFill/>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1, 2, 3</a:t>
            </a:r>
          </a:p>
        </p:txBody>
      </p:sp>
      <p:sp>
        <p:nvSpPr>
          <p:cNvPr id="12" name="TextBox 11">
            <a:extLst>
              <a:ext uri="{FF2B5EF4-FFF2-40B4-BE49-F238E27FC236}">
                <a16:creationId xmlns:a16="http://schemas.microsoft.com/office/drawing/2014/main" id="{EBDD7F08-52E8-F996-3B91-43723F559ADB}"/>
              </a:ext>
            </a:extLst>
          </p:cNvPr>
          <p:cNvSpPr txBox="1"/>
          <p:nvPr/>
        </p:nvSpPr>
        <p:spPr>
          <a:xfrm>
            <a:off x="5906521" y="2149311"/>
            <a:ext cx="3687228" cy="461665"/>
          </a:xfrm>
          <a:prstGeom prst="rect">
            <a:avLst/>
          </a:prstGeom>
          <a:noFill/>
        </p:spPr>
        <p:txBody>
          <a:bodyPr wrap="none" rtlCol="0">
            <a:spAutoFit/>
          </a:bodyPr>
          <a:lstStyle/>
          <a:p>
            <a:r>
              <a:rPr lang="it-IT" sz="2400" b="0" dirty="0">
                <a:effectLst/>
                <a:latin typeface="Fira Code" panose="020B0809050000020004" pitchFamily="49" charset="0"/>
              </a:rPr>
              <a:t>----------</a:t>
            </a:r>
            <a:r>
              <a:rPr lang="it-IT" sz="2400" dirty="0">
                <a:latin typeface="Fira Code" panose="020B0809050000020004" pitchFamily="49" charset="0"/>
              </a:rPr>
              <a:t>[1, 2, 3]</a:t>
            </a:r>
            <a:endParaRPr lang="it-IT" sz="2400" b="0" dirty="0">
              <a:effectLst/>
              <a:latin typeface="Fira Code" panose="020B0809050000020004" pitchFamily="49" charset="0"/>
            </a:endParaRPr>
          </a:p>
        </p:txBody>
      </p:sp>
      <p:sp>
        <p:nvSpPr>
          <p:cNvPr id="13" name="TextBox 12">
            <a:extLst>
              <a:ext uri="{FF2B5EF4-FFF2-40B4-BE49-F238E27FC236}">
                <a16:creationId xmlns:a16="http://schemas.microsoft.com/office/drawing/2014/main" id="{C8971D29-A835-69D7-D5EF-134C3EA5AEB6}"/>
              </a:ext>
            </a:extLst>
          </p:cNvPr>
          <p:cNvSpPr txBox="1"/>
          <p:nvPr/>
        </p:nvSpPr>
        <p:spPr>
          <a:xfrm>
            <a:off x="5906521" y="2867320"/>
            <a:ext cx="3687228" cy="461665"/>
          </a:xfrm>
          <a:prstGeom prst="rect">
            <a:avLst/>
          </a:prstGeom>
          <a:noFill/>
        </p:spPr>
        <p:txBody>
          <a:bodyPr wrap="none" rtlCol="0">
            <a:spAutoFit/>
          </a:bodyPr>
          <a:lstStyle/>
          <a:p>
            <a:r>
              <a:rPr lang="en-US" sz="2400" dirty="0">
                <a:latin typeface="Fira Code" panose="020B0809050000020004" pitchFamily="49" charset="0"/>
              </a:rPr>
              <a:t>-----</a:t>
            </a:r>
            <a:r>
              <a:rPr lang="en-US" sz="2400" b="0" dirty="0">
                <a:effectLst/>
                <a:latin typeface="Fira Code" panose="020B0809050000020004" pitchFamily="49" charset="0"/>
              </a:rPr>
              <a:t>[1, 2, 3]-----</a:t>
            </a:r>
          </a:p>
        </p:txBody>
      </p:sp>
      <p:sp>
        <p:nvSpPr>
          <p:cNvPr id="14" name="TextBox 13">
            <a:extLst>
              <a:ext uri="{FF2B5EF4-FFF2-40B4-BE49-F238E27FC236}">
                <a16:creationId xmlns:a16="http://schemas.microsoft.com/office/drawing/2014/main" id="{6E950360-6529-CD96-A9AA-AA32A3A2B990}"/>
              </a:ext>
            </a:extLst>
          </p:cNvPr>
          <p:cNvSpPr txBox="1"/>
          <p:nvPr/>
        </p:nvSpPr>
        <p:spPr>
          <a:xfrm>
            <a:off x="5906521" y="3585329"/>
            <a:ext cx="3687228" cy="461665"/>
          </a:xfrm>
          <a:prstGeom prst="rect">
            <a:avLst/>
          </a:prstGeom>
          <a:noFill/>
        </p:spPr>
        <p:txBody>
          <a:bodyPr wrap="none" rtlCol="0">
            <a:spAutoFit/>
          </a:bodyPr>
          <a:lstStyle/>
          <a:p>
            <a:r>
              <a:rPr lang="en-US" sz="2400" b="0" dirty="0">
                <a:solidFill>
                  <a:srgbClr val="000000"/>
                </a:solidFill>
                <a:effectLst/>
                <a:latin typeface="Fira Code" panose="020B0809050000020004" pitchFamily="49" charset="0"/>
              </a:rPr>
              <a:t>[1, 2, 3]----------</a:t>
            </a:r>
          </a:p>
        </p:txBody>
      </p:sp>
      <p:sp>
        <p:nvSpPr>
          <p:cNvPr id="15" name="TextBox 14">
            <a:extLst>
              <a:ext uri="{FF2B5EF4-FFF2-40B4-BE49-F238E27FC236}">
                <a16:creationId xmlns:a16="http://schemas.microsoft.com/office/drawing/2014/main" id="{05D350C8-0F53-840F-8552-AF0D86E89E03}"/>
              </a:ext>
            </a:extLst>
          </p:cNvPr>
          <p:cNvSpPr txBox="1"/>
          <p:nvPr/>
        </p:nvSpPr>
        <p:spPr>
          <a:xfrm>
            <a:off x="5906521" y="4303338"/>
            <a:ext cx="2396810" cy="461665"/>
          </a:xfrm>
          <a:prstGeom prst="rect">
            <a:avLst/>
          </a:prstGeom>
          <a:noFill/>
        </p:spPr>
        <p:txBody>
          <a:bodyPr wrap="none" rtlCol="0">
            <a:spAutoFit/>
          </a:bodyPr>
          <a:lstStyle/>
          <a:p>
            <a:r>
              <a:rPr lang="it-IT" sz="2400" b="0" dirty="0">
                <a:effectLst/>
                <a:latin typeface="Fira Code" panose="020B0809050000020004" pitchFamily="49" charset="0"/>
              </a:rPr>
              <a:t>{1: 2, 3: 4}</a:t>
            </a:r>
          </a:p>
        </p:txBody>
      </p:sp>
      <p:sp>
        <p:nvSpPr>
          <p:cNvPr id="16" name="TextBox 15">
            <a:extLst>
              <a:ext uri="{FF2B5EF4-FFF2-40B4-BE49-F238E27FC236}">
                <a16:creationId xmlns:a16="http://schemas.microsoft.com/office/drawing/2014/main" id="{F5583F37-E338-7404-0BA4-8AE251D2A318}"/>
              </a:ext>
            </a:extLst>
          </p:cNvPr>
          <p:cNvSpPr txBox="1"/>
          <p:nvPr/>
        </p:nvSpPr>
        <p:spPr>
          <a:xfrm>
            <a:off x="5906521" y="5021347"/>
            <a:ext cx="1843774" cy="461665"/>
          </a:xfrm>
          <a:prstGeom prst="rect">
            <a:avLst/>
          </a:prstGeom>
          <a:noFill/>
        </p:spPr>
        <p:txBody>
          <a:bodyPr wrap="none" rtlCol="0">
            <a:spAutoFit/>
          </a:bodyPr>
          <a:lstStyle/>
          <a:p>
            <a:r>
              <a:rPr lang="it-IT" sz="2400" b="0" dirty="0">
                <a:effectLst/>
                <a:latin typeface="Fira Code" panose="020B0809050000020004" pitchFamily="49" charset="0"/>
              </a:rPr>
              <a:t>{1, 2, 3}</a:t>
            </a:r>
          </a:p>
        </p:txBody>
      </p:sp>
      <p:sp>
        <p:nvSpPr>
          <p:cNvPr id="5" name="Slide Number Placeholder 4">
            <a:extLst>
              <a:ext uri="{FF2B5EF4-FFF2-40B4-BE49-F238E27FC236}">
                <a16:creationId xmlns:a16="http://schemas.microsoft.com/office/drawing/2014/main" id="{2D6A3876-E3EE-C7E0-3B6E-B943F0821F21}"/>
              </a:ext>
            </a:extLst>
          </p:cNvPr>
          <p:cNvSpPr>
            <a:spLocks noGrp="1"/>
          </p:cNvSpPr>
          <p:nvPr>
            <p:ph type="sldNum" sz="quarter" idx="12"/>
          </p:nvPr>
        </p:nvSpPr>
        <p:spPr/>
        <p:txBody>
          <a:bodyPr/>
          <a:lstStyle/>
          <a:p>
            <a:fld id="{0EED7EFE-8F4A-4E55-AD2D-7D815A96E790}" type="slidenum">
              <a:rPr lang="en-US" smtClean="0"/>
              <a:t>79</a:t>
            </a:fld>
            <a:endParaRPr lang="en-US"/>
          </a:p>
        </p:txBody>
      </p:sp>
    </p:spTree>
    <p:extLst>
      <p:ext uri="{BB962C8B-B14F-4D97-AF65-F5344CB8AC3E}">
        <p14:creationId xmlns:p14="http://schemas.microsoft.com/office/powerpoint/2010/main" val="294895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4764-BA9A-22F3-753E-7172893CE33F}"/>
              </a:ext>
            </a:extLst>
          </p:cNvPr>
          <p:cNvSpPr>
            <a:spLocks noGrp="1"/>
          </p:cNvSpPr>
          <p:nvPr>
            <p:ph type="title"/>
          </p:nvPr>
        </p:nvSpPr>
        <p:spPr/>
        <p:txBody>
          <a:bodyPr/>
          <a:lstStyle/>
          <a:p>
            <a:r>
              <a:rPr lang="en-US" dirty="0"/>
              <a:t>In the beginning, there was </a:t>
            </a:r>
            <a:r>
              <a:rPr lang="en-US" sz="4000" dirty="0" err="1">
                <a:solidFill>
                  <a:schemeClr val="accent6"/>
                </a:solidFill>
                <a:latin typeface="Fira Code" panose="020B0809050000020004" pitchFamily="49" charset="0"/>
                <a:ea typeface="Fira Code" panose="020B0809050000020004" pitchFamily="49" charset="0"/>
                <a:cs typeface="Fira Code" panose="020B0809050000020004" pitchFamily="49" charset="0"/>
              </a:rPr>
              <a:t>printf</a:t>
            </a:r>
            <a:endParaRPr lang="en-US" dirty="0"/>
          </a:p>
        </p:txBody>
      </p:sp>
      <p:sp>
        <p:nvSpPr>
          <p:cNvPr id="3" name="Content Placeholder 2">
            <a:extLst>
              <a:ext uri="{FF2B5EF4-FFF2-40B4-BE49-F238E27FC236}">
                <a16:creationId xmlns:a16="http://schemas.microsoft.com/office/drawing/2014/main" id="{E8B83249-D891-194E-F08C-01FD5C9B2783}"/>
              </a:ext>
            </a:extLst>
          </p:cNvPr>
          <p:cNvSpPr>
            <a:spLocks noGrp="1"/>
          </p:cNvSpPr>
          <p:nvPr>
            <p:ph idx="1"/>
          </p:nvPr>
        </p:nvSpPr>
        <p:spPr/>
        <p:txBody>
          <a:bodyPr>
            <a:normAutofit/>
          </a:bodyPr>
          <a:lstStyle/>
          <a:p>
            <a:r>
              <a:rPr lang="en-US" sz="2400" dirty="0"/>
              <a:t>Specification mini-language</a:t>
            </a:r>
          </a:p>
          <a:p>
            <a:pPr lvl="1"/>
            <a:r>
              <a:rPr lang="en-US" sz="2000" dirty="0">
                <a:latin typeface="Fira Code" panose="020B0809050000020004" pitchFamily="49" charset="0"/>
                <a:ea typeface="Fira Code" panose="020B0809050000020004" pitchFamily="49" charset="0"/>
                <a:cs typeface="Fira Code" panose="020B0809050000020004" pitchFamily="49" charset="0"/>
              </a:rPr>
              <a:t>%[</a:t>
            </a:r>
            <a:r>
              <a:rPr lang="en-US" sz="2000" i="1" dirty="0">
                <a:latin typeface="Fira Code" panose="020B0809050000020004" pitchFamily="49" charset="0"/>
                <a:ea typeface="Fira Code" panose="020B0809050000020004" pitchFamily="49" charset="0"/>
                <a:cs typeface="Fira Code" panose="020B0809050000020004" pitchFamily="49" charset="0"/>
              </a:rPr>
              <a:t>flags</a:t>
            </a:r>
            <a:r>
              <a:rPr lang="en-US" sz="2000" dirty="0">
                <a:latin typeface="Fira Code" panose="020B0809050000020004" pitchFamily="49" charset="0"/>
                <a:ea typeface="Fira Code" panose="020B0809050000020004" pitchFamily="49" charset="0"/>
                <a:cs typeface="Fira Code" panose="020B0809050000020004" pitchFamily="49" charset="0"/>
              </a:rPr>
              <a:t>][</a:t>
            </a:r>
            <a:r>
              <a:rPr lang="en-US" sz="2000" i="1" dirty="0">
                <a:latin typeface="Fira Code" panose="020B0809050000020004" pitchFamily="49" charset="0"/>
                <a:ea typeface="Fira Code" panose="020B0809050000020004" pitchFamily="49" charset="0"/>
                <a:cs typeface="Fira Code" panose="020B0809050000020004" pitchFamily="49" charset="0"/>
              </a:rPr>
              <a:t>width</a:t>
            </a:r>
            <a:r>
              <a:rPr lang="en-US" sz="2000" dirty="0">
                <a:latin typeface="Fira Code" panose="020B0809050000020004" pitchFamily="49" charset="0"/>
                <a:ea typeface="Fira Code" panose="020B0809050000020004" pitchFamily="49" charset="0"/>
                <a:cs typeface="Fira Code" panose="020B0809050000020004" pitchFamily="49" charset="0"/>
              </a:rPr>
              <a:t>][.</a:t>
            </a:r>
            <a:r>
              <a:rPr lang="en-US" sz="2000" i="1" dirty="0">
                <a:latin typeface="Fira Code" panose="020B0809050000020004" pitchFamily="49" charset="0"/>
                <a:ea typeface="Fira Code" panose="020B0809050000020004" pitchFamily="49" charset="0"/>
                <a:cs typeface="Fira Code" panose="020B0809050000020004" pitchFamily="49" charset="0"/>
              </a:rPr>
              <a:t>precision</a:t>
            </a:r>
            <a:r>
              <a:rPr lang="en-US" sz="2000" dirty="0">
                <a:latin typeface="Fira Code" panose="020B0809050000020004" pitchFamily="49" charset="0"/>
                <a:ea typeface="Fira Code" panose="020B0809050000020004" pitchFamily="49" charset="0"/>
                <a:cs typeface="Fira Code" panose="020B0809050000020004" pitchFamily="49" charset="0"/>
              </a:rPr>
              <a:t>][</a:t>
            </a:r>
            <a:r>
              <a:rPr lang="en-US" sz="2000" i="1" dirty="0">
                <a:latin typeface="Fira Code" panose="020B0809050000020004" pitchFamily="49" charset="0"/>
                <a:ea typeface="Fira Code" panose="020B0809050000020004" pitchFamily="49" charset="0"/>
                <a:cs typeface="Fira Code" panose="020B0809050000020004" pitchFamily="49" charset="0"/>
              </a:rPr>
              <a:t>size</a:t>
            </a:r>
            <a:r>
              <a:rPr lang="en-US" sz="2000" dirty="0">
                <a:latin typeface="Fira Code" panose="020B0809050000020004" pitchFamily="49" charset="0"/>
                <a:ea typeface="Fira Code" panose="020B0809050000020004" pitchFamily="49" charset="0"/>
                <a:cs typeface="Fira Code" panose="020B0809050000020004" pitchFamily="49" charset="0"/>
              </a:rPr>
              <a:t>]</a:t>
            </a:r>
            <a:r>
              <a:rPr lang="en-US" sz="2000" i="1" dirty="0">
                <a:latin typeface="Fira Code" panose="020B0809050000020004" pitchFamily="49" charset="0"/>
                <a:ea typeface="Fira Code" panose="020B0809050000020004" pitchFamily="49" charset="0"/>
                <a:cs typeface="Fira Code" panose="020B0809050000020004" pitchFamily="49" charset="0"/>
              </a:rPr>
              <a:t>type</a:t>
            </a:r>
          </a:p>
          <a:p>
            <a:r>
              <a:rPr lang="en-US" sz="2400" dirty="0">
                <a:ea typeface="Fira Code" panose="020B0809050000020004" pitchFamily="49" charset="0"/>
                <a:cs typeface="Fira Code" panose="020B0809050000020004" pitchFamily="49" charset="0"/>
              </a:rPr>
              <a:t>Error prone</a:t>
            </a:r>
          </a:p>
          <a:p>
            <a:r>
              <a:rPr lang="en-US" sz="2400" dirty="0">
                <a:ea typeface="Fira Code" panose="020B0809050000020004" pitchFamily="49" charset="0"/>
                <a:cs typeface="Fira Code" panose="020B0809050000020004" pitchFamily="49" charset="0"/>
              </a:rPr>
              <a:t>Non-extensible</a:t>
            </a:r>
          </a:p>
        </p:txBody>
      </p:sp>
      <p:sp>
        <p:nvSpPr>
          <p:cNvPr id="5" name="TextBox 4">
            <a:extLst>
              <a:ext uri="{FF2B5EF4-FFF2-40B4-BE49-F238E27FC236}">
                <a16:creationId xmlns:a16="http://schemas.microsoft.com/office/drawing/2014/main" id="{20579735-774F-1C30-8E4A-287C83E26394}"/>
              </a:ext>
            </a:extLst>
          </p:cNvPr>
          <p:cNvSpPr txBox="1"/>
          <p:nvPr/>
        </p:nvSpPr>
        <p:spPr>
          <a:xfrm>
            <a:off x="3886200" y="2985247"/>
            <a:ext cx="6431569" cy="2616101"/>
          </a:xfrm>
          <a:prstGeom prst="rect">
            <a:avLst/>
          </a:prstGeom>
          <a:noFill/>
        </p:spPr>
        <p:txBody>
          <a:bodyPr wrap="none" rtlCol="0">
            <a:spAutoFit/>
          </a:bodyPr>
          <a:lstStyle/>
          <a:p>
            <a:r>
              <a:rPr lang="en-US" sz="2000" b="0" dirty="0">
                <a:solidFill>
                  <a:srgbClr val="0000FF"/>
                </a:solidFill>
                <a:effectLst/>
                <a:latin typeface="Fira Code" panose="020B0809050000020004" pitchFamily="49" charset="0"/>
              </a:rPr>
              <a:t>struct</a:t>
            </a:r>
            <a:r>
              <a:rPr lang="en-US" sz="2000" b="0" dirty="0">
                <a:solidFill>
                  <a:srgbClr val="000000"/>
                </a:solidFill>
                <a:effectLst/>
                <a:latin typeface="Fira Code" panose="020B0809050000020004" pitchFamily="49" charset="0"/>
              </a:rPr>
              <a:t> </a:t>
            </a:r>
            <a:r>
              <a:rPr lang="en-US" sz="2000" b="0" dirty="0">
                <a:solidFill>
                  <a:srgbClr val="267F99"/>
                </a:solidFill>
                <a:effectLst/>
                <a:latin typeface="Fira Code" panose="020B0809050000020004" pitchFamily="49" charset="0"/>
              </a:rPr>
              <a:t>Point</a:t>
            </a:r>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int</a:t>
            </a:r>
            <a:r>
              <a:rPr lang="en-US" sz="2000" b="0" dirty="0">
                <a:solidFill>
                  <a:srgbClr val="000000"/>
                </a:solidFill>
                <a:effectLst/>
                <a:latin typeface="Fira Code" panose="020B0809050000020004" pitchFamily="49" charset="0"/>
              </a:rPr>
              <a:t> x;</a:t>
            </a:r>
          </a:p>
          <a:p>
            <a:r>
              <a:rPr lang="en-US" sz="2000" b="0" dirty="0">
                <a:solidFill>
                  <a:srgbClr val="000000"/>
                </a:solidFill>
                <a:effectLst/>
                <a:latin typeface="Fira Code" panose="020B0809050000020004" pitchFamily="49" charset="0"/>
              </a:rPr>
              <a:t>  </a:t>
            </a:r>
            <a:r>
              <a:rPr lang="en-US" sz="2000" b="0" dirty="0">
                <a:solidFill>
                  <a:srgbClr val="0000FF"/>
                </a:solidFill>
                <a:effectLst/>
                <a:latin typeface="Fira Code" panose="020B0809050000020004" pitchFamily="49" charset="0"/>
              </a:rPr>
              <a:t>int</a:t>
            </a:r>
            <a:r>
              <a:rPr lang="en-US" sz="2000" b="0" dirty="0">
                <a:solidFill>
                  <a:srgbClr val="000000"/>
                </a:solidFill>
                <a:effectLst/>
                <a:latin typeface="Fira Code" panose="020B0809050000020004" pitchFamily="49" charset="0"/>
              </a:rPr>
              <a:t> y;</a:t>
            </a:r>
          </a:p>
          <a:p>
            <a:r>
              <a:rPr lang="en-US" sz="2000" b="0" dirty="0">
                <a:solidFill>
                  <a:srgbClr val="000000"/>
                </a:solidFill>
                <a:effectLst/>
                <a:latin typeface="Fira Code" panose="020B0809050000020004" pitchFamily="49" charset="0"/>
              </a:rPr>
              <a:t>};</a:t>
            </a:r>
          </a:p>
          <a:p>
            <a:br>
              <a:rPr lang="en-US" sz="2000" b="0" dirty="0">
                <a:solidFill>
                  <a:srgbClr val="000000"/>
                </a:solidFill>
                <a:effectLst/>
                <a:latin typeface="Fira Code" panose="020B0809050000020004" pitchFamily="49" charset="0"/>
              </a:rPr>
            </a:br>
            <a:r>
              <a:rPr lang="en-US" sz="2000" b="0" dirty="0">
                <a:solidFill>
                  <a:srgbClr val="0000FF"/>
                </a:solidFill>
                <a:effectLst/>
                <a:latin typeface="Fira Code" panose="020B0809050000020004" pitchFamily="49" charset="0"/>
              </a:rPr>
              <a:t>void</a:t>
            </a:r>
            <a:r>
              <a:rPr lang="en-US" sz="2000" b="0" dirty="0">
                <a:solidFill>
                  <a:srgbClr val="000000"/>
                </a:solidFill>
                <a:effectLst/>
                <a:latin typeface="Fira Code" panose="020B0809050000020004" pitchFamily="49" charset="0"/>
              </a:rPr>
              <a:t> </a:t>
            </a:r>
            <a:r>
              <a:rPr lang="en-US" sz="2000" b="0" dirty="0">
                <a:solidFill>
                  <a:srgbClr val="795E26"/>
                </a:solidFill>
                <a:effectLst/>
                <a:latin typeface="Fira Code" panose="020B0809050000020004" pitchFamily="49" charset="0"/>
              </a:rPr>
              <a:t>show</a:t>
            </a:r>
            <a:r>
              <a:rPr lang="en-US" sz="2000" b="0" dirty="0">
                <a:solidFill>
                  <a:srgbClr val="000000"/>
                </a:solidFill>
                <a:effectLst/>
                <a:latin typeface="Fira Code" panose="020B0809050000020004" pitchFamily="49" charset="0"/>
              </a:rPr>
              <a:t>(</a:t>
            </a:r>
            <a:r>
              <a:rPr lang="en-US" sz="2000" b="0" dirty="0">
                <a:solidFill>
                  <a:srgbClr val="267F99"/>
                </a:solidFill>
                <a:effectLst/>
                <a:latin typeface="Fira Code" panose="020B0809050000020004" pitchFamily="49" charset="0"/>
              </a:rPr>
              <a:t>Point</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p</a:t>
            </a:r>
            <a:r>
              <a:rPr lang="en-US" sz="2000" b="0" dirty="0">
                <a:solidFill>
                  <a:srgbClr val="000000"/>
                </a:solidFill>
                <a:effectLst/>
                <a:latin typeface="Fira Code" panose="020B0809050000020004" pitchFamily="49" charset="0"/>
              </a:rPr>
              <a:t>) {</a:t>
            </a:r>
          </a:p>
          <a:p>
            <a:r>
              <a:rPr lang="en-US" sz="2000" b="0" dirty="0">
                <a:solidFill>
                  <a:srgbClr val="000000"/>
                </a:solidFill>
                <a:effectLst/>
                <a:latin typeface="Fira Code" panose="020B0809050000020004" pitchFamily="49" charset="0"/>
              </a:rPr>
              <a:t>  </a:t>
            </a:r>
            <a:r>
              <a:rPr lang="en-US" sz="2000" b="0" dirty="0">
                <a:solidFill>
                  <a:srgbClr val="267F99"/>
                </a:solidFill>
                <a:effectLst/>
                <a:latin typeface="Fira Code" panose="020B0809050000020004" pitchFamily="49" charset="0"/>
              </a:rPr>
              <a:t>std</a:t>
            </a:r>
            <a:r>
              <a:rPr lang="en-US" sz="2000" b="0" dirty="0">
                <a:solidFill>
                  <a:srgbClr val="000000"/>
                </a:solidFill>
                <a:effectLst/>
                <a:latin typeface="Fira Code" panose="020B0809050000020004" pitchFamily="49" charset="0"/>
              </a:rPr>
              <a:t>::</a:t>
            </a:r>
            <a:r>
              <a:rPr lang="en-US" sz="2000" b="0" dirty="0" err="1">
                <a:solidFill>
                  <a:srgbClr val="795E26"/>
                </a:solidFill>
                <a:effectLst/>
                <a:latin typeface="Fira Code" panose="020B0809050000020004" pitchFamily="49" charset="0"/>
              </a:rPr>
              <a:t>printf</a:t>
            </a:r>
            <a:r>
              <a:rPr lang="en-US" sz="2000" b="0" dirty="0">
                <a:solidFill>
                  <a:srgbClr val="000000"/>
                </a:solidFill>
                <a:effectLst/>
                <a:latin typeface="Fira Code" panose="020B0809050000020004" pitchFamily="49" charset="0"/>
              </a:rPr>
              <a:t>(</a:t>
            </a:r>
            <a:r>
              <a:rPr lang="en-US" sz="2000" b="0" dirty="0">
                <a:solidFill>
                  <a:srgbClr val="A31515"/>
                </a:solidFill>
                <a:effectLst/>
                <a:latin typeface="Fira Code" panose="020B0809050000020004" pitchFamily="49" charset="0"/>
              </a:rPr>
              <a:t>"Point p is at </a:t>
            </a:r>
            <a:r>
              <a:rPr lang="en-US" sz="2400" b="1" dirty="0">
                <a:solidFill>
                  <a:srgbClr val="7030A0"/>
                </a:solidFill>
                <a:effectLst/>
                <a:latin typeface="Fira Code" panose="020B0809050000020004" pitchFamily="49" charset="0"/>
              </a:rPr>
              <a:t>%??</a:t>
            </a:r>
            <a:r>
              <a:rPr lang="en-US" sz="2000" b="0" dirty="0">
                <a:solidFill>
                  <a:srgbClr val="EE0000"/>
                </a:solidFill>
                <a:effectLst/>
                <a:latin typeface="Fira Code" panose="020B0809050000020004" pitchFamily="49" charset="0"/>
              </a:rPr>
              <a:t>\n</a:t>
            </a:r>
            <a:r>
              <a:rPr lang="en-US" sz="2000" b="0" dirty="0">
                <a:solidFill>
                  <a:srgbClr val="A31515"/>
                </a:solidFill>
                <a:effectLst/>
                <a:latin typeface="Fira Code" panose="020B0809050000020004" pitchFamily="49" charset="0"/>
              </a:rPr>
              <a:t>"</a:t>
            </a:r>
            <a:r>
              <a:rPr lang="en-US" sz="2000" b="0" dirty="0">
                <a:solidFill>
                  <a:srgbClr val="000000"/>
                </a:solidFill>
                <a:effectLst/>
                <a:latin typeface="Fira Code" panose="020B0809050000020004" pitchFamily="49" charset="0"/>
              </a:rPr>
              <a:t>, </a:t>
            </a:r>
            <a:r>
              <a:rPr lang="en-US" sz="2000" b="0" dirty="0">
                <a:solidFill>
                  <a:srgbClr val="001080"/>
                </a:solidFill>
                <a:effectLst/>
                <a:latin typeface="Fira Code" panose="020B0809050000020004" pitchFamily="49" charset="0"/>
              </a:rPr>
              <a:t>p</a:t>
            </a:r>
            <a:r>
              <a:rPr lang="en-US" sz="2000" b="0" dirty="0">
                <a:solidFill>
                  <a:srgbClr val="000000"/>
                </a:solidFill>
                <a:effectLst/>
                <a:latin typeface="Fira Code" panose="020B0809050000020004" pitchFamily="49" charset="0"/>
              </a:rPr>
              <a:t>);</a:t>
            </a:r>
          </a:p>
          <a:p>
            <a:r>
              <a:rPr lang="en-US" sz="2000" b="0" dirty="0">
                <a:solidFill>
                  <a:srgbClr val="000000"/>
                </a:solidFill>
                <a:effectLst/>
                <a:latin typeface="Fira Code" panose="020B0809050000020004" pitchFamily="49" charset="0"/>
              </a:rPr>
              <a:t>}</a:t>
            </a:r>
          </a:p>
        </p:txBody>
      </p:sp>
      <p:sp>
        <p:nvSpPr>
          <p:cNvPr id="7" name="Slide Number Placeholder 6">
            <a:extLst>
              <a:ext uri="{FF2B5EF4-FFF2-40B4-BE49-F238E27FC236}">
                <a16:creationId xmlns:a16="http://schemas.microsoft.com/office/drawing/2014/main" id="{91BCEFC6-ABF3-F809-D03E-8096845E3A4E}"/>
              </a:ext>
            </a:extLst>
          </p:cNvPr>
          <p:cNvSpPr>
            <a:spLocks noGrp="1"/>
          </p:cNvSpPr>
          <p:nvPr>
            <p:ph type="sldNum" sz="quarter" idx="12"/>
          </p:nvPr>
        </p:nvSpPr>
        <p:spPr/>
        <p:txBody>
          <a:bodyPr/>
          <a:lstStyle/>
          <a:p>
            <a:fld id="{0EED7EFE-8F4A-4E55-AD2D-7D815A96E790}" type="slidenum">
              <a:rPr lang="en-US" smtClean="0"/>
              <a:t>8</a:t>
            </a:fld>
            <a:endParaRPr lang="en-US"/>
          </a:p>
        </p:txBody>
      </p:sp>
    </p:spTree>
    <p:extLst>
      <p:ext uri="{BB962C8B-B14F-4D97-AF65-F5344CB8AC3E}">
        <p14:creationId xmlns:p14="http://schemas.microsoft.com/office/powerpoint/2010/main" val="378933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ABD575-0EB3-1A9A-F288-22EB4A07FA67}"/>
              </a:ext>
            </a:extLst>
          </p:cNvPr>
          <p:cNvSpPr>
            <a:spLocks noGrp="1"/>
          </p:cNvSpPr>
          <p:nvPr>
            <p:ph type="title"/>
          </p:nvPr>
        </p:nvSpPr>
        <p:spPr/>
        <p:txBody>
          <a:bodyPr/>
          <a:lstStyle/>
          <a:p>
            <a:r>
              <a:rPr lang="en-US" sz="4800" dirty="0">
                <a:solidFill>
                  <a:schemeClr val="tx1"/>
                </a:solidFill>
              </a:rPr>
              <a:t>Various Range</a:t>
            </a:r>
            <a:r>
              <a:rPr lang="en-US" sz="4800" dirty="0">
                <a:solidFill>
                  <a:schemeClr val="accent6"/>
                </a:solidFill>
              </a:rPr>
              <a:t> Formats </a:t>
            </a:r>
            <a:r>
              <a:rPr lang="en-US" sz="4800" dirty="0">
                <a:solidFill>
                  <a:schemeClr val="tx1"/>
                </a:solidFill>
              </a:rPr>
              <a:t>for </a:t>
            </a:r>
            <a:r>
              <a:rPr lang="en-US" sz="3600" dirty="0">
                <a:solidFill>
                  <a:schemeClr val="accent6"/>
                </a:solidFill>
                <a:latin typeface="Fira Code" panose="020B0809050000020004" pitchFamily="49" charset="0"/>
                <a:ea typeface="Fira Code" panose="020B0809050000020004" pitchFamily="49" charset="0"/>
                <a:cs typeface="Fira Code" panose="020B0809050000020004" pitchFamily="49" charset="0"/>
              </a:rPr>
              <a:t>vector&lt;char&gt;</a:t>
            </a:r>
            <a:endParaRPr lang="en-US" dirty="0">
              <a:solidFill>
                <a:schemeClr val="accent6"/>
              </a:solidFill>
              <a:latin typeface="Fira Code" panose="020B0809050000020004" pitchFamily="49" charset="0"/>
              <a:ea typeface="Fira Code" panose="020B0809050000020004" pitchFamily="49" charset="0"/>
              <a:cs typeface="Fira Code" panose="020B0809050000020004" pitchFamily="49" charset="0"/>
            </a:endParaRPr>
          </a:p>
        </p:txBody>
      </p:sp>
      <p:sp>
        <p:nvSpPr>
          <p:cNvPr id="6" name="TextBox 5">
            <a:extLst>
              <a:ext uri="{FF2B5EF4-FFF2-40B4-BE49-F238E27FC236}">
                <a16:creationId xmlns:a16="http://schemas.microsoft.com/office/drawing/2014/main" id="{0C7E206C-6AAD-C3FF-9541-9285EA792F19}"/>
              </a:ext>
            </a:extLst>
          </p:cNvPr>
          <p:cNvSpPr txBox="1"/>
          <p:nvPr/>
        </p:nvSpPr>
        <p:spPr>
          <a:xfrm>
            <a:off x="1097280" y="2149312"/>
            <a:ext cx="5715026" cy="461665"/>
          </a:xfrm>
          <a:prstGeom prst="rect">
            <a:avLst/>
          </a:prstGeom>
          <a:noFill/>
        </p:spPr>
        <p:txBody>
          <a:bodyPr wrap="none" rtlCol="0">
            <a:spAutoFit/>
          </a:bodyPr>
          <a:lstStyle/>
          <a:p>
            <a:r>
              <a:rPr lang="it-IT" sz="2400" b="0" dirty="0">
                <a:effectLst/>
                <a:latin typeface="Fira Code" panose="020B0809050000020004" pitchFamily="49" charset="0"/>
              </a:rPr>
              <a:t>['H', 'e', 'l', 'l', </a:t>
            </a:r>
            <a:r>
              <a:rPr lang="it-IT" sz="2400" dirty="0">
                <a:latin typeface="Fira Code" panose="020B0809050000020004" pitchFamily="49" charset="0"/>
              </a:rPr>
              <a:t>'o', '!']</a:t>
            </a:r>
            <a:endParaRPr lang="it-IT" sz="2400" b="0" dirty="0">
              <a:effectLst/>
              <a:latin typeface="Fira Code" panose="020B0809050000020004" pitchFamily="49" charset="0"/>
            </a:endParaRPr>
          </a:p>
        </p:txBody>
      </p:sp>
      <p:sp>
        <p:nvSpPr>
          <p:cNvPr id="7" name="TextBox 6">
            <a:extLst>
              <a:ext uri="{FF2B5EF4-FFF2-40B4-BE49-F238E27FC236}">
                <a16:creationId xmlns:a16="http://schemas.microsoft.com/office/drawing/2014/main" id="{6C154744-205C-8EAB-D5AA-51F543CE722B}"/>
              </a:ext>
            </a:extLst>
          </p:cNvPr>
          <p:cNvSpPr txBox="1"/>
          <p:nvPr/>
        </p:nvSpPr>
        <p:spPr>
          <a:xfrm>
            <a:off x="1097280" y="2867321"/>
            <a:ext cx="3502882" cy="461665"/>
          </a:xfrm>
          <a:prstGeom prst="rect">
            <a:avLst/>
          </a:prstGeom>
          <a:noFill/>
        </p:spPr>
        <p:txBody>
          <a:bodyPr wrap="none" rtlCol="0">
            <a:spAutoFit/>
          </a:bodyPr>
          <a:lstStyle/>
          <a:p>
            <a:r>
              <a:rPr lang="pt-BR" sz="2400" b="0" dirty="0">
                <a:effectLst/>
                <a:latin typeface="Fira Code" panose="020B0809050000020004" pitchFamily="49" charset="0"/>
              </a:rPr>
              <a:t>[H, e, l, l, o, !]</a:t>
            </a:r>
          </a:p>
        </p:txBody>
      </p:sp>
      <p:sp>
        <p:nvSpPr>
          <p:cNvPr id="8" name="TextBox 7">
            <a:extLst>
              <a:ext uri="{FF2B5EF4-FFF2-40B4-BE49-F238E27FC236}">
                <a16:creationId xmlns:a16="http://schemas.microsoft.com/office/drawing/2014/main" id="{AF152841-C4A8-DAA9-768D-30720247CD8E}"/>
              </a:ext>
            </a:extLst>
          </p:cNvPr>
          <p:cNvSpPr txBox="1"/>
          <p:nvPr/>
        </p:nvSpPr>
        <p:spPr>
          <a:xfrm>
            <a:off x="1097280" y="3585330"/>
            <a:ext cx="5346335" cy="461665"/>
          </a:xfrm>
          <a:prstGeom prst="rect">
            <a:avLst/>
          </a:prstGeom>
          <a:noFill/>
        </p:spPr>
        <p:txBody>
          <a:bodyPr wrap="none" rtlCol="0">
            <a:spAutoFit/>
          </a:bodyPr>
          <a:lstStyle/>
          <a:p>
            <a:r>
              <a:rPr lang="en-US" sz="2400" b="0" dirty="0">
                <a:effectLst/>
                <a:latin typeface="Fira Code" panose="020B0809050000020004" pitchFamily="49" charset="0"/>
              </a:rPr>
              <a:t>[72, </a:t>
            </a:r>
            <a:r>
              <a:rPr lang="en-US" sz="2400" dirty="0">
                <a:latin typeface="Fira Code" panose="020B0809050000020004" pitchFamily="49" charset="0"/>
              </a:rPr>
              <a:t>101</a:t>
            </a:r>
            <a:r>
              <a:rPr lang="en-US" sz="2400" b="0" dirty="0">
                <a:effectLst/>
                <a:latin typeface="Fira Code" panose="020B0809050000020004" pitchFamily="49" charset="0"/>
              </a:rPr>
              <a:t>, 108, 108, 111, 33]</a:t>
            </a:r>
          </a:p>
        </p:txBody>
      </p:sp>
      <p:sp>
        <p:nvSpPr>
          <p:cNvPr id="9" name="TextBox 8">
            <a:extLst>
              <a:ext uri="{FF2B5EF4-FFF2-40B4-BE49-F238E27FC236}">
                <a16:creationId xmlns:a16="http://schemas.microsoft.com/office/drawing/2014/main" id="{119A49AE-1FCB-89CC-355F-59038DC4EE53}"/>
              </a:ext>
            </a:extLst>
          </p:cNvPr>
          <p:cNvSpPr txBox="1"/>
          <p:nvPr/>
        </p:nvSpPr>
        <p:spPr>
          <a:xfrm>
            <a:off x="1097280" y="5021348"/>
            <a:ext cx="6821098" cy="461665"/>
          </a:xfrm>
          <a:prstGeom prst="rect">
            <a:avLst/>
          </a:prstGeom>
          <a:noFill/>
        </p:spPr>
        <p:txBody>
          <a:bodyPr wrap="none" rtlCol="0">
            <a:spAutoFit/>
          </a:bodyPr>
          <a:lstStyle/>
          <a:p>
            <a:r>
              <a:rPr lang="it-IT" sz="2400" b="0" dirty="0">
                <a:effectLst/>
                <a:latin typeface="Fira Code" panose="020B0809050000020004" pitchFamily="49" charset="0"/>
              </a:rPr>
              <a:t>[0x48, 0x65, 0x6c, 0x6c, 0x6f, 0x21]</a:t>
            </a:r>
            <a:endParaRPr lang="en-US" sz="2400" b="0" dirty="0">
              <a:effectLst/>
              <a:latin typeface="Fira Code" panose="020B0809050000020004" pitchFamily="49" charset="0"/>
            </a:endParaRPr>
          </a:p>
        </p:txBody>
      </p:sp>
      <p:sp>
        <p:nvSpPr>
          <p:cNvPr id="12" name="TextBox 11">
            <a:extLst>
              <a:ext uri="{FF2B5EF4-FFF2-40B4-BE49-F238E27FC236}">
                <a16:creationId xmlns:a16="http://schemas.microsoft.com/office/drawing/2014/main" id="{EBDD7F08-52E8-F996-3B91-43723F559ADB}"/>
              </a:ext>
            </a:extLst>
          </p:cNvPr>
          <p:cNvSpPr txBox="1"/>
          <p:nvPr/>
        </p:nvSpPr>
        <p:spPr>
          <a:xfrm>
            <a:off x="7068764" y="2867321"/>
            <a:ext cx="1659429" cy="461665"/>
          </a:xfrm>
          <a:prstGeom prst="rect">
            <a:avLst/>
          </a:prstGeom>
          <a:noFill/>
        </p:spPr>
        <p:txBody>
          <a:bodyPr wrap="none" rtlCol="0">
            <a:spAutoFit/>
          </a:bodyPr>
          <a:lstStyle/>
          <a:p>
            <a:r>
              <a:rPr lang="en-US" sz="2400" b="0" dirty="0">
                <a:effectLst/>
                <a:latin typeface="Fira Code" panose="020B0809050000020004" pitchFamily="49" charset="0"/>
              </a:rPr>
              <a:t>"Hello!"</a:t>
            </a:r>
          </a:p>
        </p:txBody>
      </p:sp>
      <p:sp>
        <p:nvSpPr>
          <p:cNvPr id="13" name="TextBox 12">
            <a:extLst>
              <a:ext uri="{FF2B5EF4-FFF2-40B4-BE49-F238E27FC236}">
                <a16:creationId xmlns:a16="http://schemas.microsoft.com/office/drawing/2014/main" id="{C8971D29-A835-69D7-D5EF-134C3EA5AEB6}"/>
              </a:ext>
            </a:extLst>
          </p:cNvPr>
          <p:cNvSpPr txBox="1"/>
          <p:nvPr/>
        </p:nvSpPr>
        <p:spPr>
          <a:xfrm>
            <a:off x="7161098" y="3585329"/>
            <a:ext cx="1290738" cy="461665"/>
          </a:xfrm>
          <a:prstGeom prst="rect">
            <a:avLst/>
          </a:prstGeom>
          <a:noFill/>
        </p:spPr>
        <p:txBody>
          <a:bodyPr wrap="none" rtlCol="0">
            <a:spAutoFit/>
          </a:bodyPr>
          <a:lstStyle/>
          <a:p>
            <a:r>
              <a:rPr lang="en-US" sz="2400" b="0" dirty="0">
                <a:effectLst/>
                <a:latin typeface="Fira Code" panose="020B0809050000020004" pitchFamily="49" charset="0"/>
              </a:rPr>
              <a:t>Hello!</a:t>
            </a:r>
          </a:p>
        </p:txBody>
      </p:sp>
      <p:sp>
        <p:nvSpPr>
          <p:cNvPr id="17" name="TextBox 16">
            <a:extLst>
              <a:ext uri="{FF2B5EF4-FFF2-40B4-BE49-F238E27FC236}">
                <a16:creationId xmlns:a16="http://schemas.microsoft.com/office/drawing/2014/main" id="{94DD6968-E019-ED16-4392-F4D2D1460C7A}"/>
              </a:ext>
            </a:extLst>
          </p:cNvPr>
          <p:cNvSpPr txBox="1"/>
          <p:nvPr/>
        </p:nvSpPr>
        <p:spPr>
          <a:xfrm>
            <a:off x="1097280" y="4303339"/>
            <a:ext cx="4608954" cy="461665"/>
          </a:xfrm>
          <a:prstGeom prst="rect">
            <a:avLst/>
          </a:prstGeom>
          <a:noFill/>
        </p:spPr>
        <p:txBody>
          <a:bodyPr wrap="none" rtlCol="0">
            <a:spAutoFit/>
          </a:bodyPr>
          <a:lstStyle/>
          <a:p>
            <a:r>
              <a:rPr lang="it-IT" sz="2400" b="0" dirty="0">
                <a:effectLst/>
                <a:latin typeface="Fira Code" panose="020B0809050000020004" pitchFamily="49" charset="0"/>
              </a:rPr>
              <a:t>[48, 65, 6c, 6c, 6f, 21]</a:t>
            </a:r>
            <a:endParaRPr lang="en-US" sz="2400" b="0" dirty="0">
              <a:effectLst/>
              <a:latin typeface="Fira Code" panose="020B0809050000020004" pitchFamily="49" charset="0"/>
            </a:endParaRPr>
          </a:p>
        </p:txBody>
      </p:sp>
      <p:sp>
        <p:nvSpPr>
          <p:cNvPr id="18" name="TextBox 17">
            <a:extLst>
              <a:ext uri="{FF2B5EF4-FFF2-40B4-BE49-F238E27FC236}">
                <a16:creationId xmlns:a16="http://schemas.microsoft.com/office/drawing/2014/main" id="{0949C545-EC7E-395D-665D-75C8468E26E3}"/>
              </a:ext>
            </a:extLst>
          </p:cNvPr>
          <p:cNvSpPr txBox="1"/>
          <p:nvPr/>
        </p:nvSpPr>
        <p:spPr>
          <a:xfrm>
            <a:off x="7161098" y="2149312"/>
            <a:ext cx="3318537" cy="461665"/>
          </a:xfrm>
          <a:prstGeom prst="rect">
            <a:avLst/>
          </a:prstGeom>
          <a:noFill/>
        </p:spPr>
        <p:txBody>
          <a:bodyPr wrap="none" rtlCol="0">
            <a:spAutoFit/>
          </a:bodyPr>
          <a:lstStyle/>
          <a:p>
            <a:r>
              <a:rPr lang="it-IT" sz="2400" b="0" dirty="0">
                <a:effectLst/>
                <a:latin typeface="Fira Code" panose="020B0809050000020004" pitchFamily="49" charset="0"/>
              </a:rPr>
              <a:t>48:65:6c:6c:6f:21</a:t>
            </a:r>
            <a:endParaRPr lang="en-US" sz="2400" b="0" dirty="0">
              <a:effectLst/>
              <a:latin typeface="Fira Code" panose="020B0809050000020004" pitchFamily="49" charset="0"/>
            </a:endParaRPr>
          </a:p>
        </p:txBody>
      </p:sp>
      <p:sp>
        <p:nvSpPr>
          <p:cNvPr id="5" name="Slide Number Placeholder 4">
            <a:extLst>
              <a:ext uri="{FF2B5EF4-FFF2-40B4-BE49-F238E27FC236}">
                <a16:creationId xmlns:a16="http://schemas.microsoft.com/office/drawing/2014/main" id="{48584777-3A1D-8902-ED82-F76A8A23D2D4}"/>
              </a:ext>
            </a:extLst>
          </p:cNvPr>
          <p:cNvSpPr>
            <a:spLocks noGrp="1"/>
          </p:cNvSpPr>
          <p:nvPr>
            <p:ph type="sldNum" sz="quarter" idx="12"/>
          </p:nvPr>
        </p:nvSpPr>
        <p:spPr/>
        <p:txBody>
          <a:bodyPr/>
          <a:lstStyle/>
          <a:p>
            <a:fld id="{0EED7EFE-8F4A-4E55-AD2D-7D815A96E790}" type="slidenum">
              <a:rPr lang="en-US" smtClean="0"/>
              <a:t>80</a:t>
            </a:fld>
            <a:endParaRPr lang="en-US"/>
          </a:p>
        </p:txBody>
      </p:sp>
    </p:spTree>
    <p:extLst>
      <p:ext uri="{BB962C8B-B14F-4D97-AF65-F5344CB8AC3E}">
        <p14:creationId xmlns:p14="http://schemas.microsoft.com/office/powerpoint/2010/main" val="76165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2" grpId="0"/>
      <p:bldP spid="13" grpId="0"/>
      <p:bldP spid="17" grpId="0"/>
      <p:bldP spid="1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13" name="TextBox 12">
            <a:extLst>
              <a:ext uri="{FF2B5EF4-FFF2-40B4-BE49-F238E27FC236}">
                <a16:creationId xmlns:a16="http://schemas.microsoft.com/office/drawing/2014/main" id="{5B62797E-610C-C7F8-CD9A-4B71DC22558C}"/>
              </a:ext>
            </a:extLst>
          </p:cNvPr>
          <p:cNvSpPr txBox="1"/>
          <p:nvPr/>
        </p:nvSpPr>
        <p:spPr>
          <a:xfrm>
            <a:off x="4241352"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4" name="TextBox 13">
            <a:extLst>
              <a:ext uri="{FF2B5EF4-FFF2-40B4-BE49-F238E27FC236}">
                <a16:creationId xmlns:a16="http://schemas.microsoft.com/office/drawing/2014/main" id="{DD912EE1-8D47-57DF-EECF-B7F1A5A0D0C4}"/>
              </a:ext>
            </a:extLst>
          </p:cNvPr>
          <p:cNvSpPr txBox="1"/>
          <p:nvPr/>
        </p:nvSpPr>
        <p:spPr>
          <a:xfrm>
            <a:off x="4610364"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15" name="TextBox 14">
            <a:extLst>
              <a:ext uri="{FF2B5EF4-FFF2-40B4-BE49-F238E27FC236}">
                <a16:creationId xmlns:a16="http://schemas.microsoft.com/office/drawing/2014/main" id="{A652DD06-8811-2836-C709-25D21881922F}"/>
              </a:ext>
            </a:extLst>
          </p:cNvPr>
          <p:cNvSpPr txBox="1"/>
          <p:nvPr/>
        </p:nvSpPr>
        <p:spPr>
          <a:xfrm>
            <a:off x="4979376"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f</a:t>
            </a:r>
          </a:p>
        </p:txBody>
      </p:sp>
      <p:sp>
        <p:nvSpPr>
          <p:cNvPr id="16" name="TextBox 15">
            <a:extLst>
              <a:ext uri="{FF2B5EF4-FFF2-40B4-BE49-F238E27FC236}">
                <a16:creationId xmlns:a16="http://schemas.microsoft.com/office/drawing/2014/main" id="{5469E044-EAE8-1856-38C5-9FF4061C2B4F}"/>
              </a:ext>
            </a:extLst>
          </p:cNvPr>
          <p:cNvSpPr txBox="1"/>
          <p:nvPr/>
        </p:nvSpPr>
        <p:spPr>
          <a:xfrm>
            <a:off x="5348388"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7" name="TextBox 16">
            <a:extLst>
              <a:ext uri="{FF2B5EF4-FFF2-40B4-BE49-F238E27FC236}">
                <a16:creationId xmlns:a16="http://schemas.microsoft.com/office/drawing/2014/main" id="{8DA1D821-8CB2-8730-D449-B54FE460F4B4}"/>
              </a:ext>
            </a:extLst>
          </p:cNvPr>
          <p:cNvSpPr txBox="1"/>
          <p:nvPr/>
        </p:nvSpPr>
        <p:spPr>
          <a:xfrm>
            <a:off x="5717400"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8" name="TextBox 17">
            <a:extLst>
              <a:ext uri="{FF2B5EF4-FFF2-40B4-BE49-F238E27FC236}">
                <a16:creationId xmlns:a16="http://schemas.microsoft.com/office/drawing/2014/main" id="{B8B1F573-0A7F-8912-F2BE-965348D17662}"/>
              </a:ext>
            </a:extLst>
          </p:cNvPr>
          <p:cNvSpPr txBox="1"/>
          <p:nvPr/>
        </p:nvSpPr>
        <p:spPr>
          <a:xfrm>
            <a:off x="6086412"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9" name="TextBox 18">
            <a:extLst>
              <a:ext uri="{FF2B5EF4-FFF2-40B4-BE49-F238E27FC236}">
                <a16:creationId xmlns:a16="http://schemas.microsoft.com/office/drawing/2014/main" id="{CE962205-BAEC-64E7-DD8B-67A2DB1D2C0C}"/>
              </a:ext>
            </a:extLst>
          </p:cNvPr>
          <p:cNvSpPr txBox="1"/>
          <p:nvPr/>
        </p:nvSpPr>
        <p:spPr>
          <a:xfrm>
            <a:off x="6455424" y="2967320"/>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0" name="TextBox 19">
            <a:extLst>
              <a:ext uri="{FF2B5EF4-FFF2-40B4-BE49-F238E27FC236}">
                <a16:creationId xmlns:a16="http://schemas.microsoft.com/office/drawing/2014/main" id="{F86DC216-D98C-DC8E-68EB-FAA4B4037E55}"/>
              </a:ext>
            </a:extLst>
          </p:cNvPr>
          <p:cNvSpPr txBox="1"/>
          <p:nvPr/>
        </p:nvSpPr>
        <p:spPr>
          <a:xfrm>
            <a:off x="6824436" y="2967319"/>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1" name="TextBox 20">
            <a:extLst>
              <a:ext uri="{FF2B5EF4-FFF2-40B4-BE49-F238E27FC236}">
                <a16:creationId xmlns:a16="http://schemas.microsoft.com/office/drawing/2014/main" id="{B5785A58-C507-CC60-1CD4-067D61AF155A}"/>
              </a:ext>
            </a:extLst>
          </p:cNvPr>
          <p:cNvSpPr txBox="1"/>
          <p:nvPr/>
        </p:nvSpPr>
        <p:spPr>
          <a:xfrm>
            <a:off x="7193448" y="2967318"/>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2" name="TextBox 21">
            <a:extLst>
              <a:ext uri="{FF2B5EF4-FFF2-40B4-BE49-F238E27FC236}">
                <a16:creationId xmlns:a16="http://schemas.microsoft.com/office/drawing/2014/main" id="{CF2E559F-93B2-1EEF-FAA0-BB127071F139}"/>
              </a:ext>
            </a:extLst>
          </p:cNvPr>
          <p:cNvSpPr txBox="1"/>
          <p:nvPr/>
        </p:nvSpPr>
        <p:spPr>
          <a:xfrm>
            <a:off x="7562460" y="2967317"/>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err="1">
                <a:latin typeface="Fira Code" panose="020B0809050000020004" pitchFamily="49" charset="0"/>
                <a:ea typeface="Fira Code" panose="020B0809050000020004" pitchFamily="49" charset="0"/>
                <a:cs typeface="Fira Code" panose="020B0809050000020004" pitchFamily="49" charset="0"/>
              </a:rPr>
              <a:t>i</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23" name="TextBox 22">
            <a:extLst>
              <a:ext uri="{FF2B5EF4-FFF2-40B4-BE49-F238E27FC236}">
                <a16:creationId xmlns:a16="http://schemas.microsoft.com/office/drawing/2014/main" id="{C34CF5B2-91C5-3444-30E3-56F5077EFEE1}"/>
              </a:ext>
            </a:extLst>
          </p:cNvPr>
          <p:cNvSpPr txBox="1"/>
          <p:nvPr/>
        </p:nvSpPr>
        <p:spPr>
          <a:xfrm>
            <a:off x="7931472" y="2967316"/>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24" name="TextBox 23">
            <a:extLst>
              <a:ext uri="{FF2B5EF4-FFF2-40B4-BE49-F238E27FC236}">
                <a16:creationId xmlns:a16="http://schemas.microsoft.com/office/drawing/2014/main" id="{8864FB00-5845-37E8-F0A4-9AB9F5076FE7}"/>
              </a:ext>
            </a:extLst>
          </p:cNvPr>
          <p:cNvSpPr txBox="1"/>
          <p:nvPr/>
        </p:nvSpPr>
        <p:spPr>
          <a:xfrm>
            <a:off x="8300484" y="2967315"/>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5" name="TextBox 24">
            <a:extLst>
              <a:ext uri="{FF2B5EF4-FFF2-40B4-BE49-F238E27FC236}">
                <a16:creationId xmlns:a16="http://schemas.microsoft.com/office/drawing/2014/main" id="{E8B03051-16A7-946B-0925-95FC0955CF05}"/>
              </a:ext>
            </a:extLst>
          </p:cNvPr>
          <p:cNvSpPr txBox="1"/>
          <p:nvPr/>
        </p:nvSpPr>
        <p:spPr>
          <a:xfrm>
            <a:off x="8669496" y="296731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6" name="TextBox 25">
            <a:extLst>
              <a:ext uri="{FF2B5EF4-FFF2-40B4-BE49-F238E27FC236}">
                <a16:creationId xmlns:a16="http://schemas.microsoft.com/office/drawing/2014/main" id="{38B8FFCF-8756-37C1-05E9-02259B9DF046}"/>
              </a:ext>
            </a:extLst>
          </p:cNvPr>
          <p:cNvSpPr txBox="1"/>
          <p:nvPr/>
        </p:nvSpPr>
        <p:spPr>
          <a:xfrm>
            <a:off x="9038508" y="2967313"/>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6C31A980-D992-EA66-AF10-9A3273BD4554}"/>
              </a:ext>
            </a:extLst>
          </p:cNvPr>
          <p:cNvSpPr txBox="1"/>
          <p:nvPr/>
        </p:nvSpPr>
        <p:spPr>
          <a:xfrm>
            <a:off x="9407520" y="2967312"/>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1E0DD1E4-B39E-A29A-B552-AAF38FD1EB36}"/>
              </a:ext>
            </a:extLst>
          </p:cNvPr>
          <p:cNvSpPr txBox="1"/>
          <p:nvPr/>
        </p:nvSpPr>
        <p:spPr>
          <a:xfrm>
            <a:off x="9776532" y="2967311"/>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n</a:t>
            </a:r>
          </a:p>
        </p:txBody>
      </p:sp>
      <p:cxnSp>
        <p:nvCxnSpPr>
          <p:cNvPr id="29" name="Straight Arrow Connector 28">
            <a:extLst>
              <a:ext uri="{FF2B5EF4-FFF2-40B4-BE49-F238E27FC236}">
                <a16:creationId xmlns:a16="http://schemas.microsoft.com/office/drawing/2014/main" id="{4F586090-1DD0-71B2-8958-0834443C5F6F}"/>
              </a:ext>
            </a:extLst>
          </p:cNvPr>
          <p:cNvCxnSpPr>
            <a:cxnSpLocks/>
          </p:cNvCxnSpPr>
          <p:nvPr/>
        </p:nvCxnSpPr>
        <p:spPr>
          <a:xfrm>
            <a:off x="6455424" y="3786692"/>
            <a:ext cx="3690120"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D4E8689-1E5A-91DB-57B0-3008A838CD10}"/>
              </a:ext>
            </a:extLst>
          </p:cNvPr>
          <p:cNvSpPr/>
          <p:nvPr/>
        </p:nvSpPr>
        <p:spPr>
          <a:xfrm>
            <a:off x="6824436" y="2967311"/>
            <a:ext cx="369012" cy="4616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11A1569-2355-F020-9368-8BB0AD1FE2A1}"/>
              </a:ext>
            </a:extLst>
          </p:cNvPr>
          <p:cNvCxnSpPr>
            <a:cxnSpLocks/>
          </p:cNvCxnSpPr>
          <p:nvPr/>
        </p:nvCxnSpPr>
        <p:spPr>
          <a:xfrm>
            <a:off x="6989814" y="2241755"/>
            <a:ext cx="0" cy="6178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6B855F6-1EE8-2870-9812-EF4D7BBF2B7A}"/>
              </a:ext>
            </a:extLst>
          </p:cNvPr>
          <p:cNvSpPr txBox="1"/>
          <p:nvPr/>
        </p:nvSpPr>
        <p:spPr>
          <a:xfrm>
            <a:off x="1289256"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35" name="TextBox 34">
            <a:extLst>
              <a:ext uri="{FF2B5EF4-FFF2-40B4-BE49-F238E27FC236}">
                <a16:creationId xmlns:a16="http://schemas.microsoft.com/office/drawing/2014/main" id="{33D366BA-75C7-753B-FDB6-CA52AFCFF27D}"/>
              </a:ext>
            </a:extLst>
          </p:cNvPr>
          <p:cNvSpPr txBox="1"/>
          <p:nvPr/>
        </p:nvSpPr>
        <p:spPr>
          <a:xfrm>
            <a:off x="1658268"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36" name="TextBox 35">
            <a:extLst>
              <a:ext uri="{FF2B5EF4-FFF2-40B4-BE49-F238E27FC236}">
                <a16:creationId xmlns:a16="http://schemas.microsoft.com/office/drawing/2014/main" id="{7F9311EC-264F-9352-A9E7-80E8FCF876FD}"/>
              </a:ext>
            </a:extLst>
          </p:cNvPr>
          <p:cNvSpPr txBox="1"/>
          <p:nvPr/>
        </p:nvSpPr>
        <p:spPr>
          <a:xfrm>
            <a:off x="2027280"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e</a:t>
            </a:r>
          </a:p>
        </p:txBody>
      </p:sp>
      <p:sp>
        <p:nvSpPr>
          <p:cNvPr id="37" name="TextBox 36">
            <a:extLst>
              <a:ext uri="{FF2B5EF4-FFF2-40B4-BE49-F238E27FC236}">
                <a16:creationId xmlns:a16="http://schemas.microsoft.com/office/drawing/2014/main" id="{7CFF1073-81B9-9DE1-04FC-796BAE9AC3EE}"/>
              </a:ext>
            </a:extLst>
          </p:cNvPr>
          <p:cNvSpPr txBox="1"/>
          <p:nvPr/>
        </p:nvSpPr>
        <p:spPr>
          <a:xfrm>
            <a:off x="2396292"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38" name="TextBox 37">
            <a:extLst>
              <a:ext uri="{FF2B5EF4-FFF2-40B4-BE49-F238E27FC236}">
                <a16:creationId xmlns:a16="http://schemas.microsoft.com/office/drawing/2014/main" id="{D769EACA-016F-682D-AF10-88B8548FF13E}"/>
              </a:ext>
            </a:extLst>
          </p:cNvPr>
          <p:cNvSpPr txBox="1"/>
          <p:nvPr/>
        </p:nvSpPr>
        <p:spPr>
          <a:xfrm>
            <a:off x="2765304"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c</a:t>
            </a:r>
          </a:p>
        </p:txBody>
      </p:sp>
      <p:sp>
        <p:nvSpPr>
          <p:cNvPr id="39" name="TextBox 38">
            <a:extLst>
              <a:ext uri="{FF2B5EF4-FFF2-40B4-BE49-F238E27FC236}">
                <a16:creationId xmlns:a16="http://schemas.microsoft.com/office/drawing/2014/main" id="{3F59A855-0D82-1352-87A1-430A2558882D}"/>
              </a:ext>
            </a:extLst>
          </p:cNvPr>
          <p:cNvSpPr txBox="1"/>
          <p:nvPr/>
        </p:nvSpPr>
        <p:spPr>
          <a:xfrm>
            <a:off x="3134316"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40" name="TextBox 39">
            <a:extLst>
              <a:ext uri="{FF2B5EF4-FFF2-40B4-BE49-F238E27FC236}">
                <a16:creationId xmlns:a16="http://schemas.microsoft.com/office/drawing/2014/main" id="{DA4B2278-1AA2-02DB-80A6-1EF6B16EBC38}"/>
              </a:ext>
            </a:extLst>
          </p:cNvPr>
          <p:cNvSpPr txBox="1"/>
          <p:nvPr/>
        </p:nvSpPr>
        <p:spPr>
          <a:xfrm>
            <a:off x="3503328"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41" name="TextBox 40">
            <a:extLst>
              <a:ext uri="{FF2B5EF4-FFF2-40B4-BE49-F238E27FC236}">
                <a16:creationId xmlns:a16="http://schemas.microsoft.com/office/drawing/2014/main" id="{9DC9CF8F-F259-2A9B-FB4B-4BC4FF3218E3}"/>
              </a:ext>
            </a:extLst>
          </p:cNvPr>
          <p:cNvSpPr txBox="1"/>
          <p:nvPr/>
        </p:nvSpPr>
        <p:spPr>
          <a:xfrm>
            <a:off x="3872340"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5" name="Slide Number Placeholder 4">
            <a:extLst>
              <a:ext uri="{FF2B5EF4-FFF2-40B4-BE49-F238E27FC236}">
                <a16:creationId xmlns:a16="http://schemas.microsoft.com/office/drawing/2014/main" id="{28E10556-5F29-E17D-F2C7-4E109A6C8032}"/>
              </a:ext>
            </a:extLst>
          </p:cNvPr>
          <p:cNvSpPr>
            <a:spLocks noGrp="1"/>
          </p:cNvSpPr>
          <p:nvPr>
            <p:ph type="sldNum" sz="quarter" idx="12"/>
          </p:nvPr>
        </p:nvSpPr>
        <p:spPr/>
        <p:txBody>
          <a:bodyPr/>
          <a:lstStyle/>
          <a:p>
            <a:fld id="{0EED7EFE-8F4A-4E55-AD2D-7D815A96E790}" type="slidenum">
              <a:rPr lang="en-US" smtClean="0"/>
              <a:t>81</a:t>
            </a:fld>
            <a:endParaRPr lang="en-US"/>
          </a:p>
        </p:txBody>
      </p:sp>
    </p:spTree>
    <p:extLst>
      <p:ext uri="{BB962C8B-B14F-4D97-AF65-F5344CB8AC3E}">
        <p14:creationId xmlns:p14="http://schemas.microsoft.com/office/powerpoint/2010/main" val="263095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500"/>
                                        <p:tgtEl>
                                          <p:spTgt spid="31"/>
                                        </p:tgtEl>
                                      </p:cBhvr>
                                    </p:animEffect>
                                  </p:childTnLst>
                                </p:cTn>
                              </p:par>
                              <p:par>
                                <p:cTn id="8" presetID="1"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13" name="TextBox 12">
            <a:extLst>
              <a:ext uri="{FF2B5EF4-FFF2-40B4-BE49-F238E27FC236}">
                <a16:creationId xmlns:a16="http://schemas.microsoft.com/office/drawing/2014/main" id="{5B62797E-610C-C7F8-CD9A-4B71DC22558C}"/>
              </a:ext>
            </a:extLst>
          </p:cNvPr>
          <p:cNvSpPr txBox="1"/>
          <p:nvPr/>
        </p:nvSpPr>
        <p:spPr>
          <a:xfrm>
            <a:off x="4241352" y="296732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4" name="TextBox 13">
            <a:extLst>
              <a:ext uri="{FF2B5EF4-FFF2-40B4-BE49-F238E27FC236}">
                <a16:creationId xmlns:a16="http://schemas.microsoft.com/office/drawing/2014/main" id="{DD912EE1-8D47-57DF-EECF-B7F1A5A0D0C4}"/>
              </a:ext>
            </a:extLst>
          </p:cNvPr>
          <p:cNvSpPr txBox="1"/>
          <p:nvPr/>
        </p:nvSpPr>
        <p:spPr>
          <a:xfrm>
            <a:off x="4610364" y="296732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15" name="TextBox 14">
            <a:extLst>
              <a:ext uri="{FF2B5EF4-FFF2-40B4-BE49-F238E27FC236}">
                <a16:creationId xmlns:a16="http://schemas.microsoft.com/office/drawing/2014/main" id="{A652DD06-8811-2836-C709-25D21881922F}"/>
              </a:ext>
            </a:extLst>
          </p:cNvPr>
          <p:cNvSpPr txBox="1"/>
          <p:nvPr/>
        </p:nvSpPr>
        <p:spPr>
          <a:xfrm>
            <a:off x="4979376" y="296732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f</a:t>
            </a:r>
          </a:p>
        </p:txBody>
      </p:sp>
      <p:sp>
        <p:nvSpPr>
          <p:cNvPr id="16" name="TextBox 15">
            <a:extLst>
              <a:ext uri="{FF2B5EF4-FFF2-40B4-BE49-F238E27FC236}">
                <a16:creationId xmlns:a16="http://schemas.microsoft.com/office/drawing/2014/main" id="{5469E044-EAE8-1856-38C5-9FF4061C2B4F}"/>
              </a:ext>
            </a:extLst>
          </p:cNvPr>
          <p:cNvSpPr txBox="1"/>
          <p:nvPr/>
        </p:nvSpPr>
        <p:spPr>
          <a:xfrm>
            <a:off x="5348388" y="2967323"/>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17" name="TextBox 16">
            <a:extLst>
              <a:ext uri="{FF2B5EF4-FFF2-40B4-BE49-F238E27FC236}">
                <a16:creationId xmlns:a16="http://schemas.microsoft.com/office/drawing/2014/main" id="{8DA1D821-8CB2-8730-D449-B54FE460F4B4}"/>
              </a:ext>
            </a:extLst>
          </p:cNvPr>
          <p:cNvSpPr txBox="1"/>
          <p:nvPr/>
        </p:nvSpPr>
        <p:spPr>
          <a:xfrm>
            <a:off x="5717400" y="2967322"/>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8" name="TextBox 17">
            <a:extLst>
              <a:ext uri="{FF2B5EF4-FFF2-40B4-BE49-F238E27FC236}">
                <a16:creationId xmlns:a16="http://schemas.microsoft.com/office/drawing/2014/main" id="{B8B1F573-0A7F-8912-F2BE-965348D17662}"/>
              </a:ext>
            </a:extLst>
          </p:cNvPr>
          <p:cNvSpPr txBox="1"/>
          <p:nvPr/>
        </p:nvSpPr>
        <p:spPr>
          <a:xfrm>
            <a:off x="6086412" y="296732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19" name="TextBox 18">
            <a:extLst>
              <a:ext uri="{FF2B5EF4-FFF2-40B4-BE49-F238E27FC236}">
                <a16:creationId xmlns:a16="http://schemas.microsoft.com/office/drawing/2014/main" id="{CE962205-BAEC-64E7-DD8B-67A2DB1D2C0C}"/>
              </a:ext>
            </a:extLst>
          </p:cNvPr>
          <p:cNvSpPr txBox="1"/>
          <p:nvPr/>
        </p:nvSpPr>
        <p:spPr>
          <a:xfrm>
            <a:off x="6455424" y="2967320"/>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F86DC216-D98C-DC8E-68EB-FAA4B4037E55}"/>
              </a:ext>
            </a:extLst>
          </p:cNvPr>
          <p:cNvSpPr txBox="1"/>
          <p:nvPr/>
        </p:nvSpPr>
        <p:spPr>
          <a:xfrm>
            <a:off x="7193448" y="2967304"/>
            <a:ext cx="369012" cy="461665"/>
          </a:xfrm>
          <a:prstGeom prst="rect">
            <a:avLst/>
          </a:prstGeom>
          <a:solidFill>
            <a:srgbClr val="7030A0">
              <a:alpha val="50000"/>
            </a:srgbClr>
          </a:solidFill>
          <a:ln>
            <a:solidFill>
              <a:schemeClr val="tx1"/>
            </a:solidFill>
          </a:ln>
        </p:spPr>
        <p:txBody>
          <a:bodyPr wrap="squar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1" name="TextBox 20">
            <a:extLst>
              <a:ext uri="{FF2B5EF4-FFF2-40B4-BE49-F238E27FC236}">
                <a16:creationId xmlns:a16="http://schemas.microsoft.com/office/drawing/2014/main" id="{B5785A58-C507-CC60-1CD4-067D61AF155A}"/>
              </a:ext>
            </a:extLst>
          </p:cNvPr>
          <p:cNvSpPr txBox="1"/>
          <p:nvPr/>
        </p:nvSpPr>
        <p:spPr>
          <a:xfrm>
            <a:off x="7562460" y="2967303"/>
            <a:ext cx="369012" cy="461665"/>
          </a:xfrm>
          <a:prstGeom prst="rect">
            <a:avLst/>
          </a:prstGeom>
          <a:solidFill>
            <a:srgbClr val="7030A0">
              <a:alpha val="50000"/>
            </a:srgbClr>
          </a:solidFill>
          <a:ln>
            <a:solidFill>
              <a:schemeClr val="tx1"/>
            </a:solidFill>
          </a:ln>
        </p:spPr>
        <p:txBody>
          <a:bodyPr wrap="squar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2" name="TextBox 21">
            <a:extLst>
              <a:ext uri="{FF2B5EF4-FFF2-40B4-BE49-F238E27FC236}">
                <a16:creationId xmlns:a16="http://schemas.microsoft.com/office/drawing/2014/main" id="{CF2E559F-93B2-1EEF-FAA0-BB127071F139}"/>
              </a:ext>
            </a:extLst>
          </p:cNvPr>
          <p:cNvSpPr txBox="1"/>
          <p:nvPr/>
        </p:nvSpPr>
        <p:spPr>
          <a:xfrm>
            <a:off x="7931472" y="2967302"/>
            <a:ext cx="369012" cy="461665"/>
          </a:xfrm>
          <a:prstGeom prst="rect">
            <a:avLst/>
          </a:prstGeom>
          <a:solidFill>
            <a:srgbClr val="7030A0">
              <a:alpha val="50000"/>
            </a:srgbClr>
          </a:solidFill>
          <a:ln>
            <a:solidFill>
              <a:schemeClr val="tx1"/>
            </a:solidFill>
          </a:ln>
        </p:spPr>
        <p:txBody>
          <a:bodyPr wrap="square" rtlCol="0">
            <a:spAutoFit/>
          </a:bodyPr>
          <a:lstStyle/>
          <a:p>
            <a:r>
              <a:rPr lang="en-US" sz="2400" dirty="0" err="1">
                <a:latin typeface="Fira Code" panose="020B0809050000020004" pitchFamily="49" charset="0"/>
                <a:ea typeface="Fira Code" panose="020B0809050000020004" pitchFamily="49" charset="0"/>
                <a:cs typeface="Fira Code" panose="020B0809050000020004" pitchFamily="49" charset="0"/>
              </a:rPr>
              <a:t>i</a:t>
            </a:r>
            <a:endParaRPr lang="en-US" sz="2400" dirty="0">
              <a:latin typeface="Fira Code" panose="020B0809050000020004" pitchFamily="49" charset="0"/>
              <a:ea typeface="Fira Code" panose="020B0809050000020004" pitchFamily="49" charset="0"/>
              <a:cs typeface="Fira Code" panose="020B0809050000020004" pitchFamily="49" charset="0"/>
            </a:endParaRPr>
          </a:p>
        </p:txBody>
      </p:sp>
      <p:sp>
        <p:nvSpPr>
          <p:cNvPr id="23" name="TextBox 22">
            <a:extLst>
              <a:ext uri="{FF2B5EF4-FFF2-40B4-BE49-F238E27FC236}">
                <a16:creationId xmlns:a16="http://schemas.microsoft.com/office/drawing/2014/main" id="{C34CF5B2-91C5-3444-30E3-56F5077EFEE1}"/>
              </a:ext>
            </a:extLst>
          </p:cNvPr>
          <p:cNvSpPr txBox="1"/>
          <p:nvPr/>
        </p:nvSpPr>
        <p:spPr>
          <a:xfrm>
            <a:off x="8300484" y="2967301"/>
            <a:ext cx="369012" cy="461665"/>
          </a:xfrm>
          <a:prstGeom prst="rect">
            <a:avLst/>
          </a:prstGeom>
          <a:solidFill>
            <a:srgbClr val="7030A0">
              <a:alpha val="50000"/>
            </a:srgbClr>
          </a:solidFill>
          <a:ln>
            <a:solidFill>
              <a:schemeClr val="tx1"/>
            </a:solidFill>
          </a:ln>
        </p:spPr>
        <p:txBody>
          <a:bodyPr wrap="squar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24" name="TextBox 23">
            <a:extLst>
              <a:ext uri="{FF2B5EF4-FFF2-40B4-BE49-F238E27FC236}">
                <a16:creationId xmlns:a16="http://schemas.microsoft.com/office/drawing/2014/main" id="{8864FB00-5845-37E8-F0A4-9AB9F5076FE7}"/>
              </a:ext>
            </a:extLst>
          </p:cNvPr>
          <p:cNvSpPr txBox="1"/>
          <p:nvPr/>
        </p:nvSpPr>
        <p:spPr>
          <a:xfrm>
            <a:off x="8669496" y="2967300"/>
            <a:ext cx="369012" cy="461665"/>
          </a:xfrm>
          <a:prstGeom prst="rect">
            <a:avLst/>
          </a:prstGeom>
          <a:solidFill>
            <a:srgbClr val="7030A0">
              <a:alpha val="50000"/>
            </a:srgbClr>
          </a:solidFill>
          <a:ln>
            <a:solidFill>
              <a:schemeClr val="tx1"/>
            </a:solidFill>
          </a:ln>
        </p:spPr>
        <p:txBody>
          <a:bodyPr wrap="squar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25" name="TextBox 24">
            <a:extLst>
              <a:ext uri="{FF2B5EF4-FFF2-40B4-BE49-F238E27FC236}">
                <a16:creationId xmlns:a16="http://schemas.microsoft.com/office/drawing/2014/main" id="{E8B03051-16A7-946B-0925-95FC0955CF05}"/>
              </a:ext>
            </a:extLst>
          </p:cNvPr>
          <p:cNvSpPr txBox="1"/>
          <p:nvPr/>
        </p:nvSpPr>
        <p:spPr>
          <a:xfrm>
            <a:off x="9038508" y="2967299"/>
            <a:ext cx="369012" cy="461665"/>
          </a:xfrm>
          <a:prstGeom prst="rect">
            <a:avLst/>
          </a:prstGeom>
          <a:solidFill>
            <a:srgbClr val="7030A0">
              <a:alpha val="50000"/>
            </a:srgbClr>
          </a:solidFill>
          <a:ln>
            <a:solidFill>
              <a:schemeClr val="tx1"/>
            </a:solidFill>
          </a:ln>
        </p:spPr>
        <p:txBody>
          <a:bodyPr wrap="squar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6" name="TextBox 25">
            <a:extLst>
              <a:ext uri="{FF2B5EF4-FFF2-40B4-BE49-F238E27FC236}">
                <a16:creationId xmlns:a16="http://schemas.microsoft.com/office/drawing/2014/main" id="{38B8FFCF-8756-37C1-05E9-02259B9DF046}"/>
              </a:ext>
            </a:extLst>
          </p:cNvPr>
          <p:cNvSpPr txBox="1"/>
          <p:nvPr/>
        </p:nvSpPr>
        <p:spPr>
          <a:xfrm>
            <a:off x="9407520" y="2967298"/>
            <a:ext cx="369012" cy="461665"/>
          </a:xfrm>
          <a:prstGeom prst="rect">
            <a:avLst/>
          </a:prstGeom>
          <a:solidFill>
            <a:srgbClr val="7030A0">
              <a:alpha val="50000"/>
            </a:srgbClr>
          </a:solidFill>
          <a:ln>
            <a:solidFill>
              <a:schemeClr val="tx1"/>
            </a:solidFill>
          </a:ln>
        </p:spPr>
        <p:txBody>
          <a:bodyPr wrap="squar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6C31A980-D992-EA66-AF10-9A3273BD4554}"/>
              </a:ext>
            </a:extLst>
          </p:cNvPr>
          <p:cNvSpPr txBox="1"/>
          <p:nvPr/>
        </p:nvSpPr>
        <p:spPr>
          <a:xfrm>
            <a:off x="9776532" y="2967297"/>
            <a:ext cx="369012" cy="461665"/>
          </a:xfrm>
          <a:prstGeom prst="rect">
            <a:avLst/>
          </a:prstGeom>
          <a:solidFill>
            <a:srgbClr val="7030A0">
              <a:alpha val="50000"/>
            </a:srgbClr>
          </a:solidFill>
          <a:ln>
            <a:solidFill>
              <a:schemeClr val="tx1"/>
            </a:solidFill>
          </a:ln>
        </p:spPr>
        <p:txBody>
          <a:bodyPr wrap="squar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28" name="TextBox 27">
            <a:extLst>
              <a:ext uri="{FF2B5EF4-FFF2-40B4-BE49-F238E27FC236}">
                <a16:creationId xmlns:a16="http://schemas.microsoft.com/office/drawing/2014/main" id="{1E0DD1E4-B39E-A29A-B552-AAF38FD1EB36}"/>
              </a:ext>
            </a:extLst>
          </p:cNvPr>
          <p:cNvSpPr txBox="1"/>
          <p:nvPr/>
        </p:nvSpPr>
        <p:spPr>
          <a:xfrm>
            <a:off x="10145544" y="2967296"/>
            <a:ext cx="369012" cy="461665"/>
          </a:xfrm>
          <a:prstGeom prst="rect">
            <a:avLst/>
          </a:prstGeom>
          <a:solidFill>
            <a:srgbClr val="7030A0">
              <a:alpha val="50000"/>
            </a:srgbClr>
          </a:solidFill>
          <a:ln>
            <a:solidFill>
              <a:schemeClr val="tx1"/>
            </a:solidFill>
          </a:ln>
        </p:spPr>
        <p:txBody>
          <a:bodyPr wrap="squar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n</a:t>
            </a:r>
          </a:p>
        </p:txBody>
      </p:sp>
      <p:cxnSp>
        <p:nvCxnSpPr>
          <p:cNvPr id="29" name="Straight Arrow Connector 28">
            <a:extLst>
              <a:ext uri="{FF2B5EF4-FFF2-40B4-BE49-F238E27FC236}">
                <a16:creationId xmlns:a16="http://schemas.microsoft.com/office/drawing/2014/main" id="{4F586090-1DD0-71B2-8958-0834443C5F6F}"/>
              </a:ext>
            </a:extLst>
          </p:cNvPr>
          <p:cNvCxnSpPr>
            <a:cxnSpLocks/>
          </p:cNvCxnSpPr>
          <p:nvPr/>
        </p:nvCxnSpPr>
        <p:spPr>
          <a:xfrm>
            <a:off x="6455424" y="3786692"/>
            <a:ext cx="4059132"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6B855F6-1EE8-2870-9812-EF4D7BBF2B7A}"/>
              </a:ext>
            </a:extLst>
          </p:cNvPr>
          <p:cNvSpPr txBox="1"/>
          <p:nvPr/>
        </p:nvSpPr>
        <p:spPr>
          <a:xfrm>
            <a:off x="1289256" y="2967311"/>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35" name="TextBox 34">
            <a:extLst>
              <a:ext uri="{FF2B5EF4-FFF2-40B4-BE49-F238E27FC236}">
                <a16:creationId xmlns:a16="http://schemas.microsoft.com/office/drawing/2014/main" id="{33D366BA-75C7-753B-FDB6-CA52AFCFF27D}"/>
              </a:ext>
            </a:extLst>
          </p:cNvPr>
          <p:cNvSpPr txBox="1"/>
          <p:nvPr/>
        </p:nvSpPr>
        <p:spPr>
          <a:xfrm>
            <a:off x="1658268" y="2967310"/>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h</a:t>
            </a:r>
          </a:p>
        </p:txBody>
      </p:sp>
      <p:sp>
        <p:nvSpPr>
          <p:cNvPr id="36" name="TextBox 35">
            <a:extLst>
              <a:ext uri="{FF2B5EF4-FFF2-40B4-BE49-F238E27FC236}">
                <a16:creationId xmlns:a16="http://schemas.microsoft.com/office/drawing/2014/main" id="{7F9311EC-264F-9352-A9E7-80E8FCF876FD}"/>
              </a:ext>
            </a:extLst>
          </p:cNvPr>
          <p:cNvSpPr txBox="1"/>
          <p:nvPr/>
        </p:nvSpPr>
        <p:spPr>
          <a:xfrm>
            <a:off x="2027280" y="2967309"/>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e</a:t>
            </a:r>
          </a:p>
        </p:txBody>
      </p:sp>
      <p:sp>
        <p:nvSpPr>
          <p:cNvPr id="37" name="TextBox 36">
            <a:extLst>
              <a:ext uri="{FF2B5EF4-FFF2-40B4-BE49-F238E27FC236}">
                <a16:creationId xmlns:a16="http://schemas.microsoft.com/office/drawing/2014/main" id="{7CFF1073-81B9-9DE1-04FC-796BAE9AC3EE}"/>
              </a:ext>
            </a:extLst>
          </p:cNvPr>
          <p:cNvSpPr txBox="1"/>
          <p:nvPr/>
        </p:nvSpPr>
        <p:spPr>
          <a:xfrm>
            <a:off x="2396292" y="2967308"/>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 </a:t>
            </a:r>
          </a:p>
        </p:txBody>
      </p:sp>
      <p:sp>
        <p:nvSpPr>
          <p:cNvPr id="38" name="TextBox 37">
            <a:extLst>
              <a:ext uri="{FF2B5EF4-FFF2-40B4-BE49-F238E27FC236}">
                <a16:creationId xmlns:a16="http://schemas.microsoft.com/office/drawing/2014/main" id="{D769EACA-016F-682D-AF10-88B8548FF13E}"/>
              </a:ext>
            </a:extLst>
          </p:cNvPr>
          <p:cNvSpPr txBox="1"/>
          <p:nvPr/>
        </p:nvSpPr>
        <p:spPr>
          <a:xfrm>
            <a:off x="2765304" y="2967307"/>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c</a:t>
            </a:r>
          </a:p>
        </p:txBody>
      </p:sp>
      <p:sp>
        <p:nvSpPr>
          <p:cNvPr id="39" name="TextBox 38">
            <a:extLst>
              <a:ext uri="{FF2B5EF4-FFF2-40B4-BE49-F238E27FC236}">
                <a16:creationId xmlns:a16="http://schemas.microsoft.com/office/drawing/2014/main" id="{3F59A855-0D82-1352-87A1-430A2558882D}"/>
              </a:ext>
            </a:extLst>
          </p:cNvPr>
          <p:cNvSpPr txBox="1"/>
          <p:nvPr/>
        </p:nvSpPr>
        <p:spPr>
          <a:xfrm>
            <a:off x="3134316" y="2967306"/>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o</a:t>
            </a:r>
          </a:p>
        </p:txBody>
      </p:sp>
      <p:sp>
        <p:nvSpPr>
          <p:cNvPr id="40" name="TextBox 39">
            <a:extLst>
              <a:ext uri="{FF2B5EF4-FFF2-40B4-BE49-F238E27FC236}">
                <a16:creationId xmlns:a16="http://schemas.microsoft.com/office/drawing/2014/main" id="{DA4B2278-1AA2-02DB-80A6-1EF6B16EBC38}"/>
              </a:ext>
            </a:extLst>
          </p:cNvPr>
          <p:cNvSpPr txBox="1"/>
          <p:nvPr/>
        </p:nvSpPr>
        <p:spPr>
          <a:xfrm>
            <a:off x="3503328" y="2967305"/>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s</a:t>
            </a:r>
          </a:p>
        </p:txBody>
      </p:sp>
      <p:sp>
        <p:nvSpPr>
          <p:cNvPr id="41" name="TextBox 40">
            <a:extLst>
              <a:ext uri="{FF2B5EF4-FFF2-40B4-BE49-F238E27FC236}">
                <a16:creationId xmlns:a16="http://schemas.microsoft.com/office/drawing/2014/main" id="{9DC9CF8F-F259-2A9B-FB4B-4BC4FF3218E3}"/>
              </a:ext>
            </a:extLst>
          </p:cNvPr>
          <p:cNvSpPr txBox="1"/>
          <p:nvPr/>
        </p:nvSpPr>
        <p:spPr>
          <a:xfrm>
            <a:off x="3872340" y="2967304"/>
            <a:ext cx="369012" cy="461665"/>
          </a:xfrm>
          <a:prstGeom prst="rect">
            <a:avLst/>
          </a:prstGeom>
          <a:no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t</a:t>
            </a:r>
          </a:p>
        </p:txBody>
      </p:sp>
      <p:sp>
        <p:nvSpPr>
          <p:cNvPr id="3" name="TextBox 2">
            <a:extLst>
              <a:ext uri="{FF2B5EF4-FFF2-40B4-BE49-F238E27FC236}">
                <a16:creationId xmlns:a16="http://schemas.microsoft.com/office/drawing/2014/main" id="{3FB49650-E5A2-2C82-14C7-AC5E485ECD4D}"/>
              </a:ext>
            </a:extLst>
          </p:cNvPr>
          <p:cNvSpPr txBox="1"/>
          <p:nvPr/>
        </p:nvSpPr>
        <p:spPr>
          <a:xfrm>
            <a:off x="6824436" y="2967304"/>
            <a:ext cx="369012" cy="461665"/>
          </a:xfrm>
          <a:prstGeom prst="rect">
            <a:avLst/>
          </a:prstGeom>
          <a:solidFill>
            <a:srgbClr val="7030A0">
              <a:alpha val="50000"/>
            </a:srgbClr>
          </a:solidFill>
          <a:ln>
            <a:solidFill>
              <a:schemeClr val="tx1"/>
            </a:solidFill>
          </a:ln>
        </p:spPr>
        <p:txBody>
          <a:bodyPr wrap="none" rtlCol="0">
            <a:spAutoFit/>
          </a:bodyPr>
          <a:lstStyle/>
          <a:p>
            <a:r>
              <a:rPr lang="en-US" sz="2400" dirty="0">
                <a:latin typeface="Fira Code" panose="020B0809050000020004" pitchFamily="49" charset="0"/>
                <a:ea typeface="Fira Code" panose="020B0809050000020004" pitchFamily="49" charset="0"/>
                <a:cs typeface="Fira Code" panose="020B0809050000020004" pitchFamily="49" charset="0"/>
              </a:rPr>
              <a:t>}</a:t>
            </a:r>
          </a:p>
        </p:txBody>
      </p:sp>
      <p:sp>
        <p:nvSpPr>
          <p:cNvPr id="5" name="Rectangle 4">
            <a:extLst>
              <a:ext uri="{FF2B5EF4-FFF2-40B4-BE49-F238E27FC236}">
                <a16:creationId xmlns:a16="http://schemas.microsoft.com/office/drawing/2014/main" id="{37F6FB28-9177-D55B-D51F-69DB301C66D8}"/>
              </a:ext>
            </a:extLst>
          </p:cNvPr>
          <p:cNvSpPr/>
          <p:nvPr/>
        </p:nvSpPr>
        <p:spPr>
          <a:xfrm>
            <a:off x="7183523" y="2967288"/>
            <a:ext cx="369012" cy="4616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569BD8E-893C-19F1-4358-0FBECEEB4461}"/>
              </a:ext>
            </a:extLst>
          </p:cNvPr>
          <p:cNvCxnSpPr>
            <a:cxnSpLocks/>
          </p:cNvCxnSpPr>
          <p:nvPr/>
        </p:nvCxnSpPr>
        <p:spPr>
          <a:xfrm>
            <a:off x="7377954" y="2248699"/>
            <a:ext cx="0" cy="6178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B71F456E-C39A-297C-458D-B18D9817E120}"/>
              </a:ext>
            </a:extLst>
          </p:cNvPr>
          <p:cNvSpPr>
            <a:spLocks noGrp="1"/>
          </p:cNvSpPr>
          <p:nvPr>
            <p:ph type="sldNum" sz="quarter" idx="12"/>
          </p:nvPr>
        </p:nvSpPr>
        <p:spPr/>
        <p:txBody>
          <a:bodyPr/>
          <a:lstStyle/>
          <a:p>
            <a:fld id="{0EED7EFE-8F4A-4E55-AD2D-7D815A96E790}" type="slidenum">
              <a:rPr lang="en-US" smtClean="0"/>
              <a:t>82</a:t>
            </a:fld>
            <a:endParaRPr lang="en-US"/>
          </a:p>
        </p:txBody>
      </p:sp>
    </p:spTree>
    <p:extLst>
      <p:ext uri="{BB962C8B-B14F-4D97-AF65-F5344CB8AC3E}">
        <p14:creationId xmlns:p14="http://schemas.microsoft.com/office/powerpoint/2010/main" val="225121231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1528808" y="2455258"/>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5715026" cy="461665"/>
          </a:xfrm>
          <a:prstGeom prst="rect">
            <a:avLst/>
          </a:prstGeom>
          <a:noFill/>
        </p:spPr>
        <p:txBody>
          <a:bodyPr wrap="none" rtlCol="0">
            <a:spAutoFit/>
          </a:bodyPr>
          <a:lstStyle/>
          <a:p>
            <a:r>
              <a:rPr lang="it-IT" sz="2400" b="0" dirty="0">
                <a:effectLst/>
                <a:latin typeface="Fira Code" panose="020B0809050000020004" pitchFamily="49" charset="0"/>
              </a:rPr>
              <a:t>['H', 'e', 'l', 'l', </a:t>
            </a:r>
            <a:r>
              <a:rPr lang="it-IT" sz="2400" dirty="0">
                <a:latin typeface="Fira Code" panose="020B0809050000020004" pitchFamily="49" charset="0"/>
              </a:rPr>
              <a:t>'o', '!']</a:t>
            </a:r>
            <a:endParaRPr lang="it-IT" sz="2400" b="0" dirty="0">
              <a:effectLst/>
              <a:latin typeface="Fira Code" panose="020B0809050000020004" pitchFamily="49" charset="0"/>
            </a:endParaRPr>
          </a:p>
        </p:txBody>
      </p:sp>
      <p:sp>
        <p:nvSpPr>
          <p:cNvPr id="5" name="Slide Number Placeholder 4">
            <a:extLst>
              <a:ext uri="{FF2B5EF4-FFF2-40B4-BE49-F238E27FC236}">
                <a16:creationId xmlns:a16="http://schemas.microsoft.com/office/drawing/2014/main" id="{B31E34EF-F951-F709-4FA8-19856A001B63}"/>
              </a:ext>
            </a:extLst>
          </p:cNvPr>
          <p:cNvSpPr>
            <a:spLocks noGrp="1"/>
          </p:cNvSpPr>
          <p:nvPr>
            <p:ph type="sldNum" sz="quarter" idx="12"/>
          </p:nvPr>
        </p:nvSpPr>
        <p:spPr/>
        <p:txBody>
          <a:bodyPr/>
          <a:lstStyle/>
          <a:p>
            <a:fld id="{0EED7EFE-8F4A-4E55-AD2D-7D815A96E790}" type="slidenum">
              <a:rPr lang="en-US" smtClean="0"/>
              <a:t>83</a:t>
            </a:fld>
            <a:endParaRPr lang="en-US"/>
          </a:p>
        </p:txBody>
      </p:sp>
    </p:spTree>
    <p:extLst>
      <p:ext uri="{BB962C8B-B14F-4D97-AF65-F5344CB8AC3E}">
        <p14:creationId xmlns:p14="http://schemas.microsoft.com/office/powerpoint/2010/main" val="3478152286"/>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4576808"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5715026" cy="461665"/>
          </a:xfrm>
          <a:prstGeom prst="rect">
            <a:avLst/>
          </a:prstGeom>
          <a:noFill/>
        </p:spPr>
        <p:txBody>
          <a:bodyPr wrap="none" rtlCol="0">
            <a:spAutoFit/>
          </a:bodyPr>
          <a:lstStyle/>
          <a:p>
            <a:r>
              <a:rPr lang="it-IT" sz="2400" b="0" dirty="0">
                <a:effectLst/>
                <a:latin typeface="Fira Code" panose="020B0809050000020004" pitchFamily="49" charset="0"/>
              </a:rPr>
              <a:t>['H', 'e', 'l', 'l', </a:t>
            </a:r>
            <a:r>
              <a:rPr lang="it-IT" sz="2400" dirty="0">
                <a:latin typeface="Fira Code" panose="020B0809050000020004" pitchFamily="49" charset="0"/>
              </a:rPr>
              <a:t>'o', '!']</a:t>
            </a:r>
            <a:endParaRPr lang="it-IT" sz="2400" b="0" dirty="0">
              <a:effectLst/>
              <a:latin typeface="Fira Code" panose="020B0809050000020004" pitchFamily="49" charset="0"/>
            </a:endParaRPr>
          </a:p>
        </p:txBody>
      </p:sp>
      <p:sp>
        <p:nvSpPr>
          <p:cNvPr id="3" name="TextBox 2">
            <a:extLst>
              <a:ext uri="{FF2B5EF4-FFF2-40B4-BE49-F238E27FC236}">
                <a16:creationId xmlns:a16="http://schemas.microsoft.com/office/drawing/2014/main" id="{F10213F5-C73B-7E84-D24F-95BDD363DA75}"/>
              </a:ext>
            </a:extLst>
          </p:cNvPr>
          <p:cNvSpPr txBox="1"/>
          <p:nvPr/>
        </p:nvSpPr>
        <p:spPr>
          <a:xfrm>
            <a:off x="1528808" y="2455258"/>
            <a:ext cx="3048000" cy="584775"/>
          </a:xfrm>
          <a:prstGeom prst="rect">
            <a:avLst/>
          </a:prstGeom>
          <a:solidFill>
            <a:srgbClr val="7030A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underlying</a:t>
            </a:r>
          </a:p>
        </p:txBody>
      </p:sp>
      <p:sp>
        <p:nvSpPr>
          <p:cNvPr id="6" name="Slide Number Placeholder 5">
            <a:extLst>
              <a:ext uri="{FF2B5EF4-FFF2-40B4-BE49-F238E27FC236}">
                <a16:creationId xmlns:a16="http://schemas.microsoft.com/office/drawing/2014/main" id="{445383CA-552F-7BAA-D8F1-C321BFBE9248}"/>
              </a:ext>
            </a:extLst>
          </p:cNvPr>
          <p:cNvSpPr>
            <a:spLocks noGrp="1"/>
          </p:cNvSpPr>
          <p:nvPr>
            <p:ph type="sldNum" sz="quarter" idx="12"/>
          </p:nvPr>
        </p:nvSpPr>
        <p:spPr/>
        <p:txBody>
          <a:bodyPr/>
          <a:lstStyle/>
          <a:p>
            <a:fld id="{0EED7EFE-8F4A-4E55-AD2D-7D815A96E790}" type="slidenum">
              <a:rPr lang="en-US" smtClean="0"/>
              <a:t>84</a:t>
            </a:fld>
            <a:endParaRPr lang="en-US"/>
          </a:p>
        </p:txBody>
      </p:sp>
    </p:spTree>
    <p:extLst>
      <p:ext uri="{BB962C8B-B14F-4D97-AF65-F5344CB8AC3E}">
        <p14:creationId xmlns:p14="http://schemas.microsoft.com/office/powerpoint/2010/main" val="247596877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7624808"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5715026" cy="461665"/>
          </a:xfrm>
          <a:prstGeom prst="rect">
            <a:avLst/>
          </a:prstGeom>
          <a:noFill/>
        </p:spPr>
        <p:txBody>
          <a:bodyPr wrap="none" rtlCol="0">
            <a:spAutoFit/>
          </a:bodyPr>
          <a:lstStyle/>
          <a:p>
            <a:r>
              <a:rPr lang="it-IT" sz="2400" b="0" dirty="0">
                <a:effectLst/>
                <a:latin typeface="Fira Code" panose="020B0809050000020004" pitchFamily="49" charset="0"/>
              </a:rPr>
              <a:t>['H', 'e', 'l', 'l', </a:t>
            </a:r>
            <a:r>
              <a:rPr lang="it-IT" sz="2400" dirty="0">
                <a:latin typeface="Fira Code" panose="020B0809050000020004" pitchFamily="49" charset="0"/>
              </a:rPr>
              <a:t>'o', '!']</a:t>
            </a:r>
            <a:endParaRPr lang="it-IT" sz="2400" b="0" dirty="0">
              <a:effectLst/>
              <a:latin typeface="Fira Code" panose="020B0809050000020004" pitchFamily="49" charset="0"/>
            </a:endParaRPr>
          </a:p>
        </p:txBody>
      </p:sp>
      <p:sp>
        <p:nvSpPr>
          <p:cNvPr id="3" name="TextBox 2">
            <a:extLst>
              <a:ext uri="{FF2B5EF4-FFF2-40B4-BE49-F238E27FC236}">
                <a16:creationId xmlns:a16="http://schemas.microsoft.com/office/drawing/2014/main" id="{F10213F5-C73B-7E84-D24F-95BDD363DA75}"/>
              </a:ext>
            </a:extLst>
          </p:cNvPr>
          <p:cNvSpPr txBox="1"/>
          <p:nvPr/>
        </p:nvSpPr>
        <p:spPr>
          <a:xfrm>
            <a:off x="4576808" y="2455258"/>
            <a:ext cx="3048000" cy="584775"/>
          </a:xfrm>
          <a:prstGeom prst="rect">
            <a:avLst/>
          </a:prstGeom>
          <a:solidFill>
            <a:srgbClr val="7030A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underlying</a:t>
            </a:r>
          </a:p>
        </p:txBody>
      </p:sp>
      <p:sp>
        <p:nvSpPr>
          <p:cNvPr id="7" name="TextBox 6">
            <a:extLst>
              <a:ext uri="{FF2B5EF4-FFF2-40B4-BE49-F238E27FC236}">
                <a16:creationId xmlns:a16="http://schemas.microsoft.com/office/drawing/2014/main" id="{909EBD24-521F-1552-EB2B-3A8FA67456C6}"/>
              </a:ext>
            </a:extLst>
          </p:cNvPr>
          <p:cNvSpPr txBox="1"/>
          <p:nvPr/>
        </p:nvSpPr>
        <p:spPr>
          <a:xfrm>
            <a:off x="1528808" y="2455257"/>
            <a:ext cx="3048000" cy="584775"/>
          </a:xfrm>
          <a:prstGeom prst="rect">
            <a:avLst/>
          </a:prstGeom>
          <a:solidFill>
            <a:srgbClr val="FFC00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top-level</a:t>
            </a:r>
          </a:p>
        </p:txBody>
      </p:sp>
      <p:sp>
        <p:nvSpPr>
          <p:cNvPr id="6" name="Slide Number Placeholder 5">
            <a:extLst>
              <a:ext uri="{FF2B5EF4-FFF2-40B4-BE49-F238E27FC236}">
                <a16:creationId xmlns:a16="http://schemas.microsoft.com/office/drawing/2014/main" id="{70F2B27E-EA3E-6F55-2299-40441F7A05B6}"/>
              </a:ext>
            </a:extLst>
          </p:cNvPr>
          <p:cNvSpPr>
            <a:spLocks noGrp="1"/>
          </p:cNvSpPr>
          <p:nvPr>
            <p:ph type="sldNum" sz="quarter" idx="12"/>
          </p:nvPr>
        </p:nvSpPr>
        <p:spPr/>
        <p:txBody>
          <a:bodyPr/>
          <a:lstStyle/>
          <a:p>
            <a:fld id="{0EED7EFE-8F4A-4E55-AD2D-7D815A96E790}" type="slidenum">
              <a:rPr lang="en-US" smtClean="0"/>
              <a:t>85</a:t>
            </a:fld>
            <a:endParaRPr lang="en-US"/>
          </a:p>
        </p:txBody>
      </p:sp>
    </p:spTree>
    <p:extLst>
      <p:ext uri="{BB962C8B-B14F-4D97-AF65-F5344CB8AC3E}">
        <p14:creationId xmlns:p14="http://schemas.microsoft.com/office/powerpoint/2010/main" val="420031882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8056336"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5715026" cy="461665"/>
          </a:xfrm>
          <a:prstGeom prst="rect">
            <a:avLst/>
          </a:prstGeom>
          <a:noFill/>
        </p:spPr>
        <p:txBody>
          <a:bodyPr wrap="none" rtlCol="0">
            <a:spAutoFit/>
          </a:bodyPr>
          <a:lstStyle/>
          <a:p>
            <a:r>
              <a:rPr lang="it-IT" sz="2400" b="0" dirty="0">
                <a:effectLst/>
                <a:latin typeface="Fira Code" panose="020B0809050000020004" pitchFamily="49" charset="0"/>
              </a:rPr>
              <a:t>['H', 'e', 'l', 'l', </a:t>
            </a:r>
            <a:r>
              <a:rPr lang="it-IT" sz="2400" dirty="0">
                <a:latin typeface="Fira Code" panose="020B0809050000020004" pitchFamily="49" charset="0"/>
              </a:rPr>
              <a:t>'o', '!']</a:t>
            </a:r>
            <a:endParaRPr lang="it-IT" sz="2400" b="0" dirty="0">
              <a:effectLst/>
              <a:latin typeface="Fira Code" panose="020B0809050000020004" pitchFamily="49" charset="0"/>
            </a:endParaRPr>
          </a:p>
        </p:txBody>
      </p:sp>
      <p:sp>
        <p:nvSpPr>
          <p:cNvPr id="3" name="TextBox 2">
            <a:extLst>
              <a:ext uri="{FF2B5EF4-FFF2-40B4-BE49-F238E27FC236}">
                <a16:creationId xmlns:a16="http://schemas.microsoft.com/office/drawing/2014/main" id="{F10213F5-C73B-7E84-D24F-95BDD363DA75}"/>
              </a:ext>
            </a:extLst>
          </p:cNvPr>
          <p:cNvSpPr txBox="1"/>
          <p:nvPr/>
        </p:nvSpPr>
        <p:spPr>
          <a:xfrm>
            <a:off x="5008336" y="2455258"/>
            <a:ext cx="3048000" cy="584775"/>
          </a:xfrm>
          <a:prstGeom prst="rect">
            <a:avLst/>
          </a:prstGeom>
          <a:solidFill>
            <a:srgbClr val="7030A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underlying</a:t>
            </a:r>
          </a:p>
        </p:txBody>
      </p:sp>
      <p:sp>
        <p:nvSpPr>
          <p:cNvPr id="7" name="TextBox 6">
            <a:extLst>
              <a:ext uri="{FF2B5EF4-FFF2-40B4-BE49-F238E27FC236}">
                <a16:creationId xmlns:a16="http://schemas.microsoft.com/office/drawing/2014/main" id="{909EBD24-521F-1552-EB2B-3A8FA67456C6}"/>
              </a:ext>
            </a:extLst>
          </p:cNvPr>
          <p:cNvSpPr txBox="1"/>
          <p:nvPr/>
        </p:nvSpPr>
        <p:spPr>
          <a:xfrm>
            <a:off x="1960336" y="2455257"/>
            <a:ext cx="3048000" cy="584775"/>
          </a:xfrm>
          <a:prstGeom prst="rect">
            <a:avLst/>
          </a:prstGeom>
          <a:solidFill>
            <a:srgbClr val="FFC00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top-level</a:t>
            </a:r>
          </a:p>
        </p:txBody>
      </p:sp>
      <p:sp>
        <p:nvSpPr>
          <p:cNvPr id="8" name="TextBox 7">
            <a:extLst>
              <a:ext uri="{FF2B5EF4-FFF2-40B4-BE49-F238E27FC236}">
                <a16:creationId xmlns:a16="http://schemas.microsoft.com/office/drawing/2014/main" id="{D3062770-C1F6-6100-EB5E-7C23C01683FB}"/>
              </a:ext>
            </a:extLst>
          </p:cNvPr>
          <p:cNvSpPr txBox="1"/>
          <p:nvPr/>
        </p:nvSpPr>
        <p:spPr>
          <a:xfrm>
            <a:off x="1528808"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6" name="Slide Number Placeholder 5">
            <a:extLst>
              <a:ext uri="{FF2B5EF4-FFF2-40B4-BE49-F238E27FC236}">
                <a16:creationId xmlns:a16="http://schemas.microsoft.com/office/drawing/2014/main" id="{42633DBB-0A58-FE40-02F9-5A1A23BBAF1C}"/>
              </a:ext>
            </a:extLst>
          </p:cNvPr>
          <p:cNvSpPr>
            <a:spLocks noGrp="1"/>
          </p:cNvSpPr>
          <p:nvPr>
            <p:ph type="sldNum" sz="quarter" idx="12"/>
          </p:nvPr>
        </p:nvSpPr>
        <p:spPr/>
        <p:txBody>
          <a:bodyPr/>
          <a:lstStyle/>
          <a:p>
            <a:fld id="{0EED7EFE-8F4A-4E55-AD2D-7D815A96E790}" type="slidenum">
              <a:rPr lang="en-US" smtClean="0"/>
              <a:t>86</a:t>
            </a:fld>
            <a:endParaRPr lang="en-US"/>
          </a:p>
        </p:txBody>
      </p:sp>
    </p:spTree>
    <p:extLst>
      <p:ext uri="{BB962C8B-B14F-4D97-AF65-F5344CB8AC3E}">
        <p14:creationId xmlns:p14="http://schemas.microsoft.com/office/powerpoint/2010/main" val="405181278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8056336"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4608954" cy="461665"/>
          </a:xfrm>
          <a:prstGeom prst="rect">
            <a:avLst/>
          </a:prstGeom>
          <a:noFill/>
        </p:spPr>
        <p:txBody>
          <a:bodyPr wrap="none" rtlCol="0">
            <a:spAutoFit/>
          </a:bodyPr>
          <a:lstStyle/>
          <a:p>
            <a:r>
              <a:rPr lang="it-IT" sz="2400" b="0" dirty="0">
                <a:effectLst/>
                <a:latin typeface="Fira Code" panose="020B0809050000020004" pitchFamily="49" charset="0"/>
              </a:rPr>
              <a:t>[48, 65, 6c, 6c, 6f, 21]</a:t>
            </a:r>
            <a:endParaRPr lang="en-US" sz="2400" b="0" dirty="0">
              <a:effectLst/>
              <a:latin typeface="Fira Code" panose="020B0809050000020004" pitchFamily="49" charset="0"/>
            </a:endParaRPr>
          </a:p>
        </p:txBody>
      </p:sp>
      <p:sp>
        <p:nvSpPr>
          <p:cNvPr id="3" name="TextBox 2">
            <a:extLst>
              <a:ext uri="{FF2B5EF4-FFF2-40B4-BE49-F238E27FC236}">
                <a16:creationId xmlns:a16="http://schemas.microsoft.com/office/drawing/2014/main" id="{F10213F5-C73B-7E84-D24F-95BDD363DA75}"/>
              </a:ext>
            </a:extLst>
          </p:cNvPr>
          <p:cNvSpPr txBox="1"/>
          <p:nvPr/>
        </p:nvSpPr>
        <p:spPr>
          <a:xfrm>
            <a:off x="5008336" y="2455258"/>
            <a:ext cx="3048000"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x</a:t>
            </a:r>
          </a:p>
        </p:txBody>
      </p:sp>
      <p:sp>
        <p:nvSpPr>
          <p:cNvPr id="7" name="TextBox 6">
            <a:extLst>
              <a:ext uri="{FF2B5EF4-FFF2-40B4-BE49-F238E27FC236}">
                <a16:creationId xmlns:a16="http://schemas.microsoft.com/office/drawing/2014/main" id="{909EBD24-521F-1552-EB2B-3A8FA67456C6}"/>
              </a:ext>
            </a:extLst>
          </p:cNvPr>
          <p:cNvSpPr txBox="1"/>
          <p:nvPr/>
        </p:nvSpPr>
        <p:spPr>
          <a:xfrm>
            <a:off x="1960336" y="2455257"/>
            <a:ext cx="3048000" cy="584775"/>
          </a:xfrm>
          <a:prstGeom prst="rect">
            <a:avLst/>
          </a:prstGeom>
          <a:solidFill>
            <a:srgbClr val="FFC00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top-level</a:t>
            </a:r>
          </a:p>
        </p:txBody>
      </p:sp>
      <p:sp>
        <p:nvSpPr>
          <p:cNvPr id="8" name="TextBox 7">
            <a:extLst>
              <a:ext uri="{FF2B5EF4-FFF2-40B4-BE49-F238E27FC236}">
                <a16:creationId xmlns:a16="http://schemas.microsoft.com/office/drawing/2014/main" id="{D3062770-C1F6-6100-EB5E-7C23C01683FB}"/>
              </a:ext>
            </a:extLst>
          </p:cNvPr>
          <p:cNvSpPr txBox="1"/>
          <p:nvPr/>
        </p:nvSpPr>
        <p:spPr>
          <a:xfrm>
            <a:off x="1528808"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6" name="Slide Number Placeholder 5">
            <a:extLst>
              <a:ext uri="{FF2B5EF4-FFF2-40B4-BE49-F238E27FC236}">
                <a16:creationId xmlns:a16="http://schemas.microsoft.com/office/drawing/2014/main" id="{CE977AB5-98EC-1B8D-6FA4-970AC2F8AAD9}"/>
              </a:ext>
            </a:extLst>
          </p:cNvPr>
          <p:cNvSpPr>
            <a:spLocks noGrp="1"/>
          </p:cNvSpPr>
          <p:nvPr>
            <p:ph type="sldNum" sz="quarter" idx="12"/>
          </p:nvPr>
        </p:nvSpPr>
        <p:spPr/>
        <p:txBody>
          <a:bodyPr/>
          <a:lstStyle/>
          <a:p>
            <a:fld id="{0EED7EFE-8F4A-4E55-AD2D-7D815A96E790}" type="slidenum">
              <a:rPr lang="en-US" smtClean="0"/>
              <a:t>87</a:t>
            </a:fld>
            <a:endParaRPr lang="en-US"/>
          </a:p>
        </p:txBody>
      </p:sp>
    </p:spTree>
    <p:extLst>
      <p:ext uri="{BB962C8B-B14F-4D97-AF65-F5344CB8AC3E}">
        <p14:creationId xmlns:p14="http://schemas.microsoft.com/office/powerpoint/2010/main" val="226467813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8056336"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6821098" cy="461665"/>
          </a:xfrm>
          <a:prstGeom prst="rect">
            <a:avLst/>
          </a:prstGeom>
          <a:noFill/>
        </p:spPr>
        <p:txBody>
          <a:bodyPr wrap="none" rtlCol="0">
            <a:spAutoFit/>
          </a:bodyPr>
          <a:lstStyle/>
          <a:p>
            <a:r>
              <a:rPr lang="it-IT" sz="2400" b="0" dirty="0">
                <a:effectLst/>
                <a:latin typeface="Fira Code" panose="020B0809050000020004" pitchFamily="49" charset="0"/>
              </a:rPr>
              <a:t>[0x48, 0x65, 0x6c, 0x6c, 0x6f, 0x21]</a:t>
            </a:r>
            <a:endParaRPr lang="en-US" sz="2400" b="0" dirty="0">
              <a:effectLst/>
              <a:latin typeface="Fira Code" panose="020B0809050000020004" pitchFamily="49" charset="0"/>
            </a:endParaRPr>
          </a:p>
        </p:txBody>
      </p:sp>
      <p:sp>
        <p:nvSpPr>
          <p:cNvPr id="3" name="TextBox 2">
            <a:extLst>
              <a:ext uri="{FF2B5EF4-FFF2-40B4-BE49-F238E27FC236}">
                <a16:creationId xmlns:a16="http://schemas.microsoft.com/office/drawing/2014/main" id="{F10213F5-C73B-7E84-D24F-95BDD363DA75}"/>
              </a:ext>
            </a:extLst>
          </p:cNvPr>
          <p:cNvSpPr txBox="1"/>
          <p:nvPr/>
        </p:nvSpPr>
        <p:spPr>
          <a:xfrm>
            <a:off x="5008336" y="2455258"/>
            <a:ext cx="3048000"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#x</a:t>
            </a:r>
          </a:p>
        </p:txBody>
      </p:sp>
      <p:sp>
        <p:nvSpPr>
          <p:cNvPr id="7" name="TextBox 6">
            <a:extLst>
              <a:ext uri="{FF2B5EF4-FFF2-40B4-BE49-F238E27FC236}">
                <a16:creationId xmlns:a16="http://schemas.microsoft.com/office/drawing/2014/main" id="{909EBD24-521F-1552-EB2B-3A8FA67456C6}"/>
              </a:ext>
            </a:extLst>
          </p:cNvPr>
          <p:cNvSpPr txBox="1"/>
          <p:nvPr/>
        </p:nvSpPr>
        <p:spPr>
          <a:xfrm>
            <a:off x="1960336" y="2455257"/>
            <a:ext cx="3048000" cy="584775"/>
          </a:xfrm>
          <a:prstGeom prst="rect">
            <a:avLst/>
          </a:prstGeom>
          <a:solidFill>
            <a:srgbClr val="FFC00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top-level</a:t>
            </a:r>
          </a:p>
        </p:txBody>
      </p:sp>
      <p:sp>
        <p:nvSpPr>
          <p:cNvPr id="8" name="TextBox 7">
            <a:extLst>
              <a:ext uri="{FF2B5EF4-FFF2-40B4-BE49-F238E27FC236}">
                <a16:creationId xmlns:a16="http://schemas.microsoft.com/office/drawing/2014/main" id="{D3062770-C1F6-6100-EB5E-7C23C01683FB}"/>
              </a:ext>
            </a:extLst>
          </p:cNvPr>
          <p:cNvSpPr txBox="1"/>
          <p:nvPr/>
        </p:nvSpPr>
        <p:spPr>
          <a:xfrm>
            <a:off x="1528808"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6" name="Slide Number Placeholder 5">
            <a:extLst>
              <a:ext uri="{FF2B5EF4-FFF2-40B4-BE49-F238E27FC236}">
                <a16:creationId xmlns:a16="http://schemas.microsoft.com/office/drawing/2014/main" id="{F95BBB6E-80EF-32B4-0648-4BB6861D1653}"/>
              </a:ext>
            </a:extLst>
          </p:cNvPr>
          <p:cNvSpPr>
            <a:spLocks noGrp="1"/>
          </p:cNvSpPr>
          <p:nvPr>
            <p:ph type="sldNum" sz="quarter" idx="12"/>
          </p:nvPr>
        </p:nvSpPr>
        <p:spPr/>
        <p:txBody>
          <a:bodyPr/>
          <a:lstStyle/>
          <a:p>
            <a:fld id="{0EED7EFE-8F4A-4E55-AD2D-7D815A96E790}" type="slidenum">
              <a:rPr lang="en-US" smtClean="0"/>
              <a:t>88</a:t>
            </a:fld>
            <a:endParaRPr lang="en-US"/>
          </a:p>
        </p:txBody>
      </p:sp>
    </p:spTree>
    <p:extLst>
      <p:ext uri="{BB962C8B-B14F-4D97-AF65-F5344CB8AC3E}">
        <p14:creationId xmlns:p14="http://schemas.microsoft.com/office/powerpoint/2010/main" val="2276838869"/>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8056336"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5346335" cy="461665"/>
          </a:xfrm>
          <a:prstGeom prst="rect">
            <a:avLst/>
          </a:prstGeom>
          <a:noFill/>
        </p:spPr>
        <p:txBody>
          <a:bodyPr wrap="none" rtlCol="0">
            <a:spAutoFit/>
          </a:bodyPr>
          <a:lstStyle/>
          <a:p>
            <a:r>
              <a:rPr lang="en-US" sz="2400" b="0" dirty="0">
                <a:effectLst/>
                <a:latin typeface="Fira Code" panose="020B0809050000020004" pitchFamily="49" charset="0"/>
              </a:rPr>
              <a:t>[72, </a:t>
            </a:r>
            <a:r>
              <a:rPr lang="en-US" sz="2400" dirty="0">
                <a:latin typeface="Fira Code" panose="020B0809050000020004" pitchFamily="49" charset="0"/>
              </a:rPr>
              <a:t>101</a:t>
            </a:r>
            <a:r>
              <a:rPr lang="en-US" sz="2400" b="0" dirty="0">
                <a:effectLst/>
                <a:latin typeface="Fira Code" panose="020B0809050000020004" pitchFamily="49" charset="0"/>
              </a:rPr>
              <a:t>, 108, 108, 111, 33]</a:t>
            </a:r>
          </a:p>
        </p:txBody>
      </p:sp>
      <p:sp>
        <p:nvSpPr>
          <p:cNvPr id="3" name="TextBox 2">
            <a:extLst>
              <a:ext uri="{FF2B5EF4-FFF2-40B4-BE49-F238E27FC236}">
                <a16:creationId xmlns:a16="http://schemas.microsoft.com/office/drawing/2014/main" id="{F10213F5-C73B-7E84-D24F-95BDD363DA75}"/>
              </a:ext>
            </a:extLst>
          </p:cNvPr>
          <p:cNvSpPr txBox="1"/>
          <p:nvPr/>
        </p:nvSpPr>
        <p:spPr>
          <a:xfrm>
            <a:off x="5008336" y="2455258"/>
            <a:ext cx="3048000"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d</a:t>
            </a:r>
          </a:p>
        </p:txBody>
      </p:sp>
      <p:sp>
        <p:nvSpPr>
          <p:cNvPr id="7" name="TextBox 6">
            <a:extLst>
              <a:ext uri="{FF2B5EF4-FFF2-40B4-BE49-F238E27FC236}">
                <a16:creationId xmlns:a16="http://schemas.microsoft.com/office/drawing/2014/main" id="{909EBD24-521F-1552-EB2B-3A8FA67456C6}"/>
              </a:ext>
            </a:extLst>
          </p:cNvPr>
          <p:cNvSpPr txBox="1"/>
          <p:nvPr/>
        </p:nvSpPr>
        <p:spPr>
          <a:xfrm>
            <a:off x="1960336" y="2455257"/>
            <a:ext cx="3048000" cy="584775"/>
          </a:xfrm>
          <a:prstGeom prst="rect">
            <a:avLst/>
          </a:prstGeom>
          <a:solidFill>
            <a:srgbClr val="FFC00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top-level</a:t>
            </a:r>
          </a:p>
        </p:txBody>
      </p:sp>
      <p:sp>
        <p:nvSpPr>
          <p:cNvPr id="8" name="TextBox 7">
            <a:extLst>
              <a:ext uri="{FF2B5EF4-FFF2-40B4-BE49-F238E27FC236}">
                <a16:creationId xmlns:a16="http://schemas.microsoft.com/office/drawing/2014/main" id="{D3062770-C1F6-6100-EB5E-7C23C01683FB}"/>
              </a:ext>
            </a:extLst>
          </p:cNvPr>
          <p:cNvSpPr txBox="1"/>
          <p:nvPr/>
        </p:nvSpPr>
        <p:spPr>
          <a:xfrm>
            <a:off x="1528808"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6" name="Slide Number Placeholder 5">
            <a:extLst>
              <a:ext uri="{FF2B5EF4-FFF2-40B4-BE49-F238E27FC236}">
                <a16:creationId xmlns:a16="http://schemas.microsoft.com/office/drawing/2014/main" id="{67D6B6CA-9CDF-AF20-DBC7-0A2316E745B2}"/>
              </a:ext>
            </a:extLst>
          </p:cNvPr>
          <p:cNvSpPr>
            <a:spLocks noGrp="1"/>
          </p:cNvSpPr>
          <p:nvPr>
            <p:ph type="sldNum" sz="quarter" idx="12"/>
          </p:nvPr>
        </p:nvSpPr>
        <p:spPr/>
        <p:txBody>
          <a:bodyPr/>
          <a:lstStyle/>
          <a:p>
            <a:fld id="{0EED7EFE-8F4A-4E55-AD2D-7D815A96E790}" type="slidenum">
              <a:rPr lang="en-US" smtClean="0"/>
              <a:t>89</a:t>
            </a:fld>
            <a:endParaRPr lang="en-US"/>
          </a:p>
        </p:txBody>
      </p:sp>
    </p:spTree>
    <p:extLst>
      <p:ext uri="{BB962C8B-B14F-4D97-AF65-F5344CB8AC3E}">
        <p14:creationId xmlns:p14="http://schemas.microsoft.com/office/powerpoint/2010/main" val="278061470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9B9A-9A44-8C49-16C2-5DAA5D86FDCE}"/>
              </a:ext>
            </a:extLst>
          </p:cNvPr>
          <p:cNvSpPr>
            <a:spLocks noGrp="1"/>
          </p:cNvSpPr>
          <p:nvPr>
            <p:ph type="title"/>
          </p:nvPr>
        </p:nvSpPr>
        <p:spPr/>
        <p:txBody>
          <a:bodyPr/>
          <a:lstStyle/>
          <a:p>
            <a:r>
              <a:rPr lang="en-US" dirty="0"/>
              <a:t>Then C++ introduced </a:t>
            </a:r>
            <a:r>
              <a:rPr lang="en-US" dirty="0">
                <a:solidFill>
                  <a:schemeClr val="accent6"/>
                </a:solidFill>
              </a:rPr>
              <a:t>iostreams</a:t>
            </a:r>
          </a:p>
        </p:txBody>
      </p:sp>
      <p:sp>
        <p:nvSpPr>
          <p:cNvPr id="4" name="TextBox 3">
            <a:extLst>
              <a:ext uri="{FF2B5EF4-FFF2-40B4-BE49-F238E27FC236}">
                <a16:creationId xmlns:a16="http://schemas.microsoft.com/office/drawing/2014/main" id="{84C428A7-6AF8-D0CD-AF97-E3E1B420C077}"/>
              </a:ext>
            </a:extLst>
          </p:cNvPr>
          <p:cNvSpPr txBox="1"/>
          <p:nvPr/>
        </p:nvSpPr>
        <p:spPr>
          <a:xfrm>
            <a:off x="1097280" y="2274838"/>
            <a:ext cx="5346335" cy="2308324"/>
          </a:xfrm>
          <a:prstGeom prst="rect">
            <a:avLst/>
          </a:prstGeom>
          <a:noFill/>
        </p:spPr>
        <p:txBody>
          <a:bodyPr wrap="none" rtlCol="0">
            <a:spAutoFit/>
          </a:bodyPr>
          <a:lstStyle/>
          <a:p>
            <a:r>
              <a:rPr lang="en-US" sz="2400" b="0" dirty="0">
                <a:solidFill>
                  <a:srgbClr val="267F99"/>
                </a:solidFill>
                <a:effectLst/>
                <a:latin typeface="Fira Code" panose="020B0809050000020004" pitchFamily="49" charset="0"/>
              </a:rPr>
              <a:t>std</a:t>
            </a:r>
            <a:r>
              <a:rPr lang="en-US" sz="2400" b="0" dirty="0">
                <a:solidFill>
                  <a:srgbClr val="000000"/>
                </a:solidFill>
                <a:effectLst/>
                <a:latin typeface="Fira Code" panose="020B0809050000020004" pitchFamily="49" charset="0"/>
              </a:rPr>
              <a:t>::</a:t>
            </a:r>
            <a:r>
              <a:rPr lang="en-US" sz="2400" b="0" dirty="0" err="1">
                <a:solidFill>
                  <a:srgbClr val="000000"/>
                </a:solidFill>
                <a:effectLst/>
                <a:latin typeface="Fira Code" panose="020B0809050000020004" pitchFamily="49" charset="0"/>
              </a:rPr>
              <a:t>cout</a:t>
            </a:r>
            <a:r>
              <a:rPr lang="en-US" sz="2400" b="0" dirty="0">
                <a:solidFill>
                  <a:srgbClr val="000000"/>
                </a:solidFill>
                <a:effectLst/>
                <a:latin typeface="Fira Code" panose="020B0809050000020004" pitchFamily="49" charset="0"/>
              </a:rPr>
              <a:t> &lt;&lt; </a:t>
            </a:r>
            <a:r>
              <a:rPr lang="en-US" sz="2400" b="0" dirty="0">
                <a:solidFill>
                  <a:srgbClr val="A31515"/>
                </a:solidFill>
                <a:effectLst/>
                <a:latin typeface="Fira Code" panose="020B0809050000020004" pitchFamily="49" charset="0"/>
              </a:rPr>
              <a:t>"The price of "</a:t>
            </a:r>
            <a:endParaRPr lang="en-US" sz="2400" b="0"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&lt;&lt; </a:t>
            </a:r>
            <a:r>
              <a:rPr lang="en-US" sz="2400" b="0" dirty="0">
                <a:solidFill>
                  <a:srgbClr val="098658"/>
                </a:solidFill>
                <a:effectLst/>
                <a:latin typeface="Fira Code" panose="020B0809050000020004" pitchFamily="49" charset="0"/>
              </a:rPr>
              <a:t>48879</a:t>
            </a:r>
            <a:endParaRPr lang="en-US" sz="2400" b="0"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&lt;&lt; </a:t>
            </a:r>
            <a:r>
              <a:rPr lang="en-US" sz="2400" b="0" dirty="0">
                <a:solidFill>
                  <a:srgbClr val="A31515"/>
                </a:solidFill>
                <a:effectLst/>
                <a:latin typeface="Fira Code" panose="020B0809050000020004" pitchFamily="49" charset="0"/>
              </a:rPr>
              <a:t>" is "</a:t>
            </a:r>
            <a:endParaRPr lang="en-US" sz="2400" b="0"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&lt;&lt; </a:t>
            </a:r>
            <a:r>
              <a:rPr lang="en-US" sz="2400" b="0" dirty="0">
                <a:solidFill>
                  <a:srgbClr val="098658"/>
                </a:solidFill>
                <a:effectLst/>
                <a:latin typeface="Fira Code" panose="020B0809050000020004" pitchFamily="49" charset="0"/>
              </a:rPr>
              <a:t>1234</a:t>
            </a:r>
            <a:endParaRPr lang="en-US" sz="2400" b="0" dirty="0">
              <a:solidFill>
                <a:srgbClr val="000000"/>
              </a:solidFill>
              <a:effectLst/>
              <a:latin typeface="Fira Code" panose="020B0809050000020004" pitchFamily="49" charset="0"/>
            </a:endParaRPr>
          </a:p>
          <a:p>
            <a:r>
              <a:rPr lang="en-US" sz="2400" b="0" dirty="0">
                <a:solidFill>
                  <a:srgbClr val="000000"/>
                </a:solidFill>
                <a:effectLst/>
                <a:latin typeface="Fira Code" panose="020B0809050000020004" pitchFamily="49" charset="0"/>
              </a:rPr>
              <a:t>          &lt;&lt; </a:t>
            </a:r>
            <a:r>
              <a:rPr lang="en-US" sz="2400" b="0" dirty="0">
                <a:solidFill>
                  <a:srgbClr val="A31515"/>
                </a:solidFill>
                <a:effectLst/>
                <a:latin typeface="Fira Code" panose="020B0809050000020004" pitchFamily="49" charset="0"/>
              </a:rPr>
              <a:t>'</a:t>
            </a:r>
            <a:r>
              <a:rPr lang="en-US" sz="2400" b="0" dirty="0">
                <a:solidFill>
                  <a:srgbClr val="EE0000"/>
                </a:solidFill>
                <a:effectLst/>
                <a:latin typeface="Fira Code" panose="020B0809050000020004" pitchFamily="49" charset="0"/>
              </a:rPr>
              <a:t>\n</a:t>
            </a:r>
            <a:r>
              <a:rPr lang="en-US" sz="2400" b="0" dirty="0">
                <a:solidFill>
                  <a:srgbClr val="A31515"/>
                </a:solidFill>
                <a:effectLst/>
                <a:latin typeface="Fira Code" panose="020B0809050000020004" pitchFamily="49" charset="0"/>
              </a:rPr>
              <a:t>'</a:t>
            </a:r>
            <a:r>
              <a:rPr lang="en-US" sz="2400" b="0" dirty="0">
                <a:solidFill>
                  <a:srgbClr val="000000"/>
                </a:solidFill>
                <a:effectLst/>
                <a:latin typeface="Fira Code" panose="020B0809050000020004" pitchFamily="49" charset="0"/>
              </a:rPr>
              <a:t>;</a:t>
            </a:r>
          </a:p>
          <a:p>
            <a:endParaRPr lang="en-US" sz="2400" dirty="0"/>
          </a:p>
        </p:txBody>
      </p:sp>
      <p:sp>
        <p:nvSpPr>
          <p:cNvPr id="5" name="TextBox 4">
            <a:extLst>
              <a:ext uri="{FF2B5EF4-FFF2-40B4-BE49-F238E27FC236}">
                <a16:creationId xmlns:a16="http://schemas.microsoft.com/office/drawing/2014/main" id="{1E0DEC86-84FB-CA8D-9917-A4E43A2AB02B}"/>
              </a:ext>
            </a:extLst>
          </p:cNvPr>
          <p:cNvSpPr txBox="1"/>
          <p:nvPr/>
        </p:nvSpPr>
        <p:spPr>
          <a:xfrm>
            <a:off x="6126480" y="4580877"/>
            <a:ext cx="4977645" cy="830997"/>
          </a:xfrm>
          <a:prstGeom prst="rect">
            <a:avLst/>
          </a:prstGeom>
          <a:noFill/>
        </p:spPr>
        <p:txBody>
          <a:bodyPr wrap="none" rtlCol="0">
            <a:spAutoFit/>
          </a:bodyPr>
          <a:lstStyle/>
          <a:p>
            <a:r>
              <a:rPr lang="en-US" sz="2400" b="0" dirty="0">
                <a:effectLst/>
                <a:latin typeface="Fira Code" panose="020B0809050000020004" pitchFamily="49" charset="0"/>
              </a:rPr>
              <a:t>The price of 48879 is 1234</a:t>
            </a:r>
          </a:p>
          <a:p>
            <a:endParaRPr lang="en-US" sz="2400" dirty="0"/>
          </a:p>
        </p:txBody>
      </p:sp>
      <p:sp>
        <p:nvSpPr>
          <p:cNvPr id="7" name="Slide Number Placeholder 6">
            <a:extLst>
              <a:ext uri="{FF2B5EF4-FFF2-40B4-BE49-F238E27FC236}">
                <a16:creationId xmlns:a16="http://schemas.microsoft.com/office/drawing/2014/main" id="{C69A08E8-C8DC-18F5-D320-D76FD9F4E24B}"/>
              </a:ext>
            </a:extLst>
          </p:cNvPr>
          <p:cNvSpPr>
            <a:spLocks noGrp="1"/>
          </p:cNvSpPr>
          <p:nvPr>
            <p:ph type="sldNum" sz="quarter" idx="12"/>
          </p:nvPr>
        </p:nvSpPr>
        <p:spPr/>
        <p:txBody>
          <a:bodyPr/>
          <a:lstStyle/>
          <a:p>
            <a:fld id="{0EED7EFE-8F4A-4E55-AD2D-7D815A96E790}" type="slidenum">
              <a:rPr lang="en-US" smtClean="0"/>
              <a:t>9</a:t>
            </a:fld>
            <a:endParaRPr lang="en-US"/>
          </a:p>
        </p:txBody>
      </p:sp>
    </p:spTree>
    <p:extLst>
      <p:ext uri="{BB962C8B-B14F-4D97-AF65-F5344CB8AC3E}">
        <p14:creationId xmlns:p14="http://schemas.microsoft.com/office/powerpoint/2010/main" val="1558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8056336"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5715026" cy="461665"/>
          </a:xfrm>
          <a:prstGeom prst="rect">
            <a:avLst/>
          </a:prstGeom>
          <a:noFill/>
        </p:spPr>
        <p:txBody>
          <a:bodyPr wrap="none" rtlCol="0">
            <a:spAutoFit/>
          </a:bodyPr>
          <a:lstStyle/>
          <a:p>
            <a:r>
              <a:rPr lang="pt-BR" sz="2400" b="0" dirty="0">
                <a:effectLst/>
                <a:latin typeface="Fira Code" panose="020B0809050000020004" pitchFamily="49" charset="0"/>
              </a:rPr>
              <a:t>[nHn, nen, nln, nln, non, n!n]</a:t>
            </a:r>
          </a:p>
        </p:txBody>
      </p:sp>
      <p:sp>
        <p:nvSpPr>
          <p:cNvPr id="3" name="TextBox 2">
            <a:extLst>
              <a:ext uri="{FF2B5EF4-FFF2-40B4-BE49-F238E27FC236}">
                <a16:creationId xmlns:a16="http://schemas.microsoft.com/office/drawing/2014/main" id="{F10213F5-C73B-7E84-D24F-95BDD363DA75}"/>
              </a:ext>
            </a:extLst>
          </p:cNvPr>
          <p:cNvSpPr txBox="1"/>
          <p:nvPr/>
        </p:nvSpPr>
        <p:spPr>
          <a:xfrm>
            <a:off x="5008336" y="2455258"/>
            <a:ext cx="3048000"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n^3</a:t>
            </a:r>
          </a:p>
        </p:txBody>
      </p:sp>
      <p:sp>
        <p:nvSpPr>
          <p:cNvPr id="7" name="TextBox 6">
            <a:extLst>
              <a:ext uri="{FF2B5EF4-FFF2-40B4-BE49-F238E27FC236}">
                <a16:creationId xmlns:a16="http://schemas.microsoft.com/office/drawing/2014/main" id="{909EBD24-521F-1552-EB2B-3A8FA67456C6}"/>
              </a:ext>
            </a:extLst>
          </p:cNvPr>
          <p:cNvSpPr txBox="1"/>
          <p:nvPr/>
        </p:nvSpPr>
        <p:spPr>
          <a:xfrm>
            <a:off x="1960336" y="2455257"/>
            <a:ext cx="3048000" cy="584775"/>
          </a:xfrm>
          <a:prstGeom prst="rect">
            <a:avLst/>
          </a:prstGeom>
          <a:solidFill>
            <a:srgbClr val="FFC000">
              <a:alpha val="50000"/>
            </a:srgbClr>
          </a:solidFill>
          <a:ln>
            <a:solidFill>
              <a:schemeClr val="tx1"/>
            </a:solidFill>
          </a:ln>
        </p:spPr>
        <p:txBody>
          <a:bodyPr wrap="square" rtlCol="0">
            <a:spAutoFit/>
          </a:bodyPr>
          <a:lstStyle/>
          <a:p>
            <a:pPr algn="ctr"/>
            <a:r>
              <a:rPr lang="en-US" sz="3200" i="1" dirty="0">
                <a:latin typeface="Fira Code" panose="020B0809050000020004" pitchFamily="49" charset="0"/>
                <a:ea typeface="Fira Code" panose="020B0809050000020004" pitchFamily="49" charset="0"/>
                <a:cs typeface="Fira Code" panose="020B0809050000020004" pitchFamily="49" charset="0"/>
              </a:rPr>
              <a:t>top-level</a:t>
            </a:r>
          </a:p>
        </p:txBody>
      </p:sp>
      <p:sp>
        <p:nvSpPr>
          <p:cNvPr id="8" name="TextBox 7">
            <a:extLst>
              <a:ext uri="{FF2B5EF4-FFF2-40B4-BE49-F238E27FC236}">
                <a16:creationId xmlns:a16="http://schemas.microsoft.com/office/drawing/2014/main" id="{D3062770-C1F6-6100-EB5E-7C23C01683FB}"/>
              </a:ext>
            </a:extLst>
          </p:cNvPr>
          <p:cNvSpPr txBox="1"/>
          <p:nvPr/>
        </p:nvSpPr>
        <p:spPr>
          <a:xfrm>
            <a:off x="1528808"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6" name="Slide Number Placeholder 5">
            <a:extLst>
              <a:ext uri="{FF2B5EF4-FFF2-40B4-BE49-F238E27FC236}">
                <a16:creationId xmlns:a16="http://schemas.microsoft.com/office/drawing/2014/main" id="{E09134B5-34C9-21CE-84D0-CF5690784A45}"/>
              </a:ext>
            </a:extLst>
          </p:cNvPr>
          <p:cNvSpPr>
            <a:spLocks noGrp="1"/>
          </p:cNvSpPr>
          <p:nvPr>
            <p:ph type="sldNum" sz="quarter" idx="12"/>
          </p:nvPr>
        </p:nvSpPr>
        <p:spPr/>
        <p:txBody>
          <a:bodyPr/>
          <a:lstStyle/>
          <a:p>
            <a:fld id="{0EED7EFE-8F4A-4E55-AD2D-7D815A96E790}" type="slidenum">
              <a:rPr lang="en-US" smtClean="0"/>
              <a:t>90</a:t>
            </a:fld>
            <a:endParaRPr lang="en-US"/>
          </a:p>
        </p:txBody>
      </p:sp>
    </p:spTree>
    <p:extLst>
      <p:ext uri="{BB962C8B-B14F-4D97-AF65-F5344CB8AC3E}">
        <p14:creationId xmlns:p14="http://schemas.microsoft.com/office/powerpoint/2010/main" val="330810859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8056336"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5346335" cy="461665"/>
          </a:xfrm>
          <a:prstGeom prst="rect">
            <a:avLst/>
          </a:prstGeom>
          <a:noFill/>
        </p:spPr>
        <p:txBody>
          <a:bodyPr wrap="none" rtlCol="0">
            <a:spAutoFit/>
          </a:bodyPr>
          <a:lstStyle/>
          <a:p>
            <a:r>
              <a:rPr lang="pt-BR" sz="2400" b="0" dirty="0">
                <a:effectLst/>
                <a:latin typeface="Fira Code" panose="020B0809050000020004" pitchFamily="49" charset="0"/>
              </a:rPr>
              <a:t>nHn, nen, nln, nln, non, n!n</a:t>
            </a:r>
          </a:p>
        </p:txBody>
      </p:sp>
      <p:sp>
        <p:nvSpPr>
          <p:cNvPr id="3" name="TextBox 2">
            <a:extLst>
              <a:ext uri="{FF2B5EF4-FFF2-40B4-BE49-F238E27FC236}">
                <a16:creationId xmlns:a16="http://schemas.microsoft.com/office/drawing/2014/main" id="{F10213F5-C73B-7E84-D24F-95BDD363DA75}"/>
              </a:ext>
            </a:extLst>
          </p:cNvPr>
          <p:cNvSpPr txBox="1"/>
          <p:nvPr/>
        </p:nvSpPr>
        <p:spPr>
          <a:xfrm>
            <a:off x="5008336" y="2455258"/>
            <a:ext cx="3048000"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n^3</a:t>
            </a:r>
          </a:p>
        </p:txBody>
      </p:sp>
      <p:sp>
        <p:nvSpPr>
          <p:cNvPr id="7" name="TextBox 6">
            <a:extLst>
              <a:ext uri="{FF2B5EF4-FFF2-40B4-BE49-F238E27FC236}">
                <a16:creationId xmlns:a16="http://schemas.microsoft.com/office/drawing/2014/main" id="{909EBD24-521F-1552-EB2B-3A8FA67456C6}"/>
              </a:ext>
            </a:extLst>
          </p:cNvPr>
          <p:cNvSpPr txBox="1"/>
          <p:nvPr/>
        </p:nvSpPr>
        <p:spPr>
          <a:xfrm>
            <a:off x="1960336" y="2455257"/>
            <a:ext cx="3048000" cy="584775"/>
          </a:xfrm>
          <a:prstGeom prst="rect">
            <a:avLst/>
          </a:prstGeom>
          <a:solidFill>
            <a:srgbClr val="FFC00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n</a:t>
            </a:r>
          </a:p>
        </p:txBody>
      </p:sp>
      <p:sp>
        <p:nvSpPr>
          <p:cNvPr id="8" name="TextBox 7">
            <a:extLst>
              <a:ext uri="{FF2B5EF4-FFF2-40B4-BE49-F238E27FC236}">
                <a16:creationId xmlns:a16="http://schemas.microsoft.com/office/drawing/2014/main" id="{D3062770-C1F6-6100-EB5E-7C23C01683FB}"/>
              </a:ext>
            </a:extLst>
          </p:cNvPr>
          <p:cNvSpPr txBox="1"/>
          <p:nvPr/>
        </p:nvSpPr>
        <p:spPr>
          <a:xfrm>
            <a:off x="1528808"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6" name="Slide Number Placeholder 5">
            <a:extLst>
              <a:ext uri="{FF2B5EF4-FFF2-40B4-BE49-F238E27FC236}">
                <a16:creationId xmlns:a16="http://schemas.microsoft.com/office/drawing/2014/main" id="{64DCC469-3041-345D-8D71-3263772479F2}"/>
              </a:ext>
            </a:extLst>
          </p:cNvPr>
          <p:cNvSpPr>
            <a:spLocks noGrp="1"/>
          </p:cNvSpPr>
          <p:nvPr>
            <p:ph type="sldNum" sz="quarter" idx="12"/>
          </p:nvPr>
        </p:nvSpPr>
        <p:spPr/>
        <p:txBody>
          <a:bodyPr/>
          <a:lstStyle/>
          <a:p>
            <a:fld id="{0EED7EFE-8F4A-4E55-AD2D-7D815A96E790}" type="slidenum">
              <a:rPr lang="en-US" smtClean="0"/>
              <a:t>91</a:t>
            </a:fld>
            <a:endParaRPr lang="en-US"/>
          </a:p>
        </p:txBody>
      </p:sp>
    </p:spTree>
    <p:extLst>
      <p:ext uri="{BB962C8B-B14F-4D97-AF65-F5344CB8AC3E}">
        <p14:creationId xmlns:p14="http://schemas.microsoft.com/office/powerpoint/2010/main" val="870024818"/>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2" name="TextBox 31">
            <a:extLst>
              <a:ext uri="{FF2B5EF4-FFF2-40B4-BE49-F238E27FC236}">
                <a16:creationId xmlns:a16="http://schemas.microsoft.com/office/drawing/2014/main" id="{F4CC2122-24AF-B4DB-0FFC-34994372A53D}"/>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4" name="TextBox 33">
            <a:extLst>
              <a:ext uri="{FF2B5EF4-FFF2-40B4-BE49-F238E27FC236}">
                <a16:creationId xmlns:a16="http://schemas.microsoft.com/office/drawing/2014/main" id="{13730367-567E-2772-E58B-F4784B7AF771}"/>
              </a:ext>
            </a:extLst>
          </p:cNvPr>
          <p:cNvSpPr txBox="1"/>
          <p:nvPr/>
        </p:nvSpPr>
        <p:spPr>
          <a:xfrm>
            <a:off x="8487864" y="2455257"/>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5346335" cy="461665"/>
          </a:xfrm>
          <a:prstGeom prst="rect">
            <a:avLst/>
          </a:prstGeom>
          <a:noFill/>
        </p:spPr>
        <p:txBody>
          <a:bodyPr wrap="none" rtlCol="0">
            <a:spAutoFit/>
          </a:bodyPr>
          <a:lstStyle/>
          <a:p>
            <a:r>
              <a:rPr lang="pt-BR" sz="2400" b="0" dirty="0">
                <a:effectLst/>
                <a:latin typeface="Fira Code" panose="020B0809050000020004" pitchFamily="49" charset="0"/>
              </a:rPr>
              <a:t>nHn, nen, nln, nln, non, n!n</a:t>
            </a:r>
          </a:p>
        </p:txBody>
      </p:sp>
      <p:sp>
        <p:nvSpPr>
          <p:cNvPr id="3" name="TextBox 2">
            <a:extLst>
              <a:ext uri="{FF2B5EF4-FFF2-40B4-BE49-F238E27FC236}">
                <a16:creationId xmlns:a16="http://schemas.microsoft.com/office/drawing/2014/main" id="{F10213F5-C73B-7E84-D24F-95BDD363DA75}"/>
              </a:ext>
            </a:extLst>
          </p:cNvPr>
          <p:cNvSpPr txBox="1"/>
          <p:nvPr/>
        </p:nvSpPr>
        <p:spPr>
          <a:xfrm>
            <a:off x="5439864" y="2455258"/>
            <a:ext cx="3048000"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n^3</a:t>
            </a:r>
          </a:p>
        </p:txBody>
      </p:sp>
      <p:sp>
        <p:nvSpPr>
          <p:cNvPr id="7" name="TextBox 6">
            <a:extLst>
              <a:ext uri="{FF2B5EF4-FFF2-40B4-BE49-F238E27FC236}">
                <a16:creationId xmlns:a16="http://schemas.microsoft.com/office/drawing/2014/main" id="{909EBD24-521F-1552-EB2B-3A8FA67456C6}"/>
              </a:ext>
            </a:extLst>
          </p:cNvPr>
          <p:cNvSpPr txBox="1"/>
          <p:nvPr/>
        </p:nvSpPr>
        <p:spPr>
          <a:xfrm>
            <a:off x="1960336" y="2455257"/>
            <a:ext cx="3048000" cy="584775"/>
          </a:xfrm>
          <a:prstGeom prst="rect">
            <a:avLst/>
          </a:prstGeom>
          <a:solidFill>
            <a:srgbClr val="FFC00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n</a:t>
            </a:r>
          </a:p>
        </p:txBody>
      </p:sp>
      <p:sp>
        <p:nvSpPr>
          <p:cNvPr id="8" name="TextBox 7">
            <a:extLst>
              <a:ext uri="{FF2B5EF4-FFF2-40B4-BE49-F238E27FC236}">
                <a16:creationId xmlns:a16="http://schemas.microsoft.com/office/drawing/2014/main" id="{D3062770-C1F6-6100-EB5E-7C23C01683FB}"/>
              </a:ext>
            </a:extLst>
          </p:cNvPr>
          <p:cNvSpPr txBox="1"/>
          <p:nvPr/>
        </p:nvSpPr>
        <p:spPr>
          <a:xfrm>
            <a:off x="1528808"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9" name="TextBox 8">
            <a:extLst>
              <a:ext uri="{FF2B5EF4-FFF2-40B4-BE49-F238E27FC236}">
                <a16:creationId xmlns:a16="http://schemas.microsoft.com/office/drawing/2014/main" id="{FEEFCB3F-6AB5-E3ED-E178-6BC6999C745A}"/>
              </a:ext>
            </a:extLst>
          </p:cNvPr>
          <p:cNvSpPr txBox="1"/>
          <p:nvPr/>
        </p:nvSpPr>
        <p:spPr>
          <a:xfrm>
            <a:off x="5008336" y="2455257"/>
            <a:ext cx="431528" cy="584775"/>
          </a:xfrm>
          <a:prstGeom prst="rect">
            <a:avLst/>
          </a:prstGeom>
          <a:solidFill>
            <a:srgbClr val="7030A0">
              <a:alpha val="50000"/>
            </a:srgbClr>
          </a:solid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6" name="Slide Number Placeholder 5">
            <a:extLst>
              <a:ext uri="{FF2B5EF4-FFF2-40B4-BE49-F238E27FC236}">
                <a16:creationId xmlns:a16="http://schemas.microsoft.com/office/drawing/2014/main" id="{E25A3439-0729-CC03-C3CF-03600FB174AC}"/>
              </a:ext>
            </a:extLst>
          </p:cNvPr>
          <p:cNvSpPr>
            <a:spLocks noGrp="1"/>
          </p:cNvSpPr>
          <p:nvPr>
            <p:ph type="sldNum" sz="quarter" idx="12"/>
          </p:nvPr>
        </p:nvSpPr>
        <p:spPr/>
        <p:txBody>
          <a:bodyPr/>
          <a:lstStyle/>
          <a:p>
            <a:fld id="{0EED7EFE-8F4A-4E55-AD2D-7D815A96E790}" type="slidenum">
              <a:rPr lang="en-US" smtClean="0"/>
              <a:t>92</a:t>
            </a:fld>
            <a:endParaRPr lang="en-US"/>
          </a:p>
        </p:txBody>
      </p:sp>
    </p:spTree>
    <p:extLst>
      <p:ext uri="{BB962C8B-B14F-4D97-AF65-F5344CB8AC3E}">
        <p14:creationId xmlns:p14="http://schemas.microsoft.com/office/powerpoint/2010/main" val="1969374097"/>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7927170" cy="461665"/>
          </a:xfrm>
          <a:prstGeom prst="rect">
            <a:avLst/>
          </a:prstGeom>
          <a:noFill/>
        </p:spPr>
        <p:txBody>
          <a:bodyPr wrap="none" rtlCol="0">
            <a:spAutoFit/>
          </a:bodyPr>
          <a:lstStyle/>
          <a:p>
            <a:r>
              <a:rPr lang="it-IT" sz="2400" b="0" dirty="0">
                <a:effectLst/>
                <a:latin typeface="Fira Code" panose="020B0809050000020004" pitchFamily="49" charset="0"/>
              </a:rPr>
              <a:t>[[0x48], [0x65, 0x6c], [0x6c, 0x6f, 0x21]]</a:t>
            </a:r>
            <a:endParaRPr lang="en-US" sz="2400" b="0" dirty="0">
              <a:effectLst/>
              <a:latin typeface="Fira Code" panose="020B0809050000020004" pitchFamily="49" charset="0"/>
            </a:endParaRPr>
          </a:p>
        </p:txBody>
      </p:sp>
      <p:sp>
        <p:nvSpPr>
          <p:cNvPr id="13" name="TextBox 12">
            <a:extLst>
              <a:ext uri="{FF2B5EF4-FFF2-40B4-BE49-F238E27FC236}">
                <a16:creationId xmlns:a16="http://schemas.microsoft.com/office/drawing/2014/main" id="{D43A781F-29A5-ED1F-A6EB-B50087E22CD6}"/>
              </a:ext>
            </a:extLst>
          </p:cNvPr>
          <p:cNvSpPr txBox="1"/>
          <p:nvPr/>
        </p:nvSpPr>
        <p:spPr>
          <a:xfrm>
            <a:off x="11058675" y="2455258"/>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931BB56C-FB7E-3316-FE7F-0CFEF9653E48}"/>
              </a:ext>
            </a:extLst>
          </p:cNvPr>
          <p:cNvSpPr txBox="1"/>
          <p:nvPr/>
        </p:nvSpPr>
        <p:spPr>
          <a:xfrm>
            <a:off x="8919391" y="2455257"/>
            <a:ext cx="2139283" cy="584775"/>
          </a:xfrm>
          <a:prstGeom prst="rect">
            <a:avLst/>
          </a:prstGeom>
          <a:solidFill>
            <a:schemeClr val="accent1">
              <a:alpha val="50000"/>
            </a:scheme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31C78434-5D5E-95EE-20CA-2F5917F09AAB}"/>
              </a:ext>
            </a:extLst>
          </p:cNvPr>
          <p:cNvSpPr txBox="1"/>
          <p:nvPr/>
        </p:nvSpPr>
        <p:spPr>
          <a:xfrm>
            <a:off x="8487864" y="2455256"/>
            <a:ext cx="431528" cy="584775"/>
          </a:xfrm>
          <a:prstGeom prst="rect">
            <a:avLst/>
          </a:prstGeom>
          <a:solidFill>
            <a:schemeClr val="accent1">
              <a:alpha val="50000"/>
            </a:schemeClr>
          </a:solid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B40A80F4-E79A-C03A-D8E5-6A8A314CF8BA}"/>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4" name="TextBox 23">
            <a:extLst>
              <a:ext uri="{FF2B5EF4-FFF2-40B4-BE49-F238E27FC236}">
                <a16:creationId xmlns:a16="http://schemas.microsoft.com/office/drawing/2014/main" id="{736E2627-CFF5-FF86-3085-F5C59E41A24F}"/>
              </a:ext>
            </a:extLst>
          </p:cNvPr>
          <p:cNvSpPr txBox="1"/>
          <p:nvPr/>
        </p:nvSpPr>
        <p:spPr>
          <a:xfrm>
            <a:off x="5439864" y="2455258"/>
            <a:ext cx="3048000" cy="584775"/>
          </a:xfrm>
          <a:prstGeom prst="rect">
            <a:avLst/>
          </a:prstGeom>
          <a:solidFill>
            <a:srgbClr val="7030A0">
              <a:alpha val="50000"/>
            </a:srgbClr>
          </a:solidFill>
          <a:ln>
            <a:solidFill>
              <a:schemeClr val="tx1"/>
            </a:solidFill>
          </a:ln>
        </p:spPr>
        <p:txBody>
          <a:bodyPr wrap="square" rtlCol="0">
            <a:spAutoFit/>
          </a:bodyPr>
          <a:lstStyle/>
          <a:p>
            <a:pPr algn="ctr"/>
            <a:endParaRPr lang="en-US" sz="3200" dirty="0">
              <a:latin typeface="Fira Code" panose="020B0809050000020004" pitchFamily="49" charset="0"/>
              <a:ea typeface="Fira Code" panose="020B0809050000020004" pitchFamily="49" charset="0"/>
              <a:cs typeface="Fira Code" panose="020B0809050000020004" pitchFamily="49" charset="0"/>
            </a:endParaRPr>
          </a:p>
        </p:txBody>
      </p:sp>
      <p:sp>
        <p:nvSpPr>
          <p:cNvPr id="25" name="TextBox 24">
            <a:extLst>
              <a:ext uri="{FF2B5EF4-FFF2-40B4-BE49-F238E27FC236}">
                <a16:creationId xmlns:a16="http://schemas.microsoft.com/office/drawing/2014/main" id="{E22185E3-9298-3595-DA30-A417BAF9683C}"/>
              </a:ext>
            </a:extLst>
          </p:cNvPr>
          <p:cNvSpPr txBox="1"/>
          <p:nvPr/>
        </p:nvSpPr>
        <p:spPr>
          <a:xfrm>
            <a:off x="1960336" y="2455257"/>
            <a:ext cx="3048000" cy="584775"/>
          </a:xfrm>
          <a:prstGeom prst="rect">
            <a:avLst/>
          </a:prstGeom>
          <a:solidFill>
            <a:srgbClr val="FFC000">
              <a:alpha val="50000"/>
            </a:srgbClr>
          </a:solidFill>
          <a:ln>
            <a:solidFill>
              <a:schemeClr val="tx1"/>
            </a:solidFill>
          </a:ln>
        </p:spPr>
        <p:txBody>
          <a:bodyPr wrap="square" rtlCol="0">
            <a:spAutoFit/>
          </a:bodyPr>
          <a:lstStyle/>
          <a:p>
            <a:pPr algn="ctr"/>
            <a:endParaRPr lang="en-US" sz="3200" dirty="0">
              <a:latin typeface="Fira Code" panose="020B0809050000020004" pitchFamily="49" charset="0"/>
              <a:ea typeface="Fira Code" panose="020B0809050000020004" pitchFamily="49" charset="0"/>
              <a:cs typeface="Fira Code" panose="020B0809050000020004" pitchFamily="49" charset="0"/>
            </a:endParaRPr>
          </a:p>
        </p:txBody>
      </p:sp>
      <p:sp>
        <p:nvSpPr>
          <p:cNvPr id="26" name="TextBox 25">
            <a:extLst>
              <a:ext uri="{FF2B5EF4-FFF2-40B4-BE49-F238E27FC236}">
                <a16:creationId xmlns:a16="http://schemas.microsoft.com/office/drawing/2014/main" id="{B0A0C6EB-0943-09B5-ADB7-D1ADA56A7E5B}"/>
              </a:ext>
            </a:extLst>
          </p:cNvPr>
          <p:cNvSpPr txBox="1"/>
          <p:nvPr/>
        </p:nvSpPr>
        <p:spPr>
          <a:xfrm>
            <a:off x="1528808"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9EC47A3A-FC56-34D9-9B41-6C11001B7CCF}"/>
              </a:ext>
            </a:extLst>
          </p:cNvPr>
          <p:cNvSpPr txBox="1"/>
          <p:nvPr/>
        </p:nvSpPr>
        <p:spPr>
          <a:xfrm>
            <a:off x="5008336" y="2455257"/>
            <a:ext cx="431528" cy="584775"/>
          </a:xfrm>
          <a:prstGeom prst="rect">
            <a:avLst/>
          </a:prstGeom>
          <a:solidFill>
            <a:srgbClr val="7030A0">
              <a:alpha val="50000"/>
            </a:srgbClr>
          </a:solid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cxnSp>
        <p:nvCxnSpPr>
          <p:cNvPr id="6" name="Straight Arrow Connector 5">
            <a:extLst>
              <a:ext uri="{FF2B5EF4-FFF2-40B4-BE49-F238E27FC236}">
                <a16:creationId xmlns:a16="http://schemas.microsoft.com/office/drawing/2014/main" id="{67466D9F-2F34-260B-E8AA-D616A7C8CB9D}"/>
              </a:ext>
            </a:extLst>
          </p:cNvPr>
          <p:cNvCxnSpPr/>
          <p:nvPr/>
        </p:nvCxnSpPr>
        <p:spPr>
          <a:xfrm flipV="1">
            <a:off x="1960336" y="1905267"/>
            <a:ext cx="9529867" cy="5309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80DD7A3-B296-609A-18EF-253996FF00B8}"/>
              </a:ext>
            </a:extLst>
          </p:cNvPr>
          <p:cNvSpPr txBox="1"/>
          <p:nvPr/>
        </p:nvSpPr>
        <p:spPr>
          <a:xfrm>
            <a:off x="2666508" y="1789084"/>
            <a:ext cx="2332690" cy="307777"/>
          </a:xfrm>
          <a:prstGeom prst="rect">
            <a:avLst/>
          </a:prstGeom>
          <a:solidFill>
            <a:schemeClr val="bg1"/>
          </a:solidFill>
          <a:ln>
            <a:solidFill>
              <a:srgbClr val="FFC000"/>
            </a:solidFill>
          </a:ln>
        </p:spPr>
        <p:txBody>
          <a:bodyPr wrap="none" rtlCol="0">
            <a:spAutoFit/>
          </a:bodyPr>
          <a:lstStyle/>
          <a:p>
            <a:r>
              <a:rPr lang="en-US" sz="1400" dirty="0">
                <a:latin typeface="Fira Code" panose="020B0809050000020004" pitchFamily="49" charset="0"/>
                <a:ea typeface="Fira Code" panose="020B0809050000020004" pitchFamily="49" charset="0"/>
                <a:cs typeface="Fira Code" panose="020B0809050000020004" pitchFamily="49" charset="0"/>
              </a:rPr>
              <a:t>vector&lt;vector&lt;char&gt;&gt;</a:t>
            </a:r>
          </a:p>
        </p:txBody>
      </p:sp>
      <p:cxnSp>
        <p:nvCxnSpPr>
          <p:cNvPr id="33" name="Straight Arrow Connector 32">
            <a:extLst>
              <a:ext uri="{FF2B5EF4-FFF2-40B4-BE49-F238E27FC236}">
                <a16:creationId xmlns:a16="http://schemas.microsoft.com/office/drawing/2014/main" id="{E7003855-2A63-7491-1E97-C21A99E7872E}"/>
              </a:ext>
            </a:extLst>
          </p:cNvPr>
          <p:cNvCxnSpPr>
            <a:cxnSpLocks/>
          </p:cNvCxnSpPr>
          <p:nvPr/>
        </p:nvCxnSpPr>
        <p:spPr>
          <a:xfrm flipV="1">
            <a:off x="5602439" y="2125122"/>
            <a:ext cx="5887764" cy="265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5D25B0A-7C21-3E18-3CFE-F866C6316B10}"/>
              </a:ext>
            </a:extLst>
          </p:cNvPr>
          <p:cNvSpPr txBox="1"/>
          <p:nvPr/>
        </p:nvSpPr>
        <p:spPr>
          <a:xfrm>
            <a:off x="6104830" y="1984506"/>
            <a:ext cx="1473480" cy="307777"/>
          </a:xfrm>
          <a:prstGeom prst="rect">
            <a:avLst/>
          </a:prstGeom>
          <a:solidFill>
            <a:schemeClr val="bg1"/>
          </a:solidFill>
          <a:ln>
            <a:solidFill>
              <a:srgbClr val="7030A0"/>
            </a:solidFill>
          </a:ln>
        </p:spPr>
        <p:txBody>
          <a:bodyPr wrap="none" rtlCol="0">
            <a:spAutoFit/>
          </a:bodyPr>
          <a:lstStyle/>
          <a:p>
            <a:r>
              <a:rPr lang="en-US" sz="1400" dirty="0">
                <a:latin typeface="Fira Code" panose="020B0809050000020004" pitchFamily="49" charset="0"/>
                <a:ea typeface="Fira Code" panose="020B0809050000020004" pitchFamily="49" charset="0"/>
                <a:cs typeface="Fira Code" panose="020B0809050000020004" pitchFamily="49" charset="0"/>
              </a:rPr>
              <a:t>vector&lt;char&gt;</a:t>
            </a:r>
          </a:p>
        </p:txBody>
      </p:sp>
      <p:cxnSp>
        <p:nvCxnSpPr>
          <p:cNvPr id="37" name="Straight Arrow Connector 36">
            <a:extLst>
              <a:ext uri="{FF2B5EF4-FFF2-40B4-BE49-F238E27FC236}">
                <a16:creationId xmlns:a16="http://schemas.microsoft.com/office/drawing/2014/main" id="{D8A9D0E4-5C58-C838-0AF2-65AAD2E5A97A}"/>
              </a:ext>
            </a:extLst>
          </p:cNvPr>
          <p:cNvCxnSpPr>
            <a:cxnSpLocks/>
          </p:cNvCxnSpPr>
          <p:nvPr/>
        </p:nvCxnSpPr>
        <p:spPr>
          <a:xfrm>
            <a:off x="8919391" y="2333944"/>
            <a:ext cx="257081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20D6E9F-7C19-CCCD-7CE9-DB7CA96AA580}"/>
              </a:ext>
            </a:extLst>
          </p:cNvPr>
          <p:cNvSpPr txBox="1"/>
          <p:nvPr/>
        </p:nvSpPr>
        <p:spPr>
          <a:xfrm>
            <a:off x="9227121" y="2185586"/>
            <a:ext cx="614271" cy="307777"/>
          </a:xfrm>
          <a:prstGeom prst="rect">
            <a:avLst/>
          </a:prstGeom>
          <a:solidFill>
            <a:schemeClr val="bg1"/>
          </a:solidFill>
          <a:ln>
            <a:solidFill>
              <a:schemeClr val="accent1"/>
            </a:solidFill>
          </a:ln>
        </p:spPr>
        <p:txBody>
          <a:bodyPr wrap="none" rtlCol="0">
            <a:spAutoFit/>
          </a:bodyPr>
          <a:lstStyle/>
          <a:p>
            <a:r>
              <a:rPr lang="en-US" sz="1400" dirty="0">
                <a:latin typeface="Fira Code" panose="020B0809050000020004" pitchFamily="49" charset="0"/>
                <a:ea typeface="Fira Code" panose="020B0809050000020004" pitchFamily="49" charset="0"/>
                <a:cs typeface="Fira Code" panose="020B0809050000020004" pitchFamily="49" charset="0"/>
              </a:rPr>
              <a:t>char</a:t>
            </a:r>
          </a:p>
        </p:txBody>
      </p:sp>
      <p:sp>
        <p:nvSpPr>
          <p:cNvPr id="5" name="Slide Number Placeholder 4">
            <a:extLst>
              <a:ext uri="{FF2B5EF4-FFF2-40B4-BE49-F238E27FC236}">
                <a16:creationId xmlns:a16="http://schemas.microsoft.com/office/drawing/2014/main" id="{849FD3ED-45E3-6E3C-D5BB-334713AA2936}"/>
              </a:ext>
            </a:extLst>
          </p:cNvPr>
          <p:cNvSpPr>
            <a:spLocks noGrp="1"/>
          </p:cNvSpPr>
          <p:nvPr>
            <p:ph type="sldNum" sz="quarter" idx="12"/>
          </p:nvPr>
        </p:nvSpPr>
        <p:spPr/>
        <p:txBody>
          <a:bodyPr/>
          <a:lstStyle/>
          <a:p>
            <a:fld id="{0EED7EFE-8F4A-4E55-AD2D-7D815A96E790}" type="slidenum">
              <a:rPr lang="en-US" smtClean="0"/>
              <a:t>93</a:t>
            </a:fld>
            <a:endParaRPr lang="en-US"/>
          </a:p>
        </p:txBody>
      </p:sp>
    </p:spTree>
    <p:extLst>
      <p:ext uri="{BB962C8B-B14F-4D97-AF65-F5344CB8AC3E}">
        <p14:creationId xmlns:p14="http://schemas.microsoft.com/office/powerpoint/2010/main" val="2084037682"/>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3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9417963" cy="400110"/>
          </a:xfrm>
          <a:prstGeom prst="rect">
            <a:avLst/>
          </a:prstGeom>
          <a:noFill/>
        </p:spPr>
        <p:txBody>
          <a:bodyPr wrap="none" rtlCol="0">
            <a:spAutoFit/>
          </a:bodyPr>
          <a:lstStyle/>
          <a:p>
            <a:r>
              <a:rPr lang="it-IT" sz="2000" b="0" dirty="0">
                <a:effectLst/>
                <a:latin typeface="Fira Code" panose="020B0809050000020004" pitchFamily="49" charset="0"/>
              </a:rPr>
              <a:t>[******[0x48]******, ***[0x65, 0x6c]***, [0x6c, 0x6f, 0x21]]</a:t>
            </a:r>
            <a:endParaRPr lang="en-US" sz="2000" b="0" dirty="0">
              <a:effectLst/>
              <a:latin typeface="Fira Code" panose="020B0809050000020004" pitchFamily="49" charset="0"/>
            </a:endParaRPr>
          </a:p>
        </p:txBody>
      </p:sp>
      <p:sp>
        <p:nvSpPr>
          <p:cNvPr id="13" name="TextBox 12">
            <a:extLst>
              <a:ext uri="{FF2B5EF4-FFF2-40B4-BE49-F238E27FC236}">
                <a16:creationId xmlns:a16="http://schemas.microsoft.com/office/drawing/2014/main" id="{D43A781F-29A5-ED1F-A6EB-B50087E22CD6}"/>
              </a:ext>
            </a:extLst>
          </p:cNvPr>
          <p:cNvSpPr txBox="1"/>
          <p:nvPr/>
        </p:nvSpPr>
        <p:spPr>
          <a:xfrm>
            <a:off x="11058675" y="2455258"/>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931BB56C-FB7E-3316-FE7F-0CFEF9653E48}"/>
              </a:ext>
            </a:extLst>
          </p:cNvPr>
          <p:cNvSpPr txBox="1"/>
          <p:nvPr/>
        </p:nvSpPr>
        <p:spPr>
          <a:xfrm>
            <a:off x="8919391" y="2455257"/>
            <a:ext cx="2139283" cy="584775"/>
          </a:xfrm>
          <a:prstGeom prst="rect">
            <a:avLst/>
          </a:prstGeom>
          <a:solidFill>
            <a:schemeClr val="accent1">
              <a:alpha val="50000"/>
            </a:scheme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31C78434-5D5E-95EE-20CA-2F5917F09AAB}"/>
              </a:ext>
            </a:extLst>
          </p:cNvPr>
          <p:cNvSpPr txBox="1"/>
          <p:nvPr/>
        </p:nvSpPr>
        <p:spPr>
          <a:xfrm>
            <a:off x="8487864" y="2455256"/>
            <a:ext cx="431528" cy="584775"/>
          </a:xfrm>
          <a:prstGeom prst="rect">
            <a:avLst/>
          </a:prstGeom>
          <a:solidFill>
            <a:schemeClr val="accent1">
              <a:alpha val="50000"/>
            </a:schemeClr>
          </a:solid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B40A80F4-E79A-C03A-D8E5-6A8A314CF8BA}"/>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4" name="TextBox 23">
            <a:extLst>
              <a:ext uri="{FF2B5EF4-FFF2-40B4-BE49-F238E27FC236}">
                <a16:creationId xmlns:a16="http://schemas.microsoft.com/office/drawing/2014/main" id="{736E2627-CFF5-FF86-3085-F5C59E41A24F}"/>
              </a:ext>
            </a:extLst>
          </p:cNvPr>
          <p:cNvSpPr txBox="1"/>
          <p:nvPr/>
        </p:nvSpPr>
        <p:spPr>
          <a:xfrm>
            <a:off x="5439864" y="2455258"/>
            <a:ext cx="3048000"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*^18</a:t>
            </a:r>
          </a:p>
        </p:txBody>
      </p:sp>
      <p:sp>
        <p:nvSpPr>
          <p:cNvPr id="25" name="TextBox 24">
            <a:extLst>
              <a:ext uri="{FF2B5EF4-FFF2-40B4-BE49-F238E27FC236}">
                <a16:creationId xmlns:a16="http://schemas.microsoft.com/office/drawing/2014/main" id="{E22185E3-9298-3595-DA30-A417BAF9683C}"/>
              </a:ext>
            </a:extLst>
          </p:cNvPr>
          <p:cNvSpPr txBox="1"/>
          <p:nvPr/>
        </p:nvSpPr>
        <p:spPr>
          <a:xfrm>
            <a:off x="1960336" y="2455257"/>
            <a:ext cx="3048000" cy="584775"/>
          </a:xfrm>
          <a:prstGeom prst="rect">
            <a:avLst/>
          </a:prstGeom>
          <a:solidFill>
            <a:srgbClr val="FFC000">
              <a:alpha val="50000"/>
            </a:srgbClr>
          </a:solidFill>
          <a:ln>
            <a:solidFill>
              <a:schemeClr val="tx1"/>
            </a:solidFill>
          </a:ln>
        </p:spPr>
        <p:txBody>
          <a:bodyPr wrap="square" rtlCol="0">
            <a:spAutoFit/>
          </a:bodyPr>
          <a:lstStyle/>
          <a:p>
            <a:pPr algn="ctr"/>
            <a:endParaRPr lang="en-US" sz="3200" dirty="0">
              <a:latin typeface="Fira Code" panose="020B0809050000020004" pitchFamily="49" charset="0"/>
              <a:ea typeface="Fira Code" panose="020B0809050000020004" pitchFamily="49" charset="0"/>
              <a:cs typeface="Fira Code" panose="020B0809050000020004" pitchFamily="49" charset="0"/>
            </a:endParaRPr>
          </a:p>
        </p:txBody>
      </p:sp>
      <p:sp>
        <p:nvSpPr>
          <p:cNvPr id="26" name="TextBox 25">
            <a:extLst>
              <a:ext uri="{FF2B5EF4-FFF2-40B4-BE49-F238E27FC236}">
                <a16:creationId xmlns:a16="http://schemas.microsoft.com/office/drawing/2014/main" id="{B0A0C6EB-0943-09B5-ADB7-D1ADA56A7E5B}"/>
              </a:ext>
            </a:extLst>
          </p:cNvPr>
          <p:cNvSpPr txBox="1"/>
          <p:nvPr/>
        </p:nvSpPr>
        <p:spPr>
          <a:xfrm>
            <a:off x="1528808"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9EC47A3A-FC56-34D9-9B41-6C11001B7CCF}"/>
              </a:ext>
            </a:extLst>
          </p:cNvPr>
          <p:cNvSpPr txBox="1"/>
          <p:nvPr/>
        </p:nvSpPr>
        <p:spPr>
          <a:xfrm>
            <a:off x="5008336" y="2455257"/>
            <a:ext cx="431528" cy="584775"/>
          </a:xfrm>
          <a:prstGeom prst="rect">
            <a:avLst/>
          </a:prstGeom>
          <a:solidFill>
            <a:srgbClr val="7030A0">
              <a:alpha val="50000"/>
            </a:srgbClr>
          </a:solid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cxnSp>
        <p:nvCxnSpPr>
          <p:cNvPr id="19" name="Straight Arrow Connector 18">
            <a:extLst>
              <a:ext uri="{FF2B5EF4-FFF2-40B4-BE49-F238E27FC236}">
                <a16:creationId xmlns:a16="http://schemas.microsoft.com/office/drawing/2014/main" id="{1F1ED910-F933-471A-731F-87E6E1D4FAF7}"/>
              </a:ext>
            </a:extLst>
          </p:cNvPr>
          <p:cNvCxnSpPr/>
          <p:nvPr/>
        </p:nvCxnSpPr>
        <p:spPr>
          <a:xfrm flipV="1">
            <a:off x="1960336" y="1905267"/>
            <a:ext cx="9529867" cy="5309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AA34465-3399-D248-1DCC-BF597BC42DC3}"/>
              </a:ext>
            </a:extLst>
          </p:cNvPr>
          <p:cNvSpPr txBox="1"/>
          <p:nvPr/>
        </p:nvSpPr>
        <p:spPr>
          <a:xfrm>
            <a:off x="2666508" y="1789084"/>
            <a:ext cx="2332690" cy="307777"/>
          </a:xfrm>
          <a:prstGeom prst="rect">
            <a:avLst/>
          </a:prstGeom>
          <a:solidFill>
            <a:schemeClr val="bg1"/>
          </a:solidFill>
          <a:ln>
            <a:solidFill>
              <a:srgbClr val="FFC000"/>
            </a:solidFill>
          </a:ln>
        </p:spPr>
        <p:txBody>
          <a:bodyPr wrap="none" rtlCol="0">
            <a:spAutoFit/>
          </a:bodyPr>
          <a:lstStyle/>
          <a:p>
            <a:r>
              <a:rPr lang="en-US" sz="1400" dirty="0">
                <a:latin typeface="Fira Code" panose="020B0809050000020004" pitchFamily="49" charset="0"/>
                <a:ea typeface="Fira Code" panose="020B0809050000020004" pitchFamily="49" charset="0"/>
                <a:cs typeface="Fira Code" panose="020B0809050000020004" pitchFamily="49" charset="0"/>
              </a:rPr>
              <a:t>vector&lt;vector&lt;char&gt;&gt;</a:t>
            </a:r>
          </a:p>
        </p:txBody>
      </p:sp>
      <p:cxnSp>
        <p:nvCxnSpPr>
          <p:cNvPr id="28" name="Straight Arrow Connector 27">
            <a:extLst>
              <a:ext uri="{FF2B5EF4-FFF2-40B4-BE49-F238E27FC236}">
                <a16:creationId xmlns:a16="http://schemas.microsoft.com/office/drawing/2014/main" id="{1070BCBE-4440-C809-CB3F-76609089315B}"/>
              </a:ext>
            </a:extLst>
          </p:cNvPr>
          <p:cNvCxnSpPr>
            <a:cxnSpLocks/>
          </p:cNvCxnSpPr>
          <p:nvPr/>
        </p:nvCxnSpPr>
        <p:spPr>
          <a:xfrm flipV="1">
            <a:off x="5602439" y="2125122"/>
            <a:ext cx="5887764" cy="265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008E923-1D35-8C0F-F26C-8143878DF692}"/>
              </a:ext>
            </a:extLst>
          </p:cNvPr>
          <p:cNvSpPr txBox="1"/>
          <p:nvPr/>
        </p:nvSpPr>
        <p:spPr>
          <a:xfrm>
            <a:off x="6104830" y="1984506"/>
            <a:ext cx="1473480" cy="307777"/>
          </a:xfrm>
          <a:prstGeom prst="rect">
            <a:avLst/>
          </a:prstGeom>
          <a:solidFill>
            <a:schemeClr val="bg1"/>
          </a:solidFill>
          <a:ln>
            <a:solidFill>
              <a:srgbClr val="7030A0"/>
            </a:solidFill>
          </a:ln>
        </p:spPr>
        <p:txBody>
          <a:bodyPr wrap="none" rtlCol="0">
            <a:spAutoFit/>
          </a:bodyPr>
          <a:lstStyle/>
          <a:p>
            <a:r>
              <a:rPr lang="en-US" sz="1400" dirty="0">
                <a:latin typeface="Fira Code" panose="020B0809050000020004" pitchFamily="49" charset="0"/>
                <a:ea typeface="Fira Code" panose="020B0809050000020004" pitchFamily="49" charset="0"/>
                <a:cs typeface="Fira Code" panose="020B0809050000020004" pitchFamily="49" charset="0"/>
              </a:rPr>
              <a:t>vector&lt;char&gt;</a:t>
            </a:r>
          </a:p>
        </p:txBody>
      </p:sp>
      <p:cxnSp>
        <p:nvCxnSpPr>
          <p:cNvPr id="30" name="Straight Arrow Connector 29">
            <a:extLst>
              <a:ext uri="{FF2B5EF4-FFF2-40B4-BE49-F238E27FC236}">
                <a16:creationId xmlns:a16="http://schemas.microsoft.com/office/drawing/2014/main" id="{41953A38-34B8-1AA1-5275-CADFB07F60C2}"/>
              </a:ext>
            </a:extLst>
          </p:cNvPr>
          <p:cNvCxnSpPr>
            <a:cxnSpLocks/>
          </p:cNvCxnSpPr>
          <p:nvPr/>
        </p:nvCxnSpPr>
        <p:spPr>
          <a:xfrm>
            <a:off x="8919391" y="2333944"/>
            <a:ext cx="257081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9C23137-FE34-F7B4-5825-BC435575D18F}"/>
              </a:ext>
            </a:extLst>
          </p:cNvPr>
          <p:cNvSpPr txBox="1"/>
          <p:nvPr/>
        </p:nvSpPr>
        <p:spPr>
          <a:xfrm>
            <a:off x="9227121" y="2185586"/>
            <a:ext cx="614271" cy="307777"/>
          </a:xfrm>
          <a:prstGeom prst="rect">
            <a:avLst/>
          </a:prstGeom>
          <a:solidFill>
            <a:schemeClr val="bg1"/>
          </a:solidFill>
          <a:ln>
            <a:solidFill>
              <a:schemeClr val="accent1"/>
            </a:solidFill>
          </a:ln>
        </p:spPr>
        <p:txBody>
          <a:bodyPr wrap="none" rtlCol="0">
            <a:spAutoFit/>
          </a:bodyPr>
          <a:lstStyle/>
          <a:p>
            <a:r>
              <a:rPr lang="en-US" sz="1400" dirty="0">
                <a:latin typeface="Fira Code" panose="020B0809050000020004" pitchFamily="49" charset="0"/>
                <a:ea typeface="Fira Code" panose="020B0809050000020004" pitchFamily="49" charset="0"/>
                <a:cs typeface="Fira Code" panose="020B0809050000020004" pitchFamily="49" charset="0"/>
              </a:rPr>
              <a:t>char</a:t>
            </a:r>
          </a:p>
        </p:txBody>
      </p:sp>
      <p:sp>
        <p:nvSpPr>
          <p:cNvPr id="5" name="Slide Number Placeholder 4">
            <a:extLst>
              <a:ext uri="{FF2B5EF4-FFF2-40B4-BE49-F238E27FC236}">
                <a16:creationId xmlns:a16="http://schemas.microsoft.com/office/drawing/2014/main" id="{B6A90983-005C-090F-7D7E-7262D5389B2D}"/>
              </a:ext>
            </a:extLst>
          </p:cNvPr>
          <p:cNvSpPr>
            <a:spLocks noGrp="1"/>
          </p:cNvSpPr>
          <p:nvPr>
            <p:ph type="sldNum" sz="quarter" idx="12"/>
          </p:nvPr>
        </p:nvSpPr>
        <p:spPr/>
        <p:txBody>
          <a:bodyPr/>
          <a:lstStyle/>
          <a:p>
            <a:fld id="{0EED7EFE-8F4A-4E55-AD2D-7D815A96E790}" type="slidenum">
              <a:rPr lang="en-US" smtClean="0"/>
              <a:t>94</a:t>
            </a:fld>
            <a:endParaRPr lang="en-US"/>
          </a:p>
        </p:txBody>
      </p:sp>
    </p:spTree>
    <p:extLst>
      <p:ext uri="{BB962C8B-B14F-4D97-AF65-F5344CB8AC3E}">
        <p14:creationId xmlns:p14="http://schemas.microsoft.com/office/powerpoint/2010/main" val="154500170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F8C2-BC30-F766-C986-FCA6D29C0B09}"/>
              </a:ext>
            </a:extLst>
          </p:cNvPr>
          <p:cNvSpPr>
            <a:spLocks noGrp="1"/>
          </p:cNvSpPr>
          <p:nvPr>
            <p:ph type="title"/>
          </p:nvPr>
        </p:nvSpPr>
        <p:spPr/>
        <p:txBody>
          <a:bodyPr/>
          <a:lstStyle/>
          <a:p>
            <a:r>
              <a:rPr lang="en-US" dirty="0"/>
              <a:t>A </a:t>
            </a:r>
            <a:r>
              <a:rPr lang="en-US" sz="4000" i="1" dirty="0">
                <a:solidFill>
                  <a:schemeClr val="accent6"/>
                </a:solidFill>
                <a:latin typeface="Fira Code" panose="020B0809050000020004" pitchFamily="49" charset="0"/>
                <a:ea typeface="Fira Code" panose="020B0809050000020004" pitchFamily="49" charset="0"/>
                <a:cs typeface="Fira Code" panose="020B0809050000020004" pitchFamily="49" charset="0"/>
              </a:rPr>
              <a:t>format-spec</a:t>
            </a:r>
            <a:r>
              <a:rPr lang="en-US" dirty="0"/>
              <a:t> for Ranges</a:t>
            </a:r>
          </a:p>
        </p:txBody>
      </p:sp>
      <p:sp>
        <p:nvSpPr>
          <p:cNvPr id="35" name="TextBox 34">
            <a:extLst>
              <a:ext uri="{FF2B5EF4-FFF2-40B4-BE49-F238E27FC236}">
                <a16:creationId xmlns:a16="http://schemas.microsoft.com/office/drawing/2014/main" id="{C256DE03-1970-AE1A-19F6-4B7641799E1B}"/>
              </a:ext>
            </a:extLst>
          </p:cNvPr>
          <p:cNvSpPr txBox="1"/>
          <p:nvPr/>
        </p:nvSpPr>
        <p:spPr>
          <a:xfrm>
            <a:off x="1097280" y="3710245"/>
            <a:ext cx="9417963" cy="400110"/>
          </a:xfrm>
          <a:prstGeom prst="rect">
            <a:avLst/>
          </a:prstGeom>
          <a:noFill/>
        </p:spPr>
        <p:txBody>
          <a:bodyPr wrap="none" rtlCol="0">
            <a:spAutoFit/>
          </a:bodyPr>
          <a:lstStyle/>
          <a:p>
            <a:r>
              <a:rPr lang="it-IT" sz="2000" b="0" dirty="0">
                <a:effectLst/>
                <a:latin typeface="Fira Code" panose="020B0809050000020004" pitchFamily="49" charset="0"/>
              </a:rPr>
              <a:t>******[0x48]******, ***[0x65, 0x6c]***, [0x6c, 0x6f, 0x21]</a:t>
            </a:r>
            <a:endParaRPr lang="en-US" sz="2000" b="0" dirty="0">
              <a:effectLst/>
              <a:latin typeface="Fira Code" panose="020B0809050000020004" pitchFamily="49" charset="0"/>
            </a:endParaRPr>
          </a:p>
        </p:txBody>
      </p:sp>
      <p:sp>
        <p:nvSpPr>
          <p:cNvPr id="13" name="TextBox 12">
            <a:extLst>
              <a:ext uri="{FF2B5EF4-FFF2-40B4-BE49-F238E27FC236}">
                <a16:creationId xmlns:a16="http://schemas.microsoft.com/office/drawing/2014/main" id="{D43A781F-29A5-ED1F-A6EB-B50087E22CD6}"/>
              </a:ext>
            </a:extLst>
          </p:cNvPr>
          <p:cNvSpPr txBox="1"/>
          <p:nvPr/>
        </p:nvSpPr>
        <p:spPr>
          <a:xfrm>
            <a:off x="11058675" y="2455258"/>
            <a:ext cx="431528" cy="584775"/>
          </a:xfrm>
          <a:prstGeom prst="rect">
            <a:avLst/>
          </a:prstGeom>
          <a:noFill/>
          <a:ln>
            <a:solidFill>
              <a:schemeClr val="tx1"/>
            </a:solidFill>
          </a:ln>
        </p:spPr>
        <p:txBody>
          <a:bodyPr wrap="squar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0" name="TextBox 19">
            <a:extLst>
              <a:ext uri="{FF2B5EF4-FFF2-40B4-BE49-F238E27FC236}">
                <a16:creationId xmlns:a16="http://schemas.microsoft.com/office/drawing/2014/main" id="{931BB56C-FB7E-3316-FE7F-0CFEF9653E48}"/>
              </a:ext>
            </a:extLst>
          </p:cNvPr>
          <p:cNvSpPr txBox="1"/>
          <p:nvPr/>
        </p:nvSpPr>
        <p:spPr>
          <a:xfrm>
            <a:off x="8919391" y="2455257"/>
            <a:ext cx="2139283" cy="584775"/>
          </a:xfrm>
          <a:prstGeom prst="rect">
            <a:avLst/>
          </a:prstGeom>
          <a:solidFill>
            <a:schemeClr val="accent1">
              <a:alpha val="50000"/>
            </a:scheme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#x</a:t>
            </a:r>
          </a:p>
        </p:txBody>
      </p:sp>
      <p:sp>
        <p:nvSpPr>
          <p:cNvPr id="21" name="TextBox 20">
            <a:extLst>
              <a:ext uri="{FF2B5EF4-FFF2-40B4-BE49-F238E27FC236}">
                <a16:creationId xmlns:a16="http://schemas.microsoft.com/office/drawing/2014/main" id="{31C78434-5D5E-95EE-20CA-2F5917F09AAB}"/>
              </a:ext>
            </a:extLst>
          </p:cNvPr>
          <p:cNvSpPr txBox="1"/>
          <p:nvPr/>
        </p:nvSpPr>
        <p:spPr>
          <a:xfrm>
            <a:off x="8487864" y="2455256"/>
            <a:ext cx="431528" cy="584775"/>
          </a:xfrm>
          <a:prstGeom prst="rect">
            <a:avLst/>
          </a:prstGeom>
          <a:solidFill>
            <a:schemeClr val="accent1">
              <a:alpha val="50000"/>
            </a:schemeClr>
          </a:solid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2" name="TextBox 21">
            <a:extLst>
              <a:ext uri="{FF2B5EF4-FFF2-40B4-BE49-F238E27FC236}">
                <a16:creationId xmlns:a16="http://schemas.microsoft.com/office/drawing/2014/main" id="{B40A80F4-E79A-C03A-D8E5-6A8A314CF8BA}"/>
              </a:ext>
            </a:extLst>
          </p:cNvPr>
          <p:cNvSpPr txBox="1"/>
          <p:nvPr/>
        </p:nvSpPr>
        <p:spPr>
          <a:xfrm>
            <a:off x="1097280"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4" name="TextBox 23">
            <a:extLst>
              <a:ext uri="{FF2B5EF4-FFF2-40B4-BE49-F238E27FC236}">
                <a16:creationId xmlns:a16="http://schemas.microsoft.com/office/drawing/2014/main" id="{736E2627-CFF5-FF86-3085-F5C59E41A24F}"/>
              </a:ext>
            </a:extLst>
          </p:cNvPr>
          <p:cNvSpPr txBox="1"/>
          <p:nvPr/>
        </p:nvSpPr>
        <p:spPr>
          <a:xfrm>
            <a:off x="5439864" y="2455258"/>
            <a:ext cx="3048000" cy="584775"/>
          </a:xfrm>
          <a:prstGeom prst="rect">
            <a:avLst/>
          </a:prstGeom>
          <a:solidFill>
            <a:srgbClr val="7030A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*^18</a:t>
            </a:r>
          </a:p>
        </p:txBody>
      </p:sp>
      <p:sp>
        <p:nvSpPr>
          <p:cNvPr id="25" name="TextBox 24">
            <a:extLst>
              <a:ext uri="{FF2B5EF4-FFF2-40B4-BE49-F238E27FC236}">
                <a16:creationId xmlns:a16="http://schemas.microsoft.com/office/drawing/2014/main" id="{E22185E3-9298-3595-DA30-A417BAF9683C}"/>
              </a:ext>
            </a:extLst>
          </p:cNvPr>
          <p:cNvSpPr txBox="1"/>
          <p:nvPr/>
        </p:nvSpPr>
        <p:spPr>
          <a:xfrm>
            <a:off x="1960336" y="2455257"/>
            <a:ext cx="3048000" cy="584775"/>
          </a:xfrm>
          <a:prstGeom prst="rect">
            <a:avLst/>
          </a:prstGeom>
          <a:solidFill>
            <a:srgbClr val="FFC000">
              <a:alpha val="50000"/>
            </a:srgbClr>
          </a:solidFill>
          <a:ln>
            <a:solidFill>
              <a:schemeClr val="tx1"/>
            </a:solidFill>
          </a:ln>
        </p:spPr>
        <p:txBody>
          <a:bodyPr wrap="square" rtlCol="0">
            <a:spAutoFit/>
          </a:bodyPr>
          <a:lstStyle/>
          <a:p>
            <a:pPr algn="ctr"/>
            <a:r>
              <a:rPr lang="en-US" sz="3200" dirty="0">
                <a:latin typeface="Fira Code" panose="020B0809050000020004" pitchFamily="49" charset="0"/>
                <a:ea typeface="Fira Code" panose="020B0809050000020004" pitchFamily="49" charset="0"/>
                <a:cs typeface="Fira Code" panose="020B0809050000020004" pitchFamily="49" charset="0"/>
              </a:rPr>
              <a:t>n</a:t>
            </a:r>
          </a:p>
        </p:txBody>
      </p:sp>
      <p:sp>
        <p:nvSpPr>
          <p:cNvPr id="26" name="TextBox 25">
            <a:extLst>
              <a:ext uri="{FF2B5EF4-FFF2-40B4-BE49-F238E27FC236}">
                <a16:creationId xmlns:a16="http://schemas.microsoft.com/office/drawing/2014/main" id="{B0A0C6EB-0943-09B5-ADB7-D1ADA56A7E5B}"/>
              </a:ext>
            </a:extLst>
          </p:cNvPr>
          <p:cNvSpPr txBox="1"/>
          <p:nvPr/>
        </p:nvSpPr>
        <p:spPr>
          <a:xfrm>
            <a:off x="1528808" y="2455258"/>
            <a:ext cx="431528" cy="584775"/>
          </a:xfrm>
          <a:prstGeom prst="rect">
            <a:avLst/>
          </a:prstGeom>
          <a:no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sp>
        <p:nvSpPr>
          <p:cNvPr id="27" name="TextBox 26">
            <a:extLst>
              <a:ext uri="{FF2B5EF4-FFF2-40B4-BE49-F238E27FC236}">
                <a16:creationId xmlns:a16="http://schemas.microsoft.com/office/drawing/2014/main" id="{9EC47A3A-FC56-34D9-9B41-6C11001B7CCF}"/>
              </a:ext>
            </a:extLst>
          </p:cNvPr>
          <p:cNvSpPr txBox="1"/>
          <p:nvPr/>
        </p:nvSpPr>
        <p:spPr>
          <a:xfrm>
            <a:off x="5008336" y="2455257"/>
            <a:ext cx="431528" cy="584775"/>
          </a:xfrm>
          <a:prstGeom prst="rect">
            <a:avLst/>
          </a:prstGeom>
          <a:solidFill>
            <a:srgbClr val="7030A0">
              <a:alpha val="50000"/>
            </a:srgbClr>
          </a:solidFill>
          <a:ln>
            <a:solidFill>
              <a:schemeClr val="tx1"/>
            </a:solidFill>
          </a:ln>
        </p:spPr>
        <p:txBody>
          <a:bodyPr wrap="none" rtlCol="0">
            <a:spAutoFit/>
          </a:bodyPr>
          <a:lstStyle/>
          <a:p>
            <a:r>
              <a:rPr lang="en-US" sz="3200" dirty="0">
                <a:latin typeface="Fira Code" panose="020B0809050000020004" pitchFamily="49" charset="0"/>
                <a:ea typeface="Fira Code" panose="020B0809050000020004" pitchFamily="49" charset="0"/>
                <a:cs typeface="Fira Code" panose="020B0809050000020004" pitchFamily="49" charset="0"/>
              </a:rPr>
              <a:t>:</a:t>
            </a:r>
          </a:p>
        </p:txBody>
      </p:sp>
      <p:cxnSp>
        <p:nvCxnSpPr>
          <p:cNvPr id="19" name="Straight Arrow Connector 18">
            <a:extLst>
              <a:ext uri="{FF2B5EF4-FFF2-40B4-BE49-F238E27FC236}">
                <a16:creationId xmlns:a16="http://schemas.microsoft.com/office/drawing/2014/main" id="{1F1ED910-F933-471A-731F-87E6E1D4FAF7}"/>
              </a:ext>
            </a:extLst>
          </p:cNvPr>
          <p:cNvCxnSpPr/>
          <p:nvPr/>
        </p:nvCxnSpPr>
        <p:spPr>
          <a:xfrm flipV="1">
            <a:off x="1960336" y="1905267"/>
            <a:ext cx="9529867" cy="5309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AA34465-3399-D248-1DCC-BF597BC42DC3}"/>
              </a:ext>
            </a:extLst>
          </p:cNvPr>
          <p:cNvSpPr txBox="1"/>
          <p:nvPr/>
        </p:nvSpPr>
        <p:spPr>
          <a:xfrm>
            <a:off x="2666508" y="1789084"/>
            <a:ext cx="2332690" cy="307777"/>
          </a:xfrm>
          <a:prstGeom prst="rect">
            <a:avLst/>
          </a:prstGeom>
          <a:solidFill>
            <a:schemeClr val="bg1"/>
          </a:solidFill>
          <a:ln>
            <a:solidFill>
              <a:srgbClr val="FFC000"/>
            </a:solidFill>
          </a:ln>
        </p:spPr>
        <p:txBody>
          <a:bodyPr wrap="none" rtlCol="0">
            <a:spAutoFit/>
          </a:bodyPr>
          <a:lstStyle/>
          <a:p>
            <a:r>
              <a:rPr lang="en-US" sz="1400" dirty="0">
                <a:latin typeface="Fira Code" panose="020B0809050000020004" pitchFamily="49" charset="0"/>
                <a:ea typeface="Fira Code" panose="020B0809050000020004" pitchFamily="49" charset="0"/>
                <a:cs typeface="Fira Code" panose="020B0809050000020004" pitchFamily="49" charset="0"/>
              </a:rPr>
              <a:t>vector&lt;vector&lt;char&gt;&gt;</a:t>
            </a:r>
          </a:p>
        </p:txBody>
      </p:sp>
      <p:cxnSp>
        <p:nvCxnSpPr>
          <p:cNvPr id="28" name="Straight Arrow Connector 27">
            <a:extLst>
              <a:ext uri="{FF2B5EF4-FFF2-40B4-BE49-F238E27FC236}">
                <a16:creationId xmlns:a16="http://schemas.microsoft.com/office/drawing/2014/main" id="{1070BCBE-4440-C809-CB3F-76609089315B}"/>
              </a:ext>
            </a:extLst>
          </p:cNvPr>
          <p:cNvCxnSpPr>
            <a:cxnSpLocks/>
          </p:cNvCxnSpPr>
          <p:nvPr/>
        </p:nvCxnSpPr>
        <p:spPr>
          <a:xfrm flipV="1">
            <a:off x="5602439" y="2125122"/>
            <a:ext cx="5887764" cy="26547"/>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008E923-1D35-8C0F-F26C-8143878DF692}"/>
              </a:ext>
            </a:extLst>
          </p:cNvPr>
          <p:cNvSpPr txBox="1"/>
          <p:nvPr/>
        </p:nvSpPr>
        <p:spPr>
          <a:xfrm>
            <a:off x="6104830" y="1984506"/>
            <a:ext cx="1473480" cy="307777"/>
          </a:xfrm>
          <a:prstGeom prst="rect">
            <a:avLst/>
          </a:prstGeom>
          <a:solidFill>
            <a:schemeClr val="bg1"/>
          </a:solidFill>
          <a:ln>
            <a:solidFill>
              <a:srgbClr val="7030A0"/>
            </a:solidFill>
          </a:ln>
        </p:spPr>
        <p:txBody>
          <a:bodyPr wrap="none" rtlCol="0">
            <a:spAutoFit/>
          </a:bodyPr>
          <a:lstStyle/>
          <a:p>
            <a:r>
              <a:rPr lang="en-US" sz="1400" dirty="0">
                <a:latin typeface="Fira Code" panose="020B0809050000020004" pitchFamily="49" charset="0"/>
                <a:ea typeface="Fira Code" panose="020B0809050000020004" pitchFamily="49" charset="0"/>
                <a:cs typeface="Fira Code" panose="020B0809050000020004" pitchFamily="49" charset="0"/>
              </a:rPr>
              <a:t>vector&lt;char&gt;</a:t>
            </a:r>
          </a:p>
        </p:txBody>
      </p:sp>
      <p:cxnSp>
        <p:nvCxnSpPr>
          <p:cNvPr id="30" name="Straight Arrow Connector 29">
            <a:extLst>
              <a:ext uri="{FF2B5EF4-FFF2-40B4-BE49-F238E27FC236}">
                <a16:creationId xmlns:a16="http://schemas.microsoft.com/office/drawing/2014/main" id="{41953A38-34B8-1AA1-5275-CADFB07F60C2}"/>
              </a:ext>
            </a:extLst>
          </p:cNvPr>
          <p:cNvCxnSpPr>
            <a:cxnSpLocks/>
          </p:cNvCxnSpPr>
          <p:nvPr/>
        </p:nvCxnSpPr>
        <p:spPr>
          <a:xfrm>
            <a:off x="8919391" y="2333944"/>
            <a:ext cx="257081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9C23137-FE34-F7B4-5825-BC435575D18F}"/>
              </a:ext>
            </a:extLst>
          </p:cNvPr>
          <p:cNvSpPr txBox="1"/>
          <p:nvPr/>
        </p:nvSpPr>
        <p:spPr>
          <a:xfrm>
            <a:off x="9227121" y="2185586"/>
            <a:ext cx="614271" cy="307777"/>
          </a:xfrm>
          <a:prstGeom prst="rect">
            <a:avLst/>
          </a:prstGeom>
          <a:solidFill>
            <a:schemeClr val="bg1"/>
          </a:solidFill>
          <a:ln>
            <a:solidFill>
              <a:schemeClr val="accent1"/>
            </a:solidFill>
          </a:ln>
        </p:spPr>
        <p:txBody>
          <a:bodyPr wrap="none" rtlCol="0">
            <a:spAutoFit/>
          </a:bodyPr>
          <a:lstStyle/>
          <a:p>
            <a:r>
              <a:rPr lang="en-US" sz="1400" dirty="0">
                <a:latin typeface="Fira Code" panose="020B0809050000020004" pitchFamily="49" charset="0"/>
                <a:ea typeface="Fira Code" panose="020B0809050000020004" pitchFamily="49" charset="0"/>
                <a:cs typeface="Fira Code" panose="020B0809050000020004" pitchFamily="49" charset="0"/>
              </a:rPr>
              <a:t>char</a:t>
            </a:r>
          </a:p>
        </p:txBody>
      </p:sp>
      <p:sp>
        <p:nvSpPr>
          <p:cNvPr id="5" name="Slide Number Placeholder 4">
            <a:extLst>
              <a:ext uri="{FF2B5EF4-FFF2-40B4-BE49-F238E27FC236}">
                <a16:creationId xmlns:a16="http://schemas.microsoft.com/office/drawing/2014/main" id="{DE1F69EE-4EA6-429E-C0C1-8FCE4C84A478}"/>
              </a:ext>
            </a:extLst>
          </p:cNvPr>
          <p:cNvSpPr>
            <a:spLocks noGrp="1"/>
          </p:cNvSpPr>
          <p:nvPr>
            <p:ph type="sldNum" sz="quarter" idx="12"/>
          </p:nvPr>
        </p:nvSpPr>
        <p:spPr/>
        <p:txBody>
          <a:bodyPr/>
          <a:lstStyle/>
          <a:p>
            <a:fld id="{0EED7EFE-8F4A-4E55-AD2D-7D815A96E790}" type="slidenum">
              <a:rPr lang="en-US" smtClean="0"/>
              <a:t>95</a:t>
            </a:fld>
            <a:endParaRPr lang="en-US"/>
          </a:p>
        </p:txBody>
      </p:sp>
    </p:spTree>
    <p:extLst>
      <p:ext uri="{BB962C8B-B14F-4D97-AF65-F5344CB8AC3E}">
        <p14:creationId xmlns:p14="http://schemas.microsoft.com/office/powerpoint/2010/main" val="265194346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951672"/>
            <a:ext cx="4596130" cy="1200329"/>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267F99"/>
                </a:solidFill>
                <a:effectLst/>
                <a:latin typeface="Fira Code" panose="020B0809050000020004" pitchFamily="49" charset="0"/>
              </a:rPr>
              <a:t>ranges</a:t>
            </a:r>
            <a:r>
              <a:rPr lang="en-US" b="0" dirty="0">
                <a:solidFill>
                  <a:srgbClr val="000000"/>
                </a:solidFill>
                <a:effectLst/>
                <a:latin typeface="Fira Code" panose="020B0809050000020004" pitchFamily="49" charset="0"/>
              </a:rPr>
              <a:t>::</a:t>
            </a:r>
            <a:r>
              <a:rPr lang="en-US" b="0" dirty="0" err="1">
                <a:solidFill>
                  <a:srgbClr val="0000FF"/>
                </a:solidFill>
                <a:effectLst/>
                <a:latin typeface="Fira Code" panose="020B0809050000020004" pitchFamily="49" charset="0"/>
              </a:rPr>
              <a:t>input_range</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 {</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CEBD5C3F-528D-5AD5-908B-355D5D998CAA}"/>
              </a:ext>
            </a:extLst>
          </p:cNvPr>
          <p:cNvSpPr>
            <a:spLocks noGrp="1"/>
          </p:cNvSpPr>
          <p:nvPr>
            <p:ph type="sldNum" sz="quarter" idx="12"/>
          </p:nvPr>
        </p:nvSpPr>
        <p:spPr/>
        <p:txBody>
          <a:bodyPr/>
          <a:lstStyle/>
          <a:p>
            <a:fld id="{0EED7EFE-8F4A-4E55-AD2D-7D815A96E790}" type="slidenum">
              <a:rPr lang="en-US" smtClean="0"/>
              <a:t>96</a:t>
            </a:fld>
            <a:endParaRPr lang="en-US"/>
          </a:p>
        </p:txBody>
      </p:sp>
    </p:spTree>
    <p:extLst>
      <p:ext uri="{BB962C8B-B14F-4D97-AF65-F5344CB8AC3E}">
        <p14:creationId xmlns:p14="http://schemas.microsoft.com/office/powerpoint/2010/main" val="35957215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951672"/>
            <a:ext cx="8042586" cy="1754326"/>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267F99"/>
                </a:solidFill>
                <a:effectLst/>
                <a:latin typeface="Fira Code" panose="020B0809050000020004" pitchFamily="49" charset="0"/>
              </a:rPr>
              <a:t>ranges</a:t>
            </a:r>
            <a:r>
              <a:rPr lang="en-US" b="0" dirty="0">
                <a:solidFill>
                  <a:srgbClr val="000000"/>
                </a:solidFill>
                <a:effectLst/>
                <a:latin typeface="Fira Code" panose="020B0809050000020004" pitchFamily="49" charset="0"/>
              </a:rPr>
              <a:t>::</a:t>
            </a:r>
            <a:r>
              <a:rPr lang="en-US" b="0" dirty="0" err="1">
                <a:solidFill>
                  <a:srgbClr val="0000FF"/>
                </a:solidFill>
                <a:effectLst/>
                <a:latin typeface="Fira Code" panose="020B0809050000020004" pitchFamily="49" charset="0"/>
              </a:rPr>
              <a:t>input_range</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remove_cvref_t</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ranges</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range_reference_t</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&gt;&gt;;</a:t>
            </a:r>
          </a:p>
          <a:p>
            <a:r>
              <a:rPr lang="en-US" b="0" dirty="0">
                <a:solidFill>
                  <a:srgbClr val="000000"/>
                </a:solidFill>
                <a:effectLst/>
                <a:latin typeface="Fira Code" panose="020B0809050000020004" pitchFamily="49" charset="0"/>
              </a:rPr>
              <a:t>  formatter&lt;T&gt; underlying;</a:t>
            </a:r>
          </a:p>
          <a:p>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252E26AB-B5F3-A2C9-0407-D11E8205A408}"/>
              </a:ext>
            </a:extLst>
          </p:cNvPr>
          <p:cNvSpPr>
            <a:spLocks noGrp="1"/>
          </p:cNvSpPr>
          <p:nvPr>
            <p:ph type="sldNum" sz="quarter" idx="12"/>
          </p:nvPr>
        </p:nvSpPr>
        <p:spPr/>
        <p:txBody>
          <a:bodyPr/>
          <a:lstStyle/>
          <a:p>
            <a:fld id="{0EED7EFE-8F4A-4E55-AD2D-7D815A96E790}" type="slidenum">
              <a:rPr lang="en-US" smtClean="0"/>
              <a:t>97</a:t>
            </a:fld>
            <a:endParaRPr lang="en-US"/>
          </a:p>
        </p:txBody>
      </p:sp>
    </p:spTree>
    <p:extLst>
      <p:ext uri="{BB962C8B-B14F-4D97-AF65-F5344CB8AC3E}">
        <p14:creationId xmlns:p14="http://schemas.microsoft.com/office/powerpoint/2010/main" val="2782677504"/>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951672"/>
            <a:ext cx="8042586" cy="2585323"/>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267F99"/>
                </a:solidFill>
                <a:effectLst/>
                <a:latin typeface="Fira Code" panose="020B0809050000020004" pitchFamily="49" charset="0"/>
              </a:rPr>
              <a:t>ranges</a:t>
            </a:r>
            <a:r>
              <a:rPr lang="en-US" b="0" dirty="0">
                <a:solidFill>
                  <a:srgbClr val="000000"/>
                </a:solidFill>
                <a:effectLst/>
                <a:latin typeface="Fira Code" panose="020B0809050000020004" pitchFamily="49" charset="0"/>
              </a:rPr>
              <a:t>::</a:t>
            </a:r>
            <a:r>
              <a:rPr lang="en-US" b="0" dirty="0" err="1">
                <a:solidFill>
                  <a:srgbClr val="0000FF"/>
                </a:solidFill>
                <a:effectLst/>
                <a:latin typeface="Fira Code" panose="020B0809050000020004" pitchFamily="49" charset="0"/>
              </a:rPr>
              <a:t>input_range</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remove_cvref_t</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ranges</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range_reference_t</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&gt;&gt;;</a:t>
            </a:r>
          </a:p>
          <a:p>
            <a:r>
              <a:rPr lang="en-US" b="0" dirty="0">
                <a:solidFill>
                  <a:srgbClr val="000000"/>
                </a:solidFill>
                <a:effectLst/>
                <a:latin typeface="Fira Code" panose="020B0809050000020004" pitchFamily="49" charset="0"/>
              </a:rPr>
              <a:t>  formatter&lt;T&gt; underlying;</a:t>
            </a:r>
          </a:p>
          <a:p>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underlying</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err="1">
                <a:solidFill>
                  <a:srgbClr val="000000"/>
                </a:solidFill>
                <a:effectLst/>
                <a:latin typeface="Fira Code" panose="020B0809050000020004" pitchFamily="49" charset="0"/>
              </a:rPr>
              <a:t>ctx</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07742F64-6B18-CC44-029E-468C4DF4444B}"/>
              </a:ext>
            </a:extLst>
          </p:cNvPr>
          <p:cNvSpPr>
            <a:spLocks noGrp="1"/>
          </p:cNvSpPr>
          <p:nvPr>
            <p:ph type="sldNum" sz="quarter" idx="12"/>
          </p:nvPr>
        </p:nvSpPr>
        <p:spPr/>
        <p:txBody>
          <a:bodyPr/>
          <a:lstStyle/>
          <a:p>
            <a:fld id="{0EED7EFE-8F4A-4E55-AD2D-7D815A96E790}" type="slidenum">
              <a:rPr lang="en-US" smtClean="0"/>
              <a:t>98</a:t>
            </a:fld>
            <a:endParaRPr lang="en-US"/>
          </a:p>
        </p:txBody>
      </p:sp>
    </p:spTree>
    <p:extLst>
      <p:ext uri="{BB962C8B-B14F-4D97-AF65-F5344CB8AC3E}">
        <p14:creationId xmlns:p14="http://schemas.microsoft.com/office/powerpoint/2010/main" val="4287606460"/>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089C-67D7-7CF9-6CF8-83F564A95399}"/>
              </a:ext>
            </a:extLst>
          </p:cNvPr>
          <p:cNvSpPr>
            <a:spLocks noGrp="1"/>
          </p:cNvSpPr>
          <p:nvPr>
            <p:ph type="title"/>
          </p:nvPr>
        </p:nvSpPr>
        <p:spPr/>
        <p:txBody>
          <a:bodyPr>
            <a:normAutofit/>
          </a:bodyPr>
          <a:lstStyle/>
          <a:p>
            <a:r>
              <a:rPr lang="en-US" dirty="0"/>
              <a:t>Implementing </a:t>
            </a:r>
            <a:r>
              <a:rPr lang="en-US" dirty="0">
                <a:latin typeface="Fira Code" panose="020B0809050000020004" pitchFamily="49" charset="0"/>
                <a:ea typeface="Fira Code" panose="020B0809050000020004" pitchFamily="49" charset="0"/>
                <a:cs typeface="Fira Code" panose="020B0809050000020004" pitchFamily="49" charset="0"/>
              </a:rPr>
              <a:t>formatter</a:t>
            </a:r>
            <a:r>
              <a:rPr lang="en-US" dirty="0"/>
              <a:t> for </a:t>
            </a:r>
            <a:r>
              <a:rPr lang="en-US" dirty="0">
                <a:solidFill>
                  <a:schemeClr val="accent6"/>
                </a:solidFill>
              </a:rPr>
              <a:t>Ranges</a:t>
            </a:r>
          </a:p>
        </p:txBody>
      </p:sp>
      <p:sp>
        <p:nvSpPr>
          <p:cNvPr id="4" name="TextBox 3">
            <a:extLst>
              <a:ext uri="{FF2B5EF4-FFF2-40B4-BE49-F238E27FC236}">
                <a16:creationId xmlns:a16="http://schemas.microsoft.com/office/drawing/2014/main" id="{3283C3C8-A262-BA38-3C59-0F0F5A818B52}"/>
              </a:ext>
            </a:extLst>
          </p:cNvPr>
          <p:cNvSpPr txBox="1"/>
          <p:nvPr/>
        </p:nvSpPr>
        <p:spPr>
          <a:xfrm>
            <a:off x="1097280" y="1951672"/>
            <a:ext cx="8042586" cy="3693319"/>
          </a:xfrm>
          <a:prstGeom prst="rect">
            <a:avLst/>
          </a:prstGeom>
          <a:noFill/>
        </p:spPr>
        <p:txBody>
          <a:bodyPr wrap="none" rtlCol="0">
            <a:spAutoFit/>
          </a:bodyPr>
          <a:lstStyle/>
          <a:p>
            <a:r>
              <a:rPr lang="en-US" b="0" dirty="0">
                <a:solidFill>
                  <a:srgbClr val="0000FF"/>
                </a:solidFill>
                <a:effectLst/>
                <a:latin typeface="Fira Code" panose="020B0809050000020004" pitchFamily="49" charset="0"/>
              </a:rPr>
              <a:t>template</a:t>
            </a:r>
            <a:r>
              <a:rPr lang="en-US" b="0" dirty="0">
                <a:solidFill>
                  <a:srgbClr val="000000"/>
                </a:solidFill>
                <a:effectLst/>
                <a:latin typeface="Fira Code" panose="020B0809050000020004" pitchFamily="49" charset="0"/>
              </a:rPr>
              <a:t> &lt;</a:t>
            </a:r>
            <a:r>
              <a:rPr lang="en-US" b="0" dirty="0">
                <a:solidFill>
                  <a:srgbClr val="267F99"/>
                </a:solidFill>
                <a:effectLst/>
                <a:latin typeface="Fira Code" panose="020B0809050000020004" pitchFamily="49" charset="0"/>
              </a:rPr>
              <a:t>ranges</a:t>
            </a:r>
            <a:r>
              <a:rPr lang="en-US" b="0" dirty="0">
                <a:solidFill>
                  <a:srgbClr val="000000"/>
                </a:solidFill>
                <a:effectLst/>
                <a:latin typeface="Fira Code" panose="020B0809050000020004" pitchFamily="49" charset="0"/>
              </a:rPr>
              <a:t>::</a:t>
            </a:r>
            <a:r>
              <a:rPr lang="en-US" b="0" dirty="0" err="1">
                <a:solidFill>
                  <a:srgbClr val="0000FF"/>
                </a:solidFill>
                <a:effectLst/>
                <a:latin typeface="Fira Code" panose="020B0809050000020004" pitchFamily="49" charset="0"/>
              </a:rPr>
              <a:t>input_range</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a:t>
            </a:r>
          </a:p>
          <a:p>
            <a:r>
              <a:rPr lang="en-US" b="0" dirty="0">
                <a:solidFill>
                  <a:srgbClr val="0000FF"/>
                </a:solidFill>
                <a:effectLst/>
                <a:latin typeface="Fira Code" panose="020B0809050000020004" pitchFamily="49" charset="0"/>
              </a:rPr>
              <a:t>struct</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formatter</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using</a:t>
            </a:r>
            <a:r>
              <a:rPr lang="en-US" b="0" dirty="0">
                <a:solidFill>
                  <a:srgbClr val="000000"/>
                </a:solidFill>
                <a:effectLst/>
                <a:latin typeface="Fira Code" panose="020B0809050000020004" pitchFamily="49" charset="0"/>
              </a:rPr>
              <a:t> </a:t>
            </a:r>
            <a:r>
              <a:rPr lang="en-US" b="0" dirty="0">
                <a:solidFill>
                  <a:srgbClr val="267F99"/>
                </a:solidFill>
                <a:effectLst/>
                <a:latin typeface="Fira Code" panose="020B0809050000020004" pitchFamily="49" charset="0"/>
              </a:rPr>
              <a:t>T</a:t>
            </a:r>
            <a:r>
              <a:rPr lang="en-US" b="0" dirty="0">
                <a:solidFill>
                  <a:srgbClr val="000000"/>
                </a:solidFill>
                <a:effectLst/>
                <a:latin typeface="Fira Code" panose="020B0809050000020004" pitchFamily="49" charset="0"/>
              </a:rPr>
              <a:t> = </a:t>
            </a:r>
            <a:r>
              <a:rPr lang="en-US" b="0" dirty="0" err="1">
                <a:solidFill>
                  <a:srgbClr val="267F99"/>
                </a:solidFill>
                <a:effectLst/>
                <a:latin typeface="Fira Code" panose="020B0809050000020004" pitchFamily="49" charset="0"/>
              </a:rPr>
              <a:t>remove_cvref_t</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ranges</a:t>
            </a:r>
            <a:r>
              <a:rPr lang="en-US" b="0" dirty="0">
                <a:solidFill>
                  <a:srgbClr val="000000"/>
                </a:solidFill>
                <a:effectLst/>
                <a:latin typeface="Fira Code" panose="020B0809050000020004" pitchFamily="49" charset="0"/>
              </a:rPr>
              <a:t>::</a:t>
            </a:r>
            <a:r>
              <a:rPr lang="en-US" b="0" dirty="0" err="1">
                <a:solidFill>
                  <a:srgbClr val="267F99"/>
                </a:solidFill>
                <a:effectLst/>
                <a:latin typeface="Fira Code" panose="020B0809050000020004" pitchFamily="49" charset="0"/>
              </a:rPr>
              <a:t>range_reference_t</a:t>
            </a:r>
            <a:r>
              <a:rPr lang="en-US" b="0" dirty="0">
                <a:solidFill>
                  <a:srgbClr val="000000"/>
                </a:solidFill>
                <a:effectLst/>
                <a:latin typeface="Fira Code" panose="020B0809050000020004" pitchFamily="49" charset="0"/>
              </a:rPr>
              <a:t>&lt;</a:t>
            </a:r>
            <a:r>
              <a:rPr lang="en-US" b="0" dirty="0">
                <a:solidFill>
                  <a:srgbClr val="267F99"/>
                </a:solidFill>
                <a:effectLst/>
                <a:latin typeface="Fira Code" panose="020B0809050000020004" pitchFamily="49" charset="0"/>
              </a:rPr>
              <a:t>R</a:t>
            </a:r>
            <a:r>
              <a:rPr lang="en-US" b="0" dirty="0">
                <a:solidFill>
                  <a:srgbClr val="000000"/>
                </a:solidFill>
                <a:effectLst/>
                <a:latin typeface="Fira Code" panose="020B0809050000020004" pitchFamily="49" charset="0"/>
              </a:rPr>
              <a:t>&gt;&gt;;</a:t>
            </a:r>
          </a:p>
          <a:p>
            <a:r>
              <a:rPr lang="en-US" b="0" dirty="0">
                <a:solidFill>
                  <a:srgbClr val="000000"/>
                </a:solidFill>
                <a:effectLst/>
                <a:latin typeface="Fira Code" panose="020B0809050000020004" pitchFamily="49" charset="0"/>
              </a:rPr>
              <a:t>  formatter&lt;T&gt; underlying;</a:t>
            </a:r>
          </a:p>
          <a:p>
            <a:endParaRPr lang="en-US" b="0" dirty="0">
              <a:solidFill>
                <a:srgbClr val="000000"/>
              </a:solidFill>
              <a:effectLst/>
              <a:latin typeface="Fira Code" panose="020B0809050000020004" pitchFamily="49" charset="0"/>
            </a:endParaRPr>
          </a:p>
          <a:p>
            <a:r>
              <a:rPr lang="en-US" b="0" dirty="0">
                <a:solidFill>
                  <a:srgbClr val="000000"/>
                </a:solidFill>
                <a:effectLst/>
                <a:latin typeface="Fira Code" panose="020B0809050000020004" pitchFamily="49" charset="0"/>
              </a:rPr>
              <a:t>  </a:t>
            </a:r>
            <a:r>
              <a:rPr lang="en-US" b="0" dirty="0" err="1">
                <a:solidFill>
                  <a:srgbClr val="0000FF"/>
                </a:solidFill>
                <a:effectLst/>
                <a:latin typeface="Fira Code" panose="020B0809050000020004" pitchFamily="49" charset="0"/>
              </a:rPr>
              <a:t>constexpr</a:t>
            </a:r>
            <a:r>
              <a:rPr lang="en-US" b="0" dirty="0">
                <a:solidFill>
                  <a:srgbClr val="000000"/>
                </a:solidFill>
                <a:effectLst/>
                <a:latin typeface="Fira Code" panose="020B0809050000020004" pitchFamily="49" charset="0"/>
              </a:rPr>
              <a:t> </a:t>
            </a:r>
            <a:r>
              <a:rPr lang="en-US" b="0" dirty="0">
                <a:solidFill>
                  <a:srgbClr val="0000FF"/>
                </a:solidFill>
                <a:effectLst/>
                <a:latin typeface="Fira Code" panose="020B0809050000020004" pitchFamily="49" charset="0"/>
              </a:rPr>
              <a:t>auto</a:t>
            </a:r>
            <a:r>
              <a:rPr lang="en-US" b="0" dirty="0">
                <a:solidFill>
                  <a:srgbClr val="000000"/>
                </a:solidFill>
                <a:effectLst/>
                <a:latin typeface="Fira Code" panose="020B0809050000020004" pitchFamily="49" charset="0"/>
              </a:rPr>
              <a:t> </a:t>
            </a:r>
            <a:r>
              <a:rPr lang="en-US" b="0" dirty="0">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a:solidFill>
                  <a:srgbClr val="0000FF"/>
                </a:solidFill>
                <a:effectLst/>
                <a:latin typeface="Fira Code" panose="020B0809050000020004" pitchFamily="49" charset="0"/>
              </a:rPr>
              <a:t>auto&amp;</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ctx</a:t>
            </a:r>
            <a:r>
              <a:rPr lang="en-US" b="0" dirty="0">
                <a:solidFill>
                  <a:srgbClr val="000000"/>
                </a:solidFill>
                <a:effectLst/>
                <a:latin typeface="Fira Code" panose="020B0809050000020004" pitchFamily="49" charset="0"/>
              </a:rPr>
              <a:t>) { </a:t>
            </a:r>
          </a:p>
          <a:p>
            <a:r>
              <a:rPr lang="en-US" b="0" dirty="0">
                <a:solidFill>
                  <a:srgbClr val="000000"/>
                </a:solidFill>
                <a:effectLst/>
                <a:latin typeface="Fira Code" panose="020B0809050000020004" pitchFamily="49" charset="0"/>
              </a:rPr>
              <a:t>    </a:t>
            </a:r>
            <a:r>
              <a:rPr lang="en-US" b="0" dirty="0">
                <a:solidFill>
                  <a:srgbClr val="AF00DB"/>
                </a:solidFill>
                <a:effectLst/>
                <a:latin typeface="Fira Code" panose="020B0809050000020004" pitchFamily="49" charset="0"/>
              </a:rPr>
              <a:t>return</a:t>
            </a:r>
            <a:r>
              <a:rPr lang="en-US" b="0" dirty="0">
                <a:solidFill>
                  <a:srgbClr val="000000"/>
                </a:solidFill>
                <a:effectLst/>
                <a:latin typeface="Fira Code" panose="020B0809050000020004" pitchFamily="49" charset="0"/>
              </a:rPr>
              <a:t> </a:t>
            </a:r>
            <a:r>
              <a:rPr lang="en-US" b="0" dirty="0" err="1">
                <a:solidFill>
                  <a:srgbClr val="001080"/>
                </a:solidFill>
                <a:effectLst/>
                <a:latin typeface="Fira Code" panose="020B0809050000020004" pitchFamily="49" charset="0"/>
              </a:rPr>
              <a:t>underlying</a:t>
            </a:r>
            <a:r>
              <a:rPr lang="en-US" b="0" dirty="0" err="1">
                <a:solidFill>
                  <a:srgbClr val="000000"/>
                </a:solidFill>
                <a:effectLst/>
                <a:latin typeface="Fira Code" panose="020B0809050000020004" pitchFamily="49" charset="0"/>
              </a:rPr>
              <a:t>.</a:t>
            </a:r>
            <a:r>
              <a:rPr lang="en-US" b="0" dirty="0" err="1">
                <a:solidFill>
                  <a:srgbClr val="795E26"/>
                </a:solidFill>
                <a:effectLst/>
                <a:latin typeface="Fira Code" panose="020B0809050000020004" pitchFamily="49" charset="0"/>
              </a:rPr>
              <a:t>parse</a:t>
            </a:r>
            <a:r>
              <a:rPr lang="en-US" b="0" dirty="0">
                <a:solidFill>
                  <a:srgbClr val="000000"/>
                </a:solidFill>
                <a:effectLst/>
                <a:latin typeface="Fira Code" panose="020B0809050000020004" pitchFamily="49" charset="0"/>
              </a:rPr>
              <a:t>(</a:t>
            </a:r>
            <a:r>
              <a:rPr lang="en-US" b="0" dirty="0" err="1">
                <a:solidFill>
                  <a:srgbClr val="000000"/>
                </a:solidFill>
                <a:effectLst/>
                <a:latin typeface="Fira Code" panose="020B0809050000020004" pitchFamily="49" charset="0"/>
              </a:rPr>
              <a:t>ctx</a:t>
            </a:r>
            <a:r>
              <a:rPr lang="en-US" b="0" dirty="0">
                <a:solidFill>
                  <a:srgbClr val="000000"/>
                </a:solidFill>
                <a:effectLst/>
                <a:latin typeface="Fira Code" panose="020B0809050000020004" pitchFamily="49" charset="0"/>
              </a:rPr>
              <a:t>);</a:t>
            </a:r>
          </a:p>
          <a:p>
            <a:r>
              <a:rPr lang="en-US" b="0" dirty="0">
                <a:solidFill>
                  <a:srgbClr val="000000"/>
                </a:solidFill>
                <a:effectLst/>
                <a:latin typeface="Fira Code" panose="020B0809050000020004" pitchFamily="49" charset="0"/>
              </a:rPr>
              <a:t>  }</a:t>
            </a:r>
          </a:p>
          <a:p>
            <a:endParaRPr lang="en-US" dirty="0">
              <a:solidFill>
                <a:srgbClr val="000000"/>
              </a:solidFill>
              <a:latin typeface="Fira Code" panose="020B0809050000020004" pitchFamily="49" charset="0"/>
            </a:endParaRPr>
          </a:p>
          <a:p>
            <a:r>
              <a:rPr lang="pt-BR" b="0" dirty="0">
                <a:solidFill>
                  <a:srgbClr val="000000"/>
                </a:solidFill>
                <a:effectLst/>
                <a:latin typeface="Fira Code" panose="020B0809050000020004" pitchFamily="49" charset="0"/>
              </a:rPr>
              <a:t>  </a:t>
            </a:r>
            <a:r>
              <a:rPr lang="pt-BR" b="0" dirty="0">
                <a:solidFill>
                  <a:srgbClr val="0000FF"/>
                </a:solidFill>
                <a:effectLst/>
                <a:latin typeface="Fira Code" panose="020B0809050000020004" pitchFamily="49" charset="0"/>
              </a:rPr>
              <a:t>auto</a:t>
            </a:r>
            <a:r>
              <a:rPr lang="pt-BR" b="0" dirty="0">
                <a:solidFill>
                  <a:srgbClr val="000000"/>
                </a:solidFill>
                <a:effectLst/>
                <a:latin typeface="Fira Code" panose="020B0809050000020004" pitchFamily="49" charset="0"/>
              </a:rPr>
              <a:t> </a:t>
            </a:r>
            <a:r>
              <a:rPr lang="pt-BR" b="0" dirty="0">
                <a:solidFill>
                  <a:srgbClr val="795E26"/>
                </a:solidFill>
                <a:effectLst/>
                <a:latin typeface="Fira Code" panose="020B0809050000020004" pitchFamily="49" charset="0"/>
              </a:rPr>
              <a:t>format</a:t>
            </a:r>
            <a:r>
              <a:rPr lang="pt-BR" b="0" dirty="0">
                <a:solidFill>
                  <a:srgbClr val="000000"/>
                </a:solidFill>
                <a:effectLst/>
                <a:latin typeface="Fira Code" panose="020B0809050000020004" pitchFamily="49" charset="0"/>
              </a:rPr>
              <a:t>(</a:t>
            </a:r>
            <a:r>
              <a:rPr lang="pt-BR" b="0" dirty="0">
                <a:solidFill>
                  <a:srgbClr val="267F99"/>
                </a:solidFill>
                <a:effectLst/>
                <a:latin typeface="Fira Code" panose="020B0809050000020004" pitchFamily="49" charset="0"/>
              </a:rPr>
              <a:t>R</a:t>
            </a:r>
            <a:r>
              <a:rPr lang="pt-BR" b="0" dirty="0">
                <a:solidFill>
                  <a:srgbClr val="000000"/>
                </a:solidFill>
                <a:effectLst/>
                <a:latin typeface="Fira Code" panose="020B0809050000020004" pitchFamily="49" charset="0"/>
              </a:rPr>
              <a:t> </a:t>
            </a:r>
            <a:r>
              <a:rPr lang="pt-BR" b="0" dirty="0">
                <a:solidFill>
                  <a:srgbClr val="0000FF"/>
                </a:solidFill>
                <a:effectLst/>
                <a:latin typeface="Fira Code" panose="020B0809050000020004" pitchFamily="49" charset="0"/>
              </a:rPr>
              <a:t>const&amp;</a:t>
            </a:r>
            <a:r>
              <a:rPr lang="pt-BR" b="0" dirty="0">
                <a:solidFill>
                  <a:srgbClr val="000000"/>
                </a:solidFill>
                <a:effectLst/>
                <a:latin typeface="Fira Code" panose="020B0809050000020004" pitchFamily="49" charset="0"/>
              </a:rPr>
              <a:t> </a:t>
            </a:r>
            <a:r>
              <a:rPr lang="pt-BR" b="0" dirty="0">
                <a:solidFill>
                  <a:srgbClr val="001080"/>
                </a:solidFill>
                <a:effectLst/>
                <a:latin typeface="Fira Code" panose="020B0809050000020004" pitchFamily="49" charset="0"/>
              </a:rPr>
              <a:t>r</a:t>
            </a:r>
            <a:r>
              <a:rPr lang="pt-BR" b="0" dirty="0">
                <a:solidFill>
                  <a:srgbClr val="000000"/>
                </a:solidFill>
                <a:effectLst/>
                <a:latin typeface="Fira Code" panose="020B0809050000020004" pitchFamily="49" charset="0"/>
              </a:rPr>
              <a:t>, </a:t>
            </a:r>
            <a:r>
              <a:rPr lang="pt-BR" b="0" dirty="0">
                <a:solidFill>
                  <a:srgbClr val="0000FF"/>
                </a:solidFill>
                <a:effectLst/>
                <a:latin typeface="Fira Code" panose="020B0809050000020004" pitchFamily="49" charset="0"/>
              </a:rPr>
              <a:t>auto&amp;</a:t>
            </a:r>
            <a:r>
              <a:rPr lang="pt-BR" b="0" dirty="0">
                <a:solidFill>
                  <a:srgbClr val="000000"/>
                </a:solidFill>
                <a:effectLst/>
                <a:latin typeface="Fira Code" panose="020B0809050000020004" pitchFamily="49" charset="0"/>
              </a:rPr>
              <a:t> </a:t>
            </a:r>
            <a:r>
              <a:rPr lang="pt-BR" b="0" dirty="0">
                <a:solidFill>
                  <a:srgbClr val="001080"/>
                </a:solidFill>
                <a:effectLst/>
                <a:latin typeface="Fira Code" panose="020B0809050000020004" pitchFamily="49" charset="0"/>
              </a:rPr>
              <a:t>ctx</a:t>
            </a:r>
            <a:r>
              <a:rPr lang="pt-BR" b="0" dirty="0">
                <a:solidFill>
                  <a:srgbClr val="000000"/>
                </a:solidFill>
                <a:effectLst/>
                <a:latin typeface="Fira Code" panose="020B0809050000020004" pitchFamily="49" charset="0"/>
              </a:rPr>
              <a:t>) </a:t>
            </a:r>
            <a:r>
              <a:rPr lang="pt-BR" b="0" dirty="0">
                <a:solidFill>
                  <a:srgbClr val="0000FF"/>
                </a:solidFill>
                <a:effectLst/>
                <a:latin typeface="Fira Code" panose="020B0809050000020004" pitchFamily="49" charset="0"/>
              </a:rPr>
              <a:t>const</a:t>
            </a:r>
            <a:r>
              <a:rPr lang="pt-BR" b="0" dirty="0">
                <a:solidFill>
                  <a:srgbClr val="000000"/>
                </a:solidFill>
                <a:effectLst/>
                <a:latin typeface="Fira Code" panose="020B0809050000020004" pitchFamily="49" charset="0"/>
              </a:rPr>
              <a:t> {</a:t>
            </a:r>
          </a:p>
          <a:p>
            <a:r>
              <a:rPr lang="pt-BR" b="0" dirty="0">
                <a:solidFill>
                  <a:srgbClr val="000000"/>
                </a:solidFill>
                <a:effectLst/>
                <a:latin typeface="Fira Code" panose="020B0809050000020004" pitchFamily="49" charset="0"/>
              </a:rPr>
              <a:t>    </a:t>
            </a:r>
          </a:p>
          <a:p>
            <a:r>
              <a:rPr lang="pt-BR" b="0" dirty="0">
                <a:solidFill>
                  <a:srgbClr val="000000"/>
                </a:solidFill>
                <a:effectLst/>
                <a:latin typeface="Fira Code" panose="020B0809050000020004" pitchFamily="49" charset="0"/>
              </a:rPr>
              <a:t>  }</a:t>
            </a:r>
            <a:br>
              <a:rPr lang="en-US" b="0" dirty="0">
                <a:solidFill>
                  <a:srgbClr val="000000"/>
                </a:solidFill>
                <a:effectLst/>
                <a:latin typeface="Fira Code" panose="020B0809050000020004" pitchFamily="49" charset="0"/>
              </a:rPr>
            </a:br>
            <a:r>
              <a:rPr lang="en-US" b="0" dirty="0">
                <a:solidFill>
                  <a:srgbClr val="000000"/>
                </a:solidFill>
                <a:effectLst/>
                <a:latin typeface="Fira Code" panose="020B0809050000020004" pitchFamily="49" charset="0"/>
              </a:rPr>
              <a:t>};</a:t>
            </a:r>
          </a:p>
        </p:txBody>
      </p:sp>
      <p:sp>
        <p:nvSpPr>
          <p:cNvPr id="6" name="Slide Number Placeholder 5">
            <a:extLst>
              <a:ext uri="{FF2B5EF4-FFF2-40B4-BE49-F238E27FC236}">
                <a16:creationId xmlns:a16="http://schemas.microsoft.com/office/drawing/2014/main" id="{585D6398-402A-D5E5-DFAE-C095DF3E6B21}"/>
              </a:ext>
            </a:extLst>
          </p:cNvPr>
          <p:cNvSpPr>
            <a:spLocks noGrp="1"/>
          </p:cNvSpPr>
          <p:nvPr>
            <p:ph type="sldNum" sz="quarter" idx="12"/>
          </p:nvPr>
        </p:nvSpPr>
        <p:spPr/>
        <p:txBody>
          <a:bodyPr/>
          <a:lstStyle/>
          <a:p>
            <a:fld id="{0EED7EFE-8F4A-4E55-AD2D-7D815A96E790}" type="slidenum">
              <a:rPr lang="en-US" smtClean="0"/>
              <a:t>99</a:t>
            </a:fld>
            <a:endParaRPr lang="en-US"/>
          </a:p>
        </p:txBody>
      </p:sp>
    </p:spTree>
    <p:extLst>
      <p:ext uri="{BB962C8B-B14F-4D97-AF65-F5344CB8AC3E}">
        <p14:creationId xmlns:p14="http://schemas.microsoft.com/office/powerpoint/2010/main" val="2297593615"/>
      </p:ext>
    </p:extLst>
  </p:cSld>
  <p:clrMapOvr>
    <a:masterClrMapping/>
  </p:clrMapOvr>
  <mc:AlternateContent xmlns:mc="http://schemas.openxmlformats.org/markup-compatibility/2006">
    <mc:Choice xmlns:p159="http://schemas.microsoft.com/office/powerpoint/2015/09/main" Requires="p159">
      <p:transition spd="med">
        <p159:morph option="byWord"/>
      </p:transition>
    </mc:Choice>
    <mc:Fallback>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22230</TotalTime>
  <Words>17145</Words>
  <Application>Microsoft Office PowerPoint</Application>
  <PresentationFormat>Widescreen</PresentationFormat>
  <Paragraphs>2973</Paragraphs>
  <Slides>195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195</vt:i4>
      </vt:variant>
    </vt:vector>
  </HeadingPairs>
  <TitlesOfParts>
    <vt:vector size="203" baseType="lpstr">
      <vt:lpstr>Arial</vt:lpstr>
      <vt:lpstr>Calibri</vt:lpstr>
      <vt:lpstr>Calibri Light</vt:lpstr>
      <vt:lpstr>Courier New</vt:lpstr>
      <vt:lpstr>Fira Code</vt:lpstr>
      <vt:lpstr>Fira Code, Consolas,  Courier New</vt:lpstr>
      <vt:lpstr>Times New Roman</vt:lpstr>
      <vt:lpstr>Retrospect</vt:lpstr>
      <vt:lpstr>PowerPoint Presentation</vt:lpstr>
      <vt:lpstr>About Me</vt:lpstr>
      <vt:lpstr>About Me</vt:lpstr>
      <vt:lpstr>About Me</vt:lpstr>
      <vt:lpstr>In the beginning, there was printf</vt:lpstr>
      <vt:lpstr>In the beginning, there was printf</vt:lpstr>
      <vt:lpstr>In the beginning, there was printf</vt:lpstr>
      <vt:lpstr>In the beginning, there was printf</vt:lpstr>
      <vt:lpstr>Then C++ introduced iostreams</vt:lpstr>
      <vt:lpstr>Then C++ introduced iostreams</vt:lpstr>
      <vt:lpstr>Then C++ introduced iostreams</vt:lpstr>
      <vt:lpstr>Then C++ introduced iostreams</vt:lpstr>
      <vt:lpstr>Then C++ introduced iostreams</vt:lpstr>
      <vt:lpstr>Custom manipulators with iostreams</vt:lpstr>
      <vt:lpstr>Then there was {fmt}</vt:lpstr>
      <vt:lpstr>Intro to {fmt}</vt:lpstr>
      <vt:lpstr>Intro to {fmt}</vt:lpstr>
      <vt:lpstr>Intro to {fmt}</vt:lpstr>
      <vt:lpstr>Intro to {fmt}</vt:lpstr>
      <vt:lpstr>Intro to {fmt}</vt:lpstr>
      <vt:lpstr>Intro to {fmt}</vt:lpstr>
      <vt:lpstr>Intro to {fmt}</vt:lpstr>
      <vt:lpstr>Intro to {fmt}</vt:lpstr>
      <vt:lpstr>Intro to {fmt}</vt:lpstr>
      <vt:lpstr>Parsing in {fmt}</vt:lpstr>
      <vt:lpstr>Parsing in {fmt}</vt:lpstr>
      <vt:lpstr>Parsing in {fmt}</vt:lpstr>
      <vt:lpstr>Parsing in {fmt}</vt:lpstr>
      <vt:lpstr>Parsing in {fmt}</vt:lpstr>
      <vt:lpstr>Parsing in {fmt}</vt:lpstr>
      <vt:lpstr>Parsing in {fmt}</vt:lpstr>
      <vt:lpstr>Parsing in {fmt}</vt:lpstr>
      <vt:lpstr>Parsing in {fmt}</vt:lpstr>
      <vt:lpstr>Parsing in {fmt}</vt:lpstr>
      <vt:lpstr>Parsing in {fmt}</vt:lpstr>
      <vt:lpstr>Parsing in {fmt}</vt:lpstr>
      <vt:lpstr>Parsing in {fmt}</vt:lpstr>
      <vt:lpstr>Parsing in {fmt}</vt:lpstr>
      <vt:lpstr>Parsing in {fmt}</vt:lpstr>
      <vt:lpstr>Parsing in {fmt}</vt:lpstr>
      <vt:lpstr>Parsing in {fmt}</vt:lpstr>
      <vt:lpstr>Parsing in {fmt}</vt:lpstr>
      <vt:lpstr>Formatting in {fmt}</vt:lpstr>
      <vt:lpstr>Formatting in {fmt}</vt:lpstr>
      <vt:lpstr>Formatting in {fmt}</vt:lpstr>
      <vt:lpstr>Formatting in {fmt}</vt:lpstr>
      <vt:lpstr>Formatting in {fmt}</vt:lpstr>
      <vt:lpstr>Formatting in {fmt}</vt:lpstr>
      <vt:lpstr>Formatting in {fmt}</vt:lpstr>
      <vt:lpstr>Formatting in {fmt}</vt:lpstr>
      <vt:lpstr>Formatting in {fmt}</vt:lpstr>
      <vt:lpstr>Dynamic Formatting in {fmt}</vt:lpstr>
      <vt:lpstr>Dynamic Formatting in {fmt}</vt:lpstr>
      <vt:lpstr>Dynamic Formatting in {fmt}</vt:lpstr>
      <vt:lpstr>Dynamic Formatting in {fmt}</vt:lpstr>
      <vt:lpstr>Dynamic Formatting in {fmt}</vt:lpstr>
      <vt:lpstr>Dynamic Parsing in {fmt}</vt:lpstr>
      <vt:lpstr>Dynamic Parsing in {fmt}</vt:lpstr>
      <vt:lpstr>Dynamic Parsing in {fmt}</vt:lpstr>
      <vt:lpstr>Dynamic Parsing in {fmt}</vt:lpstr>
      <vt:lpstr>Dynamic Parsing in {fmt}</vt:lpstr>
      <vt:lpstr>Dynamic Parsing in {fmt}</vt:lpstr>
      <vt:lpstr>Dynamic Parsing in {fmt}</vt:lpstr>
      <vt:lpstr>Dynamic Parsing in {fmt}</vt:lpstr>
      <vt:lpstr>Dynamic Parsing in {fmt}</vt:lpstr>
      <vt:lpstr>Dynamic Formatting in {fmt}</vt:lpstr>
      <vt:lpstr>Dynamic Formatting in {fmt}</vt:lpstr>
      <vt:lpstr>Dynamic Formatting in {fmt}</vt:lpstr>
      <vt:lpstr>Dynamic Formatting in {fmt}</vt:lpstr>
      <vt:lpstr>Dynamic Formatting in {fmt}</vt:lpstr>
      <vt:lpstr>Generic Formatting in {fmt}</vt:lpstr>
      <vt:lpstr>A formatter for optional&lt;T&gt;</vt:lpstr>
      <vt:lpstr>A formatter for optional&lt;T&gt;</vt:lpstr>
      <vt:lpstr>A formatter for optional&lt;T&gt;</vt:lpstr>
      <vt:lpstr>A formatter for optional&lt;T&gt;</vt:lpstr>
      <vt:lpstr>A formatter for optional&lt;T&gt;</vt:lpstr>
      <vt:lpstr>A formatter for optional&lt;T&gt;</vt:lpstr>
      <vt:lpstr>Formatting Ranges</vt:lpstr>
      <vt:lpstr>Various Range Formats</vt:lpstr>
      <vt:lpstr>Various Range Formats for vector&lt;char&gt;</vt:lpstr>
      <vt:lpstr>A format-spec for Ranges</vt:lpstr>
      <vt:lpstr>A format-spec for Ranges</vt:lpstr>
      <vt:lpstr>A format-spec for Ranges</vt:lpstr>
      <vt:lpstr>A format-spec for Ranges</vt:lpstr>
      <vt:lpstr>A format-spec for Ranges</vt:lpstr>
      <vt:lpstr>A format-spec for Ranges</vt:lpstr>
      <vt:lpstr>A format-spec for Ranges</vt:lpstr>
      <vt:lpstr>A format-spec for Ranges</vt:lpstr>
      <vt:lpstr>A format-spec for Ranges</vt:lpstr>
      <vt:lpstr>A format-spec for Ranges</vt:lpstr>
      <vt:lpstr>A format-spec for Ranges</vt:lpstr>
      <vt:lpstr>A format-spec for Ranges</vt:lpstr>
      <vt:lpstr>A format-spec for Ranges</vt:lpstr>
      <vt:lpstr>A format-spec for Ranges</vt:lpstr>
      <vt:lpstr>A format-spec for Ranges</vt:lpstr>
      <vt:lpstr>Implementing formatter for Ranges</vt:lpstr>
      <vt:lpstr>Implementing formatter for Ranges</vt:lpstr>
      <vt:lpstr>Implementing formatter for Ranges</vt:lpstr>
      <vt:lpstr>Implementing formatter for Ranges</vt:lpstr>
      <vt:lpstr>Implementing formatter for Ranges</vt:lpstr>
      <vt:lpstr>Implementing formatter for Ranges</vt:lpstr>
      <vt:lpstr>Implementing formatter for Ranges</vt:lpstr>
      <vt:lpstr>Implementing formatter for Ranges</vt:lpstr>
      <vt:lpstr>Implementing formatter for Ranges</vt:lpstr>
      <vt:lpstr>Implementing formatter for Ranges</vt:lpstr>
      <vt:lpstr>Implementing formatter for Ranges</vt:lpstr>
      <vt:lpstr>Implementing formatter for Ranges</vt:lpstr>
      <vt:lpstr>Implementing formatter for Ranges</vt:lpstr>
      <vt:lpstr>Supporting non-const-iterable Ranges</vt:lpstr>
      <vt:lpstr>Supporting non-const-iterable Ranges</vt:lpstr>
      <vt:lpstr>Supporting non-const-iterable Ranges</vt:lpstr>
      <vt:lpstr>Supporting non-const-iterable Ranges</vt:lpstr>
      <vt:lpstr>Supporting non-const-iterable Ranges</vt:lpstr>
      <vt:lpstr>Supporting non-const-iterable Ranges</vt:lpstr>
      <vt:lpstr>Supporting non-const-iterable Ranges</vt:lpstr>
      <vt:lpstr>Supporting non-const-iterable Ranges</vt:lpstr>
      <vt:lpstr>Supporting non-const-iterable Ranges</vt:lpstr>
      <vt:lpstr>Adding top-level specifiers</vt:lpstr>
      <vt:lpstr>Adding top-level specifiers: n</vt:lpstr>
      <vt:lpstr>Adding top-level specifiers: n</vt:lpstr>
      <vt:lpstr>Adding top-level specifiers: fill/align/width</vt:lpstr>
      <vt:lpstr>Adding top-level specifiers: fill/align/width</vt:lpstr>
      <vt:lpstr>Adding top-level specifiers: fill/align/width</vt:lpstr>
      <vt:lpstr>Adding top-level specifiers: fill/align/width</vt:lpstr>
      <vt:lpstr>Adding top-level specifiers: fill/align/width</vt:lpstr>
      <vt:lpstr>Adding top-level specifiers: fill/align/width</vt:lpstr>
      <vt:lpstr>Adding top-level specifiers: fill/align/width</vt:lpstr>
      <vt:lpstr>Adding top-level specifiers: fill/align/width</vt:lpstr>
      <vt:lpstr>Adding top-level specifiers: fill/align/width</vt:lpstr>
      <vt:lpstr>Adding top-level specifiers: fill/align/width</vt:lpstr>
      <vt:lpstr>Adding top-level specifiers: fill/align/width</vt:lpstr>
      <vt:lpstr>Adding top-level specifiers: fill/align/width</vt:lpstr>
      <vt:lpstr>Adding top-level specifiers: fill/align/width</vt:lpstr>
      <vt:lpstr>Exploring basic_format_args&lt;Context&gt;</vt:lpstr>
      <vt:lpstr>Exploring basic_format_arg&lt;Context&gt;</vt:lpstr>
      <vt:lpstr>Exploring basic_format_arg&lt;Context&gt;</vt:lpstr>
      <vt:lpstr>Exploring basic_format_arg&lt;Context&gt;</vt:lpstr>
      <vt:lpstr>Exploring basic_format_arg&lt;Context&gt;</vt:lpstr>
      <vt:lpstr>Exploring basic_format_arg&lt;Context&gt;</vt:lpstr>
      <vt:lpstr>Exploring basic_format_arg&lt;Context&gt;</vt:lpstr>
      <vt:lpstr>Exploring basic_format_arg&lt;Context&gt;</vt:lpstr>
      <vt:lpstr>Adding top-level specifiers: fill/align/width</vt:lpstr>
      <vt:lpstr>Adding top-level specifiers: fill/align/width</vt:lpstr>
      <vt:lpstr>Adding top-level specifiers: fill/align/width</vt:lpstr>
      <vt:lpstr>Adding top-level specifiers: fill/align/width</vt:lpstr>
      <vt:lpstr>Adding top-level specifiers: delimiter</vt:lpstr>
      <vt:lpstr>Adding top-level specifiers: delimiter</vt:lpstr>
      <vt:lpstr>Adding top-level specifiers: delimiter</vt:lpstr>
      <vt:lpstr>Adding top-level specifiers: delimiter</vt:lpstr>
      <vt:lpstr>Adding top-level specifiers: delimiter</vt:lpstr>
      <vt:lpstr>Adding top-level specifiers: delimiter</vt:lpstr>
      <vt:lpstr>Adding top-level specifiers: delimiter</vt:lpstr>
      <vt:lpstr>Adding top-level specifiers: delimiter</vt:lpstr>
      <vt:lpstr>Adding top-level specifiers: delimiter</vt:lpstr>
      <vt:lpstr>Formatting Tuples</vt:lpstr>
      <vt:lpstr>A format-spec for pair&lt;int, int&gt;</vt:lpstr>
      <vt:lpstr>A format-spec for pair&lt;int, int&gt;</vt:lpstr>
      <vt:lpstr>A format-spec for pair&lt;int, int&gt;</vt:lpstr>
      <vt:lpstr>A format-spec for pair&lt;int, int&gt;</vt:lpstr>
      <vt:lpstr>A format-spec for pair&lt;system_clock::time_point, int&gt;</vt:lpstr>
      <vt:lpstr>A format-spec for pair&lt;system_clock::time_point, int&gt;</vt:lpstr>
      <vt:lpstr>A format-spec for pair&lt;system_clock::time_point, int&gt;</vt:lpstr>
      <vt:lpstr>A format-spec for pair&lt;system_clock::time_point, int&gt;</vt:lpstr>
      <vt:lpstr>A format-spec for pair&lt;system_clock::time_point, int&gt;</vt:lpstr>
      <vt:lpstr>A format-spec for pair&lt;system_clock::time_point, int&gt;</vt:lpstr>
      <vt:lpstr>A format-spec for pair&lt;system_clock::time_point, int&gt;</vt:lpstr>
      <vt:lpstr>A format-spec for pair&lt;system_clock::time_point, int&gt;</vt:lpstr>
      <vt:lpstr>Parsing format-spec for Tuples</vt:lpstr>
      <vt:lpstr>Parsing format-spec for Tuples</vt:lpstr>
      <vt:lpstr>Parsing format-spec for Tuples</vt:lpstr>
      <vt:lpstr>Parsing format-spec for Tuples</vt:lpstr>
      <vt:lpstr>Parsing format-spec for Tuples</vt:lpstr>
      <vt:lpstr>Parsing format-spec for Tuples</vt:lpstr>
      <vt:lpstr>Parsing format-spec for Tuples</vt:lpstr>
      <vt:lpstr>Formatting format-spec for Tuples</vt:lpstr>
      <vt:lpstr>A format-spec for pair&lt;system_clock::time_point, int&gt;</vt:lpstr>
      <vt:lpstr>A format-spec for pair&lt;system_clock::time_point, int&gt;</vt:lpstr>
      <vt:lpstr>A format-spec for pair&lt;system_clock::time_point, int&gt;</vt:lpstr>
      <vt:lpstr>A format-spec for pair&lt;system_clock::time_point, int&gt;</vt:lpstr>
      <vt:lpstr>A format-spec for pair&lt;system_clock::time_point, int&gt;</vt:lpstr>
      <vt:lpstr>A format-spec for pair&lt;system_clock::time_point, int&gt;</vt:lpstr>
      <vt:lpstr>A format-spec for pair&lt;system_clock::time_point, int&gt;</vt:lpstr>
      <vt:lpstr>Parsing format-spec for Tuples</vt:lpstr>
      <vt:lpstr>Parsing format-spec for Tuples</vt:lpstr>
      <vt:lpstr>Parsing format-spec for Tuples</vt:lpstr>
      <vt:lpstr>Parsing format-spec for Tuples</vt:lpstr>
      <vt:lpstr>Parsing format-spec for Tuples</vt:lpstr>
      <vt:lpstr>Parsing format-spec for Tuples</vt:lpstr>
      <vt:lpstr>How to do format-spec for Tuples?</vt:lpstr>
      <vt:lpstr>How to do format-spec for Tuples?</vt:lpstr>
      <vt:lpstr>Looking to C++23</vt:lpstr>
      <vt:lpstr>P2286: Formatting Ranges</vt:lpstr>
      <vt:lpstr>P2286: Formatting Ranges</vt:lpstr>
      <vt:lpstr>P2286: Formatting Ranges</vt:lpstr>
      <vt:lpstr>P2286: Formatting Ranges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Surprising Complexity of Formatting Ranges</dc:title>
  <dc:creator>Barry Revzin</dc:creator>
  <cp:lastModifiedBy>Barry Revzin</cp:lastModifiedBy>
  <cp:revision>127</cp:revision>
  <dcterms:created xsi:type="dcterms:W3CDTF">2022-08-06T22:23:59Z</dcterms:created>
  <dcterms:modified xsi:type="dcterms:W3CDTF">2022-09-13T02:09:22Z</dcterms:modified>
</cp:coreProperties>
</file>