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notesMasterIdLst>
    <p:notesMasterId r:id="rId194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8" r:id="rId12"/>
    <p:sldId id="269" r:id="rId13"/>
    <p:sldId id="437" r:id="rId14"/>
    <p:sldId id="438" r:id="rId15"/>
    <p:sldId id="270" r:id="rId16"/>
    <p:sldId id="271" r:id="rId17"/>
    <p:sldId id="451" r:id="rId18"/>
    <p:sldId id="452" r:id="rId19"/>
    <p:sldId id="453" r:id="rId20"/>
    <p:sldId id="454" r:id="rId21"/>
    <p:sldId id="455" r:id="rId22"/>
    <p:sldId id="511" r:id="rId23"/>
    <p:sldId id="275" r:id="rId24"/>
    <p:sldId id="276" r:id="rId25"/>
    <p:sldId id="311" r:id="rId26"/>
    <p:sldId id="277" r:id="rId27"/>
    <p:sldId id="278" r:id="rId28"/>
    <p:sldId id="289" r:id="rId29"/>
    <p:sldId id="456" r:id="rId30"/>
    <p:sldId id="457" r:id="rId31"/>
    <p:sldId id="280" r:id="rId32"/>
    <p:sldId id="281" r:id="rId33"/>
    <p:sldId id="282" r:id="rId34"/>
    <p:sldId id="283" r:id="rId35"/>
    <p:sldId id="284" r:id="rId36"/>
    <p:sldId id="285" r:id="rId37"/>
    <p:sldId id="461" r:id="rId38"/>
    <p:sldId id="460" r:id="rId39"/>
    <p:sldId id="286" r:id="rId40"/>
    <p:sldId id="291" r:id="rId41"/>
    <p:sldId id="287" r:id="rId42"/>
    <p:sldId id="288" r:id="rId43"/>
    <p:sldId id="312" r:id="rId44"/>
    <p:sldId id="292" r:id="rId45"/>
    <p:sldId id="463" r:id="rId46"/>
    <p:sldId id="293" r:id="rId47"/>
    <p:sldId id="295" r:id="rId48"/>
    <p:sldId id="297" r:id="rId49"/>
    <p:sldId id="298" r:id="rId50"/>
    <p:sldId id="299" r:id="rId51"/>
    <p:sldId id="300" r:id="rId52"/>
    <p:sldId id="464" r:id="rId53"/>
    <p:sldId id="465" r:id="rId54"/>
    <p:sldId id="466" r:id="rId55"/>
    <p:sldId id="467" r:id="rId56"/>
    <p:sldId id="468" r:id="rId57"/>
    <p:sldId id="469" r:id="rId58"/>
    <p:sldId id="471" r:id="rId59"/>
    <p:sldId id="472" r:id="rId60"/>
    <p:sldId id="473" r:id="rId61"/>
    <p:sldId id="474" r:id="rId62"/>
    <p:sldId id="475" r:id="rId63"/>
    <p:sldId id="476" r:id="rId64"/>
    <p:sldId id="478" r:id="rId65"/>
    <p:sldId id="479" r:id="rId66"/>
    <p:sldId id="481" r:id="rId67"/>
    <p:sldId id="482" r:id="rId68"/>
    <p:sldId id="483" r:id="rId69"/>
    <p:sldId id="484" r:id="rId70"/>
    <p:sldId id="485" r:id="rId71"/>
    <p:sldId id="302" r:id="rId72"/>
    <p:sldId id="303" r:id="rId73"/>
    <p:sldId id="304" r:id="rId74"/>
    <p:sldId id="330" r:id="rId75"/>
    <p:sldId id="331" r:id="rId76"/>
    <p:sldId id="332" r:id="rId77"/>
    <p:sldId id="333" r:id="rId78"/>
    <p:sldId id="313" r:id="rId79"/>
    <p:sldId id="314" r:id="rId80"/>
    <p:sldId id="315" r:id="rId81"/>
    <p:sldId id="316" r:id="rId82"/>
    <p:sldId id="492" r:id="rId83"/>
    <p:sldId id="317" r:id="rId84"/>
    <p:sldId id="318" r:id="rId85"/>
    <p:sldId id="319" r:id="rId86"/>
    <p:sldId id="320" r:id="rId87"/>
    <p:sldId id="321" r:id="rId88"/>
    <p:sldId id="322" r:id="rId89"/>
    <p:sldId id="323" r:id="rId90"/>
    <p:sldId id="324" r:id="rId91"/>
    <p:sldId id="326" r:id="rId92"/>
    <p:sldId id="325" r:id="rId93"/>
    <p:sldId id="328" r:id="rId94"/>
    <p:sldId id="329" r:id="rId95"/>
    <p:sldId id="334" r:id="rId96"/>
    <p:sldId id="335" r:id="rId97"/>
    <p:sldId id="336" r:id="rId98"/>
    <p:sldId id="337" r:id="rId99"/>
    <p:sldId id="338" r:id="rId100"/>
    <p:sldId id="339" r:id="rId101"/>
    <p:sldId id="340" r:id="rId102"/>
    <p:sldId id="341" r:id="rId103"/>
    <p:sldId id="342" r:id="rId104"/>
    <p:sldId id="343" r:id="rId105"/>
    <p:sldId id="345" r:id="rId106"/>
    <p:sldId id="344" r:id="rId107"/>
    <p:sldId id="348" r:id="rId108"/>
    <p:sldId id="349" r:id="rId109"/>
    <p:sldId id="347" r:id="rId110"/>
    <p:sldId id="350" r:id="rId111"/>
    <p:sldId id="351" r:id="rId112"/>
    <p:sldId id="352" r:id="rId113"/>
    <p:sldId id="353" r:id="rId114"/>
    <p:sldId id="354" r:id="rId115"/>
    <p:sldId id="355" r:id="rId116"/>
    <p:sldId id="357" r:id="rId117"/>
    <p:sldId id="359" r:id="rId118"/>
    <p:sldId id="362" r:id="rId119"/>
    <p:sldId id="363" r:id="rId120"/>
    <p:sldId id="364" r:id="rId121"/>
    <p:sldId id="366" r:id="rId122"/>
    <p:sldId id="486" r:id="rId123"/>
    <p:sldId id="488" r:id="rId124"/>
    <p:sldId id="490" r:id="rId125"/>
    <p:sldId id="367" r:id="rId126"/>
    <p:sldId id="491" r:id="rId127"/>
    <p:sldId id="372" r:id="rId128"/>
    <p:sldId id="373" r:id="rId129"/>
    <p:sldId id="374" r:id="rId130"/>
    <p:sldId id="376" r:id="rId131"/>
    <p:sldId id="494" r:id="rId132"/>
    <p:sldId id="495" r:id="rId133"/>
    <p:sldId id="496" r:id="rId134"/>
    <p:sldId id="498" r:id="rId135"/>
    <p:sldId id="499" r:id="rId136"/>
    <p:sldId id="500" r:id="rId137"/>
    <p:sldId id="501" r:id="rId138"/>
    <p:sldId id="502" r:id="rId139"/>
    <p:sldId id="503" r:id="rId140"/>
    <p:sldId id="504" r:id="rId141"/>
    <p:sldId id="505" r:id="rId142"/>
    <p:sldId id="506" r:id="rId143"/>
    <p:sldId id="507" r:id="rId144"/>
    <p:sldId id="508" r:id="rId145"/>
    <p:sldId id="509" r:id="rId146"/>
    <p:sldId id="382" r:id="rId147"/>
    <p:sldId id="383" r:id="rId148"/>
    <p:sldId id="385" r:id="rId149"/>
    <p:sldId id="386" r:id="rId150"/>
    <p:sldId id="387" r:id="rId151"/>
    <p:sldId id="388" r:id="rId152"/>
    <p:sldId id="389" r:id="rId153"/>
    <p:sldId id="390" r:id="rId154"/>
    <p:sldId id="391" r:id="rId155"/>
    <p:sldId id="392" r:id="rId156"/>
    <p:sldId id="394" r:id="rId157"/>
    <p:sldId id="395" r:id="rId158"/>
    <p:sldId id="396" r:id="rId159"/>
    <p:sldId id="397" r:id="rId160"/>
    <p:sldId id="398" r:id="rId161"/>
    <p:sldId id="399" r:id="rId162"/>
    <p:sldId id="400" r:id="rId163"/>
    <p:sldId id="401" r:id="rId164"/>
    <p:sldId id="402" r:id="rId165"/>
    <p:sldId id="403" r:id="rId166"/>
    <p:sldId id="427" r:id="rId167"/>
    <p:sldId id="404" r:id="rId168"/>
    <p:sldId id="410" r:id="rId169"/>
    <p:sldId id="412" r:id="rId170"/>
    <p:sldId id="413" r:id="rId171"/>
    <p:sldId id="414" r:id="rId172"/>
    <p:sldId id="415" r:id="rId173"/>
    <p:sldId id="428" r:id="rId174"/>
    <p:sldId id="429" r:id="rId175"/>
    <p:sldId id="418" r:id="rId176"/>
    <p:sldId id="419" r:id="rId177"/>
    <p:sldId id="405" r:id="rId178"/>
    <p:sldId id="406" r:id="rId179"/>
    <p:sldId id="407" r:id="rId180"/>
    <p:sldId id="408" r:id="rId181"/>
    <p:sldId id="420" r:id="rId182"/>
    <p:sldId id="409" r:id="rId183"/>
    <p:sldId id="421" r:id="rId184"/>
    <p:sldId id="426" r:id="rId185"/>
    <p:sldId id="510" r:id="rId186"/>
    <p:sldId id="435" r:id="rId187"/>
    <p:sldId id="436" r:id="rId188"/>
    <p:sldId id="430" r:id="rId189"/>
    <p:sldId id="431" r:id="rId190"/>
    <p:sldId id="432" r:id="rId191"/>
    <p:sldId id="434" r:id="rId192"/>
    <p:sldId id="433" r:id="rId19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22" autoAdjust="0"/>
    <p:restoredTop sz="94660"/>
  </p:normalViewPr>
  <p:slideViewPr>
    <p:cSldViewPr snapToGrid="0">
      <p:cViewPr>
        <p:scale>
          <a:sx n="90" d="100"/>
          <a:sy n="90" d="100"/>
        </p:scale>
        <p:origin x="-168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ableStyles" Target="tableStyles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presProps" Target="pres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E0B6E-D459-45FC-AFC7-EECAFC6AEB4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13F62-5D2D-4EA1-A04A-0F7570840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9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50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8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5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8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5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6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1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9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4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4A3C75-FC8B-4014-B62E-1482AD994AD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1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5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4A3C75-FC8B-4014-B62E-1482AD994AD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imsong-cpp.github.io/cppwp/n4861/format#functions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imsong-cpp.github.io/cppwp/n4861/format#functions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hyperlink" Target="https://brevzin.github.io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5327-7E55-914E-1540-B096D84F5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The </a:t>
            </a:r>
            <a:r>
              <a:rPr lang="en-US" sz="4800" dirty="0">
                <a:solidFill>
                  <a:schemeClr val="accent6"/>
                </a:solidFill>
              </a:rPr>
              <a:t>Surprising</a:t>
            </a:r>
            <a:r>
              <a:rPr lang="en-US" sz="4800" dirty="0"/>
              <a:t> Complexity</a:t>
            </a:r>
            <a:br>
              <a:rPr lang="en-US" sz="4800" dirty="0"/>
            </a:br>
            <a:r>
              <a:rPr lang="en-US" sz="4800" dirty="0"/>
              <a:t>of Formatting Ranges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E424B-4D92-5B30-B8B6-1E4FE69AA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Barry Revzin</a:t>
            </a:r>
          </a:p>
        </p:txBody>
      </p:sp>
    </p:spTree>
    <p:extLst>
      <p:ext uri="{BB962C8B-B14F-4D97-AF65-F5344CB8AC3E}">
        <p14:creationId xmlns:p14="http://schemas.microsoft.com/office/powerpoint/2010/main" val="190914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B9A-9A44-8C49-16C2-5DAA5D8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428A7-6AF8-D0CD-AF97-E3E1B420C077}"/>
              </a:ext>
            </a:extLst>
          </p:cNvPr>
          <p:cNvSpPr txBox="1"/>
          <p:nvPr/>
        </p:nvSpPr>
        <p:spPr>
          <a:xfrm>
            <a:off x="1097280" y="2274838"/>
            <a:ext cx="53463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"The price of "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::hex</a:t>
            </a: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098658"/>
                </a:solidFill>
                <a:latin typeface="Fira Code" panose="020B0809050000020004" pitchFamily="49" charset="0"/>
              </a:rPr>
              <a:t>48879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" is "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098658"/>
                </a:solidFill>
                <a:latin typeface="Fira Code" panose="020B0809050000020004" pitchFamily="49" charset="0"/>
              </a:rPr>
              <a:t>1234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n-US" sz="2400" dirty="0">
                <a:solidFill>
                  <a:srgbClr val="EE0000"/>
                </a:solidFill>
                <a:latin typeface="Fira Code" panose="020B0809050000020004" pitchFamily="49" charset="0"/>
              </a:rPr>
              <a:t>\n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DEC86-84FB-CA8D-9917-A4E43A2AB02B}"/>
              </a:ext>
            </a:extLst>
          </p:cNvPr>
          <p:cNvSpPr txBox="1"/>
          <p:nvPr/>
        </p:nvSpPr>
        <p:spPr>
          <a:xfrm>
            <a:off x="6126480" y="4580877"/>
            <a:ext cx="46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beef is 4d2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05C63-0F56-BC2B-125F-AF4559B6380A}"/>
              </a:ext>
            </a:extLst>
          </p:cNvPr>
          <p:cNvSpPr/>
          <p:nvPr/>
        </p:nvSpPr>
        <p:spPr>
          <a:xfrm>
            <a:off x="3528400" y="2677745"/>
            <a:ext cx="1581482" cy="4016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41E35-003E-8A41-6D8D-7DC435A9F2BC}"/>
              </a:ext>
            </a:extLst>
          </p:cNvPr>
          <p:cNvSpPr/>
          <p:nvPr/>
        </p:nvSpPr>
        <p:spPr>
          <a:xfrm>
            <a:off x="3528400" y="3072191"/>
            <a:ext cx="1066011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FDD50-3588-2AC1-F82A-A53C87FB8DF7}"/>
              </a:ext>
            </a:extLst>
          </p:cNvPr>
          <p:cNvSpPr/>
          <p:nvPr/>
        </p:nvSpPr>
        <p:spPr>
          <a:xfrm>
            <a:off x="3528400" y="3778625"/>
            <a:ext cx="891200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72F15-61E5-3966-72B4-056BF31A24CE}"/>
              </a:ext>
            </a:extLst>
          </p:cNvPr>
          <p:cNvSpPr/>
          <p:nvPr/>
        </p:nvSpPr>
        <p:spPr>
          <a:xfrm>
            <a:off x="8484746" y="4624341"/>
            <a:ext cx="891200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BF161-5A7D-77E2-F676-370A9EE2D9A1}"/>
              </a:ext>
            </a:extLst>
          </p:cNvPr>
          <p:cNvSpPr/>
          <p:nvPr/>
        </p:nvSpPr>
        <p:spPr>
          <a:xfrm>
            <a:off x="9981851" y="4624341"/>
            <a:ext cx="753583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43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804258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B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86634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890712"/>
            <a:ext cx="722024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57724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890712"/>
            <a:ext cx="63065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     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62094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446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</p:txBody>
      </p:sp>
    </p:spTree>
    <p:extLst>
      <p:ext uri="{BB962C8B-B14F-4D97-AF65-F5344CB8AC3E}">
        <p14:creationId xmlns:p14="http://schemas.microsoft.com/office/powerpoint/2010/main" val="339084931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4596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404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</p:txBody>
      </p:sp>
    </p:spTree>
    <p:extLst>
      <p:ext uri="{BB962C8B-B14F-4D97-AF65-F5344CB8AC3E}">
        <p14:creationId xmlns:p14="http://schemas.microsoft.com/office/powerpoint/2010/main" val="186879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58368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"{:x} {:#x}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vector{v, v});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7215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[a, 14, 1e], [[0xa, 0x14, 0x1e], [0xa, 0x14, 0x1e]]</a:t>
            </a:r>
          </a:p>
        </p:txBody>
      </p:sp>
    </p:spTree>
    <p:extLst>
      <p:ext uri="{BB962C8B-B14F-4D97-AF65-F5344CB8AC3E}">
        <p14:creationId xmlns:p14="http://schemas.microsoft.com/office/powerpoint/2010/main" val="747032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65261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"{:x} {:#x}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vector{v, v});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*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7215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[a, 14, 1e], [[0xa, 0x14, 0x1e], [0xa, 0x14, 0x1e]]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[20, 40, 60]</a:t>
            </a:r>
          </a:p>
        </p:txBody>
      </p:sp>
    </p:spTree>
    <p:extLst>
      <p:ext uri="{BB962C8B-B14F-4D97-AF65-F5344CB8AC3E}">
        <p14:creationId xmlns:p14="http://schemas.microsoft.com/office/powerpoint/2010/main" val="807302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66640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"{:x} {:#x}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vector{v, v});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*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&gt;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7215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[a, 14, 1e], [[0xa, 0x14, 0x1e], [0xa, 0x14, 0x1e]]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[20, 40, 60]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CC71A-D7E6-9A37-55F3-7911104366E5}"/>
              </a:ext>
            </a:extLst>
          </p:cNvPr>
          <p:cNvSpPr txBox="1"/>
          <p:nvPr/>
        </p:nvSpPr>
        <p:spPr>
          <a:xfrm>
            <a:off x="7136549" y="3550039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3961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A88BF-C71B-D2D9-3F00-FF1012C02602}"/>
              </a:ext>
            </a:extLst>
          </p:cNvPr>
          <p:cNvSpPr/>
          <p:nvPr/>
        </p:nvSpPr>
        <p:spPr>
          <a:xfrm>
            <a:off x="2438400" y="3541986"/>
            <a:ext cx="1008993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359F60-942B-2796-2605-9FC3BE02DE20}"/>
              </a:ext>
            </a:extLst>
          </p:cNvPr>
          <p:cNvSpPr/>
          <p:nvPr/>
        </p:nvSpPr>
        <p:spPr>
          <a:xfrm>
            <a:off x="1514167" y="4114715"/>
            <a:ext cx="2224549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B9A-9A44-8C49-16C2-5DAA5D8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428A7-6AF8-D0CD-AF97-E3E1B420C077}"/>
              </a:ext>
            </a:extLst>
          </p:cNvPr>
          <p:cNvSpPr txBox="1"/>
          <p:nvPr/>
        </p:nvSpPr>
        <p:spPr>
          <a:xfrm>
            <a:off x="1097280" y="2274838"/>
            <a:ext cx="1032366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"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::hex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showbase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::internal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::uppercase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setfill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'0'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setw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8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 is "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DEC86-84FB-CA8D-9917-A4E43A2AB02B}"/>
              </a:ext>
            </a:extLst>
          </p:cNvPr>
          <p:cNvSpPr txBox="1"/>
          <p:nvPr/>
        </p:nvSpPr>
        <p:spPr>
          <a:xfrm>
            <a:off x="6126480" y="4580877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0X00BEEF is 0x4D2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05C63-0F56-BC2B-125F-AF4559B6380A}"/>
              </a:ext>
            </a:extLst>
          </p:cNvPr>
          <p:cNvSpPr/>
          <p:nvPr/>
        </p:nvSpPr>
        <p:spPr>
          <a:xfrm>
            <a:off x="3528399" y="2677745"/>
            <a:ext cx="7834365" cy="112058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41E35-003E-8A41-6D8D-7DC435A9F2BC}"/>
              </a:ext>
            </a:extLst>
          </p:cNvPr>
          <p:cNvSpPr/>
          <p:nvPr/>
        </p:nvSpPr>
        <p:spPr>
          <a:xfrm>
            <a:off x="3528400" y="3798329"/>
            <a:ext cx="1066011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FDD50-3588-2AC1-F82A-A53C87FB8DF7}"/>
              </a:ext>
            </a:extLst>
          </p:cNvPr>
          <p:cNvSpPr/>
          <p:nvPr/>
        </p:nvSpPr>
        <p:spPr>
          <a:xfrm>
            <a:off x="3528400" y="4504763"/>
            <a:ext cx="891200" cy="3568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72F15-61E5-3966-72B4-056BF31A24CE}"/>
              </a:ext>
            </a:extLst>
          </p:cNvPr>
          <p:cNvSpPr/>
          <p:nvPr/>
        </p:nvSpPr>
        <p:spPr>
          <a:xfrm>
            <a:off x="8551980" y="4624341"/>
            <a:ext cx="1560208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BF161-5A7D-77E2-F676-370A9EE2D9A1}"/>
              </a:ext>
            </a:extLst>
          </p:cNvPr>
          <p:cNvSpPr/>
          <p:nvPr/>
        </p:nvSpPr>
        <p:spPr>
          <a:xfrm>
            <a:off x="10757994" y="4643542"/>
            <a:ext cx="1021628" cy="3568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DA4525F5-B2CB-A7CB-F809-DF2F11574360}"/>
              </a:ext>
            </a:extLst>
          </p:cNvPr>
          <p:cNvSpPr/>
          <p:nvPr/>
        </p:nvSpPr>
        <p:spPr>
          <a:xfrm rot="16200000">
            <a:off x="9222264" y="4475366"/>
            <a:ext cx="219640" cy="1560208"/>
          </a:xfrm>
          <a:prstGeom prst="lef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5B219-C623-0900-6134-87173C1BE624}"/>
              </a:ext>
            </a:extLst>
          </p:cNvPr>
          <p:cNvSpPr txBox="1"/>
          <p:nvPr/>
        </p:nvSpPr>
        <p:spPr>
          <a:xfrm>
            <a:off x="9144000" y="5486401"/>
            <a:ext cx="32252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DFDDBC15-C5B9-1B48-94F4-3E35ECE330D9}"/>
              </a:ext>
            </a:extLst>
          </p:cNvPr>
          <p:cNvSpPr/>
          <p:nvPr/>
        </p:nvSpPr>
        <p:spPr>
          <a:xfrm rot="16200000">
            <a:off x="11158988" y="4718731"/>
            <a:ext cx="219641" cy="1061074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42D20-56A2-EC6C-35C8-FE587D7DB999}"/>
              </a:ext>
            </a:extLst>
          </p:cNvPr>
          <p:cNvSpPr txBox="1"/>
          <p:nvPr/>
        </p:nvSpPr>
        <p:spPr>
          <a:xfrm>
            <a:off x="11107546" y="5474539"/>
            <a:ext cx="32252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8461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" grpId="0" animBg="1"/>
      <p:bldP spid="11" grpId="0" animBg="1"/>
      <p:bldP spid="12" grpId="0" animBg="1"/>
      <p:bldP spid="13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all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(r))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F50235-3B53-42E0-ABA2-5D28B53DF1D5}"/>
              </a:ext>
            </a:extLst>
          </p:cNvPr>
          <p:cNvSpPr/>
          <p:nvPr/>
        </p:nvSpPr>
        <p:spPr>
          <a:xfrm>
            <a:off x="3256935" y="4095051"/>
            <a:ext cx="1292942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35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F608F04-0403-37D6-AB2F-EAAFED6D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273" y="2231362"/>
            <a:ext cx="8241939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std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[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format.functions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]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formatting functions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string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string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A4E2B-EE9B-AD3B-55A7-BEA3935A1172}"/>
              </a:ext>
            </a:extLst>
          </p:cNvPr>
          <p:cNvSpPr/>
          <p:nvPr/>
        </p:nvSpPr>
        <p:spPr>
          <a:xfrm>
            <a:off x="4459706" y="2832123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FF7AB-2209-F612-59D0-C22FBB3412F8}"/>
              </a:ext>
            </a:extLst>
          </p:cNvPr>
          <p:cNvSpPr/>
          <p:nvPr/>
        </p:nvSpPr>
        <p:spPr>
          <a:xfrm>
            <a:off x="4630153" y="3171012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C8031C-1B9F-A192-93C0-E6CBCD2FEFB9}"/>
              </a:ext>
            </a:extLst>
          </p:cNvPr>
          <p:cNvSpPr/>
          <p:nvPr/>
        </p:nvSpPr>
        <p:spPr>
          <a:xfrm>
            <a:off x="6218322" y="3564263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7CE1BA-5FAB-0F3E-BC47-69F5A70FE2AF}"/>
              </a:ext>
            </a:extLst>
          </p:cNvPr>
          <p:cNvSpPr/>
          <p:nvPr/>
        </p:nvSpPr>
        <p:spPr>
          <a:xfrm>
            <a:off x="6398795" y="3939494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A9F70-601B-2013-C7BA-6AB5255BAB65}"/>
              </a:ext>
            </a:extLst>
          </p:cNvPr>
          <p:cNvSpPr/>
          <p:nvPr/>
        </p:nvSpPr>
        <p:spPr>
          <a:xfrm>
            <a:off x="5261811" y="4455346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A81F74-3886-24A3-C0AA-AFD4512412B6}"/>
              </a:ext>
            </a:extLst>
          </p:cNvPr>
          <p:cNvSpPr/>
          <p:nvPr/>
        </p:nvSpPr>
        <p:spPr>
          <a:xfrm>
            <a:off x="5402178" y="4830331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17DDA3-FA41-631B-66D6-8C51CDAD4F43}"/>
              </a:ext>
            </a:extLst>
          </p:cNvPr>
          <p:cNvSpPr/>
          <p:nvPr/>
        </p:nvSpPr>
        <p:spPr>
          <a:xfrm>
            <a:off x="7044491" y="5187486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7ADD16-FD16-A610-DB2E-F32FC64977A2}"/>
              </a:ext>
            </a:extLst>
          </p:cNvPr>
          <p:cNvSpPr/>
          <p:nvPr/>
        </p:nvSpPr>
        <p:spPr>
          <a:xfrm>
            <a:off x="7170820" y="5562717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67F126-0965-2C3E-5C44-C18AF453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533" y="1936352"/>
            <a:ext cx="3923671" cy="123466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23810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F608F04-0403-37D6-AB2F-EAAFED6D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231136"/>
            <a:ext cx="823874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std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[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format.functions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]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formatting functions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string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string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A4E2B-EE9B-AD3B-55A7-BEA3935A1172}"/>
              </a:ext>
            </a:extLst>
          </p:cNvPr>
          <p:cNvSpPr/>
          <p:nvPr/>
        </p:nvSpPr>
        <p:spPr>
          <a:xfrm>
            <a:off x="4465609" y="2802627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FF7AB-2209-F612-59D0-C22FBB3412F8}"/>
              </a:ext>
            </a:extLst>
          </p:cNvPr>
          <p:cNvSpPr/>
          <p:nvPr/>
        </p:nvSpPr>
        <p:spPr>
          <a:xfrm>
            <a:off x="4636056" y="3141516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C8031C-1B9F-A192-93C0-E6CBCD2FEFB9}"/>
              </a:ext>
            </a:extLst>
          </p:cNvPr>
          <p:cNvSpPr/>
          <p:nvPr/>
        </p:nvSpPr>
        <p:spPr>
          <a:xfrm>
            <a:off x="6224225" y="3534767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7CE1BA-5FAB-0F3E-BC47-69F5A70FE2AF}"/>
              </a:ext>
            </a:extLst>
          </p:cNvPr>
          <p:cNvSpPr/>
          <p:nvPr/>
        </p:nvSpPr>
        <p:spPr>
          <a:xfrm>
            <a:off x="6404698" y="3909998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A9F70-601B-2013-C7BA-6AB5255BAB65}"/>
              </a:ext>
            </a:extLst>
          </p:cNvPr>
          <p:cNvSpPr/>
          <p:nvPr/>
        </p:nvSpPr>
        <p:spPr>
          <a:xfrm>
            <a:off x="5232316" y="4443548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A81F74-3886-24A3-C0AA-AFD4512412B6}"/>
              </a:ext>
            </a:extLst>
          </p:cNvPr>
          <p:cNvSpPr/>
          <p:nvPr/>
        </p:nvSpPr>
        <p:spPr>
          <a:xfrm>
            <a:off x="5372683" y="4818533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17DDA3-FA41-631B-66D6-8C51CDAD4F43}"/>
              </a:ext>
            </a:extLst>
          </p:cNvPr>
          <p:cNvSpPr/>
          <p:nvPr/>
        </p:nvSpPr>
        <p:spPr>
          <a:xfrm>
            <a:off x="7014996" y="5175688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7ADD16-FD16-A610-DB2E-F32FC64977A2}"/>
              </a:ext>
            </a:extLst>
          </p:cNvPr>
          <p:cNvSpPr/>
          <p:nvPr/>
        </p:nvSpPr>
        <p:spPr>
          <a:xfrm>
            <a:off x="7141325" y="5550919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67F126-0965-2C3E-5C44-C18AF453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533" y="1936352"/>
            <a:ext cx="3923671" cy="123466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28842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5928746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7789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70647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     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14F47C-A8EE-6547-0F8C-2258580A78CB}"/>
              </a:ext>
            </a:extLst>
          </p:cNvPr>
          <p:cNvSpPr/>
          <p:nvPr/>
        </p:nvSpPr>
        <p:spPr>
          <a:xfrm>
            <a:off x="1326517" y="3743251"/>
            <a:ext cx="6749700" cy="2270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i="1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en-US" sz="12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-maybe-const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82E84F-22F0-B297-8F90-5A4AC4211BB7}"/>
              </a:ext>
            </a:extLst>
          </p:cNvPr>
          <p:cNvSpPr/>
          <p:nvPr/>
        </p:nvSpPr>
        <p:spPr>
          <a:xfrm>
            <a:off x="2441495" y="3548572"/>
            <a:ext cx="1693953" cy="2270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F5B73-2626-016C-9E7F-5B47B751D1FF}"/>
              </a:ext>
            </a:extLst>
          </p:cNvPr>
          <p:cNvSpPr txBox="1"/>
          <p:nvPr/>
        </p:nvSpPr>
        <p:spPr>
          <a:xfrm>
            <a:off x="6996950" y="2448402"/>
            <a:ext cx="4275529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i="1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en-US" sz="1200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-maybe-const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conditional_t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i="1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const-formattable-range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&gt;,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A9DD6B-F06E-27CF-74EE-0E97FCDD0809}"/>
              </a:ext>
            </a:extLst>
          </p:cNvPr>
          <p:cNvCxnSpPr>
            <a:stCxn id="5" idx="1"/>
          </p:cNvCxnSpPr>
          <p:nvPr/>
        </p:nvCxnSpPr>
        <p:spPr>
          <a:xfrm flipH="1">
            <a:off x="4271133" y="2863901"/>
            <a:ext cx="2725817" cy="61081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87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66640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“{:x} {:#x}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vector{v, v});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*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&gt;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7215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[a, 14, 1e], [[0xa, 0x14, 0x1e], [0xa, 0x14, 0x1e]]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[20, 40, 60]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[20, 30]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CC71A-D7E6-9A37-55F3-7911104366E5}"/>
              </a:ext>
            </a:extLst>
          </p:cNvPr>
          <p:cNvSpPr txBox="1"/>
          <p:nvPr/>
        </p:nvSpPr>
        <p:spPr>
          <a:xfrm>
            <a:off x="7154247" y="3579536"/>
            <a:ext cx="5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✅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76533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5A31D-F71F-B84B-DA31-5DA5E90A7CEA}"/>
              </a:ext>
            </a:extLst>
          </p:cNvPr>
          <p:cNvSpPr txBox="1"/>
          <p:nvPr/>
        </p:nvSpPr>
        <p:spPr>
          <a:xfrm>
            <a:off x="1097280" y="1890712"/>
            <a:ext cx="52982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74993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5A31D-F71F-B84B-DA31-5DA5E90A7CEA}"/>
              </a:ext>
            </a:extLst>
          </p:cNvPr>
          <p:cNvSpPr txBox="1"/>
          <p:nvPr/>
        </p:nvSpPr>
        <p:spPr>
          <a:xfrm>
            <a:off x="1097280" y="1890712"/>
            <a:ext cx="529824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34955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4F41-349E-11E3-A58A-DE6AB694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FD9E-A9BC-6002-DF7C-7ED47DE73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Fixed set of manipulators (mostly sticky, error prone)</a:t>
            </a:r>
          </a:p>
          <a:p>
            <a:r>
              <a:rPr lang="en-US" sz="2400" dirty="0"/>
              <a:t>Extensible to user-defined types</a:t>
            </a:r>
          </a:p>
          <a:p>
            <a:r>
              <a:rPr lang="en-US" sz="2400" dirty="0"/>
              <a:t>Verbose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D062E-E005-DD8C-3FF5-F2C678B2DF85}"/>
              </a:ext>
            </a:extLst>
          </p:cNvPr>
          <p:cNvSpPr txBox="1"/>
          <p:nvPr/>
        </p:nvSpPr>
        <p:spPr>
          <a:xfrm>
            <a:off x="2554976" y="2953781"/>
            <a:ext cx="880241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friend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operator&lt;&lt;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sz="2000" dirty="0">
              <a:solidFill>
                <a:srgbClr val="001080"/>
              </a:solidFill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2000" dirty="0">
                <a:solidFill>
                  <a:srgbClr val="001080"/>
                </a:solidFill>
                <a:latin typeface="Fira Code" panose="020B0809050000020004" pitchFamily="49" charset="0"/>
              </a:rPr>
              <a:t>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"(x="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y="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')'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451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5A31D-F71F-B84B-DA31-5DA5E90A7CEA}"/>
              </a:ext>
            </a:extLst>
          </p:cNvPr>
          <p:cNvSpPr txBox="1"/>
          <p:nvPr/>
        </p:nvSpPr>
        <p:spPr>
          <a:xfrm>
            <a:off x="1097280" y="1890712"/>
            <a:ext cx="52982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7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52982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78840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529824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</a:p>
          <a:p>
            <a:r>
              <a:rPr lang="en-US" sz="1200" dirty="0">
                <a:solidFill>
                  <a:srgbClr val="008000"/>
                </a:solidFill>
                <a:latin typeface="Fira Code" panose="020B0809050000020004" pitchFamily="49" charset="0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format_specs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specs = {};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// fill, align, width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F3A55-177B-7A24-A2CB-411CE4BD4EC1}"/>
              </a:ext>
            </a:extLst>
          </p:cNvPr>
          <p:cNvSpPr txBox="1"/>
          <p:nvPr/>
        </p:nvSpPr>
        <p:spPr>
          <a:xfrm>
            <a:off x="8004517" y="275726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A3A5A-6ED1-1026-2B29-0BC8C89971F8}"/>
              </a:ext>
            </a:extLst>
          </p:cNvPr>
          <p:cNvSpPr txBox="1"/>
          <p:nvPr/>
        </p:nvSpPr>
        <p:spPr>
          <a:xfrm>
            <a:off x="8324850" y="275726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AFBAD-99A6-87BC-C144-3D6D5C3A27B5}"/>
              </a:ext>
            </a:extLst>
          </p:cNvPr>
          <p:cNvSpPr txBox="1"/>
          <p:nvPr/>
        </p:nvSpPr>
        <p:spPr>
          <a:xfrm>
            <a:off x="8645183" y="275726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92DB5-31D8-B783-0F59-35ED2A9AD3A6}"/>
              </a:ext>
            </a:extLst>
          </p:cNvPr>
          <p:cNvSpPr txBox="1"/>
          <p:nvPr/>
        </p:nvSpPr>
        <p:spPr>
          <a:xfrm>
            <a:off x="8965516" y="275726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F21017-4B6E-82B1-8506-07154EF05FEA}"/>
              </a:ext>
            </a:extLst>
          </p:cNvPr>
          <p:cNvSpPr txBox="1"/>
          <p:nvPr/>
        </p:nvSpPr>
        <p:spPr>
          <a:xfrm>
            <a:off x="9285849" y="275726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D4DCF-22EC-211C-4C4A-F8D4C444F3A6}"/>
              </a:ext>
            </a:extLst>
          </p:cNvPr>
          <p:cNvSpPr txBox="1"/>
          <p:nvPr/>
        </p:nvSpPr>
        <p:spPr>
          <a:xfrm>
            <a:off x="8013840" y="324433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39649E-CEA1-77A2-D18A-C2FD09315633}"/>
              </a:ext>
            </a:extLst>
          </p:cNvPr>
          <p:cNvSpPr txBox="1"/>
          <p:nvPr/>
        </p:nvSpPr>
        <p:spPr>
          <a:xfrm>
            <a:off x="8321938" y="324193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73715E-A887-7804-9DC2-153E364156DA}"/>
              </a:ext>
            </a:extLst>
          </p:cNvPr>
          <p:cNvSpPr txBox="1"/>
          <p:nvPr/>
        </p:nvSpPr>
        <p:spPr>
          <a:xfrm>
            <a:off x="8630036" y="323953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EDDA5-05BB-8217-A1F6-0B12E89A58B8}"/>
              </a:ext>
            </a:extLst>
          </p:cNvPr>
          <p:cNvSpPr txBox="1"/>
          <p:nvPr/>
        </p:nvSpPr>
        <p:spPr>
          <a:xfrm>
            <a:off x="8938134" y="323713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9B24A-0F2D-9FF7-FAC4-12396378570A}"/>
              </a:ext>
            </a:extLst>
          </p:cNvPr>
          <p:cNvSpPr txBox="1"/>
          <p:nvPr/>
        </p:nvSpPr>
        <p:spPr>
          <a:xfrm>
            <a:off x="9246232" y="323473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2CE256-2822-EC39-F2D0-9253A893972D}"/>
              </a:ext>
            </a:extLst>
          </p:cNvPr>
          <p:cNvSpPr txBox="1"/>
          <p:nvPr/>
        </p:nvSpPr>
        <p:spPr>
          <a:xfrm>
            <a:off x="8650165" y="3777176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747057-E5B0-E065-4796-3E93F2E8A631}"/>
              </a:ext>
            </a:extLst>
          </p:cNvPr>
          <p:cNvSpPr txBox="1"/>
          <p:nvPr/>
        </p:nvSpPr>
        <p:spPr>
          <a:xfrm>
            <a:off x="8970498" y="3777176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D8975-7BBB-EEFF-A9EC-88D655F6F4C4}"/>
              </a:ext>
            </a:extLst>
          </p:cNvPr>
          <p:cNvSpPr txBox="1"/>
          <p:nvPr/>
        </p:nvSpPr>
        <p:spPr>
          <a:xfrm>
            <a:off x="9290831" y="3777176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5CE589-B55E-65D5-CA77-C5D5617EA32A}"/>
              </a:ext>
            </a:extLst>
          </p:cNvPr>
          <p:cNvSpPr txBox="1"/>
          <p:nvPr/>
        </p:nvSpPr>
        <p:spPr>
          <a:xfrm>
            <a:off x="9611164" y="3777176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59C723-82A2-87F3-5C84-D22DDDB0A568}"/>
              </a:ext>
            </a:extLst>
          </p:cNvPr>
          <p:cNvSpPr txBox="1"/>
          <p:nvPr/>
        </p:nvSpPr>
        <p:spPr>
          <a:xfrm>
            <a:off x="9931497" y="3777176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DDD1D6-A6D6-88F7-F618-4CC282E5D47F}"/>
              </a:ext>
            </a:extLst>
          </p:cNvPr>
          <p:cNvSpPr txBox="1"/>
          <p:nvPr/>
        </p:nvSpPr>
        <p:spPr>
          <a:xfrm>
            <a:off x="8329832" y="3777176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8FAF74-7B09-71D1-0251-082DDC810857}"/>
              </a:ext>
            </a:extLst>
          </p:cNvPr>
          <p:cNvSpPr txBox="1"/>
          <p:nvPr/>
        </p:nvSpPr>
        <p:spPr>
          <a:xfrm>
            <a:off x="8009499" y="3777176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23811-3C9F-D22C-9B0E-2C91A6BD69D3}"/>
              </a:ext>
            </a:extLst>
          </p:cNvPr>
          <p:cNvSpPr txBox="1"/>
          <p:nvPr/>
        </p:nvSpPr>
        <p:spPr>
          <a:xfrm>
            <a:off x="8013840" y="461241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3B1C1-2239-AD23-0B96-6063D5C503DA}"/>
              </a:ext>
            </a:extLst>
          </p:cNvPr>
          <p:cNvSpPr txBox="1"/>
          <p:nvPr/>
        </p:nvSpPr>
        <p:spPr>
          <a:xfrm>
            <a:off x="8334173" y="461241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CA3F9-C26E-D785-B534-B85D839CD902}"/>
              </a:ext>
            </a:extLst>
          </p:cNvPr>
          <p:cNvSpPr txBox="1"/>
          <p:nvPr/>
        </p:nvSpPr>
        <p:spPr>
          <a:xfrm>
            <a:off x="8654506" y="461241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B3199-CCBA-89C9-6BE4-7EC6447EA3D8}"/>
              </a:ext>
            </a:extLst>
          </p:cNvPr>
          <p:cNvSpPr txBox="1"/>
          <p:nvPr/>
        </p:nvSpPr>
        <p:spPr>
          <a:xfrm>
            <a:off x="8974839" y="461241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EA6CA8-6BD4-AA10-4D59-7C626D897348}"/>
              </a:ext>
            </a:extLst>
          </p:cNvPr>
          <p:cNvSpPr txBox="1"/>
          <p:nvPr/>
        </p:nvSpPr>
        <p:spPr>
          <a:xfrm>
            <a:off x="9295172" y="461241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00494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5" grpId="0" animBg="1"/>
      <p:bldP spid="6" grpId="0" animBg="1"/>
      <p:bldP spid="7" grpId="0" animBg="1"/>
      <p:bldP spid="13" grpId="0" animBg="1"/>
      <p:bldP spid="2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529824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</a:p>
          <a:p>
            <a:r>
              <a:rPr lang="en-US" sz="1200" dirty="0">
                <a:solidFill>
                  <a:srgbClr val="008000"/>
                </a:solidFill>
                <a:latin typeface="Fira Code" panose="020B0809050000020004" pitchFamily="49" charset="0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format_specs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specs = {};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// fill, align, width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F3A55-177B-7A24-A2CB-411CE4BD4EC1}"/>
              </a:ext>
            </a:extLst>
          </p:cNvPr>
          <p:cNvSpPr txBox="1"/>
          <p:nvPr/>
        </p:nvSpPr>
        <p:spPr>
          <a:xfrm>
            <a:off x="8004517" y="275726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A3A5A-6ED1-1026-2B29-0BC8C89971F8}"/>
              </a:ext>
            </a:extLst>
          </p:cNvPr>
          <p:cNvSpPr txBox="1"/>
          <p:nvPr/>
        </p:nvSpPr>
        <p:spPr>
          <a:xfrm>
            <a:off x="8324850" y="275726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AFBAD-99A6-87BC-C144-3D6D5C3A27B5}"/>
              </a:ext>
            </a:extLst>
          </p:cNvPr>
          <p:cNvSpPr txBox="1"/>
          <p:nvPr/>
        </p:nvSpPr>
        <p:spPr>
          <a:xfrm>
            <a:off x="8645183" y="275726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92DB5-31D8-B783-0F59-35ED2A9AD3A6}"/>
              </a:ext>
            </a:extLst>
          </p:cNvPr>
          <p:cNvSpPr txBox="1"/>
          <p:nvPr/>
        </p:nvSpPr>
        <p:spPr>
          <a:xfrm>
            <a:off x="8965516" y="275726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F21017-4B6E-82B1-8506-07154EF05FEA}"/>
              </a:ext>
            </a:extLst>
          </p:cNvPr>
          <p:cNvSpPr txBox="1"/>
          <p:nvPr/>
        </p:nvSpPr>
        <p:spPr>
          <a:xfrm>
            <a:off x="9285849" y="275726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D4DCF-22EC-211C-4C4A-F8D4C444F3A6}"/>
              </a:ext>
            </a:extLst>
          </p:cNvPr>
          <p:cNvSpPr txBox="1"/>
          <p:nvPr/>
        </p:nvSpPr>
        <p:spPr>
          <a:xfrm>
            <a:off x="8013840" y="324433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39649E-CEA1-77A2-D18A-C2FD09315633}"/>
              </a:ext>
            </a:extLst>
          </p:cNvPr>
          <p:cNvSpPr txBox="1"/>
          <p:nvPr/>
        </p:nvSpPr>
        <p:spPr>
          <a:xfrm>
            <a:off x="8321938" y="324193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73715E-A887-7804-9DC2-153E364156DA}"/>
              </a:ext>
            </a:extLst>
          </p:cNvPr>
          <p:cNvSpPr txBox="1"/>
          <p:nvPr/>
        </p:nvSpPr>
        <p:spPr>
          <a:xfrm>
            <a:off x="8630036" y="323953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EDDA5-05BB-8217-A1F6-0B12E89A58B8}"/>
              </a:ext>
            </a:extLst>
          </p:cNvPr>
          <p:cNvSpPr txBox="1"/>
          <p:nvPr/>
        </p:nvSpPr>
        <p:spPr>
          <a:xfrm>
            <a:off x="8938134" y="323713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9B24A-0F2D-9FF7-FAC4-12396378570A}"/>
              </a:ext>
            </a:extLst>
          </p:cNvPr>
          <p:cNvSpPr txBox="1"/>
          <p:nvPr/>
        </p:nvSpPr>
        <p:spPr>
          <a:xfrm>
            <a:off x="9246232" y="323473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2CE256-2822-EC39-F2D0-9253A893972D}"/>
              </a:ext>
            </a:extLst>
          </p:cNvPr>
          <p:cNvSpPr txBox="1"/>
          <p:nvPr/>
        </p:nvSpPr>
        <p:spPr>
          <a:xfrm>
            <a:off x="8650165" y="3777176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747057-E5B0-E065-4796-3E93F2E8A631}"/>
              </a:ext>
            </a:extLst>
          </p:cNvPr>
          <p:cNvSpPr txBox="1"/>
          <p:nvPr/>
        </p:nvSpPr>
        <p:spPr>
          <a:xfrm>
            <a:off x="8970498" y="3777176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D8975-7BBB-EEFF-A9EC-88D655F6F4C4}"/>
              </a:ext>
            </a:extLst>
          </p:cNvPr>
          <p:cNvSpPr txBox="1"/>
          <p:nvPr/>
        </p:nvSpPr>
        <p:spPr>
          <a:xfrm>
            <a:off x="9290831" y="3777176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5CE589-B55E-65D5-CA77-C5D5617EA32A}"/>
              </a:ext>
            </a:extLst>
          </p:cNvPr>
          <p:cNvSpPr txBox="1"/>
          <p:nvPr/>
        </p:nvSpPr>
        <p:spPr>
          <a:xfrm>
            <a:off x="9611164" y="3777176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59C723-82A2-87F3-5C84-D22DDDB0A568}"/>
              </a:ext>
            </a:extLst>
          </p:cNvPr>
          <p:cNvSpPr txBox="1"/>
          <p:nvPr/>
        </p:nvSpPr>
        <p:spPr>
          <a:xfrm>
            <a:off x="9931497" y="3777176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DDD1D6-A6D6-88F7-F618-4CC282E5D47F}"/>
              </a:ext>
            </a:extLst>
          </p:cNvPr>
          <p:cNvSpPr txBox="1"/>
          <p:nvPr/>
        </p:nvSpPr>
        <p:spPr>
          <a:xfrm>
            <a:off x="8329832" y="3777176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8FAF74-7B09-71D1-0251-082DDC810857}"/>
              </a:ext>
            </a:extLst>
          </p:cNvPr>
          <p:cNvSpPr txBox="1"/>
          <p:nvPr/>
        </p:nvSpPr>
        <p:spPr>
          <a:xfrm>
            <a:off x="8009499" y="3777176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CBBCD3-C5D1-04B6-6877-D9F81A8FB62C}"/>
              </a:ext>
            </a:extLst>
          </p:cNvPr>
          <p:cNvSpPr txBox="1"/>
          <p:nvPr/>
        </p:nvSpPr>
        <p:spPr>
          <a:xfrm>
            <a:off x="8324850" y="461241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05C82C-683F-15F7-36BA-783CBE937449}"/>
              </a:ext>
            </a:extLst>
          </p:cNvPr>
          <p:cNvSpPr txBox="1"/>
          <p:nvPr/>
        </p:nvSpPr>
        <p:spPr>
          <a:xfrm>
            <a:off x="8645183" y="461241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F1E1B2-0132-5142-7885-D734BBC619A2}"/>
              </a:ext>
            </a:extLst>
          </p:cNvPr>
          <p:cNvSpPr txBox="1"/>
          <p:nvPr/>
        </p:nvSpPr>
        <p:spPr>
          <a:xfrm>
            <a:off x="8965516" y="461241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D0E010-FEE2-2BF4-CF35-8B5CF7C9485F}"/>
              </a:ext>
            </a:extLst>
          </p:cNvPr>
          <p:cNvSpPr txBox="1"/>
          <p:nvPr/>
        </p:nvSpPr>
        <p:spPr>
          <a:xfrm>
            <a:off x="9285849" y="461241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ED51D6-CB71-27B8-B3A2-C98A0E8DEC53}"/>
              </a:ext>
            </a:extLst>
          </p:cNvPr>
          <p:cNvSpPr txBox="1"/>
          <p:nvPr/>
        </p:nvSpPr>
        <p:spPr>
          <a:xfrm>
            <a:off x="9606182" y="461241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A6EB35-1315-8BFE-18E9-013059AE9EDE}"/>
              </a:ext>
            </a:extLst>
          </p:cNvPr>
          <p:cNvSpPr txBox="1"/>
          <p:nvPr/>
        </p:nvSpPr>
        <p:spPr>
          <a:xfrm>
            <a:off x="8000853" y="461241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27850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529824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</a:p>
          <a:p>
            <a:r>
              <a:rPr lang="en-US" sz="1200" dirty="0">
                <a:solidFill>
                  <a:srgbClr val="008000"/>
                </a:solidFill>
                <a:latin typeface="Fira Code" panose="020B0809050000020004" pitchFamily="49" charset="0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format_specs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specs = {};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// fill, align, width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F3A55-177B-7A24-A2CB-411CE4BD4EC1}"/>
              </a:ext>
            </a:extLst>
          </p:cNvPr>
          <p:cNvSpPr txBox="1"/>
          <p:nvPr/>
        </p:nvSpPr>
        <p:spPr>
          <a:xfrm>
            <a:off x="8004517" y="275726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A3A5A-6ED1-1026-2B29-0BC8C89971F8}"/>
              </a:ext>
            </a:extLst>
          </p:cNvPr>
          <p:cNvSpPr txBox="1"/>
          <p:nvPr/>
        </p:nvSpPr>
        <p:spPr>
          <a:xfrm>
            <a:off x="8324850" y="275726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AFBAD-99A6-87BC-C144-3D6D5C3A27B5}"/>
              </a:ext>
            </a:extLst>
          </p:cNvPr>
          <p:cNvSpPr txBox="1"/>
          <p:nvPr/>
        </p:nvSpPr>
        <p:spPr>
          <a:xfrm>
            <a:off x="8645183" y="275726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92DB5-31D8-B783-0F59-35ED2A9AD3A6}"/>
              </a:ext>
            </a:extLst>
          </p:cNvPr>
          <p:cNvSpPr txBox="1"/>
          <p:nvPr/>
        </p:nvSpPr>
        <p:spPr>
          <a:xfrm>
            <a:off x="8965516" y="275726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F21017-4B6E-82B1-8506-07154EF05FEA}"/>
              </a:ext>
            </a:extLst>
          </p:cNvPr>
          <p:cNvSpPr txBox="1"/>
          <p:nvPr/>
        </p:nvSpPr>
        <p:spPr>
          <a:xfrm>
            <a:off x="9285849" y="275726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D4DCF-22EC-211C-4C4A-F8D4C444F3A6}"/>
              </a:ext>
            </a:extLst>
          </p:cNvPr>
          <p:cNvSpPr txBox="1"/>
          <p:nvPr/>
        </p:nvSpPr>
        <p:spPr>
          <a:xfrm>
            <a:off x="8013840" y="324433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39649E-CEA1-77A2-D18A-C2FD09315633}"/>
              </a:ext>
            </a:extLst>
          </p:cNvPr>
          <p:cNvSpPr txBox="1"/>
          <p:nvPr/>
        </p:nvSpPr>
        <p:spPr>
          <a:xfrm>
            <a:off x="8321938" y="324193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73715E-A887-7804-9DC2-153E364156DA}"/>
              </a:ext>
            </a:extLst>
          </p:cNvPr>
          <p:cNvSpPr txBox="1"/>
          <p:nvPr/>
        </p:nvSpPr>
        <p:spPr>
          <a:xfrm>
            <a:off x="8630036" y="323953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EDDA5-05BB-8217-A1F6-0B12E89A58B8}"/>
              </a:ext>
            </a:extLst>
          </p:cNvPr>
          <p:cNvSpPr txBox="1"/>
          <p:nvPr/>
        </p:nvSpPr>
        <p:spPr>
          <a:xfrm>
            <a:off x="8938134" y="323713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9B24A-0F2D-9FF7-FAC4-12396378570A}"/>
              </a:ext>
            </a:extLst>
          </p:cNvPr>
          <p:cNvSpPr txBox="1"/>
          <p:nvPr/>
        </p:nvSpPr>
        <p:spPr>
          <a:xfrm>
            <a:off x="9246232" y="323473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2CE256-2822-EC39-F2D0-9253A893972D}"/>
              </a:ext>
            </a:extLst>
          </p:cNvPr>
          <p:cNvSpPr txBox="1"/>
          <p:nvPr/>
        </p:nvSpPr>
        <p:spPr>
          <a:xfrm>
            <a:off x="8650165" y="3777176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747057-E5B0-E065-4796-3E93F2E8A631}"/>
              </a:ext>
            </a:extLst>
          </p:cNvPr>
          <p:cNvSpPr txBox="1"/>
          <p:nvPr/>
        </p:nvSpPr>
        <p:spPr>
          <a:xfrm>
            <a:off x="8970498" y="3777176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D8975-7BBB-EEFF-A9EC-88D655F6F4C4}"/>
              </a:ext>
            </a:extLst>
          </p:cNvPr>
          <p:cNvSpPr txBox="1"/>
          <p:nvPr/>
        </p:nvSpPr>
        <p:spPr>
          <a:xfrm>
            <a:off x="9290831" y="3777176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5CE589-B55E-65D5-CA77-C5D5617EA32A}"/>
              </a:ext>
            </a:extLst>
          </p:cNvPr>
          <p:cNvSpPr txBox="1"/>
          <p:nvPr/>
        </p:nvSpPr>
        <p:spPr>
          <a:xfrm>
            <a:off x="9611164" y="3777176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59C723-82A2-87F3-5C84-D22DDDB0A568}"/>
              </a:ext>
            </a:extLst>
          </p:cNvPr>
          <p:cNvSpPr txBox="1"/>
          <p:nvPr/>
        </p:nvSpPr>
        <p:spPr>
          <a:xfrm>
            <a:off x="9931497" y="3777176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DDD1D6-A6D6-88F7-F618-4CC282E5D47F}"/>
              </a:ext>
            </a:extLst>
          </p:cNvPr>
          <p:cNvSpPr txBox="1"/>
          <p:nvPr/>
        </p:nvSpPr>
        <p:spPr>
          <a:xfrm>
            <a:off x="8329832" y="3777176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8FAF74-7B09-71D1-0251-082DDC810857}"/>
              </a:ext>
            </a:extLst>
          </p:cNvPr>
          <p:cNvSpPr txBox="1"/>
          <p:nvPr/>
        </p:nvSpPr>
        <p:spPr>
          <a:xfrm>
            <a:off x="8009499" y="3777176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CBBCD3-C5D1-04B6-6877-D9F81A8FB62C}"/>
              </a:ext>
            </a:extLst>
          </p:cNvPr>
          <p:cNvSpPr txBox="1"/>
          <p:nvPr/>
        </p:nvSpPr>
        <p:spPr>
          <a:xfrm>
            <a:off x="8645935" y="461241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05C82C-683F-15F7-36BA-783CBE937449}"/>
              </a:ext>
            </a:extLst>
          </p:cNvPr>
          <p:cNvSpPr txBox="1"/>
          <p:nvPr/>
        </p:nvSpPr>
        <p:spPr>
          <a:xfrm>
            <a:off x="8966268" y="461241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F1E1B2-0132-5142-7885-D734BBC619A2}"/>
              </a:ext>
            </a:extLst>
          </p:cNvPr>
          <p:cNvSpPr txBox="1"/>
          <p:nvPr/>
        </p:nvSpPr>
        <p:spPr>
          <a:xfrm>
            <a:off x="9286601" y="461241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D0E010-FEE2-2BF4-CF35-8B5CF7C9485F}"/>
              </a:ext>
            </a:extLst>
          </p:cNvPr>
          <p:cNvSpPr txBox="1"/>
          <p:nvPr/>
        </p:nvSpPr>
        <p:spPr>
          <a:xfrm>
            <a:off x="9606934" y="461241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ED51D6-CB71-27B8-B3A2-C98A0E8DEC53}"/>
              </a:ext>
            </a:extLst>
          </p:cNvPr>
          <p:cNvSpPr txBox="1"/>
          <p:nvPr/>
        </p:nvSpPr>
        <p:spPr>
          <a:xfrm>
            <a:off x="9927267" y="461241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A6EB35-1315-8BFE-18E9-013059AE9EDE}"/>
              </a:ext>
            </a:extLst>
          </p:cNvPr>
          <p:cNvSpPr txBox="1"/>
          <p:nvPr/>
        </p:nvSpPr>
        <p:spPr>
          <a:xfrm>
            <a:off x="8321938" y="461241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8C7D4-04F7-B4FB-7306-6840E0AB9E7F}"/>
              </a:ext>
            </a:extLst>
          </p:cNvPr>
          <p:cNvSpPr txBox="1"/>
          <p:nvPr/>
        </p:nvSpPr>
        <p:spPr>
          <a:xfrm>
            <a:off x="7997941" y="4612418"/>
            <a:ext cx="320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81610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529824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</a:p>
          <a:p>
            <a:r>
              <a:rPr lang="en-US" sz="1200" dirty="0">
                <a:solidFill>
                  <a:srgbClr val="008000"/>
                </a:solidFill>
                <a:latin typeface="Fira Code" panose="020B0809050000020004" pitchFamily="49" charset="0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format_specs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specs = {};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// fill, align, width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2D28-E5A8-9672-D8CB-D4EA700A7DC2}"/>
              </a:ext>
            </a:extLst>
          </p:cNvPr>
          <p:cNvSpPr txBox="1"/>
          <p:nvPr/>
        </p:nvSpPr>
        <p:spPr>
          <a:xfrm>
            <a:off x="6855675" y="2489527"/>
            <a:ext cx="454187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ctx.out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dirty="0"/>
              <a:t> may be write-</a:t>
            </a:r>
            <a:r>
              <a:rPr lang="en-US" dirty="0">
                <a:solidFill>
                  <a:schemeClr val="accent1"/>
                </a:solidFill>
              </a:rPr>
              <a:t>once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(e.g. </a:t>
            </a:r>
            <a:r>
              <a:rPr lang="en-US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back_inserter</a:t>
            </a:r>
            <a:r>
              <a:rPr lang="en-US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&lt;string&gt;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36249-DD5B-ECC3-39EC-5FE72F31DC8D}"/>
              </a:ext>
            </a:extLst>
          </p:cNvPr>
          <p:cNvSpPr txBox="1"/>
          <p:nvPr/>
        </p:nvSpPr>
        <p:spPr>
          <a:xfrm>
            <a:off x="6855674" y="3485535"/>
            <a:ext cx="45418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idea </a:t>
            </a:r>
            <a:r>
              <a:rPr lang="en-US" dirty="0">
                <a:solidFill>
                  <a:schemeClr val="accent1"/>
                </a:solidFill>
              </a:rPr>
              <a:t>how many</a:t>
            </a:r>
            <a:r>
              <a:rPr lang="en-US" dirty="0"/>
              <a:t> characters to write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8C4E-971C-134E-30B5-2EBC0B41B0AC}"/>
              </a:ext>
            </a:extLst>
          </p:cNvPr>
          <p:cNvSpPr txBox="1"/>
          <p:nvPr/>
        </p:nvSpPr>
        <p:spPr>
          <a:xfrm>
            <a:off x="6855673" y="4204544"/>
            <a:ext cx="45418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Can’t iterate the range </a:t>
            </a:r>
            <a:r>
              <a:rPr lang="en-US" dirty="0">
                <a:solidFill>
                  <a:schemeClr val="accent1"/>
                </a:solidFill>
              </a:rPr>
              <a:t>twice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4AB14-179B-5D2D-0AB7-20F6F71A408E}"/>
              </a:ext>
            </a:extLst>
          </p:cNvPr>
          <p:cNvSpPr txBox="1"/>
          <p:nvPr/>
        </p:nvSpPr>
        <p:spPr>
          <a:xfrm>
            <a:off x="6855672" y="4923553"/>
            <a:ext cx="45418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But we </a:t>
            </a:r>
            <a:r>
              <a:rPr lang="en-US" dirty="0">
                <a:solidFill>
                  <a:schemeClr val="accent1"/>
                </a:solidFill>
              </a:rPr>
              <a:t>must</a:t>
            </a:r>
            <a:r>
              <a:rPr lang="en-US" dirty="0"/>
              <a:t> format into 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ctx</a:t>
            </a:r>
            <a:endParaRPr lang="en-US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573219-A5C9-1819-746A-CE2D89B65003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5026250" y="4967257"/>
            <a:ext cx="1829422" cy="14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00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529824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</a:p>
          <a:p>
            <a:r>
              <a:rPr lang="en-US" sz="1200" dirty="0">
                <a:solidFill>
                  <a:srgbClr val="008000"/>
                </a:solidFill>
                <a:latin typeface="Fira Code" panose="020B0809050000020004" pitchFamily="49" charset="0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format_specs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specs = {};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// fill, align, width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2D28-E5A8-9672-D8CB-D4EA700A7DC2}"/>
              </a:ext>
            </a:extLst>
          </p:cNvPr>
          <p:cNvSpPr txBox="1"/>
          <p:nvPr/>
        </p:nvSpPr>
        <p:spPr>
          <a:xfrm>
            <a:off x="6855675" y="2489527"/>
            <a:ext cx="454187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ctx.out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dirty="0"/>
              <a:t> may be write-</a:t>
            </a:r>
            <a:r>
              <a:rPr lang="en-US" dirty="0">
                <a:solidFill>
                  <a:schemeClr val="accent1"/>
                </a:solidFill>
              </a:rPr>
              <a:t>once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(e.g. </a:t>
            </a:r>
            <a:r>
              <a:rPr lang="en-US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back_inserter</a:t>
            </a:r>
            <a:r>
              <a:rPr lang="en-US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&lt;string&gt;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36249-DD5B-ECC3-39EC-5FE72F31DC8D}"/>
              </a:ext>
            </a:extLst>
          </p:cNvPr>
          <p:cNvSpPr txBox="1"/>
          <p:nvPr/>
        </p:nvSpPr>
        <p:spPr>
          <a:xfrm>
            <a:off x="6855674" y="3485535"/>
            <a:ext cx="45418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idea </a:t>
            </a:r>
            <a:r>
              <a:rPr lang="en-US" dirty="0">
                <a:solidFill>
                  <a:schemeClr val="accent1"/>
                </a:solidFill>
              </a:rPr>
              <a:t>how many</a:t>
            </a:r>
            <a:r>
              <a:rPr lang="en-US" dirty="0"/>
              <a:t> characters to write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8C4E-971C-134E-30B5-2EBC0B41B0AC}"/>
              </a:ext>
            </a:extLst>
          </p:cNvPr>
          <p:cNvSpPr txBox="1"/>
          <p:nvPr/>
        </p:nvSpPr>
        <p:spPr>
          <a:xfrm>
            <a:off x="6855673" y="4204544"/>
            <a:ext cx="45418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Can’t iterate the range </a:t>
            </a:r>
            <a:r>
              <a:rPr lang="en-US" dirty="0">
                <a:solidFill>
                  <a:schemeClr val="accent1"/>
                </a:solidFill>
              </a:rPr>
              <a:t>twice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4AB14-179B-5D2D-0AB7-20F6F71A408E}"/>
              </a:ext>
            </a:extLst>
          </p:cNvPr>
          <p:cNvSpPr txBox="1"/>
          <p:nvPr/>
        </p:nvSpPr>
        <p:spPr>
          <a:xfrm>
            <a:off x="6855672" y="4923553"/>
            <a:ext cx="45418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But we </a:t>
            </a:r>
            <a:r>
              <a:rPr lang="en-US" dirty="0">
                <a:solidFill>
                  <a:schemeClr val="accent1"/>
                </a:solidFill>
              </a:rPr>
              <a:t>must</a:t>
            </a:r>
            <a:r>
              <a:rPr lang="en-US" dirty="0"/>
              <a:t> format into </a:t>
            </a:r>
            <a:r>
              <a:rPr lang="en-US" i="1" dirty="0">
                <a:solidFill>
                  <a:schemeClr val="accent1"/>
                </a:solidFill>
              </a:rPr>
              <a:t>some</a:t>
            </a:r>
            <a:r>
              <a:rPr lang="en-US" dirty="0"/>
              <a:t> 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context</a:t>
            </a:r>
            <a:endParaRPr lang="en-US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573219-A5C9-1819-746A-CE2D89B65003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5026250" y="4967257"/>
            <a:ext cx="1829422" cy="14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076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64139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11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64139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back_inserter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8B45BE71-2A26-45AE-9377-4DB954554389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231D3-2C84-4340-264C-002173FC2CD6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</p:spTree>
    <p:extLst>
      <p:ext uri="{BB962C8B-B14F-4D97-AF65-F5344CB8AC3E}">
        <p14:creationId xmlns:p14="http://schemas.microsoft.com/office/powerpoint/2010/main" val="3147952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64139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back_inserter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8201F8C-CD43-827B-9688-EF83EF96130D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0C75-76CE-CF7E-40BB-22DD4590F3CE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23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4F41-349E-11E3-A58A-DE6AB694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FD9E-A9BC-6002-DF7C-7ED47DE73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Fixed</a:t>
            </a:r>
            <a:r>
              <a:rPr lang="en-US" sz="2400" b="1" i="0" baseline="30000" dirty="0">
                <a:solidFill>
                  <a:srgbClr val="222222"/>
                </a:solidFill>
                <a:effectLst/>
              </a:rPr>
              <a:t>†</a:t>
            </a:r>
            <a:r>
              <a:rPr lang="en-US" sz="2400" dirty="0"/>
              <a:t> set of manipulators (mostly sticky, error prone)</a:t>
            </a:r>
          </a:p>
          <a:p>
            <a:r>
              <a:rPr lang="en-US" sz="2400" dirty="0"/>
              <a:t>Extensible to user-defined types</a:t>
            </a:r>
          </a:p>
          <a:p>
            <a:r>
              <a:rPr lang="en-US" sz="2400" dirty="0"/>
              <a:t>Verbose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D062E-E005-DD8C-3FF5-F2C678B2DF85}"/>
              </a:ext>
            </a:extLst>
          </p:cNvPr>
          <p:cNvSpPr txBox="1"/>
          <p:nvPr/>
        </p:nvSpPr>
        <p:spPr>
          <a:xfrm>
            <a:off x="2554976" y="2953781"/>
            <a:ext cx="880241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friend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operator&lt;&lt;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sz="2000" dirty="0">
              <a:solidFill>
                <a:srgbClr val="001080"/>
              </a:solidFill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2000" dirty="0">
                <a:solidFill>
                  <a:srgbClr val="001080"/>
                </a:solidFill>
                <a:latin typeface="Fira Code" panose="020B0809050000020004" pitchFamily="49" charset="0"/>
              </a:rPr>
              <a:t>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"(x="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y="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')'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594310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641393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back_inserter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8201F8C-CD43-827B-9688-EF83EF96130D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0C75-76CE-CF7E-40BB-22DD4590F3CE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D7AF9-DB49-C34F-326D-67E891B4664B}"/>
              </a:ext>
            </a:extLst>
          </p:cNvPr>
          <p:cNvSpPr/>
          <p:nvPr/>
        </p:nvSpPr>
        <p:spPr>
          <a:xfrm>
            <a:off x="5658683" y="2071837"/>
            <a:ext cx="902984" cy="2182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503882-5106-7CCA-BCE2-77BBBB7D0C27}"/>
              </a:ext>
            </a:extLst>
          </p:cNvPr>
          <p:cNvSpPr/>
          <p:nvPr/>
        </p:nvSpPr>
        <p:spPr>
          <a:xfrm>
            <a:off x="3948416" y="5035646"/>
            <a:ext cx="835251" cy="2182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A4D04CB-9599-D81A-6DCC-1EE42E7DB01D}"/>
              </a:ext>
            </a:extLst>
          </p:cNvPr>
          <p:cNvCxnSpPr/>
          <p:nvPr/>
        </p:nvCxnSpPr>
        <p:spPr>
          <a:xfrm rot="5400000" flipH="1" flipV="1">
            <a:off x="3674943" y="2962651"/>
            <a:ext cx="2996108" cy="1846006"/>
          </a:xfrm>
          <a:prstGeom prst="bentConnector3">
            <a:avLst>
              <a:gd name="adj1" fmla="val -13017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2B935D2-D2B6-0A9E-73EF-C3493BD79FC6}"/>
              </a:ext>
            </a:extLst>
          </p:cNvPr>
          <p:cNvSpPr/>
          <p:nvPr/>
        </p:nvSpPr>
        <p:spPr>
          <a:xfrm>
            <a:off x="5544097" y="5035646"/>
            <a:ext cx="410101" cy="2182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51FFF7-D7CF-6E7C-56F2-4445E3D6C287}"/>
              </a:ext>
            </a:extLst>
          </p:cNvPr>
          <p:cNvSpPr/>
          <p:nvPr/>
        </p:nvSpPr>
        <p:spPr>
          <a:xfrm>
            <a:off x="1349323" y="2256503"/>
            <a:ext cx="1630944" cy="2182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ABFA384-DF10-3AB9-FB6D-A5477BA590BD}"/>
              </a:ext>
            </a:extLst>
          </p:cNvPr>
          <p:cNvCxnSpPr>
            <a:cxnSpLocks/>
          </p:cNvCxnSpPr>
          <p:nvPr/>
        </p:nvCxnSpPr>
        <p:spPr>
          <a:xfrm>
            <a:off x="3079463" y="2398487"/>
            <a:ext cx="2669684" cy="2507373"/>
          </a:xfrm>
          <a:prstGeom prst="bentConnector3">
            <a:avLst>
              <a:gd name="adj1" fmla="val 100108"/>
            </a:avLst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243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4" grpId="0" animBg="1"/>
      <p:bldP spid="2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641393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back_inserter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508829-726A-FBF7-E927-DE36FDCC595C}"/>
              </a:ext>
            </a:extLst>
          </p:cNvPr>
          <p:cNvSpPr/>
          <p:nvPr/>
        </p:nvSpPr>
        <p:spPr>
          <a:xfrm>
            <a:off x="1284092" y="2290113"/>
            <a:ext cx="4202308" cy="40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D55B0A-6454-6DA5-160F-2CD23B5AE32C}"/>
              </a:ext>
            </a:extLst>
          </p:cNvPr>
          <p:cNvSpPr txBox="1"/>
          <p:nvPr/>
        </p:nvSpPr>
        <p:spPr>
          <a:xfrm>
            <a:off x="6778359" y="2941375"/>
            <a:ext cx="48718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                               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89698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641393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back_inserter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508829-726A-FBF7-E927-DE36FDCC595C}"/>
              </a:ext>
            </a:extLst>
          </p:cNvPr>
          <p:cNvSpPr/>
          <p:nvPr/>
        </p:nvSpPr>
        <p:spPr>
          <a:xfrm>
            <a:off x="1284092" y="2290113"/>
            <a:ext cx="4202308" cy="40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D55B0A-6454-6DA5-160F-2CD23B5AE32C}"/>
              </a:ext>
            </a:extLst>
          </p:cNvPr>
          <p:cNvSpPr txBox="1"/>
          <p:nvPr/>
        </p:nvSpPr>
        <p:spPr>
          <a:xfrm>
            <a:off x="6778359" y="2941375"/>
            <a:ext cx="4871847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                               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Fira Code" panose="020B0809050000020004" pitchFamily="49" charset="0"/>
              </a:rPr>
              <a:t>    explicit</a:t>
            </a:r>
            <a:r>
              <a:rPr lang="en-US" sz="9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9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format_context</a:t>
            </a:r>
            <a:r>
              <a:rPr lang="en-US" sz="9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900" dirty="0">
                <a:solidFill>
                  <a:srgbClr val="267F99"/>
                </a:solidFill>
                <a:latin typeface="Fira Code" panose="020B0809050000020004" pitchFamily="49" charset="0"/>
              </a:rPr>
              <a:t>Out</a:t>
            </a:r>
            <a:r>
              <a:rPr lang="en-US" sz="9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2BCAE4-A21E-C593-3D76-10540BBDD09D}"/>
              </a:ext>
            </a:extLst>
          </p:cNvPr>
          <p:cNvSpPr/>
          <p:nvPr/>
        </p:nvSpPr>
        <p:spPr>
          <a:xfrm>
            <a:off x="1444959" y="4089399"/>
            <a:ext cx="3770508" cy="277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93E56-CA92-63C1-AC08-CAAA29E64423}"/>
              </a:ext>
            </a:extLst>
          </p:cNvPr>
          <p:cNvSpPr/>
          <p:nvPr/>
        </p:nvSpPr>
        <p:spPr>
          <a:xfrm>
            <a:off x="6994255" y="4574196"/>
            <a:ext cx="4501059" cy="259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F9A641-3DEE-A1FD-CAB2-BFF7C3F44E10}"/>
              </a:ext>
            </a:extLst>
          </p:cNvPr>
          <p:cNvCxnSpPr/>
          <p:nvPr/>
        </p:nvCxnSpPr>
        <p:spPr>
          <a:xfrm>
            <a:off x="5215467" y="4267200"/>
            <a:ext cx="1762276" cy="413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58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641393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format_context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new_ctx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{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back_inserter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), 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()};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FF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508829-726A-FBF7-E927-DE36FDCC595C}"/>
              </a:ext>
            </a:extLst>
          </p:cNvPr>
          <p:cNvSpPr/>
          <p:nvPr/>
        </p:nvSpPr>
        <p:spPr>
          <a:xfrm>
            <a:off x="1284091" y="2290113"/>
            <a:ext cx="5214679" cy="40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D55B0A-6454-6DA5-160F-2CD23B5AE32C}"/>
              </a:ext>
            </a:extLst>
          </p:cNvPr>
          <p:cNvSpPr txBox="1"/>
          <p:nvPr/>
        </p:nvSpPr>
        <p:spPr>
          <a:xfrm>
            <a:off x="6778359" y="2941375"/>
            <a:ext cx="4871847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                               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Fira Code" panose="020B0809050000020004" pitchFamily="49" charset="0"/>
              </a:rPr>
              <a:t>    explicit</a:t>
            </a:r>
            <a:r>
              <a:rPr lang="en-US" sz="9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9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format_context</a:t>
            </a:r>
            <a:r>
              <a:rPr lang="en-US" sz="9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900" dirty="0">
                <a:solidFill>
                  <a:srgbClr val="267F99"/>
                </a:solidFill>
                <a:latin typeface="Fira Code" panose="020B0809050000020004" pitchFamily="49" charset="0"/>
              </a:rPr>
              <a:t>Out</a:t>
            </a:r>
            <a:r>
              <a:rPr lang="en-US" sz="9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900" dirty="0" err="1">
                <a:solidFill>
                  <a:srgbClr val="267F99"/>
                </a:solidFill>
                <a:latin typeface="Fira Code" panose="020B0809050000020004" pitchFamily="49" charset="0"/>
              </a:rPr>
              <a:t>basic_format_args</a:t>
            </a:r>
            <a:r>
              <a:rPr lang="en-US" sz="9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900" dirty="0" err="1">
                <a:solidFill>
                  <a:srgbClr val="267F99"/>
                </a:solidFill>
                <a:latin typeface="Fira Code" panose="020B0809050000020004" pitchFamily="49" charset="0"/>
              </a:rPr>
              <a:t>format_context</a:t>
            </a:r>
            <a:r>
              <a:rPr lang="en-US" sz="900" dirty="0">
                <a:solidFill>
                  <a:srgbClr val="000000"/>
                </a:solidFill>
                <a:latin typeface="Fira Code" panose="020B0809050000020004" pitchFamily="49" charset="0"/>
              </a:rPr>
              <a:t>&gt;);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2BCAE4-A21E-C593-3D76-10540BBDD09D}"/>
              </a:ext>
            </a:extLst>
          </p:cNvPr>
          <p:cNvSpPr/>
          <p:nvPr/>
        </p:nvSpPr>
        <p:spPr>
          <a:xfrm>
            <a:off x="1444959" y="4089399"/>
            <a:ext cx="3770508" cy="277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93E56-CA92-63C1-AC08-CAAA29E64423}"/>
              </a:ext>
            </a:extLst>
          </p:cNvPr>
          <p:cNvSpPr/>
          <p:nvPr/>
        </p:nvSpPr>
        <p:spPr>
          <a:xfrm>
            <a:off x="6994255" y="4574196"/>
            <a:ext cx="4501059" cy="259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F9A641-3DEE-A1FD-CAB2-BFF7C3F44E10}"/>
              </a:ext>
            </a:extLst>
          </p:cNvPr>
          <p:cNvCxnSpPr/>
          <p:nvPr/>
        </p:nvCxnSpPr>
        <p:spPr>
          <a:xfrm>
            <a:off x="5215467" y="4267200"/>
            <a:ext cx="1762276" cy="413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1D978C1-AC2C-44ED-2E98-AF78C1433573}"/>
              </a:ext>
            </a:extLst>
          </p:cNvPr>
          <p:cNvSpPr/>
          <p:nvPr/>
        </p:nvSpPr>
        <p:spPr>
          <a:xfrm>
            <a:off x="6994255" y="3342261"/>
            <a:ext cx="2411002" cy="259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4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Exploring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basic_format_args</a:t>
            </a:r>
            <a:r>
              <a:rPr lang="en-US" sz="3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3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sz="3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9070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i="0" dirty="0">
                <a:solidFill>
                  <a:srgbClr val="33333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≈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span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1573139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Exploring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sz="3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3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sz="3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942116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i="0" dirty="0">
                <a:solidFill>
                  <a:srgbClr val="33333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≈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span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emplate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variant&lt;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monostate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*,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  </a:t>
            </a:r>
            <a:r>
              <a:rPr lang="en-US" b="0" i="1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exposition only</a:t>
            </a:r>
            <a:endParaRPr lang="en-US" b="0" i="1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85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Exploring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sz="3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3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sz="3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94211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i="0" dirty="0">
                <a:solidFill>
                  <a:srgbClr val="33333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≈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span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 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i="0" dirty="0">
                <a:solidFill>
                  <a:srgbClr val="33333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≈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variant&lt;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monostate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*,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04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Exploring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sz="3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3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sz="3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942116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i="0" dirty="0">
                <a:solidFill>
                  <a:srgbClr val="33333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≈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span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 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ptr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(*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format_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format_parse_context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i="0" dirty="0">
                <a:solidFill>
                  <a:srgbClr val="33333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≈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variant&lt;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monostate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*,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3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Exploring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sz="3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3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sz="3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36311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variant&lt;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monostate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11E22-AD2A-2868-9516-69366CC6BFC2}"/>
              </a:ext>
            </a:extLst>
          </p:cNvPr>
          <p:cNvSpPr txBox="1"/>
          <p:nvPr/>
        </p:nvSpPr>
        <p:spPr>
          <a:xfrm>
            <a:off x="6496594" y="1890711"/>
            <a:ext cx="36311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variant&lt;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monostate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OtherContext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C7A87A12-286C-9820-F453-80F5193BDCA1}"/>
              </a:ext>
            </a:extLst>
          </p:cNvPr>
          <p:cNvSpPr/>
          <p:nvPr/>
        </p:nvSpPr>
        <p:spPr>
          <a:xfrm>
            <a:off x="4920730" y="3603171"/>
            <a:ext cx="1318609" cy="653143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Exploring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sz="3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3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sz="3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36311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variant&lt;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monostate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11E22-AD2A-2868-9516-69366CC6BFC2}"/>
              </a:ext>
            </a:extLst>
          </p:cNvPr>
          <p:cNvSpPr txBox="1"/>
          <p:nvPr/>
        </p:nvSpPr>
        <p:spPr>
          <a:xfrm>
            <a:off x="6496594" y="1890711"/>
            <a:ext cx="36311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variant&lt;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monostate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OtherContext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A7B3E7-B1D3-ED95-E0F1-C5371D208B5A}"/>
              </a:ext>
            </a:extLst>
          </p:cNvPr>
          <p:cNvCxnSpPr>
            <a:cxnSpLocks/>
          </p:cNvCxnSpPr>
          <p:nvPr/>
        </p:nvCxnSpPr>
        <p:spPr>
          <a:xfrm>
            <a:off x="3015343" y="2340429"/>
            <a:ext cx="357051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80B922-F9F8-E02A-F04A-3F49BDA6967A}"/>
              </a:ext>
            </a:extLst>
          </p:cNvPr>
          <p:cNvCxnSpPr>
            <a:cxnSpLocks/>
          </p:cNvCxnSpPr>
          <p:nvPr/>
        </p:nvCxnSpPr>
        <p:spPr>
          <a:xfrm>
            <a:off x="2296886" y="2612572"/>
            <a:ext cx="42889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6E5A38-AFBE-6DA1-8CD7-C9DEFD280689}"/>
              </a:ext>
            </a:extLst>
          </p:cNvPr>
          <p:cNvCxnSpPr>
            <a:cxnSpLocks/>
          </p:cNvCxnSpPr>
          <p:nvPr/>
        </p:nvCxnSpPr>
        <p:spPr>
          <a:xfrm>
            <a:off x="2296886" y="2884715"/>
            <a:ext cx="42889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7CA213-7DA7-86D6-3A98-3028EFEA3D0F}"/>
              </a:ext>
            </a:extLst>
          </p:cNvPr>
          <p:cNvCxnSpPr>
            <a:cxnSpLocks/>
          </p:cNvCxnSpPr>
          <p:nvPr/>
        </p:nvCxnSpPr>
        <p:spPr>
          <a:xfrm>
            <a:off x="2122714" y="3156858"/>
            <a:ext cx="446314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02CB16-2219-2AD1-F005-6518ABD80236}"/>
              </a:ext>
            </a:extLst>
          </p:cNvPr>
          <p:cNvCxnSpPr>
            <a:cxnSpLocks/>
          </p:cNvCxnSpPr>
          <p:nvPr/>
        </p:nvCxnSpPr>
        <p:spPr>
          <a:xfrm>
            <a:off x="3352800" y="3429000"/>
            <a:ext cx="32330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F78FAC-4095-FFE1-4E49-6C93C1E96F49}"/>
              </a:ext>
            </a:extLst>
          </p:cNvPr>
          <p:cNvCxnSpPr>
            <a:cxnSpLocks/>
          </p:cNvCxnSpPr>
          <p:nvPr/>
        </p:nvCxnSpPr>
        <p:spPr>
          <a:xfrm>
            <a:off x="3570514" y="3701144"/>
            <a:ext cx="301534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51B24-7103-64C4-D0E7-8D6CB6449CF8}"/>
              </a:ext>
            </a:extLst>
          </p:cNvPr>
          <p:cNvCxnSpPr>
            <a:cxnSpLocks/>
          </p:cNvCxnSpPr>
          <p:nvPr/>
        </p:nvCxnSpPr>
        <p:spPr>
          <a:xfrm>
            <a:off x="4728402" y="3973287"/>
            <a:ext cx="185745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73830-B9D8-1919-D9D2-B9B308E47FE6}"/>
              </a:ext>
            </a:extLst>
          </p:cNvPr>
          <p:cNvCxnSpPr>
            <a:cxnSpLocks/>
          </p:cNvCxnSpPr>
          <p:nvPr/>
        </p:nvCxnSpPr>
        <p:spPr>
          <a:xfrm>
            <a:off x="2612571" y="4245430"/>
            <a:ext cx="397328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BDF4AB-8696-868B-3FC0-5AB93EC48D7D}"/>
              </a:ext>
            </a:extLst>
          </p:cNvPr>
          <p:cNvCxnSpPr>
            <a:cxnSpLocks/>
          </p:cNvCxnSpPr>
          <p:nvPr/>
        </p:nvCxnSpPr>
        <p:spPr>
          <a:xfrm>
            <a:off x="2612571" y="4517573"/>
            <a:ext cx="397328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094BA8-5149-64C8-4C8D-9A0A4164A900}"/>
              </a:ext>
            </a:extLst>
          </p:cNvPr>
          <p:cNvCxnSpPr>
            <a:cxnSpLocks/>
          </p:cNvCxnSpPr>
          <p:nvPr/>
        </p:nvCxnSpPr>
        <p:spPr>
          <a:xfrm>
            <a:off x="3352800" y="4789716"/>
            <a:ext cx="32330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8039E8-FF68-8046-C646-B5D0CA01B043}"/>
              </a:ext>
            </a:extLst>
          </p:cNvPr>
          <p:cNvCxnSpPr>
            <a:cxnSpLocks/>
          </p:cNvCxnSpPr>
          <p:nvPr/>
        </p:nvCxnSpPr>
        <p:spPr>
          <a:xfrm>
            <a:off x="3200400" y="5061859"/>
            <a:ext cx="33854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E31AAD-0EDA-640C-6BCF-CD88C8388E9E}"/>
              </a:ext>
            </a:extLst>
          </p:cNvPr>
          <p:cNvCxnSpPr>
            <a:cxnSpLocks/>
          </p:cNvCxnSpPr>
          <p:nvPr/>
        </p:nvCxnSpPr>
        <p:spPr>
          <a:xfrm>
            <a:off x="3352800" y="5334002"/>
            <a:ext cx="32330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4FE459-3937-5EB1-D174-D68C7B975567}"/>
              </a:ext>
            </a:extLst>
          </p:cNvPr>
          <p:cNvCxnSpPr>
            <a:cxnSpLocks/>
          </p:cNvCxnSpPr>
          <p:nvPr/>
        </p:nvCxnSpPr>
        <p:spPr>
          <a:xfrm>
            <a:off x="3352800" y="5606145"/>
            <a:ext cx="32330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03500B-8AC0-0577-F93B-CA128F3A9989}"/>
              </a:ext>
            </a:extLst>
          </p:cNvPr>
          <p:cNvCxnSpPr>
            <a:cxnSpLocks/>
          </p:cNvCxnSpPr>
          <p:nvPr/>
        </p:nvCxnSpPr>
        <p:spPr>
          <a:xfrm>
            <a:off x="3777343" y="5900058"/>
            <a:ext cx="28085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DA6503-D929-61D1-4923-C1852CC4DE7E}"/>
              </a:ext>
            </a:extLst>
          </p:cNvPr>
          <p:cNvSpPr txBox="1"/>
          <p:nvPr/>
        </p:nvSpPr>
        <p:spPr>
          <a:xfrm>
            <a:off x="5017016" y="5638448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8433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188E-5A41-807C-BA8A-DC607EE4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manipulators with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2AB3A-41CF-35EC-3803-C4AB4C6E2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13"/>
          <a:stretch/>
        </p:blipFill>
        <p:spPr>
          <a:xfrm>
            <a:off x="1097280" y="1925463"/>
            <a:ext cx="9160034" cy="2472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8054F2-AAC4-B1EB-4660-D387BFFD8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14015"/>
            <a:ext cx="9129551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7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Exploring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sz="3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3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sz="3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36311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variant&lt;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monostate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11E22-AD2A-2868-9516-69366CC6BFC2}"/>
              </a:ext>
            </a:extLst>
          </p:cNvPr>
          <p:cNvSpPr txBox="1"/>
          <p:nvPr/>
        </p:nvSpPr>
        <p:spPr>
          <a:xfrm>
            <a:off x="6496594" y="1890711"/>
            <a:ext cx="36311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variant&lt;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monostate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OtherContext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A7B3E7-B1D3-ED95-E0F1-C5371D208B5A}"/>
              </a:ext>
            </a:extLst>
          </p:cNvPr>
          <p:cNvCxnSpPr>
            <a:cxnSpLocks/>
          </p:cNvCxnSpPr>
          <p:nvPr/>
        </p:nvCxnSpPr>
        <p:spPr>
          <a:xfrm>
            <a:off x="3015343" y="2340429"/>
            <a:ext cx="357051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80B922-F9F8-E02A-F04A-3F49BDA6967A}"/>
              </a:ext>
            </a:extLst>
          </p:cNvPr>
          <p:cNvCxnSpPr>
            <a:cxnSpLocks/>
          </p:cNvCxnSpPr>
          <p:nvPr/>
        </p:nvCxnSpPr>
        <p:spPr>
          <a:xfrm>
            <a:off x="2296886" y="2612572"/>
            <a:ext cx="42889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6E5A38-AFBE-6DA1-8CD7-C9DEFD280689}"/>
              </a:ext>
            </a:extLst>
          </p:cNvPr>
          <p:cNvCxnSpPr>
            <a:cxnSpLocks/>
          </p:cNvCxnSpPr>
          <p:nvPr/>
        </p:nvCxnSpPr>
        <p:spPr>
          <a:xfrm>
            <a:off x="2296886" y="2884715"/>
            <a:ext cx="42889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7CA213-7DA7-86D6-3A98-3028EFEA3D0F}"/>
              </a:ext>
            </a:extLst>
          </p:cNvPr>
          <p:cNvCxnSpPr>
            <a:cxnSpLocks/>
          </p:cNvCxnSpPr>
          <p:nvPr/>
        </p:nvCxnSpPr>
        <p:spPr>
          <a:xfrm>
            <a:off x="2122714" y="3156858"/>
            <a:ext cx="446314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02CB16-2219-2AD1-F005-6518ABD80236}"/>
              </a:ext>
            </a:extLst>
          </p:cNvPr>
          <p:cNvCxnSpPr>
            <a:cxnSpLocks/>
          </p:cNvCxnSpPr>
          <p:nvPr/>
        </p:nvCxnSpPr>
        <p:spPr>
          <a:xfrm>
            <a:off x="3352800" y="3429000"/>
            <a:ext cx="32330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F78FAC-4095-FFE1-4E49-6C93C1E96F49}"/>
              </a:ext>
            </a:extLst>
          </p:cNvPr>
          <p:cNvCxnSpPr>
            <a:cxnSpLocks/>
          </p:cNvCxnSpPr>
          <p:nvPr/>
        </p:nvCxnSpPr>
        <p:spPr>
          <a:xfrm>
            <a:off x="3570514" y="3701144"/>
            <a:ext cx="301534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51B24-7103-64C4-D0E7-8D6CB6449CF8}"/>
              </a:ext>
            </a:extLst>
          </p:cNvPr>
          <p:cNvCxnSpPr>
            <a:cxnSpLocks/>
          </p:cNvCxnSpPr>
          <p:nvPr/>
        </p:nvCxnSpPr>
        <p:spPr>
          <a:xfrm>
            <a:off x="4728402" y="3973287"/>
            <a:ext cx="185745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73830-B9D8-1919-D9D2-B9B308E47FE6}"/>
              </a:ext>
            </a:extLst>
          </p:cNvPr>
          <p:cNvCxnSpPr>
            <a:cxnSpLocks/>
          </p:cNvCxnSpPr>
          <p:nvPr/>
        </p:nvCxnSpPr>
        <p:spPr>
          <a:xfrm>
            <a:off x="2612571" y="4245430"/>
            <a:ext cx="397328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BDF4AB-8696-868B-3FC0-5AB93EC48D7D}"/>
              </a:ext>
            </a:extLst>
          </p:cNvPr>
          <p:cNvCxnSpPr>
            <a:cxnSpLocks/>
          </p:cNvCxnSpPr>
          <p:nvPr/>
        </p:nvCxnSpPr>
        <p:spPr>
          <a:xfrm>
            <a:off x="2612571" y="4517573"/>
            <a:ext cx="397328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094BA8-5149-64C8-4C8D-9A0A4164A900}"/>
              </a:ext>
            </a:extLst>
          </p:cNvPr>
          <p:cNvCxnSpPr>
            <a:cxnSpLocks/>
          </p:cNvCxnSpPr>
          <p:nvPr/>
        </p:nvCxnSpPr>
        <p:spPr>
          <a:xfrm>
            <a:off x="3352800" y="4789716"/>
            <a:ext cx="32330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8039E8-FF68-8046-C646-B5D0CA01B043}"/>
              </a:ext>
            </a:extLst>
          </p:cNvPr>
          <p:cNvCxnSpPr>
            <a:cxnSpLocks/>
          </p:cNvCxnSpPr>
          <p:nvPr/>
        </p:nvCxnSpPr>
        <p:spPr>
          <a:xfrm>
            <a:off x="3200400" y="5061859"/>
            <a:ext cx="33854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E31AAD-0EDA-640C-6BCF-CD88C8388E9E}"/>
              </a:ext>
            </a:extLst>
          </p:cNvPr>
          <p:cNvCxnSpPr>
            <a:cxnSpLocks/>
          </p:cNvCxnSpPr>
          <p:nvPr/>
        </p:nvCxnSpPr>
        <p:spPr>
          <a:xfrm>
            <a:off x="3352800" y="5334002"/>
            <a:ext cx="32330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4FE459-3937-5EB1-D174-D68C7B975567}"/>
              </a:ext>
            </a:extLst>
          </p:cNvPr>
          <p:cNvCxnSpPr>
            <a:cxnSpLocks/>
          </p:cNvCxnSpPr>
          <p:nvPr/>
        </p:nvCxnSpPr>
        <p:spPr>
          <a:xfrm>
            <a:off x="3352800" y="5606145"/>
            <a:ext cx="32330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03500B-8AC0-0577-F93B-CA128F3A9989}"/>
              </a:ext>
            </a:extLst>
          </p:cNvPr>
          <p:cNvCxnSpPr>
            <a:cxnSpLocks/>
          </p:cNvCxnSpPr>
          <p:nvPr/>
        </p:nvCxnSpPr>
        <p:spPr>
          <a:xfrm>
            <a:off x="3777343" y="5900058"/>
            <a:ext cx="28085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DA6503-D929-61D1-4923-C1852CC4DE7E}"/>
              </a:ext>
            </a:extLst>
          </p:cNvPr>
          <p:cNvSpPr txBox="1"/>
          <p:nvPr/>
        </p:nvSpPr>
        <p:spPr>
          <a:xfrm>
            <a:off x="5017016" y="5638448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❌</a:t>
            </a:r>
            <a:endParaRPr lang="en-US" sz="2800" dirty="0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0BB40551-20D6-80C2-B49D-3D6193C6CB1B}"/>
              </a:ext>
            </a:extLst>
          </p:cNvPr>
          <p:cNvSpPr/>
          <p:nvPr/>
        </p:nvSpPr>
        <p:spPr>
          <a:xfrm>
            <a:off x="838200" y="2536371"/>
            <a:ext cx="348343" cy="3178626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57BDB-0166-963A-28EF-1729D4B58FE7}"/>
              </a:ext>
            </a:extLst>
          </p:cNvPr>
          <p:cNvSpPr txBox="1"/>
          <p:nvPr/>
        </p:nvSpPr>
        <p:spPr>
          <a:xfrm>
            <a:off x="381000" y="3726989"/>
            <a:ext cx="1013419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plausibly</a:t>
            </a:r>
          </a:p>
          <a:p>
            <a:r>
              <a:rPr lang="en-US" dirty="0"/>
              <a:t>usable</a:t>
            </a:r>
          </a:p>
        </p:txBody>
      </p:sp>
    </p:spTree>
    <p:extLst>
      <p:ext uri="{BB962C8B-B14F-4D97-AF65-F5344CB8AC3E}">
        <p14:creationId xmlns:p14="http://schemas.microsoft.com/office/powerpoint/2010/main" val="1997060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Exploring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sz="3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3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sz="3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36311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variant&lt;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monostate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11E22-AD2A-2868-9516-69366CC6BFC2}"/>
              </a:ext>
            </a:extLst>
          </p:cNvPr>
          <p:cNvSpPr txBox="1"/>
          <p:nvPr/>
        </p:nvSpPr>
        <p:spPr>
          <a:xfrm>
            <a:off x="6496594" y="1890711"/>
            <a:ext cx="36311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variant&lt;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monostate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*,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OtherContext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A7B3E7-B1D3-ED95-E0F1-C5371D208B5A}"/>
              </a:ext>
            </a:extLst>
          </p:cNvPr>
          <p:cNvCxnSpPr>
            <a:cxnSpLocks/>
          </p:cNvCxnSpPr>
          <p:nvPr/>
        </p:nvCxnSpPr>
        <p:spPr>
          <a:xfrm>
            <a:off x="3015343" y="2340429"/>
            <a:ext cx="357051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80B922-F9F8-E02A-F04A-3F49BDA6967A}"/>
              </a:ext>
            </a:extLst>
          </p:cNvPr>
          <p:cNvCxnSpPr>
            <a:cxnSpLocks/>
          </p:cNvCxnSpPr>
          <p:nvPr/>
        </p:nvCxnSpPr>
        <p:spPr>
          <a:xfrm>
            <a:off x="2296886" y="2612572"/>
            <a:ext cx="42889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6E5A38-AFBE-6DA1-8CD7-C9DEFD280689}"/>
              </a:ext>
            </a:extLst>
          </p:cNvPr>
          <p:cNvCxnSpPr>
            <a:cxnSpLocks/>
          </p:cNvCxnSpPr>
          <p:nvPr/>
        </p:nvCxnSpPr>
        <p:spPr>
          <a:xfrm>
            <a:off x="2296886" y="2884715"/>
            <a:ext cx="42889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7CA213-7DA7-86D6-3A98-3028EFEA3D0F}"/>
              </a:ext>
            </a:extLst>
          </p:cNvPr>
          <p:cNvCxnSpPr>
            <a:cxnSpLocks/>
          </p:cNvCxnSpPr>
          <p:nvPr/>
        </p:nvCxnSpPr>
        <p:spPr>
          <a:xfrm>
            <a:off x="2122714" y="3156858"/>
            <a:ext cx="446314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02CB16-2219-2AD1-F005-6518ABD80236}"/>
              </a:ext>
            </a:extLst>
          </p:cNvPr>
          <p:cNvCxnSpPr>
            <a:cxnSpLocks/>
          </p:cNvCxnSpPr>
          <p:nvPr/>
        </p:nvCxnSpPr>
        <p:spPr>
          <a:xfrm>
            <a:off x="3352800" y="3429000"/>
            <a:ext cx="32330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F78FAC-4095-FFE1-4E49-6C93C1E96F49}"/>
              </a:ext>
            </a:extLst>
          </p:cNvPr>
          <p:cNvCxnSpPr>
            <a:cxnSpLocks/>
          </p:cNvCxnSpPr>
          <p:nvPr/>
        </p:nvCxnSpPr>
        <p:spPr>
          <a:xfrm>
            <a:off x="3570514" y="3701144"/>
            <a:ext cx="301534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51B24-7103-64C4-D0E7-8D6CB6449CF8}"/>
              </a:ext>
            </a:extLst>
          </p:cNvPr>
          <p:cNvCxnSpPr>
            <a:cxnSpLocks/>
          </p:cNvCxnSpPr>
          <p:nvPr/>
        </p:nvCxnSpPr>
        <p:spPr>
          <a:xfrm>
            <a:off x="4728402" y="3973287"/>
            <a:ext cx="185745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73830-B9D8-1919-D9D2-B9B308E47FE6}"/>
              </a:ext>
            </a:extLst>
          </p:cNvPr>
          <p:cNvCxnSpPr>
            <a:cxnSpLocks/>
          </p:cNvCxnSpPr>
          <p:nvPr/>
        </p:nvCxnSpPr>
        <p:spPr>
          <a:xfrm>
            <a:off x="2612571" y="4245430"/>
            <a:ext cx="397328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BDF4AB-8696-868B-3FC0-5AB93EC48D7D}"/>
              </a:ext>
            </a:extLst>
          </p:cNvPr>
          <p:cNvCxnSpPr>
            <a:cxnSpLocks/>
          </p:cNvCxnSpPr>
          <p:nvPr/>
        </p:nvCxnSpPr>
        <p:spPr>
          <a:xfrm>
            <a:off x="2612571" y="4517573"/>
            <a:ext cx="397328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094BA8-5149-64C8-4C8D-9A0A4164A900}"/>
              </a:ext>
            </a:extLst>
          </p:cNvPr>
          <p:cNvCxnSpPr>
            <a:cxnSpLocks/>
          </p:cNvCxnSpPr>
          <p:nvPr/>
        </p:nvCxnSpPr>
        <p:spPr>
          <a:xfrm>
            <a:off x="3352800" y="4789716"/>
            <a:ext cx="32330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8039E8-FF68-8046-C646-B5D0CA01B043}"/>
              </a:ext>
            </a:extLst>
          </p:cNvPr>
          <p:cNvCxnSpPr>
            <a:cxnSpLocks/>
          </p:cNvCxnSpPr>
          <p:nvPr/>
        </p:nvCxnSpPr>
        <p:spPr>
          <a:xfrm>
            <a:off x="3200400" y="5061859"/>
            <a:ext cx="33854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E31AAD-0EDA-640C-6BCF-CD88C8388E9E}"/>
              </a:ext>
            </a:extLst>
          </p:cNvPr>
          <p:cNvCxnSpPr>
            <a:cxnSpLocks/>
          </p:cNvCxnSpPr>
          <p:nvPr/>
        </p:nvCxnSpPr>
        <p:spPr>
          <a:xfrm>
            <a:off x="3352800" y="5334002"/>
            <a:ext cx="32330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4FE459-3937-5EB1-D174-D68C7B975567}"/>
              </a:ext>
            </a:extLst>
          </p:cNvPr>
          <p:cNvCxnSpPr>
            <a:cxnSpLocks/>
          </p:cNvCxnSpPr>
          <p:nvPr/>
        </p:nvCxnSpPr>
        <p:spPr>
          <a:xfrm>
            <a:off x="3352800" y="5606145"/>
            <a:ext cx="32330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04E3E09-C7CA-26CC-FF6C-8315937C631D}"/>
              </a:ext>
            </a:extLst>
          </p:cNvPr>
          <p:cNvSpPr/>
          <p:nvPr/>
        </p:nvSpPr>
        <p:spPr>
          <a:xfrm>
            <a:off x="3744683" y="2427517"/>
            <a:ext cx="2862943" cy="3505197"/>
          </a:xfrm>
          <a:custGeom>
            <a:avLst/>
            <a:gdLst>
              <a:gd name="connsiteX0" fmla="*/ 0 w 2830286"/>
              <a:gd name="connsiteY0" fmla="*/ 3374571 h 3374571"/>
              <a:gd name="connsiteX1" fmla="*/ 925286 w 2830286"/>
              <a:gd name="connsiteY1" fmla="*/ 2667000 h 3374571"/>
              <a:gd name="connsiteX2" fmla="*/ 1240972 w 2830286"/>
              <a:gd name="connsiteY2" fmla="*/ 544286 h 3374571"/>
              <a:gd name="connsiteX3" fmla="*/ 2830286 w 2830286"/>
              <a:gd name="connsiteY3" fmla="*/ 0 h 337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0286" h="3374571">
                <a:moveTo>
                  <a:pt x="0" y="3374571"/>
                </a:moveTo>
                <a:cubicBezTo>
                  <a:pt x="359228" y="3256642"/>
                  <a:pt x="718457" y="3138714"/>
                  <a:pt x="925286" y="2667000"/>
                </a:cubicBezTo>
                <a:cubicBezTo>
                  <a:pt x="1132115" y="2195286"/>
                  <a:pt x="923472" y="988786"/>
                  <a:pt x="1240972" y="544286"/>
                </a:cubicBezTo>
                <a:cubicBezTo>
                  <a:pt x="1558472" y="99786"/>
                  <a:pt x="2194379" y="49893"/>
                  <a:pt x="2830286" y="0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031F05E9-F638-3335-D7F6-E352FF0821A0}"/>
              </a:ext>
            </a:extLst>
          </p:cNvPr>
          <p:cNvSpPr/>
          <p:nvPr/>
        </p:nvSpPr>
        <p:spPr>
          <a:xfrm>
            <a:off x="838200" y="2536371"/>
            <a:ext cx="348343" cy="3178626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ED49B-7488-743B-24E9-60A6C8C88C0F}"/>
              </a:ext>
            </a:extLst>
          </p:cNvPr>
          <p:cNvSpPr txBox="1"/>
          <p:nvPr/>
        </p:nvSpPr>
        <p:spPr>
          <a:xfrm>
            <a:off x="381000" y="3726989"/>
            <a:ext cx="1013419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plausibly</a:t>
            </a:r>
          </a:p>
          <a:p>
            <a:r>
              <a:rPr lang="en-US" dirty="0"/>
              <a:t>usable</a:t>
            </a:r>
          </a:p>
        </p:txBody>
      </p:sp>
    </p:spTree>
    <p:extLst>
      <p:ext uri="{BB962C8B-B14F-4D97-AF65-F5344CB8AC3E}">
        <p14:creationId xmlns:p14="http://schemas.microsoft.com/office/powerpoint/2010/main" val="672466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3805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vector&lt;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format_context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new_ctx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{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back_inserter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), 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()};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400" b="0" dirty="0">
              <a:solidFill>
                <a:srgbClr val="0000FF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91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38054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vector&lt;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retargeted_format_context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back_inserter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endParaRPr lang="en-US" sz="1400" b="0" dirty="0">
              <a:solidFill>
                <a:srgbClr val="0000FF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0DD4F818-9C05-1C0C-032C-530917B42F68}"/>
              </a:ext>
            </a:extLst>
          </p:cNvPr>
          <p:cNvSpPr/>
          <p:nvPr/>
        </p:nvSpPr>
        <p:spPr>
          <a:xfrm>
            <a:off x="7311056" y="2507657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E985C3-532B-2BE2-D5F8-3DAAB501C310}"/>
              </a:ext>
            </a:extLst>
          </p:cNvPr>
          <p:cNvSpPr txBox="1"/>
          <p:nvPr/>
        </p:nvSpPr>
        <p:spPr>
          <a:xfrm>
            <a:off x="7540844" y="2561915"/>
            <a:ext cx="39871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does the </a:t>
            </a:r>
            <a:r>
              <a:rPr lang="en-US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basic_format_arg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conversions</a:t>
            </a:r>
          </a:p>
        </p:txBody>
      </p:sp>
    </p:spTree>
    <p:extLst>
      <p:ext uri="{BB962C8B-B14F-4D97-AF65-F5344CB8AC3E}">
        <p14:creationId xmlns:p14="http://schemas.microsoft.com/office/powerpoint/2010/main" val="805686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38054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vector&lt;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retargeted_format_context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back_inserter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endParaRPr lang="en-US" sz="1400" b="0" dirty="0">
              <a:solidFill>
                <a:srgbClr val="0000FF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90854C8E-959F-EFA8-ABB5-6D0F625AC82B}"/>
              </a:ext>
            </a:extLst>
          </p:cNvPr>
          <p:cNvSpPr/>
          <p:nvPr/>
        </p:nvSpPr>
        <p:spPr>
          <a:xfrm>
            <a:off x="7311056" y="2507657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7813E-CDD4-F158-452E-6A67E41F868B}"/>
              </a:ext>
            </a:extLst>
          </p:cNvPr>
          <p:cNvSpPr txBox="1"/>
          <p:nvPr/>
        </p:nvSpPr>
        <p:spPr>
          <a:xfrm>
            <a:off x="7540843" y="2423415"/>
            <a:ext cx="396535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does the </a:t>
            </a:r>
            <a:r>
              <a:rPr lang="en-US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basic_format_arg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conversions</a:t>
            </a:r>
          </a:p>
          <a:p>
            <a:r>
              <a:rPr lang="en-US" dirty="0">
                <a:solidFill>
                  <a:schemeClr val="accent1"/>
                </a:solidFill>
              </a:rPr>
              <a:t>(only if necessary)</a:t>
            </a:r>
          </a:p>
        </p:txBody>
      </p:sp>
    </p:spTree>
    <p:extLst>
      <p:ext uri="{BB962C8B-B14F-4D97-AF65-F5344CB8AC3E}">
        <p14:creationId xmlns:p14="http://schemas.microsoft.com/office/powerpoint/2010/main" val="1999547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38054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retargeted_format_context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context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endParaRPr lang="en-US" sz="1400" b="0" dirty="0">
              <a:solidFill>
                <a:srgbClr val="0000FF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BF7DC-46C0-2B0D-52BC-85950DFE972A}"/>
              </a:ext>
            </a:extLst>
          </p:cNvPr>
          <p:cNvSpPr txBox="1"/>
          <p:nvPr/>
        </p:nvSpPr>
        <p:spPr>
          <a:xfrm>
            <a:off x="7540843" y="5537247"/>
            <a:ext cx="32522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https://godbolt.org/z/cs1d9YEv8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90854C8E-959F-EFA8-ABB5-6D0F625AC82B}"/>
              </a:ext>
            </a:extLst>
          </p:cNvPr>
          <p:cNvSpPr/>
          <p:nvPr/>
        </p:nvSpPr>
        <p:spPr>
          <a:xfrm>
            <a:off x="7311056" y="2507657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7813E-CDD4-F158-452E-6A67E41F868B}"/>
              </a:ext>
            </a:extLst>
          </p:cNvPr>
          <p:cNvSpPr txBox="1"/>
          <p:nvPr/>
        </p:nvSpPr>
        <p:spPr>
          <a:xfrm>
            <a:off x="7540843" y="2423415"/>
            <a:ext cx="396535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does the </a:t>
            </a:r>
            <a:r>
              <a:rPr lang="en-US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basic_format_arg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conversions</a:t>
            </a:r>
          </a:p>
          <a:p>
            <a:r>
              <a:rPr lang="en-US" dirty="0">
                <a:solidFill>
                  <a:schemeClr val="accent1"/>
                </a:solidFill>
              </a:rPr>
              <a:t>(may not be necessary here)</a:t>
            </a:r>
          </a:p>
        </p:txBody>
      </p:sp>
    </p:spTree>
    <p:extLst>
      <p:ext uri="{BB962C8B-B14F-4D97-AF65-F5344CB8AC3E}">
        <p14:creationId xmlns:p14="http://schemas.microsoft.com/office/powerpoint/2010/main" val="3292090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8594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0xaa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0xbb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0xcc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0xdd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0xee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0xff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Fira Code" panose="020B0809050000020004" pitchFamily="49" charset="0"/>
              </a:rPr>
              <a:t>[170, 187, 204, 221, 238, 255]</a:t>
            </a:r>
          </a:p>
        </p:txBody>
      </p:sp>
    </p:spTree>
    <p:extLst>
      <p:ext uri="{BB962C8B-B14F-4D97-AF65-F5344CB8AC3E}">
        <p14:creationId xmlns:p14="http://schemas.microsoft.com/office/powerpoint/2010/main" val="221720003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8594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0xaa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0xbb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0xcc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0xdd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0xee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0xff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Fira Code" panose="020B0809050000020004" pitchFamily="49" charset="0"/>
              </a:rPr>
              <a:t>[170, 187, 204, 221, 238, 255]</a:t>
            </a:r>
          </a:p>
          <a:p>
            <a:r>
              <a:rPr lang="en-US" dirty="0">
                <a:latin typeface="Fira Code" panose="020B0809050000020004" pitchFamily="49" charset="0"/>
              </a:rPr>
              <a:t>[aa,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ff]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65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8594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0xaa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0xbb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0xcc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0xdd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0xee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0xff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"{:n:02x}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Fira Code" panose="020B0809050000020004" pitchFamily="49" charset="0"/>
              </a:rPr>
              <a:t>[170, 187, 204, 221, 238, 255]</a:t>
            </a:r>
          </a:p>
          <a:p>
            <a:r>
              <a:rPr lang="en-US" dirty="0">
                <a:latin typeface="Fira Code" panose="020B0809050000020004" pitchFamily="49" charset="0"/>
              </a:rPr>
              <a:t>[aa,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ff]</a:t>
            </a:r>
          </a:p>
          <a:p>
            <a:r>
              <a:rPr lang="en-US" dirty="0">
                <a:latin typeface="Fira Code" panose="020B0809050000020004" pitchFamily="49" charset="0"/>
              </a:rPr>
              <a:t>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1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85940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0xaa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0xbb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0xcc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0xdd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0xee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0xff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"{:n:02x}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Fira Code" panose="020B0809050000020004" pitchFamily="49" charset="0"/>
              </a:rPr>
              <a:t>[170, 187, 204, 221, 238, 255]</a:t>
            </a:r>
          </a:p>
          <a:p>
            <a:r>
              <a:rPr lang="en-US" dirty="0">
                <a:latin typeface="Fira Code" panose="020B0809050000020004" pitchFamily="49" charset="0"/>
              </a:rPr>
              <a:t>[aa,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ff]</a:t>
            </a:r>
          </a:p>
          <a:p>
            <a:r>
              <a:rPr lang="en-US" dirty="0">
                <a:latin typeface="Fira Code" panose="020B0809050000020004" pitchFamily="49" charset="0"/>
              </a:rPr>
              <a:t>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</a:t>
            </a:r>
          </a:p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3583F-D473-D0BE-F986-25662A8D8BEF}"/>
              </a:ext>
            </a:extLst>
          </p:cNvPr>
          <p:cNvSpPr txBox="1"/>
          <p:nvPr/>
        </p:nvSpPr>
        <p:spPr>
          <a:xfrm>
            <a:off x="6096000" y="3217970"/>
            <a:ext cx="5678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🤷‍♂️</a:t>
            </a:r>
          </a:p>
        </p:txBody>
      </p:sp>
    </p:spTree>
    <p:extLst>
      <p:ext uri="{BB962C8B-B14F-4D97-AF65-F5344CB8AC3E}">
        <p14:creationId xmlns:p14="http://schemas.microsoft.com/office/powerpoint/2010/main" val="654046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E6423B-128D-4AB0-E195-17A1E885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 there was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EC56C-E734-50EA-8ABC-7181D93D8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7461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09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65261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804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dirty="0">
              <a:latin typeface="Fira Code" panose="020B0809050000020004" pitchFamily="49" charset="0"/>
            </a:endParaRPr>
          </a:p>
          <a:p>
            <a:r>
              <a:rPr lang="en-US" b="0" dirty="0">
                <a:effectLst/>
                <a:latin typeface="Fira Code" panose="020B0809050000020004" pitchFamily="49" charset="0"/>
              </a:rPr>
              <a:t>[</a:t>
            </a:r>
            <a:r>
              <a:rPr lang="en-US" b="0" dirty="0" err="1">
                <a:effectLst/>
                <a:latin typeface="Fira Code" panose="020B0809050000020004" pitchFamily="49" charset="0"/>
              </a:rPr>
              <a:t>aa:bb:cc:dd:ee:ff</a:t>
            </a:r>
            <a:r>
              <a:rPr lang="en-US" b="0" dirty="0">
                <a:effectLst/>
                <a:latin typeface="Fira Code" panose="020B0809050000020004" pitchFamily="49" charset="0"/>
              </a:rPr>
              <a:t>, 00:00:5e:00:53:af, 00:00:0a:bb:28:fc]</a:t>
            </a:r>
          </a:p>
        </p:txBody>
      </p:sp>
    </p:spTree>
    <p:extLst>
      <p:ext uri="{BB962C8B-B14F-4D97-AF65-F5344CB8AC3E}">
        <p14:creationId xmlns:p14="http://schemas.microsoft.com/office/powerpoint/2010/main" val="900493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74911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}));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"{:-^23}</a:t>
            </a:r>
            <a:r>
              <a:rPr lang="fr-FR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(mac, 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8042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dirty="0">
              <a:latin typeface="Fira Code" panose="020B0809050000020004" pitchFamily="49" charset="0"/>
            </a:endParaRPr>
          </a:p>
          <a:p>
            <a:r>
              <a:rPr lang="en-US" b="0" dirty="0">
                <a:effectLst/>
                <a:latin typeface="Fira Code" panose="020B0809050000020004" pitchFamily="49" charset="0"/>
              </a:rPr>
              <a:t>[</a:t>
            </a:r>
            <a:r>
              <a:rPr lang="en-US" b="0" dirty="0" err="1">
                <a:effectLst/>
                <a:latin typeface="Fira Code" panose="020B0809050000020004" pitchFamily="49" charset="0"/>
              </a:rPr>
              <a:t>aa:bb:cc:dd:ee:ff</a:t>
            </a:r>
            <a:r>
              <a:rPr lang="en-US" b="0" dirty="0">
                <a:effectLst/>
                <a:latin typeface="Fira Code" panose="020B0809050000020004" pitchFamily="49" charset="0"/>
              </a:rPr>
              <a:t>, 00:00:5e:00:53:af, 00:00:0a:bb:28:fc]</a:t>
            </a:r>
          </a:p>
          <a:p>
            <a:r>
              <a:rPr lang="en-US" dirty="0">
                <a:latin typeface="Fira Code" panose="020B0809050000020004" pitchFamily="49" charset="0"/>
              </a:rPr>
              <a:t>---</a:t>
            </a:r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r>
              <a:rPr lang="en-US" dirty="0">
                <a:latin typeface="Fira Code" panose="020B0809050000020004" pitchFamily="49" charset="0"/>
              </a:rPr>
              <a:t>---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0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5698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nd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{}:02x}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nd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{}:02x}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"{:-^23nd{}:02x}</a:t>
            </a:r>
            <a:r>
              <a:rPr lang="fr-FR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mac, 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8042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dirty="0">
              <a:latin typeface="Fira Code" panose="020B0809050000020004" pitchFamily="49" charset="0"/>
            </a:endParaRPr>
          </a:p>
          <a:p>
            <a:r>
              <a:rPr lang="en-US" b="0" dirty="0">
                <a:effectLst/>
                <a:latin typeface="Fira Code" panose="020B0809050000020004" pitchFamily="49" charset="0"/>
              </a:rPr>
              <a:t>[</a:t>
            </a:r>
            <a:r>
              <a:rPr lang="en-US" b="0" dirty="0" err="1">
                <a:effectLst/>
                <a:latin typeface="Fira Code" panose="020B0809050000020004" pitchFamily="49" charset="0"/>
              </a:rPr>
              <a:t>aa:bb:cc:dd:ee:ff</a:t>
            </a:r>
            <a:r>
              <a:rPr lang="en-US" b="0" dirty="0">
                <a:effectLst/>
                <a:latin typeface="Fira Code" panose="020B0809050000020004" pitchFamily="49" charset="0"/>
              </a:rPr>
              <a:t>, 00:00:5e:00:53:af, 00:00:0a:bb:28:fc]</a:t>
            </a:r>
          </a:p>
          <a:p>
            <a:r>
              <a:rPr lang="en-US" dirty="0">
                <a:latin typeface="Fira Code" panose="020B0809050000020004" pitchFamily="49" charset="0"/>
              </a:rPr>
              <a:t>---</a:t>
            </a:r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r>
              <a:rPr lang="en-US" dirty="0">
                <a:latin typeface="Fira Code" panose="020B0809050000020004" pitchFamily="49" charset="0"/>
              </a:rPr>
              <a:t>---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993209-4D39-1096-F943-C39319FDCCBA}"/>
              </a:ext>
            </a:extLst>
          </p:cNvPr>
          <p:cNvSpPr/>
          <p:nvPr/>
        </p:nvSpPr>
        <p:spPr>
          <a:xfrm>
            <a:off x="2554423" y="1951672"/>
            <a:ext cx="401157" cy="325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44A62-C0E2-514B-CEED-CB92B4F1E47F}"/>
              </a:ext>
            </a:extLst>
          </p:cNvPr>
          <p:cNvSpPr/>
          <p:nvPr/>
        </p:nvSpPr>
        <p:spPr>
          <a:xfrm>
            <a:off x="2689120" y="2277151"/>
            <a:ext cx="401157" cy="2484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70952-A229-3C75-CB4D-5D4BA1161B0E}"/>
              </a:ext>
            </a:extLst>
          </p:cNvPr>
          <p:cNvSpPr/>
          <p:nvPr/>
        </p:nvSpPr>
        <p:spPr>
          <a:xfrm>
            <a:off x="3107974" y="2525600"/>
            <a:ext cx="401157" cy="325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12A0B-6514-8342-8D3F-A15B1F94BFED}"/>
              </a:ext>
            </a:extLst>
          </p:cNvPr>
          <p:cNvSpPr/>
          <p:nvPr/>
        </p:nvSpPr>
        <p:spPr>
          <a:xfrm>
            <a:off x="5549325" y="2525599"/>
            <a:ext cx="401157" cy="325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B0033-F5B8-3ED7-2E0A-D75BE320135C}"/>
              </a:ext>
            </a:extLst>
          </p:cNvPr>
          <p:cNvSpPr/>
          <p:nvPr/>
        </p:nvSpPr>
        <p:spPr>
          <a:xfrm>
            <a:off x="5006584" y="1951672"/>
            <a:ext cx="401157" cy="325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8A3AF-AFE2-4BF9-0401-5CE515C181E2}"/>
              </a:ext>
            </a:extLst>
          </p:cNvPr>
          <p:cNvSpPr/>
          <p:nvPr/>
        </p:nvSpPr>
        <p:spPr>
          <a:xfrm>
            <a:off x="5971134" y="2268946"/>
            <a:ext cx="401157" cy="2566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49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5147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nd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[:]:02x}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nd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[:]:02x}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"{:-^23nd[:]:02x}</a:t>
            </a:r>
            <a:r>
              <a:rPr lang="fr-FR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mac);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8042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dirty="0">
              <a:latin typeface="Fira Code" panose="020B0809050000020004" pitchFamily="49" charset="0"/>
            </a:endParaRPr>
          </a:p>
          <a:p>
            <a:r>
              <a:rPr lang="en-US" b="0" dirty="0">
                <a:effectLst/>
                <a:latin typeface="Fira Code" panose="020B0809050000020004" pitchFamily="49" charset="0"/>
              </a:rPr>
              <a:t>[</a:t>
            </a:r>
            <a:r>
              <a:rPr lang="en-US" b="0" dirty="0" err="1">
                <a:effectLst/>
                <a:latin typeface="Fira Code" panose="020B0809050000020004" pitchFamily="49" charset="0"/>
              </a:rPr>
              <a:t>aa:bb:cc:dd:ee:ff</a:t>
            </a:r>
            <a:r>
              <a:rPr lang="en-US" b="0" dirty="0">
                <a:effectLst/>
                <a:latin typeface="Fira Code" panose="020B0809050000020004" pitchFamily="49" charset="0"/>
              </a:rPr>
              <a:t>, 00:00:5e:00:53:af, 00:00:0a:bb:28:fc]</a:t>
            </a:r>
          </a:p>
          <a:p>
            <a:r>
              <a:rPr lang="en-US" dirty="0">
                <a:latin typeface="Fira Code" panose="020B0809050000020004" pitchFamily="49" charset="0"/>
              </a:rPr>
              <a:t>---</a:t>
            </a:r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r>
              <a:rPr lang="en-US" dirty="0">
                <a:latin typeface="Fira Code" panose="020B0809050000020004" pitchFamily="49" charset="0"/>
              </a:rPr>
              <a:t>---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04392-D9DB-0EFB-7DE7-31EAE801638C}"/>
              </a:ext>
            </a:extLst>
          </p:cNvPr>
          <p:cNvSpPr txBox="1"/>
          <p:nvPr/>
        </p:nvSpPr>
        <p:spPr>
          <a:xfrm>
            <a:off x="2396888" y="1976744"/>
            <a:ext cx="724244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1C51A-3DDD-9663-475F-86D365683B4B}"/>
              </a:ext>
            </a:extLst>
          </p:cNvPr>
          <p:cNvSpPr txBox="1"/>
          <p:nvPr/>
        </p:nvSpPr>
        <p:spPr>
          <a:xfrm>
            <a:off x="2396888" y="2271982"/>
            <a:ext cx="63143" cy="2827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B54197-93D0-7873-367A-DE81DA81A7D4}"/>
              </a:ext>
            </a:extLst>
          </p:cNvPr>
          <p:cNvSpPr txBox="1"/>
          <p:nvPr/>
        </p:nvSpPr>
        <p:spPr>
          <a:xfrm>
            <a:off x="2396888" y="2554691"/>
            <a:ext cx="1254809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CD41D-E1A9-0770-74A8-8392907E9D82}"/>
              </a:ext>
            </a:extLst>
          </p:cNvPr>
          <p:cNvSpPr txBox="1"/>
          <p:nvPr/>
        </p:nvSpPr>
        <p:spPr>
          <a:xfrm>
            <a:off x="3788043" y="2554691"/>
            <a:ext cx="412294" cy="282709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4F5284-D435-BD06-2189-610D907737B1}"/>
              </a:ext>
            </a:extLst>
          </p:cNvPr>
          <p:cNvSpPr txBox="1"/>
          <p:nvPr/>
        </p:nvSpPr>
        <p:spPr>
          <a:xfrm>
            <a:off x="2514203" y="2271981"/>
            <a:ext cx="706842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9BE60-511D-5F69-8615-B1803B129D50}"/>
              </a:ext>
            </a:extLst>
          </p:cNvPr>
          <p:cNvSpPr txBox="1"/>
          <p:nvPr/>
        </p:nvSpPr>
        <p:spPr>
          <a:xfrm>
            <a:off x="3221045" y="1982913"/>
            <a:ext cx="430652" cy="282709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9D1AAD-8697-E4A4-3506-F26939C5B64E}"/>
              </a:ext>
            </a:extLst>
          </p:cNvPr>
          <p:cNvSpPr txBox="1"/>
          <p:nvPr/>
        </p:nvSpPr>
        <p:spPr>
          <a:xfrm>
            <a:off x="3361347" y="2280442"/>
            <a:ext cx="430652" cy="236647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C25DE2-43F6-1462-6A23-DF5CAD16F570}"/>
              </a:ext>
            </a:extLst>
          </p:cNvPr>
          <p:cNvSpPr txBox="1"/>
          <p:nvPr/>
        </p:nvSpPr>
        <p:spPr>
          <a:xfrm>
            <a:off x="3545513" y="5580790"/>
            <a:ext cx="32522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https://godbolt.org/z/cs1d9YEv8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1410D9-0F27-81AF-F49A-E510598B54C0}"/>
              </a:ext>
            </a:extLst>
          </p:cNvPr>
          <p:cNvSpPr txBox="1"/>
          <p:nvPr/>
        </p:nvSpPr>
        <p:spPr>
          <a:xfrm>
            <a:off x="6344756" y="191692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sz="12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effectLst/>
                <a:latin typeface="Fira Code" panose="020B0809050000020004" pitchFamily="49" charset="0"/>
              </a:rPr>
              <a:t>mac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sz="12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}));</a:t>
            </a:r>
          </a:p>
          <a:p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"{:-^23}</a:t>
            </a:r>
            <a:r>
              <a:rPr lang="fr-FR" sz="12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(mac, 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785BF-133C-BDC9-459A-DC487F6CB538}"/>
              </a:ext>
            </a:extLst>
          </p:cNvPr>
          <p:cNvSpPr txBox="1"/>
          <p:nvPr/>
        </p:nvSpPr>
        <p:spPr>
          <a:xfrm>
            <a:off x="8991383" y="1924651"/>
            <a:ext cx="300101" cy="23083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9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329A97-EDBC-5173-69AE-2AA0F07D8EC5}"/>
              </a:ext>
            </a:extLst>
          </p:cNvPr>
          <p:cNvSpPr txBox="1"/>
          <p:nvPr/>
        </p:nvSpPr>
        <p:spPr>
          <a:xfrm>
            <a:off x="7256542" y="2834544"/>
            <a:ext cx="371324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3B330-8C6C-AEBD-9B7E-AAC72C32489F}"/>
              </a:ext>
            </a:extLst>
          </p:cNvPr>
          <p:cNvSpPr txBox="1"/>
          <p:nvPr/>
        </p:nvSpPr>
        <p:spPr>
          <a:xfrm>
            <a:off x="10659487" y="2834543"/>
            <a:ext cx="289716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F67D11-AF50-47BC-ED17-10D361816BD9}"/>
              </a:ext>
            </a:extLst>
          </p:cNvPr>
          <p:cNvSpPr txBox="1"/>
          <p:nvPr/>
        </p:nvSpPr>
        <p:spPr>
          <a:xfrm>
            <a:off x="7256542" y="1924651"/>
            <a:ext cx="300101" cy="21544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FEB8D8-AF60-7481-CD59-66A9515BF4E2}"/>
              </a:ext>
            </a:extLst>
          </p:cNvPr>
          <p:cNvSpPr txBox="1"/>
          <p:nvPr/>
        </p:nvSpPr>
        <p:spPr>
          <a:xfrm>
            <a:off x="8541618" y="2480601"/>
            <a:ext cx="300101" cy="21544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A8D0D0-F3D0-37A2-1BE3-1F3A73E782ED}"/>
              </a:ext>
            </a:extLst>
          </p:cNvPr>
          <p:cNvSpPr txBox="1"/>
          <p:nvPr/>
        </p:nvSpPr>
        <p:spPr>
          <a:xfrm>
            <a:off x="9092308" y="2857748"/>
            <a:ext cx="300101" cy="21544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B256C5-9130-5FB7-39D9-31897D4244B7}"/>
              </a:ext>
            </a:extLst>
          </p:cNvPr>
          <p:cNvSpPr txBox="1"/>
          <p:nvPr/>
        </p:nvSpPr>
        <p:spPr>
          <a:xfrm>
            <a:off x="7317124" y="2142192"/>
            <a:ext cx="300101" cy="177467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FBF117-C02D-0956-7B3A-C5DF45724700}"/>
              </a:ext>
            </a:extLst>
          </p:cNvPr>
          <p:cNvSpPr txBox="1"/>
          <p:nvPr/>
        </p:nvSpPr>
        <p:spPr>
          <a:xfrm>
            <a:off x="7233682" y="2142192"/>
            <a:ext cx="45719" cy="17746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66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56B4-2738-01AA-4AA9-E9FF3CD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Formatting </a:t>
            </a:r>
            <a:r>
              <a:rPr lang="en-US" sz="7200" dirty="0">
                <a:solidFill>
                  <a:schemeClr val="accent6"/>
                </a:solidFill>
              </a:rPr>
              <a:t>Tuples</a:t>
            </a: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232B6-1828-4D8B-FC61-35B4224EE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boss</a:t>
            </a:r>
          </a:p>
        </p:txBody>
      </p:sp>
    </p:spTree>
    <p:extLst>
      <p:ext uri="{BB962C8B-B14F-4D97-AF65-F5344CB8AC3E}">
        <p14:creationId xmlns:p14="http://schemas.microsoft.com/office/powerpoint/2010/main" val="387573485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(10, 1729)</a:t>
            </a:r>
          </a:p>
        </p:txBody>
      </p:sp>
    </p:spTree>
    <p:extLst>
      <p:ext uri="{BB962C8B-B14F-4D97-AF65-F5344CB8AC3E}">
        <p14:creationId xmlns:p14="http://schemas.microsoft.com/office/powerpoint/2010/main" val="403531796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(10, 1729)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1960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868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(10, 1729)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8672052" y="2455255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554302" y="2455257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first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593966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6613177" y="2455256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226019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(-10-, 06C1)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8672052" y="2455255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554302" y="2455257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-^4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593966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6613177" y="2455256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04X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D72047-4AFA-8B5C-64EB-DC6105354B99}"/>
              </a:ext>
            </a:extLst>
          </p:cNvPr>
          <p:cNvCxnSpPr/>
          <p:nvPr/>
        </p:nvCxnSpPr>
        <p:spPr>
          <a:xfrm flipV="1">
            <a:off x="6613177" y="3215148"/>
            <a:ext cx="0" cy="106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D8FC1E-F0BF-ADD7-C9C5-595ADA02ABF8}"/>
              </a:ext>
            </a:extLst>
          </p:cNvPr>
          <p:cNvSpPr txBox="1"/>
          <p:nvPr/>
        </p:nvSpPr>
        <p:spPr>
          <a:xfrm>
            <a:off x="5051788" y="4458048"/>
            <a:ext cx="312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do we find this </a:t>
            </a:r>
            <a:r>
              <a:rPr lang="en-US" dirty="0">
                <a:solidFill>
                  <a:schemeClr val="accent1"/>
                </a:solidFill>
              </a:rPr>
              <a:t>boundary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290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6D32F-FF08-D374-2640-ABA29DB8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50E7C-D4FB-C1A1-69B4-5EED00BBB765}"/>
              </a:ext>
            </a:extLst>
          </p:cNvPr>
          <p:cNvSpPr txBox="1"/>
          <p:nvPr/>
        </p:nvSpPr>
        <p:spPr>
          <a:xfrm>
            <a:off x="1097280" y="2598003"/>
            <a:ext cx="995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{:x} is {}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52873-7A4B-3844-F785-37CE14CA63E0}"/>
              </a:ext>
            </a:extLst>
          </p:cNvPr>
          <p:cNvSpPr/>
          <p:nvPr/>
        </p:nvSpPr>
        <p:spPr>
          <a:xfrm>
            <a:off x="5715000" y="2598003"/>
            <a:ext cx="767376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571E8-5B88-DA33-EEFF-6814D6361EB9}"/>
              </a:ext>
            </a:extLst>
          </p:cNvPr>
          <p:cNvSpPr/>
          <p:nvPr/>
        </p:nvSpPr>
        <p:spPr>
          <a:xfrm>
            <a:off x="8464020" y="2598003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3B0962-14E4-8E64-3B33-99075817697F}"/>
              </a:ext>
            </a:extLst>
          </p:cNvPr>
          <p:cNvSpPr/>
          <p:nvPr/>
        </p:nvSpPr>
        <p:spPr>
          <a:xfrm>
            <a:off x="7194176" y="2598003"/>
            <a:ext cx="381000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EB9A46-19DC-ED0F-1940-BD69CBEC2E38}"/>
              </a:ext>
            </a:extLst>
          </p:cNvPr>
          <p:cNvSpPr/>
          <p:nvPr/>
        </p:nvSpPr>
        <p:spPr>
          <a:xfrm>
            <a:off x="9708776" y="2598003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B77F3-96ED-1687-9488-934A39951326}"/>
              </a:ext>
            </a:extLst>
          </p:cNvPr>
          <p:cNvSpPr txBox="1"/>
          <p:nvPr/>
        </p:nvSpPr>
        <p:spPr>
          <a:xfrm>
            <a:off x="3466268" y="4289643"/>
            <a:ext cx="47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beef is 1234</a:t>
            </a:r>
          </a:p>
          <a:p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14129-D833-3655-64DC-B63AEC1B5CF3}"/>
              </a:ext>
            </a:extLst>
          </p:cNvPr>
          <p:cNvSpPr/>
          <p:nvPr/>
        </p:nvSpPr>
        <p:spPr>
          <a:xfrm>
            <a:off x="5885330" y="4264109"/>
            <a:ext cx="797858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EC6459-B887-8F07-22B0-6071F444BBA4}"/>
              </a:ext>
            </a:extLst>
          </p:cNvPr>
          <p:cNvSpPr/>
          <p:nvPr/>
        </p:nvSpPr>
        <p:spPr>
          <a:xfrm>
            <a:off x="7342092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(20:33:37, 06C1)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8672052" y="2455255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170844" y="2455257"/>
            <a:ext cx="2442333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%H:%M:%S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210508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6613177" y="2455256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04X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D72047-4AFA-8B5C-64EB-DC6105354B99}"/>
              </a:ext>
            </a:extLst>
          </p:cNvPr>
          <p:cNvCxnSpPr/>
          <p:nvPr/>
        </p:nvCxnSpPr>
        <p:spPr>
          <a:xfrm flipV="1">
            <a:off x="6613177" y="3215148"/>
            <a:ext cx="0" cy="106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D8FC1E-F0BF-ADD7-C9C5-595ADA02ABF8}"/>
              </a:ext>
            </a:extLst>
          </p:cNvPr>
          <p:cNvSpPr txBox="1"/>
          <p:nvPr/>
        </p:nvSpPr>
        <p:spPr>
          <a:xfrm>
            <a:off x="5051788" y="4458048"/>
            <a:ext cx="312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do we find this </a:t>
            </a:r>
            <a:r>
              <a:rPr lang="en-US" dirty="0">
                <a:solidFill>
                  <a:schemeClr val="accent1"/>
                </a:solidFill>
              </a:rPr>
              <a:t>boundary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0142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06C1)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10231664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170843" y="2455257"/>
            <a:ext cx="400194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-^{}%H:%M:%S</a:t>
            </a:r>
            <a:endParaRPr lang="en-US" sz="3200" dirty="0">
              <a:solidFill>
                <a:srgbClr val="FFC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210508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8172789" y="2455258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04X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986EA-39B2-FB5F-A289-4A1A9C3601E6}"/>
              </a:ext>
            </a:extLst>
          </p:cNvPr>
          <p:cNvCxnSpPr/>
          <p:nvPr/>
        </p:nvCxnSpPr>
        <p:spPr>
          <a:xfrm flipV="1">
            <a:off x="8170606" y="3215148"/>
            <a:ext cx="0" cy="106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392446-6F0C-5173-C60E-4441D0739120}"/>
              </a:ext>
            </a:extLst>
          </p:cNvPr>
          <p:cNvSpPr txBox="1"/>
          <p:nvPr/>
        </p:nvSpPr>
        <p:spPr>
          <a:xfrm>
            <a:off x="6609217" y="4458048"/>
            <a:ext cx="312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do we find this </a:t>
            </a:r>
            <a:r>
              <a:rPr lang="en-US" dirty="0">
                <a:solidFill>
                  <a:schemeClr val="accent1"/>
                </a:solidFill>
              </a:rPr>
              <a:t>boundary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0634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06C1)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10231664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170843" y="2455257"/>
            <a:ext cx="400194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-^{}%H:%M:%S</a:t>
            </a:r>
            <a:r>
              <a:rPr lang="en-US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210508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8172789" y="2455258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04X</a:t>
            </a:r>
            <a:r>
              <a:rPr lang="en-US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986EA-39B2-FB5F-A289-4A1A9C3601E6}"/>
              </a:ext>
            </a:extLst>
          </p:cNvPr>
          <p:cNvCxnSpPr>
            <a:cxnSpLocks/>
          </p:cNvCxnSpPr>
          <p:nvPr/>
        </p:nvCxnSpPr>
        <p:spPr>
          <a:xfrm flipV="1">
            <a:off x="8170606" y="3215148"/>
            <a:ext cx="0" cy="106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392446-6F0C-5173-C60E-4441D0739120}"/>
              </a:ext>
            </a:extLst>
          </p:cNvPr>
          <p:cNvSpPr txBox="1"/>
          <p:nvPr/>
        </p:nvSpPr>
        <p:spPr>
          <a:xfrm>
            <a:off x="6609217" y="4458048"/>
            <a:ext cx="312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do we find this </a:t>
            </a:r>
            <a:r>
              <a:rPr lang="en-US" dirty="0">
                <a:solidFill>
                  <a:schemeClr val="accent1"/>
                </a:solidFill>
              </a:rPr>
              <a:t>boundary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967310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203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6CE0A6-5022-0164-8920-5F9D56D31EF1}"/>
              </a:ext>
            </a:extLst>
          </p:cNvPr>
          <p:cNvSpPr/>
          <p:nvPr/>
        </p:nvSpPr>
        <p:spPr>
          <a:xfrm>
            <a:off x="7229095" y="2967303"/>
            <a:ext cx="3690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B12495-E87C-D630-13D0-4B440566D46B}"/>
              </a:ext>
            </a:extLst>
          </p:cNvPr>
          <p:cNvCxnSpPr>
            <a:cxnSpLocks/>
          </p:cNvCxnSpPr>
          <p:nvPr/>
        </p:nvCxnSpPr>
        <p:spPr>
          <a:xfrm>
            <a:off x="7406509" y="2229956"/>
            <a:ext cx="0" cy="617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1DEE7-7DA2-D604-3740-8F48DA43376F}"/>
              </a:ext>
            </a:extLst>
          </p:cNvPr>
          <p:cNvSpPr/>
          <p:nvPr/>
        </p:nvSpPr>
        <p:spPr>
          <a:xfrm>
            <a:off x="3893803" y="2967302"/>
            <a:ext cx="369012" cy="4616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7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B12495-E87C-D630-13D0-4B440566D46B}"/>
              </a:ext>
            </a:extLst>
          </p:cNvPr>
          <p:cNvCxnSpPr>
            <a:cxnSpLocks/>
          </p:cNvCxnSpPr>
          <p:nvPr/>
        </p:nvCxnSpPr>
        <p:spPr>
          <a:xfrm>
            <a:off x="9251569" y="2224057"/>
            <a:ext cx="0" cy="617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6CE0A6-5022-0164-8920-5F9D56D31EF1}"/>
              </a:ext>
            </a:extLst>
          </p:cNvPr>
          <p:cNvSpPr/>
          <p:nvPr/>
        </p:nvSpPr>
        <p:spPr>
          <a:xfrm>
            <a:off x="9067063" y="2967303"/>
            <a:ext cx="3690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28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F9FB8-2FBA-5CEB-E2FA-478A2B7EE07B}"/>
              </a:ext>
            </a:extLst>
          </p:cNvPr>
          <p:cNvSpPr txBox="1"/>
          <p:nvPr/>
        </p:nvSpPr>
        <p:spPr>
          <a:xfrm>
            <a:off x="2981418" y="45243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06C1)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0C87B-A34B-9155-5E7C-3FBF9179909E}"/>
              </a:ext>
            </a:extLst>
          </p:cNvPr>
          <p:cNvSpPr/>
          <p:nvPr/>
        </p:nvSpPr>
        <p:spPr>
          <a:xfrm>
            <a:off x="3226947" y="4524356"/>
            <a:ext cx="224175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983AC-F068-6F44-5ECD-161146867F71}"/>
              </a:ext>
            </a:extLst>
          </p:cNvPr>
          <p:cNvSpPr/>
          <p:nvPr/>
        </p:nvSpPr>
        <p:spPr>
          <a:xfrm>
            <a:off x="5803248" y="4524351"/>
            <a:ext cx="739970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2462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7960027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8329039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7E2B3-136F-6EF9-87D6-684D12930651}"/>
              </a:ext>
            </a:extLst>
          </p:cNvPr>
          <p:cNvSpPr txBox="1"/>
          <p:nvPr/>
        </p:nvSpPr>
        <p:spPr>
          <a:xfrm>
            <a:off x="2981418" y="45243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1729)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648727-8755-E1E4-585B-DF10583C4EA7}"/>
              </a:ext>
            </a:extLst>
          </p:cNvPr>
          <p:cNvSpPr/>
          <p:nvPr/>
        </p:nvSpPr>
        <p:spPr>
          <a:xfrm>
            <a:off x="3226947" y="4524356"/>
            <a:ext cx="224175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2C2D2-8EB3-E0F2-862B-4872D4E237E7}"/>
              </a:ext>
            </a:extLst>
          </p:cNvPr>
          <p:cNvSpPr/>
          <p:nvPr/>
        </p:nvSpPr>
        <p:spPr>
          <a:xfrm>
            <a:off x="5800039" y="4524351"/>
            <a:ext cx="739970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12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3183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&lt;formatter&lt;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Ts&gt;&gt;...&gt;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9711932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1804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&lt;formatter&lt;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Ts&gt;&gt;...&gt;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69517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6D32F-FF08-D374-2640-ABA29DB8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50E7C-D4FB-C1A1-69B4-5EED00BBB765}"/>
              </a:ext>
            </a:extLst>
          </p:cNvPr>
          <p:cNvSpPr txBox="1"/>
          <p:nvPr/>
        </p:nvSpPr>
        <p:spPr>
          <a:xfrm>
            <a:off x="1097280" y="2598003"/>
            <a:ext cx="1013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{:#X} is {}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52873-7A4B-3844-F785-37CE14CA63E0}"/>
              </a:ext>
            </a:extLst>
          </p:cNvPr>
          <p:cNvSpPr/>
          <p:nvPr/>
        </p:nvSpPr>
        <p:spPr>
          <a:xfrm>
            <a:off x="5715000" y="2598003"/>
            <a:ext cx="968188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571E8-5B88-DA33-EEFF-6814D6361EB9}"/>
              </a:ext>
            </a:extLst>
          </p:cNvPr>
          <p:cNvSpPr/>
          <p:nvPr/>
        </p:nvSpPr>
        <p:spPr>
          <a:xfrm>
            <a:off x="8659368" y="2598003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3B0962-14E4-8E64-3B33-99075817697F}"/>
              </a:ext>
            </a:extLst>
          </p:cNvPr>
          <p:cNvSpPr/>
          <p:nvPr/>
        </p:nvSpPr>
        <p:spPr>
          <a:xfrm>
            <a:off x="7385994" y="2598003"/>
            <a:ext cx="381000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EB9A46-19DC-ED0F-1940-BD69CBEC2E38}"/>
              </a:ext>
            </a:extLst>
          </p:cNvPr>
          <p:cNvSpPr/>
          <p:nvPr/>
        </p:nvSpPr>
        <p:spPr>
          <a:xfrm>
            <a:off x="9902952" y="2598003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B77F3-96ED-1687-9488-934A39951326}"/>
              </a:ext>
            </a:extLst>
          </p:cNvPr>
          <p:cNvSpPr txBox="1"/>
          <p:nvPr/>
        </p:nvSpPr>
        <p:spPr>
          <a:xfrm>
            <a:off x="3466268" y="4289643"/>
            <a:ext cx="5161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0xBEEF is 1234</a:t>
            </a:r>
          </a:p>
          <a:p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14129-D833-3655-64DC-B63AEC1B5CF3}"/>
              </a:ext>
            </a:extLst>
          </p:cNvPr>
          <p:cNvSpPr/>
          <p:nvPr/>
        </p:nvSpPr>
        <p:spPr>
          <a:xfrm>
            <a:off x="5885330" y="4264109"/>
            <a:ext cx="1187996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EC6459-B887-8F07-22B0-6071F444BBA4}"/>
              </a:ext>
            </a:extLst>
          </p:cNvPr>
          <p:cNvSpPr/>
          <p:nvPr/>
        </p:nvSpPr>
        <p:spPr>
          <a:xfrm>
            <a:off x="7726680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69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73436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&lt;formatter&lt;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&lt;Ts&gt;&gt;...&gt;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...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8283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722024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...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361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20769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opening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916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20769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opening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format-spec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 +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980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20769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opening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format-spec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 +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closing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++it;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273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103060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tuple_enumerate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 &gt;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&gt;(t),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")"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FD412-E108-BECC-DCE0-C8A79963B7FE}"/>
              </a:ext>
            </a:extLst>
          </p:cNvPr>
          <p:cNvSpPr txBox="1"/>
          <p:nvPr/>
        </p:nvSpPr>
        <p:spPr>
          <a:xfrm>
            <a:off x="3545513" y="5580790"/>
            <a:ext cx="33377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https://godbolt.org/z/vPfE7er3M</a:t>
            </a:r>
          </a:p>
        </p:txBody>
      </p:sp>
    </p:spTree>
    <p:extLst>
      <p:ext uri="{BB962C8B-B14F-4D97-AF65-F5344CB8AC3E}">
        <p14:creationId xmlns:p14="http://schemas.microsoft.com/office/powerpoint/2010/main" val="2883160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7960027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8329039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9B539-B83B-D6F8-196F-F14187D3FD62}"/>
              </a:ext>
            </a:extLst>
          </p:cNvPr>
          <p:cNvSpPr txBox="1"/>
          <p:nvPr/>
        </p:nvSpPr>
        <p:spPr>
          <a:xfrm>
            <a:off x="2981418" y="45243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1729)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88AB78-6262-FE0F-D750-97BF71B8B232}"/>
              </a:ext>
            </a:extLst>
          </p:cNvPr>
          <p:cNvSpPr/>
          <p:nvPr/>
        </p:nvSpPr>
        <p:spPr>
          <a:xfrm>
            <a:off x="3226947" y="4524356"/>
            <a:ext cx="224175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43A4F-5ACE-73B3-A35C-B567C5BECFAD}"/>
              </a:ext>
            </a:extLst>
          </p:cNvPr>
          <p:cNvSpPr/>
          <p:nvPr/>
        </p:nvSpPr>
        <p:spPr>
          <a:xfrm>
            <a:off x="5808315" y="4524334"/>
            <a:ext cx="739970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0126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7960027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8329039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9B539-B83B-D6F8-196F-F14187D3FD62}"/>
              </a:ext>
            </a:extLst>
          </p:cNvPr>
          <p:cNvSpPr txBox="1"/>
          <p:nvPr/>
        </p:nvSpPr>
        <p:spPr>
          <a:xfrm>
            <a:off x="2981418" y="45243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1729)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88AB78-6262-FE0F-D750-97BF71B8B232}"/>
              </a:ext>
            </a:extLst>
          </p:cNvPr>
          <p:cNvSpPr/>
          <p:nvPr/>
        </p:nvSpPr>
        <p:spPr>
          <a:xfrm>
            <a:off x="3226947" y="4524356"/>
            <a:ext cx="224175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43A4F-5ACE-73B3-A35C-B567C5BECFAD}"/>
              </a:ext>
            </a:extLst>
          </p:cNvPr>
          <p:cNvSpPr/>
          <p:nvPr/>
        </p:nvSpPr>
        <p:spPr>
          <a:xfrm>
            <a:off x="5808315" y="4524334"/>
            <a:ext cx="739970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F17AB-8660-0CDC-033C-2B91E70FC174}"/>
              </a:ext>
            </a:extLst>
          </p:cNvPr>
          <p:cNvSpPr txBox="1"/>
          <p:nvPr/>
        </p:nvSpPr>
        <p:spPr>
          <a:xfrm>
            <a:off x="3116065" y="2463393"/>
            <a:ext cx="1569660" cy="36933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dynamic width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108AB-6931-02E1-0928-2B356F58D8E1}"/>
              </a:ext>
            </a:extLst>
          </p:cNvPr>
          <p:cNvSpPr txBox="1"/>
          <p:nvPr/>
        </p:nvSpPr>
        <p:spPr>
          <a:xfrm>
            <a:off x="7301321" y="2463393"/>
            <a:ext cx="1317412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format-spec</a:t>
            </a:r>
          </a:p>
        </p:txBody>
      </p:sp>
    </p:spTree>
    <p:extLst>
      <p:ext uri="{BB962C8B-B14F-4D97-AF65-F5344CB8AC3E}">
        <p14:creationId xmlns:p14="http://schemas.microsoft.com/office/powerpoint/2010/main" val="271636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628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1333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6D32F-FF08-D374-2640-ABA29DB8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50E7C-D4FB-C1A1-69B4-5EED00BBB765}"/>
              </a:ext>
            </a:extLst>
          </p:cNvPr>
          <p:cNvSpPr txBox="1"/>
          <p:nvPr/>
        </p:nvSpPr>
        <p:spPr>
          <a:xfrm>
            <a:off x="1097280" y="2598003"/>
            <a:ext cx="10508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{0:#X} is {1}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52873-7A4B-3844-F785-37CE14CA63E0}"/>
              </a:ext>
            </a:extLst>
          </p:cNvPr>
          <p:cNvSpPr/>
          <p:nvPr/>
        </p:nvSpPr>
        <p:spPr>
          <a:xfrm>
            <a:off x="5715000" y="2598003"/>
            <a:ext cx="1128252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571E8-5B88-DA33-EEFF-6814D6361EB9}"/>
              </a:ext>
            </a:extLst>
          </p:cNvPr>
          <p:cNvSpPr/>
          <p:nvPr/>
        </p:nvSpPr>
        <p:spPr>
          <a:xfrm>
            <a:off x="9031028" y="2598003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3B0962-14E4-8E64-3B33-99075817697F}"/>
              </a:ext>
            </a:extLst>
          </p:cNvPr>
          <p:cNvSpPr/>
          <p:nvPr/>
        </p:nvSpPr>
        <p:spPr>
          <a:xfrm>
            <a:off x="7592470" y="2598003"/>
            <a:ext cx="519144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EB9A46-19DC-ED0F-1940-BD69CBEC2E38}"/>
              </a:ext>
            </a:extLst>
          </p:cNvPr>
          <p:cNvSpPr/>
          <p:nvPr/>
        </p:nvSpPr>
        <p:spPr>
          <a:xfrm>
            <a:off x="10268713" y="2598003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B77F3-96ED-1687-9488-934A39951326}"/>
              </a:ext>
            </a:extLst>
          </p:cNvPr>
          <p:cNvSpPr txBox="1"/>
          <p:nvPr/>
        </p:nvSpPr>
        <p:spPr>
          <a:xfrm>
            <a:off x="3466268" y="4289643"/>
            <a:ext cx="5161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0xBEEF is 1234</a:t>
            </a:r>
          </a:p>
          <a:p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14129-D833-3655-64DC-B63AEC1B5CF3}"/>
              </a:ext>
            </a:extLst>
          </p:cNvPr>
          <p:cNvSpPr/>
          <p:nvPr/>
        </p:nvSpPr>
        <p:spPr>
          <a:xfrm>
            <a:off x="5885330" y="4264109"/>
            <a:ext cx="1187996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EC6459-B887-8F07-22B0-6071F444BBA4}"/>
              </a:ext>
            </a:extLst>
          </p:cNvPr>
          <p:cNvSpPr/>
          <p:nvPr/>
        </p:nvSpPr>
        <p:spPr>
          <a:xfrm>
            <a:off x="7726680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5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591015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7960027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329039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067063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F73A4-1874-FD3A-A823-2D372DA7DD91}"/>
              </a:ext>
            </a:extLst>
          </p:cNvPr>
          <p:cNvSpPr txBox="1"/>
          <p:nvPr/>
        </p:nvSpPr>
        <p:spPr>
          <a:xfrm>
            <a:off x="2424847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2EF4-0D60-6945-3A1A-1F6874A2DF2D}"/>
              </a:ext>
            </a:extLst>
          </p:cNvPr>
          <p:cNvSpPr txBox="1"/>
          <p:nvPr/>
        </p:nvSpPr>
        <p:spPr>
          <a:xfrm>
            <a:off x="7222003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DB20E-D6BE-F454-E3F7-94B93BE5C444}"/>
              </a:ext>
            </a:extLst>
          </p:cNvPr>
          <p:cNvSpPr txBox="1"/>
          <p:nvPr/>
        </p:nvSpPr>
        <p:spPr>
          <a:xfrm>
            <a:off x="8698051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924346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591015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7960027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329039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067063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F73A4-1874-FD3A-A823-2D372DA7DD91}"/>
              </a:ext>
            </a:extLst>
          </p:cNvPr>
          <p:cNvSpPr txBox="1"/>
          <p:nvPr/>
        </p:nvSpPr>
        <p:spPr>
          <a:xfrm>
            <a:off x="2424847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2EF4-0D60-6945-3A1A-1F6874A2DF2D}"/>
              </a:ext>
            </a:extLst>
          </p:cNvPr>
          <p:cNvSpPr txBox="1"/>
          <p:nvPr/>
        </p:nvSpPr>
        <p:spPr>
          <a:xfrm>
            <a:off x="7222003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DB20E-D6BE-F454-E3F7-94B93BE5C444}"/>
              </a:ext>
            </a:extLst>
          </p:cNvPr>
          <p:cNvSpPr txBox="1"/>
          <p:nvPr/>
        </p:nvSpPr>
        <p:spPr>
          <a:xfrm>
            <a:off x="8698051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899293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591015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7960027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329039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067063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F73A4-1874-FD3A-A823-2D372DA7DD91}"/>
              </a:ext>
            </a:extLst>
          </p:cNvPr>
          <p:cNvSpPr txBox="1"/>
          <p:nvPr/>
        </p:nvSpPr>
        <p:spPr>
          <a:xfrm>
            <a:off x="2424847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2EF4-0D60-6945-3A1A-1F6874A2DF2D}"/>
              </a:ext>
            </a:extLst>
          </p:cNvPr>
          <p:cNvSpPr txBox="1"/>
          <p:nvPr/>
        </p:nvSpPr>
        <p:spPr>
          <a:xfrm>
            <a:off x="7222003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DB20E-D6BE-F454-E3F7-94B93BE5C444}"/>
              </a:ext>
            </a:extLst>
          </p:cNvPr>
          <p:cNvSpPr txBox="1"/>
          <p:nvPr/>
        </p:nvSpPr>
        <p:spPr>
          <a:xfrm>
            <a:off x="8698051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2B824-4C7F-A6EC-D740-9EF56F930B9E}"/>
              </a:ext>
            </a:extLst>
          </p:cNvPr>
          <p:cNvSpPr txBox="1"/>
          <p:nvPr/>
        </p:nvSpPr>
        <p:spPr>
          <a:xfrm>
            <a:off x="2768459" y="4239940"/>
            <a:ext cx="5431643" cy="92333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formatter&lt;T&gt;::parse(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ctx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dirty="0"/>
              <a:t> is looking for either: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'}'</a:t>
            </a:r>
            <a:r>
              <a:rPr lang="en-US" dirty="0"/>
              <a:t>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ctx.end</a:t>
            </a:r>
            <a:r>
              <a:rPr lang="en-US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911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20769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opening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format-spec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 +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closing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++it;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006275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5949064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Fira Code" panose="020B0809050000020004" pitchFamily="49" charset="0"/>
              </a:rPr>
              <a:t>const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*it++;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[&amp;](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find the next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delim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  // parse up to the next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delim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 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real_end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 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 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!=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  // onto the next one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 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real_end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C2E951-3134-862A-B4DE-3BAFC6A237B9}"/>
              </a:ext>
            </a:extLst>
          </p:cNvPr>
          <p:cNvSpPr/>
          <p:nvPr/>
        </p:nvSpPr>
        <p:spPr>
          <a:xfrm>
            <a:off x="1447800" y="4321629"/>
            <a:ext cx="3276600" cy="44631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62D8B-0838-5396-9B5D-5EB192CB6731}"/>
              </a:ext>
            </a:extLst>
          </p:cNvPr>
          <p:cNvSpPr/>
          <p:nvPr/>
        </p:nvSpPr>
        <p:spPr>
          <a:xfrm>
            <a:off x="1447800" y="5410199"/>
            <a:ext cx="3276600" cy="30480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59490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Fira Code" panose="020B0809050000020004" pitchFamily="49" charset="0"/>
              </a:rPr>
              <a:t>const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*it++;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[&amp;](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find the next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delim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   // parse up to the next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delim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 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end_sentry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 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!=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  // onto the next one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 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A15FB-B458-F8D9-7125-493F10A8BCC7}"/>
              </a:ext>
            </a:extLst>
          </p:cNvPr>
          <p:cNvSpPr txBox="1"/>
          <p:nvPr/>
        </p:nvSpPr>
        <p:spPr>
          <a:xfrm>
            <a:off x="7475256" y="5907523"/>
            <a:ext cx="33377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https://godbolt.org/z/PadrMch4x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9B41DE-8DF5-B34C-3927-F2A1EAA137C7}"/>
              </a:ext>
            </a:extLst>
          </p:cNvPr>
          <p:cNvSpPr/>
          <p:nvPr/>
        </p:nvSpPr>
        <p:spPr>
          <a:xfrm>
            <a:off x="1447800" y="4321629"/>
            <a:ext cx="3276600" cy="27214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68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810B-99FF-C6D3-9B45-30F22EB1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9E2E6-88CE-FBDB-4A0A-F43F1644A937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0FD28-6D85-2477-70B5-423BB335D3AD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ACA8F-0F35-3327-44E1-F971F23220D3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45659-4796-A25D-069F-C0F0CFC2510D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CE00D-41AC-6BE1-746B-8CCF4204B6DB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63568-3429-2DD4-9662-A838E293D42C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3B211-EFA1-107F-4E10-28862FCEDA00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FCF67-77EC-809E-E307-574BE9FFFBEB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B051E-3521-BDF0-69A1-A4AD076AC11D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F7E5E-4EB6-82DA-FE31-BE27AFAA9071}"/>
              </a:ext>
            </a:extLst>
          </p:cNvPr>
          <p:cNvSpPr txBox="1"/>
          <p:nvPr/>
        </p:nvSpPr>
        <p:spPr>
          <a:xfrm>
            <a:off x="7960027" y="2967315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58F88-71B2-50F0-2461-778059217FB0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D1D7B-4CEE-BE2D-E4E9-BDAB5159F612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2C2354-6A19-AEA0-93CE-F7DC973C36C2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9E1A73-14BE-E4AE-5720-06BBFB3B94ED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43D9D-040C-FA6C-53D0-61C9692D8705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BCB7D1-D28B-F78D-E436-EA244451AABD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96726-999B-7D4C-E9CA-34A61ACA63D4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0DE9A3-9F0F-3710-D3F7-8175002F1832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E4D702-E6F6-0022-620E-811575AA6F5F}"/>
              </a:ext>
            </a:extLst>
          </p:cNvPr>
          <p:cNvSpPr txBox="1"/>
          <p:nvPr/>
        </p:nvSpPr>
        <p:spPr>
          <a:xfrm>
            <a:off x="8329039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47291C-7C49-4B66-E18C-EA8631794690}"/>
              </a:ext>
            </a:extLst>
          </p:cNvPr>
          <p:cNvSpPr txBox="1"/>
          <p:nvPr/>
        </p:nvSpPr>
        <p:spPr>
          <a:xfrm>
            <a:off x="4638919" y="410727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96AB10-187E-406F-CBCA-656EB5FB4193}"/>
              </a:ext>
            </a:extLst>
          </p:cNvPr>
          <p:cNvSpPr txBox="1"/>
          <p:nvPr/>
        </p:nvSpPr>
        <p:spPr>
          <a:xfrm>
            <a:off x="5007931" y="410727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224ADD-B6C0-4436-9930-DF51EE81004E}"/>
              </a:ext>
            </a:extLst>
          </p:cNvPr>
          <p:cNvSpPr txBox="1"/>
          <p:nvPr/>
        </p:nvSpPr>
        <p:spPr>
          <a:xfrm>
            <a:off x="5376943" y="410727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7B06E-929E-2901-5A10-498AA7DF06E8}"/>
              </a:ext>
            </a:extLst>
          </p:cNvPr>
          <p:cNvSpPr txBox="1"/>
          <p:nvPr/>
        </p:nvSpPr>
        <p:spPr>
          <a:xfrm>
            <a:off x="5745955" y="410727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88BF53-810B-CE9F-D014-ACFE3005EA15}"/>
              </a:ext>
            </a:extLst>
          </p:cNvPr>
          <p:cNvSpPr txBox="1"/>
          <p:nvPr/>
        </p:nvSpPr>
        <p:spPr>
          <a:xfrm>
            <a:off x="6114967" y="410727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BABBC4-34BF-6B0E-CE71-999E80DA7299}"/>
              </a:ext>
            </a:extLst>
          </p:cNvPr>
          <p:cNvSpPr txBox="1"/>
          <p:nvPr/>
        </p:nvSpPr>
        <p:spPr>
          <a:xfrm>
            <a:off x="6483979" y="410727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A20DBA-C921-B161-881B-5B260720EB83}"/>
              </a:ext>
            </a:extLst>
          </p:cNvPr>
          <p:cNvSpPr txBox="1"/>
          <p:nvPr/>
        </p:nvSpPr>
        <p:spPr>
          <a:xfrm>
            <a:off x="6852991" y="410727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B9F17-0773-7964-7EA2-13123FC038CC}"/>
              </a:ext>
            </a:extLst>
          </p:cNvPr>
          <p:cNvSpPr txBox="1"/>
          <p:nvPr/>
        </p:nvSpPr>
        <p:spPr>
          <a:xfrm>
            <a:off x="7222003" y="4107256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64ECAF-A066-ECD5-F122-AF9C350AA2C2}"/>
              </a:ext>
            </a:extLst>
          </p:cNvPr>
          <p:cNvSpPr txBox="1"/>
          <p:nvPr/>
        </p:nvSpPr>
        <p:spPr>
          <a:xfrm>
            <a:off x="7591015" y="4107270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F65FB5-9EED-3F07-E38A-8CEB7725679F}"/>
              </a:ext>
            </a:extLst>
          </p:cNvPr>
          <p:cNvSpPr txBox="1"/>
          <p:nvPr/>
        </p:nvSpPr>
        <p:spPr>
          <a:xfrm>
            <a:off x="1686823" y="410726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404E9A-30C6-96D3-2C6E-59BA52DE13CF}"/>
              </a:ext>
            </a:extLst>
          </p:cNvPr>
          <p:cNvSpPr txBox="1"/>
          <p:nvPr/>
        </p:nvSpPr>
        <p:spPr>
          <a:xfrm>
            <a:off x="2055835" y="410726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45922D-B8F6-B6A8-70E2-1CBCE7FB6602}"/>
              </a:ext>
            </a:extLst>
          </p:cNvPr>
          <p:cNvSpPr txBox="1"/>
          <p:nvPr/>
        </p:nvSpPr>
        <p:spPr>
          <a:xfrm>
            <a:off x="2424847" y="4107261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6DE748-C955-E78D-0FC1-7F691E4B0FF7}"/>
              </a:ext>
            </a:extLst>
          </p:cNvPr>
          <p:cNvSpPr txBox="1"/>
          <p:nvPr/>
        </p:nvSpPr>
        <p:spPr>
          <a:xfrm>
            <a:off x="2793859" y="410726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81656B-B675-2098-DD33-68B3D31D537B}"/>
              </a:ext>
            </a:extLst>
          </p:cNvPr>
          <p:cNvSpPr txBox="1"/>
          <p:nvPr/>
        </p:nvSpPr>
        <p:spPr>
          <a:xfrm>
            <a:off x="3162871" y="410725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A1BC72-5E64-5692-C4A7-88769E7E169A}"/>
              </a:ext>
            </a:extLst>
          </p:cNvPr>
          <p:cNvSpPr txBox="1"/>
          <p:nvPr/>
        </p:nvSpPr>
        <p:spPr>
          <a:xfrm>
            <a:off x="3531883" y="410725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948663-EB4B-F291-7EA8-057A80747D79}"/>
              </a:ext>
            </a:extLst>
          </p:cNvPr>
          <p:cNvSpPr txBox="1"/>
          <p:nvPr/>
        </p:nvSpPr>
        <p:spPr>
          <a:xfrm>
            <a:off x="3900895" y="410725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016EEC-E506-EADF-558B-4A54BD08B2B7}"/>
              </a:ext>
            </a:extLst>
          </p:cNvPr>
          <p:cNvSpPr txBox="1"/>
          <p:nvPr/>
        </p:nvSpPr>
        <p:spPr>
          <a:xfrm>
            <a:off x="4269907" y="410725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0EDE86-32A0-E3BE-AC2C-38EA1906195C}"/>
              </a:ext>
            </a:extLst>
          </p:cNvPr>
          <p:cNvSpPr txBox="1"/>
          <p:nvPr/>
        </p:nvSpPr>
        <p:spPr>
          <a:xfrm>
            <a:off x="7960027" y="410725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060432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810B-99FF-C6D3-9B45-30F22EB1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9E2E6-88CE-FBDB-4A0A-F43F1644A937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0FD28-6D85-2477-70B5-423BB335D3AD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ACA8F-0F35-3327-44E1-F971F23220D3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45659-4796-A25D-069F-C0F0CFC2510D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CE00D-41AC-6BE1-746B-8CCF4204B6DB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63568-3429-2DD4-9662-A838E293D42C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3B211-EFA1-107F-4E10-28862FCEDA00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FCF67-77EC-809E-E307-574BE9FFFBEB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B051E-3521-BDF0-69A1-A4AD076AC11D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F7E5E-4EB6-82DA-FE31-BE27AFAA9071}"/>
              </a:ext>
            </a:extLst>
          </p:cNvPr>
          <p:cNvSpPr txBox="1"/>
          <p:nvPr/>
        </p:nvSpPr>
        <p:spPr>
          <a:xfrm>
            <a:off x="8329039" y="2967315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58F88-71B2-50F0-2461-778059217FB0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D1D7B-4CEE-BE2D-E4E9-BDAB5159F612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2C2354-6A19-AEA0-93CE-F7DC973C36C2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9E1A73-14BE-E4AE-5720-06BBFB3B94ED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43D9D-040C-FA6C-53D0-61C9692D8705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BCB7D1-D28B-F78D-E436-EA244451AABD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96726-999B-7D4C-E9CA-34A61ACA63D4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0DE9A3-9F0F-3710-D3F7-8175002F1832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E4D702-E6F6-0022-620E-811575AA6F5F}"/>
              </a:ext>
            </a:extLst>
          </p:cNvPr>
          <p:cNvSpPr txBox="1"/>
          <p:nvPr/>
        </p:nvSpPr>
        <p:spPr>
          <a:xfrm>
            <a:off x="8698051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47291C-7C49-4B66-E18C-EA8631794690}"/>
              </a:ext>
            </a:extLst>
          </p:cNvPr>
          <p:cNvSpPr txBox="1"/>
          <p:nvPr/>
        </p:nvSpPr>
        <p:spPr>
          <a:xfrm>
            <a:off x="4638919" y="410727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96AB10-187E-406F-CBCA-656EB5FB4193}"/>
              </a:ext>
            </a:extLst>
          </p:cNvPr>
          <p:cNvSpPr txBox="1"/>
          <p:nvPr/>
        </p:nvSpPr>
        <p:spPr>
          <a:xfrm>
            <a:off x="5007931" y="410727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224ADD-B6C0-4436-9930-DF51EE81004E}"/>
              </a:ext>
            </a:extLst>
          </p:cNvPr>
          <p:cNvSpPr txBox="1"/>
          <p:nvPr/>
        </p:nvSpPr>
        <p:spPr>
          <a:xfrm>
            <a:off x="5376943" y="410727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7B06E-929E-2901-5A10-498AA7DF06E8}"/>
              </a:ext>
            </a:extLst>
          </p:cNvPr>
          <p:cNvSpPr txBox="1"/>
          <p:nvPr/>
        </p:nvSpPr>
        <p:spPr>
          <a:xfrm>
            <a:off x="5745955" y="410727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88BF53-810B-CE9F-D014-ACFE3005EA15}"/>
              </a:ext>
            </a:extLst>
          </p:cNvPr>
          <p:cNvSpPr txBox="1"/>
          <p:nvPr/>
        </p:nvSpPr>
        <p:spPr>
          <a:xfrm>
            <a:off x="6114967" y="410727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BABBC4-34BF-6B0E-CE71-999E80DA7299}"/>
              </a:ext>
            </a:extLst>
          </p:cNvPr>
          <p:cNvSpPr txBox="1"/>
          <p:nvPr/>
        </p:nvSpPr>
        <p:spPr>
          <a:xfrm>
            <a:off x="6483979" y="410727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A20DBA-C921-B161-881B-5B260720EB83}"/>
              </a:ext>
            </a:extLst>
          </p:cNvPr>
          <p:cNvSpPr txBox="1"/>
          <p:nvPr/>
        </p:nvSpPr>
        <p:spPr>
          <a:xfrm>
            <a:off x="6852991" y="410727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B9F17-0773-7964-7EA2-13123FC038CC}"/>
              </a:ext>
            </a:extLst>
          </p:cNvPr>
          <p:cNvSpPr txBox="1"/>
          <p:nvPr/>
        </p:nvSpPr>
        <p:spPr>
          <a:xfrm>
            <a:off x="7222003" y="4107256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64ECAF-A066-ECD5-F122-AF9C350AA2C2}"/>
              </a:ext>
            </a:extLst>
          </p:cNvPr>
          <p:cNvSpPr txBox="1"/>
          <p:nvPr/>
        </p:nvSpPr>
        <p:spPr>
          <a:xfrm>
            <a:off x="7960027" y="4107255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F65FB5-9EED-3F07-E38A-8CEB7725679F}"/>
              </a:ext>
            </a:extLst>
          </p:cNvPr>
          <p:cNvSpPr txBox="1"/>
          <p:nvPr/>
        </p:nvSpPr>
        <p:spPr>
          <a:xfrm>
            <a:off x="1686823" y="410726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404E9A-30C6-96D3-2C6E-59BA52DE13CF}"/>
              </a:ext>
            </a:extLst>
          </p:cNvPr>
          <p:cNvSpPr txBox="1"/>
          <p:nvPr/>
        </p:nvSpPr>
        <p:spPr>
          <a:xfrm>
            <a:off x="2055835" y="410726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45922D-B8F6-B6A8-70E2-1CBCE7FB6602}"/>
              </a:ext>
            </a:extLst>
          </p:cNvPr>
          <p:cNvSpPr txBox="1"/>
          <p:nvPr/>
        </p:nvSpPr>
        <p:spPr>
          <a:xfrm>
            <a:off x="2424847" y="4107261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6DE748-C955-E78D-0FC1-7F691E4B0FF7}"/>
              </a:ext>
            </a:extLst>
          </p:cNvPr>
          <p:cNvSpPr txBox="1"/>
          <p:nvPr/>
        </p:nvSpPr>
        <p:spPr>
          <a:xfrm>
            <a:off x="2793859" y="410726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81656B-B675-2098-DD33-68B3D31D537B}"/>
              </a:ext>
            </a:extLst>
          </p:cNvPr>
          <p:cNvSpPr txBox="1"/>
          <p:nvPr/>
        </p:nvSpPr>
        <p:spPr>
          <a:xfrm>
            <a:off x="3162871" y="410725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A1BC72-5E64-5692-C4A7-88769E7E169A}"/>
              </a:ext>
            </a:extLst>
          </p:cNvPr>
          <p:cNvSpPr txBox="1"/>
          <p:nvPr/>
        </p:nvSpPr>
        <p:spPr>
          <a:xfrm>
            <a:off x="3531883" y="410725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948663-EB4B-F291-7EA8-057A80747D79}"/>
              </a:ext>
            </a:extLst>
          </p:cNvPr>
          <p:cNvSpPr txBox="1"/>
          <p:nvPr/>
        </p:nvSpPr>
        <p:spPr>
          <a:xfrm>
            <a:off x="3900895" y="410725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016EEC-E506-EADF-558B-4A54BD08B2B7}"/>
              </a:ext>
            </a:extLst>
          </p:cNvPr>
          <p:cNvSpPr txBox="1"/>
          <p:nvPr/>
        </p:nvSpPr>
        <p:spPr>
          <a:xfrm>
            <a:off x="4269907" y="410725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0EDE86-32A0-E3BE-AC2C-38EA1906195C}"/>
              </a:ext>
            </a:extLst>
          </p:cNvPr>
          <p:cNvSpPr txBox="1"/>
          <p:nvPr/>
        </p:nvSpPr>
        <p:spPr>
          <a:xfrm>
            <a:off x="8329039" y="410724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0379F-D297-7D65-D334-D6CACB071ECF}"/>
              </a:ext>
            </a:extLst>
          </p:cNvPr>
          <p:cNvSpPr txBox="1"/>
          <p:nvPr/>
        </p:nvSpPr>
        <p:spPr>
          <a:xfrm>
            <a:off x="7960027" y="296730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EE83D-F93F-8808-2F10-BA2202B265A9}"/>
              </a:ext>
            </a:extLst>
          </p:cNvPr>
          <p:cNvSpPr txBox="1"/>
          <p:nvPr/>
        </p:nvSpPr>
        <p:spPr>
          <a:xfrm>
            <a:off x="7591015" y="410724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93280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AD48DC-8925-5057-092A-30F138512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Looking to C++23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787084-49BA-8194-8424-B7FE08BB2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what’s in store</a:t>
            </a:r>
          </a:p>
        </p:txBody>
      </p:sp>
    </p:spTree>
    <p:extLst>
      <p:ext uri="{BB962C8B-B14F-4D97-AF65-F5344CB8AC3E}">
        <p14:creationId xmlns:p14="http://schemas.microsoft.com/office/powerpoint/2010/main" val="103282789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ED23-5B42-8523-A8F6-39355C0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P2286: Formatting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6376-46AC-CBD5-CCC1-CE4CEC1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R0: January, 2021 (</a:t>
            </a:r>
            <a:r>
              <a:rPr lang="en-US" sz="2800" dirty="0">
                <a:solidFill>
                  <a:schemeClr val="accent6"/>
                </a:solidFill>
              </a:rPr>
              <a:t>8</a:t>
            </a:r>
            <a:r>
              <a:rPr lang="en-US" sz="2800" dirty="0"/>
              <a:t> pages)</a:t>
            </a:r>
          </a:p>
          <a:p>
            <a:pPr lvl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8AEF6-3AF1-AA80-E0F4-C8528BD17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90" y="2520482"/>
            <a:ext cx="8836779" cy="33486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DEFDA0-F6D7-FD5D-F320-0A384CCF77C4}"/>
              </a:ext>
            </a:extLst>
          </p:cNvPr>
          <p:cNvSpPr/>
          <p:nvPr/>
        </p:nvSpPr>
        <p:spPr>
          <a:xfrm>
            <a:off x="1936376" y="4572000"/>
            <a:ext cx="3218330" cy="2779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6D32F-FF08-D374-2640-ABA29DB8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50E7C-D4FB-C1A1-69B4-5EED00BBB765}"/>
              </a:ext>
            </a:extLst>
          </p:cNvPr>
          <p:cNvSpPr txBox="1"/>
          <p:nvPr/>
        </p:nvSpPr>
        <p:spPr>
          <a:xfrm>
            <a:off x="1097280" y="2598003"/>
            <a:ext cx="10508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{1:#X} is {0}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52873-7A4B-3844-F785-37CE14CA63E0}"/>
              </a:ext>
            </a:extLst>
          </p:cNvPr>
          <p:cNvSpPr/>
          <p:nvPr/>
        </p:nvSpPr>
        <p:spPr>
          <a:xfrm>
            <a:off x="5715000" y="2598003"/>
            <a:ext cx="1128252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571E8-5B88-DA33-EEFF-6814D6361EB9}"/>
              </a:ext>
            </a:extLst>
          </p:cNvPr>
          <p:cNvSpPr/>
          <p:nvPr/>
        </p:nvSpPr>
        <p:spPr>
          <a:xfrm>
            <a:off x="10115576" y="2578295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3B0962-14E4-8E64-3B33-99075817697F}"/>
              </a:ext>
            </a:extLst>
          </p:cNvPr>
          <p:cNvSpPr/>
          <p:nvPr/>
        </p:nvSpPr>
        <p:spPr>
          <a:xfrm>
            <a:off x="7592470" y="2598003"/>
            <a:ext cx="519144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EB9A46-19DC-ED0F-1940-BD69CBEC2E38}"/>
              </a:ext>
            </a:extLst>
          </p:cNvPr>
          <p:cNvSpPr/>
          <p:nvPr/>
        </p:nvSpPr>
        <p:spPr>
          <a:xfrm>
            <a:off x="8984857" y="2578294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B77F3-96ED-1687-9488-934A39951326}"/>
              </a:ext>
            </a:extLst>
          </p:cNvPr>
          <p:cNvSpPr txBox="1"/>
          <p:nvPr/>
        </p:nvSpPr>
        <p:spPr>
          <a:xfrm>
            <a:off x="3466268" y="4289643"/>
            <a:ext cx="5161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0xBEEF is 1234</a:t>
            </a:r>
          </a:p>
          <a:p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14129-D833-3655-64DC-B63AEC1B5CF3}"/>
              </a:ext>
            </a:extLst>
          </p:cNvPr>
          <p:cNvSpPr/>
          <p:nvPr/>
        </p:nvSpPr>
        <p:spPr>
          <a:xfrm>
            <a:off x="5885330" y="4264109"/>
            <a:ext cx="1187996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EC6459-B887-8F07-22B0-6071F444BBA4}"/>
              </a:ext>
            </a:extLst>
          </p:cNvPr>
          <p:cNvSpPr/>
          <p:nvPr/>
        </p:nvSpPr>
        <p:spPr>
          <a:xfrm>
            <a:off x="7726680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38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ED23-5B42-8523-A8F6-39355C0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P2286: Formatting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6376-46AC-CBD5-CCC1-CE4CEC1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R0: January, 2021 (</a:t>
            </a:r>
            <a:r>
              <a:rPr lang="en-US" sz="2800" dirty="0">
                <a:solidFill>
                  <a:schemeClr val="accent6"/>
                </a:solidFill>
              </a:rPr>
              <a:t>8</a:t>
            </a:r>
            <a:r>
              <a:rPr lang="en-US" sz="2800" dirty="0"/>
              <a:t> pages)</a:t>
            </a:r>
          </a:p>
          <a:p>
            <a:r>
              <a:rPr lang="en-US" sz="2800" dirty="0"/>
              <a:t>R8: May, 2022 (</a:t>
            </a:r>
            <a:r>
              <a:rPr lang="en-US" sz="2800" dirty="0">
                <a:solidFill>
                  <a:schemeClr val="accent6"/>
                </a:solidFill>
              </a:rPr>
              <a:t>42</a:t>
            </a:r>
            <a:r>
              <a:rPr lang="en-US" sz="2800" dirty="0"/>
              <a:t> pages)</a:t>
            </a:r>
          </a:p>
          <a:p>
            <a:pPr lvl="1"/>
            <a:r>
              <a:rPr lang="en-US" sz="2400" dirty="0"/>
              <a:t>Adopted for C++23</a:t>
            </a:r>
          </a:p>
          <a:p>
            <a:pPr lvl="1"/>
            <a:r>
              <a:rPr lang="en-US" sz="2400" dirty="0"/>
              <a:t>Formatting for </a:t>
            </a:r>
            <a:r>
              <a:rPr lang="en-US" sz="2400" dirty="0">
                <a:solidFill>
                  <a:schemeClr val="accent6"/>
                </a:solidFill>
              </a:rPr>
              <a:t>ranges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6"/>
                </a:solidFill>
              </a:rPr>
              <a:t>tuples</a:t>
            </a:r>
          </a:p>
          <a:p>
            <a:pPr lvl="1"/>
            <a:r>
              <a:rPr lang="en-US" sz="2400" dirty="0"/>
              <a:t>Utility for more convenient range formatting 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range_formatter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Range specifiers for fill/align/width, no brackets, string, map, underlying</a:t>
            </a:r>
          </a:p>
          <a:p>
            <a:pPr lvl="1"/>
            <a:r>
              <a:rPr lang="en-US" sz="2400" dirty="0"/>
              <a:t>Tuple specifiers for fill/align/width, no brackets, map</a:t>
            </a:r>
          </a:p>
          <a:p>
            <a:pPr lvl="1"/>
            <a:r>
              <a:rPr lang="en-US" sz="2400" dirty="0"/>
              <a:t>String/char escaping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513B3-67F0-98CD-CF80-1EF39E90D0C2}"/>
              </a:ext>
            </a:extLst>
          </p:cNvPr>
          <p:cNvSpPr txBox="1"/>
          <p:nvPr/>
        </p:nvSpPr>
        <p:spPr>
          <a:xfrm>
            <a:off x="3840480" y="2721114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🎉</a:t>
            </a:r>
          </a:p>
        </p:txBody>
      </p:sp>
    </p:spTree>
    <p:extLst>
      <p:ext uri="{BB962C8B-B14F-4D97-AF65-F5344CB8AC3E}">
        <p14:creationId xmlns:p14="http://schemas.microsoft.com/office/powerpoint/2010/main" val="294557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ED23-5B42-8523-A8F6-39355C0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P2286: Formatting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6376-46AC-CBD5-CCC1-CE4CEC1D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394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800" dirty="0"/>
              <a:t>R0: January, 2021 (</a:t>
            </a:r>
            <a:r>
              <a:rPr lang="en-US" sz="2800" dirty="0">
                <a:solidFill>
                  <a:schemeClr val="accent6"/>
                </a:solidFill>
              </a:rPr>
              <a:t>8</a:t>
            </a:r>
            <a:r>
              <a:rPr lang="en-US" sz="2800" dirty="0"/>
              <a:t> pages)</a:t>
            </a:r>
          </a:p>
          <a:p>
            <a:r>
              <a:rPr lang="en-US" sz="2800" dirty="0"/>
              <a:t>R8: May, 2022 (</a:t>
            </a:r>
            <a:r>
              <a:rPr lang="en-US" sz="2800" dirty="0">
                <a:solidFill>
                  <a:schemeClr val="accent6"/>
                </a:solidFill>
              </a:rPr>
              <a:t>42</a:t>
            </a:r>
            <a:r>
              <a:rPr lang="en-US" sz="2800" dirty="0"/>
              <a:t> pages)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Future</a:t>
            </a:r>
            <a:r>
              <a:rPr lang="en-US" sz="2800" dirty="0"/>
              <a:t> work</a:t>
            </a:r>
          </a:p>
          <a:p>
            <a:pPr lvl="1"/>
            <a:r>
              <a:rPr lang="en-US" sz="2400" dirty="0"/>
              <a:t>Utility for fill/align/width for user types (</a:t>
            </a:r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retargeted_format_context</a:t>
            </a:r>
            <a:r>
              <a:rPr lang="en-US" sz="2000" dirty="0">
                <a:solidFill>
                  <a:schemeClr val="accent6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?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Delimiter specifier for </a:t>
            </a:r>
            <a:r>
              <a:rPr lang="en-US" sz="2400" dirty="0">
                <a:solidFill>
                  <a:schemeClr val="accent6"/>
                </a:solidFill>
              </a:rPr>
              <a:t>ranges</a:t>
            </a:r>
          </a:p>
          <a:p>
            <a:pPr lvl="1"/>
            <a:r>
              <a:rPr lang="en-US" sz="2400" dirty="0"/>
              <a:t>Element-wise specifiers for </a:t>
            </a:r>
            <a:r>
              <a:rPr lang="en-US" sz="2400" dirty="0">
                <a:solidFill>
                  <a:schemeClr val="accent6"/>
                </a:solidFill>
              </a:rPr>
              <a:t>tuples </a:t>
            </a:r>
            <a:r>
              <a:rPr lang="en-US" sz="2400" dirty="0"/>
              <a:t>(</a:t>
            </a:r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end_sentry</a:t>
            </a:r>
            <a:r>
              <a:rPr lang="en-US" sz="2000" dirty="0">
                <a:solidFill>
                  <a:schemeClr val="accent6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?</a:t>
            </a:r>
            <a:r>
              <a:rPr lang="en-US" sz="2400" dirty="0"/>
              <a:t>)</a:t>
            </a:r>
            <a:endParaRPr lang="en-US" sz="2800" dirty="0"/>
          </a:p>
          <a:p>
            <a:pPr lvl="1"/>
            <a:endParaRPr lang="en-US" sz="2800" dirty="0">
              <a:solidFill>
                <a:schemeClr val="accent6"/>
              </a:solidFill>
            </a:endParaRP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14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ED23-5B42-8523-A8F6-39355C0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P2286: Formatting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6376-46AC-CBD5-CCC1-CE4CEC1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R0: January, 2021 (</a:t>
            </a:r>
            <a:r>
              <a:rPr lang="en-US" sz="2800" dirty="0">
                <a:solidFill>
                  <a:schemeClr val="accent6"/>
                </a:solidFill>
              </a:rPr>
              <a:t>8</a:t>
            </a:r>
            <a:r>
              <a:rPr lang="en-US" sz="2800" dirty="0"/>
              <a:t> pages)</a:t>
            </a:r>
          </a:p>
          <a:p>
            <a:r>
              <a:rPr lang="en-US" sz="2800" dirty="0"/>
              <a:t>R8: May, 2022 (</a:t>
            </a:r>
            <a:r>
              <a:rPr lang="en-US" sz="2800" dirty="0">
                <a:solidFill>
                  <a:schemeClr val="accent6"/>
                </a:solidFill>
              </a:rPr>
              <a:t>42</a:t>
            </a:r>
            <a:r>
              <a:rPr lang="en-US" sz="2800" dirty="0"/>
              <a:t> pages)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Future</a:t>
            </a:r>
            <a:r>
              <a:rPr lang="en-US" sz="2800" dirty="0"/>
              <a:t> work</a:t>
            </a:r>
          </a:p>
          <a:p>
            <a:endParaRPr lang="en-US" sz="2800" dirty="0"/>
          </a:p>
          <a:p>
            <a:r>
              <a:rPr lang="en-US" sz="2800" dirty="0"/>
              <a:t>This paper (and work) would not exist without:</a:t>
            </a:r>
          </a:p>
          <a:p>
            <a:pPr lvl="1"/>
            <a:r>
              <a:rPr lang="en-US" sz="2600" dirty="0"/>
              <a:t>Victor </a:t>
            </a:r>
            <a:r>
              <a:rPr lang="en-US" sz="2600" dirty="0" err="1">
                <a:solidFill>
                  <a:schemeClr val="accent6"/>
                </a:solidFill>
              </a:rPr>
              <a:t>Zverovich</a:t>
            </a:r>
            <a:endParaRPr lang="en-US" sz="2600" dirty="0">
              <a:solidFill>
                <a:schemeClr val="accent6"/>
              </a:solidFill>
            </a:endParaRPr>
          </a:p>
          <a:p>
            <a:pPr lvl="1"/>
            <a:r>
              <a:rPr lang="en-US" sz="2600" dirty="0"/>
              <a:t>Tim </a:t>
            </a:r>
            <a:r>
              <a:rPr lang="en-US" sz="2600" dirty="0">
                <a:solidFill>
                  <a:schemeClr val="accent6"/>
                </a:solidFill>
              </a:rPr>
              <a:t>Song</a:t>
            </a:r>
          </a:p>
          <a:p>
            <a:pPr lvl="1"/>
            <a:r>
              <a:rPr lang="en-US" sz="2600" dirty="0"/>
              <a:t>Peter </a:t>
            </a:r>
            <a:r>
              <a:rPr lang="en-US" sz="2600" dirty="0" err="1">
                <a:solidFill>
                  <a:schemeClr val="accent6"/>
                </a:solidFill>
              </a:rPr>
              <a:t>Dimov</a:t>
            </a:r>
            <a:endParaRPr lang="en-US" sz="2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6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808C-A40D-9809-3B2F-88230756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accent6"/>
                </a:solidFill>
              </a:rPr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29C1-20D2-712E-24AC-70FFE99A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C++ Software Developer at Jump Trading since 2014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9FAFB-2911-2FD5-3D7C-3EB5745311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3241145"/>
            <a:ext cx="4361500" cy="2423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2684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6D32F-FF08-D374-2640-ABA29DB8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50E7C-D4FB-C1A1-69B4-5EED00BBB765}"/>
              </a:ext>
            </a:extLst>
          </p:cNvPr>
          <p:cNvSpPr txBox="1"/>
          <p:nvPr/>
        </p:nvSpPr>
        <p:spPr>
          <a:xfrm>
            <a:off x="1097280" y="2598003"/>
            <a:ext cx="940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{0:#X} is {0}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52873-7A4B-3844-F785-37CE14CA63E0}"/>
              </a:ext>
            </a:extLst>
          </p:cNvPr>
          <p:cNvSpPr/>
          <p:nvPr/>
        </p:nvSpPr>
        <p:spPr>
          <a:xfrm>
            <a:off x="5715000" y="2598003"/>
            <a:ext cx="1128252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571E8-5B88-DA33-EEFF-6814D6361EB9}"/>
              </a:ext>
            </a:extLst>
          </p:cNvPr>
          <p:cNvSpPr/>
          <p:nvPr/>
        </p:nvSpPr>
        <p:spPr>
          <a:xfrm>
            <a:off x="9024195" y="2598002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3B0962-14E4-8E64-3B33-99075817697F}"/>
              </a:ext>
            </a:extLst>
          </p:cNvPr>
          <p:cNvSpPr/>
          <p:nvPr/>
        </p:nvSpPr>
        <p:spPr>
          <a:xfrm>
            <a:off x="7592470" y="2598003"/>
            <a:ext cx="519144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EB9A46-19DC-ED0F-1940-BD69CBEC2E38}"/>
              </a:ext>
            </a:extLst>
          </p:cNvPr>
          <p:cNvSpPr/>
          <p:nvPr/>
        </p:nvSpPr>
        <p:spPr>
          <a:xfrm>
            <a:off x="8919962" y="2509902"/>
            <a:ext cx="1128251" cy="67575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B77F3-96ED-1687-9488-934A39951326}"/>
              </a:ext>
            </a:extLst>
          </p:cNvPr>
          <p:cNvSpPr txBox="1"/>
          <p:nvPr/>
        </p:nvSpPr>
        <p:spPr>
          <a:xfrm>
            <a:off x="3466268" y="4289643"/>
            <a:ext cx="534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0xBEEF is 48879</a:t>
            </a:r>
          </a:p>
          <a:p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14129-D833-3655-64DC-B63AEC1B5CF3}"/>
              </a:ext>
            </a:extLst>
          </p:cNvPr>
          <p:cNvSpPr/>
          <p:nvPr/>
        </p:nvSpPr>
        <p:spPr>
          <a:xfrm>
            <a:off x="5885330" y="4264109"/>
            <a:ext cx="1187996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EC6459-B887-8F07-22B0-6071F444BBA4}"/>
              </a:ext>
            </a:extLst>
          </p:cNvPr>
          <p:cNvSpPr/>
          <p:nvPr/>
        </p:nvSpPr>
        <p:spPr>
          <a:xfrm>
            <a:off x="7726680" y="4264108"/>
            <a:ext cx="992566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4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6D32F-FF08-D374-2640-ABA29DB8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50E7C-D4FB-C1A1-69B4-5EED00BBB765}"/>
              </a:ext>
            </a:extLst>
          </p:cNvPr>
          <p:cNvSpPr txBox="1"/>
          <p:nvPr/>
        </p:nvSpPr>
        <p:spPr>
          <a:xfrm>
            <a:off x="1097280" y="2598003"/>
            <a:ext cx="940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{0:#X} is {0}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2" name="Left Bracket 1">
            <a:extLst>
              <a:ext uri="{FF2B5EF4-FFF2-40B4-BE49-F238E27FC236}">
                <a16:creationId xmlns:a16="http://schemas.microsoft.com/office/drawing/2014/main" id="{ECC01585-07C9-0573-6614-B7CD2A8798B6}"/>
              </a:ext>
            </a:extLst>
          </p:cNvPr>
          <p:cNvSpPr/>
          <p:nvPr/>
        </p:nvSpPr>
        <p:spPr>
          <a:xfrm rot="16200000">
            <a:off x="6186400" y="2592885"/>
            <a:ext cx="192831" cy="1061884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DD076-C97A-C835-1747-B83D6034AA43}"/>
              </a:ext>
            </a:extLst>
          </p:cNvPr>
          <p:cNvSpPr txBox="1"/>
          <p:nvPr/>
        </p:nvSpPr>
        <p:spPr>
          <a:xfrm>
            <a:off x="5907102" y="3731261"/>
            <a:ext cx="25282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replacement-field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73F80A8-C7EC-B973-6193-001BC681D34F}"/>
              </a:ext>
            </a:extLst>
          </p:cNvPr>
          <p:cNvSpPr/>
          <p:nvPr/>
        </p:nvSpPr>
        <p:spPr>
          <a:xfrm rot="16200000">
            <a:off x="7748410" y="2933325"/>
            <a:ext cx="192831" cy="381002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FA1120-6950-E980-866A-2550679F20E1}"/>
              </a:ext>
            </a:extLst>
          </p:cNvPr>
          <p:cNvCxnSpPr>
            <a:cxnSpLocks/>
            <a:stCxn id="3" idx="0"/>
            <a:endCxn id="2" idx="1"/>
          </p:cNvCxnSpPr>
          <p:nvPr/>
        </p:nvCxnSpPr>
        <p:spPr>
          <a:xfrm flipH="1" flipV="1">
            <a:off x="6282816" y="3220243"/>
            <a:ext cx="888414" cy="51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28A9EC-7AAF-2DFE-8B0B-660629702DD5}"/>
              </a:ext>
            </a:extLst>
          </p:cNvPr>
          <p:cNvCxnSpPr>
            <a:stCxn id="3" idx="0"/>
            <a:endCxn id="5" idx="1"/>
          </p:cNvCxnSpPr>
          <p:nvPr/>
        </p:nvCxnSpPr>
        <p:spPr>
          <a:xfrm flipV="1">
            <a:off x="7171230" y="3220242"/>
            <a:ext cx="673596" cy="5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BA9372-2C17-E3AC-3516-32CE2BEA4590}"/>
              </a:ext>
            </a:extLst>
          </p:cNvPr>
          <p:cNvSpPr txBox="1"/>
          <p:nvPr/>
        </p:nvSpPr>
        <p:spPr>
          <a:xfrm>
            <a:off x="4064353" y="4446895"/>
            <a:ext cx="175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0EEAB4-AF90-E2C5-BE06-3B7AE6DA4DF9}"/>
              </a:ext>
            </a:extLst>
          </p:cNvPr>
          <p:cNvCxnSpPr>
            <a:cxnSpLocks/>
          </p:cNvCxnSpPr>
          <p:nvPr/>
        </p:nvCxnSpPr>
        <p:spPr>
          <a:xfrm flipV="1">
            <a:off x="5158533" y="3079376"/>
            <a:ext cx="1134830" cy="13334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7135F80-1391-852B-BC32-08F03687DA44}"/>
              </a:ext>
            </a:extLst>
          </p:cNvPr>
          <p:cNvSpPr/>
          <p:nvPr/>
        </p:nvSpPr>
        <p:spPr>
          <a:xfrm>
            <a:off x="6290675" y="2598003"/>
            <a:ext cx="422791" cy="481373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5A1511-92F7-1841-71A9-8227B4C62AF4}"/>
              </a:ext>
            </a:extLst>
          </p:cNvPr>
          <p:cNvSpPr txBox="1"/>
          <p:nvPr/>
        </p:nvSpPr>
        <p:spPr>
          <a:xfrm>
            <a:off x="7178647" y="4928268"/>
            <a:ext cx="10391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</a:t>
            </a:r>
            <a:r>
              <a:rPr lang="en-US" i="1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D44CFC-4729-894E-BE69-737CE261E4F6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7698224" y="3076737"/>
            <a:ext cx="146118" cy="185153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21BF7C9-86D2-411B-279C-EACA7A472AB8}"/>
              </a:ext>
            </a:extLst>
          </p:cNvPr>
          <p:cNvSpPr/>
          <p:nvPr/>
        </p:nvSpPr>
        <p:spPr>
          <a:xfrm>
            <a:off x="7736353" y="2595364"/>
            <a:ext cx="215977" cy="48137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F252FA-D39A-4359-303B-C3A9D37A34A2}"/>
              </a:ext>
            </a:extLst>
          </p:cNvPr>
          <p:cNvSpPr/>
          <p:nvPr/>
        </p:nvSpPr>
        <p:spPr>
          <a:xfrm>
            <a:off x="5909607" y="2596896"/>
            <a:ext cx="215977" cy="48137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E8C1DC-991C-7660-CFD6-89EA4FA8482C}"/>
              </a:ext>
            </a:extLst>
          </p:cNvPr>
          <p:cNvCxnSpPr>
            <a:cxnSpLocks/>
            <a:stCxn id="25" idx="0"/>
            <a:endCxn id="28" idx="2"/>
          </p:cNvCxnSpPr>
          <p:nvPr/>
        </p:nvCxnSpPr>
        <p:spPr>
          <a:xfrm flipH="1" flipV="1">
            <a:off x="6017596" y="3078269"/>
            <a:ext cx="1680628" cy="184999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58209DB5-210A-BD14-4EE2-304CCBAB9D3F}"/>
              </a:ext>
            </a:extLst>
          </p:cNvPr>
          <p:cNvSpPr/>
          <p:nvPr/>
        </p:nvSpPr>
        <p:spPr>
          <a:xfrm rot="5400000">
            <a:off x="8589022" y="1615064"/>
            <a:ext cx="170157" cy="1659520"/>
          </a:xfrm>
          <a:prstGeom prst="leftBracket">
            <a:avLst>
              <a:gd name="adj" fmla="val 0"/>
            </a:avLst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8B27B2A9-21EF-D148-AAB7-DDC8D7C2F61C}"/>
              </a:ext>
            </a:extLst>
          </p:cNvPr>
          <p:cNvSpPr/>
          <p:nvPr/>
        </p:nvSpPr>
        <p:spPr>
          <a:xfrm rot="5400000">
            <a:off x="7670942" y="577588"/>
            <a:ext cx="286740" cy="3615075"/>
          </a:xfrm>
          <a:prstGeom prst="leftBracket">
            <a:avLst>
              <a:gd name="adj" fmla="val 0"/>
            </a:avLst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8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5" grpId="0"/>
      <p:bldP spid="27" grpId="0" animBg="1"/>
      <p:bldP spid="28" grpId="0" animBg="1"/>
      <p:bldP spid="38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6D32F-FF08-D374-2640-ABA29DB8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50E7C-D4FB-C1A1-69B4-5EED00BBB765}"/>
              </a:ext>
            </a:extLst>
          </p:cNvPr>
          <p:cNvSpPr txBox="1"/>
          <p:nvPr/>
        </p:nvSpPr>
        <p:spPr>
          <a:xfrm>
            <a:off x="1097280" y="2598003"/>
            <a:ext cx="10508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{0:#X} is {1}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2" name="Left Bracket 1">
            <a:extLst>
              <a:ext uri="{FF2B5EF4-FFF2-40B4-BE49-F238E27FC236}">
                <a16:creationId xmlns:a16="http://schemas.microsoft.com/office/drawing/2014/main" id="{ECC01585-07C9-0573-6614-B7CD2A8798B6}"/>
              </a:ext>
            </a:extLst>
          </p:cNvPr>
          <p:cNvSpPr/>
          <p:nvPr/>
        </p:nvSpPr>
        <p:spPr>
          <a:xfrm rot="16200000">
            <a:off x="6186400" y="2592885"/>
            <a:ext cx="192831" cy="1061884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DD076-C97A-C835-1747-B83D6034AA43}"/>
              </a:ext>
            </a:extLst>
          </p:cNvPr>
          <p:cNvSpPr txBox="1"/>
          <p:nvPr/>
        </p:nvSpPr>
        <p:spPr>
          <a:xfrm>
            <a:off x="5907102" y="3731261"/>
            <a:ext cx="25282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replacement-field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73F80A8-C7EC-B973-6193-001BC681D34F}"/>
              </a:ext>
            </a:extLst>
          </p:cNvPr>
          <p:cNvSpPr/>
          <p:nvPr/>
        </p:nvSpPr>
        <p:spPr>
          <a:xfrm rot="16200000">
            <a:off x="7748410" y="2933325"/>
            <a:ext cx="192831" cy="381002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FA1120-6950-E980-866A-2550679F20E1}"/>
              </a:ext>
            </a:extLst>
          </p:cNvPr>
          <p:cNvCxnSpPr>
            <a:cxnSpLocks/>
            <a:stCxn id="3" idx="0"/>
            <a:endCxn id="2" idx="1"/>
          </p:cNvCxnSpPr>
          <p:nvPr/>
        </p:nvCxnSpPr>
        <p:spPr>
          <a:xfrm flipH="1" flipV="1">
            <a:off x="6282816" y="3220243"/>
            <a:ext cx="888414" cy="51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28A9EC-7AAF-2DFE-8B0B-660629702DD5}"/>
              </a:ext>
            </a:extLst>
          </p:cNvPr>
          <p:cNvCxnSpPr>
            <a:stCxn id="3" idx="0"/>
            <a:endCxn id="5" idx="1"/>
          </p:cNvCxnSpPr>
          <p:nvPr/>
        </p:nvCxnSpPr>
        <p:spPr>
          <a:xfrm flipV="1">
            <a:off x="7171230" y="3220242"/>
            <a:ext cx="673596" cy="5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BA9372-2C17-E3AC-3516-32CE2BEA4590}"/>
              </a:ext>
            </a:extLst>
          </p:cNvPr>
          <p:cNvSpPr txBox="1"/>
          <p:nvPr/>
        </p:nvSpPr>
        <p:spPr>
          <a:xfrm>
            <a:off x="4064353" y="4446895"/>
            <a:ext cx="175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0EEAB4-AF90-E2C5-BE06-3B7AE6DA4DF9}"/>
              </a:ext>
            </a:extLst>
          </p:cNvPr>
          <p:cNvCxnSpPr>
            <a:cxnSpLocks/>
          </p:cNvCxnSpPr>
          <p:nvPr/>
        </p:nvCxnSpPr>
        <p:spPr>
          <a:xfrm flipV="1">
            <a:off x="5158533" y="3079376"/>
            <a:ext cx="1134830" cy="13334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7135F80-1391-852B-BC32-08F03687DA44}"/>
              </a:ext>
            </a:extLst>
          </p:cNvPr>
          <p:cNvSpPr/>
          <p:nvPr/>
        </p:nvSpPr>
        <p:spPr>
          <a:xfrm>
            <a:off x="6290675" y="2598003"/>
            <a:ext cx="422791" cy="481373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5A1511-92F7-1841-71A9-8227B4C62AF4}"/>
              </a:ext>
            </a:extLst>
          </p:cNvPr>
          <p:cNvSpPr txBox="1"/>
          <p:nvPr/>
        </p:nvSpPr>
        <p:spPr>
          <a:xfrm>
            <a:off x="7178647" y="4928268"/>
            <a:ext cx="10391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</a:t>
            </a:r>
            <a:r>
              <a:rPr lang="en-US" i="1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D44CFC-4729-894E-BE69-737CE261E4F6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7698224" y="3076737"/>
            <a:ext cx="146118" cy="185153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21BF7C9-86D2-411B-279C-EACA7A472AB8}"/>
              </a:ext>
            </a:extLst>
          </p:cNvPr>
          <p:cNvSpPr/>
          <p:nvPr/>
        </p:nvSpPr>
        <p:spPr>
          <a:xfrm>
            <a:off x="7736353" y="2595364"/>
            <a:ext cx="215977" cy="48137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F252FA-D39A-4359-303B-C3A9D37A34A2}"/>
              </a:ext>
            </a:extLst>
          </p:cNvPr>
          <p:cNvSpPr/>
          <p:nvPr/>
        </p:nvSpPr>
        <p:spPr>
          <a:xfrm>
            <a:off x="5909607" y="2596896"/>
            <a:ext cx="215977" cy="48137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E8C1DC-991C-7660-CFD6-89EA4FA8482C}"/>
              </a:ext>
            </a:extLst>
          </p:cNvPr>
          <p:cNvCxnSpPr>
            <a:cxnSpLocks/>
            <a:stCxn id="25" idx="0"/>
            <a:endCxn id="28" idx="2"/>
          </p:cNvCxnSpPr>
          <p:nvPr/>
        </p:nvCxnSpPr>
        <p:spPr>
          <a:xfrm flipH="1" flipV="1">
            <a:off x="6017596" y="3078269"/>
            <a:ext cx="1680628" cy="184999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58209DB5-210A-BD14-4EE2-304CCBAB9D3F}"/>
              </a:ext>
            </a:extLst>
          </p:cNvPr>
          <p:cNvSpPr/>
          <p:nvPr/>
        </p:nvSpPr>
        <p:spPr>
          <a:xfrm rot="5400000">
            <a:off x="9205504" y="998582"/>
            <a:ext cx="170157" cy="2892485"/>
          </a:xfrm>
          <a:prstGeom prst="leftBracket">
            <a:avLst>
              <a:gd name="adj" fmla="val 0"/>
            </a:avLst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8B27B2A9-21EF-D148-AAB7-DDC8D7C2F61C}"/>
              </a:ext>
            </a:extLst>
          </p:cNvPr>
          <p:cNvSpPr/>
          <p:nvPr/>
        </p:nvSpPr>
        <p:spPr>
          <a:xfrm rot="5400000">
            <a:off x="7670942" y="577588"/>
            <a:ext cx="286740" cy="3615075"/>
          </a:xfrm>
          <a:prstGeom prst="leftBracket">
            <a:avLst>
              <a:gd name="adj" fmla="val 0"/>
            </a:avLst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CBC2-6AEC-2424-65E5-12B2813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32E74-AB7F-60E1-89C2-D9DBC088492C}"/>
              </a:ext>
            </a:extLst>
          </p:cNvPr>
          <p:cNvSpPr txBox="1"/>
          <p:nvPr/>
        </p:nvSpPr>
        <p:spPr>
          <a:xfrm>
            <a:off x="1097280" y="2408906"/>
            <a:ext cx="71096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-&gt;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::iterator;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588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CBC2-6AEC-2424-65E5-12B2813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32E74-AB7F-60E1-89C2-D9DBC088492C}"/>
              </a:ext>
            </a:extLst>
          </p:cNvPr>
          <p:cNvSpPr txBox="1"/>
          <p:nvPr/>
        </p:nvSpPr>
        <p:spPr>
          <a:xfrm>
            <a:off x="1097280" y="2408906"/>
            <a:ext cx="71096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-&gt;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::iterator;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E5C2FC14-28CD-A803-7B21-E490B665116E}"/>
              </a:ext>
            </a:extLst>
          </p:cNvPr>
          <p:cNvSpPr/>
          <p:nvPr/>
        </p:nvSpPr>
        <p:spPr>
          <a:xfrm>
            <a:off x="6750426" y="2971800"/>
            <a:ext cx="268942" cy="995082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B1943-1920-3EEB-C783-A45B2669E004}"/>
              </a:ext>
            </a:extLst>
          </p:cNvPr>
          <p:cNvSpPr txBox="1"/>
          <p:nvPr/>
        </p:nvSpPr>
        <p:spPr>
          <a:xfrm>
            <a:off x="7751253" y="3177129"/>
            <a:ext cx="29943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Parse the </a:t>
            </a:r>
            <a:r>
              <a:rPr lang="en-US" sz="1400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>
                <a:solidFill>
                  <a:srgbClr val="7030A0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 (if any)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39D2DB-096C-05F1-817A-125A18B0142C}"/>
              </a:ext>
            </a:extLst>
          </p:cNvPr>
          <p:cNvCxnSpPr>
            <a:cxnSpLocks/>
          </p:cNvCxnSpPr>
          <p:nvPr/>
        </p:nvCxnSpPr>
        <p:spPr>
          <a:xfrm flipH="1">
            <a:off x="7019368" y="3361795"/>
            <a:ext cx="731885" cy="1075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ket 7">
            <a:extLst>
              <a:ext uri="{FF2B5EF4-FFF2-40B4-BE49-F238E27FC236}">
                <a16:creationId xmlns:a16="http://schemas.microsoft.com/office/drawing/2014/main" id="{86ECD865-BD3B-1705-BDCE-514FB17A708C}"/>
              </a:ext>
            </a:extLst>
          </p:cNvPr>
          <p:cNvSpPr/>
          <p:nvPr/>
        </p:nvSpPr>
        <p:spPr>
          <a:xfrm>
            <a:off x="7937977" y="4218007"/>
            <a:ext cx="268942" cy="995082"/>
          </a:xfrm>
          <a:prstGeom prst="rightBracket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52008-A447-DC89-790A-677CF5860129}"/>
              </a:ext>
            </a:extLst>
          </p:cNvPr>
          <p:cNvSpPr txBox="1"/>
          <p:nvPr/>
        </p:nvSpPr>
        <p:spPr>
          <a:xfrm>
            <a:off x="8938804" y="4423336"/>
            <a:ext cx="20519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Emit representation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88C19C-16E2-314D-3299-8CECC25B2EC8}"/>
              </a:ext>
            </a:extLst>
          </p:cNvPr>
          <p:cNvCxnSpPr>
            <a:cxnSpLocks/>
          </p:cNvCxnSpPr>
          <p:nvPr/>
        </p:nvCxnSpPr>
        <p:spPr>
          <a:xfrm flipH="1">
            <a:off x="8206919" y="4608002"/>
            <a:ext cx="731885" cy="10754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25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E2AEF-3FC7-10D1-B38E-9A217A66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9B22-AD5C-3B28-3F9E-6D3D18438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Dealing with </a:t>
            </a:r>
            <a:r>
              <a:rPr lang="en-US" dirty="0" err="1"/>
              <a:t>parse_context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53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C59D-45AA-DAB2-34AE-3017B41D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8D80F-501F-182C-6339-41D4CE21ACF6}"/>
              </a:ext>
            </a:extLst>
          </p:cNvPr>
          <p:cNvSpPr txBox="1"/>
          <p:nvPr/>
        </p:nvSpPr>
        <p:spPr>
          <a:xfrm>
            <a:off x="1097280" y="1972235"/>
            <a:ext cx="928331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basic_format_parse_context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next_arg_id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check_arg_id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92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C59D-45AA-DAB2-34AE-3017B41D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8D80F-501F-182C-6339-41D4CE21ACF6}"/>
              </a:ext>
            </a:extLst>
          </p:cNvPr>
          <p:cNvSpPr txBox="1"/>
          <p:nvPr/>
        </p:nvSpPr>
        <p:spPr>
          <a:xfrm>
            <a:off x="1097280" y="1972235"/>
            <a:ext cx="749115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format_parse_context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next_arg_id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check_arg_id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D05D686B-0022-474E-B05E-DEFB47C9FAD8}"/>
              </a:ext>
            </a:extLst>
          </p:cNvPr>
          <p:cNvSpPr/>
          <p:nvPr/>
        </p:nvSpPr>
        <p:spPr>
          <a:xfrm>
            <a:off x="8005484" y="3590364"/>
            <a:ext cx="268942" cy="649942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F6D8C-9FCD-348A-B596-3938DDE0D1CA}"/>
              </a:ext>
            </a:extLst>
          </p:cNvPr>
          <p:cNvSpPr txBox="1"/>
          <p:nvPr/>
        </p:nvSpPr>
        <p:spPr>
          <a:xfrm>
            <a:off x="8628701" y="3244334"/>
            <a:ext cx="27122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Basically a </a:t>
            </a:r>
            <a:r>
              <a:rPr lang="en-US" dirty="0" err="1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endParaRPr lang="en-US" dirty="0">
              <a:solidFill>
                <a:srgbClr val="7030A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7AC140-05A7-64C0-4D29-1110FC00B1EB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8274426" y="3590364"/>
            <a:ext cx="610002" cy="32497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ket 8">
            <a:extLst>
              <a:ext uri="{FF2B5EF4-FFF2-40B4-BE49-F238E27FC236}">
                <a16:creationId xmlns:a16="http://schemas.microsoft.com/office/drawing/2014/main" id="{F04C1A38-C3C9-685E-CFB6-BD046B70624F}"/>
              </a:ext>
            </a:extLst>
          </p:cNvPr>
          <p:cNvSpPr/>
          <p:nvPr/>
        </p:nvSpPr>
        <p:spPr>
          <a:xfrm>
            <a:off x="6706643" y="4757453"/>
            <a:ext cx="268942" cy="649942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C333CE-25C0-C3E8-F466-2D383A1AC6C0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975585" y="5082424"/>
            <a:ext cx="699476" cy="10310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747723-40E7-A201-BDF2-356C79D981D6}"/>
              </a:ext>
            </a:extLst>
          </p:cNvPr>
          <p:cNvSpPr txBox="1"/>
          <p:nvPr/>
        </p:nvSpPr>
        <p:spPr>
          <a:xfrm>
            <a:off x="7675061" y="5038063"/>
            <a:ext cx="39249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Automatic or Manual </a:t>
            </a:r>
            <a:r>
              <a:rPr lang="en-US" sz="1600" i="1" dirty="0" err="1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</a:t>
            </a:r>
            <a:r>
              <a:rPr lang="en-US" sz="1600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-id</a:t>
            </a:r>
            <a:r>
              <a:rPr lang="en-US" dirty="0">
                <a:solidFill>
                  <a:srgbClr val="7030A0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 handling</a:t>
            </a:r>
            <a:endParaRPr lang="en-US" dirty="0">
              <a:solidFill>
                <a:srgbClr val="7030A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2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9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17A3-236D-0197-8E10-E13EAE92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7B57-8EDB-BF01-2B74-17B54CBF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strings can be arbitrarily complicated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C9099-F38E-FDC1-CCED-83D7C9E946D2}"/>
              </a:ext>
            </a:extLst>
          </p:cNvPr>
          <p:cNvSpPr txBox="1"/>
          <p:nvPr/>
        </p:nvSpPr>
        <p:spPr>
          <a:xfrm>
            <a:off x="1742740" y="2581836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print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"{:*^{}}\n"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"hi"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09865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A474D-D2AA-0ED0-2A7E-10568985BBD0}"/>
              </a:ext>
            </a:extLst>
          </p:cNvPr>
          <p:cNvSpPr txBox="1"/>
          <p:nvPr/>
        </p:nvSpPr>
        <p:spPr>
          <a:xfrm>
            <a:off x="1742740" y="305966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****hi****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D9FB0-734A-A3EA-8541-6E0869CF51F4}"/>
              </a:ext>
            </a:extLst>
          </p:cNvPr>
          <p:cNvSpPr/>
          <p:nvPr/>
        </p:nvSpPr>
        <p:spPr>
          <a:xfrm>
            <a:off x="3741268" y="2581836"/>
            <a:ext cx="137160" cy="36933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AEECEB-96D5-01CE-90C6-F8D1767ACB88}"/>
              </a:ext>
            </a:extLst>
          </p:cNvPr>
          <p:cNvSpPr/>
          <p:nvPr/>
        </p:nvSpPr>
        <p:spPr>
          <a:xfrm>
            <a:off x="3878428" y="2581836"/>
            <a:ext cx="137160" cy="36933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1C594-FD47-A8D9-43E9-4FC6B4519842}"/>
              </a:ext>
            </a:extLst>
          </p:cNvPr>
          <p:cNvSpPr/>
          <p:nvPr/>
        </p:nvSpPr>
        <p:spPr>
          <a:xfrm>
            <a:off x="4015587" y="2581425"/>
            <a:ext cx="269541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C522D-8B95-8208-A889-0BC44431B94E}"/>
              </a:ext>
            </a:extLst>
          </p:cNvPr>
          <p:cNvSpPr txBox="1"/>
          <p:nvPr/>
        </p:nvSpPr>
        <p:spPr>
          <a:xfrm>
            <a:off x="3184705" y="2194564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B8484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622CE-8391-CC17-F49A-EDF59F981D7E}"/>
              </a:ext>
            </a:extLst>
          </p:cNvPr>
          <p:cNvSpPr txBox="1"/>
          <p:nvPr/>
        </p:nvSpPr>
        <p:spPr>
          <a:xfrm>
            <a:off x="3692421" y="219456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8993B-19BA-C45E-B3C5-BA6C862D2A58}"/>
              </a:ext>
            </a:extLst>
          </p:cNvPr>
          <p:cNvSpPr txBox="1"/>
          <p:nvPr/>
        </p:nvSpPr>
        <p:spPr>
          <a:xfrm>
            <a:off x="4267197" y="219456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width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2C0E7B-BF39-1845-1F86-B19E52F77D74}"/>
              </a:ext>
            </a:extLst>
          </p:cNvPr>
          <p:cNvSpPr/>
          <p:nvPr/>
        </p:nvSpPr>
        <p:spPr>
          <a:xfrm>
            <a:off x="5899341" y="2581425"/>
            <a:ext cx="320040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2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0" grpId="0"/>
      <p:bldP spid="11" grpId="0"/>
      <p:bldP spid="12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17A3-236D-0197-8E10-E13EAE92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7B57-8EDB-BF01-2B74-17B54CBF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strings can be arbitrarily complicated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C9099-F38E-FDC1-CCED-83D7C9E946D2}"/>
              </a:ext>
            </a:extLst>
          </p:cNvPr>
          <p:cNvSpPr txBox="1"/>
          <p:nvPr/>
        </p:nvSpPr>
        <p:spPr>
          <a:xfrm>
            <a:off x="1742740" y="2581836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print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"{0:*^{1}}\n"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"hi"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09865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A474D-D2AA-0ED0-2A7E-10568985BBD0}"/>
              </a:ext>
            </a:extLst>
          </p:cNvPr>
          <p:cNvSpPr txBox="1"/>
          <p:nvPr/>
        </p:nvSpPr>
        <p:spPr>
          <a:xfrm>
            <a:off x="1742740" y="305966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****hi****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D9FB0-734A-A3EA-8541-6E0869CF51F4}"/>
              </a:ext>
            </a:extLst>
          </p:cNvPr>
          <p:cNvSpPr/>
          <p:nvPr/>
        </p:nvSpPr>
        <p:spPr>
          <a:xfrm>
            <a:off x="3894650" y="2581836"/>
            <a:ext cx="137160" cy="36933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AEECEB-96D5-01CE-90C6-F8D1767ACB88}"/>
              </a:ext>
            </a:extLst>
          </p:cNvPr>
          <p:cNvSpPr/>
          <p:nvPr/>
        </p:nvSpPr>
        <p:spPr>
          <a:xfrm>
            <a:off x="4031810" y="2581836"/>
            <a:ext cx="137160" cy="36933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1C594-FD47-A8D9-43E9-4FC6B4519842}"/>
              </a:ext>
            </a:extLst>
          </p:cNvPr>
          <p:cNvSpPr/>
          <p:nvPr/>
        </p:nvSpPr>
        <p:spPr>
          <a:xfrm>
            <a:off x="4168969" y="2581425"/>
            <a:ext cx="391232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C522D-8B95-8208-A889-0BC44431B94E}"/>
              </a:ext>
            </a:extLst>
          </p:cNvPr>
          <p:cNvSpPr txBox="1"/>
          <p:nvPr/>
        </p:nvSpPr>
        <p:spPr>
          <a:xfrm>
            <a:off x="3338087" y="2194564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B8484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622CE-8391-CC17-F49A-EDF59F981D7E}"/>
              </a:ext>
            </a:extLst>
          </p:cNvPr>
          <p:cNvSpPr txBox="1"/>
          <p:nvPr/>
        </p:nvSpPr>
        <p:spPr>
          <a:xfrm>
            <a:off x="3845803" y="219456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8993B-19BA-C45E-B3C5-BA6C862D2A58}"/>
              </a:ext>
            </a:extLst>
          </p:cNvPr>
          <p:cNvSpPr txBox="1"/>
          <p:nvPr/>
        </p:nvSpPr>
        <p:spPr>
          <a:xfrm>
            <a:off x="4420579" y="219456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width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2C0E7B-BF39-1845-1F86-B19E52F77D74}"/>
              </a:ext>
            </a:extLst>
          </p:cNvPr>
          <p:cNvSpPr/>
          <p:nvPr/>
        </p:nvSpPr>
        <p:spPr>
          <a:xfrm>
            <a:off x="6182510" y="2581425"/>
            <a:ext cx="320040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57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808C-A40D-9809-3B2F-88230756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accent6"/>
                </a:solidFill>
              </a:rPr>
              <a:t>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29C1-20D2-712E-24AC-70FFE99A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C++ Software Developer at Jump Trading since 2014</a:t>
            </a:r>
          </a:p>
          <a:p>
            <a:r>
              <a:rPr lang="en-US" sz="2400" dirty="0"/>
              <a:t>WG21 participant since 2016</a:t>
            </a:r>
          </a:p>
          <a:p>
            <a:pPr lvl="1"/>
            <a:r>
              <a:rPr lang="en-US" sz="2000" dirty="0"/>
              <a:t>C++20: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&lt;=&gt;</a:t>
            </a:r>
            <a:r>
              <a:rPr lang="en-US" sz="20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[...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]{}</a:t>
            </a:r>
            <a:r>
              <a:rPr lang="en-US" sz="2000" dirty="0">
                <a:ea typeface="Fira Code" panose="020B0809050000020004" pitchFamily="49" charset="0"/>
                <a:cs typeface="Fira Code" panose="020B0809050000020004" pitchFamily="49" charset="0"/>
              </a:rPr>
              <a:t> ,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explicit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bool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2000" dirty="0">
                <a:ea typeface="Fira Code" panose="020B0809050000020004" pitchFamily="49" charset="0"/>
                <a:cs typeface="Fira Code" panose="020B0809050000020004" pitchFamily="49" charset="0"/>
              </a:rPr>
              <a:t>, conditionally trivial</a:t>
            </a:r>
          </a:p>
          <a:p>
            <a:pPr lvl="1"/>
            <a:r>
              <a:rPr lang="en-US" sz="2000" dirty="0"/>
              <a:t>C++23: Deducing </a:t>
            </a:r>
            <a:r>
              <a:rPr lang="en-US" b="0" dirty="0">
                <a:solidFill>
                  <a:srgbClr val="0000FF"/>
                </a:solidFill>
                <a:effectLst/>
                <a:latin typeface="Fira Code, Consolas,  Courier New"/>
              </a:rPr>
              <a:t>this</a:t>
            </a:r>
            <a:r>
              <a:rPr lang="en-US" sz="2000" dirty="0"/>
              <a:t>, </a:t>
            </a:r>
            <a:r>
              <a:rPr lang="en-US" b="0" dirty="0">
                <a:solidFill>
                  <a:srgbClr val="AF00DB"/>
                </a:solidFill>
                <a:effectLst/>
                <a:latin typeface="Fira Code, Consolas,  Courier New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, Consolas,  Courier New"/>
              </a:rPr>
              <a:t> 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, Consolas,  Courier New"/>
              </a:rPr>
              <a:t>consteval</a:t>
            </a:r>
            <a:r>
              <a:rPr lang="en-US" sz="2000" dirty="0"/>
              <a:t>, bunch of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, Consolas,  Courier New"/>
              </a:rPr>
              <a:t>constexpr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6"/>
                </a:solidFill>
              </a:rPr>
              <a:t>Ranges</a:t>
            </a:r>
            <a:r>
              <a:rPr lang="en-US" sz="2000" dirty="0"/>
              <a:t> papers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8EDD2-AA45-AD9E-38ED-4B432E888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68" y="3999269"/>
            <a:ext cx="2048932" cy="2048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9F24D-7196-C6D1-83FD-D44329AAAF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876" y="1553843"/>
            <a:ext cx="1389676" cy="772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0880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17A3-236D-0197-8E10-E13EAE92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7B57-8EDB-BF01-2B74-17B54CBF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strings can be arbitrarily complicated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can contain arbitrary 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C9099-F38E-FDC1-CCED-83D7C9E946D2}"/>
              </a:ext>
            </a:extLst>
          </p:cNvPr>
          <p:cNvSpPr txBox="1"/>
          <p:nvPr/>
        </p:nvSpPr>
        <p:spPr>
          <a:xfrm>
            <a:off x="1742740" y="2581836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print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"{0:*^{1}}\n"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"hi"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09865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A474D-D2AA-0ED0-2A7E-10568985BBD0}"/>
              </a:ext>
            </a:extLst>
          </p:cNvPr>
          <p:cNvSpPr txBox="1"/>
          <p:nvPr/>
        </p:nvSpPr>
        <p:spPr>
          <a:xfrm>
            <a:off x="1742740" y="305966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****hi****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D9FB0-734A-A3EA-8541-6E0869CF51F4}"/>
              </a:ext>
            </a:extLst>
          </p:cNvPr>
          <p:cNvSpPr/>
          <p:nvPr/>
        </p:nvSpPr>
        <p:spPr>
          <a:xfrm>
            <a:off x="3894650" y="2581836"/>
            <a:ext cx="137160" cy="36933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AEECEB-96D5-01CE-90C6-F8D1767ACB88}"/>
              </a:ext>
            </a:extLst>
          </p:cNvPr>
          <p:cNvSpPr/>
          <p:nvPr/>
        </p:nvSpPr>
        <p:spPr>
          <a:xfrm>
            <a:off x="4031810" y="2581836"/>
            <a:ext cx="137160" cy="36933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1C594-FD47-A8D9-43E9-4FC6B4519842}"/>
              </a:ext>
            </a:extLst>
          </p:cNvPr>
          <p:cNvSpPr/>
          <p:nvPr/>
        </p:nvSpPr>
        <p:spPr>
          <a:xfrm>
            <a:off x="4168969" y="2581425"/>
            <a:ext cx="391232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C522D-8B95-8208-A889-0BC44431B94E}"/>
              </a:ext>
            </a:extLst>
          </p:cNvPr>
          <p:cNvSpPr txBox="1"/>
          <p:nvPr/>
        </p:nvSpPr>
        <p:spPr>
          <a:xfrm>
            <a:off x="3338087" y="2194564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B8484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622CE-8391-CC17-F49A-EDF59F981D7E}"/>
              </a:ext>
            </a:extLst>
          </p:cNvPr>
          <p:cNvSpPr txBox="1"/>
          <p:nvPr/>
        </p:nvSpPr>
        <p:spPr>
          <a:xfrm>
            <a:off x="3845803" y="219456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8993B-19BA-C45E-B3C5-BA6C862D2A58}"/>
              </a:ext>
            </a:extLst>
          </p:cNvPr>
          <p:cNvSpPr txBox="1"/>
          <p:nvPr/>
        </p:nvSpPr>
        <p:spPr>
          <a:xfrm>
            <a:off x="4420579" y="219456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width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2C0E7B-BF39-1845-1F86-B19E52F77D74}"/>
              </a:ext>
            </a:extLst>
          </p:cNvPr>
          <p:cNvSpPr/>
          <p:nvPr/>
        </p:nvSpPr>
        <p:spPr>
          <a:xfrm>
            <a:off x="6182510" y="2581425"/>
            <a:ext cx="320040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593BD-D9F7-8992-25D5-58585A87A686}"/>
              </a:ext>
            </a:extLst>
          </p:cNvPr>
          <p:cNvSpPr txBox="1"/>
          <p:nvPr/>
        </p:nvSpPr>
        <p:spPr>
          <a:xfrm>
            <a:off x="1742739" y="4279715"/>
            <a:ext cx="955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"{:%Y-%m-%d %H:%M}\n"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chrono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system_clock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F9729C-2970-DD75-5154-CD3A5BA1212F}"/>
              </a:ext>
            </a:extLst>
          </p:cNvPr>
          <p:cNvSpPr txBox="1"/>
          <p:nvPr/>
        </p:nvSpPr>
        <p:spPr>
          <a:xfrm>
            <a:off x="1742740" y="488973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2022-08-07 16:49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65E20-DDCC-E6D8-45C0-D8B21DA730AD}"/>
              </a:ext>
            </a:extLst>
          </p:cNvPr>
          <p:cNvSpPr/>
          <p:nvPr/>
        </p:nvSpPr>
        <p:spPr>
          <a:xfrm>
            <a:off x="3716593" y="4279304"/>
            <a:ext cx="1970385" cy="3693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239E20-78DE-F57F-B890-0E9270D1CBB0}"/>
              </a:ext>
            </a:extLst>
          </p:cNvPr>
          <p:cNvSpPr txBox="1"/>
          <p:nvPr/>
        </p:nvSpPr>
        <p:spPr>
          <a:xfrm>
            <a:off x="4100390" y="3948118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chrono-specs</a:t>
            </a:r>
          </a:p>
        </p:txBody>
      </p:sp>
    </p:spTree>
    <p:extLst>
      <p:ext uri="{BB962C8B-B14F-4D97-AF65-F5344CB8AC3E}">
        <p14:creationId xmlns:p14="http://schemas.microsoft.com/office/powerpoint/2010/main" val="267489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7409-87AC-428D-04A0-AB19D0F2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5E51E-8964-87EE-D8A3-EFE0463F6405}"/>
              </a:ext>
            </a:extLst>
          </p:cNvPr>
          <p:cNvSpPr txBox="1"/>
          <p:nvPr/>
        </p:nvSpPr>
        <p:spPr>
          <a:xfrm>
            <a:off x="1097280" y="2598003"/>
            <a:ext cx="9770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cost of {:x} is {}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5819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DD8A6-4E47-9508-B009-1C578B7BA2F8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40EA2-5730-9E6F-1A65-282F22D4790E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227DB-11D1-6C6B-57ED-68D5AAD2B95B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EDA39-E215-94D4-3FE4-08BE1798D577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97888-C8E1-E20C-B072-E614266AB6FF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FF4BE-5C1C-81FD-E41A-CCDD4097038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817B9-4459-EE67-E6C4-778D062BF732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86CD7E-98EE-0124-3683-6BBC958D815B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15092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583A7-3250-7D91-B371-2303CF6BCD55}"/>
              </a:ext>
            </a:extLst>
          </p:cNvPr>
          <p:cNvCxnSpPr/>
          <p:nvPr/>
        </p:nvCxnSpPr>
        <p:spPr>
          <a:xfrm>
            <a:off x="6852991" y="3786692"/>
            <a:ext cx="369012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6F0A7D-2444-D552-0050-19BBEB97DE95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297C40-34B5-18C3-4A2D-71B5C81DF611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16C057-8C69-D3EC-BBBB-A69F41220588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19C471-4A91-BFC0-4BDA-F5E9A83E0C34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E05DFC-5C3A-2E87-E42B-ECF777443878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3118A2-BF7B-76AF-2BF4-60641C636B85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104AE7-B183-9F39-55DE-C3BF2C6D28E1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320A86-9AC9-D566-EE98-7DBC287D7003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947318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583A7-3250-7D91-B371-2303CF6BCD55}"/>
              </a:ext>
            </a:extLst>
          </p:cNvPr>
          <p:cNvCxnSpPr>
            <a:cxnSpLocks/>
          </p:cNvCxnSpPr>
          <p:nvPr/>
        </p:nvCxnSpPr>
        <p:spPr>
          <a:xfrm>
            <a:off x="6852991" y="3786692"/>
            <a:ext cx="738024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8DAF32-83D7-77EE-2BBB-CB120E75BFE3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A86797-0259-C996-500A-D5D1BCC75125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DE0C02-32E1-8895-B544-D0660C08B441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602F40-D4E9-B9D9-3087-86344D3A5BBF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DF2D60-C461-86A8-18AD-5DF3C67D88C0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120F75-D7DF-A091-1523-95B8D7F2D176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6A6C2C-523C-19B3-5E52-45AB0C5993D5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BE8EBB-98D5-AFE3-2FFA-0C10D83896F3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77775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583A7-3250-7D91-B371-2303CF6BCD55}"/>
              </a:ext>
            </a:extLst>
          </p:cNvPr>
          <p:cNvCxnSpPr>
            <a:cxnSpLocks/>
          </p:cNvCxnSpPr>
          <p:nvPr/>
        </p:nvCxnSpPr>
        <p:spPr>
          <a:xfrm>
            <a:off x="6852991" y="3786692"/>
            <a:ext cx="3690120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10B710-8559-FF25-637A-D7D937F6BBAC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34DCB5-3E7E-816E-5069-BEE1EFF047A5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A9268B-981C-D476-D074-F3FF8BC14274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FD719-B42C-54CE-88FB-29013E244E3D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DA6EE2-F694-ADCD-3849-6D68343273A5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00A5FF-11B5-C340-E842-C38F2FC96F0B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757C60-12F4-9B40-0D15-187DDE62675C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ACC67E-3CB5-6887-99CD-495DC64ADF20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72213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583A7-3250-7D91-B371-2303CF6BCD55}"/>
              </a:ext>
            </a:extLst>
          </p:cNvPr>
          <p:cNvCxnSpPr>
            <a:cxnSpLocks/>
          </p:cNvCxnSpPr>
          <p:nvPr/>
        </p:nvCxnSpPr>
        <p:spPr>
          <a:xfrm>
            <a:off x="6852991" y="3786692"/>
            <a:ext cx="3690120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8F1FDE-B0FF-80A3-5FDB-2DB1DAE50D6E}"/>
              </a:ext>
            </a:extLst>
          </p:cNvPr>
          <p:cNvCxnSpPr>
            <a:cxnSpLocks/>
          </p:cNvCxnSpPr>
          <p:nvPr/>
        </p:nvCxnSpPr>
        <p:spPr>
          <a:xfrm>
            <a:off x="9436075" y="3968496"/>
            <a:ext cx="148989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A2A66C-B527-C5A8-DF29-742C7432EBAF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BE408B-7F7F-05EA-A359-1CE1979E8D05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E147D5-C3A9-FE9B-9B32-CBF83B90E67D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0B19DC-7354-D292-12BE-6688EE6B0634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0E140D-71FE-1D80-8AE2-A5EC9991C4F4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46B379-43EC-4EE9-A0F1-323FCBE6AA8C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682685-E0DA-5913-D975-4CAFB91DAC9C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AA3E13-8FF7-0BB5-8715-0772019F735D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479792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583A7-3250-7D91-B371-2303CF6BCD55}"/>
              </a:ext>
            </a:extLst>
          </p:cNvPr>
          <p:cNvCxnSpPr>
            <a:cxnSpLocks/>
          </p:cNvCxnSpPr>
          <p:nvPr/>
        </p:nvCxnSpPr>
        <p:spPr>
          <a:xfrm>
            <a:off x="6852991" y="3786692"/>
            <a:ext cx="3690120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10B710-8559-FF25-637A-D7D937F6BBAC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34DCB5-3E7E-816E-5069-BEE1EFF047A5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A9268B-981C-D476-D074-F3FF8BC14274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FD719-B42C-54CE-88FB-29013E244E3D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DA6EE2-F694-ADCD-3849-6D68343273A5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00A5FF-11B5-C340-E842-C38F2FC96F0B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757C60-12F4-9B40-0D15-187DDE62675C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ACC67E-3CB5-6887-99CD-495DC64ADF20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114B2D-C92A-268A-4E70-13F12AC823CF}"/>
              </a:ext>
            </a:extLst>
          </p:cNvPr>
          <p:cNvCxnSpPr>
            <a:cxnSpLocks/>
          </p:cNvCxnSpPr>
          <p:nvPr/>
        </p:nvCxnSpPr>
        <p:spPr>
          <a:xfrm>
            <a:off x="9436075" y="3968496"/>
            <a:ext cx="36901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B3FC7B3-6BDF-7B50-332B-B1169AD0EFB0}"/>
              </a:ext>
            </a:extLst>
          </p:cNvPr>
          <p:cNvSpPr/>
          <p:nvPr/>
        </p:nvSpPr>
        <p:spPr>
          <a:xfrm>
            <a:off x="9436075" y="2967310"/>
            <a:ext cx="369012" cy="4616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3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583A7-3250-7D91-B371-2303CF6BCD55}"/>
              </a:ext>
            </a:extLst>
          </p:cNvPr>
          <p:cNvCxnSpPr>
            <a:cxnSpLocks/>
          </p:cNvCxnSpPr>
          <p:nvPr/>
        </p:nvCxnSpPr>
        <p:spPr>
          <a:xfrm>
            <a:off x="6852991" y="3786692"/>
            <a:ext cx="3690120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3765D-374C-79A7-584F-FCF1DB60F57C}"/>
              </a:ext>
            </a:extLst>
          </p:cNvPr>
          <p:cNvSpPr/>
          <p:nvPr/>
        </p:nvSpPr>
        <p:spPr>
          <a:xfrm>
            <a:off x="9436075" y="2967310"/>
            <a:ext cx="1107036" cy="4616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5A1EE9-6FCF-0EA2-E493-60AFCED56FBC}"/>
              </a:ext>
            </a:extLst>
          </p:cNvPr>
          <p:cNvCxnSpPr>
            <a:cxnSpLocks/>
          </p:cNvCxnSpPr>
          <p:nvPr/>
        </p:nvCxnSpPr>
        <p:spPr>
          <a:xfrm>
            <a:off x="9436075" y="3969572"/>
            <a:ext cx="1107036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10B710-8559-FF25-637A-D7D937F6BBAC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34DCB5-3E7E-816E-5069-BEE1EFF047A5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A9268B-981C-D476-D074-F3FF8BC14274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FD719-B42C-54CE-88FB-29013E244E3D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DA6EE2-F694-ADCD-3849-6D68343273A5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00A5FF-11B5-C340-E842-C38F2FC96F0B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757C60-12F4-9B40-0D15-187DDE62675C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ACC67E-3CB5-6887-99CD-495DC64ADF20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090018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CDA-5F9D-AB20-2B42-0EE4FA896C33}"/>
              </a:ext>
            </a:extLst>
          </p:cNvPr>
          <p:cNvSpPr txBox="1"/>
          <p:nvPr/>
        </p:nvSpPr>
        <p:spPr>
          <a:xfrm>
            <a:off x="1097280" y="2075688"/>
            <a:ext cx="77428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formatter&lt;</a:t>
            </a:r>
            <a:r>
              <a:rPr lang="en-US" sz="24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&gt;::parse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// must have no </a:t>
            </a:r>
            <a:r>
              <a:rPr lang="en-US" sz="2400" b="0" i="1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format-spec</a:t>
            </a:r>
            <a:endParaRPr lang="en-US" sz="2400" b="0" i="1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802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808C-A40D-9809-3B2F-88230756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accent6"/>
                </a:solidFill>
              </a:rPr>
              <a:t>Me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6DDAFC-311C-36DB-2490-8ACB34444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03680"/>
            <a:ext cx="603997" cy="603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2904D5-91DD-2FAC-347F-36A1B9224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928" y="3639271"/>
            <a:ext cx="575615" cy="4684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EA5BA7-6BAC-1A92-7EC4-31189533E913}"/>
              </a:ext>
            </a:extLst>
          </p:cNvPr>
          <p:cNvSpPr txBox="1"/>
          <p:nvPr/>
        </p:nvSpPr>
        <p:spPr>
          <a:xfrm>
            <a:off x="1701277" y="3605099"/>
            <a:ext cx="3265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https://brevzin.github.io/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5B700-DAB5-74F0-20D1-B99BD4873D20}"/>
              </a:ext>
            </a:extLst>
          </p:cNvPr>
          <p:cNvSpPr txBox="1"/>
          <p:nvPr/>
        </p:nvSpPr>
        <p:spPr>
          <a:xfrm>
            <a:off x="5604681" y="3620488"/>
            <a:ext cx="149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@BarryRevzin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B6EE2B-5A2E-93A9-09CC-814E0CF644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280" y="3429000"/>
            <a:ext cx="763303" cy="7633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D32FDA-B4EA-E6CC-4265-B4B6FCC2941C}"/>
              </a:ext>
            </a:extLst>
          </p:cNvPr>
          <p:cNvSpPr txBox="1"/>
          <p:nvPr/>
        </p:nvSpPr>
        <p:spPr>
          <a:xfrm>
            <a:off x="7959187" y="3605099"/>
            <a:ext cx="6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Barry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CBA237-3F6F-F167-2F6E-1288AE936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363" y="4479246"/>
            <a:ext cx="3131591" cy="9281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DD79BB-12AD-785E-08AA-B101AC985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14" y="4259613"/>
            <a:ext cx="1364698" cy="13674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5BAA4E-7F98-ECB2-4014-4BFF468A47D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876" y="1553843"/>
            <a:ext cx="1389676" cy="772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0A7774-EF74-7934-B701-C9F5EFC86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C++ Software Developer at Jump Trading since 2014</a:t>
            </a:r>
          </a:p>
          <a:p>
            <a:r>
              <a:rPr lang="en-US" sz="2400" dirty="0"/>
              <a:t>WG21 participant since 2016</a:t>
            </a:r>
          </a:p>
          <a:p>
            <a:pPr lvl="1"/>
            <a:r>
              <a:rPr lang="en-US" sz="2000" dirty="0"/>
              <a:t>C++20: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&lt;=&gt;</a:t>
            </a:r>
            <a:r>
              <a:rPr lang="en-US" sz="20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[...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]{}</a:t>
            </a:r>
            <a:r>
              <a:rPr lang="en-US" sz="2000" dirty="0">
                <a:ea typeface="Fira Code" panose="020B0809050000020004" pitchFamily="49" charset="0"/>
                <a:cs typeface="Fira Code" panose="020B0809050000020004" pitchFamily="49" charset="0"/>
              </a:rPr>
              <a:t> ,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explicit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bool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2000" dirty="0">
                <a:ea typeface="Fira Code" panose="020B0809050000020004" pitchFamily="49" charset="0"/>
                <a:cs typeface="Fira Code" panose="020B0809050000020004" pitchFamily="49" charset="0"/>
              </a:rPr>
              <a:t>, conditionally trivial</a:t>
            </a:r>
          </a:p>
          <a:p>
            <a:pPr lvl="1"/>
            <a:r>
              <a:rPr lang="en-US" sz="2000" dirty="0"/>
              <a:t>C++23: Deducing </a:t>
            </a:r>
            <a:r>
              <a:rPr lang="en-US" b="0" dirty="0">
                <a:solidFill>
                  <a:srgbClr val="0000FF"/>
                </a:solidFill>
                <a:effectLst/>
                <a:latin typeface="Fira Code, Consolas,  Courier New"/>
              </a:rPr>
              <a:t>this</a:t>
            </a:r>
            <a:r>
              <a:rPr lang="en-US" sz="2000" dirty="0"/>
              <a:t>, </a:t>
            </a:r>
            <a:r>
              <a:rPr lang="en-US" b="0" dirty="0">
                <a:solidFill>
                  <a:srgbClr val="AF00DB"/>
                </a:solidFill>
                <a:effectLst/>
                <a:latin typeface="Fira Code, Consolas,  Courier New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, Consolas,  Courier New"/>
              </a:rPr>
              <a:t> 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, Consolas,  Courier New"/>
              </a:rPr>
              <a:t>consteval</a:t>
            </a:r>
            <a:r>
              <a:rPr lang="en-US" sz="2000" dirty="0"/>
              <a:t>, bunch of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, Consolas,  Courier New"/>
              </a:rPr>
              <a:t>constexpr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6"/>
                </a:solidFill>
              </a:rPr>
              <a:t>Ranges</a:t>
            </a:r>
            <a:r>
              <a:rPr lang="en-US" sz="2000" dirty="0"/>
              <a:t> papers</a:t>
            </a:r>
          </a:p>
        </p:txBody>
      </p:sp>
    </p:spTree>
    <p:extLst>
      <p:ext uri="{BB962C8B-B14F-4D97-AF65-F5344CB8AC3E}">
        <p14:creationId xmlns:p14="http://schemas.microsoft.com/office/powerpoint/2010/main" val="3165787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26F7-A027-CF73-0A25-FF7C5D14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3C54D-75C1-914F-C8BA-3304FD8B7985}"/>
              </a:ext>
            </a:extLst>
          </p:cNvPr>
          <p:cNvSpPr txBox="1"/>
          <p:nvPr/>
        </p:nvSpPr>
        <p:spPr>
          <a:xfrm>
            <a:off x="1097280" y="2075688"/>
            <a:ext cx="70054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0688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CDA-5F9D-AB20-2B42-0EE4FA896C33}"/>
              </a:ext>
            </a:extLst>
          </p:cNvPr>
          <p:cNvSpPr txBox="1"/>
          <p:nvPr/>
        </p:nvSpPr>
        <p:spPr>
          <a:xfrm>
            <a:off x="1097280" y="2076226"/>
            <a:ext cx="66479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formatter&lt;</a:t>
            </a:r>
            <a:r>
              <a:rPr lang="en-US" sz="20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&gt;::parse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20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sz="20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0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type is just one character</a:t>
            </a:r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switch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(*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++) {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20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...</a:t>
            </a:r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2116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CDA-5F9D-AB20-2B42-0EE4FA896C33}"/>
              </a:ext>
            </a:extLst>
          </p:cNvPr>
          <p:cNvSpPr txBox="1"/>
          <p:nvPr/>
        </p:nvSpPr>
        <p:spPr>
          <a:xfrm>
            <a:off x="1097280" y="2076226"/>
            <a:ext cx="56621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formatter&lt;</a:t>
            </a:r>
            <a:r>
              <a:rPr lang="en-US" sz="14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&gt;::parse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type is just one character</a:t>
            </a:r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[&amp;]{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switch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(*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++)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'c'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'r'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::cartesian;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'p'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::polar;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default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"invalid type"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0188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E2AEF-3FC7-10D1-B38E-9A217A66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9B22-AD5C-3B28-3F9E-6D3D18438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what we parsed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3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1E2EA-82DE-2D36-F0D6-13C54649B83D}"/>
              </a:ext>
            </a:extLst>
          </p:cNvPr>
          <p:cNvSpPr txBox="1"/>
          <p:nvPr/>
        </p:nvSpPr>
        <p:spPr>
          <a:xfrm>
            <a:off x="1097280" y="1972235"/>
            <a:ext cx="99726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21720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1E2EA-82DE-2D36-F0D6-13C54649B83D}"/>
              </a:ext>
            </a:extLst>
          </p:cNvPr>
          <p:cNvSpPr txBox="1"/>
          <p:nvPr/>
        </p:nvSpPr>
        <p:spPr>
          <a:xfrm>
            <a:off x="1097280" y="1972235"/>
            <a:ext cx="99726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25527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1E2EA-82DE-2D36-F0D6-13C54649B83D}"/>
              </a:ext>
            </a:extLst>
          </p:cNvPr>
          <p:cNvSpPr txBox="1"/>
          <p:nvPr/>
        </p:nvSpPr>
        <p:spPr>
          <a:xfrm>
            <a:off x="1097280" y="1972235"/>
            <a:ext cx="99726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3D7EF-D4E6-718C-6AF4-D93FF4908FB3}"/>
              </a:ext>
            </a:extLst>
          </p:cNvPr>
          <p:cNvSpPr txBox="1"/>
          <p:nvPr/>
        </p:nvSpPr>
        <p:spPr>
          <a:xfrm>
            <a:off x="5190933" y="2639247"/>
            <a:ext cx="548502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Arbitrary </a:t>
            </a:r>
            <a:r>
              <a:rPr lang="en-US" sz="2000" dirty="0" err="1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output_iterator</a:t>
            </a:r>
            <a:r>
              <a:rPr lang="en-US" sz="20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&lt;char const&amp;&gt;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07375F-1430-99F6-E5A0-1BFF44A83646}"/>
              </a:ext>
            </a:extLst>
          </p:cNvPr>
          <p:cNvSpPr/>
          <p:nvPr/>
        </p:nvSpPr>
        <p:spPr>
          <a:xfrm>
            <a:off x="3184264" y="2006202"/>
            <a:ext cx="494851" cy="285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9918F-91E6-6776-EE8A-B23DCB930F99}"/>
              </a:ext>
            </a:extLst>
          </p:cNvPr>
          <p:cNvSpPr/>
          <p:nvPr/>
        </p:nvSpPr>
        <p:spPr>
          <a:xfrm>
            <a:off x="1389529" y="2825648"/>
            <a:ext cx="2945803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5253AD-0915-47D6-4AFC-5E7C55782E7C}"/>
              </a:ext>
            </a:extLst>
          </p:cNvPr>
          <p:cNvSpPr/>
          <p:nvPr/>
        </p:nvSpPr>
        <p:spPr>
          <a:xfrm>
            <a:off x="1389529" y="4440796"/>
            <a:ext cx="1207008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7EA35-4063-4BA4-AFA0-EFD21D7DAC39}"/>
              </a:ext>
            </a:extLst>
          </p:cNvPr>
          <p:cNvSpPr/>
          <p:nvPr/>
        </p:nvSpPr>
        <p:spPr>
          <a:xfrm>
            <a:off x="3596466" y="4739320"/>
            <a:ext cx="1207008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E91563-5D79-22CD-5292-DAF0E4353EFF}"/>
              </a:ext>
            </a:extLst>
          </p:cNvPr>
          <p:cNvCxnSpPr>
            <a:cxnSpLocks/>
          </p:cNvCxnSpPr>
          <p:nvPr/>
        </p:nvCxnSpPr>
        <p:spPr>
          <a:xfrm flipH="1">
            <a:off x="4459048" y="2823913"/>
            <a:ext cx="731885" cy="107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64248D-3E82-C3D7-6E8E-985C45887C68}"/>
              </a:ext>
            </a:extLst>
          </p:cNvPr>
          <p:cNvSpPr txBox="1"/>
          <p:nvPr/>
        </p:nvSpPr>
        <p:spPr>
          <a:xfrm>
            <a:off x="6584783" y="4947903"/>
            <a:ext cx="4358373" cy="4001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A large variant of several common types</a:t>
            </a:r>
            <a:endParaRPr lang="en-US" sz="2000" dirty="0">
              <a:solidFill>
                <a:schemeClr val="accent5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2FAC5B-92E8-8A1D-1949-61E41644ACCD}"/>
              </a:ext>
            </a:extLst>
          </p:cNvPr>
          <p:cNvCxnSpPr>
            <a:cxnSpLocks/>
          </p:cNvCxnSpPr>
          <p:nvPr/>
        </p:nvCxnSpPr>
        <p:spPr>
          <a:xfrm flipH="1" flipV="1">
            <a:off x="5328186" y="4298682"/>
            <a:ext cx="1256597" cy="84927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9AC53-E328-33EF-4A69-E8317561EE72}"/>
              </a:ext>
            </a:extLst>
          </p:cNvPr>
          <p:cNvSpPr/>
          <p:nvPr/>
        </p:nvSpPr>
        <p:spPr>
          <a:xfrm>
            <a:off x="1389528" y="3924070"/>
            <a:ext cx="5316072" cy="32004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61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3FD05-D2F6-0758-A933-C9C2B25045A3}"/>
              </a:ext>
            </a:extLst>
          </p:cNvPr>
          <p:cNvSpPr txBox="1"/>
          <p:nvPr/>
        </p:nvSpPr>
        <p:spPr>
          <a:xfrm>
            <a:off x="1097280" y="1972235"/>
            <a:ext cx="569899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*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++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91579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3FD05-D2F6-0758-A933-C9C2B25045A3}"/>
              </a:ext>
            </a:extLst>
          </p:cNvPr>
          <p:cNvSpPr txBox="1"/>
          <p:nvPr/>
        </p:nvSpPr>
        <p:spPr>
          <a:xfrm>
            <a:off x="1097280" y="1972235"/>
            <a:ext cx="81804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"(x={}, y={})"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8305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3FD05-D2F6-0758-A933-C9C2B25045A3}"/>
              </a:ext>
            </a:extLst>
          </p:cNvPr>
          <p:cNvSpPr txBox="1"/>
          <p:nvPr/>
        </p:nvSpPr>
        <p:spPr>
          <a:xfrm>
            <a:off x="1097280" y="1972235"/>
            <a:ext cx="1011046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"(x={}, y={})"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"(r={}, theta={})"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theta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6682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5B8C-2B9E-8086-193D-8D936993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</a:t>
            </a:r>
            <a:r>
              <a:rPr lang="en-US" sz="40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printf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8773A-CADB-97F5-69EA-7BD700A5E92D}"/>
              </a:ext>
            </a:extLst>
          </p:cNvPr>
          <p:cNvSpPr txBox="1"/>
          <p:nvPr/>
        </p:nvSpPr>
        <p:spPr>
          <a:xfrm>
            <a:off x="1097280" y="2598003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%x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is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BF3DD-569D-87A1-72E5-2ADB2DA9889F}"/>
              </a:ext>
            </a:extLst>
          </p:cNvPr>
          <p:cNvSpPr/>
          <p:nvPr/>
        </p:nvSpPr>
        <p:spPr>
          <a:xfrm>
            <a:off x="5862918" y="2598003"/>
            <a:ext cx="484094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F2E8-5205-9F92-BA73-0A3EF4DD0C84}"/>
              </a:ext>
            </a:extLst>
          </p:cNvPr>
          <p:cNvSpPr/>
          <p:nvPr/>
        </p:nvSpPr>
        <p:spPr>
          <a:xfrm>
            <a:off x="8275762" y="2598003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308C8-8907-75AE-E829-A9CF8BF38D96}"/>
              </a:ext>
            </a:extLst>
          </p:cNvPr>
          <p:cNvSpPr/>
          <p:nvPr/>
        </p:nvSpPr>
        <p:spPr>
          <a:xfrm>
            <a:off x="6956612" y="2598003"/>
            <a:ext cx="484094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F7FB4-7AF4-A5F5-4922-EA45329AC12A}"/>
              </a:ext>
            </a:extLst>
          </p:cNvPr>
          <p:cNvSpPr/>
          <p:nvPr/>
        </p:nvSpPr>
        <p:spPr>
          <a:xfrm>
            <a:off x="9533965" y="2598003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B07FA-12E2-8D52-D13E-18BFB25B9899}"/>
              </a:ext>
            </a:extLst>
          </p:cNvPr>
          <p:cNvSpPr txBox="1"/>
          <p:nvPr/>
        </p:nvSpPr>
        <p:spPr>
          <a:xfrm>
            <a:off x="3466268" y="4289643"/>
            <a:ext cx="47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beef is 1234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BF0F1-0312-F414-6EDE-E06C12D60C60}"/>
              </a:ext>
            </a:extLst>
          </p:cNvPr>
          <p:cNvSpPr/>
          <p:nvPr/>
        </p:nvSpPr>
        <p:spPr>
          <a:xfrm>
            <a:off x="5885330" y="4264109"/>
            <a:ext cx="797858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F8A6-894D-2C5B-751E-5DC6CB811EE0}"/>
              </a:ext>
            </a:extLst>
          </p:cNvPr>
          <p:cNvSpPr/>
          <p:nvPr/>
        </p:nvSpPr>
        <p:spPr>
          <a:xfrm>
            <a:off x="7342092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1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8E4B-DCFF-73B2-D042-62361524B186}"/>
              </a:ext>
            </a:extLst>
          </p:cNvPr>
          <p:cNvSpPr txBox="1"/>
          <p:nvPr/>
        </p:nvSpPr>
        <p:spPr>
          <a:xfrm>
            <a:off x="1097280" y="2598003"/>
            <a:ext cx="7742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"Lagrange point is at {}"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066D4-FCEE-534D-02AC-77D706039C84}"/>
              </a:ext>
            </a:extLst>
          </p:cNvPr>
          <p:cNvSpPr/>
          <p:nvPr/>
        </p:nvSpPr>
        <p:spPr>
          <a:xfrm>
            <a:off x="7194176" y="2598003"/>
            <a:ext cx="381000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B3085-3323-0737-9103-5F692F555D14}"/>
              </a:ext>
            </a:extLst>
          </p:cNvPr>
          <p:cNvSpPr/>
          <p:nvPr/>
        </p:nvSpPr>
        <p:spPr>
          <a:xfrm>
            <a:off x="8087365" y="2588148"/>
            <a:ext cx="245929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09DED-11AE-37C0-A16A-BCA4BDCA4418}"/>
              </a:ext>
            </a:extLst>
          </p:cNvPr>
          <p:cNvSpPr txBox="1"/>
          <p:nvPr/>
        </p:nvSpPr>
        <p:spPr>
          <a:xfrm>
            <a:off x="1900224" y="382215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Lagrange point is at (x=1, y=2)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784EE-213B-5047-2D30-3C3D513CAD14}"/>
              </a:ext>
            </a:extLst>
          </p:cNvPr>
          <p:cNvSpPr/>
          <p:nvPr/>
        </p:nvSpPr>
        <p:spPr>
          <a:xfrm>
            <a:off x="5796095" y="3841859"/>
            <a:ext cx="1905603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7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8E4B-DCFF-73B2-D042-62361524B186}"/>
              </a:ext>
            </a:extLst>
          </p:cNvPr>
          <p:cNvSpPr txBox="1"/>
          <p:nvPr/>
        </p:nvSpPr>
        <p:spPr>
          <a:xfrm>
            <a:off x="1097280" y="2598003"/>
            <a:ext cx="811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"Lagrange point is at {:p}"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066D4-FCEE-534D-02AC-77D706039C84}"/>
              </a:ext>
            </a:extLst>
          </p:cNvPr>
          <p:cNvSpPr/>
          <p:nvPr/>
        </p:nvSpPr>
        <p:spPr>
          <a:xfrm>
            <a:off x="7194175" y="2598003"/>
            <a:ext cx="771827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B3085-3323-0737-9103-5F692F555D14}"/>
              </a:ext>
            </a:extLst>
          </p:cNvPr>
          <p:cNvSpPr/>
          <p:nvPr/>
        </p:nvSpPr>
        <p:spPr>
          <a:xfrm>
            <a:off x="8464435" y="2588148"/>
            <a:ext cx="245929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09DED-11AE-37C0-A16A-BCA4BDCA4418}"/>
              </a:ext>
            </a:extLst>
          </p:cNvPr>
          <p:cNvSpPr txBox="1"/>
          <p:nvPr/>
        </p:nvSpPr>
        <p:spPr>
          <a:xfrm>
            <a:off x="1901952" y="3822192"/>
            <a:ext cx="942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Lagrange point is at (r=2.23606797749979, theta=1.1071487177940904)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784EE-213B-5047-2D30-3C3D513CAD14}"/>
              </a:ext>
            </a:extLst>
          </p:cNvPr>
          <p:cNvSpPr/>
          <p:nvPr/>
        </p:nvSpPr>
        <p:spPr>
          <a:xfrm>
            <a:off x="4843595" y="3751224"/>
            <a:ext cx="6312085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56B4-2738-01AA-4AA9-E9FF3CD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Dynamic</a:t>
            </a:r>
            <a:r>
              <a:rPr lang="en-US" sz="6600" dirty="0"/>
              <a:t> Formatting in </a:t>
            </a:r>
            <a:r>
              <a:rPr lang="en-US" sz="6600" dirty="0">
                <a:solidFill>
                  <a:schemeClr val="accent6"/>
                </a:solidFill>
              </a:rPr>
              <a:t>{</a:t>
            </a:r>
            <a:r>
              <a:rPr lang="en-US" sz="6600" dirty="0" err="1">
                <a:solidFill>
                  <a:schemeClr val="accent6"/>
                </a:solidFill>
              </a:rPr>
              <a:t>fmt</a:t>
            </a:r>
            <a:r>
              <a:rPr lang="en-US" sz="6600" dirty="0">
                <a:solidFill>
                  <a:schemeClr val="accent6"/>
                </a:solidFill>
              </a:rPr>
              <a:t>}</a:t>
            </a:r>
            <a:endParaRPr lang="en-US" sz="6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232B6-1828-4D8B-FC61-35B4224EE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i="1" dirty="0" err="1"/>
              <a:t>arg</a:t>
            </a:r>
            <a:r>
              <a:rPr lang="en-US" i="1" dirty="0"/>
              <a:t>-id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601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7030A0"/>
                </a:solidFill>
              </a:rPr>
              <a:t>Dynamic </a:t>
            </a:r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8E4B-DCFF-73B2-D042-62361524B186}"/>
              </a:ext>
            </a:extLst>
          </p:cNvPr>
          <p:cNvSpPr txBox="1"/>
          <p:nvPr/>
        </p:nvSpPr>
        <p:spPr>
          <a:xfrm>
            <a:off x="1097280" y="2598003"/>
            <a:ext cx="811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"Lagrange point is at {:p}"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066D4-FCEE-534D-02AC-77D706039C84}"/>
              </a:ext>
            </a:extLst>
          </p:cNvPr>
          <p:cNvSpPr/>
          <p:nvPr/>
        </p:nvSpPr>
        <p:spPr>
          <a:xfrm>
            <a:off x="7194175" y="2598003"/>
            <a:ext cx="771827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B3085-3323-0737-9103-5F692F555D14}"/>
              </a:ext>
            </a:extLst>
          </p:cNvPr>
          <p:cNvSpPr/>
          <p:nvPr/>
        </p:nvSpPr>
        <p:spPr>
          <a:xfrm>
            <a:off x="8464435" y="2588148"/>
            <a:ext cx="245929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09DED-11AE-37C0-A16A-BCA4BDCA4418}"/>
              </a:ext>
            </a:extLst>
          </p:cNvPr>
          <p:cNvSpPr txBox="1"/>
          <p:nvPr/>
        </p:nvSpPr>
        <p:spPr>
          <a:xfrm>
            <a:off x="1901952" y="3822192"/>
            <a:ext cx="942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Lagrange point is at (r=2.23606797749979, theta=1.1071487177940904)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784EE-213B-5047-2D30-3C3D513CAD14}"/>
              </a:ext>
            </a:extLst>
          </p:cNvPr>
          <p:cNvSpPr/>
          <p:nvPr/>
        </p:nvSpPr>
        <p:spPr>
          <a:xfrm>
            <a:off x="4843595" y="3751224"/>
            <a:ext cx="6312085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1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7030A0"/>
                </a:solidFill>
              </a:rPr>
              <a:t>Dynamic </a:t>
            </a:r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8E4B-DCFF-73B2-D042-62361524B186}"/>
              </a:ext>
            </a:extLst>
          </p:cNvPr>
          <p:cNvSpPr txBox="1"/>
          <p:nvPr/>
        </p:nvSpPr>
        <p:spPr>
          <a:xfrm>
            <a:off x="1097280" y="2598003"/>
            <a:ext cx="9217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"Lagrange point is at {:{}}"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p,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'p'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066D4-FCEE-534D-02AC-77D706039C84}"/>
              </a:ext>
            </a:extLst>
          </p:cNvPr>
          <p:cNvSpPr/>
          <p:nvPr/>
        </p:nvSpPr>
        <p:spPr>
          <a:xfrm>
            <a:off x="7194175" y="2598003"/>
            <a:ext cx="952834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B3085-3323-0737-9103-5F692F555D14}"/>
              </a:ext>
            </a:extLst>
          </p:cNvPr>
          <p:cNvSpPr/>
          <p:nvPr/>
        </p:nvSpPr>
        <p:spPr>
          <a:xfrm>
            <a:off x="8647315" y="2588148"/>
            <a:ext cx="245929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09DED-11AE-37C0-A16A-BCA4BDCA4418}"/>
              </a:ext>
            </a:extLst>
          </p:cNvPr>
          <p:cNvSpPr txBox="1"/>
          <p:nvPr/>
        </p:nvSpPr>
        <p:spPr>
          <a:xfrm>
            <a:off x="1901952" y="3822192"/>
            <a:ext cx="942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Lagrange point is at (r=2.23606797749979, theta=1.1071487177940904)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784EE-213B-5047-2D30-3C3D513CAD14}"/>
              </a:ext>
            </a:extLst>
          </p:cNvPr>
          <p:cNvSpPr/>
          <p:nvPr/>
        </p:nvSpPr>
        <p:spPr>
          <a:xfrm>
            <a:off x="4843595" y="3751224"/>
            <a:ext cx="6312085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317C1D-C456-9DEA-A369-90E820A3B1C3}"/>
              </a:ext>
            </a:extLst>
          </p:cNvPr>
          <p:cNvSpPr/>
          <p:nvPr/>
        </p:nvSpPr>
        <p:spPr>
          <a:xfrm>
            <a:off x="7616068" y="2499884"/>
            <a:ext cx="300454" cy="6857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B0F35D-68E5-8FAF-124B-0889C6E569CE}"/>
              </a:ext>
            </a:extLst>
          </p:cNvPr>
          <p:cNvSpPr/>
          <p:nvPr/>
        </p:nvSpPr>
        <p:spPr>
          <a:xfrm>
            <a:off x="9261987" y="2499884"/>
            <a:ext cx="466048" cy="6857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5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7030A0"/>
                </a:solidFill>
              </a:rPr>
              <a:t>Dynamic </a:t>
            </a:r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8E4B-DCFF-73B2-D042-62361524B186}"/>
              </a:ext>
            </a:extLst>
          </p:cNvPr>
          <p:cNvSpPr txBox="1"/>
          <p:nvPr/>
        </p:nvSpPr>
        <p:spPr>
          <a:xfrm>
            <a:off x="1097280" y="2598003"/>
            <a:ext cx="958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"Lagrange point is at {0:{1}}"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p,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'p'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066D4-FCEE-534D-02AC-77D706039C84}"/>
              </a:ext>
            </a:extLst>
          </p:cNvPr>
          <p:cNvSpPr/>
          <p:nvPr/>
        </p:nvSpPr>
        <p:spPr>
          <a:xfrm>
            <a:off x="7194175" y="2598003"/>
            <a:ext cx="1283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B3085-3323-0737-9103-5F692F555D14}"/>
              </a:ext>
            </a:extLst>
          </p:cNvPr>
          <p:cNvSpPr/>
          <p:nvPr/>
        </p:nvSpPr>
        <p:spPr>
          <a:xfrm>
            <a:off x="9013076" y="2588148"/>
            <a:ext cx="245929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09DED-11AE-37C0-A16A-BCA4BDCA4418}"/>
              </a:ext>
            </a:extLst>
          </p:cNvPr>
          <p:cNvSpPr txBox="1"/>
          <p:nvPr/>
        </p:nvSpPr>
        <p:spPr>
          <a:xfrm>
            <a:off x="1901952" y="3822192"/>
            <a:ext cx="942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Lagrange point is at (r=2.23606797749979, theta=1.1071487177940904)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784EE-213B-5047-2D30-3C3D513CAD14}"/>
              </a:ext>
            </a:extLst>
          </p:cNvPr>
          <p:cNvSpPr/>
          <p:nvPr/>
        </p:nvSpPr>
        <p:spPr>
          <a:xfrm>
            <a:off x="4843595" y="3751224"/>
            <a:ext cx="6312085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317C1D-C456-9DEA-A369-90E820A3B1C3}"/>
              </a:ext>
            </a:extLst>
          </p:cNvPr>
          <p:cNvSpPr/>
          <p:nvPr/>
        </p:nvSpPr>
        <p:spPr>
          <a:xfrm>
            <a:off x="7775351" y="2499884"/>
            <a:ext cx="548639" cy="6857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B0F35D-68E5-8FAF-124B-0889C6E569CE}"/>
              </a:ext>
            </a:extLst>
          </p:cNvPr>
          <p:cNvSpPr/>
          <p:nvPr/>
        </p:nvSpPr>
        <p:spPr>
          <a:xfrm>
            <a:off x="9627748" y="2499884"/>
            <a:ext cx="466048" cy="6857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61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7030A0"/>
                </a:solidFill>
              </a:rPr>
              <a:t>Dynamic </a:t>
            </a:r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8E4B-DCFF-73B2-D042-62361524B186}"/>
              </a:ext>
            </a:extLst>
          </p:cNvPr>
          <p:cNvSpPr txBox="1"/>
          <p:nvPr/>
        </p:nvSpPr>
        <p:spPr>
          <a:xfrm>
            <a:off x="1097280" y="2598003"/>
            <a:ext cx="958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"Lagrange point is at {0:{1}}"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p,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'r'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066D4-FCEE-534D-02AC-77D706039C84}"/>
              </a:ext>
            </a:extLst>
          </p:cNvPr>
          <p:cNvSpPr/>
          <p:nvPr/>
        </p:nvSpPr>
        <p:spPr>
          <a:xfrm>
            <a:off x="7194175" y="2598003"/>
            <a:ext cx="1283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B3085-3323-0737-9103-5F692F555D14}"/>
              </a:ext>
            </a:extLst>
          </p:cNvPr>
          <p:cNvSpPr/>
          <p:nvPr/>
        </p:nvSpPr>
        <p:spPr>
          <a:xfrm>
            <a:off x="9013076" y="2588148"/>
            <a:ext cx="245929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317C1D-C456-9DEA-A369-90E820A3B1C3}"/>
              </a:ext>
            </a:extLst>
          </p:cNvPr>
          <p:cNvSpPr/>
          <p:nvPr/>
        </p:nvSpPr>
        <p:spPr>
          <a:xfrm>
            <a:off x="7775351" y="2499884"/>
            <a:ext cx="548639" cy="6857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B0F35D-68E5-8FAF-124B-0889C6E569CE}"/>
              </a:ext>
            </a:extLst>
          </p:cNvPr>
          <p:cNvSpPr/>
          <p:nvPr/>
        </p:nvSpPr>
        <p:spPr>
          <a:xfrm>
            <a:off x="9627748" y="2499884"/>
            <a:ext cx="466048" cy="6857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78D58-1E37-A2FA-371A-5EFD1F92E7D6}"/>
              </a:ext>
            </a:extLst>
          </p:cNvPr>
          <p:cNvSpPr txBox="1"/>
          <p:nvPr/>
        </p:nvSpPr>
        <p:spPr>
          <a:xfrm>
            <a:off x="1900224" y="382215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Lagrange point is at (x=1, y=2)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CF0EA0-D484-B609-CF17-E123EEEE2A1A}"/>
              </a:ext>
            </a:extLst>
          </p:cNvPr>
          <p:cNvSpPr/>
          <p:nvPr/>
        </p:nvSpPr>
        <p:spPr>
          <a:xfrm>
            <a:off x="5796095" y="3841859"/>
            <a:ext cx="1905603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0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A734-21E1-79B7-07F5-E91EB99D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7030A0"/>
                </a:solidFill>
              </a:rPr>
              <a:t>Dynamic </a:t>
            </a:r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B405A-0F13-B0F3-DE78-46B61CE2EF03}"/>
              </a:ext>
            </a:extLst>
          </p:cNvPr>
          <p:cNvSpPr txBox="1"/>
          <p:nvPr/>
        </p:nvSpPr>
        <p:spPr>
          <a:xfrm>
            <a:off x="1097280" y="2075688"/>
            <a:ext cx="70054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47618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A734-21E1-79B7-07F5-E91EB99D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7030A0"/>
                </a:solidFill>
              </a:rPr>
              <a:t>Dynamic </a:t>
            </a:r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B405A-0F13-B0F3-DE78-46B61CE2EF03}"/>
              </a:ext>
            </a:extLst>
          </p:cNvPr>
          <p:cNvSpPr txBox="1"/>
          <p:nvPr/>
        </p:nvSpPr>
        <p:spPr>
          <a:xfrm>
            <a:off x="1097280" y="2075688"/>
            <a:ext cx="700544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dynamic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arg_id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-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11367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7030A0"/>
                </a:solidFill>
              </a:rPr>
              <a:t>Dynamic </a:t>
            </a:r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CDA-5F9D-AB20-2B42-0EE4FA896C33}"/>
              </a:ext>
            </a:extLst>
          </p:cNvPr>
          <p:cNvSpPr txBox="1"/>
          <p:nvPr/>
        </p:nvSpPr>
        <p:spPr>
          <a:xfrm>
            <a:off x="1097280" y="2076226"/>
            <a:ext cx="56621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formatter&lt;</a:t>
            </a:r>
            <a:r>
              <a:rPr lang="en-US" sz="14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&gt;::parse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type is just one character</a:t>
            </a:r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[&amp;]{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switch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(*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++)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'c'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'r'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::cartesian;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'p'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::polar;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default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"invalid type"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033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5B8C-2B9E-8086-193D-8D936993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</a:t>
            </a:r>
            <a:r>
              <a:rPr lang="en-US" sz="40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printf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8773A-CADB-97F5-69EA-7BD700A5E92D}"/>
              </a:ext>
            </a:extLst>
          </p:cNvPr>
          <p:cNvSpPr txBox="1"/>
          <p:nvPr/>
        </p:nvSpPr>
        <p:spPr>
          <a:xfrm>
            <a:off x="1097280" y="2598003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%X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is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BF3DD-569D-87A1-72E5-2ADB2DA9889F}"/>
              </a:ext>
            </a:extLst>
          </p:cNvPr>
          <p:cNvSpPr/>
          <p:nvPr/>
        </p:nvSpPr>
        <p:spPr>
          <a:xfrm>
            <a:off x="5862918" y="2598003"/>
            <a:ext cx="484094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F2E8-5205-9F92-BA73-0A3EF4DD0C84}"/>
              </a:ext>
            </a:extLst>
          </p:cNvPr>
          <p:cNvSpPr/>
          <p:nvPr/>
        </p:nvSpPr>
        <p:spPr>
          <a:xfrm>
            <a:off x="8275762" y="2598003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308C8-8907-75AE-E829-A9CF8BF38D96}"/>
              </a:ext>
            </a:extLst>
          </p:cNvPr>
          <p:cNvSpPr/>
          <p:nvPr/>
        </p:nvSpPr>
        <p:spPr>
          <a:xfrm>
            <a:off x="6956612" y="2598003"/>
            <a:ext cx="484094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F7FB4-7AF4-A5F5-4922-EA45329AC12A}"/>
              </a:ext>
            </a:extLst>
          </p:cNvPr>
          <p:cNvSpPr/>
          <p:nvPr/>
        </p:nvSpPr>
        <p:spPr>
          <a:xfrm>
            <a:off x="9533965" y="2598003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B07FA-12E2-8D52-D13E-18BFB25B9899}"/>
              </a:ext>
            </a:extLst>
          </p:cNvPr>
          <p:cNvSpPr txBox="1"/>
          <p:nvPr/>
        </p:nvSpPr>
        <p:spPr>
          <a:xfrm>
            <a:off x="3466268" y="4289643"/>
            <a:ext cx="47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BEEF is 1234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BF0F1-0312-F414-6EDE-E06C12D60C60}"/>
              </a:ext>
            </a:extLst>
          </p:cNvPr>
          <p:cNvSpPr/>
          <p:nvPr/>
        </p:nvSpPr>
        <p:spPr>
          <a:xfrm>
            <a:off x="5885330" y="4264109"/>
            <a:ext cx="797858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F8A6-894D-2C5B-751E-5DC6CB811EE0}"/>
              </a:ext>
            </a:extLst>
          </p:cNvPr>
          <p:cNvSpPr/>
          <p:nvPr/>
        </p:nvSpPr>
        <p:spPr>
          <a:xfrm>
            <a:off x="7342092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7030A0"/>
                </a:solidFill>
              </a:rPr>
              <a:t>Dynamic </a:t>
            </a:r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CDA-5F9D-AB20-2B42-0EE4FA896C33}"/>
              </a:ext>
            </a:extLst>
          </p:cNvPr>
          <p:cNvSpPr txBox="1"/>
          <p:nvPr/>
        </p:nvSpPr>
        <p:spPr>
          <a:xfrm>
            <a:off x="1097280" y="2076226"/>
            <a:ext cx="5662127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formatter&lt;</a:t>
            </a:r>
            <a:r>
              <a:rPr lang="en-US" sz="14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&gt;::parse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switch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(*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++)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'c'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'r'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type =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::cartesian;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break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'p'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type =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::polar;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break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default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"invalid type"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1353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7030A0"/>
                </a:solidFill>
              </a:rPr>
              <a:t>Dynamic </a:t>
            </a:r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CDA-5F9D-AB20-2B42-0EE4FA896C33}"/>
              </a:ext>
            </a:extLst>
          </p:cNvPr>
          <p:cNvSpPr txBox="1"/>
          <p:nvPr/>
        </p:nvSpPr>
        <p:spPr>
          <a:xfrm>
            <a:off x="1097280" y="2076226"/>
            <a:ext cx="49263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formatter&lt;</a:t>
            </a:r>
            <a:r>
              <a:rPr lang="en-US" sz="12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&gt;::parse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switch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(*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++)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'c'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'r'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type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::cartesian;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break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'p'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type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::polar;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break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...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break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default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"invalid type"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837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7030A0"/>
                </a:solidFill>
              </a:rPr>
              <a:t>Dynamic </a:t>
            </a:r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CDA-5F9D-AB20-2B42-0EE4FA896C33}"/>
              </a:ext>
            </a:extLst>
          </p:cNvPr>
          <p:cNvSpPr txBox="1"/>
          <p:nvPr/>
        </p:nvSpPr>
        <p:spPr>
          <a:xfrm>
            <a:off x="1097280" y="2076226"/>
            <a:ext cx="339387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type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::dynamic;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break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3957423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7030A0"/>
                </a:solidFill>
              </a:rPr>
              <a:t>Dynamic </a:t>
            </a:r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CDA-5F9D-AB20-2B42-0EE4FA896C33}"/>
              </a:ext>
            </a:extLst>
          </p:cNvPr>
          <p:cNvSpPr txBox="1"/>
          <p:nvPr/>
        </p:nvSpPr>
        <p:spPr>
          <a:xfrm>
            <a:off x="1097280" y="2076226"/>
            <a:ext cx="425789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type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::dynamic;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(*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arg_id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next_arg_id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++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break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062528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7030A0"/>
                </a:solidFill>
              </a:rPr>
              <a:t>Dynamic </a:t>
            </a:r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CDA-5F9D-AB20-2B42-0EE4FA896C33}"/>
              </a:ext>
            </a:extLst>
          </p:cNvPr>
          <p:cNvSpPr txBox="1"/>
          <p:nvPr/>
        </p:nvSpPr>
        <p:spPr>
          <a:xfrm>
            <a:off x="1097280" y="2076226"/>
            <a:ext cx="796083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type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::dynamic;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(*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arg_id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next_arg_id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++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[p, e] =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from_chars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(&amp;*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&amp;*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arg_id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+ (p - &amp;*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break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522812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7030A0"/>
                </a:solidFill>
              </a:rPr>
              <a:t>Dynamic </a:t>
            </a:r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CDA-5F9D-AB20-2B42-0EE4FA896C33}"/>
              </a:ext>
            </a:extLst>
          </p:cNvPr>
          <p:cNvSpPr txBox="1"/>
          <p:nvPr/>
        </p:nvSpPr>
        <p:spPr>
          <a:xfrm>
            <a:off x="1097280" y="2076226"/>
            <a:ext cx="808426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type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::dynamic;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(*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arg_id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next_arg_id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++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[p, e] =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from_chars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(&amp;*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&amp;*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arg_id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+ (p - &amp;*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(e ==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{}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check_arg_id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arg_id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      ++</a:t>
            </a:r>
            <a:r>
              <a:rPr lang="en-US" sz="1600" dirty="0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}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break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455012-D9F4-927E-6E47-948E46889924}"/>
              </a:ext>
            </a:extLst>
          </p:cNvPr>
          <p:cNvSpPr/>
          <p:nvPr/>
        </p:nvSpPr>
        <p:spPr>
          <a:xfrm>
            <a:off x="1758462" y="2813538"/>
            <a:ext cx="3474720" cy="32355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D3C6-51B2-E1B8-8F7A-9E5C7CD4CF0E}"/>
              </a:ext>
            </a:extLst>
          </p:cNvPr>
          <p:cNvSpPr/>
          <p:nvPr/>
        </p:nvSpPr>
        <p:spPr>
          <a:xfrm>
            <a:off x="2079675" y="4287335"/>
            <a:ext cx="3153507" cy="32355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13CF3-B9ED-71AE-5B7A-1395040D136E}"/>
              </a:ext>
            </a:extLst>
          </p:cNvPr>
          <p:cNvSpPr txBox="1"/>
          <p:nvPr/>
        </p:nvSpPr>
        <p:spPr>
          <a:xfrm>
            <a:off x="6096000" y="2266425"/>
            <a:ext cx="197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automatic indexing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9F7C9-A775-B2A3-4333-93A9162ABB26}"/>
              </a:ext>
            </a:extLst>
          </p:cNvPr>
          <p:cNvSpPr txBox="1"/>
          <p:nvPr/>
        </p:nvSpPr>
        <p:spPr>
          <a:xfrm>
            <a:off x="6213243" y="4772669"/>
            <a:ext cx="174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manual indexing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592BAD-72F5-44F5-5BF0-1634A5572ACE}"/>
              </a:ext>
            </a:extLst>
          </p:cNvPr>
          <p:cNvCxnSpPr>
            <a:stCxn id="6" idx="1"/>
          </p:cNvCxnSpPr>
          <p:nvPr/>
        </p:nvCxnSpPr>
        <p:spPr>
          <a:xfrm flipH="1">
            <a:off x="5291721" y="2451091"/>
            <a:ext cx="804279" cy="52422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17A844-2276-FC48-C612-3ADA656AFF17}"/>
              </a:ext>
            </a:extLst>
          </p:cNvPr>
          <p:cNvCxnSpPr>
            <a:cxnSpLocks/>
          </p:cNvCxnSpPr>
          <p:nvPr/>
        </p:nvCxnSpPr>
        <p:spPr>
          <a:xfrm flipH="1" flipV="1">
            <a:off x="5291721" y="4449113"/>
            <a:ext cx="921522" cy="50822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954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7030A0"/>
                </a:solidFill>
              </a:rPr>
              <a:t>Dynamic </a:t>
            </a:r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5CC23-DB58-021F-A68B-03ECC923C40F}"/>
              </a:ext>
            </a:extLst>
          </p:cNvPr>
          <p:cNvSpPr txBox="1"/>
          <p:nvPr/>
        </p:nvSpPr>
        <p:spPr>
          <a:xfrm>
            <a:off x="1097280" y="1972235"/>
            <a:ext cx="1011046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dynamic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arg_id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-</a:t>
            </a:r>
            <a:r>
              <a:rPr lang="en-US" sz="18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"(x={}, y={})"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"(r={}, theta={})"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theta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9318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7030A0"/>
                </a:solidFill>
              </a:rPr>
              <a:t>Dynamic </a:t>
            </a:r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5CC23-DB58-021F-A68B-03ECC923C40F}"/>
              </a:ext>
            </a:extLst>
          </p:cNvPr>
          <p:cNvSpPr txBox="1"/>
          <p:nvPr/>
        </p:nvSpPr>
        <p:spPr>
          <a:xfrm>
            <a:off x="1097280" y="1972235"/>
            <a:ext cx="98347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formatter&lt;Point&gt;::format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(type ==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::cartesian)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"(x={}, y={})"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"(r={}, theta={})"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theta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586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7030A0"/>
                </a:solidFill>
              </a:rPr>
              <a:t>Dynamic </a:t>
            </a:r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5CC23-DB58-021F-A68B-03ECC923C40F}"/>
              </a:ext>
            </a:extLst>
          </p:cNvPr>
          <p:cNvSpPr txBox="1"/>
          <p:nvPr/>
        </p:nvSpPr>
        <p:spPr>
          <a:xfrm>
            <a:off x="1097280" y="1972235"/>
            <a:ext cx="98347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formatter&lt;Point&gt;::format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local_type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[&amp;]{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local_type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::cartesian)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"(x={}, y={})"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"(r={}, theta={})"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theta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0682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7030A0"/>
                </a:solidFill>
              </a:rPr>
              <a:t>Dynamic </a:t>
            </a:r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5CC23-DB58-021F-A68B-03ECC923C40F}"/>
              </a:ext>
            </a:extLst>
          </p:cNvPr>
          <p:cNvSpPr txBox="1"/>
          <p:nvPr/>
        </p:nvSpPr>
        <p:spPr>
          <a:xfrm>
            <a:off x="1097280" y="1972235"/>
            <a:ext cx="983474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formatter&lt;Point&gt;::format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local_type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[&amp;]{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(type !=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::dynamic)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type;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local_type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::cartesian)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"(x={}, y={})"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"(r={}, theta={})"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theta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4400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5B8C-2B9E-8086-193D-8D936993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</a:t>
            </a:r>
            <a:r>
              <a:rPr lang="en-US" sz="40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printf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8773A-CADB-97F5-69EA-7BD700A5E92D}"/>
              </a:ext>
            </a:extLst>
          </p:cNvPr>
          <p:cNvSpPr txBox="1"/>
          <p:nvPr/>
        </p:nvSpPr>
        <p:spPr>
          <a:xfrm>
            <a:off x="1097280" y="2598003"/>
            <a:ext cx="9954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%#X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is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BF3DD-569D-87A1-72E5-2ADB2DA9889F}"/>
              </a:ext>
            </a:extLst>
          </p:cNvPr>
          <p:cNvSpPr/>
          <p:nvPr/>
        </p:nvSpPr>
        <p:spPr>
          <a:xfrm>
            <a:off x="5862918" y="2598003"/>
            <a:ext cx="658906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F2E8-5205-9F92-BA73-0A3EF4DD0C84}"/>
              </a:ext>
            </a:extLst>
          </p:cNvPr>
          <p:cNvSpPr/>
          <p:nvPr/>
        </p:nvSpPr>
        <p:spPr>
          <a:xfrm>
            <a:off x="8464020" y="2598003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308C8-8907-75AE-E829-A9CF8BF38D96}"/>
              </a:ext>
            </a:extLst>
          </p:cNvPr>
          <p:cNvSpPr/>
          <p:nvPr/>
        </p:nvSpPr>
        <p:spPr>
          <a:xfrm>
            <a:off x="7144870" y="2598003"/>
            <a:ext cx="484094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F7FB4-7AF4-A5F5-4922-EA45329AC12A}"/>
              </a:ext>
            </a:extLst>
          </p:cNvPr>
          <p:cNvSpPr/>
          <p:nvPr/>
        </p:nvSpPr>
        <p:spPr>
          <a:xfrm>
            <a:off x="9722223" y="2598003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B07FA-12E2-8D52-D13E-18BFB25B9899}"/>
              </a:ext>
            </a:extLst>
          </p:cNvPr>
          <p:cNvSpPr txBox="1"/>
          <p:nvPr/>
        </p:nvSpPr>
        <p:spPr>
          <a:xfrm>
            <a:off x="3466268" y="4289643"/>
            <a:ext cx="5161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0XBEEF is 1234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BF0F1-0312-F414-6EDE-E06C12D60C60}"/>
              </a:ext>
            </a:extLst>
          </p:cNvPr>
          <p:cNvSpPr/>
          <p:nvPr/>
        </p:nvSpPr>
        <p:spPr>
          <a:xfrm>
            <a:off x="5885330" y="4264109"/>
            <a:ext cx="1259540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F8A6-894D-2C5B-751E-5DC6CB811EE0}"/>
              </a:ext>
            </a:extLst>
          </p:cNvPr>
          <p:cNvSpPr/>
          <p:nvPr/>
        </p:nvSpPr>
        <p:spPr>
          <a:xfrm>
            <a:off x="7705161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4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7030A0"/>
                </a:solidFill>
              </a:rPr>
              <a:t>Dynamic </a:t>
            </a:r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5CC23-DB58-021F-A68B-03ECC923C40F}"/>
              </a:ext>
            </a:extLst>
          </p:cNvPr>
          <p:cNvSpPr txBox="1"/>
          <p:nvPr/>
        </p:nvSpPr>
        <p:spPr>
          <a:xfrm>
            <a:off x="1097280" y="1945731"/>
            <a:ext cx="770275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formatter&lt;Point&gt;::format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local_type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[&amp;]{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(type !=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::dynamic)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type;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visit_format_arg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([]&lt;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C&gt;(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   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same_as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&lt;C,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&gt;) {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   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"dynamic type must be char"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    },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arg_id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}();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local_type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::cartesian)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"(x={}, y={})"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"(r={}, theta={})"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theta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E2930-9492-92DF-D890-9B521A7FFCC6}"/>
              </a:ext>
            </a:extLst>
          </p:cNvPr>
          <p:cNvSpPr/>
          <p:nvPr/>
        </p:nvSpPr>
        <p:spPr>
          <a:xfrm>
            <a:off x="2095066" y="3646619"/>
            <a:ext cx="1871003" cy="32004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57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56B4-2738-01AA-4AA9-E9FF3CD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7030A0"/>
                </a:solidFill>
              </a:rPr>
              <a:t>Generic</a:t>
            </a:r>
            <a:r>
              <a:rPr lang="en-US" sz="7200" dirty="0"/>
              <a:t> Formatting in </a:t>
            </a:r>
            <a:r>
              <a:rPr lang="en-US" sz="7200" dirty="0">
                <a:solidFill>
                  <a:schemeClr val="accent6"/>
                </a:solidFill>
              </a:rPr>
              <a:t>{</a:t>
            </a:r>
            <a:r>
              <a:rPr lang="en-US" sz="7200" dirty="0" err="1">
                <a:solidFill>
                  <a:schemeClr val="accent6"/>
                </a:solidFill>
              </a:rPr>
              <a:t>fmt</a:t>
            </a:r>
            <a:r>
              <a:rPr lang="en-US" sz="7200" dirty="0">
                <a:solidFill>
                  <a:schemeClr val="accent6"/>
                </a:solidFill>
              </a:rPr>
              <a:t>}</a:t>
            </a: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232B6-1828-4D8B-FC61-35B4224EE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an underlying formatter&lt;T&gt;</a:t>
            </a:r>
          </a:p>
        </p:txBody>
      </p:sp>
    </p:spTree>
    <p:extLst>
      <p:ext uri="{BB962C8B-B14F-4D97-AF65-F5344CB8AC3E}">
        <p14:creationId xmlns:p14="http://schemas.microsoft.com/office/powerpoint/2010/main" val="33401801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(o)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"Some({})"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*o);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"None"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01252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6849952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(o)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"Some({})"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*o);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"None"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58678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6849952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(o)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"Some({})"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*o);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"None"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71A0F-54B7-898B-FEAC-413BB2268245}"/>
              </a:ext>
            </a:extLst>
          </p:cNvPr>
          <p:cNvSpPr/>
          <p:nvPr/>
        </p:nvSpPr>
        <p:spPr>
          <a:xfrm>
            <a:off x="6096000" y="4359623"/>
            <a:ext cx="210410" cy="3539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240A1-E89F-05F4-BB95-B7E30A56D521}"/>
              </a:ext>
            </a:extLst>
          </p:cNvPr>
          <p:cNvSpPr/>
          <p:nvPr/>
        </p:nvSpPr>
        <p:spPr>
          <a:xfrm>
            <a:off x="6811205" y="4359623"/>
            <a:ext cx="256221" cy="3539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3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59843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Fira Code" panose="020B08090500000200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809050000020004" pitchFamily="49" charset="0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(o)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out =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"Some("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out =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(out,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"{}"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, *o);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(out,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"None"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ED3253-0A17-FFC5-4C28-9A2BC15E7C20}"/>
              </a:ext>
            </a:extLst>
          </p:cNvPr>
          <p:cNvSpPr/>
          <p:nvPr/>
        </p:nvSpPr>
        <p:spPr>
          <a:xfrm>
            <a:off x="4161012" y="4330126"/>
            <a:ext cx="210410" cy="2359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276857-EEC1-BF2B-A076-6C83DBF86DF3}"/>
              </a:ext>
            </a:extLst>
          </p:cNvPr>
          <p:cNvSpPr/>
          <p:nvPr/>
        </p:nvSpPr>
        <p:spPr>
          <a:xfrm>
            <a:off x="4693337" y="4330126"/>
            <a:ext cx="256221" cy="2359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96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59843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Fira Code" panose="020B08090500000200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809050000020004" pitchFamily="49" charset="0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(o)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out =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"Some("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out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(*o, </a:t>
            </a:r>
            <a:r>
              <a:rPr lang="en-US" sz="1400" b="1" dirty="0"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???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(out,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"None"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26456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598433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Fira Code" panose="020B08090500000200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809050000020004" pitchFamily="49" charset="0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(o)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out =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"Some("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(*o,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(out,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"None"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3CDE4-35B6-1575-D8F5-D091E2B610C4}"/>
              </a:ext>
            </a:extLst>
          </p:cNvPr>
          <p:cNvSpPr/>
          <p:nvPr/>
        </p:nvSpPr>
        <p:spPr>
          <a:xfrm>
            <a:off x="1764399" y="4345941"/>
            <a:ext cx="3604014" cy="42073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7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56B4-2738-01AA-4AA9-E9FF3CD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Formatting </a:t>
            </a:r>
            <a:r>
              <a:rPr lang="en-US" sz="7200" dirty="0">
                <a:solidFill>
                  <a:schemeClr val="accent6"/>
                </a:solidFill>
              </a:rPr>
              <a:t>Ranges</a:t>
            </a: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232B6-1828-4D8B-FC61-35B4224EE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079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ABD575-0EB3-1A9A-F288-22EB4A07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Various Range</a:t>
            </a:r>
            <a:r>
              <a:rPr lang="en-US" sz="4800" dirty="0">
                <a:solidFill>
                  <a:schemeClr val="accent6"/>
                </a:solidFill>
              </a:rPr>
              <a:t> Formats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E206C-6AAD-C3FF-9541-9285EA792F19}"/>
              </a:ext>
            </a:extLst>
          </p:cNvPr>
          <p:cNvSpPr txBox="1"/>
          <p:nvPr/>
        </p:nvSpPr>
        <p:spPr>
          <a:xfrm>
            <a:off x="1097280" y="214931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[1, 2, 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54744-205C-8EAB-D5AA-51F543CE722B}"/>
              </a:ext>
            </a:extLst>
          </p:cNvPr>
          <p:cNvSpPr txBox="1"/>
          <p:nvPr/>
        </p:nvSpPr>
        <p:spPr>
          <a:xfrm>
            <a:off x="1097280" y="2867321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[[1, 2], [3]]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52841-C4A8-DAA9-768D-30720247CD8E}"/>
              </a:ext>
            </a:extLst>
          </p:cNvPr>
          <p:cNvSpPr txBox="1"/>
          <p:nvPr/>
        </p:nvSpPr>
        <p:spPr>
          <a:xfrm>
            <a:off x="1097280" y="3585330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["hello", "world"]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A49AE-1FCB-89CC-355F-59038DC4EE53}"/>
              </a:ext>
            </a:extLst>
          </p:cNvPr>
          <p:cNvSpPr txBox="1"/>
          <p:nvPr/>
        </p:nvSpPr>
        <p:spPr>
          <a:xfrm>
            <a:off x="1097280" y="4303339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['a', ',', ' ', '\n']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29A0E-FC20-E2F6-CF00-CB9DEDCF042D}"/>
              </a:ext>
            </a:extLst>
          </p:cNvPr>
          <p:cNvSpPr txBox="1"/>
          <p:nvPr/>
        </p:nvSpPr>
        <p:spPr>
          <a:xfrm>
            <a:off x="1097280" y="5021348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1, 2, 3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D7F08-52E8-F996-3B91-43723F559ADB}"/>
              </a:ext>
            </a:extLst>
          </p:cNvPr>
          <p:cNvSpPr txBox="1"/>
          <p:nvPr/>
        </p:nvSpPr>
        <p:spPr>
          <a:xfrm>
            <a:off x="5906521" y="2149311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----------</a:t>
            </a:r>
            <a:r>
              <a:rPr lang="it-IT" sz="2400" dirty="0">
                <a:latin typeface="Fira Code" panose="020B0809050000020004" pitchFamily="49" charset="0"/>
              </a:rPr>
              <a:t>[1, 2, 3]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71D29-A835-69D7-D5EF-134C3EA5AEB6}"/>
              </a:ext>
            </a:extLst>
          </p:cNvPr>
          <p:cNvSpPr txBox="1"/>
          <p:nvPr/>
        </p:nvSpPr>
        <p:spPr>
          <a:xfrm>
            <a:off x="5906521" y="2867320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</a:rPr>
              <a:t>-----</a:t>
            </a:r>
            <a:r>
              <a:rPr lang="en-US" sz="2400" b="0" dirty="0">
                <a:effectLst/>
                <a:latin typeface="Fira Code" panose="020B0809050000020004" pitchFamily="49" charset="0"/>
              </a:rPr>
              <a:t>[1, 2, 3]-----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50360-6529-CD96-A9AA-AA32A3A2B990}"/>
              </a:ext>
            </a:extLst>
          </p:cNvPr>
          <p:cNvSpPr txBox="1"/>
          <p:nvPr/>
        </p:nvSpPr>
        <p:spPr>
          <a:xfrm>
            <a:off x="5906521" y="3585329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[1, 2, 3]----------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350C8-0F53-840F-8552-AF0D86E89E03}"/>
              </a:ext>
            </a:extLst>
          </p:cNvPr>
          <p:cNvSpPr txBox="1"/>
          <p:nvPr/>
        </p:nvSpPr>
        <p:spPr>
          <a:xfrm>
            <a:off x="5906521" y="43033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{1: 2, 3: 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83F37-E338-7404-0BA4-8AE251D2A318}"/>
              </a:ext>
            </a:extLst>
          </p:cNvPr>
          <p:cNvSpPr txBox="1"/>
          <p:nvPr/>
        </p:nvSpPr>
        <p:spPr>
          <a:xfrm>
            <a:off x="5906521" y="502134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{1, 2, 3}</a:t>
            </a:r>
          </a:p>
        </p:txBody>
      </p:sp>
    </p:spTree>
    <p:extLst>
      <p:ext uri="{BB962C8B-B14F-4D97-AF65-F5344CB8AC3E}">
        <p14:creationId xmlns:p14="http://schemas.microsoft.com/office/powerpoint/2010/main" val="29489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4764-BA9A-22F3-753E-7172893C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</a:t>
            </a:r>
            <a:r>
              <a:rPr lang="en-US" sz="40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3249-D891-194E-F08C-01FD5C9B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Specification mini-language</a:t>
            </a:r>
          </a:p>
          <a:p>
            <a:pPr lvl="1"/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%[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flags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][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width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][.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precision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][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size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</a:t>
            </a:r>
          </a:p>
          <a:p>
            <a:r>
              <a:rPr lang="en-US" sz="2400" dirty="0">
                <a:ea typeface="Fira Code" panose="020B0809050000020004" pitchFamily="49" charset="0"/>
                <a:cs typeface="Fira Code" panose="020B0809050000020004" pitchFamily="49" charset="0"/>
              </a:rPr>
              <a:t>Error prone</a:t>
            </a:r>
          </a:p>
          <a:p>
            <a:r>
              <a:rPr lang="en-US" sz="2400" dirty="0">
                <a:ea typeface="Fira Code" panose="020B0809050000020004" pitchFamily="49" charset="0"/>
                <a:cs typeface="Fira Code" panose="020B0809050000020004" pitchFamily="49" charset="0"/>
              </a:rPr>
              <a:t>Non-extensible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79735-774F-1C30-8E4A-287C83E26394}"/>
              </a:ext>
            </a:extLst>
          </p:cNvPr>
          <p:cNvSpPr txBox="1"/>
          <p:nvPr/>
        </p:nvSpPr>
        <p:spPr>
          <a:xfrm>
            <a:off x="3886200" y="2985247"/>
            <a:ext cx="643156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x;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y;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show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"Point p is at </a:t>
            </a:r>
            <a:r>
              <a:rPr lang="en-US" sz="2400" b="1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%??</a:t>
            </a:r>
            <a:r>
              <a:rPr lang="en-US" sz="20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93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ABD575-0EB3-1A9A-F288-22EB4A07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Various Range</a:t>
            </a:r>
            <a:r>
              <a:rPr lang="en-US" sz="4800" dirty="0">
                <a:solidFill>
                  <a:schemeClr val="accent6"/>
                </a:solidFill>
              </a:rPr>
              <a:t> Formats </a:t>
            </a:r>
            <a:r>
              <a:rPr lang="en-US" sz="4800" dirty="0">
                <a:solidFill>
                  <a:schemeClr val="tx1"/>
                </a:solidFill>
              </a:rPr>
              <a:t>for </a:t>
            </a:r>
            <a:r>
              <a:rPr lang="en-US" sz="3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vector&lt;char&gt;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E206C-6AAD-C3FF-9541-9285EA792F19}"/>
              </a:ext>
            </a:extLst>
          </p:cNvPr>
          <p:cNvSpPr txBox="1"/>
          <p:nvPr/>
        </p:nvSpPr>
        <p:spPr>
          <a:xfrm>
            <a:off x="1097280" y="2149312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54744-205C-8EAB-D5AA-51F543CE722B}"/>
              </a:ext>
            </a:extLst>
          </p:cNvPr>
          <p:cNvSpPr txBox="1"/>
          <p:nvPr/>
        </p:nvSpPr>
        <p:spPr>
          <a:xfrm>
            <a:off x="1097280" y="2867321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effectLst/>
                <a:latin typeface="Fira Code" panose="020B0809050000020004" pitchFamily="49" charset="0"/>
              </a:rPr>
              <a:t>[H, e, l, l, o, !]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52841-C4A8-DAA9-768D-30720247CD8E}"/>
              </a:ext>
            </a:extLst>
          </p:cNvPr>
          <p:cNvSpPr txBox="1"/>
          <p:nvPr/>
        </p:nvSpPr>
        <p:spPr>
          <a:xfrm>
            <a:off x="1097280" y="3585330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[72, </a:t>
            </a:r>
            <a:r>
              <a:rPr lang="en-US" sz="2400" dirty="0">
                <a:latin typeface="Fira Code" panose="020B0809050000020004" pitchFamily="49" charset="0"/>
              </a:rPr>
              <a:t>101</a:t>
            </a:r>
            <a:r>
              <a:rPr lang="en-US" sz="2400" b="0" dirty="0">
                <a:effectLst/>
                <a:latin typeface="Fira Code" panose="020B0809050000020004" pitchFamily="49" charset="0"/>
              </a:rPr>
              <a:t>, 108, 108, 111, 33]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A49AE-1FCB-89CC-355F-59038DC4EE53}"/>
              </a:ext>
            </a:extLst>
          </p:cNvPr>
          <p:cNvSpPr txBox="1"/>
          <p:nvPr/>
        </p:nvSpPr>
        <p:spPr>
          <a:xfrm>
            <a:off x="1097280" y="5021348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[0x48, 0x65, 0x6c, 0x6c, 0x6f, 0x21]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D7F08-52E8-F996-3B91-43723F559ADB}"/>
              </a:ext>
            </a:extLst>
          </p:cNvPr>
          <p:cNvSpPr txBox="1"/>
          <p:nvPr/>
        </p:nvSpPr>
        <p:spPr>
          <a:xfrm>
            <a:off x="7068764" y="286732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"Hello!"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71D29-A835-69D7-D5EF-134C3EA5AEB6}"/>
              </a:ext>
            </a:extLst>
          </p:cNvPr>
          <p:cNvSpPr txBox="1"/>
          <p:nvPr/>
        </p:nvSpPr>
        <p:spPr>
          <a:xfrm>
            <a:off x="7161098" y="3585329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Hello!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D6968-E019-ED16-4392-F4D2D1460C7A}"/>
              </a:ext>
            </a:extLst>
          </p:cNvPr>
          <p:cNvSpPr txBox="1"/>
          <p:nvPr/>
        </p:nvSpPr>
        <p:spPr>
          <a:xfrm>
            <a:off x="1097280" y="4303339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[48, 65, 6c, 6c, 6f, 21]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49C545-EC7E-395D-665D-75C8468E26E3}"/>
              </a:ext>
            </a:extLst>
          </p:cNvPr>
          <p:cNvSpPr txBox="1"/>
          <p:nvPr/>
        </p:nvSpPr>
        <p:spPr>
          <a:xfrm>
            <a:off x="7161098" y="2149312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48:65:6c:6c:6f:21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5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7" grpId="0"/>
      <p:bldP spid="1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Ranges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2797E-610C-C7F8-CD9A-4B71DC22558C}"/>
              </a:ext>
            </a:extLst>
          </p:cNvPr>
          <p:cNvSpPr txBox="1"/>
          <p:nvPr/>
        </p:nvSpPr>
        <p:spPr>
          <a:xfrm>
            <a:off x="4241352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12EE1-8D47-57DF-EECF-B7F1A5A0D0C4}"/>
              </a:ext>
            </a:extLst>
          </p:cNvPr>
          <p:cNvSpPr txBox="1"/>
          <p:nvPr/>
        </p:nvSpPr>
        <p:spPr>
          <a:xfrm>
            <a:off x="4610364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2DD06-8811-2836-C709-25D21881922F}"/>
              </a:ext>
            </a:extLst>
          </p:cNvPr>
          <p:cNvSpPr txBox="1"/>
          <p:nvPr/>
        </p:nvSpPr>
        <p:spPr>
          <a:xfrm>
            <a:off x="4979376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69E044-EAE8-1856-38C5-9FF4061C2B4F}"/>
              </a:ext>
            </a:extLst>
          </p:cNvPr>
          <p:cNvSpPr txBox="1"/>
          <p:nvPr/>
        </p:nvSpPr>
        <p:spPr>
          <a:xfrm>
            <a:off x="5348388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A1D821-8CB2-8730-D449-B54FE460F4B4}"/>
              </a:ext>
            </a:extLst>
          </p:cNvPr>
          <p:cNvSpPr txBox="1"/>
          <p:nvPr/>
        </p:nvSpPr>
        <p:spPr>
          <a:xfrm>
            <a:off x="5717400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1F573-0A7F-8912-F2BE-965348D17662}"/>
              </a:ext>
            </a:extLst>
          </p:cNvPr>
          <p:cNvSpPr txBox="1"/>
          <p:nvPr/>
        </p:nvSpPr>
        <p:spPr>
          <a:xfrm>
            <a:off x="6086412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962205-BAEC-64E7-DD8B-67A2DB1D2C0C}"/>
              </a:ext>
            </a:extLst>
          </p:cNvPr>
          <p:cNvSpPr txBox="1"/>
          <p:nvPr/>
        </p:nvSpPr>
        <p:spPr>
          <a:xfrm>
            <a:off x="6455424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6DC216-D98C-DC8E-68EB-FAA4B4037E55}"/>
              </a:ext>
            </a:extLst>
          </p:cNvPr>
          <p:cNvSpPr txBox="1"/>
          <p:nvPr/>
        </p:nvSpPr>
        <p:spPr>
          <a:xfrm>
            <a:off x="6824436" y="296731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85A58-C507-CC60-1CD4-067D61AF155A}"/>
              </a:ext>
            </a:extLst>
          </p:cNvPr>
          <p:cNvSpPr txBox="1"/>
          <p:nvPr/>
        </p:nvSpPr>
        <p:spPr>
          <a:xfrm>
            <a:off x="7193448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2E559F-93B2-1EEF-FAA0-BB127071F139}"/>
              </a:ext>
            </a:extLst>
          </p:cNvPr>
          <p:cNvSpPr txBox="1"/>
          <p:nvPr/>
        </p:nvSpPr>
        <p:spPr>
          <a:xfrm>
            <a:off x="7562460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4CF5B2-91C5-3444-30E3-56F5077EFEE1}"/>
              </a:ext>
            </a:extLst>
          </p:cNvPr>
          <p:cNvSpPr txBox="1"/>
          <p:nvPr/>
        </p:nvSpPr>
        <p:spPr>
          <a:xfrm>
            <a:off x="7931472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64FB00-5845-37E8-F0A4-9AB9F5076FE7}"/>
              </a:ext>
            </a:extLst>
          </p:cNvPr>
          <p:cNvSpPr txBox="1"/>
          <p:nvPr/>
        </p:nvSpPr>
        <p:spPr>
          <a:xfrm>
            <a:off x="8300484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B03051-16A7-946B-0925-95FC0955CF05}"/>
              </a:ext>
            </a:extLst>
          </p:cNvPr>
          <p:cNvSpPr txBox="1"/>
          <p:nvPr/>
        </p:nvSpPr>
        <p:spPr>
          <a:xfrm>
            <a:off x="8669496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B8FFCF-8756-37C1-05E9-02259B9DF046}"/>
              </a:ext>
            </a:extLst>
          </p:cNvPr>
          <p:cNvSpPr txBox="1"/>
          <p:nvPr/>
        </p:nvSpPr>
        <p:spPr>
          <a:xfrm>
            <a:off x="9038508" y="296731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31A980-D992-EA66-AF10-9A3273BD4554}"/>
              </a:ext>
            </a:extLst>
          </p:cNvPr>
          <p:cNvSpPr txBox="1"/>
          <p:nvPr/>
        </p:nvSpPr>
        <p:spPr>
          <a:xfrm>
            <a:off x="9407520" y="296731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0DD1E4-B39E-A29A-B552-AAF38FD1EB36}"/>
              </a:ext>
            </a:extLst>
          </p:cNvPr>
          <p:cNvSpPr txBox="1"/>
          <p:nvPr/>
        </p:nvSpPr>
        <p:spPr>
          <a:xfrm>
            <a:off x="9776532" y="296731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586090-1DD0-71B2-8958-0834443C5F6F}"/>
              </a:ext>
            </a:extLst>
          </p:cNvPr>
          <p:cNvCxnSpPr>
            <a:cxnSpLocks/>
          </p:cNvCxnSpPr>
          <p:nvPr/>
        </p:nvCxnSpPr>
        <p:spPr>
          <a:xfrm>
            <a:off x="6455424" y="3786692"/>
            <a:ext cx="3690120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D4E8689-1E5A-91DB-57B0-3008A838CD10}"/>
              </a:ext>
            </a:extLst>
          </p:cNvPr>
          <p:cNvSpPr/>
          <p:nvPr/>
        </p:nvSpPr>
        <p:spPr>
          <a:xfrm>
            <a:off x="6824436" y="2967311"/>
            <a:ext cx="3690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1A1569-2355-F020-9368-8BB0AD1FE2A1}"/>
              </a:ext>
            </a:extLst>
          </p:cNvPr>
          <p:cNvCxnSpPr>
            <a:cxnSpLocks/>
          </p:cNvCxnSpPr>
          <p:nvPr/>
        </p:nvCxnSpPr>
        <p:spPr>
          <a:xfrm>
            <a:off x="6989814" y="2241755"/>
            <a:ext cx="0" cy="617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6B855F6-1EE8-2870-9812-EF4D7BBF2B7A}"/>
              </a:ext>
            </a:extLst>
          </p:cNvPr>
          <p:cNvSpPr txBox="1"/>
          <p:nvPr/>
        </p:nvSpPr>
        <p:spPr>
          <a:xfrm>
            <a:off x="1289256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D366BA-75C7-753B-FDB6-CA52AFCFF27D}"/>
              </a:ext>
            </a:extLst>
          </p:cNvPr>
          <p:cNvSpPr txBox="1"/>
          <p:nvPr/>
        </p:nvSpPr>
        <p:spPr>
          <a:xfrm>
            <a:off x="1658268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9311EC-264F-9352-A9E7-80E8FCF876FD}"/>
              </a:ext>
            </a:extLst>
          </p:cNvPr>
          <p:cNvSpPr txBox="1"/>
          <p:nvPr/>
        </p:nvSpPr>
        <p:spPr>
          <a:xfrm>
            <a:off x="2027280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FF1073-81B9-9DE1-04FC-796BAE9AC3EE}"/>
              </a:ext>
            </a:extLst>
          </p:cNvPr>
          <p:cNvSpPr txBox="1"/>
          <p:nvPr/>
        </p:nvSpPr>
        <p:spPr>
          <a:xfrm>
            <a:off x="2396292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69EACA-016F-682D-AF10-88B8548FF13E}"/>
              </a:ext>
            </a:extLst>
          </p:cNvPr>
          <p:cNvSpPr txBox="1"/>
          <p:nvPr/>
        </p:nvSpPr>
        <p:spPr>
          <a:xfrm>
            <a:off x="2765304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59A855-0D82-1352-87A1-430A2558882D}"/>
              </a:ext>
            </a:extLst>
          </p:cNvPr>
          <p:cNvSpPr txBox="1"/>
          <p:nvPr/>
        </p:nvSpPr>
        <p:spPr>
          <a:xfrm>
            <a:off x="3134316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4B2278-1AA2-02DB-80A6-1EF6B16EBC38}"/>
              </a:ext>
            </a:extLst>
          </p:cNvPr>
          <p:cNvSpPr txBox="1"/>
          <p:nvPr/>
        </p:nvSpPr>
        <p:spPr>
          <a:xfrm>
            <a:off x="3503328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C9CF8F-F259-2A9B-FB4B-4BC4FF3218E3}"/>
              </a:ext>
            </a:extLst>
          </p:cNvPr>
          <p:cNvSpPr txBox="1"/>
          <p:nvPr/>
        </p:nvSpPr>
        <p:spPr>
          <a:xfrm>
            <a:off x="3872340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309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Ranges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2797E-610C-C7F8-CD9A-4B71DC22558C}"/>
              </a:ext>
            </a:extLst>
          </p:cNvPr>
          <p:cNvSpPr txBox="1"/>
          <p:nvPr/>
        </p:nvSpPr>
        <p:spPr>
          <a:xfrm>
            <a:off x="4241352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12EE1-8D47-57DF-EECF-B7F1A5A0D0C4}"/>
              </a:ext>
            </a:extLst>
          </p:cNvPr>
          <p:cNvSpPr txBox="1"/>
          <p:nvPr/>
        </p:nvSpPr>
        <p:spPr>
          <a:xfrm>
            <a:off x="4610364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2DD06-8811-2836-C709-25D21881922F}"/>
              </a:ext>
            </a:extLst>
          </p:cNvPr>
          <p:cNvSpPr txBox="1"/>
          <p:nvPr/>
        </p:nvSpPr>
        <p:spPr>
          <a:xfrm>
            <a:off x="4979376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69E044-EAE8-1856-38C5-9FF4061C2B4F}"/>
              </a:ext>
            </a:extLst>
          </p:cNvPr>
          <p:cNvSpPr txBox="1"/>
          <p:nvPr/>
        </p:nvSpPr>
        <p:spPr>
          <a:xfrm>
            <a:off x="5348388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A1D821-8CB2-8730-D449-B54FE460F4B4}"/>
              </a:ext>
            </a:extLst>
          </p:cNvPr>
          <p:cNvSpPr txBox="1"/>
          <p:nvPr/>
        </p:nvSpPr>
        <p:spPr>
          <a:xfrm>
            <a:off x="5717400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1F573-0A7F-8912-F2BE-965348D17662}"/>
              </a:ext>
            </a:extLst>
          </p:cNvPr>
          <p:cNvSpPr txBox="1"/>
          <p:nvPr/>
        </p:nvSpPr>
        <p:spPr>
          <a:xfrm>
            <a:off x="6086412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962205-BAEC-64E7-DD8B-67A2DB1D2C0C}"/>
              </a:ext>
            </a:extLst>
          </p:cNvPr>
          <p:cNvSpPr txBox="1"/>
          <p:nvPr/>
        </p:nvSpPr>
        <p:spPr>
          <a:xfrm>
            <a:off x="6455424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6DC216-D98C-DC8E-68EB-FAA4B4037E55}"/>
              </a:ext>
            </a:extLst>
          </p:cNvPr>
          <p:cNvSpPr txBox="1"/>
          <p:nvPr/>
        </p:nvSpPr>
        <p:spPr>
          <a:xfrm>
            <a:off x="7193448" y="296730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85A58-C507-CC60-1CD4-067D61AF155A}"/>
              </a:ext>
            </a:extLst>
          </p:cNvPr>
          <p:cNvSpPr txBox="1"/>
          <p:nvPr/>
        </p:nvSpPr>
        <p:spPr>
          <a:xfrm>
            <a:off x="7562460" y="296730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2E559F-93B2-1EEF-FAA0-BB127071F139}"/>
              </a:ext>
            </a:extLst>
          </p:cNvPr>
          <p:cNvSpPr txBox="1"/>
          <p:nvPr/>
        </p:nvSpPr>
        <p:spPr>
          <a:xfrm>
            <a:off x="7931472" y="296730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4CF5B2-91C5-3444-30E3-56F5077EFEE1}"/>
              </a:ext>
            </a:extLst>
          </p:cNvPr>
          <p:cNvSpPr txBox="1"/>
          <p:nvPr/>
        </p:nvSpPr>
        <p:spPr>
          <a:xfrm>
            <a:off x="8300484" y="296730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64FB00-5845-37E8-F0A4-9AB9F5076FE7}"/>
              </a:ext>
            </a:extLst>
          </p:cNvPr>
          <p:cNvSpPr txBox="1"/>
          <p:nvPr/>
        </p:nvSpPr>
        <p:spPr>
          <a:xfrm>
            <a:off x="8669496" y="296730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B03051-16A7-946B-0925-95FC0955CF05}"/>
              </a:ext>
            </a:extLst>
          </p:cNvPr>
          <p:cNvSpPr txBox="1"/>
          <p:nvPr/>
        </p:nvSpPr>
        <p:spPr>
          <a:xfrm>
            <a:off x="9038508" y="296729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B8FFCF-8756-37C1-05E9-02259B9DF046}"/>
              </a:ext>
            </a:extLst>
          </p:cNvPr>
          <p:cNvSpPr txBox="1"/>
          <p:nvPr/>
        </p:nvSpPr>
        <p:spPr>
          <a:xfrm>
            <a:off x="9407520" y="296729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31A980-D992-EA66-AF10-9A3273BD4554}"/>
              </a:ext>
            </a:extLst>
          </p:cNvPr>
          <p:cNvSpPr txBox="1"/>
          <p:nvPr/>
        </p:nvSpPr>
        <p:spPr>
          <a:xfrm>
            <a:off x="9776532" y="296729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0DD1E4-B39E-A29A-B552-AAF38FD1EB36}"/>
              </a:ext>
            </a:extLst>
          </p:cNvPr>
          <p:cNvSpPr txBox="1"/>
          <p:nvPr/>
        </p:nvSpPr>
        <p:spPr>
          <a:xfrm>
            <a:off x="10145544" y="296729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586090-1DD0-71B2-8958-0834443C5F6F}"/>
              </a:ext>
            </a:extLst>
          </p:cNvPr>
          <p:cNvCxnSpPr>
            <a:cxnSpLocks/>
          </p:cNvCxnSpPr>
          <p:nvPr/>
        </p:nvCxnSpPr>
        <p:spPr>
          <a:xfrm>
            <a:off x="6455424" y="3786692"/>
            <a:ext cx="4059132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6B855F6-1EE8-2870-9812-EF4D7BBF2B7A}"/>
              </a:ext>
            </a:extLst>
          </p:cNvPr>
          <p:cNvSpPr txBox="1"/>
          <p:nvPr/>
        </p:nvSpPr>
        <p:spPr>
          <a:xfrm>
            <a:off x="1289256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D366BA-75C7-753B-FDB6-CA52AFCFF27D}"/>
              </a:ext>
            </a:extLst>
          </p:cNvPr>
          <p:cNvSpPr txBox="1"/>
          <p:nvPr/>
        </p:nvSpPr>
        <p:spPr>
          <a:xfrm>
            <a:off x="1658268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9311EC-264F-9352-A9E7-80E8FCF876FD}"/>
              </a:ext>
            </a:extLst>
          </p:cNvPr>
          <p:cNvSpPr txBox="1"/>
          <p:nvPr/>
        </p:nvSpPr>
        <p:spPr>
          <a:xfrm>
            <a:off x="2027280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FF1073-81B9-9DE1-04FC-796BAE9AC3EE}"/>
              </a:ext>
            </a:extLst>
          </p:cNvPr>
          <p:cNvSpPr txBox="1"/>
          <p:nvPr/>
        </p:nvSpPr>
        <p:spPr>
          <a:xfrm>
            <a:off x="2396292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69EACA-016F-682D-AF10-88B8548FF13E}"/>
              </a:ext>
            </a:extLst>
          </p:cNvPr>
          <p:cNvSpPr txBox="1"/>
          <p:nvPr/>
        </p:nvSpPr>
        <p:spPr>
          <a:xfrm>
            <a:off x="2765304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59A855-0D82-1352-87A1-430A2558882D}"/>
              </a:ext>
            </a:extLst>
          </p:cNvPr>
          <p:cNvSpPr txBox="1"/>
          <p:nvPr/>
        </p:nvSpPr>
        <p:spPr>
          <a:xfrm>
            <a:off x="3134316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4B2278-1AA2-02DB-80A6-1EF6B16EBC38}"/>
              </a:ext>
            </a:extLst>
          </p:cNvPr>
          <p:cNvSpPr txBox="1"/>
          <p:nvPr/>
        </p:nvSpPr>
        <p:spPr>
          <a:xfrm>
            <a:off x="3503328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C9CF8F-F259-2A9B-FB4B-4BC4FF3218E3}"/>
              </a:ext>
            </a:extLst>
          </p:cNvPr>
          <p:cNvSpPr txBox="1"/>
          <p:nvPr/>
        </p:nvSpPr>
        <p:spPr>
          <a:xfrm>
            <a:off x="3872340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B49650-E5A2-2C82-14C7-AC5E485ECD4D}"/>
              </a:ext>
            </a:extLst>
          </p:cNvPr>
          <p:cNvSpPr txBox="1"/>
          <p:nvPr/>
        </p:nvSpPr>
        <p:spPr>
          <a:xfrm>
            <a:off x="6824436" y="296730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6FB28-9177-D55B-D51F-69DB301C66D8}"/>
              </a:ext>
            </a:extLst>
          </p:cNvPr>
          <p:cNvSpPr/>
          <p:nvPr/>
        </p:nvSpPr>
        <p:spPr>
          <a:xfrm>
            <a:off x="7183523" y="2967288"/>
            <a:ext cx="3690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69BD8E-893C-19F1-4358-0FBECEEB4461}"/>
              </a:ext>
            </a:extLst>
          </p:cNvPr>
          <p:cNvCxnSpPr>
            <a:cxnSpLocks/>
          </p:cNvCxnSpPr>
          <p:nvPr/>
        </p:nvCxnSpPr>
        <p:spPr>
          <a:xfrm>
            <a:off x="7377954" y="2248699"/>
            <a:ext cx="0" cy="617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12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52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4576808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1528808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underlying</a:t>
            </a:r>
          </a:p>
        </p:txBody>
      </p:sp>
    </p:spTree>
    <p:extLst>
      <p:ext uri="{BB962C8B-B14F-4D97-AF65-F5344CB8AC3E}">
        <p14:creationId xmlns:p14="http://schemas.microsoft.com/office/powerpoint/2010/main" val="247596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7624808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4576808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underlying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528808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</p:spTree>
    <p:extLst>
      <p:ext uri="{BB962C8B-B14F-4D97-AF65-F5344CB8AC3E}">
        <p14:creationId xmlns:p14="http://schemas.microsoft.com/office/powerpoint/2010/main" val="420031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underlying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5181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[48, 65, 6c, 6c, 6f, 21]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64678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[0x48, 0x65, 0x6c, 0x6c, 0x6f, 0x21]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76838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[72, </a:t>
            </a:r>
            <a:r>
              <a:rPr lang="en-US" sz="2400" dirty="0">
                <a:latin typeface="Fira Code" panose="020B0809050000020004" pitchFamily="49" charset="0"/>
              </a:rPr>
              <a:t>101</a:t>
            </a:r>
            <a:r>
              <a:rPr lang="en-US" sz="2400" b="0" dirty="0">
                <a:effectLst/>
                <a:latin typeface="Fira Code" panose="020B0809050000020004" pitchFamily="49" charset="0"/>
              </a:rPr>
              <a:t>, 108, 108, 111, 33]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8061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B9A-9A44-8C49-16C2-5DAA5D8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428A7-6AF8-D0CD-AF97-E3E1B420C077}"/>
              </a:ext>
            </a:extLst>
          </p:cNvPr>
          <p:cNvSpPr txBox="1"/>
          <p:nvPr/>
        </p:nvSpPr>
        <p:spPr>
          <a:xfrm>
            <a:off x="1097280" y="2274838"/>
            <a:ext cx="53463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"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 is "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DEC86-84FB-CA8D-9917-A4E43A2AB02B}"/>
              </a:ext>
            </a:extLst>
          </p:cNvPr>
          <p:cNvSpPr txBox="1"/>
          <p:nvPr/>
        </p:nvSpPr>
        <p:spPr>
          <a:xfrm>
            <a:off x="6126480" y="4580877"/>
            <a:ext cx="497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48879 is 1234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effectLst/>
                <a:latin typeface="Fira Code" panose="020B0809050000020004" pitchFamily="49" charset="0"/>
              </a:rPr>
              <a:t>[nHn, nen, nln, nln, non, n!n]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n^3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8108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effectLst/>
                <a:latin typeface="Fira Code" panose="020B0809050000020004" pitchFamily="49" charset="0"/>
              </a:rPr>
              <a:t>nHn, nen, nln, nln, non, n!n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n^3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70024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487864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effectLst/>
                <a:latin typeface="Fira Code" panose="020B0809050000020004" pitchFamily="49" charset="0"/>
              </a:rPr>
              <a:t>nHn, nen, nln, nln, non, n!n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439864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n^3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FCB3F-6AB5-E3ED-E178-6BC6999C745A}"/>
              </a:ext>
            </a:extLst>
          </p:cNvPr>
          <p:cNvSpPr txBox="1"/>
          <p:nvPr/>
        </p:nvSpPr>
        <p:spPr>
          <a:xfrm>
            <a:off x="5008336" y="2455257"/>
            <a:ext cx="431528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69374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Ranges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792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[[0x48], [0x65, 0x6c], [0x6c, 0x6f, 0x21]]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A781F-29A5-ED1F-A6EB-B50087E22CD6}"/>
              </a:ext>
            </a:extLst>
          </p:cNvPr>
          <p:cNvSpPr txBox="1"/>
          <p:nvPr/>
        </p:nvSpPr>
        <p:spPr>
          <a:xfrm>
            <a:off x="11058675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BB56C-FB7E-3316-FE7F-0CFEF9653E48}"/>
              </a:ext>
            </a:extLst>
          </p:cNvPr>
          <p:cNvSpPr txBox="1"/>
          <p:nvPr/>
        </p:nvSpPr>
        <p:spPr>
          <a:xfrm>
            <a:off x="8919391" y="2455257"/>
            <a:ext cx="2139283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78434-5D5E-95EE-20CA-2F5917F09AAB}"/>
              </a:ext>
            </a:extLst>
          </p:cNvPr>
          <p:cNvSpPr txBox="1"/>
          <p:nvPr/>
        </p:nvSpPr>
        <p:spPr>
          <a:xfrm>
            <a:off x="8487864" y="2455256"/>
            <a:ext cx="431528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A80F4-E79A-C03A-D8E5-6A8A314CF8BA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6E2627-CFF5-FF86-3085-F5C59E41A24F}"/>
              </a:ext>
            </a:extLst>
          </p:cNvPr>
          <p:cNvSpPr txBox="1"/>
          <p:nvPr/>
        </p:nvSpPr>
        <p:spPr>
          <a:xfrm>
            <a:off x="5439864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185E3-9298-3595-DA30-A417BAF9683C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C6EB-0943-09B5-ADB7-D1ADA56A7E5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47A3A-FC56-34D9-9B41-6C11001B7CCF}"/>
              </a:ext>
            </a:extLst>
          </p:cNvPr>
          <p:cNvSpPr txBox="1"/>
          <p:nvPr/>
        </p:nvSpPr>
        <p:spPr>
          <a:xfrm>
            <a:off x="5008336" y="2455257"/>
            <a:ext cx="431528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466D9F-2F34-260B-E8AA-D616A7C8CB9D}"/>
              </a:ext>
            </a:extLst>
          </p:cNvPr>
          <p:cNvCxnSpPr/>
          <p:nvPr/>
        </p:nvCxnSpPr>
        <p:spPr>
          <a:xfrm flipV="1">
            <a:off x="1960336" y="1905267"/>
            <a:ext cx="9529867" cy="530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0DD7A3-B296-609A-18EF-253996FF00B8}"/>
              </a:ext>
            </a:extLst>
          </p:cNvPr>
          <p:cNvSpPr txBox="1"/>
          <p:nvPr/>
        </p:nvSpPr>
        <p:spPr>
          <a:xfrm>
            <a:off x="2666508" y="1789084"/>
            <a:ext cx="233269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vector&lt;vector&lt;char&gt;&gt;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003855-2A63-7491-1E97-C21A99E7872E}"/>
              </a:ext>
            </a:extLst>
          </p:cNvPr>
          <p:cNvCxnSpPr>
            <a:cxnSpLocks/>
          </p:cNvCxnSpPr>
          <p:nvPr/>
        </p:nvCxnSpPr>
        <p:spPr>
          <a:xfrm flipV="1">
            <a:off x="5602439" y="2125122"/>
            <a:ext cx="5887764" cy="2654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D25B0A-7C21-3E18-3CFE-F866C6316B10}"/>
              </a:ext>
            </a:extLst>
          </p:cNvPr>
          <p:cNvSpPr txBox="1"/>
          <p:nvPr/>
        </p:nvSpPr>
        <p:spPr>
          <a:xfrm>
            <a:off x="6104830" y="1984506"/>
            <a:ext cx="1473480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vector&lt;char&gt;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A9D0E4-5C58-C838-0AF2-65AAD2E5A97A}"/>
              </a:ext>
            </a:extLst>
          </p:cNvPr>
          <p:cNvCxnSpPr>
            <a:cxnSpLocks/>
          </p:cNvCxnSpPr>
          <p:nvPr/>
        </p:nvCxnSpPr>
        <p:spPr>
          <a:xfrm>
            <a:off x="8919391" y="2333944"/>
            <a:ext cx="25708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0D6E9F-7C19-CCCD-7CE9-DB7CA96AA580}"/>
              </a:ext>
            </a:extLst>
          </p:cNvPr>
          <p:cNvSpPr txBox="1"/>
          <p:nvPr/>
        </p:nvSpPr>
        <p:spPr>
          <a:xfrm>
            <a:off x="9227121" y="2185586"/>
            <a:ext cx="6142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084037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 animBg="1"/>
      <p:bldP spid="3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Ranges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941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0" dirty="0">
                <a:effectLst/>
                <a:latin typeface="Fira Code" panose="020B0809050000020004" pitchFamily="49" charset="0"/>
              </a:rPr>
              <a:t>[******[0x48]******, ***[0x65, 0x6c]***, [0x6c, 0x6f, 0x21]]</a:t>
            </a:r>
            <a:endParaRPr lang="en-US" sz="20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A781F-29A5-ED1F-A6EB-B50087E22CD6}"/>
              </a:ext>
            </a:extLst>
          </p:cNvPr>
          <p:cNvSpPr txBox="1"/>
          <p:nvPr/>
        </p:nvSpPr>
        <p:spPr>
          <a:xfrm>
            <a:off x="11058675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BB56C-FB7E-3316-FE7F-0CFEF9653E48}"/>
              </a:ext>
            </a:extLst>
          </p:cNvPr>
          <p:cNvSpPr txBox="1"/>
          <p:nvPr/>
        </p:nvSpPr>
        <p:spPr>
          <a:xfrm>
            <a:off x="8919391" y="2455257"/>
            <a:ext cx="2139283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78434-5D5E-95EE-20CA-2F5917F09AAB}"/>
              </a:ext>
            </a:extLst>
          </p:cNvPr>
          <p:cNvSpPr txBox="1"/>
          <p:nvPr/>
        </p:nvSpPr>
        <p:spPr>
          <a:xfrm>
            <a:off x="8487864" y="2455256"/>
            <a:ext cx="431528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A80F4-E79A-C03A-D8E5-6A8A314CF8BA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6E2627-CFF5-FF86-3085-F5C59E41A24F}"/>
              </a:ext>
            </a:extLst>
          </p:cNvPr>
          <p:cNvSpPr txBox="1"/>
          <p:nvPr/>
        </p:nvSpPr>
        <p:spPr>
          <a:xfrm>
            <a:off x="5439864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*^18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185E3-9298-3595-DA30-A417BAF9683C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C6EB-0943-09B5-ADB7-D1ADA56A7E5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47A3A-FC56-34D9-9B41-6C11001B7CCF}"/>
              </a:ext>
            </a:extLst>
          </p:cNvPr>
          <p:cNvSpPr txBox="1"/>
          <p:nvPr/>
        </p:nvSpPr>
        <p:spPr>
          <a:xfrm>
            <a:off x="5008336" y="2455257"/>
            <a:ext cx="431528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1ED910-F933-471A-731F-87E6E1D4FAF7}"/>
              </a:ext>
            </a:extLst>
          </p:cNvPr>
          <p:cNvCxnSpPr/>
          <p:nvPr/>
        </p:nvCxnSpPr>
        <p:spPr>
          <a:xfrm flipV="1">
            <a:off x="1960336" y="1905267"/>
            <a:ext cx="9529867" cy="530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A34465-3399-D248-1DCC-BF597BC42DC3}"/>
              </a:ext>
            </a:extLst>
          </p:cNvPr>
          <p:cNvSpPr txBox="1"/>
          <p:nvPr/>
        </p:nvSpPr>
        <p:spPr>
          <a:xfrm>
            <a:off x="2666508" y="1789084"/>
            <a:ext cx="233269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vector&lt;vector&lt;char&gt;&gt;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70BCBE-4440-C809-CB3F-76609089315B}"/>
              </a:ext>
            </a:extLst>
          </p:cNvPr>
          <p:cNvCxnSpPr>
            <a:cxnSpLocks/>
          </p:cNvCxnSpPr>
          <p:nvPr/>
        </p:nvCxnSpPr>
        <p:spPr>
          <a:xfrm flipV="1">
            <a:off x="5602439" y="2125122"/>
            <a:ext cx="5887764" cy="2654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08E923-1D35-8C0F-F26C-8143878DF692}"/>
              </a:ext>
            </a:extLst>
          </p:cNvPr>
          <p:cNvSpPr txBox="1"/>
          <p:nvPr/>
        </p:nvSpPr>
        <p:spPr>
          <a:xfrm>
            <a:off x="6104830" y="1984506"/>
            <a:ext cx="1473480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vector&lt;char&gt;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953A38-34B8-1AA1-5275-CADFB07F60C2}"/>
              </a:ext>
            </a:extLst>
          </p:cNvPr>
          <p:cNvCxnSpPr>
            <a:cxnSpLocks/>
          </p:cNvCxnSpPr>
          <p:nvPr/>
        </p:nvCxnSpPr>
        <p:spPr>
          <a:xfrm>
            <a:off x="8919391" y="2333944"/>
            <a:ext cx="25708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C23137-FE34-F7B4-5825-BC435575D18F}"/>
              </a:ext>
            </a:extLst>
          </p:cNvPr>
          <p:cNvSpPr txBox="1"/>
          <p:nvPr/>
        </p:nvSpPr>
        <p:spPr>
          <a:xfrm>
            <a:off x="9227121" y="2185586"/>
            <a:ext cx="6142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1545001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Ranges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941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0" dirty="0">
                <a:effectLst/>
                <a:latin typeface="Fira Code" panose="020B0809050000020004" pitchFamily="49" charset="0"/>
              </a:rPr>
              <a:t>******[0x48]******, ***[0x65, 0x6c]***, [0x6c, 0x6f, 0x21]</a:t>
            </a:r>
            <a:endParaRPr lang="en-US" sz="20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A781F-29A5-ED1F-A6EB-B50087E22CD6}"/>
              </a:ext>
            </a:extLst>
          </p:cNvPr>
          <p:cNvSpPr txBox="1"/>
          <p:nvPr/>
        </p:nvSpPr>
        <p:spPr>
          <a:xfrm>
            <a:off x="11058675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BB56C-FB7E-3316-FE7F-0CFEF9653E48}"/>
              </a:ext>
            </a:extLst>
          </p:cNvPr>
          <p:cNvSpPr txBox="1"/>
          <p:nvPr/>
        </p:nvSpPr>
        <p:spPr>
          <a:xfrm>
            <a:off x="8919391" y="2455257"/>
            <a:ext cx="2139283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78434-5D5E-95EE-20CA-2F5917F09AAB}"/>
              </a:ext>
            </a:extLst>
          </p:cNvPr>
          <p:cNvSpPr txBox="1"/>
          <p:nvPr/>
        </p:nvSpPr>
        <p:spPr>
          <a:xfrm>
            <a:off x="8487864" y="2455256"/>
            <a:ext cx="431528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A80F4-E79A-C03A-D8E5-6A8A314CF8BA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6E2627-CFF5-FF86-3085-F5C59E41A24F}"/>
              </a:ext>
            </a:extLst>
          </p:cNvPr>
          <p:cNvSpPr txBox="1"/>
          <p:nvPr/>
        </p:nvSpPr>
        <p:spPr>
          <a:xfrm>
            <a:off x="5439864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*^18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185E3-9298-3595-DA30-A417BAF9683C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C6EB-0943-09B5-ADB7-D1ADA56A7E5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47A3A-FC56-34D9-9B41-6C11001B7CCF}"/>
              </a:ext>
            </a:extLst>
          </p:cNvPr>
          <p:cNvSpPr txBox="1"/>
          <p:nvPr/>
        </p:nvSpPr>
        <p:spPr>
          <a:xfrm>
            <a:off x="5008336" y="2455257"/>
            <a:ext cx="431528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1ED910-F933-471A-731F-87E6E1D4FAF7}"/>
              </a:ext>
            </a:extLst>
          </p:cNvPr>
          <p:cNvCxnSpPr/>
          <p:nvPr/>
        </p:nvCxnSpPr>
        <p:spPr>
          <a:xfrm flipV="1">
            <a:off x="1960336" y="1905267"/>
            <a:ext cx="9529867" cy="530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A34465-3399-D248-1DCC-BF597BC42DC3}"/>
              </a:ext>
            </a:extLst>
          </p:cNvPr>
          <p:cNvSpPr txBox="1"/>
          <p:nvPr/>
        </p:nvSpPr>
        <p:spPr>
          <a:xfrm>
            <a:off x="2666508" y="1789084"/>
            <a:ext cx="233269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vector&lt;vector&lt;char&gt;&gt;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70BCBE-4440-C809-CB3F-76609089315B}"/>
              </a:ext>
            </a:extLst>
          </p:cNvPr>
          <p:cNvCxnSpPr>
            <a:cxnSpLocks/>
          </p:cNvCxnSpPr>
          <p:nvPr/>
        </p:nvCxnSpPr>
        <p:spPr>
          <a:xfrm flipV="1">
            <a:off x="5602439" y="2125122"/>
            <a:ext cx="5887764" cy="2654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08E923-1D35-8C0F-F26C-8143878DF692}"/>
              </a:ext>
            </a:extLst>
          </p:cNvPr>
          <p:cNvSpPr txBox="1"/>
          <p:nvPr/>
        </p:nvSpPr>
        <p:spPr>
          <a:xfrm>
            <a:off x="6104830" y="1984506"/>
            <a:ext cx="1473480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vector&lt;char&gt;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953A38-34B8-1AA1-5275-CADFB07F60C2}"/>
              </a:ext>
            </a:extLst>
          </p:cNvPr>
          <p:cNvCxnSpPr>
            <a:cxnSpLocks/>
          </p:cNvCxnSpPr>
          <p:nvPr/>
        </p:nvCxnSpPr>
        <p:spPr>
          <a:xfrm>
            <a:off x="8919391" y="2333944"/>
            <a:ext cx="25708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C23137-FE34-F7B4-5825-BC435575D18F}"/>
              </a:ext>
            </a:extLst>
          </p:cNvPr>
          <p:cNvSpPr txBox="1"/>
          <p:nvPr/>
        </p:nvSpPr>
        <p:spPr>
          <a:xfrm>
            <a:off x="9227121" y="2185586"/>
            <a:ext cx="6142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651943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957215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80425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82677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80425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87606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80425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B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97593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21911</TotalTime>
  <Words>16400</Words>
  <Application>Microsoft Office PowerPoint</Application>
  <PresentationFormat>Widescreen</PresentationFormat>
  <Paragraphs>2723</Paragraphs>
  <Slides>192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192</vt:i4>
      </vt:variant>
    </vt:vector>
  </HeadingPairs>
  <TitlesOfParts>
    <vt:vector size="200" baseType="lpstr">
      <vt:lpstr>Arial</vt:lpstr>
      <vt:lpstr>Calibri</vt:lpstr>
      <vt:lpstr>Calibri Light</vt:lpstr>
      <vt:lpstr>Courier New</vt:lpstr>
      <vt:lpstr>Fira Code</vt:lpstr>
      <vt:lpstr>Fira Code, Consolas,  Courier New</vt:lpstr>
      <vt:lpstr>Times New Roman</vt:lpstr>
      <vt:lpstr>Retrospect</vt:lpstr>
      <vt:lpstr>The Surprising Complexity of Formatting Ranges</vt:lpstr>
      <vt:lpstr>About Me</vt:lpstr>
      <vt:lpstr>About Me</vt:lpstr>
      <vt:lpstr>About Me</vt:lpstr>
      <vt:lpstr>In the beginning, there was printf</vt:lpstr>
      <vt:lpstr>In the beginning, there was printf</vt:lpstr>
      <vt:lpstr>In the beginning, there was printf</vt:lpstr>
      <vt:lpstr>In the beginning, there was printf</vt:lpstr>
      <vt:lpstr>Then C++ introduced iostreams</vt:lpstr>
      <vt:lpstr>Then C++ introduced iostreams</vt:lpstr>
      <vt:lpstr>Then C++ introduced iostreams</vt:lpstr>
      <vt:lpstr>Then C++ introduced iostreams</vt:lpstr>
      <vt:lpstr>Then C++ introduced iostreams</vt:lpstr>
      <vt:lpstr>Custom manipulators with iostreams</vt:lpstr>
      <vt:lpstr>Then there was {fmt}</vt:lpstr>
      <vt:lpstr>Intro to {fmt}</vt:lpstr>
      <vt:lpstr>Intro to {fmt}</vt:lpstr>
      <vt:lpstr>Intro to {fmt}</vt:lpstr>
      <vt:lpstr>Intro to {fmt}</vt:lpstr>
      <vt:lpstr>Intro to {fmt}</vt:lpstr>
      <vt:lpstr>Intro to {fmt}</vt:lpstr>
      <vt:lpstr>Intro to {fmt}</vt:lpstr>
      <vt:lpstr>Intro to {fmt}</vt:lpstr>
      <vt:lpstr>Intro to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Dynamic Formatting in {fmt}</vt:lpstr>
      <vt:lpstr>Dynamic Formatting in {fmt}</vt:lpstr>
      <vt:lpstr>Dynamic Formatting in {fmt}</vt:lpstr>
      <vt:lpstr>Dynamic Formatting in {fmt}</vt:lpstr>
      <vt:lpstr>Dynamic Formatting in {fmt}</vt:lpstr>
      <vt:lpstr>Dynamic Parsing in {fmt}</vt:lpstr>
      <vt:lpstr>Dynamic Parsing in {fmt}</vt:lpstr>
      <vt:lpstr>Dynamic Parsing in {fmt}</vt:lpstr>
      <vt:lpstr>Dynamic Parsing in {fmt}</vt:lpstr>
      <vt:lpstr>Dynamic Parsing in {fmt}</vt:lpstr>
      <vt:lpstr>Dynamic Parsing in {fmt}</vt:lpstr>
      <vt:lpstr>Dynamic Parsing in {fmt}</vt:lpstr>
      <vt:lpstr>Dynamic Parsing in {fmt}</vt:lpstr>
      <vt:lpstr>Dynamic Parsing in {fmt}</vt:lpstr>
      <vt:lpstr>Dynamic Formatting in {fmt}</vt:lpstr>
      <vt:lpstr>Dynamic Formatting in {fmt}</vt:lpstr>
      <vt:lpstr>Dynamic Formatting in {fmt}</vt:lpstr>
      <vt:lpstr>Dynamic Formatting in {fmt}</vt:lpstr>
      <vt:lpstr>Dynamic Formatting in {fmt}</vt:lpstr>
      <vt:lpstr>Generic Formatting in {fmt}</vt:lpstr>
      <vt:lpstr>A formatter for optional&lt;T&gt;</vt:lpstr>
      <vt:lpstr>A formatter for optional&lt;T&gt;</vt:lpstr>
      <vt:lpstr>A formatter for optional&lt;T&gt;</vt:lpstr>
      <vt:lpstr>A formatter for optional&lt;T&gt;</vt:lpstr>
      <vt:lpstr>A formatter for optional&lt;T&gt;</vt:lpstr>
      <vt:lpstr>A formatter for optional&lt;T&gt;</vt:lpstr>
      <vt:lpstr>Formatting Ranges</vt:lpstr>
      <vt:lpstr>Various Range Formats</vt:lpstr>
      <vt:lpstr>Various Range Formats for vector&lt;char&gt;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Adding top-level specifiers</vt:lpstr>
      <vt:lpstr>Adding top-level specifiers: n</vt:lpstr>
      <vt:lpstr>Adding top-level specifiers: n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Exploring basic_format_args&lt;Context&gt;</vt:lpstr>
      <vt:lpstr>Exploring basic_format_arg&lt;Context&gt;</vt:lpstr>
      <vt:lpstr>Exploring basic_format_arg&lt;Context&gt;</vt:lpstr>
      <vt:lpstr>Exploring basic_format_arg&lt;Context&gt;</vt:lpstr>
      <vt:lpstr>Exploring basic_format_arg&lt;Context&gt;</vt:lpstr>
      <vt:lpstr>Exploring basic_format_arg&lt;Context&gt;</vt:lpstr>
      <vt:lpstr>Exploring basic_format_arg&lt;Context&gt;</vt:lpstr>
      <vt:lpstr>Exploring basic_format_arg&lt;Context&gt;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Formatting Tuples</vt:lpstr>
      <vt:lpstr>A format-spec for pair&lt;int, int&gt;</vt:lpstr>
      <vt:lpstr>A format-spec for pair&lt;int, int&gt;</vt:lpstr>
      <vt:lpstr>A format-spec for pair&lt;int, int&gt;</vt:lpstr>
      <vt:lpstr>A format-spec for pair&lt;int,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Parsing format-spec for Tuples</vt:lpstr>
      <vt:lpstr>Parsing format-spec for Tuples</vt:lpstr>
      <vt:lpstr>Parsing format-spec for Tuples</vt:lpstr>
      <vt:lpstr>Parsing format-spec for Tuples</vt:lpstr>
      <vt:lpstr>Parsing format-spec for Tuples</vt:lpstr>
      <vt:lpstr>Parsing format-spec for Tuples</vt:lpstr>
      <vt:lpstr>Parsing format-spec for Tuples</vt:lpstr>
      <vt:lpstr>Formatting format-spec for Tuples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Parsing format-spec for Tuples</vt:lpstr>
      <vt:lpstr>Parsing format-spec for Tuples</vt:lpstr>
      <vt:lpstr>Parsing format-spec for Tuples</vt:lpstr>
      <vt:lpstr>How to do format-spec for Tuples?</vt:lpstr>
      <vt:lpstr>How to do format-spec for Tuples?</vt:lpstr>
      <vt:lpstr>Looking to C++23</vt:lpstr>
      <vt:lpstr>P2286: Formatting Ranges</vt:lpstr>
      <vt:lpstr>P2286: Formatting Ranges</vt:lpstr>
      <vt:lpstr>P2286: Formatting Ranges</vt:lpstr>
      <vt:lpstr>P2286: Formatting Ranges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Surprising Complexity of Formatting Ranges</dc:title>
  <dc:creator>Barry Revzin</dc:creator>
  <cp:lastModifiedBy>Barry Revzin</cp:lastModifiedBy>
  <cp:revision>119</cp:revision>
  <dcterms:created xsi:type="dcterms:W3CDTF">2022-08-06T22:23:59Z</dcterms:created>
  <dcterms:modified xsi:type="dcterms:W3CDTF">2022-09-05T16:09:11Z</dcterms:modified>
</cp:coreProperties>
</file>