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437" r:id="rId15"/>
    <p:sldId id="438" r:id="rId16"/>
    <p:sldId id="439" r:id="rId17"/>
    <p:sldId id="440" r:id="rId18"/>
    <p:sldId id="441" r:id="rId19"/>
    <p:sldId id="447" r:id="rId20"/>
    <p:sldId id="442" r:id="rId21"/>
    <p:sldId id="444" r:id="rId22"/>
    <p:sldId id="445" r:id="rId23"/>
    <p:sldId id="446" r:id="rId24"/>
    <p:sldId id="270" r:id="rId25"/>
    <p:sldId id="271" r:id="rId26"/>
    <p:sldId id="274" r:id="rId27"/>
    <p:sldId id="275" r:id="rId28"/>
    <p:sldId id="276" r:id="rId29"/>
    <p:sldId id="311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1" r:id="rId41"/>
    <p:sldId id="287" r:id="rId42"/>
    <p:sldId id="288" r:id="rId43"/>
    <p:sldId id="450" r:id="rId44"/>
    <p:sldId id="289" r:id="rId45"/>
    <p:sldId id="290" r:id="rId46"/>
    <p:sldId id="312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30" r:id="rId61"/>
    <p:sldId id="331" r:id="rId62"/>
    <p:sldId id="332" r:id="rId63"/>
    <p:sldId id="333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6" r:id="rId77"/>
    <p:sldId id="325" r:id="rId78"/>
    <p:sldId id="328" r:id="rId79"/>
    <p:sldId id="329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5" r:id="rId91"/>
    <p:sldId id="344" r:id="rId92"/>
    <p:sldId id="348" r:id="rId93"/>
    <p:sldId id="349" r:id="rId94"/>
    <p:sldId id="347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8" r:id="rId103"/>
    <p:sldId id="357" r:id="rId104"/>
    <p:sldId id="359" r:id="rId105"/>
    <p:sldId id="360" r:id="rId106"/>
    <p:sldId id="362" r:id="rId107"/>
    <p:sldId id="363" r:id="rId108"/>
    <p:sldId id="364" r:id="rId109"/>
    <p:sldId id="366" r:id="rId110"/>
    <p:sldId id="367" r:id="rId111"/>
    <p:sldId id="372" r:id="rId112"/>
    <p:sldId id="373" r:id="rId113"/>
    <p:sldId id="374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27" r:id="rId141"/>
    <p:sldId id="404" r:id="rId142"/>
    <p:sldId id="410" r:id="rId143"/>
    <p:sldId id="412" r:id="rId144"/>
    <p:sldId id="413" r:id="rId145"/>
    <p:sldId id="414" r:id="rId146"/>
    <p:sldId id="415" r:id="rId147"/>
    <p:sldId id="428" r:id="rId148"/>
    <p:sldId id="429" r:id="rId149"/>
    <p:sldId id="418" r:id="rId150"/>
    <p:sldId id="419" r:id="rId151"/>
    <p:sldId id="405" r:id="rId152"/>
    <p:sldId id="406" r:id="rId153"/>
    <p:sldId id="407" r:id="rId154"/>
    <p:sldId id="408" r:id="rId155"/>
    <p:sldId id="420" r:id="rId156"/>
    <p:sldId id="409" r:id="rId157"/>
    <p:sldId id="421" r:id="rId158"/>
    <p:sldId id="426" r:id="rId159"/>
    <p:sldId id="435" r:id="rId160"/>
    <p:sldId id="436" r:id="rId161"/>
    <p:sldId id="430" r:id="rId162"/>
    <p:sldId id="431" r:id="rId163"/>
    <p:sldId id="432" r:id="rId164"/>
    <p:sldId id="434" r:id="rId165"/>
    <p:sldId id="433" r:id="rId1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brevzin.github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5327-7E55-914E-1540-B096D84F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chemeClr val="accent6"/>
                </a:solidFill>
              </a:rPr>
              <a:t>Surprising</a:t>
            </a:r>
            <a:r>
              <a:rPr lang="en-US" sz="4800" dirty="0"/>
              <a:t> Complexity</a:t>
            </a:r>
            <a:br>
              <a:rPr lang="en-US" sz="4800" dirty="0"/>
            </a:br>
            <a:r>
              <a:rPr lang="en-US" sz="4800" dirty="0"/>
              <a:t>of Formatting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424B-4D92-5B30-B8B6-1E4FE69A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Barry Revzin</a:t>
            </a:r>
          </a:p>
        </p:txBody>
      </p:sp>
    </p:spTree>
    <p:extLst>
      <p:ext uri="{BB962C8B-B14F-4D97-AF65-F5344CB8AC3E}">
        <p14:creationId xmlns:p14="http://schemas.microsoft.com/office/powerpoint/2010/main" val="1909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1581482" cy="401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072191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3778625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484746" y="4624341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9981851" y="4624341"/>
            <a:ext cx="753583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4F47C-A8EE-6547-0F8C-2258580A78CB}"/>
              </a:ext>
            </a:extLst>
          </p:cNvPr>
          <p:cNvSpPr/>
          <p:nvPr/>
        </p:nvSpPr>
        <p:spPr>
          <a:xfrm>
            <a:off x="1326517" y="3743251"/>
            <a:ext cx="6749700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3912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 =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569191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88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60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“{:x}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30]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54247" y="357953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✅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53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98894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499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49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8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showbase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2567600" cy="7575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435260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141694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156795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341137" y="4643542"/>
            <a:ext cx="102162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350200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B45BE71-2A26-45AE-9377-4DB954554389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31D3-2C84-4340-264C-002173FC2CD6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</p:spTree>
    <p:extLst>
      <p:ext uri="{BB962C8B-B14F-4D97-AF65-F5344CB8AC3E}">
        <p14:creationId xmlns:p14="http://schemas.microsoft.com/office/powerpoint/2010/main" val="314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02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6" grpId="0" uiExpand="1" build="p" animBg="1"/>
      <p:bldP spid="1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… unless we only support one iterator?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0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1830918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81964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5592A-1B9D-F8F3-9E61-0C73B67853E2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</p:spTree>
    <p:extLst>
      <p:ext uri="{BB962C8B-B14F-4D97-AF65-F5344CB8AC3E}">
        <p14:creationId xmlns:p14="http://schemas.microsoft.com/office/powerpoint/2010/main" val="186012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::hex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showbase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::internal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::uppercase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setfill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'0'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setw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0X00BEEF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399" y="2677745"/>
            <a:ext cx="7834365" cy="11205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798329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504763"/>
            <a:ext cx="891200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56020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757994" y="4643542"/>
            <a:ext cx="1021628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DA4525F5-B2CB-A7CB-F809-DF2F11574360}"/>
              </a:ext>
            </a:extLst>
          </p:cNvPr>
          <p:cNvSpPr/>
          <p:nvPr/>
        </p:nvSpPr>
        <p:spPr>
          <a:xfrm rot="16200000">
            <a:off x="9222264" y="4475366"/>
            <a:ext cx="219640" cy="156020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5B219-C623-0900-6134-87173C1BE624}"/>
              </a:ext>
            </a:extLst>
          </p:cNvPr>
          <p:cNvSpPr txBox="1"/>
          <p:nvPr/>
        </p:nvSpPr>
        <p:spPr>
          <a:xfrm>
            <a:off x="9144000" y="5486401"/>
            <a:ext cx="3225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FDDBC15-C5B9-1B48-94F4-3E35ECE330D9}"/>
              </a:ext>
            </a:extLst>
          </p:cNvPr>
          <p:cNvSpPr/>
          <p:nvPr/>
        </p:nvSpPr>
        <p:spPr>
          <a:xfrm rot="16200000">
            <a:off x="11158988" y="4718731"/>
            <a:ext cx="219641" cy="1061074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2D20-56A2-EC6C-35C8-FE587D7DB999}"/>
              </a:ext>
            </a:extLst>
          </p:cNvPr>
          <p:cNvSpPr txBox="1"/>
          <p:nvPr/>
        </p:nvSpPr>
        <p:spPr>
          <a:xfrm>
            <a:off x="11107546" y="5474539"/>
            <a:ext cx="3225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46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</p:txBody>
      </p:sp>
    </p:spTree>
    <p:extLst>
      <p:ext uri="{BB962C8B-B14F-4D97-AF65-F5344CB8AC3E}">
        <p14:creationId xmlns:p14="http://schemas.microsoft.com/office/powerpoint/2010/main" val="22172000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6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</a:p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3583F-D473-D0BE-F986-25662A8D8BEF}"/>
              </a:ext>
            </a:extLst>
          </p:cNvPr>
          <p:cNvSpPr txBox="1"/>
          <p:nvPr/>
        </p:nvSpPr>
        <p:spPr>
          <a:xfrm>
            <a:off x="6096000" y="3217970"/>
            <a:ext cx="56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65404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9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</p:txBody>
      </p:sp>
    </p:spTree>
    <p:extLst>
      <p:ext uri="{BB962C8B-B14F-4D97-AF65-F5344CB8AC3E}">
        <p14:creationId xmlns:p14="http://schemas.microsoft.com/office/powerpoint/2010/main" val="9004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749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"{:-^23nd{}:02x}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3209-4D39-1096-F943-C39319FDCCBA}"/>
              </a:ext>
            </a:extLst>
          </p:cNvPr>
          <p:cNvSpPr/>
          <p:nvPr/>
        </p:nvSpPr>
        <p:spPr>
          <a:xfrm>
            <a:off x="2554423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44A62-C0E2-514B-CEED-CB92B4F1E47F}"/>
              </a:ext>
            </a:extLst>
          </p:cNvPr>
          <p:cNvSpPr/>
          <p:nvPr/>
        </p:nvSpPr>
        <p:spPr>
          <a:xfrm>
            <a:off x="2689120" y="2277151"/>
            <a:ext cx="401157" cy="248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0952-A229-3C75-CB4D-5D4BA1161B0E}"/>
              </a:ext>
            </a:extLst>
          </p:cNvPr>
          <p:cNvSpPr/>
          <p:nvPr/>
        </p:nvSpPr>
        <p:spPr>
          <a:xfrm>
            <a:off x="3107974" y="2525600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2A0B-6514-8342-8D3F-A15B1F94BFED}"/>
              </a:ext>
            </a:extLst>
          </p:cNvPr>
          <p:cNvSpPr/>
          <p:nvPr/>
        </p:nvSpPr>
        <p:spPr>
          <a:xfrm>
            <a:off x="5549325" y="2525599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0033-F5B8-3ED7-2E0A-D75BE320135C}"/>
              </a:ext>
            </a:extLst>
          </p:cNvPr>
          <p:cNvSpPr/>
          <p:nvPr/>
        </p:nvSpPr>
        <p:spPr>
          <a:xfrm>
            <a:off x="5006584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8A3AF-AFE2-4BF9-0401-5CE515C181E2}"/>
              </a:ext>
            </a:extLst>
          </p:cNvPr>
          <p:cNvSpPr/>
          <p:nvPr/>
        </p:nvSpPr>
        <p:spPr>
          <a:xfrm>
            <a:off x="5971134" y="2268946"/>
            <a:ext cx="401157" cy="25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"{:-^23nd[:]:02x}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4392-D9DB-0EFB-7DE7-31EAE801638C}"/>
              </a:ext>
            </a:extLst>
          </p:cNvPr>
          <p:cNvSpPr txBox="1"/>
          <p:nvPr/>
        </p:nvSpPr>
        <p:spPr>
          <a:xfrm>
            <a:off x="2396888" y="1976744"/>
            <a:ext cx="72424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C51A-3DDD-9663-475F-86D365683B4B}"/>
              </a:ext>
            </a:extLst>
          </p:cNvPr>
          <p:cNvSpPr txBox="1"/>
          <p:nvPr/>
        </p:nvSpPr>
        <p:spPr>
          <a:xfrm>
            <a:off x="2396888" y="2271982"/>
            <a:ext cx="63143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54197-93D0-7873-367A-DE81DA81A7D4}"/>
              </a:ext>
            </a:extLst>
          </p:cNvPr>
          <p:cNvSpPr txBox="1"/>
          <p:nvPr/>
        </p:nvSpPr>
        <p:spPr>
          <a:xfrm>
            <a:off x="2396888" y="2554691"/>
            <a:ext cx="1254809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D41D-E1A9-0770-74A8-8392907E9D82}"/>
              </a:ext>
            </a:extLst>
          </p:cNvPr>
          <p:cNvSpPr txBox="1"/>
          <p:nvPr/>
        </p:nvSpPr>
        <p:spPr>
          <a:xfrm>
            <a:off x="3788043" y="2554691"/>
            <a:ext cx="412294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F5284-D435-BD06-2189-610D907737B1}"/>
              </a:ext>
            </a:extLst>
          </p:cNvPr>
          <p:cNvSpPr txBox="1"/>
          <p:nvPr/>
        </p:nvSpPr>
        <p:spPr>
          <a:xfrm>
            <a:off x="2514203" y="2271981"/>
            <a:ext cx="70684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BE60-511D-5F69-8615-B1803B129D50}"/>
              </a:ext>
            </a:extLst>
          </p:cNvPr>
          <p:cNvSpPr txBox="1"/>
          <p:nvPr/>
        </p:nvSpPr>
        <p:spPr>
          <a:xfrm>
            <a:off x="3221045" y="1982913"/>
            <a:ext cx="43065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1AAD-8697-E4A4-3506-F26939C5B64E}"/>
              </a:ext>
            </a:extLst>
          </p:cNvPr>
          <p:cNvSpPr txBox="1"/>
          <p:nvPr/>
        </p:nvSpPr>
        <p:spPr>
          <a:xfrm>
            <a:off x="3361347" y="2280442"/>
            <a:ext cx="430652" cy="2366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25DE2-43F6-1462-6A23-DF5CAD16F570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410D9-0F27-81AF-F49A-E510598B54C0}"/>
              </a:ext>
            </a:extLst>
          </p:cNvPr>
          <p:cNvSpPr txBox="1"/>
          <p:nvPr/>
        </p:nvSpPr>
        <p:spPr>
          <a:xfrm>
            <a:off x="6344756" y="191692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785BF-133C-BDC9-459A-DC487F6CB538}"/>
              </a:ext>
            </a:extLst>
          </p:cNvPr>
          <p:cNvSpPr txBox="1"/>
          <p:nvPr/>
        </p:nvSpPr>
        <p:spPr>
          <a:xfrm>
            <a:off x="8991383" y="1924651"/>
            <a:ext cx="300101" cy="2308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29A97-EDBC-5173-69AE-2AA0F07D8EC5}"/>
              </a:ext>
            </a:extLst>
          </p:cNvPr>
          <p:cNvSpPr txBox="1"/>
          <p:nvPr/>
        </p:nvSpPr>
        <p:spPr>
          <a:xfrm>
            <a:off x="7256542" y="2834544"/>
            <a:ext cx="37132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3B330-8C6C-AEBD-9B7E-AAC72C32489F}"/>
              </a:ext>
            </a:extLst>
          </p:cNvPr>
          <p:cNvSpPr txBox="1"/>
          <p:nvPr/>
        </p:nvSpPr>
        <p:spPr>
          <a:xfrm>
            <a:off x="10659487" y="2834543"/>
            <a:ext cx="289716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67D11-AF50-47BC-ED17-10D361816BD9}"/>
              </a:ext>
            </a:extLst>
          </p:cNvPr>
          <p:cNvSpPr txBox="1"/>
          <p:nvPr/>
        </p:nvSpPr>
        <p:spPr>
          <a:xfrm>
            <a:off x="7256542" y="192465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B8D8-AF60-7481-CD59-66A9515BF4E2}"/>
              </a:ext>
            </a:extLst>
          </p:cNvPr>
          <p:cNvSpPr txBox="1"/>
          <p:nvPr/>
        </p:nvSpPr>
        <p:spPr>
          <a:xfrm>
            <a:off x="8541618" y="248060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8D0D0-F3D0-37A2-1BE3-1F3A73E782ED}"/>
              </a:ext>
            </a:extLst>
          </p:cNvPr>
          <p:cNvSpPr txBox="1"/>
          <p:nvPr/>
        </p:nvSpPr>
        <p:spPr>
          <a:xfrm>
            <a:off x="9092308" y="2857748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256C5-9130-5FB7-39D9-31897D4244B7}"/>
              </a:ext>
            </a:extLst>
          </p:cNvPr>
          <p:cNvSpPr txBox="1"/>
          <p:nvPr/>
        </p:nvSpPr>
        <p:spPr>
          <a:xfrm>
            <a:off x="7326399" y="2142192"/>
            <a:ext cx="300101" cy="1774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F117-C02D-0956-7B3A-C5DF45724700}"/>
              </a:ext>
            </a:extLst>
          </p:cNvPr>
          <p:cNvSpPr txBox="1"/>
          <p:nvPr/>
        </p:nvSpPr>
        <p:spPr>
          <a:xfrm>
            <a:off x="7233682" y="2142192"/>
            <a:ext cx="45719" cy="1774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Tuples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boss</a:t>
            </a:r>
          </a:p>
        </p:txBody>
      </p:sp>
    </p:spTree>
    <p:extLst>
      <p:ext uri="{BB962C8B-B14F-4D97-AF65-F5344CB8AC3E}">
        <p14:creationId xmlns:p14="http://schemas.microsoft.com/office/powerpoint/2010/main" val="38757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</p:spTree>
    <p:extLst>
      <p:ext uri="{BB962C8B-B14F-4D97-AF65-F5344CB8AC3E}">
        <p14:creationId xmlns:p14="http://schemas.microsoft.com/office/powerpoint/2010/main" val="40353179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960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8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6019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(-10-,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9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(20:33:37,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4" y="2455257"/>
            <a:ext cx="2442333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%H:%M:%S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1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endParaRPr lang="en-US" sz="32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/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63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>
            <a:cxnSpLocks/>
          </p:cNvCxnSpPr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6731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0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7229095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7406509" y="2229956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DEE7-7DA2-D604-3740-8F48DA43376F}"/>
              </a:ext>
            </a:extLst>
          </p:cNvPr>
          <p:cNvSpPr/>
          <p:nvPr/>
        </p:nvSpPr>
        <p:spPr>
          <a:xfrm>
            <a:off x="3893803" y="2967302"/>
            <a:ext cx="369012" cy="46166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9251569" y="2224057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42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</a:t>
            </a:r>
            <a:r>
              <a:rPr lang="en-US" sz="2400" b="1" i="0" baseline="30000" dirty="0">
                <a:solidFill>
                  <a:srgbClr val="222222"/>
                </a:solidFill>
                <a:effectLst/>
              </a:rPr>
              <a:t>†</a:t>
            </a:r>
            <a:r>
              <a:rPr lang="en-US" sz="2400" dirty="0"/>
              <a:t>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9431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9FB8-2FBA-5CEB-E2FA-478A2B7EE07B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C87B-A34B-9155-5E7C-3FBF9179909E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83AC-F068-6F44-5ECD-161146867F71}"/>
              </a:ext>
            </a:extLst>
          </p:cNvPr>
          <p:cNvSpPr/>
          <p:nvPr/>
        </p:nvSpPr>
        <p:spPr>
          <a:xfrm>
            <a:off x="5803248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246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71193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51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3436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&lt;Ts&gt;&gt;...&gt;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83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1030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tuple_enumerate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D412-E108-BECC-DCE0-C8A79963B7FE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https://godbolt.org/z/vPfE7er3M</a:t>
            </a:r>
          </a:p>
        </p:txBody>
      </p:sp>
    </p:spTree>
    <p:extLst>
      <p:ext uri="{BB962C8B-B14F-4D97-AF65-F5344CB8AC3E}">
        <p14:creationId xmlns:p14="http://schemas.microsoft.com/office/powerpoint/2010/main" val="28831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188E-5A41-807C-BA8A-DC607EE4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AB3A-41CF-35EC-3803-C4AB4C6E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1097280" y="1925463"/>
            <a:ext cx="9160034" cy="247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054F2-AAC4-B1EB-4660-D387BFFD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14015"/>
            <a:ext cx="9129551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12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F17AB-8660-0CDC-033C-2B91E70FC174}"/>
              </a:ext>
            </a:extLst>
          </p:cNvPr>
          <p:cNvSpPr txBox="1"/>
          <p:nvPr/>
        </p:nvSpPr>
        <p:spPr>
          <a:xfrm>
            <a:off x="3116065" y="2463393"/>
            <a:ext cx="1569660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dynamic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108AB-6931-02E1-0928-2B356F58D8E1}"/>
              </a:ext>
            </a:extLst>
          </p:cNvPr>
          <p:cNvSpPr txBox="1"/>
          <p:nvPr/>
        </p:nvSpPr>
        <p:spPr>
          <a:xfrm>
            <a:off x="7301321" y="2463393"/>
            <a:ext cx="131741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format-spec</a:t>
            </a:r>
          </a:p>
        </p:txBody>
      </p:sp>
    </p:spTree>
    <p:extLst>
      <p:ext uri="{BB962C8B-B14F-4D97-AF65-F5344CB8AC3E}">
        <p14:creationId xmlns:p14="http://schemas.microsoft.com/office/powerpoint/2010/main" val="27163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3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2434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992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B824-4C7F-A6EC-D740-9EF56F930B9E}"/>
              </a:ext>
            </a:extLst>
          </p:cNvPr>
          <p:cNvSpPr txBox="1"/>
          <p:nvPr/>
        </p:nvSpPr>
        <p:spPr>
          <a:xfrm>
            <a:off x="2768459" y="4239940"/>
            <a:ext cx="5431643" cy="92333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formatter&lt;T&gt;::parse(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 is looking for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ctx.end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1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6275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end_sentry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ECF6527-1997-630B-82A2-CD4FC0DEA654}"/>
              </a:ext>
            </a:extLst>
          </p:cNvPr>
          <p:cNvSpPr/>
          <p:nvPr/>
        </p:nvSpPr>
        <p:spPr>
          <a:xfrm rot="10800000">
            <a:off x="6963753" y="4294730"/>
            <a:ext cx="165182" cy="97339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F3BF-A9A9-E278-6E2B-4E743ABCFFD9}"/>
              </a:ext>
            </a:extLst>
          </p:cNvPr>
          <p:cNvSpPr txBox="1"/>
          <p:nvPr/>
        </p:nvSpPr>
        <p:spPr>
          <a:xfrm>
            <a:off x="7295718" y="4111168"/>
            <a:ext cx="446147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…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onto the next one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15FB-B458-F8D9-7125-493F10A8BCC7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https://godbolt.org/z/PadrMch4x</a:t>
            </a:r>
          </a:p>
        </p:txBody>
      </p:sp>
    </p:spTree>
    <p:extLst>
      <p:ext uri="{BB962C8B-B14F-4D97-AF65-F5344CB8AC3E}">
        <p14:creationId xmlns:p14="http://schemas.microsoft.com/office/powerpoint/2010/main" val="169723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591015" y="4107270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7960027" y="410725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60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5433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698051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960027" y="410725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8329039" y="410724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0379F-D297-7D65-D334-D6CACB071ECF}"/>
              </a:ext>
            </a:extLst>
          </p:cNvPr>
          <p:cNvSpPr txBox="1"/>
          <p:nvPr/>
        </p:nvSpPr>
        <p:spPr>
          <a:xfrm>
            <a:off x="796002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EE83D-F93F-8808-2F10-BA2202B265A9}"/>
              </a:ext>
            </a:extLst>
          </p:cNvPr>
          <p:cNvSpPr txBox="1"/>
          <p:nvPr/>
        </p:nvSpPr>
        <p:spPr>
          <a:xfrm>
            <a:off x="7591015" y="410724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328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48DC-8925-5057-092A-30F13851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to C++23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787084-49BA-8194-8424-B7FE08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in store</a:t>
            </a:r>
          </a:p>
        </p:txBody>
      </p:sp>
    </p:spTree>
    <p:extLst>
      <p:ext uri="{BB962C8B-B14F-4D97-AF65-F5344CB8AC3E}">
        <p14:creationId xmlns:p14="http://schemas.microsoft.com/office/powerpoint/2010/main" val="10328278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AEF6-3AF1-AA80-E0F4-C8528BD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0" y="2520482"/>
            <a:ext cx="8836779" cy="334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EFDA0-F6D7-FD5D-F320-0A384CCF77C4}"/>
              </a:ext>
            </a:extLst>
          </p:cNvPr>
          <p:cNvSpPr/>
          <p:nvPr/>
        </p:nvSpPr>
        <p:spPr>
          <a:xfrm>
            <a:off x="1936376" y="4572000"/>
            <a:ext cx="3218330" cy="2779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pPr lvl="1"/>
            <a:r>
              <a:rPr lang="en-US" sz="2400" dirty="0"/>
              <a:t>Adopted for C++23</a:t>
            </a:r>
          </a:p>
          <a:p>
            <a:pPr lvl="1"/>
            <a:r>
              <a:rPr lang="en-US" sz="2400" dirty="0"/>
              <a:t>Formatting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</a:p>
          <a:p>
            <a:pPr lvl="1"/>
            <a:r>
              <a:rPr lang="en-US" sz="2400" dirty="0"/>
              <a:t>Utility for more convenient range formatting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range_formatter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Range specifiers for fill/align/width, no brackets, string, map, underlying</a:t>
            </a:r>
          </a:p>
          <a:p>
            <a:pPr lvl="1"/>
            <a:r>
              <a:rPr lang="en-US" sz="2400" dirty="0"/>
              <a:t>Tuple specifiers for fill/align/width, no brackets, map</a:t>
            </a:r>
          </a:p>
          <a:p>
            <a:pPr lvl="1"/>
            <a:r>
              <a:rPr lang="en-US" sz="2400" dirty="0"/>
              <a:t>String escaping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3B3-67F0-98CD-CF80-1EF39E90D0C2}"/>
              </a:ext>
            </a:extLst>
          </p:cNvPr>
          <p:cNvSpPr txBox="1"/>
          <p:nvPr/>
        </p:nvSpPr>
        <p:spPr>
          <a:xfrm>
            <a:off x="3840480" y="2721114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29455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pPr lvl="1"/>
            <a:r>
              <a:rPr lang="en-US" sz="2400" dirty="0"/>
              <a:t>Utility for fill/align/width for user types 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retargeted_format_context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Delimiter specifier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</a:p>
          <a:p>
            <a:pPr lvl="1"/>
            <a:r>
              <a:rPr lang="en-US" sz="2400" dirty="0"/>
              <a:t>Element-wise specifiers for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  <a:endParaRPr lang="en-US" sz="2800" dirty="0">
              <a:solidFill>
                <a:schemeClr val="accent6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endParaRPr lang="en-US" sz="2800" dirty="0"/>
          </a:p>
          <a:p>
            <a:r>
              <a:rPr lang="en-US" sz="2800" dirty="0"/>
              <a:t>This paper would not exist without:</a:t>
            </a:r>
          </a:p>
          <a:p>
            <a:pPr lvl="1"/>
            <a:r>
              <a:rPr lang="en-US" sz="2600" dirty="0"/>
              <a:t>Victor </a:t>
            </a:r>
            <a:r>
              <a:rPr lang="en-US" sz="2600" dirty="0" err="1">
                <a:solidFill>
                  <a:schemeClr val="accent6"/>
                </a:solidFill>
              </a:rPr>
              <a:t>Zverovich</a:t>
            </a:r>
            <a:endParaRPr lang="en-US" sz="2600" dirty="0">
              <a:solidFill>
                <a:schemeClr val="accent6"/>
              </a:solidFill>
            </a:endParaRPr>
          </a:p>
          <a:p>
            <a:pPr lvl="1"/>
            <a:r>
              <a:rPr lang="en-US" sz="2600" dirty="0"/>
              <a:t>Tim </a:t>
            </a:r>
            <a:r>
              <a:rPr lang="en-US" sz="2600" dirty="0">
                <a:solidFill>
                  <a:schemeClr val="accent6"/>
                </a:solidFill>
              </a:rPr>
              <a:t>Song</a:t>
            </a:r>
          </a:p>
          <a:p>
            <a:pPr lvl="1"/>
            <a:r>
              <a:rPr lang="en-US" sz="2600" dirty="0"/>
              <a:t>Peter </a:t>
            </a:r>
            <a:r>
              <a:rPr lang="en-US" sz="2600" dirty="0" err="1">
                <a:solidFill>
                  <a:schemeClr val="accent6"/>
                </a:solidFill>
              </a:rPr>
              <a:t>Dimov</a:t>
            </a:r>
            <a:endParaRPr lang="en-US" sz="2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6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801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1036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232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to_underlying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910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9733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&amp;)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()), c);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285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FAFB-2911-2FD5-3D7C-3EB57453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41145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68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771397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int;</a:t>
            </a:r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pt-BR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51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73805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int;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==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theta="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250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p;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53125" y="2598003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polar &lt;&lt; p;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8446903" y="2556930"/>
            <a:ext cx="98970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10101211" y="2598003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(r=2.23607, theta=1.10715)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833300" y="3822956"/>
            <a:ext cx="476459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6423B-128D-4AB0-E195-17A1E88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there was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C56C-E734-50EA-8ABC-7181D93D8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708776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C2B65501-962E-AE2F-CFF0-0EE36D014E52}"/>
              </a:ext>
            </a:extLst>
          </p:cNvPr>
          <p:cNvSpPr/>
          <p:nvPr/>
        </p:nvSpPr>
        <p:spPr>
          <a:xfrm rot="16200000">
            <a:off x="6002272" y="2948897"/>
            <a:ext cx="192831" cy="767376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C2988-6E5F-B7E7-7A83-D19DEBDDF848}"/>
              </a:ext>
            </a:extLst>
          </p:cNvPr>
          <p:cNvSpPr txBox="1"/>
          <p:nvPr/>
        </p:nvSpPr>
        <p:spPr>
          <a:xfrm>
            <a:off x="5446952" y="3940019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8C859AC0-E4FA-8281-A018-167D267CB4E8}"/>
              </a:ext>
            </a:extLst>
          </p:cNvPr>
          <p:cNvSpPr/>
          <p:nvPr/>
        </p:nvSpPr>
        <p:spPr>
          <a:xfrm rot="16200000">
            <a:off x="7288260" y="3142083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72DB0-02C2-BE24-EC85-50AD15FBAE15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H="1" flipV="1">
            <a:off x="6098688" y="3429001"/>
            <a:ext cx="612392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42889-A4B3-16FA-385D-2C5F0AF48E1B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flipV="1">
            <a:off x="6711080" y="3429000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943E82-4DBD-B666-BD98-B68B6B38E797}"/>
              </a:ext>
            </a:extLst>
          </p:cNvPr>
          <p:cNvSpPr/>
          <p:nvPr/>
        </p:nvSpPr>
        <p:spPr>
          <a:xfrm>
            <a:off x="6096000" y="2598003"/>
            <a:ext cx="237565" cy="481373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58DC8-E588-F3AC-01BF-3BC3B82ECC70}"/>
              </a:ext>
            </a:extLst>
          </p:cNvPr>
          <p:cNvSpPr txBox="1"/>
          <p:nvPr/>
        </p:nvSpPr>
        <p:spPr>
          <a:xfrm>
            <a:off x="3869677" y="444689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EE7F8-7274-E274-F102-69F3B75C320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63858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  <p:bldP spid="16" grpId="0" animBg="1"/>
      <p:bldP spid="2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588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C2FC14-28CD-A803-7B21-E490B665116E}"/>
              </a:ext>
            </a:extLst>
          </p:cNvPr>
          <p:cNvSpPr/>
          <p:nvPr/>
        </p:nvSpPr>
        <p:spPr>
          <a:xfrm>
            <a:off x="6750426" y="2971800"/>
            <a:ext cx="268942" cy="99508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1943-1920-3EEB-C783-A45B2669E004}"/>
              </a:ext>
            </a:extLst>
          </p:cNvPr>
          <p:cNvSpPr txBox="1"/>
          <p:nvPr/>
        </p:nvSpPr>
        <p:spPr>
          <a:xfrm>
            <a:off x="7751253" y="3177129"/>
            <a:ext cx="2994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Parse the </a:t>
            </a:r>
            <a:r>
              <a:rPr lang="en-US" sz="14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(if any)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9D2DB-096C-05F1-817A-125A18B0142C}"/>
              </a:ext>
            </a:extLst>
          </p:cNvPr>
          <p:cNvCxnSpPr>
            <a:cxnSpLocks/>
          </p:cNvCxnSpPr>
          <p:nvPr/>
        </p:nvCxnSpPr>
        <p:spPr>
          <a:xfrm flipH="1">
            <a:off x="7019368" y="3361795"/>
            <a:ext cx="731885" cy="10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86ECD865-BD3B-1705-BDCE-514FB17A708C}"/>
              </a:ext>
            </a:extLst>
          </p:cNvPr>
          <p:cNvSpPr/>
          <p:nvPr/>
        </p:nvSpPr>
        <p:spPr>
          <a:xfrm>
            <a:off x="7937977" y="4218007"/>
            <a:ext cx="268942" cy="99508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2008-A447-DC89-790A-677CF5860129}"/>
              </a:ext>
            </a:extLst>
          </p:cNvPr>
          <p:cNvSpPr txBox="1"/>
          <p:nvPr/>
        </p:nvSpPr>
        <p:spPr>
          <a:xfrm>
            <a:off x="8938804" y="4423336"/>
            <a:ext cx="2051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Emit representation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8C19C-16E2-314D-3299-8CECC25B2EC8}"/>
              </a:ext>
            </a:extLst>
          </p:cNvPr>
          <p:cNvCxnSpPr>
            <a:cxnSpLocks/>
          </p:cNvCxnSpPr>
          <p:nvPr/>
        </p:nvCxnSpPr>
        <p:spPr>
          <a:xfrm flipH="1">
            <a:off x="8206919" y="4608002"/>
            <a:ext cx="731885" cy="107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parse_context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8EDD2-AA45-AD9E-38ED-4B432E88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8" y="3999269"/>
            <a:ext cx="2048932" cy="2048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9F24D-7196-C6D1-83FD-D44329A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8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9283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82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5F5FCC09-A10A-FA54-13A8-0CF6DD956584}"/>
              </a:ext>
            </a:extLst>
          </p:cNvPr>
          <p:cNvSpPr/>
          <p:nvPr/>
        </p:nvSpPr>
        <p:spPr>
          <a:xfrm>
            <a:off x="8005484" y="3590364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83EB7-8D42-05EB-871A-8FCCAA6813D6}"/>
              </a:ext>
            </a:extLst>
          </p:cNvPr>
          <p:cNvSpPr txBox="1"/>
          <p:nvPr/>
        </p:nvSpPr>
        <p:spPr>
          <a:xfrm>
            <a:off x="7566853" y="4722899"/>
            <a:ext cx="27122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Basically a </a:t>
            </a:r>
            <a:r>
              <a:rPr lang="en-US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F4D01-C906-21ED-6535-CEC6171B6DBE}"/>
              </a:ext>
            </a:extLst>
          </p:cNvPr>
          <p:cNvCxnSpPr>
            <a:cxnSpLocks/>
          </p:cNvCxnSpPr>
          <p:nvPr/>
        </p:nvCxnSpPr>
        <p:spPr>
          <a:xfrm flipH="1" flipV="1">
            <a:off x="8274426" y="3980359"/>
            <a:ext cx="430303" cy="708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0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7409-87AC-428D-04A0-AB19D0F2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E51E-8964-87EE-D8A3-EFE0463F6405}"/>
              </a:ext>
            </a:extLst>
          </p:cNvPr>
          <p:cNvSpPr txBox="1"/>
          <p:nvPr/>
        </p:nvSpPr>
        <p:spPr>
          <a:xfrm>
            <a:off x="1097280" y="2598003"/>
            <a:ext cx="977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cost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D8A6-4E47-9508-B009-1C578B7BA2F8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0EA2-5730-9E6F-1A65-282F22D4790E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7DB-11D1-6C6B-57ED-68D5AAD2B95B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DA39-E215-94D4-3FE4-08BE1798D577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7888-C8E1-E20C-B072-E614266AB6FF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F4BE-5C1C-81FD-E41A-CCDD4097038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7B9-4459-EE67-E6C4-778D062BF732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6CD7E-98EE-0124-3683-6BBC958D815B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50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/>
          <p:nvPr/>
        </p:nvCxnSpPr>
        <p:spPr>
          <a:xfrm>
            <a:off x="6852991" y="3786692"/>
            <a:ext cx="3690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46E475-4221-2556-B018-5137ADA2B8B1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F0A7D-2444-D552-0050-19BBEB97DE95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97C40-34B5-18C3-4A2D-71B5C81DF611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C057-8C69-D3EC-BBBB-A69F41220588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C471-4A91-BFC0-4BDA-F5E9A83E0C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05DFC-5C3A-2E87-E42B-ECF777443878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118A2-BF7B-76AF-2BF4-60641C636B85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4AE7-B183-9F39-55DE-C3BF2C6D28E1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20A86-9AC9-D566-EE98-7DBC287D700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731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73802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85EE7-8764-3678-F51E-DC7C505E3370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3690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8DAF32-83D7-77EE-2BBB-CB120E75BFE3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6797-0259-C996-500A-D5D1BCC7512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E0C02-32E1-8895-B544-D0660C08B441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02F40-D4E9-B9D9-3087-86344D3A5BBF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DF2D60-C461-86A8-18AD-5DF3C67D88C0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20F75-D7DF-A091-1523-95B8D7F2D176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6A6C2C-523C-19B3-5E52-45AB0C5993D5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8EBB-98D5-AFE3-2FFA-0C10D83896F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77775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3765D-374C-79A7-584F-FCF1DB60F57C}"/>
              </a:ext>
            </a:extLst>
          </p:cNvPr>
          <p:cNvSpPr/>
          <p:nvPr/>
        </p:nvSpPr>
        <p:spPr>
          <a:xfrm>
            <a:off x="9436075" y="2967310"/>
            <a:ext cx="110703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5A1EE9-6FCF-0EA2-E493-60AFCED56FBC}"/>
              </a:ext>
            </a:extLst>
          </p:cNvPr>
          <p:cNvCxnSpPr>
            <a:cxnSpLocks/>
          </p:cNvCxnSpPr>
          <p:nvPr/>
        </p:nvCxnSpPr>
        <p:spPr>
          <a:xfrm>
            <a:off x="9436075" y="3969572"/>
            <a:ext cx="110703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2213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F1FDE-B0FF-80A3-5FDB-2DB1DAE50D6E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A2A66C-B527-C5A8-DF29-742C7432EBAF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E408B-7F7F-05EA-A359-1CE1979E8D0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147D5-C3A9-FE9B-9B32-CBF83B90E67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B19DC-7354-D292-12BE-6688EE6B06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E140D-71FE-1D80-8AE2-A5EC9991C4F4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46B379-43EC-4EE9-A0F1-323FCBE6AA8C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82685-E0DA-5913-D975-4CAFB91DAC9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A3E13-8FF7-0BB5-8715-0772019F735D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979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5688"/>
            <a:ext cx="774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must have no 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format-spec</a:t>
            </a:r>
            <a:endParaRPr lang="en-US" sz="2400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0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DAFC-311C-36DB-2490-8ACB344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03680"/>
            <a:ext cx="603997" cy="60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04D5-91DD-2FAC-347F-36A1B922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3639271"/>
            <a:ext cx="575615" cy="46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A5BA7-6BAC-1A92-7EC4-31189533E913}"/>
              </a:ext>
            </a:extLst>
          </p:cNvPr>
          <p:cNvSpPr txBox="1"/>
          <p:nvPr/>
        </p:nvSpPr>
        <p:spPr>
          <a:xfrm>
            <a:off x="1701277" y="3605099"/>
            <a:ext cx="32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https://brevzin.github.io/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B700-DAB5-74F0-20D1-B99BD4873D20}"/>
              </a:ext>
            </a:extLst>
          </p:cNvPr>
          <p:cNvSpPr txBox="1"/>
          <p:nvPr/>
        </p:nvSpPr>
        <p:spPr>
          <a:xfrm>
            <a:off x="5604681" y="3620488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@BarryRevzin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6EE2B-5A2E-93A9-09CC-814E0CF6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80" y="3429000"/>
            <a:ext cx="763303" cy="763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32FDA-B4EA-E6CC-4265-B4B6FCC2941C}"/>
              </a:ext>
            </a:extLst>
          </p:cNvPr>
          <p:cNvSpPr txBox="1"/>
          <p:nvPr/>
        </p:nvSpPr>
        <p:spPr>
          <a:xfrm>
            <a:off x="7959187" y="3605099"/>
            <a:ext cx="6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CBA237-3F6F-F167-2F6E-1288AE93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3" y="4479246"/>
            <a:ext cx="3131591" cy="92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D79BB-12AD-785E-08AA-B101AC9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4" y="4259613"/>
            <a:ext cx="1364698" cy="136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BAA4E-7F98-ECB2-4014-4BFF468A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0A7774-EF74-7934-B701-C9F5EFC8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316578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6F7-A027-CF73-0A25-FF7C5D1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C54D-75C1-914F-C8BA-3304FD8B7985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68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66479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1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1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3C381-2967-27DA-0A41-7FFEB9AE1CFE}"/>
              </a:ext>
            </a:extLst>
          </p:cNvPr>
          <p:cNvSpPr txBox="1"/>
          <p:nvPr/>
        </p:nvSpPr>
        <p:spPr>
          <a:xfrm>
            <a:off x="1097280" y="1972235"/>
            <a:ext cx="9729216" cy="39857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 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 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==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</a:t>
            </a:r>
            <a:r>
              <a:rPr lang="en-US" sz="1100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*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== </a:t>
            </a:r>
            <a:r>
              <a:rPr lang="en-US" sz="1100" dirty="0">
                <a:solidFill>
                  <a:srgbClr val="A31515"/>
                </a:solidFill>
                <a:latin typeface="Fira Code" panose="020B0809050000020004" pitchFamily="49" charset="0"/>
              </a:rPr>
              <a:t>‘}’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{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Fira Code" panose="020B0809050000020004" pitchFamily="49" charset="0"/>
              </a:rPr>
              <a:t>coord</a:t>
            </a:r>
            <a:r>
              <a:rPr lang="en-US" sz="1100" dirty="0">
                <a:solidFill>
                  <a:srgbClr val="008000"/>
                </a:solidFill>
                <a:latin typeface="Fira Code" panose="020B0809050000020004" pitchFamily="49" charset="0"/>
              </a:rPr>
              <a:t> type is just one character</a:t>
            </a:r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-&gt;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type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 [&amp;]{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"unknown type"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}();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8B863-263E-53CA-48A0-79734482D42E}"/>
              </a:ext>
            </a:extLst>
          </p:cNvPr>
          <p:cNvSpPr txBox="1"/>
          <p:nvPr/>
        </p:nvSpPr>
        <p:spPr>
          <a:xfrm>
            <a:off x="5704447" y="1802958"/>
            <a:ext cx="5451233" cy="46012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get_type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ios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coord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exchange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&amp;)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()),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387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can contain arbitrary characters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74252-B7C8-2860-3728-18081B571A29}"/>
              </a:ext>
            </a:extLst>
          </p:cNvPr>
          <p:cNvSpPr txBox="1"/>
          <p:nvPr/>
        </p:nvSpPr>
        <p:spPr>
          <a:xfrm>
            <a:off x="1742739" y="4279715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"{:%Y-%m-%d %H:%M:S}\n"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chrono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75772-4E6C-66F9-5312-508AB0F0FE48}"/>
              </a:ext>
            </a:extLst>
          </p:cNvPr>
          <p:cNvSpPr txBox="1"/>
          <p:nvPr/>
        </p:nvSpPr>
        <p:spPr>
          <a:xfrm>
            <a:off x="1742740" y="488973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2022-08-07 16:49:24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F76AF-BF90-B98A-7E29-6F03DDEB9515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10339-A0D6-C8F0-4842-41B11B63381D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46EBC-95CD-EC2F-CE29-A305B7B97D95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6B381-E1FF-8E20-BAF8-A6FBF4EC778B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CD1CD-F4FF-9033-1722-0A6D612AB6B5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E55FD-1166-A82F-B564-E32750FAADE2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4BCD5-F076-1D59-5C52-284BE5D6C5A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D1A3C9-0878-C222-1B77-B4981B67272E}"/>
              </a:ext>
            </a:extLst>
          </p:cNvPr>
          <p:cNvSpPr/>
          <p:nvPr/>
        </p:nvSpPr>
        <p:spPr>
          <a:xfrm>
            <a:off x="3741267" y="4279715"/>
            <a:ext cx="2212848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1876B-EF09-1A8E-51F2-525F729DAC68}"/>
              </a:ext>
            </a:extLst>
          </p:cNvPr>
          <p:cNvSpPr txBox="1"/>
          <p:nvPr/>
        </p:nvSpPr>
        <p:spPr>
          <a:xfrm>
            <a:off x="4522922" y="397429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chrono-specs</a:t>
            </a:r>
          </a:p>
        </p:txBody>
      </p:sp>
    </p:spTree>
    <p:extLst>
      <p:ext uri="{BB962C8B-B14F-4D97-AF65-F5344CB8AC3E}">
        <p14:creationId xmlns:p14="http://schemas.microsoft.com/office/powerpoint/2010/main" val="289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what we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1720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17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3E8C-5C48-1E3A-6173-3722445A334A}"/>
              </a:ext>
            </a:extLst>
          </p:cNvPr>
          <p:cNvSpPr txBox="1"/>
          <p:nvPr/>
        </p:nvSpPr>
        <p:spPr>
          <a:xfrm>
            <a:off x="5190933" y="2639247"/>
            <a:ext cx="5485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Arbitrary </a:t>
            </a:r>
            <a:r>
              <a:rPr lang="en-US" sz="20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output_iterator</a:t>
            </a:r>
            <a:r>
              <a:rPr lang="en-US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&lt;char const&amp;&gt;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75A70-9512-E669-D670-A88F3393A321}"/>
              </a:ext>
            </a:extLst>
          </p:cNvPr>
          <p:cNvCxnSpPr>
            <a:cxnSpLocks/>
          </p:cNvCxnSpPr>
          <p:nvPr/>
        </p:nvCxnSpPr>
        <p:spPr>
          <a:xfrm flipH="1">
            <a:off x="4459048" y="2823913"/>
            <a:ext cx="731885" cy="10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ECE2E2-B928-B029-C558-08C748CEB68B}"/>
              </a:ext>
            </a:extLst>
          </p:cNvPr>
          <p:cNvSpPr/>
          <p:nvPr/>
        </p:nvSpPr>
        <p:spPr>
          <a:xfrm>
            <a:off x="3184264" y="2006202"/>
            <a:ext cx="494851" cy="28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969A-4905-9AF4-40DA-9F890D1BB82D}"/>
              </a:ext>
            </a:extLst>
          </p:cNvPr>
          <p:cNvSpPr/>
          <p:nvPr/>
        </p:nvSpPr>
        <p:spPr>
          <a:xfrm>
            <a:off x="1389529" y="2825648"/>
            <a:ext cx="294580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34AF4-190C-E099-9AC8-991E8A46951E}"/>
              </a:ext>
            </a:extLst>
          </p:cNvPr>
          <p:cNvSpPr/>
          <p:nvPr/>
        </p:nvSpPr>
        <p:spPr>
          <a:xfrm>
            <a:off x="1389529" y="3902332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75C25-3A80-7518-FFA4-A7DD3F526933}"/>
              </a:ext>
            </a:extLst>
          </p:cNvPr>
          <p:cNvSpPr/>
          <p:nvPr/>
        </p:nvSpPr>
        <p:spPr>
          <a:xfrm>
            <a:off x="3596466" y="4200856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56989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79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8874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30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10110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68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08736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{:p.3f}"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6402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05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(r=2.236, theta=1.107)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73364" y="3802484"/>
            <a:ext cx="411993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Generic</a:t>
            </a:r>
            <a:r>
              <a:rPr lang="en-US" sz="7200" dirty="0"/>
              <a:t> Formatting in </a:t>
            </a:r>
            <a:r>
              <a:rPr lang="en-US" sz="7200" dirty="0">
                <a:solidFill>
                  <a:schemeClr val="accent6"/>
                </a:solidFill>
              </a:rPr>
              <a:t>{</a:t>
            </a:r>
            <a:r>
              <a:rPr lang="en-US" sz="7200" dirty="0" err="1">
                <a:solidFill>
                  <a:schemeClr val="accent6"/>
                </a:solidFill>
              </a:rPr>
              <a:t>fmt</a:t>
            </a:r>
            <a:r>
              <a:rPr lang="en-US" sz="7200" dirty="0">
                <a:solidFill>
                  <a:schemeClr val="accent6"/>
                </a:solidFill>
              </a:rPr>
              <a:t>}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underlying formatter&lt;T&gt;</a:t>
            </a:r>
          </a:p>
        </p:txBody>
      </p:sp>
    </p:spTree>
    <p:extLst>
      <p:ext uri="{BB962C8B-B14F-4D97-AF65-F5344CB8AC3E}">
        <p14:creationId xmlns:p14="http://schemas.microsoft.com/office/powerpoint/2010/main" val="3340180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125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867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1A0F-54B7-898B-FEAC-413BB2268245}"/>
              </a:ext>
            </a:extLst>
          </p:cNvPr>
          <p:cNvSpPr/>
          <p:nvPr/>
        </p:nvSpPr>
        <p:spPr>
          <a:xfrm>
            <a:off x="6096000" y="4359623"/>
            <a:ext cx="210410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40A1-E89F-05F4-BB95-B7E30A56D521}"/>
              </a:ext>
            </a:extLst>
          </p:cNvPr>
          <p:cNvSpPr/>
          <p:nvPr/>
        </p:nvSpPr>
        <p:spPr>
          <a:xfrm>
            <a:off x="6811205" y="4359623"/>
            <a:ext cx="256221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*o);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769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???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645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DE4-35B6-1575-D8F5-D091E2B610C4}"/>
              </a:ext>
            </a:extLst>
          </p:cNvPr>
          <p:cNvSpPr/>
          <p:nvPr/>
        </p:nvSpPr>
        <p:spPr>
          <a:xfrm>
            <a:off x="1764399" y="4345941"/>
            <a:ext cx="3604014" cy="420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Ranges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[[1, 2], [3]]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["hello", "world"]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4303339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['a', ',', ' ', '\n']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9A0E-FC20-E2F6-CF00-CB9DEDCF042D}"/>
              </a:ext>
            </a:extLst>
          </p:cNvPr>
          <p:cNvSpPr txBox="1"/>
          <p:nvPr/>
        </p:nvSpPr>
        <p:spPr>
          <a:xfrm>
            <a:off x="1097280" y="502134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1, 2, 3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5906521" y="214931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----------</a:t>
            </a:r>
            <a:r>
              <a:rPr lang="it-IT" sz="2400" dirty="0">
                <a:latin typeface="Fira Code" panose="020B0809050000020004" pitchFamily="49" charset="0"/>
              </a:rPr>
              <a:t>[1, 2, 3]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5906521" y="286732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</a:rPr>
              <a:t>-----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[1, 2, 3]-----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50360-6529-CD96-A9AA-AA32A3A2B990}"/>
              </a:ext>
            </a:extLst>
          </p:cNvPr>
          <p:cNvSpPr txBox="1"/>
          <p:nvPr/>
        </p:nvSpPr>
        <p:spPr>
          <a:xfrm>
            <a:off x="5906521" y="358532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[1, 2, 3]----------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0C8-0F53-840F-8552-AF0D86E89E03}"/>
              </a:ext>
            </a:extLst>
          </p:cNvPr>
          <p:cNvSpPr txBox="1"/>
          <p:nvPr/>
        </p:nvSpPr>
        <p:spPr>
          <a:xfrm>
            <a:off x="5906521" y="4303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{1: 2, 3: 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83F37-E338-7404-0BA4-8AE251D2A318}"/>
              </a:ext>
            </a:extLst>
          </p:cNvPr>
          <p:cNvSpPr txBox="1"/>
          <p:nvPr/>
        </p:nvSpPr>
        <p:spPr>
          <a:xfrm>
            <a:off x="5906521" y="5021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29489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 </a:t>
            </a:r>
            <a:r>
              <a:rPr lang="en-US" sz="48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[H, e, l, l, o, !]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502134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7068764" y="28673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"Hello!"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7161098" y="35853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Hello!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D6968-E019-ED16-4392-F4D2D1460C7A}"/>
              </a:ext>
            </a:extLst>
          </p:cNvPr>
          <p:cNvSpPr txBox="1"/>
          <p:nvPr/>
        </p:nvSpPr>
        <p:spPr>
          <a:xfrm>
            <a:off x="1097280" y="430333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C545-EC7E-395D-665D-75C8468E26E3}"/>
              </a:ext>
            </a:extLst>
          </p:cNvPr>
          <p:cNvSpPr txBox="1"/>
          <p:nvPr/>
        </p:nvSpPr>
        <p:spPr>
          <a:xfrm>
            <a:off x="7161098" y="21493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48:65:6c:6c:6f:21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8689-1E5A-91DB-57B0-3008A838CD10}"/>
              </a:ext>
            </a:extLst>
          </p:cNvPr>
          <p:cNvSpPr/>
          <p:nvPr/>
        </p:nvSpPr>
        <p:spPr>
          <a:xfrm>
            <a:off x="7222003" y="2967311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1569-2355-F020-9368-8BB0AD1FE2A1}"/>
              </a:ext>
            </a:extLst>
          </p:cNvPr>
          <p:cNvCxnSpPr>
            <a:cxnSpLocks/>
          </p:cNvCxnSpPr>
          <p:nvPr/>
        </p:nvCxnSpPr>
        <p:spPr>
          <a:xfrm>
            <a:off x="7387381" y="2241755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309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4576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1528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</p:spTree>
    <p:extLst>
      <p:ext uri="{BB962C8B-B14F-4D97-AF65-F5344CB8AC3E}">
        <p14:creationId xmlns:p14="http://schemas.microsoft.com/office/powerpoint/2010/main" val="24759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%#X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65890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7144870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72222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125954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705161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7624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4576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528808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42003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18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46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8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6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[nHn, nen, nln, nln, non, n!n]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81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00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4878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B3F-6AB5-E3ED-E178-6BC6999C745A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3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[[0x48], [0x65, 0x6c], [0x6c, 0x6f, 0x21]]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66D9F-2F34-260B-E8AA-D616A7C8CB9D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DD7A3-B296-609A-18EF-253996FF00B8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003855-2A63-7491-1E97-C21A99E7872E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D25B0A-7C21-3E18-3CFE-F866C6316B10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A9D0E4-5C58-C838-0AF2-65AAD2E5A97A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D6E9F-7C19-CCCD-7CE9-DB7CA96AA580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0840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[******[0x48]******, ***[0x65, 0x6c]***, [0x6c, 0x6f, 0x21]]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450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4764-BA9A-22F3-753E-7172893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249-D891-194E-F08C-01FD5C9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Specification mini-language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][.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precision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Error prone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Non-extensible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9735-774F-1C30-8E4A-287C83E26394}"/>
              </a:ext>
            </a:extLst>
          </p:cNvPr>
          <p:cNvSpPr txBox="1"/>
          <p:nvPr/>
        </p:nvSpPr>
        <p:spPr>
          <a:xfrm>
            <a:off x="3886200" y="2985247"/>
            <a:ext cx="643156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"Point p is at </a:t>
            </a:r>
            <a:r>
              <a:rPr lang="en-US" sz="2400" b="1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%??</a:t>
            </a:r>
            <a:r>
              <a:rPr lang="en-US" sz="20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******[0x48]******, ***[0x65, 0x6c]***, [0x6c, 0x6f, 0x21]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65194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5721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6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76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7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663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72202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7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09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</p:txBody>
      </p:sp>
    </p:spTree>
    <p:extLst>
      <p:ext uri="{BB962C8B-B14F-4D97-AF65-F5344CB8AC3E}">
        <p14:creationId xmlns:p14="http://schemas.microsoft.com/office/powerpoint/2010/main" val="33908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48879 is 1234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</p:txBody>
      </p:sp>
    </p:spTree>
    <p:extLst>
      <p:ext uri="{BB962C8B-B14F-4D97-AF65-F5344CB8AC3E}">
        <p14:creationId xmlns:p14="http://schemas.microsoft.com/office/powerpoint/2010/main" val="18687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</p:txBody>
      </p:sp>
    </p:spTree>
    <p:extLst>
      <p:ext uri="{BB962C8B-B14F-4D97-AF65-F5344CB8AC3E}">
        <p14:creationId xmlns:p14="http://schemas.microsoft.com/office/powerpoint/2010/main" val="747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526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</p:spTree>
    <p:extLst>
      <p:ext uri="{BB962C8B-B14F-4D97-AF65-F5344CB8AC3E}">
        <p14:creationId xmlns:p14="http://schemas.microsoft.com/office/powerpoint/2010/main" val="80730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36549" y="355003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A88BF-C71B-D2D9-3F00-FF1012C02602}"/>
              </a:ext>
            </a:extLst>
          </p:cNvPr>
          <p:cNvSpPr/>
          <p:nvPr/>
        </p:nvSpPr>
        <p:spPr>
          <a:xfrm>
            <a:off x="2438400" y="3541986"/>
            <a:ext cx="100899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59F60-942B-2796-2605-9FC3BE02DE20}"/>
              </a:ext>
            </a:extLst>
          </p:cNvPr>
          <p:cNvSpPr/>
          <p:nvPr/>
        </p:nvSpPr>
        <p:spPr>
          <a:xfrm>
            <a:off x="1514167" y="4114715"/>
            <a:ext cx="2224549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50235-3B53-42E0-ABA2-5D28B53DF1D5}"/>
              </a:ext>
            </a:extLst>
          </p:cNvPr>
          <p:cNvSpPr/>
          <p:nvPr/>
        </p:nvSpPr>
        <p:spPr>
          <a:xfrm>
            <a:off x="3256935" y="4095051"/>
            <a:ext cx="1292942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73" y="2231362"/>
            <a:ext cx="82419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59706" y="283212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0153" y="3171012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18322" y="356426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398795" y="3939494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61811" y="445534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402178" y="4830331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44491" y="518748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70820" y="5562717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8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31136"/>
            <a:ext cx="8238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65609" y="280262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6056" y="3141516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24225" y="353476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404698" y="390999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32316" y="444354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372683" y="4818533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14996" y="517568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41325" y="5550919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884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2874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77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9090</TotalTime>
  <Words>14023</Words>
  <Application>Microsoft Office PowerPoint</Application>
  <PresentationFormat>Widescreen</PresentationFormat>
  <Paragraphs>2215</Paragraphs>
  <Slides>165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3" baseType="lpstr">
      <vt:lpstr>Arial</vt:lpstr>
      <vt:lpstr>Calibri</vt:lpstr>
      <vt:lpstr>Calibri Light</vt:lpstr>
      <vt:lpstr>Courier New</vt:lpstr>
      <vt:lpstr>Fira Code</vt:lpstr>
      <vt:lpstr>Fira Code, Consolas,  Courier New</vt:lpstr>
      <vt:lpstr>Times New Roman</vt:lpstr>
      <vt:lpstr>Retrospect</vt:lpstr>
      <vt:lpstr>The Surprising Complexity of Formatting Ranges</vt:lpstr>
      <vt:lpstr>About Me</vt:lpstr>
      <vt:lpstr>About Me</vt:lpstr>
      <vt:lpstr>About Me</vt:lpstr>
      <vt:lpstr>In the beginning, there was printf</vt:lpstr>
      <vt:lpstr>In the beginning, there was printf</vt:lpstr>
      <vt:lpstr>In the beginning, there was printf</vt:lpstr>
      <vt:lpstr>In the beginning, there was printf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Then there was {fmt}</vt:lpstr>
      <vt:lpstr>Intro to {fmt}</vt:lpstr>
      <vt:lpstr>Intro to {fmt}</vt:lpstr>
      <vt:lpstr>Intro to {fmt}</vt:lpstr>
      <vt:lpstr>Intro to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Generic Formatting in {fmt}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Formatting Ranges</vt:lpstr>
      <vt:lpstr>Various Range Formats</vt:lpstr>
      <vt:lpstr>Various Range Formats for vector&lt;char&gt;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Adding top-level specifiers</vt:lpstr>
      <vt:lpstr>Adding top-level specifiers</vt:lpstr>
      <vt:lpstr>Adding top-level specifiers: n</vt:lpstr>
      <vt:lpstr>Adding top-level specifiers: n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Formatting Tuples</vt:lpstr>
      <vt:lpstr>A format-spec for pair&lt;int, int&gt;</vt:lpstr>
      <vt:lpstr>A format-spec for pair&lt;int, int&gt;</vt:lpstr>
      <vt:lpstr>A format-spec for pair&lt;int, int&gt;</vt:lpstr>
      <vt:lpstr>A format-spec for pair&lt;int,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Formatting format-spec for Tuples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How to do format-spec for Tuples?</vt:lpstr>
      <vt:lpstr>How to do format-spec for Tuples?</vt:lpstr>
      <vt:lpstr>Looking to C++23</vt:lpstr>
      <vt:lpstr>P2286: Formatting Ranges</vt:lpstr>
      <vt:lpstr>P2286: Formatting Ranges</vt:lpstr>
      <vt:lpstr>P2286: Formatting Ranges</vt:lpstr>
      <vt:lpstr>P2286: Formatting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Surprising Complexity of Formatting Ranges</dc:title>
  <dc:creator>Barry Revzin</dc:creator>
  <cp:lastModifiedBy>Barry Revzin</cp:lastModifiedBy>
  <cp:revision>73</cp:revision>
  <dcterms:created xsi:type="dcterms:W3CDTF">2022-08-06T22:23:59Z</dcterms:created>
  <dcterms:modified xsi:type="dcterms:W3CDTF">2022-08-19T00:38:36Z</dcterms:modified>
</cp:coreProperties>
</file>