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Roboto"/>
      <p:regular r:id="rId26"/>
      <p:bold r:id="rId27"/>
      <p:italic r:id="rId28"/>
      <p:boldItalic r:id="rId29"/>
    </p:embeddedFon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on Chong"/>
  <p:cmAuthor clrIdx="1" id="1" initials="" lastIdx="2" name="Kyouichi LogPos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8998CE-F773-41D7-AE3E-AD09E5F02278}">
  <a:tblStyle styleId="{DC8998CE-F773-41D7-AE3E-AD09E5F022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6A452A-223A-4363-9FA2-1E1C8200866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regular.fntdata"/><Relationship Id="rId25" Type="http://schemas.openxmlformats.org/officeDocument/2006/relationships/slide" Target="slides/slide17.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Italic.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3.xml"/><Relationship Id="rId33" Type="http://schemas.openxmlformats.org/officeDocument/2006/relationships/font" Target="fonts/ProximaNova-boldItalic.fntdata"/><Relationship Id="rId10" Type="http://schemas.openxmlformats.org/officeDocument/2006/relationships/slide" Target="slides/slide2.xml"/><Relationship Id="rId32" Type="http://schemas.openxmlformats.org/officeDocument/2006/relationships/font" Target="fonts/ProximaNova-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31T06:13:26.834">
    <p:pos x="6000" y="0"/>
    <p:text>Not sure if this slide is necessary</p:text>
  </p:cm>
  <p:cm authorId="1" idx="1" dt="2022-10-31T06:13:26.834">
    <p:pos x="6000" y="0"/>
    <p:text>if no one is there watching i'll skip this slide. hahaha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0-31T03:12:33.637">
    <p:pos x="2800" y="2572"/>
    <p:text>Feels abit random to add this in. Can consider removing.</p:text>
  </p:cm>
  <p:cm authorId="1" idx="2" dt="2022-10-31T03:12:33.637">
    <p:pos x="2800" y="2572"/>
    <p:text>lets keep this so i can describe that we did observe some context switching between cores when the script was ran alone, without assigning a fixed core.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A86E8"/>
                </a:solidFill>
                <a:highlight>
                  <a:srgbClr val="FFFFFF"/>
                </a:highlight>
                <a:latin typeface="Roboto"/>
                <a:ea typeface="Roboto"/>
                <a:cs typeface="Roboto"/>
                <a:sym typeface="Roboto"/>
              </a:rPr>
              <a:t>Good Evening, My name is Kenneth. I’m from team 11 and my team members are YiHui, Soedar, Issac and Manish. We are working on Project 1, CPU Monitoring. We will be focussing on the Intel CPU.</a:t>
            </a:r>
            <a:endParaRPr b="1" sz="1500">
              <a:solidFill>
                <a:srgbClr val="4A86E8"/>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E3440"/>
                </a:solidFill>
                <a:highlight>
                  <a:srgbClr val="FFFFFF"/>
                </a:highlight>
                <a:latin typeface="Roboto"/>
                <a:ea typeface="Roboto"/>
                <a:cs typeface="Roboto"/>
                <a:sym typeface="Roboto"/>
              </a:rPr>
              <a:t>When identifying bottlenecks and find solutions to help the operating system surpass them, the main subsystems that you should think of when tuning are CPU, Memory, I/O and Network. CPU Bound - performance is limited by the CPU. Requires heavy use of the CPU (e.g. for batch processing, mathematical operations, etc)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8e0691bee_0_2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8e0691bee_0_2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A86E8"/>
                </a:solidFill>
              </a:rPr>
              <a:t>Our first optimization exploration is with better loops.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In C, the two-dimensional arrays are stored in row-major order in the RAM.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This means that consecutive elements of a row reside next to each other in the memory.</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A column-major order consecutive elements of a column reside next to each other in the memory.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The data to be processed is loaded into the cache from the RAM.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Cache memory reads one cache line worth of data at a time from the RAM.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From the naive approach accessing the 2nd row of Matrix A provides good spatial locality. However, in Matrix B, we need to access different cache lines for each column value, which would result in a higher cache miss rate.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Compared to the Best loop approach, we get a good spatial locality in all three cases, reducing the cache miss rate for each operation.</a:t>
            </a:r>
            <a:endParaRPr b="1" sz="1500">
              <a:solidFill>
                <a:srgbClr val="4A86E8"/>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7a08ef9a0b_6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7a08ef9a0b_6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569CD6"/>
                </a:solidFill>
              </a:rPr>
              <a:t>We also experimented on t</a:t>
            </a:r>
            <a:r>
              <a:rPr b="1" lang="en" sz="1700">
                <a:solidFill>
                  <a:srgbClr val="569CD6"/>
                </a:solidFill>
              </a:rPr>
              <a:t>ransposing the second matrix to convert the columns into rows, this results has slightly lesser L2 cache miss than the KIJ Faster method but takes slightly longer time due to the cost of transposing the M2.</a:t>
            </a:r>
            <a:endParaRPr b="1" sz="1700">
              <a:solidFill>
                <a:srgbClr val="569CD6"/>
              </a:solidFill>
            </a:endParaRPr>
          </a:p>
          <a:p>
            <a:pPr indent="0" lvl="0" marL="0" rtl="0" algn="l">
              <a:lnSpc>
                <a:spcPct val="115000"/>
              </a:lnSpc>
              <a:spcBef>
                <a:spcPts val="0"/>
              </a:spcBef>
              <a:spcAft>
                <a:spcPts val="0"/>
              </a:spcAft>
              <a:buNone/>
            </a:pPr>
            <a:r>
              <a:t/>
            </a:r>
            <a:endParaRPr b="1" sz="1700">
              <a:solidFill>
                <a:srgbClr val="569CD6"/>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9f1cd038c_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9f1cd038c_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A86E8"/>
                </a:solidFill>
              </a:rPr>
              <a:t>The next </a:t>
            </a:r>
            <a:r>
              <a:rPr b="1" lang="en" sz="1500">
                <a:solidFill>
                  <a:srgbClr val="4A86E8"/>
                </a:solidFill>
              </a:rPr>
              <a:t>optimization</a:t>
            </a:r>
            <a:r>
              <a:rPr b="1" lang="en" sz="1500">
                <a:solidFill>
                  <a:srgbClr val="4A86E8"/>
                </a:solidFill>
              </a:rPr>
              <a:t> method will be Blocked Matrix </a:t>
            </a:r>
            <a:r>
              <a:rPr b="1" lang="en" sz="1500">
                <a:solidFill>
                  <a:srgbClr val="4A86E8"/>
                </a:solidFill>
              </a:rPr>
              <a:t>Multiplication</a:t>
            </a:r>
            <a:r>
              <a:rPr b="1" lang="en" sz="1500">
                <a:solidFill>
                  <a:srgbClr val="4A86E8"/>
                </a:solidFill>
              </a:rPr>
              <a:t> aka The Tiling approach. This methods partitions the matrices into smaller blocks of sub-</a:t>
            </a:r>
            <a:r>
              <a:rPr b="1" lang="en" sz="1500">
                <a:solidFill>
                  <a:srgbClr val="4A86E8"/>
                </a:solidFill>
              </a:rPr>
              <a:t>matrices that can wholly fit into the cache.</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The green line represents the naive approach, the blue and red represents IJK and KIJ block approaches and Yellow represents the better loops approach. The multiplication isnt easy to comprehend at the start, it will be better understood when you map and draw out the matrices.</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Our 1st Observation is that when block size increases, the </a:t>
            </a:r>
            <a:r>
              <a:rPr b="1" lang="en" sz="1500">
                <a:solidFill>
                  <a:srgbClr val="4A86E8"/>
                </a:solidFill>
              </a:rPr>
              <a:t>block matrices cant fit into cache </a:t>
            </a:r>
            <a:endParaRPr b="1" sz="1500">
              <a:solidFill>
                <a:srgbClr val="4A86E8"/>
              </a:solidFill>
            </a:endParaRPr>
          </a:p>
          <a:p>
            <a:pPr indent="457200" lvl="0" marL="914400" rtl="0" algn="l">
              <a:lnSpc>
                <a:spcPct val="115000"/>
              </a:lnSpc>
              <a:spcBef>
                <a:spcPts val="0"/>
              </a:spcBef>
              <a:spcAft>
                <a:spcPts val="0"/>
              </a:spcAft>
              <a:buNone/>
            </a:pPr>
            <a:r>
              <a:rPr b="1" lang="en" sz="1500">
                <a:solidFill>
                  <a:srgbClr val="4A86E8"/>
                </a:solidFill>
              </a:rPr>
              <a:t>⇒ performance degrades to non-block matrix multiplications (or even worst due to using extra loops for blocks).</a:t>
            </a:r>
            <a:endParaRPr b="1" sz="1500">
              <a:solidFill>
                <a:srgbClr val="4A86E8"/>
              </a:solidFill>
            </a:endParaRPr>
          </a:p>
          <a:p>
            <a:pPr indent="457200" lvl="0" marL="914400" rtl="0" algn="l">
              <a:lnSpc>
                <a:spcPct val="115000"/>
              </a:lnSpc>
              <a:spcBef>
                <a:spcPts val="0"/>
              </a:spcBef>
              <a:spcAft>
                <a:spcPts val="0"/>
              </a:spcAft>
              <a:buNone/>
            </a:pPr>
            <a:r>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The 2nd Observation is that the Loop order should not matter theoretically (since the whole block matrix is loaded into cache) but it still does based on our experiments. KIJ order is better than IJK.</a:t>
            </a:r>
            <a:endParaRPr b="1" sz="1500">
              <a:solidFill>
                <a:srgbClr val="4A86E8"/>
              </a:solidFill>
            </a:endParaRPr>
          </a:p>
          <a:p>
            <a:pPr indent="0" lvl="0" marL="0" rtl="0" algn="l">
              <a:lnSpc>
                <a:spcPct val="115000"/>
              </a:lnSpc>
              <a:spcBef>
                <a:spcPts val="0"/>
              </a:spcBef>
              <a:spcAft>
                <a:spcPts val="0"/>
              </a:spcAft>
              <a:buNone/>
            </a:pPr>
            <a:r>
              <a:t/>
            </a:r>
            <a:endParaRPr b="1" sz="1500">
              <a:solidFill>
                <a:srgbClr val="4A86E8"/>
              </a:solidFill>
            </a:endParaRPr>
          </a:p>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rPr>
              <a:t>The next Observation is that Block multiplication loops are not better than Faster loop approach despite having significantly lesser L2 cache miss; might be due to additional control flow costs for the block multiplication loops.</a:t>
            </a:r>
            <a:endParaRPr b="1" sz="1500">
              <a:solidFill>
                <a:srgbClr val="4A86E8"/>
              </a:solidFill>
            </a:endParaRPr>
          </a:p>
          <a:p>
            <a:pPr indent="0" lvl="0" marL="0" rtl="0" algn="l">
              <a:lnSpc>
                <a:spcPct val="115000"/>
              </a:lnSpc>
              <a:spcBef>
                <a:spcPts val="0"/>
              </a:spcBef>
              <a:spcAft>
                <a:spcPts val="0"/>
              </a:spcAft>
              <a:buNone/>
            </a:pPr>
            <a:r>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This method requires us to tune block size based on CPU cache size and matrix size.</a:t>
            </a:r>
            <a:endParaRPr b="1" sz="1500">
              <a:solidFill>
                <a:srgbClr val="4A86E8"/>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a08ef9a0b_8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a08ef9a0b_8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A86E8"/>
                </a:solidFill>
              </a:rPr>
              <a:t>The next optimization method tries to make use of the GCC compiler. </a:t>
            </a:r>
            <a:endParaRPr b="1" sz="1500">
              <a:solidFill>
                <a:srgbClr val="4A86E8"/>
              </a:solidFill>
            </a:endParaRPr>
          </a:p>
          <a:p>
            <a:pPr indent="0" lvl="0" marL="0" rtl="0" algn="l">
              <a:lnSpc>
                <a:spcPct val="115000"/>
              </a:lnSpc>
              <a:spcBef>
                <a:spcPts val="0"/>
              </a:spcBef>
              <a:spcAft>
                <a:spcPts val="0"/>
              </a:spcAft>
              <a:buNone/>
            </a:pPr>
            <a:r>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The first method, Auto-unrolling, Increases a program's speed by reducing or eliminating instructions that control the loop, such as end of loop tests on each interaction.</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Auto Vectorization, uses vector operations instead of loops.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Math operation optimization by instructional reordering, such as skipping NaN checks. </a:t>
            </a:r>
            <a:endParaRPr b="1" sz="1500">
              <a:solidFill>
                <a:srgbClr val="4A86E8"/>
              </a:solidFill>
            </a:endParaRPr>
          </a:p>
          <a:p>
            <a:pPr indent="0" lvl="0" marL="0" rtl="0" algn="l">
              <a:lnSpc>
                <a:spcPct val="115000"/>
              </a:lnSpc>
              <a:spcBef>
                <a:spcPts val="0"/>
              </a:spcBef>
              <a:spcAft>
                <a:spcPts val="0"/>
              </a:spcAft>
              <a:buNone/>
            </a:pPr>
            <a:r>
              <a:rPr b="1" lang="en" sz="1500">
                <a:solidFill>
                  <a:srgbClr val="4A86E8"/>
                </a:solidFill>
              </a:rPr>
              <a:t>Advanced Vector Extensions 2 tells the compiler to tune generated code for ISA of the host CPU. AVX2 also offers the ability to issue one instruction that would then carry out two operations which hugely beneficial in doing vector/matrix math. Compiler optimization still bottlenecked by cache misses.</a:t>
            </a:r>
            <a:endParaRPr b="1" sz="1500">
              <a:solidFill>
                <a:srgbClr val="4A86E8"/>
              </a:solidFill>
            </a:endParaRPr>
          </a:p>
          <a:p>
            <a:pPr indent="0" lvl="0" marL="0" rtl="0" algn="l">
              <a:lnSpc>
                <a:spcPct val="115000"/>
              </a:lnSpc>
              <a:spcBef>
                <a:spcPts val="0"/>
              </a:spcBef>
              <a:spcAft>
                <a:spcPts val="0"/>
              </a:spcAft>
              <a:buNone/>
            </a:pPr>
            <a:r>
              <a:t/>
            </a:r>
            <a:endParaRPr b="1" sz="1500">
              <a:solidFill>
                <a:srgbClr val="4A86E8"/>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GCC offers a slew of optimization options and flags to  improve the performance and/or code size at the expense of compilation time and possibly the ability to debug the program. We explored the following compiler optimizations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Auto-unrolling</a:t>
            </a:r>
            <a:r>
              <a:rPr lang="en">
                <a:solidFill>
                  <a:schemeClr val="dk1"/>
                </a:solidFill>
              </a:rPr>
              <a:t>: Increase a program's speed by</a:t>
            </a:r>
            <a:r>
              <a:rPr b="1" lang="en">
                <a:solidFill>
                  <a:schemeClr val="dk1"/>
                </a:solidFill>
              </a:rPr>
              <a:t> </a:t>
            </a:r>
            <a:r>
              <a:rPr b="1" lang="en">
                <a:solidFill>
                  <a:srgbClr val="4A86E8"/>
                </a:solidFill>
              </a:rPr>
              <a:t>reducing or eliminating instructions that control the loop</a:t>
            </a:r>
            <a:r>
              <a:rPr lang="en">
                <a:solidFill>
                  <a:srgbClr val="4A86E8"/>
                </a:solidFill>
              </a:rPr>
              <a:t>, such as pointer arithmetic and "end of loop" tests on each iteration</a:t>
            </a:r>
            <a:r>
              <a:rPr lang="en">
                <a:solidFill>
                  <a:schemeClr val="dk1"/>
                </a:solidFill>
              </a:rPr>
              <a:t>; including the delay in reading data from memory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Auto Vectorization: works similar to SIMD </a:t>
            </a:r>
            <a:r>
              <a:rPr lang="en">
                <a:solidFill>
                  <a:schemeClr val="dk1"/>
                </a:solidFill>
              </a:rPr>
              <a:t>- </a:t>
            </a:r>
            <a:r>
              <a:rPr lang="en">
                <a:solidFill>
                  <a:srgbClr val="4A86E8"/>
                </a:solidFill>
              </a:rPr>
              <a:t>vector operations instead of loops</a:t>
            </a:r>
            <a:endParaRPr>
              <a:solidFill>
                <a:srgbClr val="4A86E8"/>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rgbClr val="FFFFFF"/>
                </a:highlight>
              </a:rPr>
              <a:t>Math operation optimization by </a:t>
            </a:r>
            <a:r>
              <a:rPr b="1" lang="en">
                <a:solidFill>
                  <a:schemeClr val="dk1"/>
                </a:solidFill>
                <a:highlight>
                  <a:srgbClr val="FFFFFF"/>
                </a:highlight>
              </a:rPr>
              <a:t>instructional reordering,  </a:t>
            </a:r>
            <a:r>
              <a:rPr b="1" lang="en">
                <a:solidFill>
                  <a:srgbClr val="4A86E8"/>
                </a:solidFill>
                <a:highlight>
                  <a:srgbClr val="FFFFFF"/>
                </a:highlight>
              </a:rPr>
              <a:t>Skips checks for for NaN </a:t>
            </a:r>
            <a:r>
              <a:rPr lang="en">
                <a:solidFill>
                  <a:srgbClr val="4A86E8"/>
                </a:solidFill>
                <a:highlight>
                  <a:srgbClr val="FFFFFF"/>
                </a:highlight>
              </a:rPr>
              <a:t>and </a:t>
            </a:r>
            <a:r>
              <a:rPr b="1" i="1" lang="en" sz="1150">
                <a:solidFill>
                  <a:srgbClr val="4A86E8"/>
                </a:solidFill>
                <a:highlight>
                  <a:srgbClr val="FFFFFF"/>
                </a:highlight>
              </a:rPr>
              <a:t>approximations</a:t>
            </a:r>
            <a:r>
              <a:rPr b="1" lang="en" sz="1150">
                <a:solidFill>
                  <a:srgbClr val="4A86E8"/>
                </a:solidFill>
                <a:highlight>
                  <a:srgbClr val="FFFFFF"/>
                </a:highlight>
              </a:rPr>
              <a:t> for division</a:t>
            </a:r>
            <a:endParaRPr b="1" sz="1150">
              <a:solidFill>
                <a:srgbClr val="4A86E8"/>
              </a:solidFill>
              <a:highlight>
                <a:srgbClr val="FFFFFF"/>
              </a:highlight>
            </a:endParaRPr>
          </a:p>
          <a:p>
            <a:pPr indent="-301625" lvl="0" marL="457200" rtl="0" algn="l">
              <a:lnSpc>
                <a:spcPct val="115000"/>
              </a:lnSpc>
              <a:spcBef>
                <a:spcPts val="0"/>
              </a:spcBef>
              <a:spcAft>
                <a:spcPts val="0"/>
              </a:spcAft>
              <a:buClr>
                <a:srgbClr val="232629"/>
              </a:buClr>
              <a:buSzPts val="1150"/>
              <a:buChar char="-"/>
            </a:pPr>
            <a:r>
              <a:rPr b="1" lang="en" sz="1150">
                <a:solidFill>
                  <a:srgbClr val="232629"/>
                </a:solidFill>
                <a:highlight>
                  <a:srgbClr val="FFFFFF"/>
                </a:highlight>
              </a:rPr>
              <a:t>Advanced Vector Extensions 2: </a:t>
            </a:r>
            <a:r>
              <a:rPr lang="en">
                <a:solidFill>
                  <a:srgbClr val="4A86E8"/>
                </a:solidFill>
              </a:rPr>
              <a:t>tells the compiler to tune generated code for ISA of host CPU</a:t>
            </a:r>
            <a:r>
              <a:rPr lang="en">
                <a:solidFill>
                  <a:schemeClr val="dk1"/>
                </a:solidFill>
              </a:rPr>
              <a:t> - AVX able with work with 3 values at the time as seen in the image. AVX2 also offers the ability to</a:t>
            </a:r>
            <a:r>
              <a:rPr b="1" lang="en">
                <a:solidFill>
                  <a:srgbClr val="4A86E8"/>
                </a:solidFill>
              </a:rPr>
              <a:t> issue one instruction that would then carry out two operations </a:t>
            </a:r>
            <a:r>
              <a:rPr lang="en">
                <a:solidFill>
                  <a:srgbClr val="4A86E8"/>
                </a:solidFill>
              </a:rPr>
              <a:t>which hugely beneficial in doing vector/matrix math</a:t>
            </a:r>
            <a:endParaRPr b="1" sz="1150">
              <a:solidFill>
                <a:srgbClr val="4A86E8"/>
              </a:solidFill>
              <a:highlight>
                <a:srgbClr val="FFFFFF"/>
              </a:highlight>
            </a:endParaRPr>
          </a:p>
          <a:p>
            <a:pPr indent="-301625" lvl="0" marL="457200" rtl="0" algn="l">
              <a:lnSpc>
                <a:spcPct val="115000"/>
              </a:lnSpc>
              <a:spcBef>
                <a:spcPts val="0"/>
              </a:spcBef>
              <a:spcAft>
                <a:spcPts val="0"/>
              </a:spcAft>
              <a:buClr>
                <a:srgbClr val="4A86E8"/>
              </a:buClr>
              <a:buSzPts val="1150"/>
              <a:buChar char="-"/>
            </a:pPr>
            <a:r>
              <a:rPr b="1" i="1" lang="en" sz="1450">
                <a:solidFill>
                  <a:srgbClr val="4A86E8"/>
                </a:solidFill>
                <a:highlight>
                  <a:srgbClr val="FFFFFF"/>
                </a:highlight>
              </a:rPr>
              <a:t>Strongest performance increase from leveraging on native hardware (AVX2) </a:t>
            </a:r>
            <a:r>
              <a:rPr b="1" i="1" lang="en" sz="1400">
                <a:solidFill>
                  <a:srgbClr val="4A86E8"/>
                </a:solidFill>
              </a:rPr>
              <a:t>38.9 % improvement </a:t>
            </a:r>
            <a:endParaRPr b="1" i="1" sz="1400">
              <a:solidFill>
                <a:srgbClr val="4A86E8"/>
              </a:solidFill>
            </a:endParaRPr>
          </a:p>
          <a:p>
            <a:pPr indent="-320675" lvl="0" marL="457200" rtl="0" algn="l">
              <a:lnSpc>
                <a:spcPct val="115000"/>
              </a:lnSpc>
              <a:spcBef>
                <a:spcPts val="0"/>
              </a:spcBef>
              <a:spcAft>
                <a:spcPts val="0"/>
              </a:spcAft>
              <a:buClr>
                <a:srgbClr val="4A86E8"/>
              </a:buClr>
              <a:buSzPts val="1450"/>
              <a:buChar char="-"/>
            </a:pPr>
            <a:r>
              <a:rPr b="1" i="1" lang="en" sz="1400">
                <a:solidFill>
                  <a:srgbClr val="4A86E8"/>
                </a:solidFill>
              </a:rPr>
              <a:t>Compiler optimization still bottlenecked by cache misses</a:t>
            </a:r>
            <a:endParaRPr b="1" i="1" sz="1400">
              <a:solidFill>
                <a:srgbClr val="4A86E8"/>
              </a:solidFill>
            </a:endParaRPr>
          </a:p>
          <a:p>
            <a:pPr indent="0" lvl="0" marL="457200" rtl="0" algn="l">
              <a:lnSpc>
                <a:spcPct val="115000"/>
              </a:lnSpc>
              <a:spcBef>
                <a:spcPts val="1200"/>
              </a:spcBef>
              <a:spcAft>
                <a:spcPts val="1200"/>
              </a:spcAft>
              <a:buNone/>
            </a:pPr>
            <a:r>
              <a:t/>
            </a:r>
            <a:endParaRPr>
              <a:solidFill>
                <a:srgbClr val="569CD6"/>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7a08ef9a0b_8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7a08ef9a0b_8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rgbClr val="4A86E8"/>
                </a:solidFill>
              </a:rPr>
              <a:t>From the results, there are No drastic change in L2 cache miss but significant improvement in runtime. </a:t>
            </a:r>
            <a:endParaRPr b="1" sz="1500">
              <a:solidFill>
                <a:srgbClr val="4A86E8"/>
              </a:solidFill>
            </a:endParaRPr>
          </a:p>
          <a:p>
            <a:pPr indent="0" lvl="0" marL="0" rtl="0" algn="l">
              <a:lnSpc>
                <a:spcPct val="115000"/>
              </a:lnSpc>
              <a:spcBef>
                <a:spcPts val="1200"/>
              </a:spcBef>
              <a:spcAft>
                <a:spcPts val="0"/>
              </a:spcAft>
              <a:buNone/>
            </a:pPr>
            <a:r>
              <a:rPr b="1" lang="en" sz="1500">
                <a:solidFill>
                  <a:srgbClr val="4A86E8"/>
                </a:solidFill>
              </a:rPr>
              <a:t>Our next steps for this approach is to use Loop interchange, where the compiler attempts to improve cache performance on nested loop without needing to manually reorder the loop And </a:t>
            </a:r>
            <a:r>
              <a:rPr b="1" lang="en" sz="1500">
                <a:solidFill>
                  <a:srgbClr val="4A86E8"/>
                </a:solidFill>
              </a:rPr>
              <a:t>explore</a:t>
            </a:r>
            <a:r>
              <a:rPr b="1" lang="en" sz="1500">
                <a:solidFill>
                  <a:srgbClr val="4A86E8"/>
                </a:solidFill>
              </a:rPr>
              <a:t> other compilers.</a:t>
            </a:r>
            <a:endParaRPr b="1" sz="1500">
              <a:solidFill>
                <a:srgbClr val="4A86E8"/>
              </a:solidFill>
            </a:endParaRPr>
          </a:p>
          <a:p>
            <a:pPr indent="-298450" lvl="0" marL="457200" rtl="0" algn="l">
              <a:lnSpc>
                <a:spcPct val="115000"/>
              </a:lnSpc>
              <a:spcBef>
                <a:spcPts val="1200"/>
              </a:spcBef>
              <a:spcAft>
                <a:spcPts val="0"/>
              </a:spcAft>
              <a:buClr>
                <a:srgbClr val="569CD6"/>
              </a:buClr>
              <a:buSzPts val="1100"/>
              <a:buChar char="-"/>
            </a:pPr>
            <a:r>
              <a:rPr lang="en">
                <a:solidFill>
                  <a:schemeClr val="dk1"/>
                </a:solidFill>
              </a:rPr>
              <a:t>No drastic change in L2 cache miss but significant improvement in runtime.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 can use Loop interchange:</a:t>
            </a:r>
            <a:r>
              <a:rPr lang="en">
                <a:solidFill>
                  <a:schemeClr val="dk1"/>
                </a:solidFill>
              </a:rPr>
              <a:t> compiler attempts to </a:t>
            </a:r>
            <a:r>
              <a:rPr lang="en">
                <a:solidFill>
                  <a:schemeClr val="dk1"/>
                </a:solidFill>
                <a:highlight>
                  <a:schemeClr val="lt1"/>
                </a:highlight>
              </a:rPr>
              <a:t>improve cache performance on nested loop and - </a:t>
            </a:r>
            <a:r>
              <a:rPr lang="en">
                <a:solidFill>
                  <a:srgbClr val="4A86E8"/>
                </a:solidFill>
                <a:highlight>
                  <a:schemeClr val="lt1"/>
                </a:highlight>
              </a:rPr>
              <a:t>similar to to the loop reordering in mat_mul however without needing code change which would deal with cache miss issue</a:t>
            </a:r>
            <a:r>
              <a:rPr lang="en">
                <a:solidFill>
                  <a:schemeClr val="dk1"/>
                </a:solidFill>
                <a:highlight>
                  <a:schemeClr val="lt1"/>
                </a:highlight>
              </a:rPr>
              <a:t> </a:t>
            </a:r>
            <a:endParaRPr>
              <a:solidFill>
                <a:schemeClr val="dk1"/>
              </a:solidFill>
              <a:highlight>
                <a:schemeClr val="lt1"/>
              </a:highlight>
            </a:endParaRPr>
          </a:p>
          <a:p>
            <a:pPr indent="-298450" lvl="1" marL="914400" rtl="0" algn="l">
              <a:lnSpc>
                <a:spcPct val="115000"/>
              </a:lnSpc>
              <a:spcBef>
                <a:spcPts val="0"/>
              </a:spcBef>
              <a:spcAft>
                <a:spcPts val="0"/>
              </a:spcAft>
              <a:buClr>
                <a:schemeClr val="dk1"/>
              </a:buClr>
              <a:buSzPts val="1100"/>
              <a:buChar char="-"/>
            </a:pPr>
            <a:r>
              <a:rPr lang="en">
                <a:solidFill>
                  <a:schemeClr val="dk1"/>
                </a:solidFill>
                <a:highlight>
                  <a:schemeClr val="lt1"/>
                </a:highlight>
              </a:rPr>
              <a:t>Caveat seems that GCC only do loop interchange optimization when the </a:t>
            </a:r>
            <a:r>
              <a:rPr b="1" lang="en">
                <a:solidFill>
                  <a:schemeClr val="dk1"/>
                </a:solidFill>
                <a:highlight>
                  <a:schemeClr val="lt1"/>
                </a:highlight>
              </a:rPr>
              <a:t>number of loops</a:t>
            </a:r>
            <a:r>
              <a:rPr lang="en">
                <a:solidFill>
                  <a:schemeClr val="dk1"/>
                </a:solidFill>
                <a:highlight>
                  <a:schemeClr val="lt1"/>
                </a:highlight>
              </a:rPr>
              <a:t> </a:t>
            </a:r>
            <a:r>
              <a:rPr b="1" lang="en">
                <a:solidFill>
                  <a:schemeClr val="dk1"/>
                </a:solidFill>
                <a:highlight>
                  <a:schemeClr val="lt1"/>
                </a:highlight>
              </a:rPr>
              <a:t>int is a compile-time constant</a:t>
            </a:r>
            <a:endParaRPr b="1">
              <a:solidFill>
                <a:schemeClr val="dk1"/>
              </a:solidFill>
              <a:highlight>
                <a:schemeClr val="lt1"/>
              </a:highlight>
            </a:endParaRPr>
          </a:p>
          <a:p>
            <a:pPr indent="-298450" lvl="0" marL="457200" rtl="0" algn="l">
              <a:lnSpc>
                <a:spcPct val="115000"/>
              </a:lnSpc>
              <a:spcBef>
                <a:spcPts val="0"/>
              </a:spcBef>
              <a:spcAft>
                <a:spcPts val="0"/>
              </a:spcAft>
              <a:buClr>
                <a:srgbClr val="569CD6"/>
              </a:buClr>
              <a:buSzPts val="1100"/>
              <a:buChar char="-"/>
            </a:pPr>
            <a:r>
              <a:rPr b="1" lang="en">
                <a:solidFill>
                  <a:srgbClr val="569CD6"/>
                </a:solidFill>
                <a:highlight>
                  <a:schemeClr val="lt1"/>
                </a:highlight>
              </a:rPr>
              <a:t>Explore using other compilers such as ICC and clang</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7a1cfde4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7a1cfde4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rgbClr val="4A86E8"/>
                </a:solidFill>
              </a:rPr>
              <a:t>Our final optimization method in this presentation will be making use of multi-threads. Here we use OpenMP API for parallel programming. By taking advantage of </a:t>
            </a:r>
            <a:r>
              <a:rPr b="1" lang="en" sz="1500">
                <a:solidFill>
                  <a:srgbClr val="4A86E8"/>
                </a:solidFill>
              </a:rPr>
              <a:t>multithreading approaches</a:t>
            </a:r>
            <a:r>
              <a:rPr b="1" lang="en" sz="1500">
                <a:solidFill>
                  <a:srgbClr val="4A86E8"/>
                </a:solidFill>
              </a:rPr>
              <a:t>, intuitively, the execution should be more efficient as the matrix size increases. We have implemented two OpenMP approaches, OMP1 and OMP2.</a:t>
            </a:r>
            <a:endParaRPr b="1" sz="1500">
              <a:solidFill>
                <a:srgbClr val="4A86E8"/>
              </a:solidFill>
            </a:endParaRPr>
          </a:p>
          <a:p>
            <a:pPr indent="0" lvl="0" marL="0" rtl="0" algn="l">
              <a:lnSpc>
                <a:spcPct val="115000"/>
              </a:lnSpc>
              <a:spcBef>
                <a:spcPts val="1200"/>
              </a:spcBef>
              <a:spcAft>
                <a:spcPts val="0"/>
              </a:spcAft>
              <a:buNone/>
            </a:pPr>
            <a:r>
              <a:rPr b="1" lang="en" sz="1500">
                <a:solidFill>
                  <a:srgbClr val="4A86E8"/>
                </a:solidFill>
              </a:rPr>
              <a:t>OMP1 uses a shared variable to store the resultant array, wh</a:t>
            </a:r>
            <a:r>
              <a:rPr b="1" lang="en" sz="1500">
                <a:solidFill>
                  <a:srgbClr val="4A86E8"/>
                </a:solidFill>
              </a:rPr>
              <a:t>il</a:t>
            </a:r>
            <a:r>
              <a:rPr b="1" lang="en" sz="1500">
                <a:solidFill>
                  <a:srgbClr val="4A86E8"/>
                </a:solidFill>
              </a:rPr>
              <a:t>e OMP2 uses reduction method for the resultant array after the parallel execution. To </a:t>
            </a:r>
            <a:r>
              <a:rPr b="1" lang="en" sz="1500">
                <a:solidFill>
                  <a:srgbClr val="4A86E8"/>
                </a:solidFill>
              </a:rPr>
              <a:t>prevent race condition for </a:t>
            </a:r>
            <a:r>
              <a:rPr b="1" lang="en" sz="1500">
                <a:solidFill>
                  <a:srgbClr val="4A86E8"/>
                </a:solidFill>
              </a:rPr>
              <a:t>OMP1, the atomic directive would ensure that only one thread can update to the resultant array. Whilst for OMP2,  each thread has their own private data for the resultant array</a:t>
            </a:r>
            <a:r>
              <a:rPr b="1" lang="en" sz="1500">
                <a:solidFill>
                  <a:srgbClr val="4A86E8"/>
                </a:solidFill>
              </a:rPr>
              <a:t>, which are reduced at the end of the execution</a:t>
            </a:r>
            <a:r>
              <a:rPr b="1" lang="en" sz="1500">
                <a:solidFill>
                  <a:srgbClr val="4A86E8"/>
                </a:solidFill>
              </a:rPr>
              <a:t>. </a:t>
            </a:r>
            <a:endParaRPr b="1" sz="1500">
              <a:solidFill>
                <a:srgbClr val="4A86E8"/>
              </a:solidFill>
            </a:endParaRPr>
          </a:p>
          <a:p>
            <a:pPr indent="0" lvl="0" marL="0" rtl="0" algn="l">
              <a:lnSpc>
                <a:spcPct val="115000"/>
              </a:lnSpc>
              <a:spcBef>
                <a:spcPts val="1200"/>
              </a:spcBef>
              <a:spcAft>
                <a:spcPts val="0"/>
              </a:spcAft>
              <a:buNone/>
            </a:pPr>
            <a:r>
              <a:rPr b="1" lang="en" sz="1500">
                <a:solidFill>
                  <a:srgbClr val="4A86E8"/>
                </a:solidFill>
              </a:rPr>
              <a:t>We see that OMP2 is 2 times faster than OMP1 and they are both still better than the naive approach. Note that here, CPU time is measured as the total CPU time for all cores.</a:t>
            </a:r>
            <a:endParaRPr b="1" sz="1500">
              <a:solidFill>
                <a:srgbClr val="4A86E8"/>
              </a:solidFill>
            </a:endParaRPr>
          </a:p>
          <a:p>
            <a:pPr indent="0" lvl="0" marL="0" rtl="0" algn="l">
              <a:lnSpc>
                <a:spcPct val="115000"/>
              </a:lnSpc>
              <a:spcBef>
                <a:spcPts val="1200"/>
              </a:spcBef>
              <a:spcAft>
                <a:spcPts val="1200"/>
              </a:spcAft>
              <a:buNone/>
            </a:pPr>
            <a:r>
              <a:rPr b="1" lang="en" sz="1500">
                <a:solidFill>
                  <a:schemeClr val="dk1"/>
                </a:solidFill>
              </a:rPr>
              <a:t>CPU time: Time of all the threads. </a:t>
            </a:r>
            <a:r>
              <a:rPr b="1" lang="en" sz="1500" u="sng">
                <a:solidFill>
                  <a:schemeClr val="dk1"/>
                </a:solidFill>
              </a:rPr>
              <a:t>For multiple cores, CPU time is measured as the total CPU time for all cores.</a:t>
            </a:r>
            <a:br>
              <a:rPr b="1" lang="en" sz="1500">
                <a:solidFill>
                  <a:schemeClr val="dk1"/>
                </a:solidFill>
              </a:rPr>
            </a:br>
            <a:r>
              <a:rPr b="1" lang="en" sz="1500">
                <a:solidFill>
                  <a:schemeClr val="dk1"/>
                </a:solidFill>
              </a:rPr>
              <a:t>CPU time for OMP always longer than sequential due to parallelization overhead and certain compiler optimisation might have been disabled.</a:t>
            </a:r>
            <a:br>
              <a:rPr b="1" lang="en" sz="1500">
                <a:solidFill>
                  <a:schemeClr val="dk1"/>
                </a:solidFill>
              </a:rPr>
            </a:br>
            <a:r>
              <a:rPr b="1" lang="en" sz="1500">
                <a:solidFill>
                  <a:schemeClr val="dk1"/>
                </a:solidFill>
              </a:rPr>
              <a:t>OMP2 has 2x speed up as compared to OMP1 with only slight change in code.</a:t>
            </a:r>
            <a:endParaRPr b="1" sz="15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7a1cfde4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7a1cfde4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rgbClr val="4A86E8"/>
                </a:solidFill>
              </a:rPr>
              <a:t>So in order to properly evaluate time we have to use the Wall Clock Time, the real time taken to complete the task.  </a:t>
            </a:r>
            <a:r>
              <a:rPr b="1" lang="en" sz="1500">
                <a:solidFill>
                  <a:srgbClr val="4A86E8"/>
                </a:solidFill>
              </a:rPr>
              <a:t>Parallelization enjoys better speedup with larger matrix even with the naive method. Cache misses still affects the run time but to a lesser extend.</a:t>
            </a:r>
            <a:r>
              <a:rPr b="1" lang="en" sz="1400">
                <a:solidFill>
                  <a:srgbClr val="4A86E8"/>
                </a:solidFill>
              </a:rPr>
              <a:t> However,</a:t>
            </a:r>
            <a:r>
              <a:rPr b="1" lang="en" sz="1500">
                <a:solidFill>
                  <a:srgbClr val="4A86E8"/>
                </a:solidFill>
              </a:rPr>
              <a:t> working with</a:t>
            </a:r>
            <a:r>
              <a:rPr b="1" lang="en" sz="1500">
                <a:solidFill>
                  <a:srgbClr val="4A86E8"/>
                </a:solidFill>
              </a:rPr>
              <a:t> parallelization methods is like a walk on eggshells. They are hard to implement and hard to debug. </a:t>
            </a:r>
            <a:r>
              <a:rPr b="1" lang="en" sz="1500">
                <a:solidFill>
                  <a:srgbClr val="4A86E8"/>
                </a:solidFill>
              </a:rPr>
              <a:t>Segmentation faults can be due to race conditions or some ill-specified parameters, for example, the default stack size. Race conditions can also cause wrong resultant matrix and we may end up with a slower implementation with coarser forms of synchronization, as shown in the case of OMP1 with atomic updates. </a:t>
            </a:r>
            <a:endParaRPr b="1" sz="1500">
              <a:solidFill>
                <a:srgbClr val="4A86E8"/>
              </a:solidFill>
            </a:endParaRPr>
          </a:p>
          <a:p>
            <a:pPr indent="0" lvl="0" marL="0" rtl="0" algn="l">
              <a:lnSpc>
                <a:spcPct val="115000"/>
              </a:lnSpc>
              <a:spcBef>
                <a:spcPts val="1200"/>
              </a:spcBef>
              <a:spcAft>
                <a:spcPts val="0"/>
              </a:spcAft>
              <a:buNone/>
            </a:pPr>
            <a:r>
              <a:rPr b="1" lang="en" sz="1500">
                <a:solidFill>
                  <a:schemeClr val="dk1"/>
                </a:solidFill>
              </a:rPr>
              <a:t>due to hard-to-debug error (at least due our lack of experience). S</a:t>
            </a:r>
            <a:r>
              <a:rPr b="1" lang="en" sz="1500">
                <a:solidFill>
                  <a:schemeClr val="dk1"/>
                </a:solidFill>
              </a:rPr>
              <a:t>egmentation faults can be due to race conditions or some ill-specified parameters (e.g. default stack size). R</a:t>
            </a:r>
            <a:r>
              <a:rPr b="1" lang="en" sz="1500">
                <a:solidFill>
                  <a:schemeClr val="dk1"/>
                </a:solidFill>
              </a:rPr>
              <a:t>ace conditions can also cause wrong resultant matrix and if you add too many checks you will end up with a slower implementation. Can be quite time-consuming.</a:t>
            </a:r>
            <a:endParaRPr b="1" sz="1500">
              <a:solidFill>
                <a:schemeClr val="dk1"/>
              </a:solidFill>
            </a:endParaRPr>
          </a:p>
          <a:p>
            <a:pPr indent="0" lvl="0" marL="0" rtl="0" algn="l">
              <a:lnSpc>
                <a:spcPct val="115000"/>
              </a:lnSpc>
              <a:spcBef>
                <a:spcPts val="1200"/>
              </a:spcBef>
              <a:spcAft>
                <a:spcPts val="0"/>
              </a:spcAft>
              <a:buNone/>
            </a:pPr>
            <a:r>
              <a:rPr b="1" lang="en" sz="1500">
                <a:solidFill>
                  <a:schemeClr val="dk1"/>
                </a:solidFill>
              </a:rPr>
              <a:t>Parallelization enjoys better speedup with larger matrix even with the naive method. </a:t>
            </a:r>
            <a:endParaRPr b="1" sz="1500">
              <a:solidFill>
                <a:schemeClr val="dk1"/>
              </a:solidFill>
            </a:endParaRPr>
          </a:p>
          <a:p>
            <a:pPr indent="0" lvl="0" marL="0" rtl="0" algn="l">
              <a:lnSpc>
                <a:spcPct val="115000"/>
              </a:lnSpc>
              <a:spcBef>
                <a:spcPts val="1200"/>
              </a:spcBef>
              <a:spcAft>
                <a:spcPts val="0"/>
              </a:spcAft>
              <a:buNone/>
            </a:pPr>
            <a:r>
              <a:rPr b="1" lang="en" sz="1500">
                <a:solidFill>
                  <a:schemeClr val="dk1"/>
                </a:solidFill>
              </a:rPr>
              <a:t>Cache misses still affects the run time but to a lesser extend.</a:t>
            </a:r>
            <a:r>
              <a:rPr b="1" lang="en" sz="1400">
                <a:solidFill>
                  <a:schemeClr val="dk1"/>
                </a:solidFill>
              </a:rPr>
              <a:t> </a:t>
            </a:r>
            <a:endParaRPr b="1" sz="1400">
              <a:solidFill>
                <a:schemeClr val="dk1"/>
              </a:solidFill>
            </a:endParaRPr>
          </a:p>
          <a:p>
            <a:pPr indent="0" lvl="0" marL="0" rtl="0" algn="l">
              <a:lnSpc>
                <a:spcPct val="115000"/>
              </a:lnSpc>
              <a:spcBef>
                <a:spcPts val="1200"/>
              </a:spcBef>
              <a:spcAft>
                <a:spcPts val="1200"/>
              </a:spcAft>
              <a:buNone/>
            </a:pPr>
            <a:r>
              <a:t/>
            </a:r>
            <a:endParaRPr b="1">
              <a:solidFill>
                <a:srgbClr val="4A86E8"/>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7a08ef9a0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7a08ef9a0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500">
                <a:solidFill>
                  <a:srgbClr val="4A86E8"/>
                </a:solidFill>
              </a:rPr>
              <a:t>Conclusion, as of now, the better </a:t>
            </a:r>
            <a:r>
              <a:rPr b="1" lang="en" sz="1500">
                <a:solidFill>
                  <a:srgbClr val="4A86E8"/>
                </a:solidFill>
              </a:rPr>
              <a:t>techniques are the IKJ</a:t>
            </a:r>
            <a:r>
              <a:rPr b="1" lang="en" sz="1500">
                <a:solidFill>
                  <a:srgbClr val="4A86E8"/>
                </a:solidFill>
              </a:rPr>
              <a:t> reordering, block matrix </a:t>
            </a:r>
            <a:r>
              <a:rPr b="1" lang="en" sz="1500">
                <a:solidFill>
                  <a:srgbClr val="4A86E8"/>
                </a:solidFill>
              </a:rPr>
              <a:t>multiplications</a:t>
            </a:r>
            <a:r>
              <a:rPr b="1" lang="en" sz="1500">
                <a:solidFill>
                  <a:srgbClr val="4A86E8"/>
                </a:solidFill>
              </a:rPr>
              <a:t>, compiler </a:t>
            </a:r>
            <a:r>
              <a:rPr b="1" lang="en" sz="1500">
                <a:solidFill>
                  <a:srgbClr val="4A86E8"/>
                </a:solidFill>
              </a:rPr>
              <a:t>optimization with AVX2, Ofast GCC optimization and multi-threading methods with OpenMP.</a:t>
            </a:r>
            <a:endParaRPr b="1" sz="1500">
              <a:solidFill>
                <a:srgbClr val="4A86E8"/>
              </a:solidFill>
            </a:endParaRPr>
          </a:p>
          <a:p>
            <a:pPr indent="0" lvl="0" marL="0" rtl="0" algn="l">
              <a:lnSpc>
                <a:spcPct val="115000"/>
              </a:lnSpc>
              <a:spcBef>
                <a:spcPts val="1200"/>
              </a:spcBef>
              <a:spcAft>
                <a:spcPts val="0"/>
              </a:spcAft>
              <a:buClr>
                <a:schemeClr val="dk1"/>
              </a:buClr>
              <a:buSzPts val="1100"/>
              <a:buFont typeface="Arial"/>
              <a:buNone/>
            </a:pPr>
            <a:r>
              <a:rPr b="1" lang="en" sz="1500">
                <a:solidFill>
                  <a:srgbClr val="4A86E8"/>
                </a:solidFill>
              </a:rPr>
              <a:t>For future works, we think that it will be worthwhile to combine various techniques and make use of multiple cores and multi-threading for larger datasets.</a:t>
            </a:r>
            <a:endParaRPr b="1" sz="1500">
              <a:solidFill>
                <a:srgbClr val="4A86E8"/>
              </a:solidFill>
            </a:endParaRPr>
          </a:p>
          <a:p>
            <a:pPr indent="0" lvl="0" marL="0" rtl="0" algn="l">
              <a:lnSpc>
                <a:spcPct val="115000"/>
              </a:lnSpc>
              <a:spcBef>
                <a:spcPts val="1200"/>
              </a:spcBef>
              <a:spcAft>
                <a:spcPts val="1200"/>
              </a:spcAft>
              <a:buClr>
                <a:schemeClr val="dk1"/>
              </a:buClr>
              <a:buSzPts val="1100"/>
              <a:buFont typeface="Arial"/>
              <a:buNone/>
            </a:pPr>
            <a:r>
              <a:rPr b="1" lang="en" sz="1500">
                <a:solidFill>
                  <a:srgbClr val="4A86E8"/>
                </a:solidFill>
              </a:rPr>
              <a:t>When working on this project we faced multiple challenges. It requires a native intel CPU with sudo rights. Some of us are unfamiliar with Computer Organization, Operating System, parallel programming and ASM. </a:t>
            </a:r>
            <a:endParaRPr b="1" sz="1500">
              <a:solidFill>
                <a:srgbClr val="4A86E8"/>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8e0691bee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8e0691bee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A86E8"/>
                </a:solidFill>
                <a:highlight>
                  <a:srgbClr val="FFFFFF"/>
                </a:highlight>
                <a:latin typeface="Roboto"/>
                <a:ea typeface="Roboto"/>
                <a:cs typeface="Roboto"/>
                <a:sym typeface="Roboto"/>
              </a:rPr>
              <a:t>*If there’s someone watching* Our goal is to familiarize ourselves with performance </a:t>
            </a:r>
            <a:r>
              <a:rPr b="1" lang="en" sz="1500">
                <a:solidFill>
                  <a:srgbClr val="4A86E8"/>
                </a:solidFill>
                <a:highlight>
                  <a:srgbClr val="FFFFFF"/>
                </a:highlight>
                <a:latin typeface="Roboto"/>
                <a:ea typeface="Roboto"/>
                <a:cs typeface="Roboto"/>
                <a:sym typeface="Roboto"/>
              </a:rPr>
              <a:t>monitoring</a:t>
            </a:r>
            <a:r>
              <a:rPr b="1" lang="en" sz="1500">
                <a:solidFill>
                  <a:srgbClr val="4A86E8"/>
                </a:solidFill>
                <a:highlight>
                  <a:srgbClr val="FFFFFF"/>
                </a:highlight>
                <a:latin typeface="Roboto"/>
                <a:ea typeface="Roboto"/>
                <a:cs typeface="Roboto"/>
                <a:sym typeface="Roboto"/>
              </a:rPr>
              <a:t> tools,interpretation of various metrics, Hardware Performance Counters and how to optimise the program.</a:t>
            </a:r>
            <a:endParaRPr b="1" sz="1500">
              <a:solidFill>
                <a:srgbClr val="4A86E8"/>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E3440"/>
                </a:solidFill>
                <a:highlight>
                  <a:srgbClr val="FFFFFF"/>
                </a:highlight>
                <a:latin typeface="Roboto"/>
                <a:ea typeface="Roboto"/>
                <a:cs typeface="Roboto"/>
                <a:sym typeface="Roboto"/>
              </a:rPr>
              <a:t>The kernel contains a scheduler which is in charge of scheduling two types of resources: interrupts and threads. When a new process is scheduled all current data will be saved and stored and the new </a:t>
            </a:r>
            <a:r>
              <a:rPr lang="en">
                <a:solidFill>
                  <a:srgbClr val="2E3440"/>
                </a:solidFill>
                <a:highlight>
                  <a:srgbClr val="FFFFFF"/>
                </a:highlight>
                <a:latin typeface="Roboto"/>
                <a:ea typeface="Roboto"/>
                <a:cs typeface="Roboto"/>
                <a:sym typeface="Roboto"/>
              </a:rPr>
              <a:t>required</a:t>
            </a:r>
            <a:r>
              <a:rPr lang="en">
                <a:solidFill>
                  <a:srgbClr val="2E3440"/>
                </a:solidFill>
                <a:highlight>
                  <a:srgbClr val="FFFFFF"/>
                </a:highlight>
                <a:latin typeface="Roboto"/>
                <a:ea typeface="Roboto"/>
                <a:cs typeface="Roboto"/>
                <a:sym typeface="Roboto"/>
              </a:rPr>
              <a:t> data will be restored to registers, this process is called context switching. Context switching is an overhead which we will touch on later.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8e0691bee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8e0691bee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A86E8"/>
                </a:solidFill>
                <a:highlight>
                  <a:srgbClr val="FFFFFF"/>
                </a:highlight>
                <a:latin typeface="Roboto"/>
                <a:ea typeface="Roboto"/>
                <a:cs typeface="Roboto"/>
                <a:sym typeface="Roboto"/>
              </a:rPr>
              <a:t>The first tool we used is vmstat, this reports virtual memory statistics, it gets the value from systems calls from the proc file system. </a:t>
            </a:r>
            <a:endParaRPr b="1" sz="1500">
              <a:solidFill>
                <a:srgbClr val="4A86E8"/>
              </a:solidFill>
              <a:highlight>
                <a:srgbClr val="FFFFFF"/>
              </a:highlight>
              <a:latin typeface="Roboto"/>
              <a:ea typeface="Roboto"/>
              <a:cs typeface="Roboto"/>
              <a:sym typeface="Roboto"/>
            </a:endParaRPr>
          </a:p>
          <a:p>
            <a:pPr indent="0" lvl="0" marL="0" rtl="0" algn="l">
              <a:spcBef>
                <a:spcPts val="0"/>
              </a:spcBef>
              <a:spcAft>
                <a:spcPts val="0"/>
              </a:spcAft>
              <a:buNone/>
            </a:pPr>
            <a:br>
              <a:rPr b="1" lang="en" sz="1500">
                <a:solidFill>
                  <a:srgbClr val="4A86E8"/>
                </a:solidFill>
                <a:highlight>
                  <a:srgbClr val="FFFFFF"/>
                </a:highlight>
                <a:latin typeface="Roboto"/>
                <a:ea typeface="Roboto"/>
                <a:cs typeface="Roboto"/>
                <a:sym typeface="Roboto"/>
              </a:rPr>
            </a:br>
            <a:r>
              <a:rPr b="1" lang="en" sz="1500">
                <a:solidFill>
                  <a:srgbClr val="4A86E8"/>
                </a:solidFill>
                <a:highlight>
                  <a:srgbClr val="FFFFFF"/>
                </a:highlight>
                <a:latin typeface="Roboto"/>
                <a:ea typeface="Roboto"/>
                <a:cs typeface="Roboto"/>
                <a:sym typeface="Roboto"/>
              </a:rPr>
              <a:t>The proc filesystem is a special filesystem. It's sometimes referred to as a process information pseudo-file system. It doesn't contain 'real' files but runtime system information (e.g. system memory, devices mounted, hardware configuration, etc). </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/proc/stat</a:t>
            </a:r>
            <a:endParaRPr b="1">
              <a:solidFill>
                <a:schemeClr val="dk1"/>
              </a:solidFill>
            </a:endParaRPr>
          </a:p>
          <a:p>
            <a:pPr indent="0" lvl="0" marL="0" rtl="0" algn="l">
              <a:lnSpc>
                <a:spcPct val="115000"/>
              </a:lnSpc>
              <a:spcBef>
                <a:spcPts val="0"/>
              </a:spcBef>
              <a:spcAft>
                <a:spcPts val="0"/>
              </a:spcAft>
              <a:buNone/>
            </a:pPr>
            <a:r>
              <a:rPr lang="en">
                <a:solidFill>
                  <a:schemeClr val="dk1"/>
                </a:solidFill>
              </a:rPr>
              <a:t>              kernel/system statistics.  Varies with architecture.</a:t>
            </a:r>
            <a:endParaRPr>
              <a:solidFill>
                <a:schemeClr val="dk1"/>
              </a:solidFill>
            </a:endParaRPr>
          </a:p>
          <a:p>
            <a:pPr indent="0" lvl="0" marL="0" rtl="0" algn="l">
              <a:lnSpc>
                <a:spcPct val="115000"/>
              </a:lnSpc>
              <a:spcBef>
                <a:spcPts val="0"/>
              </a:spcBef>
              <a:spcAft>
                <a:spcPts val="0"/>
              </a:spcAft>
              <a:buNone/>
            </a:pPr>
            <a:r>
              <a:rPr b="1" lang="en">
                <a:solidFill>
                  <a:schemeClr val="dk1"/>
                </a:solidFill>
              </a:rPr>
              <a:t>/proc/vmstat (since Linux 2.6.0)</a:t>
            </a:r>
            <a:endParaRPr b="1">
              <a:solidFill>
                <a:schemeClr val="dk1"/>
              </a:solidFill>
            </a:endParaRPr>
          </a:p>
          <a:p>
            <a:pPr indent="0" lvl="0" marL="0" rtl="0" algn="l">
              <a:lnSpc>
                <a:spcPct val="115000"/>
              </a:lnSpc>
              <a:spcBef>
                <a:spcPts val="0"/>
              </a:spcBef>
              <a:spcAft>
                <a:spcPts val="0"/>
              </a:spcAft>
              <a:buNone/>
            </a:pPr>
            <a:r>
              <a:rPr lang="en">
                <a:solidFill>
                  <a:schemeClr val="dk1"/>
                </a:solidFill>
              </a:rPr>
              <a:t>              This file displays various virtual memory statistics.</a:t>
            </a:r>
            <a:endParaRPr>
              <a:solidFill>
                <a:schemeClr val="dk1"/>
              </a:solidFill>
            </a:endParaRPr>
          </a:p>
          <a:p>
            <a:pPr indent="0" lvl="0" marL="0" rtl="0" algn="l">
              <a:lnSpc>
                <a:spcPct val="115000"/>
              </a:lnSpc>
              <a:spcBef>
                <a:spcPts val="0"/>
              </a:spcBef>
              <a:spcAft>
                <a:spcPts val="0"/>
              </a:spcAft>
              <a:buNone/>
            </a:pPr>
            <a:r>
              <a:rPr b="1" lang="en">
                <a:solidFill>
                  <a:schemeClr val="dk1"/>
                </a:solidFill>
              </a:rPr>
              <a:t>/proc/meminfo</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This file reports statistics about memory usage on the system.  It is used by free(1) to report the amount of free and used memory (both physical and swap) on the system as well as the shared memory and buffers used by the  kernel.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8e0691bee_0_2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Here are some </a:t>
            </a:r>
            <a:r>
              <a:rPr b="1" lang="en" sz="1500">
                <a:solidFill>
                  <a:srgbClr val="4A86E8"/>
                </a:solidFill>
                <a:highlight>
                  <a:schemeClr val="lt1"/>
                </a:highlight>
                <a:latin typeface="Roboto"/>
                <a:ea typeface="Roboto"/>
                <a:cs typeface="Roboto"/>
                <a:sym typeface="Roboto"/>
              </a:rPr>
              <a:t>descriptions</a:t>
            </a:r>
            <a:r>
              <a:rPr b="1" lang="en" sz="1500">
                <a:solidFill>
                  <a:srgbClr val="4A86E8"/>
                </a:solidFill>
                <a:highlight>
                  <a:schemeClr val="lt1"/>
                </a:highlight>
                <a:latin typeface="Roboto"/>
                <a:ea typeface="Roboto"/>
                <a:cs typeface="Roboto"/>
                <a:sym typeface="Roboto"/>
              </a:rPr>
              <a:t> for the vmstats output.</a:t>
            </a:r>
            <a:endParaRPr sz="1500"/>
          </a:p>
        </p:txBody>
      </p:sp>
      <p:sp>
        <p:nvSpPr>
          <p:cNvPr id="166" name="Google Shape;166;g178e0691bee_0_2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8e0691be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8e0691be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4A86E8"/>
                </a:solidFill>
                <a:highlight>
                  <a:srgbClr val="FFFFFF"/>
                </a:highlight>
                <a:latin typeface="Roboto"/>
                <a:ea typeface="Roboto"/>
                <a:cs typeface="Roboto"/>
                <a:sym typeface="Roboto"/>
              </a:rPr>
              <a:t>Next we used Mpstat, and HTOP. Mpstats reports processors related statistics and HTOP, an interactive process viewer. </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1500">
                <a:solidFill>
                  <a:srgbClr val="4A86E8"/>
                </a:solidFill>
                <a:highlight>
                  <a:srgbClr val="FFFFFF"/>
                </a:highlight>
                <a:latin typeface="Roboto"/>
                <a:ea typeface="Roboto"/>
                <a:cs typeface="Roboto"/>
                <a:sym typeface="Roboto"/>
              </a:rPr>
              <a:t>In this task we were to run a recursive factorial </a:t>
            </a:r>
            <a:r>
              <a:rPr b="1" lang="en" sz="1500">
                <a:solidFill>
                  <a:srgbClr val="4A86E8"/>
                </a:solidFill>
                <a:highlight>
                  <a:srgbClr val="FFFFFF"/>
                </a:highlight>
                <a:latin typeface="Roboto"/>
                <a:ea typeface="Roboto"/>
                <a:cs typeface="Roboto"/>
                <a:sym typeface="Roboto"/>
              </a:rPr>
              <a:t>function. Occasionally without setting the affinity of the task to a specific core, we observe some context switching overheads. </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1500">
                <a:solidFill>
                  <a:srgbClr val="4A86E8"/>
                </a:solidFill>
                <a:highlight>
                  <a:srgbClr val="FFFFFF"/>
                </a:highlight>
                <a:latin typeface="Roboto"/>
                <a:ea typeface="Roboto"/>
                <a:cs typeface="Roboto"/>
                <a:sym typeface="Roboto"/>
              </a:rPr>
              <a:t>Above you will see that we set a stress test to cpu index 1-7 and re-ran the script. This time the script performs only on cpu index 0.</a:t>
            </a:r>
            <a:endParaRPr b="1" sz="1500">
              <a:solidFill>
                <a:srgbClr val="4A86E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a:solidFill>
                  <a:srgbClr val="2E3440"/>
                </a:solidFill>
                <a:highlight>
                  <a:srgbClr val="FFFFFF"/>
                </a:highlight>
                <a:latin typeface="Roboto"/>
                <a:ea typeface="Roboto"/>
                <a:cs typeface="Roboto"/>
                <a:sym typeface="Roboto"/>
              </a:rPr>
              <a:t> Next were tasked to run a Python recursion of a factorial function, which by </a:t>
            </a:r>
            <a:r>
              <a:rPr lang="en">
                <a:solidFill>
                  <a:srgbClr val="2E3440"/>
                </a:solidFill>
                <a:highlight>
                  <a:srgbClr val="FFFFFF"/>
                </a:highlight>
                <a:latin typeface="Roboto"/>
                <a:ea typeface="Roboto"/>
                <a:cs typeface="Roboto"/>
                <a:sym typeface="Roboto"/>
              </a:rPr>
              <a:t>default, will crash due to default max recursion depth of 1000. We readjusted the recursion limit. The one with close to 100% load will be the one running our script. Then we ran a stress command on cpu 1-7 and reran the script. Now the script is scheduled to run on cpu0. To get the best performance when running a process, make sure that it stays on the same core for as long as possible. Don’t let the scheduler decide this for you, if you can help it.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78e0691bee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78e0691bee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In the next task, we were to measure the time and compression size for the 10 levels of zip command execution.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On </a:t>
            </a:r>
            <a:r>
              <a:rPr b="1" lang="en" sz="1500">
                <a:solidFill>
                  <a:srgbClr val="4A86E8"/>
                </a:solidFill>
                <a:highlight>
                  <a:schemeClr val="lt1"/>
                </a:highlight>
                <a:latin typeface="Roboto"/>
                <a:ea typeface="Roboto"/>
                <a:cs typeface="Roboto"/>
                <a:sym typeface="Roboto"/>
              </a:rPr>
              <a:t>the</a:t>
            </a:r>
            <a:r>
              <a:rPr b="1" lang="en" sz="1500">
                <a:solidFill>
                  <a:srgbClr val="4A86E8"/>
                </a:solidFill>
                <a:highlight>
                  <a:schemeClr val="lt1"/>
                </a:highlight>
                <a:latin typeface="Roboto"/>
                <a:ea typeface="Roboto"/>
                <a:cs typeface="Roboto"/>
                <a:sym typeface="Roboto"/>
              </a:rPr>
              <a:t> right you will see our detailed output. Something quite interesting is that for level 0 zip, instead of no change in size it actually adds additional overheads and increases the file size.</a:t>
            </a:r>
            <a:endParaRPr sz="1500">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a:solidFill>
                  <a:srgbClr val="2E3440"/>
                </a:solidFill>
                <a:highlight>
                  <a:srgbClr val="FFFFFF"/>
                </a:highlight>
                <a:latin typeface="Roboto"/>
                <a:ea typeface="Roboto"/>
                <a:cs typeface="Roboto"/>
                <a:sym typeface="Roboto"/>
              </a:rPr>
              <a:t>The graph shows the </a:t>
            </a:r>
            <a:r>
              <a:rPr lang="en">
                <a:solidFill>
                  <a:srgbClr val="2E3440"/>
                </a:solidFill>
                <a:highlight>
                  <a:srgbClr val="FFFFFF"/>
                </a:highlight>
                <a:latin typeface="Roboto"/>
                <a:ea typeface="Roboto"/>
                <a:cs typeface="Roboto"/>
                <a:sym typeface="Roboto"/>
              </a:rPr>
              <a:t>Adjusted Size in Red and Time in Blue. We see that the knee point of the size is at zip level 1</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79f1cd03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79f1cd03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Here, we see the graph of the various compression levels. Blue represents the real time taken. Red representing the Achieve Size and green representing the compression ratio.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We observe a </a:t>
            </a:r>
            <a:r>
              <a:rPr b="1" lang="en" sz="1500">
                <a:solidFill>
                  <a:srgbClr val="4A86E8"/>
                </a:solidFill>
                <a:highlight>
                  <a:schemeClr val="lt1"/>
                </a:highlight>
                <a:latin typeface="Roboto"/>
                <a:ea typeface="Roboto"/>
                <a:cs typeface="Roboto"/>
                <a:sym typeface="Roboto"/>
              </a:rPr>
              <a:t>knee</a:t>
            </a:r>
            <a:r>
              <a:rPr b="1" lang="en" sz="1500">
                <a:solidFill>
                  <a:srgbClr val="4A86E8"/>
                </a:solidFill>
                <a:highlight>
                  <a:schemeClr val="lt1"/>
                </a:highlight>
                <a:latin typeface="Roboto"/>
                <a:ea typeface="Roboto"/>
                <a:cs typeface="Roboto"/>
                <a:sym typeface="Roboto"/>
              </a:rPr>
              <a:t> point at compression level 1. The default compression level is 6.</a:t>
            </a:r>
            <a:endParaRPr sz="15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8e0691bee_0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8e0691bee_0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Our final major tasks is about hardware performance counters. Here we use the cpuid command to understand the specifications of the CPU.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500">
              <a:solidFill>
                <a:srgbClr val="4A86E8"/>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We make use of the write model </a:t>
            </a:r>
            <a:r>
              <a:rPr b="1" lang="en" sz="1500">
                <a:solidFill>
                  <a:srgbClr val="4A86E8"/>
                </a:solidFill>
                <a:highlight>
                  <a:schemeClr val="lt1"/>
                </a:highlight>
                <a:latin typeface="Roboto"/>
                <a:ea typeface="Roboto"/>
                <a:cs typeface="Roboto"/>
                <a:sym typeface="Roboto"/>
              </a:rPr>
              <a:t>specific</a:t>
            </a:r>
            <a:r>
              <a:rPr b="1" lang="en" sz="1500">
                <a:solidFill>
                  <a:srgbClr val="4A86E8"/>
                </a:solidFill>
                <a:highlight>
                  <a:schemeClr val="lt1"/>
                </a:highlight>
                <a:latin typeface="Roboto"/>
                <a:ea typeface="Roboto"/>
                <a:cs typeface="Roboto"/>
                <a:sym typeface="Roboto"/>
              </a:rPr>
              <a:t> register commands to set the performance counter 0 to zero value and instruct the performance event register, x186 to measure the L2 cache miss event.</a:t>
            </a:r>
            <a:endParaRPr sz="1600">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2E3440"/>
                </a:solidFill>
                <a:highlight>
                  <a:srgbClr val="FFFFFF"/>
                </a:highlight>
                <a:latin typeface="Roboto"/>
                <a:ea typeface="Roboto"/>
                <a:cs typeface="Roboto"/>
                <a:sym typeface="Roboto"/>
              </a:rPr>
              <a:t>Set </a:t>
            </a:r>
            <a:r>
              <a:rPr b="1" lang="en" sz="1200">
                <a:solidFill>
                  <a:schemeClr val="dk1"/>
                </a:solidFill>
              </a:rPr>
              <a:t>IA32_PMC0</a:t>
            </a:r>
            <a:r>
              <a:rPr lang="en" sz="1200">
                <a:solidFill>
                  <a:schemeClr val="dk1"/>
                </a:solidFill>
              </a:rPr>
              <a:t> (0xc1) to 0 value.</a:t>
            </a:r>
            <a:endParaRPr sz="1200">
              <a:solidFill>
                <a:srgbClr val="2E344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a:solidFill>
                  <a:srgbClr val="2E3440"/>
                </a:solidFill>
                <a:highlight>
                  <a:srgbClr val="FFFFFF"/>
                </a:highlight>
                <a:latin typeface="Roboto"/>
                <a:ea typeface="Roboto"/>
                <a:cs typeface="Roboto"/>
                <a:sym typeface="Roboto"/>
              </a:rPr>
              <a:t>Set </a:t>
            </a:r>
            <a:r>
              <a:rPr b="1" lang="en" sz="1300">
                <a:solidFill>
                  <a:schemeClr val="dk1"/>
                </a:solidFill>
              </a:rPr>
              <a:t>IA32_PERFEVENTSELx </a:t>
            </a:r>
            <a:r>
              <a:rPr lang="en" sz="1300">
                <a:solidFill>
                  <a:schemeClr val="dk1"/>
                </a:solidFill>
              </a:rPr>
              <a:t>(0x186) (sets what the general purpose counter is doing)</a:t>
            </a:r>
            <a:r>
              <a:rPr b="1" lang="en" sz="1300">
                <a:solidFill>
                  <a:schemeClr val="dk1"/>
                </a:solidFill>
              </a:rPr>
              <a:t> </a:t>
            </a:r>
            <a:r>
              <a:rPr lang="en" sz="1300">
                <a:solidFill>
                  <a:schemeClr val="dk1"/>
                </a:solidFill>
              </a:rPr>
              <a:t>to 0x413F24 for read L2 cache misses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8e0691bee_0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8e0691bee_0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4A86E8"/>
                </a:solidFill>
                <a:highlight>
                  <a:schemeClr val="lt1"/>
                </a:highlight>
                <a:latin typeface="Roboto"/>
                <a:ea typeface="Roboto"/>
                <a:cs typeface="Roboto"/>
                <a:sym typeface="Roboto"/>
              </a:rPr>
              <a:t>In this task we were to work on matrix </a:t>
            </a:r>
            <a:r>
              <a:rPr b="1" lang="en" sz="1500">
                <a:solidFill>
                  <a:srgbClr val="4A86E8"/>
                </a:solidFill>
                <a:highlight>
                  <a:schemeClr val="lt1"/>
                </a:highlight>
                <a:latin typeface="Roboto"/>
                <a:ea typeface="Roboto"/>
                <a:cs typeface="Roboto"/>
                <a:sym typeface="Roboto"/>
              </a:rPr>
              <a:t>multiplication. Here you can see the standard naive approach where we loop through each line, i, then column, j, and then update the results. The naive approach finishes at about 10s and has 2 billion cache miss while the Faster Approach, KIJ, given in the assignment has about cache miss 200 million and finishes at about 3.5s.</a:t>
            </a:r>
            <a:endParaRPr sz="15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Naive iteration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our final task we are to work on a matrix multiplication, count the number of L2 misses and try optimize the approach.</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hyperlink" Target="https://levelup.gitconnected.com/c-programming-hacks-4-matrix-multiplication-are-we-doing-it-right-21a9f1cbf53" TargetMode="External"/><Relationship Id="rId5" Type="http://schemas.openxmlformats.org/officeDocument/2006/relationships/image" Target="../media/image16.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15.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26.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6.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p:nvPr/>
        </p:nvSpPr>
        <p:spPr>
          <a:xfrm>
            <a:off x="-19050" y="2113075"/>
            <a:ext cx="9182100" cy="173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500">
                <a:solidFill>
                  <a:schemeClr val="lt1"/>
                </a:solidFill>
                <a:latin typeface="Proxima Nova"/>
                <a:ea typeface="Proxima Nova"/>
                <a:cs typeface="Proxima Nova"/>
                <a:sym typeface="Proxima Nova"/>
              </a:rPr>
              <a:t>Project 1 - CPU Monitoring (Linux)</a:t>
            </a:r>
            <a:br>
              <a:rPr lang="en" sz="3500">
                <a:solidFill>
                  <a:schemeClr val="lt1"/>
                </a:solidFill>
              </a:rPr>
            </a:br>
            <a:r>
              <a:rPr lang="en" sz="2100">
                <a:solidFill>
                  <a:schemeClr val="lt1"/>
                </a:solidFill>
              </a:rPr>
              <a:t>[Team 11] </a:t>
            </a:r>
            <a:endParaRPr sz="2100">
              <a:solidFill>
                <a:schemeClr val="lt1"/>
              </a:solidFill>
            </a:endParaRPr>
          </a:p>
          <a:p>
            <a:pPr indent="0" lvl="0" marL="0" rtl="0" algn="l">
              <a:spcBef>
                <a:spcPts val="0"/>
              </a:spcBef>
              <a:spcAft>
                <a:spcPts val="0"/>
              </a:spcAft>
              <a:buClr>
                <a:schemeClr val="dk1"/>
              </a:buClr>
              <a:buSzPts val="1100"/>
              <a:buFont typeface="Arial"/>
              <a:buNone/>
            </a:pPr>
            <a:r>
              <a:rPr lang="en" sz="1600">
                <a:solidFill>
                  <a:schemeClr val="lt1"/>
                </a:solidFill>
              </a:rPr>
              <a:t>Chong Yihui, Gan Wan Cheng Isaac, Kenneth Goh Zhen Hao, Manish Kumar, Soedarsono</a:t>
            </a:r>
            <a:endParaRPr sz="1600">
              <a:solidFill>
                <a:schemeClr val="lt1"/>
              </a:solidFill>
            </a:endParaRPr>
          </a:p>
          <a:p>
            <a:pPr indent="0" lvl="0" marL="0" rtl="0" algn="l">
              <a:spcBef>
                <a:spcPts val="0"/>
              </a:spcBef>
              <a:spcAft>
                <a:spcPts val="0"/>
              </a:spcAft>
              <a:buNone/>
            </a:pPr>
            <a:r>
              <a:t/>
            </a:r>
            <a:endParaRPr>
              <a:solidFill>
                <a:schemeClr val="lt1"/>
              </a:solidFill>
              <a:highlight>
                <a:schemeClr val="dk1"/>
              </a:highlight>
            </a:endParaRPr>
          </a:p>
        </p:txBody>
      </p:sp>
      <p:pic>
        <p:nvPicPr>
          <p:cNvPr id="136" name="Google Shape;136;p26"/>
          <p:cNvPicPr preferRelativeResize="0"/>
          <p:nvPr/>
        </p:nvPicPr>
        <p:blipFill>
          <a:blip r:embed="rId3">
            <a:alphaModFix/>
          </a:blip>
          <a:stretch>
            <a:fillRect/>
          </a:stretch>
        </p:blipFill>
        <p:spPr>
          <a:xfrm>
            <a:off x="6581875" y="621850"/>
            <a:ext cx="2465775" cy="2465775"/>
          </a:xfrm>
          <a:prstGeom prst="rect">
            <a:avLst/>
          </a:prstGeom>
          <a:noFill/>
          <a:ln>
            <a:noFill/>
          </a:ln>
        </p:spPr>
      </p:pic>
      <p:pic>
        <p:nvPicPr>
          <p:cNvPr id="137" name="Google Shape;137;p26"/>
          <p:cNvPicPr preferRelativeResize="0"/>
          <p:nvPr/>
        </p:nvPicPr>
        <p:blipFill>
          <a:blip r:embed="rId4">
            <a:alphaModFix/>
          </a:blip>
          <a:stretch>
            <a:fillRect/>
          </a:stretch>
        </p:blipFill>
        <p:spPr>
          <a:xfrm>
            <a:off x="-126925" y="-619950"/>
            <a:ext cx="3191700" cy="3191700"/>
          </a:xfrm>
          <a:prstGeom prst="rect">
            <a:avLst/>
          </a:prstGeom>
          <a:noFill/>
          <a:ln>
            <a:noFill/>
          </a:ln>
        </p:spPr>
      </p:pic>
      <p:pic>
        <p:nvPicPr>
          <p:cNvPr id="138" name="Google Shape;138;p26"/>
          <p:cNvPicPr preferRelativeResize="0"/>
          <p:nvPr/>
        </p:nvPicPr>
        <p:blipFill>
          <a:blip r:embed="rId5">
            <a:alphaModFix/>
          </a:blip>
          <a:stretch>
            <a:fillRect/>
          </a:stretch>
        </p:blipFill>
        <p:spPr>
          <a:xfrm>
            <a:off x="2712750" y="27352"/>
            <a:ext cx="2041301" cy="2041301"/>
          </a:xfrm>
          <a:prstGeom prst="rect">
            <a:avLst/>
          </a:prstGeom>
          <a:noFill/>
          <a:ln>
            <a:noFill/>
          </a:ln>
        </p:spPr>
      </p:pic>
      <p:pic>
        <p:nvPicPr>
          <p:cNvPr id="139" name="Google Shape;139;p26"/>
          <p:cNvPicPr preferRelativeResize="0"/>
          <p:nvPr/>
        </p:nvPicPr>
        <p:blipFill>
          <a:blip r:embed="rId6">
            <a:alphaModFix/>
          </a:blip>
          <a:stretch>
            <a:fillRect/>
          </a:stretch>
        </p:blipFill>
        <p:spPr>
          <a:xfrm>
            <a:off x="2843750" y="4067512"/>
            <a:ext cx="3304899" cy="77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95" name="Google Shape;295;p35"/>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296" name="Google Shape;296;p35"/>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Optimising with </a:t>
            </a:r>
            <a:r>
              <a:rPr b="1" lang="en" sz="3500">
                <a:solidFill>
                  <a:schemeClr val="lt1"/>
                </a:solidFill>
                <a:latin typeface="Proxima Nova"/>
                <a:ea typeface="Proxima Nova"/>
                <a:cs typeface="Proxima Nova"/>
                <a:sym typeface="Proxima Nova"/>
              </a:rPr>
              <a:t>Better</a:t>
            </a:r>
            <a:r>
              <a:rPr b="1" lang="en" sz="3500">
                <a:solidFill>
                  <a:schemeClr val="lt1"/>
                </a:solidFill>
                <a:latin typeface="Proxima Nova"/>
                <a:ea typeface="Proxima Nova"/>
                <a:cs typeface="Proxima Nova"/>
                <a:sym typeface="Proxima Nova"/>
              </a:rPr>
              <a:t> Loops</a:t>
            </a:r>
            <a:endParaRPr b="1" sz="3500">
              <a:solidFill>
                <a:schemeClr val="lt1"/>
              </a:solidFill>
              <a:latin typeface="Proxima Nova"/>
              <a:ea typeface="Proxima Nova"/>
              <a:cs typeface="Proxima Nova"/>
              <a:sym typeface="Proxima Nova"/>
            </a:endParaRPr>
          </a:p>
        </p:txBody>
      </p:sp>
      <p:sp>
        <p:nvSpPr>
          <p:cNvPr id="297" name="Google Shape;297;p35"/>
          <p:cNvSpPr txBox="1"/>
          <p:nvPr/>
        </p:nvSpPr>
        <p:spPr>
          <a:xfrm>
            <a:off x="1728200" y="4803075"/>
            <a:ext cx="58317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t>References: </a:t>
            </a:r>
            <a:r>
              <a:rPr i="1" lang="en" sz="800" u="sng">
                <a:solidFill>
                  <a:schemeClr val="hlink"/>
                </a:solidFill>
                <a:hlinkClick r:id="rId4"/>
              </a:rPr>
              <a:t>The impact of cache locality on performance in C through matrix multiplication</a:t>
            </a:r>
            <a:endParaRPr i="1" sz="800"/>
          </a:p>
        </p:txBody>
      </p:sp>
      <p:pic>
        <p:nvPicPr>
          <p:cNvPr id="298" name="Google Shape;298;p35"/>
          <p:cNvPicPr preferRelativeResize="0"/>
          <p:nvPr/>
        </p:nvPicPr>
        <p:blipFill>
          <a:blip r:embed="rId5">
            <a:alphaModFix/>
          </a:blip>
          <a:stretch>
            <a:fillRect/>
          </a:stretch>
        </p:blipFill>
        <p:spPr>
          <a:xfrm>
            <a:off x="1109275" y="3165950"/>
            <a:ext cx="3146525" cy="1658484"/>
          </a:xfrm>
          <a:prstGeom prst="rect">
            <a:avLst/>
          </a:prstGeom>
          <a:noFill/>
          <a:ln>
            <a:noFill/>
          </a:ln>
        </p:spPr>
      </p:pic>
      <p:sp>
        <p:nvSpPr>
          <p:cNvPr id="299" name="Google Shape;299;p35"/>
          <p:cNvSpPr txBox="1"/>
          <p:nvPr/>
        </p:nvSpPr>
        <p:spPr>
          <a:xfrm>
            <a:off x="1109275" y="2952738"/>
            <a:ext cx="22530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t>
            </a:r>
            <a:r>
              <a:rPr b="1" lang="en" sz="1100"/>
              <a:t>Standard Approach - IJK]</a:t>
            </a:r>
            <a:endParaRPr b="1" sz="1100"/>
          </a:p>
        </p:txBody>
      </p:sp>
      <p:pic>
        <p:nvPicPr>
          <p:cNvPr id="300" name="Google Shape;300;p35"/>
          <p:cNvPicPr preferRelativeResize="0"/>
          <p:nvPr/>
        </p:nvPicPr>
        <p:blipFill>
          <a:blip r:embed="rId6">
            <a:alphaModFix/>
          </a:blip>
          <a:stretch>
            <a:fillRect/>
          </a:stretch>
        </p:blipFill>
        <p:spPr>
          <a:xfrm>
            <a:off x="4413075" y="3165950"/>
            <a:ext cx="3146525" cy="1672187"/>
          </a:xfrm>
          <a:prstGeom prst="rect">
            <a:avLst/>
          </a:prstGeom>
          <a:noFill/>
          <a:ln>
            <a:noFill/>
          </a:ln>
        </p:spPr>
      </p:pic>
      <p:sp>
        <p:nvSpPr>
          <p:cNvPr id="301" name="Google Shape;301;p35"/>
          <p:cNvSpPr txBox="1"/>
          <p:nvPr/>
        </p:nvSpPr>
        <p:spPr>
          <a:xfrm>
            <a:off x="4413075" y="2952750"/>
            <a:ext cx="22113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[Best Loop</a:t>
            </a:r>
            <a:r>
              <a:rPr b="1" lang="en" sz="1100"/>
              <a:t> Approach - IKJ]</a:t>
            </a:r>
            <a:endParaRPr b="1" sz="1100"/>
          </a:p>
        </p:txBody>
      </p:sp>
      <p:sp>
        <p:nvSpPr>
          <p:cNvPr id="302" name="Google Shape;302;p35"/>
          <p:cNvSpPr txBox="1"/>
          <p:nvPr/>
        </p:nvSpPr>
        <p:spPr>
          <a:xfrm>
            <a:off x="5297825" y="757525"/>
            <a:ext cx="3708300" cy="976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6A9955"/>
                </a:solidFill>
                <a:highlight>
                  <a:srgbClr val="1E1E1E"/>
                </a:highlight>
                <a:latin typeface="Courier New"/>
                <a:ea typeface="Courier New"/>
                <a:cs typeface="Courier New"/>
                <a:sym typeface="Courier New"/>
              </a:rPr>
              <a:t>   /* perform fast(er) multiplication */</a:t>
            </a:r>
            <a:endParaRPr sz="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uint32_t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0</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&lt;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uint32_t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k</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0</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k</a:t>
            </a:r>
            <a:r>
              <a:rPr lang="en" sz="800">
                <a:solidFill>
                  <a:srgbClr val="D4D4D4"/>
                </a:solidFill>
                <a:highlight>
                  <a:srgbClr val="1E1E1E"/>
                </a:highlight>
                <a:latin typeface="Courier New"/>
                <a:ea typeface="Courier New"/>
                <a:cs typeface="Courier New"/>
                <a:sym typeface="Courier New"/>
              </a:rPr>
              <a:t>&lt;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k</a:t>
            </a:r>
            <a:r>
              <a:rPr lang="en" sz="800">
                <a:solidFill>
                  <a:srgbClr val="D4D4D4"/>
                </a:solidFill>
                <a:highlight>
                  <a:srgbClr val="1E1E1E"/>
                </a:highlight>
                <a:latin typeface="Courier New"/>
                <a:ea typeface="Courier New"/>
                <a:cs typeface="Courier New"/>
                <a:sym typeface="Courier New"/>
              </a:rPr>
              <a:t>++)</a:t>
            </a:r>
            <a:r>
              <a:rPr lang="en" sz="800">
                <a:solidFill>
                  <a:srgbClr val="6A9955"/>
                </a:solidFill>
                <a:highlight>
                  <a:srgbClr val="1E1E1E"/>
                </a:highlight>
                <a:latin typeface="Courier New"/>
                <a:ea typeface="Courier New"/>
                <a:cs typeface="Courier New"/>
                <a:sym typeface="Courier New"/>
              </a:rPr>
              <a:t>         /* line   */</a:t>
            </a:r>
            <a:endParaRPr sz="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for</a:t>
            </a:r>
            <a:r>
              <a:rPr lang="en" sz="800">
                <a:solidFill>
                  <a:srgbClr val="D4D4D4"/>
                </a:solidFill>
                <a:highlight>
                  <a:srgbClr val="1E1E1E"/>
                </a:highlight>
                <a:latin typeface="Courier New"/>
                <a:ea typeface="Courier New"/>
                <a:cs typeface="Courier New"/>
                <a:sym typeface="Courier New"/>
              </a:rPr>
              <a:t> (</a:t>
            </a:r>
            <a:r>
              <a:rPr lang="en" sz="800">
                <a:solidFill>
                  <a:srgbClr val="4EC9B0"/>
                </a:solidFill>
                <a:highlight>
                  <a:srgbClr val="1E1E1E"/>
                </a:highlight>
                <a:latin typeface="Courier New"/>
                <a:ea typeface="Courier New"/>
                <a:cs typeface="Courier New"/>
                <a:sym typeface="Courier New"/>
              </a:rPr>
              <a:t>uint32_t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j</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0</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j</a:t>
            </a:r>
            <a:r>
              <a:rPr lang="en" sz="800">
                <a:solidFill>
                  <a:srgbClr val="D4D4D4"/>
                </a:solidFill>
                <a:highlight>
                  <a:srgbClr val="1E1E1E"/>
                </a:highlight>
                <a:latin typeface="Courier New"/>
                <a:ea typeface="Courier New"/>
                <a:cs typeface="Courier New"/>
                <a:sym typeface="Courier New"/>
              </a:rPr>
              <a:t>&lt;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j</a:t>
            </a:r>
            <a:r>
              <a:rPr lang="en" sz="800">
                <a:solidFill>
                  <a:srgbClr val="D4D4D4"/>
                </a:solidFill>
                <a:highlight>
                  <a:srgbClr val="1E1E1E"/>
                </a:highlight>
                <a:latin typeface="Courier New"/>
                <a:ea typeface="Courier New"/>
                <a:cs typeface="Courier New"/>
                <a:sym typeface="Courier New"/>
              </a:rPr>
              <a:t>++)</a:t>
            </a:r>
            <a:r>
              <a:rPr lang="en" sz="800">
                <a:solidFill>
                  <a:srgbClr val="6A9955"/>
                </a:solidFill>
                <a:highlight>
                  <a:srgbClr val="1E1E1E"/>
                </a:highlight>
                <a:latin typeface="Courier New"/>
                <a:ea typeface="Courier New"/>
                <a:cs typeface="Courier New"/>
                <a:sym typeface="Courier New"/>
              </a:rPr>
              <a:t>     /* column */</a:t>
            </a:r>
            <a:endParaRPr sz="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j</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m1</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i</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k</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m2</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k</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j</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p:txBody>
      </p:sp>
      <p:graphicFrame>
        <p:nvGraphicFramePr>
          <p:cNvPr id="303" name="Google Shape;303;p35"/>
          <p:cNvGraphicFramePr/>
          <p:nvPr/>
        </p:nvGraphicFramePr>
        <p:xfrm>
          <a:off x="306525" y="1733760"/>
          <a:ext cx="3000000" cy="3000000"/>
        </p:xfrm>
        <a:graphic>
          <a:graphicData uri="http://schemas.openxmlformats.org/drawingml/2006/table">
            <a:tbl>
              <a:tblPr>
                <a:noFill/>
                <a:tableStyleId>{DC8998CE-F773-41D7-AE3E-AD09E5F02278}</a:tableStyleId>
              </a:tblPr>
              <a:tblGrid>
                <a:gridCol w="1173600"/>
                <a:gridCol w="1172650"/>
                <a:gridCol w="1172650"/>
                <a:gridCol w="1172650"/>
                <a:gridCol w="1172650"/>
                <a:gridCol w="1172650"/>
                <a:gridCol w="1172650"/>
              </a:tblGrid>
              <a:tr h="283000">
                <a:tc>
                  <a:txBody>
                    <a:bodyPr/>
                    <a:lstStyle/>
                    <a:p>
                      <a:pPr indent="0" lvl="0" marL="0" rtl="0" algn="r">
                        <a:spcBef>
                          <a:spcPts val="0"/>
                        </a:spcBef>
                        <a:spcAft>
                          <a:spcPts val="0"/>
                        </a:spcAft>
                        <a:buNone/>
                      </a:pPr>
                      <a:r>
                        <a:rPr b="1" lang="en" sz="1100"/>
                        <a:t>Order</a:t>
                      </a:r>
                      <a:endParaRPr b="1" sz="1100"/>
                    </a:p>
                  </a:txBody>
                  <a:tcPr marT="91425" marB="91425" marR="91425" marL="91425">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t>ijk</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dk1"/>
                          </a:solidFill>
                        </a:rPr>
                        <a:t>ikj</a:t>
                      </a:r>
                      <a:endParaRPr b="1" sz="11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t>jik</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t>jki</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t>kij</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t>kji</a:t>
                      </a:r>
                      <a:endParaRPr b="1"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3000">
                <a:tc>
                  <a:txBody>
                    <a:bodyPr/>
                    <a:lstStyle/>
                    <a:p>
                      <a:pPr indent="0" lvl="0" marL="0" rtl="0" algn="r">
                        <a:spcBef>
                          <a:spcPts val="0"/>
                        </a:spcBef>
                        <a:spcAft>
                          <a:spcPts val="0"/>
                        </a:spcAft>
                        <a:buNone/>
                      </a:pPr>
                      <a:r>
                        <a:rPr lang="en" sz="1100"/>
                        <a:t>T</a:t>
                      </a:r>
                      <a:r>
                        <a:rPr lang="en" sz="1100"/>
                        <a:t>ime (s)</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17.63</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980000"/>
                          </a:solidFill>
                        </a:rPr>
                        <a:t>3.74</a:t>
                      </a:r>
                      <a:endParaRPr b="1" sz="1100">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10.23</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36.15</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3.76</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29.83</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83000">
                <a:tc>
                  <a:txBody>
                    <a:bodyPr/>
                    <a:lstStyle/>
                    <a:p>
                      <a:pPr indent="0" lvl="0" marL="0" rtl="0" algn="r">
                        <a:spcBef>
                          <a:spcPts val="0"/>
                        </a:spcBef>
                        <a:spcAft>
                          <a:spcPts val="0"/>
                        </a:spcAft>
                        <a:buNone/>
                      </a:pPr>
                      <a:r>
                        <a:rPr lang="en" sz="1100"/>
                        <a:t>L2 </a:t>
                      </a:r>
                      <a:r>
                        <a:rPr lang="en" sz="1100"/>
                        <a:t>Cache miss</a:t>
                      </a:r>
                      <a:endParaRPr sz="1100"/>
                    </a:p>
                  </a:txBody>
                  <a:tcPr marT="91425" marB="91425" marR="91425" marL="91425">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100"/>
                        <a:t>2,146,934,417</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980000"/>
                          </a:solidFill>
                        </a:rPr>
                        <a:t>179,497,619</a:t>
                      </a:r>
                      <a:endParaRPr b="1" sz="1100">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2,287,344,732</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4,260,117,593</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184,105,100</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100"/>
                        <a:t>4,305,142,993</a:t>
                      </a:r>
                      <a:endParaRPr sz="11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04" name="Google Shape;304;p35"/>
          <p:cNvSpPr txBox="1"/>
          <p:nvPr/>
        </p:nvSpPr>
        <p:spPr>
          <a:xfrm>
            <a:off x="245900" y="1333550"/>
            <a:ext cx="137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
            </a:r>
            <a:r>
              <a:rPr b="1" lang="en"/>
              <a:t>Results]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10" name="Google Shape;310;p36"/>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11" name="Google Shape;311;p36"/>
          <p:cNvSpPr txBox="1"/>
          <p:nvPr/>
        </p:nvSpPr>
        <p:spPr>
          <a:xfrm>
            <a:off x="1797625" y="183763"/>
            <a:ext cx="722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Proxima Nova"/>
                <a:ea typeface="Proxima Nova"/>
                <a:cs typeface="Proxima Nova"/>
                <a:sym typeface="Proxima Nova"/>
              </a:rPr>
              <a:t>Optimising with Better Loops (Transpose)</a:t>
            </a:r>
            <a:endParaRPr b="1" sz="2800">
              <a:solidFill>
                <a:schemeClr val="lt1"/>
              </a:solidFill>
              <a:latin typeface="Proxima Nova"/>
              <a:ea typeface="Proxima Nova"/>
              <a:cs typeface="Proxima Nova"/>
              <a:sym typeface="Proxima Nova"/>
            </a:endParaRPr>
          </a:p>
        </p:txBody>
      </p:sp>
      <p:sp>
        <p:nvSpPr>
          <p:cNvPr id="312" name="Google Shape;312;p36"/>
          <p:cNvSpPr txBox="1"/>
          <p:nvPr/>
        </p:nvSpPr>
        <p:spPr>
          <a:xfrm>
            <a:off x="1617250" y="1258025"/>
            <a:ext cx="5493300" cy="2320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urier New"/>
                <a:ea typeface="Courier New"/>
                <a:cs typeface="Courier New"/>
                <a:sym typeface="Courier New"/>
              </a:rPr>
              <a:t>   /* Transpose M2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uint32_t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6A9955"/>
                </a:solidFill>
                <a:highlight>
                  <a:srgbClr val="1E1E1E"/>
                </a:highlight>
                <a:latin typeface="Courier New"/>
                <a:ea typeface="Courier New"/>
                <a:cs typeface="Courier New"/>
                <a:sym typeface="Courier New"/>
              </a:rPr>
              <a:t>         /* line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uint32_t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6A9955"/>
                </a:solidFill>
                <a:highlight>
                  <a:srgbClr val="1E1E1E"/>
                </a:highlight>
                <a:latin typeface="Courier New"/>
                <a:ea typeface="Courier New"/>
                <a:cs typeface="Courier New"/>
                <a:sym typeface="Courier New"/>
              </a:rPr>
              <a:t>     /* column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m2_t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m2</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E1E1E"/>
                </a:highlight>
                <a:latin typeface="Courier New"/>
                <a:ea typeface="Courier New"/>
                <a:cs typeface="Courier New"/>
                <a:sym typeface="Courier New"/>
              </a:rPr>
              <a:t>   /* perform transpose multiplication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uint32_t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6A9955"/>
                </a:solidFill>
                <a:highlight>
                  <a:srgbClr val="1E1E1E"/>
                </a:highlight>
                <a:latin typeface="Courier New"/>
                <a:ea typeface="Courier New"/>
                <a:cs typeface="Courier New"/>
                <a:sym typeface="Courier New"/>
              </a:rPr>
              <a:t>         /* line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uint32_t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6A9955"/>
                </a:solidFill>
                <a:highlight>
                  <a:srgbClr val="1E1E1E"/>
                </a:highlight>
                <a:latin typeface="Courier New"/>
                <a:ea typeface="Courier New"/>
                <a:cs typeface="Courier New"/>
                <a:sym typeface="Courier New"/>
              </a:rPr>
              <a:t>     /* column */</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for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uint32_t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k</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k</a:t>
            </a:r>
            <a:r>
              <a:rPr lang="en" sz="1050">
                <a:solidFill>
                  <a:srgbClr val="D4D4D4"/>
                </a:solidFill>
                <a:highlight>
                  <a:srgbClr val="1E1E1E"/>
                </a:highlight>
                <a:latin typeface="Courier New"/>
                <a:ea typeface="Courier New"/>
                <a:cs typeface="Courier New"/>
                <a:sym typeface="Courier New"/>
              </a:rPr>
              <a:t>&lt;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rBlk</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m1</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k</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m2_t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j</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N</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k</a:t>
            </a:r>
            <a:r>
              <a:rPr lang="en" sz="1050">
                <a:solidFill>
                  <a:srgbClr val="D4D4D4"/>
                </a:solidFill>
                <a:highlight>
                  <a:srgbClr val="1E1E1E"/>
                </a:highlight>
                <a:latin typeface="Courier New"/>
                <a:ea typeface="Courier New"/>
                <a:cs typeface="Courier New"/>
                <a:sym typeface="Courier New"/>
              </a:rPr>
              <a:t>];</a:t>
            </a:r>
            <a:endParaRPr sz="1050">
              <a:solidFill>
                <a:srgbClr val="6A9955"/>
              </a:solidFill>
              <a:highlight>
                <a:srgbClr val="1E1E1E"/>
              </a:highlight>
              <a:latin typeface="Courier New"/>
              <a:ea typeface="Courier New"/>
              <a:cs typeface="Courier New"/>
              <a:sym typeface="Courier New"/>
            </a:endParaRPr>
          </a:p>
        </p:txBody>
      </p:sp>
      <p:graphicFrame>
        <p:nvGraphicFramePr>
          <p:cNvPr id="313" name="Google Shape;313;p36"/>
          <p:cNvGraphicFramePr/>
          <p:nvPr/>
        </p:nvGraphicFramePr>
        <p:xfrm>
          <a:off x="2904850" y="3802425"/>
          <a:ext cx="3000000" cy="3000000"/>
        </p:xfrm>
        <a:graphic>
          <a:graphicData uri="http://schemas.openxmlformats.org/drawingml/2006/table">
            <a:tbl>
              <a:tblPr>
                <a:noFill/>
                <a:tableStyleId>{CE6A452A-223A-4363-9FA2-1E1C8200866B}</a:tableStyleId>
              </a:tblPr>
              <a:tblGrid>
                <a:gridCol w="1401900"/>
                <a:gridCol w="1401900"/>
                <a:gridCol w="1401900"/>
              </a:tblGrid>
              <a:tr h="200025">
                <a:tc>
                  <a:txBody>
                    <a:bodyPr/>
                    <a:lstStyle/>
                    <a:p>
                      <a:pPr indent="0" lvl="0" marL="0" rtl="0" algn="ctr">
                        <a:lnSpc>
                          <a:spcPct val="115000"/>
                        </a:lnSpc>
                        <a:spcBef>
                          <a:spcPts val="0"/>
                        </a:spcBef>
                        <a:spcAft>
                          <a:spcPts val="0"/>
                        </a:spcAft>
                        <a:buNone/>
                      </a:pPr>
                      <a:r>
                        <a:t/>
                      </a:r>
                      <a:endParaRPr/>
                    </a:p>
                  </a:txBody>
                  <a:tcPr marT="1905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a:t>Time (s)</a:t>
                      </a:r>
                      <a:endParaRPr b="1"/>
                    </a:p>
                  </a:txBody>
                  <a:tcPr marT="1905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a:t>L2 Cache Miss</a:t>
                      </a:r>
                      <a:endParaRPr b="1"/>
                    </a:p>
                  </a:txBody>
                  <a:tcPr marT="19050" marB="19050" marR="28575" marL="28575" anchor="b">
                    <a:solidFill>
                      <a:schemeClr val="lt2"/>
                    </a:solidFill>
                  </a:tcPr>
                </a:tc>
              </a:tr>
              <a:tr h="200025">
                <a:tc>
                  <a:txBody>
                    <a:bodyPr/>
                    <a:lstStyle/>
                    <a:p>
                      <a:pPr indent="0" lvl="0" marL="0" rtl="0" algn="ctr">
                        <a:lnSpc>
                          <a:spcPct val="115000"/>
                        </a:lnSpc>
                        <a:spcBef>
                          <a:spcPts val="0"/>
                        </a:spcBef>
                        <a:spcAft>
                          <a:spcPts val="0"/>
                        </a:spcAft>
                        <a:buNone/>
                      </a:pPr>
                      <a:r>
                        <a:rPr lang="en"/>
                        <a:t>IJK</a:t>
                      </a:r>
                      <a:endParaRPr/>
                    </a:p>
                  </a:txBody>
                  <a:tcPr marT="19050" marB="19050" marR="28575" marL="28575" anchor="b"/>
                </a:tc>
                <a:tc>
                  <a:txBody>
                    <a:bodyPr/>
                    <a:lstStyle/>
                    <a:p>
                      <a:pPr indent="0" lvl="0" marL="0" rtl="0" algn="ctr">
                        <a:lnSpc>
                          <a:spcPct val="115000"/>
                        </a:lnSpc>
                        <a:spcBef>
                          <a:spcPts val="0"/>
                        </a:spcBef>
                        <a:spcAft>
                          <a:spcPts val="0"/>
                        </a:spcAft>
                        <a:buNone/>
                      </a:pPr>
                      <a:r>
                        <a:rPr lang="en"/>
                        <a:t>10.889</a:t>
                      </a:r>
                      <a:endParaRPr/>
                    </a:p>
                  </a:txBody>
                  <a:tcPr marT="19050" marB="19050" marR="28575" marL="28575" anchor="b"/>
                </a:tc>
                <a:tc>
                  <a:txBody>
                    <a:bodyPr/>
                    <a:lstStyle/>
                    <a:p>
                      <a:pPr indent="0" lvl="0" marL="0" rtl="0" algn="ctr">
                        <a:lnSpc>
                          <a:spcPct val="115000"/>
                        </a:lnSpc>
                        <a:spcBef>
                          <a:spcPts val="0"/>
                        </a:spcBef>
                        <a:spcAft>
                          <a:spcPts val="0"/>
                        </a:spcAft>
                        <a:buNone/>
                      </a:pPr>
                      <a:r>
                        <a:rPr lang="en"/>
                        <a:t>2,095,685,036</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a:t>KIJ</a:t>
                      </a:r>
                      <a:endParaRPr/>
                    </a:p>
                  </a:txBody>
                  <a:tcPr marT="19050" marB="19050" marR="28575" marL="28575" anchor="b"/>
                </a:tc>
                <a:tc>
                  <a:txBody>
                    <a:bodyPr/>
                    <a:lstStyle/>
                    <a:p>
                      <a:pPr indent="0" lvl="0" marL="0" rtl="0" algn="ctr">
                        <a:lnSpc>
                          <a:spcPct val="115000"/>
                        </a:lnSpc>
                        <a:spcBef>
                          <a:spcPts val="0"/>
                        </a:spcBef>
                        <a:spcAft>
                          <a:spcPts val="0"/>
                        </a:spcAft>
                        <a:buNone/>
                      </a:pPr>
                      <a:r>
                        <a:rPr lang="en"/>
                        <a:t>3.559</a:t>
                      </a:r>
                      <a:endParaRPr/>
                    </a:p>
                  </a:txBody>
                  <a:tcPr marT="19050" marB="19050" marR="28575" marL="28575" anchor="b"/>
                </a:tc>
                <a:tc>
                  <a:txBody>
                    <a:bodyPr/>
                    <a:lstStyle/>
                    <a:p>
                      <a:pPr indent="0" lvl="0" marL="0" rtl="0" algn="ctr">
                        <a:lnSpc>
                          <a:spcPct val="115000"/>
                        </a:lnSpc>
                        <a:spcBef>
                          <a:spcPts val="0"/>
                        </a:spcBef>
                        <a:spcAft>
                          <a:spcPts val="0"/>
                        </a:spcAft>
                        <a:buNone/>
                      </a:pPr>
                      <a:r>
                        <a:rPr lang="en"/>
                        <a:t>184,501,076</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a:t>Transpose</a:t>
                      </a:r>
                      <a:endParaRPr/>
                    </a:p>
                  </a:txBody>
                  <a:tcPr marT="19050" marB="19050" marR="28575" marL="28575" anchor="b"/>
                </a:tc>
                <a:tc>
                  <a:txBody>
                    <a:bodyPr/>
                    <a:lstStyle/>
                    <a:p>
                      <a:pPr indent="0" lvl="0" marL="0" rtl="0" algn="ctr">
                        <a:lnSpc>
                          <a:spcPct val="115000"/>
                        </a:lnSpc>
                        <a:spcBef>
                          <a:spcPts val="0"/>
                        </a:spcBef>
                        <a:spcAft>
                          <a:spcPts val="0"/>
                        </a:spcAft>
                        <a:buNone/>
                      </a:pPr>
                      <a:r>
                        <a:rPr lang="en"/>
                        <a:t>3.567</a:t>
                      </a:r>
                      <a:endParaRPr/>
                    </a:p>
                  </a:txBody>
                  <a:tcPr marT="19050" marB="19050" marR="28575" marL="28575" anchor="b"/>
                </a:tc>
                <a:tc>
                  <a:txBody>
                    <a:bodyPr/>
                    <a:lstStyle/>
                    <a:p>
                      <a:pPr indent="0" lvl="0" marL="0" rtl="0" algn="ctr">
                        <a:lnSpc>
                          <a:spcPct val="115000"/>
                        </a:lnSpc>
                        <a:spcBef>
                          <a:spcPts val="0"/>
                        </a:spcBef>
                        <a:spcAft>
                          <a:spcPts val="0"/>
                        </a:spcAft>
                        <a:buNone/>
                      </a:pPr>
                      <a:r>
                        <a:rPr lang="en"/>
                        <a:t>181,702,620</a:t>
                      </a:r>
                      <a:endParaRPr/>
                    </a:p>
                  </a:txBody>
                  <a:tcPr marT="19050" marB="19050" marR="28575" marL="28575"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19" name="Google Shape;319;p37"/>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20" name="Google Shape;320;p37"/>
          <p:cNvSpPr txBox="1"/>
          <p:nvPr/>
        </p:nvSpPr>
        <p:spPr>
          <a:xfrm>
            <a:off x="1780650" y="160675"/>
            <a:ext cx="7340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solidFill>
                  <a:schemeClr val="lt1"/>
                </a:solidFill>
                <a:latin typeface="Proxima Nova"/>
                <a:ea typeface="Proxima Nova"/>
                <a:cs typeface="Proxima Nova"/>
                <a:sym typeface="Proxima Nova"/>
              </a:rPr>
              <a:t>Blocked (Tiling) Matrix Multiplication</a:t>
            </a:r>
            <a:endParaRPr b="1" sz="3100">
              <a:solidFill>
                <a:schemeClr val="lt1"/>
              </a:solidFill>
              <a:latin typeface="Proxima Nova"/>
              <a:ea typeface="Proxima Nova"/>
              <a:cs typeface="Proxima Nova"/>
              <a:sym typeface="Proxima Nova"/>
            </a:endParaRPr>
          </a:p>
        </p:txBody>
      </p:sp>
      <p:sp>
        <p:nvSpPr>
          <p:cNvPr id="321" name="Google Shape;321;p37"/>
          <p:cNvSpPr txBox="1"/>
          <p:nvPr/>
        </p:nvSpPr>
        <p:spPr>
          <a:xfrm>
            <a:off x="927850" y="1199150"/>
            <a:ext cx="639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Partition matrices into smaller blocks that can be wholly fitted into cache </a:t>
            </a:r>
            <a:endParaRPr/>
          </a:p>
          <a:p>
            <a:pPr indent="0" lvl="0" marL="0" rtl="0" algn="l">
              <a:spcBef>
                <a:spcPts val="0"/>
              </a:spcBef>
              <a:spcAft>
                <a:spcPts val="0"/>
              </a:spcAft>
              <a:buNone/>
            </a:pPr>
            <a:r>
              <a:rPr lang="en"/>
              <a:t>⇒ Loop order should not matter</a:t>
            </a:r>
            <a:endParaRPr/>
          </a:p>
          <a:p>
            <a:pPr indent="0" lvl="0" marL="0" rtl="0" algn="l">
              <a:spcBef>
                <a:spcPts val="0"/>
              </a:spcBef>
              <a:spcAft>
                <a:spcPts val="0"/>
              </a:spcAft>
              <a:buNone/>
            </a:pPr>
            <a:r>
              <a:rPr lang="en"/>
              <a:t>⇒ Reduces cache miss</a:t>
            </a:r>
            <a:endParaRPr/>
          </a:p>
        </p:txBody>
      </p:sp>
      <p:sp>
        <p:nvSpPr>
          <p:cNvPr id="322" name="Google Shape;322;p37"/>
          <p:cNvSpPr txBox="1"/>
          <p:nvPr/>
        </p:nvSpPr>
        <p:spPr>
          <a:xfrm>
            <a:off x="805675" y="4325725"/>
            <a:ext cx="63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[Limitation]</a:t>
            </a:r>
            <a:r>
              <a:rPr lang="en"/>
              <a:t> Need to tune block size based on matrix size and CPU cache size</a:t>
            </a:r>
            <a:endParaRPr/>
          </a:p>
        </p:txBody>
      </p:sp>
      <p:pic>
        <p:nvPicPr>
          <p:cNvPr id="323" name="Google Shape;323;p37" title="Chart"/>
          <p:cNvPicPr preferRelativeResize="0"/>
          <p:nvPr/>
        </p:nvPicPr>
        <p:blipFill>
          <a:blip r:embed="rId4">
            <a:alphaModFix/>
          </a:blip>
          <a:stretch>
            <a:fillRect/>
          </a:stretch>
        </p:blipFill>
        <p:spPr>
          <a:xfrm>
            <a:off x="805675" y="2078200"/>
            <a:ext cx="3750876" cy="2319279"/>
          </a:xfrm>
          <a:prstGeom prst="rect">
            <a:avLst/>
          </a:prstGeom>
          <a:noFill/>
          <a:ln>
            <a:noFill/>
          </a:ln>
        </p:spPr>
      </p:pic>
      <p:pic>
        <p:nvPicPr>
          <p:cNvPr id="324" name="Google Shape;324;p37" title="Chart"/>
          <p:cNvPicPr preferRelativeResize="0"/>
          <p:nvPr/>
        </p:nvPicPr>
        <p:blipFill>
          <a:blip r:embed="rId5">
            <a:alphaModFix/>
          </a:blip>
          <a:stretch>
            <a:fillRect/>
          </a:stretch>
        </p:blipFill>
        <p:spPr>
          <a:xfrm>
            <a:off x="4605375" y="2030450"/>
            <a:ext cx="3867924" cy="2391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30" name="Google Shape;330;p38"/>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31" name="Google Shape;331;p38"/>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Optimising with Compiler</a:t>
            </a:r>
            <a:endParaRPr b="1" sz="3500">
              <a:solidFill>
                <a:schemeClr val="lt1"/>
              </a:solidFill>
              <a:latin typeface="Proxima Nova"/>
              <a:ea typeface="Proxima Nova"/>
              <a:cs typeface="Proxima Nova"/>
              <a:sym typeface="Proxima Nova"/>
            </a:endParaRPr>
          </a:p>
        </p:txBody>
      </p:sp>
      <p:pic>
        <p:nvPicPr>
          <p:cNvPr id="332" name="Google Shape;332;p38"/>
          <p:cNvPicPr preferRelativeResize="0"/>
          <p:nvPr/>
        </p:nvPicPr>
        <p:blipFill>
          <a:blip r:embed="rId4">
            <a:alphaModFix/>
          </a:blip>
          <a:stretch>
            <a:fillRect/>
          </a:stretch>
        </p:blipFill>
        <p:spPr>
          <a:xfrm>
            <a:off x="5864638" y="3316100"/>
            <a:ext cx="2858850" cy="1277700"/>
          </a:xfrm>
          <a:prstGeom prst="rect">
            <a:avLst/>
          </a:prstGeom>
          <a:noFill/>
          <a:ln>
            <a:noFill/>
          </a:ln>
        </p:spPr>
      </p:pic>
      <p:pic>
        <p:nvPicPr>
          <p:cNvPr id="333" name="Google Shape;333;p38"/>
          <p:cNvPicPr preferRelativeResize="0"/>
          <p:nvPr/>
        </p:nvPicPr>
        <p:blipFill>
          <a:blip r:embed="rId5">
            <a:alphaModFix/>
          </a:blip>
          <a:stretch>
            <a:fillRect/>
          </a:stretch>
        </p:blipFill>
        <p:spPr>
          <a:xfrm>
            <a:off x="5141099" y="1137825"/>
            <a:ext cx="3765376" cy="1750225"/>
          </a:xfrm>
          <a:prstGeom prst="rect">
            <a:avLst/>
          </a:prstGeom>
          <a:noFill/>
          <a:ln>
            <a:noFill/>
          </a:ln>
        </p:spPr>
      </p:pic>
      <p:sp>
        <p:nvSpPr>
          <p:cNvPr id="334" name="Google Shape;334;p38"/>
          <p:cNvSpPr txBox="1"/>
          <p:nvPr/>
        </p:nvSpPr>
        <p:spPr>
          <a:xfrm>
            <a:off x="6061250" y="2888050"/>
            <a:ext cx="221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highlight>
                  <a:srgbClr val="FFFFFF"/>
                </a:highlight>
                <a:latin typeface="Roboto"/>
                <a:ea typeface="Roboto"/>
                <a:cs typeface="Roboto"/>
                <a:sym typeface="Roboto"/>
              </a:rPr>
              <a:t>Example of loop unrolling</a:t>
            </a:r>
            <a:endParaRPr b="1" sz="1100">
              <a:solidFill>
                <a:schemeClr val="dk1"/>
              </a:solidFill>
            </a:endParaRPr>
          </a:p>
        </p:txBody>
      </p:sp>
      <p:sp>
        <p:nvSpPr>
          <p:cNvPr id="335" name="Google Shape;335;p38"/>
          <p:cNvSpPr txBox="1"/>
          <p:nvPr/>
        </p:nvSpPr>
        <p:spPr>
          <a:xfrm>
            <a:off x="5826625" y="4593800"/>
            <a:ext cx="2934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1"/>
                </a:solidFill>
                <a:highlight>
                  <a:schemeClr val="lt1"/>
                </a:highlight>
                <a:latin typeface="Roboto"/>
                <a:ea typeface="Roboto"/>
                <a:cs typeface="Roboto"/>
                <a:sym typeface="Roboto"/>
              </a:rPr>
              <a:t>Default instructions in RED </a:t>
            </a:r>
            <a:endParaRPr b="1" sz="1100">
              <a:solidFill>
                <a:schemeClr val="dk1"/>
              </a:solidFill>
              <a:highlight>
                <a:schemeClr val="lt1"/>
              </a:highlight>
              <a:latin typeface="Roboto"/>
              <a:ea typeface="Roboto"/>
              <a:cs typeface="Roboto"/>
              <a:sym typeface="Roboto"/>
            </a:endParaRPr>
          </a:p>
          <a:p>
            <a:pPr indent="0" lvl="0" marL="0" rtl="0" algn="ctr">
              <a:spcBef>
                <a:spcPts val="0"/>
              </a:spcBef>
              <a:spcAft>
                <a:spcPts val="0"/>
              </a:spcAft>
              <a:buNone/>
            </a:pPr>
            <a:r>
              <a:rPr b="1" lang="en" sz="1100">
                <a:solidFill>
                  <a:schemeClr val="dk1"/>
                </a:solidFill>
                <a:highlight>
                  <a:schemeClr val="lt1"/>
                </a:highlight>
                <a:latin typeface="Roboto"/>
                <a:ea typeface="Roboto"/>
                <a:cs typeface="Roboto"/>
                <a:sym typeface="Roboto"/>
              </a:rPr>
              <a:t>AVX instruction set in green</a:t>
            </a:r>
            <a:endParaRPr b="1" sz="1100">
              <a:solidFill>
                <a:schemeClr val="dk1"/>
              </a:solidFill>
              <a:highlight>
                <a:schemeClr val="lt1"/>
              </a:highlight>
            </a:endParaRPr>
          </a:p>
        </p:txBody>
      </p:sp>
      <p:graphicFrame>
        <p:nvGraphicFramePr>
          <p:cNvPr id="336" name="Google Shape;336;p38"/>
          <p:cNvGraphicFramePr/>
          <p:nvPr/>
        </p:nvGraphicFramePr>
        <p:xfrm>
          <a:off x="223225" y="1622322"/>
          <a:ext cx="3000000" cy="3000000"/>
        </p:xfrm>
        <a:graphic>
          <a:graphicData uri="http://schemas.openxmlformats.org/drawingml/2006/table">
            <a:tbl>
              <a:tblPr>
                <a:noFill/>
                <a:tableStyleId>{DC8998CE-F773-41D7-AE3E-AD09E5F02278}</a:tableStyleId>
              </a:tblPr>
              <a:tblGrid>
                <a:gridCol w="3059375"/>
                <a:gridCol w="1470825"/>
              </a:tblGrid>
              <a:tr h="609575">
                <a:tc>
                  <a:txBody>
                    <a:bodyPr/>
                    <a:lstStyle/>
                    <a:p>
                      <a:pPr indent="0" lvl="0" marL="0" rtl="0" algn="r">
                        <a:lnSpc>
                          <a:spcPct val="100000"/>
                        </a:lnSpc>
                        <a:spcBef>
                          <a:spcPts val="0"/>
                        </a:spcBef>
                        <a:spcAft>
                          <a:spcPts val="0"/>
                        </a:spcAft>
                        <a:buNone/>
                      </a:pPr>
                      <a:r>
                        <a:rPr b="1" lang="en"/>
                        <a:t>Compiler Optimization</a:t>
                      </a:r>
                      <a:endParaRPr b="1"/>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lnSpc>
                          <a:spcPct val="100000"/>
                        </a:lnSpc>
                        <a:spcBef>
                          <a:spcPts val="0"/>
                        </a:spcBef>
                        <a:spcAft>
                          <a:spcPts val="0"/>
                        </a:spcAft>
                        <a:buNone/>
                      </a:pPr>
                      <a:r>
                        <a:rPr b="1" lang="en"/>
                        <a:t>Time Improvement</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305750">
                <a:tc>
                  <a:txBody>
                    <a:bodyPr/>
                    <a:lstStyle/>
                    <a:p>
                      <a:pPr indent="0" lvl="0" marL="0" rtl="0" algn="r">
                        <a:lnSpc>
                          <a:spcPct val="100000"/>
                        </a:lnSpc>
                        <a:spcBef>
                          <a:spcPts val="0"/>
                        </a:spcBef>
                        <a:spcAft>
                          <a:spcPts val="0"/>
                        </a:spcAft>
                        <a:buNone/>
                      </a:pPr>
                      <a:r>
                        <a:rPr lang="en" sz="1200">
                          <a:solidFill>
                            <a:schemeClr val="dk1"/>
                          </a:solidFill>
                        </a:rPr>
                        <a:t>Auto-unrolling (-funroll-loops) </a:t>
                      </a:r>
                      <a:endParaRPr sz="1200">
                        <a:solidFill>
                          <a:schemeClr val="dk1"/>
                        </a:solidFill>
                      </a:endParaRPr>
                    </a:p>
                  </a:txBody>
                  <a:tcPr marT="0" marB="0" marR="0"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rPr>
                        <a:t>25.6 % </a:t>
                      </a:r>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74000">
                <a:tc>
                  <a:txBody>
                    <a:bodyPr/>
                    <a:lstStyle/>
                    <a:p>
                      <a:pPr indent="0" lvl="0" marL="0" rtl="0" algn="r">
                        <a:lnSpc>
                          <a:spcPct val="100000"/>
                        </a:lnSpc>
                        <a:spcBef>
                          <a:spcPts val="0"/>
                        </a:spcBef>
                        <a:spcAft>
                          <a:spcPts val="0"/>
                        </a:spcAft>
                        <a:buNone/>
                      </a:pPr>
                      <a:r>
                        <a:rPr lang="en" sz="1200">
                          <a:solidFill>
                            <a:schemeClr val="dk1"/>
                          </a:solidFill>
                        </a:rPr>
                        <a:t>Auto-vectorization (-ftree-vectorize)</a:t>
                      </a:r>
                      <a:endParaRPr sz="1200">
                        <a:solidFill>
                          <a:schemeClr val="dk1"/>
                        </a:solidFill>
                      </a:endParaRPr>
                    </a:p>
                  </a:txBody>
                  <a:tcPr marT="0" marB="0" marR="0"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rPr>
                        <a:t>29.0 % </a:t>
                      </a:r>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05750">
                <a:tc>
                  <a:txBody>
                    <a:bodyPr/>
                    <a:lstStyle/>
                    <a:p>
                      <a:pPr indent="0" lvl="0" marL="0" rtl="0" algn="r">
                        <a:lnSpc>
                          <a:spcPct val="100000"/>
                        </a:lnSpc>
                        <a:spcBef>
                          <a:spcPts val="0"/>
                        </a:spcBef>
                        <a:spcAft>
                          <a:spcPts val="0"/>
                        </a:spcAft>
                        <a:buNone/>
                      </a:pPr>
                      <a:r>
                        <a:rPr lang="en" sz="1200">
                          <a:solidFill>
                            <a:schemeClr val="dk1"/>
                          </a:solidFill>
                        </a:rPr>
                        <a:t>Math operation optimizations (-ffast-math)</a:t>
                      </a:r>
                      <a:endParaRPr sz="900"/>
                    </a:p>
                  </a:txBody>
                  <a:tcPr marT="0" marB="0" marR="0"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t>30.5 %</a:t>
                      </a:r>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36800">
                <a:tc>
                  <a:txBody>
                    <a:bodyPr/>
                    <a:lstStyle/>
                    <a:p>
                      <a:pPr indent="0" lvl="0" marL="0" rtl="0" algn="r">
                        <a:lnSpc>
                          <a:spcPct val="100000"/>
                        </a:lnSpc>
                        <a:spcBef>
                          <a:spcPts val="0"/>
                        </a:spcBef>
                        <a:spcAft>
                          <a:spcPts val="0"/>
                        </a:spcAft>
                        <a:buNone/>
                      </a:pPr>
                      <a:r>
                        <a:rPr b="1" lang="en" sz="1200">
                          <a:solidFill>
                            <a:schemeClr val="dk1"/>
                          </a:solidFill>
                        </a:rPr>
                        <a:t>Leveraging on AVX2 (-march=native)</a:t>
                      </a:r>
                      <a:endParaRPr b="1" sz="900"/>
                    </a:p>
                  </a:txBody>
                  <a:tcPr marT="0" marB="0" marR="0"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a:solidFill>
                            <a:schemeClr val="dk1"/>
                          </a:solidFill>
                        </a:rPr>
                        <a:t>38.9 %</a:t>
                      </a:r>
                      <a:endParaRPr>
                        <a:solidFill>
                          <a:schemeClr val="dk1"/>
                        </a:solidFill>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42" name="Google Shape;342;p39"/>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43" name="Google Shape;343;p39"/>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Optimising with Compiler</a:t>
            </a:r>
            <a:endParaRPr b="1" sz="3500">
              <a:solidFill>
                <a:schemeClr val="lt1"/>
              </a:solidFill>
              <a:latin typeface="Proxima Nova"/>
              <a:ea typeface="Proxima Nova"/>
              <a:cs typeface="Proxima Nova"/>
              <a:sym typeface="Proxima Nova"/>
            </a:endParaRPr>
          </a:p>
        </p:txBody>
      </p:sp>
      <p:sp>
        <p:nvSpPr>
          <p:cNvPr id="344" name="Google Shape;344;p39"/>
          <p:cNvSpPr txBox="1"/>
          <p:nvPr/>
        </p:nvSpPr>
        <p:spPr>
          <a:xfrm>
            <a:off x="5408325" y="4176200"/>
            <a:ext cx="30831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[Next Steps]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Loop interchange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Other compilers (ICC, Clang)</a:t>
            </a:r>
            <a:endParaRPr>
              <a:solidFill>
                <a:schemeClr val="dk1"/>
              </a:solidFill>
            </a:endParaRPr>
          </a:p>
        </p:txBody>
      </p:sp>
      <p:graphicFrame>
        <p:nvGraphicFramePr>
          <p:cNvPr id="345" name="Google Shape;345;p39"/>
          <p:cNvGraphicFramePr/>
          <p:nvPr/>
        </p:nvGraphicFramePr>
        <p:xfrm>
          <a:off x="268700" y="1595575"/>
          <a:ext cx="3000000" cy="3000000"/>
        </p:xfrm>
        <a:graphic>
          <a:graphicData uri="http://schemas.openxmlformats.org/drawingml/2006/table">
            <a:tbl>
              <a:tblPr>
                <a:noFill/>
                <a:tableStyleId>{CE6A452A-223A-4363-9FA2-1E1C8200866B}</a:tableStyleId>
              </a:tblPr>
              <a:tblGrid>
                <a:gridCol w="1240150"/>
                <a:gridCol w="1559325"/>
                <a:gridCol w="1399725"/>
              </a:tblGrid>
              <a:tr h="434175">
                <a:tc>
                  <a:txBody>
                    <a:bodyPr/>
                    <a:lstStyle/>
                    <a:p>
                      <a:pPr indent="0" lvl="0" marL="0" rtl="0" algn="r">
                        <a:spcBef>
                          <a:spcPts val="0"/>
                        </a:spcBef>
                        <a:spcAft>
                          <a:spcPts val="0"/>
                        </a:spcAft>
                        <a:buNone/>
                      </a:pPr>
                      <a:r>
                        <a:rPr b="1" lang="en" sz="1200">
                          <a:solidFill>
                            <a:schemeClr val="dk1"/>
                          </a:solidFill>
                        </a:rPr>
                        <a:t>Optimisation Levels</a:t>
                      </a:r>
                      <a:endParaRPr/>
                    </a:p>
                  </a:txBody>
                  <a:tcPr marT="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sz="1200"/>
                        <a:t>Time (s)</a:t>
                      </a:r>
                      <a:endParaRPr b="1" sz="1200"/>
                    </a:p>
                  </a:txBody>
                  <a:tcPr marT="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sz="1200"/>
                        <a:t>L2 Cache Miss</a:t>
                      </a:r>
                      <a:endParaRPr b="1" sz="1200"/>
                    </a:p>
                  </a:txBody>
                  <a:tcPr marT="0" marB="19050" marR="28575" marL="28575" anchor="b">
                    <a:solidFill>
                      <a:schemeClr val="lt2"/>
                    </a:solidFill>
                  </a:tcPr>
                </a:tc>
              </a:tr>
              <a:tr h="266750">
                <a:tc>
                  <a:txBody>
                    <a:bodyPr/>
                    <a:lstStyle/>
                    <a:p>
                      <a:pPr indent="0" lvl="0" marL="0" rtl="0" algn="r">
                        <a:lnSpc>
                          <a:spcPct val="115000"/>
                        </a:lnSpc>
                        <a:spcBef>
                          <a:spcPts val="0"/>
                        </a:spcBef>
                        <a:spcAft>
                          <a:spcPts val="0"/>
                        </a:spcAft>
                        <a:buNone/>
                      </a:pPr>
                      <a:r>
                        <a:rPr lang="en" sz="1200"/>
                        <a:t>Naive</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10.889</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2,095,685,036</a:t>
                      </a:r>
                      <a:endParaRPr sz="1200"/>
                    </a:p>
                  </a:txBody>
                  <a:tcPr marT="19050" marB="19050" marR="28575" marL="28575" anchor="ctr"/>
                </a:tc>
              </a:tr>
              <a:tr h="266750">
                <a:tc>
                  <a:txBody>
                    <a:bodyPr/>
                    <a:lstStyle/>
                    <a:p>
                      <a:pPr indent="0" lvl="0" marL="0" rtl="0" algn="r">
                        <a:lnSpc>
                          <a:spcPct val="115000"/>
                        </a:lnSpc>
                        <a:spcBef>
                          <a:spcPts val="0"/>
                        </a:spcBef>
                        <a:spcAft>
                          <a:spcPts val="0"/>
                        </a:spcAft>
                        <a:buNone/>
                      </a:pPr>
                      <a:r>
                        <a:rPr lang="en" sz="1200"/>
                        <a:t>O1-Naive</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2.407</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1,462,736,895</a:t>
                      </a:r>
                      <a:endParaRPr sz="1200"/>
                    </a:p>
                  </a:txBody>
                  <a:tcPr marT="19050" marB="19050" marR="28575" marL="28575" anchor="ctr"/>
                </a:tc>
              </a:tr>
              <a:tr h="266750">
                <a:tc>
                  <a:txBody>
                    <a:bodyPr/>
                    <a:lstStyle/>
                    <a:p>
                      <a:pPr indent="0" lvl="0" marL="0" rtl="0" algn="r">
                        <a:lnSpc>
                          <a:spcPct val="115000"/>
                        </a:lnSpc>
                        <a:spcBef>
                          <a:spcPts val="0"/>
                        </a:spcBef>
                        <a:spcAft>
                          <a:spcPts val="0"/>
                        </a:spcAft>
                        <a:buNone/>
                      </a:pPr>
                      <a:r>
                        <a:rPr lang="en" sz="1200"/>
                        <a:t>O2-Naive</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2.273</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1,489,176,762</a:t>
                      </a:r>
                      <a:endParaRPr sz="1200"/>
                    </a:p>
                  </a:txBody>
                  <a:tcPr marT="19050" marB="19050" marR="28575" marL="28575" anchor="ctr"/>
                </a:tc>
              </a:tr>
              <a:tr h="266750">
                <a:tc>
                  <a:txBody>
                    <a:bodyPr/>
                    <a:lstStyle/>
                    <a:p>
                      <a:pPr indent="0" lvl="0" marL="0" rtl="0" algn="r">
                        <a:lnSpc>
                          <a:spcPct val="115000"/>
                        </a:lnSpc>
                        <a:spcBef>
                          <a:spcPts val="0"/>
                        </a:spcBef>
                        <a:spcAft>
                          <a:spcPts val="0"/>
                        </a:spcAft>
                        <a:buNone/>
                      </a:pPr>
                      <a:r>
                        <a:rPr lang="en" sz="1200"/>
                        <a:t>O3-Naive</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2.410</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1,461,982,966</a:t>
                      </a:r>
                      <a:endParaRPr sz="1200"/>
                    </a:p>
                  </a:txBody>
                  <a:tcPr marT="19050" marB="19050" marR="28575" marL="28575" anchor="ctr"/>
                </a:tc>
              </a:tr>
              <a:tr h="266750">
                <a:tc>
                  <a:txBody>
                    <a:bodyPr/>
                    <a:lstStyle/>
                    <a:p>
                      <a:pPr indent="0" lvl="0" marL="0" rtl="0" algn="r">
                        <a:lnSpc>
                          <a:spcPct val="115000"/>
                        </a:lnSpc>
                        <a:spcBef>
                          <a:spcPts val="0"/>
                        </a:spcBef>
                        <a:spcAft>
                          <a:spcPts val="0"/>
                        </a:spcAft>
                        <a:buNone/>
                      </a:pPr>
                      <a:r>
                        <a:rPr b="1" lang="en" sz="1200"/>
                        <a:t>Ofast-Naive</a:t>
                      </a:r>
                      <a:endParaRPr b="1" sz="1200"/>
                    </a:p>
                  </a:txBody>
                  <a:tcPr marT="19050" marB="19050" marR="28575" marL="28575" anchor="ctr"/>
                </a:tc>
                <a:tc>
                  <a:txBody>
                    <a:bodyPr/>
                    <a:lstStyle/>
                    <a:p>
                      <a:pPr indent="0" lvl="0" marL="0" rtl="0" algn="ctr">
                        <a:lnSpc>
                          <a:spcPct val="115000"/>
                        </a:lnSpc>
                        <a:spcBef>
                          <a:spcPts val="0"/>
                        </a:spcBef>
                        <a:spcAft>
                          <a:spcPts val="0"/>
                        </a:spcAft>
                        <a:buNone/>
                      </a:pPr>
                      <a:r>
                        <a:rPr b="1" lang="en" sz="1200"/>
                        <a:t>2.187 </a:t>
                      </a:r>
                      <a:r>
                        <a:rPr b="1" lang="en" sz="1200">
                          <a:solidFill>
                            <a:schemeClr val="dk1"/>
                          </a:solidFill>
                        </a:rPr>
                        <a:t>(~5x faster)</a:t>
                      </a:r>
                      <a:endParaRPr b="1" sz="1200"/>
                    </a:p>
                  </a:txBody>
                  <a:tcPr marT="19050" marB="19050" marR="28575" marL="28575" anchor="ctr"/>
                </a:tc>
                <a:tc>
                  <a:txBody>
                    <a:bodyPr/>
                    <a:lstStyle/>
                    <a:p>
                      <a:pPr indent="0" lvl="0" marL="0" rtl="0" algn="ctr">
                        <a:lnSpc>
                          <a:spcPct val="115000"/>
                        </a:lnSpc>
                        <a:spcBef>
                          <a:spcPts val="0"/>
                        </a:spcBef>
                        <a:spcAft>
                          <a:spcPts val="0"/>
                        </a:spcAft>
                        <a:buNone/>
                      </a:pPr>
                      <a:r>
                        <a:rPr b="1" lang="en" sz="1200"/>
                        <a:t>1,496,253,025</a:t>
                      </a:r>
                      <a:endParaRPr b="1" sz="1200"/>
                    </a:p>
                  </a:txBody>
                  <a:tcPr marT="19050" marB="19050" marR="28575" marL="28575" anchor="ctr"/>
                </a:tc>
              </a:tr>
            </a:tbl>
          </a:graphicData>
        </a:graphic>
      </p:graphicFrame>
      <p:graphicFrame>
        <p:nvGraphicFramePr>
          <p:cNvPr id="346" name="Google Shape;346;p39"/>
          <p:cNvGraphicFramePr/>
          <p:nvPr/>
        </p:nvGraphicFramePr>
        <p:xfrm>
          <a:off x="4513600" y="1595575"/>
          <a:ext cx="3000000" cy="3000000"/>
        </p:xfrm>
        <a:graphic>
          <a:graphicData uri="http://schemas.openxmlformats.org/drawingml/2006/table">
            <a:tbl>
              <a:tblPr>
                <a:noFill/>
                <a:tableStyleId>{CE6A452A-223A-4363-9FA2-1E1C8200866B}</a:tableStyleId>
              </a:tblPr>
              <a:tblGrid>
                <a:gridCol w="1384400"/>
                <a:gridCol w="1384400"/>
                <a:gridCol w="1384400"/>
              </a:tblGrid>
              <a:tr h="441300">
                <a:tc>
                  <a:txBody>
                    <a:bodyPr/>
                    <a:lstStyle/>
                    <a:p>
                      <a:pPr indent="0" lvl="0" marL="0" rtl="0" algn="r">
                        <a:spcBef>
                          <a:spcPts val="0"/>
                        </a:spcBef>
                        <a:spcAft>
                          <a:spcPts val="0"/>
                        </a:spcAft>
                        <a:buClr>
                          <a:schemeClr val="dk1"/>
                        </a:buClr>
                        <a:buSzPts val="1100"/>
                        <a:buFont typeface="Arial"/>
                        <a:buNone/>
                      </a:pPr>
                      <a:r>
                        <a:rPr b="1" lang="en" sz="1200">
                          <a:solidFill>
                            <a:schemeClr val="dk1"/>
                          </a:solidFill>
                        </a:rPr>
                        <a:t>Optimisation Levels</a:t>
                      </a:r>
                      <a:endParaRPr/>
                    </a:p>
                  </a:txBody>
                  <a:tcPr marT="1905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sz="1200"/>
                        <a:t>Time (s)</a:t>
                      </a:r>
                      <a:endParaRPr b="1" sz="1200"/>
                    </a:p>
                  </a:txBody>
                  <a:tcPr marT="19050" marB="19050" marR="28575" marL="28575" anchor="b">
                    <a:solidFill>
                      <a:schemeClr val="lt2"/>
                    </a:solidFill>
                  </a:tcPr>
                </a:tc>
                <a:tc>
                  <a:txBody>
                    <a:bodyPr/>
                    <a:lstStyle/>
                    <a:p>
                      <a:pPr indent="0" lvl="0" marL="0" rtl="0" algn="ctr">
                        <a:lnSpc>
                          <a:spcPct val="115000"/>
                        </a:lnSpc>
                        <a:spcBef>
                          <a:spcPts val="0"/>
                        </a:spcBef>
                        <a:spcAft>
                          <a:spcPts val="0"/>
                        </a:spcAft>
                        <a:buNone/>
                      </a:pPr>
                      <a:r>
                        <a:rPr b="1" lang="en" sz="1200"/>
                        <a:t>L2 Cache Miss</a:t>
                      </a:r>
                      <a:endParaRPr b="1" sz="1200"/>
                    </a:p>
                  </a:txBody>
                  <a:tcPr marT="19050" marB="19050" marR="28575" marL="28575" anchor="b">
                    <a:solidFill>
                      <a:schemeClr val="lt2"/>
                    </a:solidFill>
                  </a:tcPr>
                </a:tc>
              </a:tr>
              <a:tr h="265325">
                <a:tc>
                  <a:txBody>
                    <a:bodyPr/>
                    <a:lstStyle/>
                    <a:p>
                      <a:pPr indent="0" lvl="0" marL="0" rtl="0" algn="r">
                        <a:lnSpc>
                          <a:spcPct val="115000"/>
                        </a:lnSpc>
                        <a:spcBef>
                          <a:spcPts val="0"/>
                        </a:spcBef>
                        <a:spcAft>
                          <a:spcPts val="0"/>
                        </a:spcAft>
                        <a:buNone/>
                      </a:pPr>
                      <a:r>
                        <a:rPr lang="en" sz="1200"/>
                        <a:t>Faster</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3.559</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184,501,076</a:t>
                      </a:r>
                      <a:endParaRPr sz="1200"/>
                    </a:p>
                  </a:txBody>
                  <a:tcPr marT="19050" marB="19050" marR="28575" marL="28575" anchor="ctr"/>
                </a:tc>
              </a:tr>
              <a:tr h="265325">
                <a:tc>
                  <a:txBody>
                    <a:bodyPr/>
                    <a:lstStyle/>
                    <a:p>
                      <a:pPr indent="0" lvl="0" marL="0" rtl="0" algn="r">
                        <a:lnSpc>
                          <a:spcPct val="115000"/>
                        </a:lnSpc>
                        <a:spcBef>
                          <a:spcPts val="0"/>
                        </a:spcBef>
                        <a:spcAft>
                          <a:spcPts val="0"/>
                        </a:spcAft>
                        <a:buNone/>
                      </a:pPr>
                      <a:r>
                        <a:rPr lang="en" sz="1200"/>
                        <a:t>O1-Faster</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1.020</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181,810,513</a:t>
                      </a:r>
                      <a:endParaRPr sz="1200"/>
                    </a:p>
                  </a:txBody>
                  <a:tcPr marT="19050" marB="19050" marR="28575" marL="28575" anchor="ctr"/>
                </a:tc>
              </a:tr>
              <a:tr h="265325">
                <a:tc>
                  <a:txBody>
                    <a:bodyPr/>
                    <a:lstStyle/>
                    <a:p>
                      <a:pPr indent="0" lvl="0" marL="0" rtl="0" algn="r">
                        <a:lnSpc>
                          <a:spcPct val="115000"/>
                        </a:lnSpc>
                        <a:spcBef>
                          <a:spcPts val="0"/>
                        </a:spcBef>
                        <a:spcAft>
                          <a:spcPts val="0"/>
                        </a:spcAft>
                        <a:buNone/>
                      </a:pPr>
                      <a:r>
                        <a:rPr lang="en" sz="1200"/>
                        <a:t>O2-Faster</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0.947</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182,316,248</a:t>
                      </a:r>
                      <a:endParaRPr sz="1200"/>
                    </a:p>
                  </a:txBody>
                  <a:tcPr marT="19050" marB="19050" marR="28575" marL="28575" anchor="ctr"/>
                </a:tc>
              </a:tr>
              <a:tr h="265325">
                <a:tc>
                  <a:txBody>
                    <a:bodyPr/>
                    <a:lstStyle/>
                    <a:p>
                      <a:pPr indent="0" lvl="0" marL="0" rtl="0" algn="r">
                        <a:lnSpc>
                          <a:spcPct val="115000"/>
                        </a:lnSpc>
                        <a:spcBef>
                          <a:spcPts val="0"/>
                        </a:spcBef>
                        <a:spcAft>
                          <a:spcPts val="0"/>
                        </a:spcAft>
                        <a:buNone/>
                      </a:pPr>
                      <a:r>
                        <a:rPr lang="en" sz="1200"/>
                        <a:t>O3-Faster</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0.893</a:t>
                      </a:r>
                      <a:endParaRPr sz="1200"/>
                    </a:p>
                  </a:txBody>
                  <a:tcPr marT="19050" marB="19050" marR="28575" marL="28575" anchor="ctr"/>
                </a:tc>
                <a:tc>
                  <a:txBody>
                    <a:bodyPr/>
                    <a:lstStyle/>
                    <a:p>
                      <a:pPr indent="0" lvl="0" marL="0" rtl="0" algn="ctr">
                        <a:lnSpc>
                          <a:spcPct val="115000"/>
                        </a:lnSpc>
                        <a:spcBef>
                          <a:spcPts val="0"/>
                        </a:spcBef>
                        <a:spcAft>
                          <a:spcPts val="0"/>
                        </a:spcAft>
                        <a:buNone/>
                      </a:pPr>
                      <a:r>
                        <a:rPr lang="en" sz="1200"/>
                        <a:t>182,334,093</a:t>
                      </a:r>
                      <a:endParaRPr sz="1200"/>
                    </a:p>
                  </a:txBody>
                  <a:tcPr marT="19050" marB="19050" marR="28575" marL="28575" anchor="ctr"/>
                </a:tc>
              </a:tr>
              <a:tr h="265325">
                <a:tc>
                  <a:txBody>
                    <a:bodyPr/>
                    <a:lstStyle/>
                    <a:p>
                      <a:pPr indent="0" lvl="0" marL="0" rtl="0" algn="r">
                        <a:lnSpc>
                          <a:spcPct val="115000"/>
                        </a:lnSpc>
                        <a:spcBef>
                          <a:spcPts val="0"/>
                        </a:spcBef>
                        <a:spcAft>
                          <a:spcPts val="0"/>
                        </a:spcAft>
                        <a:buNone/>
                      </a:pPr>
                      <a:r>
                        <a:rPr b="1" lang="en" sz="1200"/>
                        <a:t>Ofast-Faster</a:t>
                      </a:r>
                      <a:endParaRPr b="1" sz="1200"/>
                    </a:p>
                  </a:txBody>
                  <a:tcPr marT="19050" marB="19050" marR="28575" marL="28575" anchor="ctr"/>
                </a:tc>
                <a:tc>
                  <a:txBody>
                    <a:bodyPr/>
                    <a:lstStyle/>
                    <a:p>
                      <a:pPr indent="0" lvl="0" marL="0" rtl="0" algn="ctr">
                        <a:lnSpc>
                          <a:spcPct val="115000"/>
                        </a:lnSpc>
                        <a:spcBef>
                          <a:spcPts val="0"/>
                        </a:spcBef>
                        <a:spcAft>
                          <a:spcPts val="0"/>
                        </a:spcAft>
                        <a:buNone/>
                      </a:pPr>
                      <a:r>
                        <a:rPr b="1" lang="en" sz="1200"/>
                        <a:t>0.873 (~4x faster)</a:t>
                      </a:r>
                      <a:endParaRPr b="1" sz="1200"/>
                    </a:p>
                  </a:txBody>
                  <a:tcPr marT="19050" marB="19050" marR="28575" marL="28575" anchor="ctr"/>
                </a:tc>
                <a:tc>
                  <a:txBody>
                    <a:bodyPr/>
                    <a:lstStyle/>
                    <a:p>
                      <a:pPr indent="0" lvl="0" marL="0" rtl="0" algn="ctr">
                        <a:lnSpc>
                          <a:spcPct val="115000"/>
                        </a:lnSpc>
                        <a:spcBef>
                          <a:spcPts val="0"/>
                        </a:spcBef>
                        <a:spcAft>
                          <a:spcPts val="0"/>
                        </a:spcAft>
                        <a:buNone/>
                      </a:pPr>
                      <a:r>
                        <a:rPr b="1" lang="en" sz="1200"/>
                        <a:t>182,119,835</a:t>
                      </a:r>
                      <a:endParaRPr b="1" sz="1200"/>
                    </a:p>
                  </a:txBody>
                  <a:tcPr marT="19050" marB="19050" marR="28575" marL="2857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52" name="Google Shape;352;p40"/>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53" name="Google Shape;353;p40"/>
          <p:cNvSpPr txBox="1"/>
          <p:nvPr>
            <p:ph idx="1" type="body"/>
          </p:nvPr>
        </p:nvSpPr>
        <p:spPr>
          <a:xfrm>
            <a:off x="1148475" y="1322900"/>
            <a:ext cx="6933000" cy="17223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b="1" lang="en" sz="1400">
                <a:solidFill>
                  <a:schemeClr val="dk1"/>
                </a:solidFill>
              </a:rPr>
              <a:t>[OpenMP] </a:t>
            </a:r>
            <a:endParaRPr b="1" sz="1400">
              <a:solidFill>
                <a:schemeClr val="dk1"/>
              </a:solidFill>
            </a:endParaRPr>
          </a:p>
          <a:p>
            <a:pPr indent="-317500" lvl="0" marL="457200" rtl="0" algn="l">
              <a:lnSpc>
                <a:spcPct val="90000"/>
              </a:lnSpc>
              <a:spcBef>
                <a:spcPts val="1000"/>
              </a:spcBef>
              <a:spcAft>
                <a:spcPts val="0"/>
              </a:spcAft>
              <a:buClr>
                <a:schemeClr val="dk1"/>
              </a:buClr>
              <a:buSzPts val="1400"/>
              <a:buChar char="●"/>
            </a:pPr>
            <a:r>
              <a:rPr lang="en" sz="1400">
                <a:solidFill>
                  <a:schemeClr val="dk1"/>
                </a:solidFill>
              </a:rPr>
              <a:t>Need to optimize parallel code carefully</a:t>
            </a:r>
            <a:endParaRPr sz="1400">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p:txBody>
      </p:sp>
      <p:sp>
        <p:nvSpPr>
          <p:cNvPr id="354" name="Google Shape;354;p40"/>
          <p:cNvSpPr txBox="1"/>
          <p:nvPr/>
        </p:nvSpPr>
        <p:spPr>
          <a:xfrm>
            <a:off x="1770425" y="129925"/>
            <a:ext cx="622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300">
                <a:solidFill>
                  <a:schemeClr val="lt1"/>
                </a:solidFill>
                <a:latin typeface="Proxima Nova"/>
                <a:ea typeface="Proxima Nova"/>
                <a:cs typeface="Proxima Nova"/>
                <a:sym typeface="Proxima Nova"/>
              </a:rPr>
              <a:t>Multi-threading</a:t>
            </a:r>
            <a:endParaRPr sz="4300">
              <a:solidFill>
                <a:schemeClr val="lt1"/>
              </a:solidFill>
            </a:endParaRPr>
          </a:p>
        </p:txBody>
      </p:sp>
      <p:sp>
        <p:nvSpPr>
          <p:cNvPr id="355" name="Google Shape;355;p40"/>
          <p:cNvSpPr txBox="1"/>
          <p:nvPr/>
        </p:nvSpPr>
        <p:spPr>
          <a:xfrm>
            <a:off x="6116075" y="3697450"/>
            <a:ext cx="152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CPU Time (s)</a:t>
            </a:r>
            <a:endParaRPr/>
          </a:p>
        </p:txBody>
      </p:sp>
      <p:graphicFrame>
        <p:nvGraphicFramePr>
          <p:cNvPr id="356" name="Google Shape;356;p40"/>
          <p:cNvGraphicFramePr/>
          <p:nvPr/>
        </p:nvGraphicFramePr>
        <p:xfrm>
          <a:off x="1326000" y="2062850"/>
          <a:ext cx="3000000" cy="3000000"/>
        </p:xfrm>
        <a:graphic>
          <a:graphicData uri="http://schemas.openxmlformats.org/drawingml/2006/table">
            <a:tbl>
              <a:tblPr>
                <a:noFill/>
                <a:tableStyleId>{CE6A452A-223A-4363-9FA2-1E1C8200866B}</a:tableStyleId>
              </a:tblPr>
              <a:tblGrid>
                <a:gridCol w="1601450"/>
                <a:gridCol w="840650"/>
                <a:gridCol w="853925"/>
                <a:gridCol w="1004175"/>
                <a:gridCol w="1012450"/>
                <a:gridCol w="912350"/>
              </a:tblGrid>
              <a:tr h="373450">
                <a:tc>
                  <a:txBody>
                    <a:bodyPr/>
                    <a:lstStyle/>
                    <a:p>
                      <a:pPr indent="0" lvl="0" marL="0" rtl="0" algn="ctr">
                        <a:lnSpc>
                          <a:spcPct val="115000"/>
                        </a:lnSpc>
                        <a:spcBef>
                          <a:spcPts val="0"/>
                        </a:spcBef>
                        <a:spcAft>
                          <a:spcPts val="0"/>
                        </a:spcAft>
                        <a:buNone/>
                      </a:pPr>
                      <a:r>
                        <a:rPr b="1" lang="en"/>
                        <a:t>Matrix Size (N)</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t>256</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t>512</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t>1024</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t>2048</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t>4096</a:t>
                      </a:r>
                      <a:endParaRPr b="1"/>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323350">
                <a:tc>
                  <a:txBody>
                    <a:bodyPr/>
                    <a:lstStyle/>
                    <a:p>
                      <a:pPr indent="0" lvl="0" marL="0" rtl="0" algn="r">
                        <a:lnSpc>
                          <a:spcPct val="115000"/>
                        </a:lnSpc>
                        <a:spcBef>
                          <a:spcPts val="0"/>
                        </a:spcBef>
                        <a:spcAft>
                          <a:spcPts val="0"/>
                        </a:spcAft>
                        <a:buNone/>
                      </a:pPr>
                      <a:r>
                        <a:rPr lang="en"/>
                        <a:t>IJK</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0.089</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0.761</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10.889</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183.748</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1691.498</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323350">
                <a:tc>
                  <a:txBody>
                    <a:bodyPr/>
                    <a:lstStyle/>
                    <a:p>
                      <a:pPr indent="0" lvl="0" marL="0" rtl="0" algn="r">
                        <a:lnSpc>
                          <a:spcPct val="115000"/>
                        </a:lnSpc>
                        <a:spcBef>
                          <a:spcPts val="0"/>
                        </a:spcBef>
                        <a:spcAft>
                          <a:spcPts val="0"/>
                        </a:spcAft>
                        <a:buNone/>
                      </a:pPr>
                      <a:r>
                        <a:rPr lang="en"/>
                        <a:t>KIJ</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0.050</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0.406</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3.559</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28.216</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233.656</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323350">
                <a:tc>
                  <a:txBody>
                    <a:bodyPr/>
                    <a:lstStyle/>
                    <a:p>
                      <a:pPr indent="0" lvl="0" marL="0" rtl="0" algn="r">
                        <a:lnSpc>
                          <a:spcPct val="115000"/>
                        </a:lnSpc>
                        <a:spcBef>
                          <a:spcPts val="0"/>
                        </a:spcBef>
                        <a:spcAft>
                          <a:spcPts val="0"/>
                        </a:spcAft>
                        <a:buNone/>
                      </a:pPr>
                      <a:r>
                        <a:rPr lang="en"/>
                        <a:t>OMP1 (KIJ)</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0.232</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1.491</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11.391</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92.151</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t>742.021</a:t>
                      </a:r>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323350">
                <a:tc>
                  <a:txBody>
                    <a:bodyPr/>
                    <a:lstStyle/>
                    <a:p>
                      <a:pPr indent="0" lvl="0" marL="0" rtl="0" algn="r">
                        <a:lnSpc>
                          <a:spcPct val="115000"/>
                        </a:lnSpc>
                        <a:spcBef>
                          <a:spcPts val="0"/>
                        </a:spcBef>
                        <a:spcAft>
                          <a:spcPts val="0"/>
                        </a:spcAft>
                        <a:buNone/>
                      </a:pPr>
                      <a:r>
                        <a:rPr b="1" lang="en"/>
                        <a:t>OMP2 (KIJ)</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t>0.115</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t>0.583</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t>4.977</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t>40.125</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t>330.648</a:t>
                      </a:r>
                      <a:endParaRPr b="1"/>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
        <p:nvSpPr>
          <p:cNvPr id="357" name="Google Shape;357;p40"/>
          <p:cNvSpPr txBox="1"/>
          <p:nvPr/>
        </p:nvSpPr>
        <p:spPr>
          <a:xfrm>
            <a:off x="1148475" y="4129925"/>
            <a:ext cx="549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[OMP1 (Faster)] </a:t>
            </a:r>
            <a:r>
              <a:rPr lang="en"/>
              <a:t>Uses shared variable (atomic) for </a:t>
            </a:r>
            <a:r>
              <a:rPr lang="en"/>
              <a:t>array</a:t>
            </a:r>
            <a:r>
              <a:rPr lang="en"/>
              <a:t> update</a:t>
            </a:r>
            <a:endParaRPr/>
          </a:p>
          <a:p>
            <a:pPr indent="0" lvl="0" marL="0" rtl="0" algn="l">
              <a:spcBef>
                <a:spcPts val="0"/>
              </a:spcBef>
              <a:spcAft>
                <a:spcPts val="0"/>
              </a:spcAft>
              <a:buNone/>
            </a:pPr>
            <a:r>
              <a:rPr b="1" lang="en"/>
              <a:t>[OMP2 (Faster)]</a:t>
            </a:r>
            <a:r>
              <a:rPr lang="en"/>
              <a:t> Uses reduction for </a:t>
            </a:r>
            <a:r>
              <a:rPr lang="en">
                <a:solidFill>
                  <a:schemeClr val="dk1"/>
                </a:solidFill>
              </a:rPr>
              <a:t>array </a:t>
            </a:r>
            <a:r>
              <a:rPr lang="en"/>
              <a:t>update</a:t>
            </a:r>
            <a:endParaRPr/>
          </a:p>
        </p:txBody>
      </p:sp>
      <p:sp>
        <p:nvSpPr>
          <p:cNvPr id="358" name="Google Shape;358;p40"/>
          <p:cNvSpPr txBox="1"/>
          <p:nvPr/>
        </p:nvSpPr>
        <p:spPr>
          <a:xfrm>
            <a:off x="7551000" y="3333975"/>
            <a:ext cx="15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(~2x)</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64" name="Google Shape;364;p41"/>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65" name="Google Shape;365;p41"/>
          <p:cNvSpPr txBox="1"/>
          <p:nvPr>
            <p:ph idx="1" type="body"/>
          </p:nvPr>
        </p:nvSpPr>
        <p:spPr>
          <a:xfrm>
            <a:off x="1148475" y="1322900"/>
            <a:ext cx="6933000" cy="17223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b="1" lang="en" sz="1400">
                <a:solidFill>
                  <a:schemeClr val="dk1"/>
                </a:solidFill>
              </a:rPr>
              <a:t>[OpenMP] </a:t>
            </a:r>
            <a:endParaRPr b="1" sz="1400">
              <a:solidFill>
                <a:schemeClr val="dk1"/>
              </a:solidFill>
            </a:endParaRPr>
          </a:p>
          <a:p>
            <a:pPr indent="-317500" lvl="0" marL="457200" rtl="0" algn="l">
              <a:lnSpc>
                <a:spcPct val="90000"/>
              </a:lnSpc>
              <a:spcBef>
                <a:spcPts val="1000"/>
              </a:spcBef>
              <a:spcAft>
                <a:spcPts val="0"/>
              </a:spcAft>
              <a:buClr>
                <a:schemeClr val="dk1"/>
              </a:buClr>
              <a:buSzPts val="1400"/>
              <a:buChar char="●"/>
            </a:pPr>
            <a:r>
              <a:rPr lang="en" sz="1400">
                <a:solidFill>
                  <a:schemeClr val="dk1"/>
                </a:solidFill>
              </a:rPr>
              <a:t>Need to optimize parallel code </a:t>
            </a:r>
            <a:r>
              <a:rPr lang="en" sz="1400">
                <a:solidFill>
                  <a:schemeClr val="dk1"/>
                </a:solidFill>
              </a:rPr>
              <a:t>carefully </a:t>
            </a:r>
            <a:endParaRPr sz="1400">
              <a:solidFill>
                <a:schemeClr val="dk1"/>
              </a:solidFill>
            </a:endParaRPr>
          </a:p>
          <a:p>
            <a:pPr indent="-317500" lvl="1" marL="914400" rtl="0" algn="l">
              <a:lnSpc>
                <a:spcPct val="90000"/>
              </a:lnSpc>
              <a:spcBef>
                <a:spcPts val="0"/>
              </a:spcBef>
              <a:spcAft>
                <a:spcPts val="0"/>
              </a:spcAft>
              <a:buClr>
                <a:schemeClr val="dk1"/>
              </a:buClr>
              <a:buSzPts val="1400"/>
              <a:buChar char="○"/>
            </a:pPr>
            <a:r>
              <a:rPr lang="en">
                <a:solidFill>
                  <a:schemeClr val="dk1"/>
                </a:solidFill>
              </a:rPr>
              <a:t>I</a:t>
            </a:r>
            <a:r>
              <a:rPr lang="en" sz="1400">
                <a:solidFill>
                  <a:schemeClr val="dk1"/>
                </a:solidFill>
              </a:rPr>
              <a:t>ncorrect result </a:t>
            </a:r>
            <a:r>
              <a:rPr lang="en">
                <a:solidFill>
                  <a:schemeClr val="dk1"/>
                </a:solidFill>
              </a:rPr>
              <a:t>or</a:t>
            </a:r>
            <a:r>
              <a:rPr lang="en" sz="1400">
                <a:solidFill>
                  <a:schemeClr val="dk1"/>
                </a:solidFill>
              </a:rPr>
              <a:t> segmentation fault</a:t>
            </a:r>
            <a:endParaRPr sz="1400">
              <a:solidFill>
                <a:schemeClr val="dk1"/>
              </a:solidFill>
            </a:endParaRPr>
          </a:p>
          <a:p>
            <a:pPr indent="-317500" lvl="2" marL="1371600" rtl="0" algn="l">
              <a:lnSpc>
                <a:spcPct val="90000"/>
              </a:lnSpc>
              <a:spcBef>
                <a:spcPts val="0"/>
              </a:spcBef>
              <a:spcAft>
                <a:spcPts val="0"/>
              </a:spcAft>
              <a:buClr>
                <a:schemeClr val="dk1"/>
              </a:buClr>
              <a:buSzPts val="1400"/>
              <a:buChar char="■"/>
            </a:pPr>
            <a:r>
              <a:rPr lang="en">
                <a:solidFill>
                  <a:schemeClr val="dk1"/>
                </a:solidFill>
              </a:rPr>
              <a:t>Race conditions </a:t>
            </a:r>
            <a:endParaRPr>
              <a:solidFill>
                <a:schemeClr val="dk1"/>
              </a:solidFill>
            </a:endParaRPr>
          </a:p>
          <a:p>
            <a:pPr indent="-317500" lvl="2" marL="1371600" rtl="0" algn="l">
              <a:lnSpc>
                <a:spcPct val="90000"/>
              </a:lnSpc>
              <a:spcBef>
                <a:spcPts val="0"/>
              </a:spcBef>
              <a:spcAft>
                <a:spcPts val="0"/>
              </a:spcAft>
              <a:buClr>
                <a:schemeClr val="dk1"/>
              </a:buClr>
              <a:buSzPts val="1400"/>
              <a:buChar char="■"/>
            </a:pPr>
            <a:r>
              <a:rPr lang="en">
                <a:solidFill>
                  <a:schemeClr val="dk1"/>
                </a:solidFill>
              </a:rPr>
              <a:t>Stack size limits</a:t>
            </a:r>
            <a:endParaRPr>
              <a:solidFill>
                <a:schemeClr val="dk1"/>
              </a:solidFill>
            </a:endParaRPr>
          </a:p>
          <a:p>
            <a:pPr indent="0" lvl="0" marL="0" rtl="0" algn="l">
              <a:lnSpc>
                <a:spcPct val="100000"/>
              </a:lnSpc>
              <a:spcBef>
                <a:spcPts val="0"/>
              </a:spcBef>
              <a:spcAft>
                <a:spcPts val="0"/>
              </a:spcAft>
              <a:buNone/>
            </a:pPr>
            <a:r>
              <a:t/>
            </a:r>
            <a:endParaRPr b="1" sz="1400">
              <a:solidFill>
                <a:schemeClr val="dk1"/>
              </a:solidFill>
            </a:endParaRPr>
          </a:p>
        </p:txBody>
      </p:sp>
      <p:sp>
        <p:nvSpPr>
          <p:cNvPr id="366" name="Google Shape;366;p41"/>
          <p:cNvSpPr txBox="1"/>
          <p:nvPr/>
        </p:nvSpPr>
        <p:spPr>
          <a:xfrm>
            <a:off x="1770425" y="129925"/>
            <a:ext cx="622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3300">
                <a:solidFill>
                  <a:schemeClr val="lt1"/>
                </a:solidFill>
                <a:latin typeface="Proxima Nova"/>
                <a:ea typeface="Proxima Nova"/>
                <a:cs typeface="Proxima Nova"/>
                <a:sym typeface="Proxima Nova"/>
              </a:rPr>
              <a:t>Multi-threading</a:t>
            </a:r>
            <a:endParaRPr sz="4300">
              <a:solidFill>
                <a:schemeClr val="lt1"/>
              </a:solidFill>
            </a:endParaRPr>
          </a:p>
        </p:txBody>
      </p:sp>
      <p:graphicFrame>
        <p:nvGraphicFramePr>
          <p:cNvPr id="367" name="Google Shape;367;p41"/>
          <p:cNvGraphicFramePr/>
          <p:nvPr/>
        </p:nvGraphicFramePr>
        <p:xfrm>
          <a:off x="1410025" y="2653500"/>
          <a:ext cx="3000000" cy="3000000"/>
        </p:xfrm>
        <a:graphic>
          <a:graphicData uri="http://schemas.openxmlformats.org/drawingml/2006/table">
            <a:tbl>
              <a:tblPr>
                <a:noFill/>
                <a:tableStyleId>{CE6A452A-223A-4363-9FA2-1E1C8200866B}</a:tableStyleId>
              </a:tblPr>
              <a:tblGrid>
                <a:gridCol w="1336900"/>
                <a:gridCol w="860225"/>
                <a:gridCol w="860225"/>
                <a:gridCol w="860225"/>
                <a:gridCol w="860225"/>
                <a:gridCol w="860225"/>
                <a:gridCol w="860225"/>
              </a:tblGrid>
              <a:tr h="222000">
                <a:tc>
                  <a:txBody>
                    <a:bodyPr/>
                    <a:lstStyle/>
                    <a:p>
                      <a:pPr indent="0" lvl="0" marL="0" rtl="0" algn="ctr">
                        <a:lnSpc>
                          <a:spcPct val="115000"/>
                        </a:lnSpc>
                        <a:spcBef>
                          <a:spcPts val="0"/>
                        </a:spcBef>
                        <a:spcAft>
                          <a:spcPts val="0"/>
                        </a:spcAft>
                        <a:buNone/>
                      </a:pPr>
                      <a:r>
                        <a:rPr b="1" lang="en" sz="1200">
                          <a:solidFill>
                            <a:schemeClr val="dk1"/>
                          </a:solidFill>
                        </a:rPr>
                        <a:t>Time (s)</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256</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512</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1024</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2048</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4096</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sz="1200"/>
                        <a:t>8192</a:t>
                      </a:r>
                      <a:endParaRPr b="1" sz="1200"/>
                    </a:p>
                  </a:txBody>
                  <a:tcPr marT="19050" marB="19050" marR="28575" marL="28575" anchor="b">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222000">
                <a:tc>
                  <a:txBody>
                    <a:bodyPr/>
                    <a:lstStyle/>
                    <a:p>
                      <a:pPr indent="0" lvl="0" marL="0" rtl="0" algn="r">
                        <a:lnSpc>
                          <a:spcPct val="115000"/>
                        </a:lnSpc>
                        <a:spcBef>
                          <a:spcPts val="0"/>
                        </a:spcBef>
                        <a:spcAft>
                          <a:spcPts val="0"/>
                        </a:spcAft>
                        <a:buNone/>
                      </a:pPr>
                      <a:r>
                        <a:rPr lang="en" sz="1200"/>
                        <a:t>IJK</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0.087</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0.733</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9.467</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167.595</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1491.353</a:t>
                      </a:r>
                      <a:endParaRPr sz="1200"/>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14433.110</a:t>
                      </a:r>
                      <a:endParaRPr sz="1200"/>
                    </a:p>
                  </a:txBody>
                  <a:tcPr marT="19050" marB="19050" marR="28575" marL="28575" anchor="b">
                    <a:lnT cap="flat" cmpd="sng" w="9525">
                      <a:solidFill>
                        <a:schemeClr val="lt2"/>
                      </a:solidFill>
                      <a:prstDash val="solid"/>
                      <a:round/>
                      <a:headEnd len="sm" w="sm" type="none"/>
                      <a:tailEnd len="sm" w="sm" type="none"/>
                    </a:lnT>
                  </a:tcPr>
                </a:tc>
              </a:tr>
              <a:tr h="222000">
                <a:tc>
                  <a:txBody>
                    <a:bodyPr/>
                    <a:lstStyle/>
                    <a:p>
                      <a:pPr indent="0" lvl="0" marL="0" rtl="0" algn="r">
                        <a:lnSpc>
                          <a:spcPct val="115000"/>
                        </a:lnSpc>
                        <a:spcBef>
                          <a:spcPts val="0"/>
                        </a:spcBef>
                        <a:spcAft>
                          <a:spcPts val="0"/>
                        </a:spcAft>
                        <a:buNone/>
                      </a:pPr>
                      <a:r>
                        <a:rPr lang="en" sz="1200"/>
                        <a:t>KIJ</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0.050</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0.396</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3.218</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26.411</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211.032</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1766.091</a:t>
                      </a:r>
                      <a:endParaRPr sz="1200"/>
                    </a:p>
                  </a:txBody>
                  <a:tcPr marT="19050" marB="19050" marR="28575" marL="28575" anchor="b"/>
                </a:tc>
              </a:tr>
              <a:tr h="222000">
                <a:tc>
                  <a:txBody>
                    <a:bodyPr/>
                    <a:lstStyle/>
                    <a:p>
                      <a:pPr indent="0" lvl="0" marL="0" rtl="0" algn="r">
                        <a:lnSpc>
                          <a:spcPct val="115000"/>
                        </a:lnSpc>
                        <a:spcBef>
                          <a:spcPts val="0"/>
                        </a:spcBef>
                        <a:spcAft>
                          <a:spcPts val="0"/>
                        </a:spcAft>
                        <a:buNone/>
                      </a:pPr>
                      <a:r>
                        <a:rPr lang="en" sz="1200"/>
                        <a:t>OMP (IJK)</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0.044</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0.210</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1.988</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42.144</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469.860</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3618.094</a:t>
                      </a:r>
                      <a:endParaRPr sz="1200"/>
                    </a:p>
                  </a:txBody>
                  <a:tcPr marT="19050" marB="19050" marR="28575" marL="28575" anchor="b"/>
                </a:tc>
              </a:tr>
              <a:tr h="222000">
                <a:tc>
                  <a:txBody>
                    <a:bodyPr/>
                    <a:lstStyle/>
                    <a:p>
                      <a:pPr indent="0" lvl="0" marL="0" rtl="0" algn="r">
                        <a:lnSpc>
                          <a:spcPct val="115000"/>
                        </a:lnSpc>
                        <a:spcBef>
                          <a:spcPts val="0"/>
                        </a:spcBef>
                        <a:spcAft>
                          <a:spcPts val="0"/>
                        </a:spcAft>
                        <a:buNone/>
                      </a:pPr>
                      <a:r>
                        <a:rPr lang="en" sz="1200"/>
                        <a:t>OMP1 (KIJ)</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0.033</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0.222</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1.635</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12.639</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100.208</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801.639</a:t>
                      </a:r>
                      <a:endParaRPr sz="1200"/>
                    </a:p>
                  </a:txBody>
                  <a:tcPr marT="19050" marB="19050" marR="28575" marL="28575" anchor="b"/>
                </a:tc>
              </a:tr>
              <a:tr h="222000">
                <a:tc>
                  <a:txBody>
                    <a:bodyPr/>
                    <a:lstStyle/>
                    <a:p>
                      <a:pPr indent="0" lvl="0" marL="0" rtl="0" algn="r">
                        <a:lnSpc>
                          <a:spcPct val="115000"/>
                        </a:lnSpc>
                        <a:spcBef>
                          <a:spcPts val="0"/>
                        </a:spcBef>
                        <a:spcAft>
                          <a:spcPts val="0"/>
                        </a:spcAft>
                        <a:buNone/>
                      </a:pPr>
                      <a:r>
                        <a:rPr lang="en" sz="1200"/>
                        <a:t>OMP2 (KIJ)</a:t>
                      </a:r>
                      <a:endParaRPr sz="1200"/>
                    </a:p>
                  </a:txBody>
                  <a:tcPr marT="19050" marB="19050" marR="28575" marL="28575" anchor="b"/>
                </a:tc>
                <a:tc>
                  <a:txBody>
                    <a:bodyPr/>
                    <a:lstStyle/>
                    <a:p>
                      <a:pPr indent="0" lvl="0" marL="0" rtl="0" algn="ctr">
                        <a:lnSpc>
                          <a:spcPct val="115000"/>
                        </a:lnSpc>
                        <a:spcBef>
                          <a:spcPts val="0"/>
                        </a:spcBef>
                        <a:spcAft>
                          <a:spcPts val="0"/>
                        </a:spcAft>
                        <a:buNone/>
                      </a:pPr>
                      <a:r>
                        <a:rPr b="1" lang="en" sz="1200"/>
                        <a:t>0.025</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0.126</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0.977</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7.404</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62.220</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476.490</a:t>
                      </a:r>
                      <a:endParaRPr b="1" sz="1200"/>
                    </a:p>
                  </a:txBody>
                  <a:tcPr marT="19050" marB="19050" marR="28575" marL="28575" anchor="b"/>
                </a:tc>
              </a:tr>
              <a:tr h="200025">
                <a:tc>
                  <a:txBody>
                    <a:bodyPr/>
                    <a:lstStyle/>
                    <a:p>
                      <a:pPr indent="0" lvl="0" marL="0" rtl="0" algn="l">
                        <a:spcBef>
                          <a:spcPts val="0"/>
                        </a:spcBef>
                        <a:spcAft>
                          <a:spcPts val="0"/>
                        </a:spcAft>
                        <a:buNone/>
                      </a:pPr>
                      <a:r>
                        <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(~3x)</a:t>
                      </a:r>
                      <a:endParaRPr b="1" sz="1200"/>
                    </a:p>
                  </a:txBody>
                  <a:tcPr marT="19050" marB="19050" marR="28575" marL="28575" anchor="b"/>
                </a:tc>
                <a:tc>
                  <a:txBody>
                    <a:bodyPr/>
                    <a:lstStyle/>
                    <a:p>
                      <a:pPr indent="0" lvl="0" marL="0" rtl="0" algn="ctr">
                        <a:lnSpc>
                          <a:spcPct val="115000"/>
                        </a:lnSpc>
                        <a:spcBef>
                          <a:spcPts val="0"/>
                        </a:spcBef>
                        <a:spcAft>
                          <a:spcPts val="0"/>
                        </a:spcAft>
                        <a:buNone/>
                      </a:pPr>
                      <a:r>
                        <a:rPr lang="en" sz="1200"/>
                        <a:t>(~6x)</a:t>
                      </a:r>
                      <a:endParaRPr b="1" sz="1200"/>
                    </a:p>
                  </a:txBody>
                  <a:tcPr marT="19050" marB="19050" marR="28575" marL="28575" anchor="b"/>
                </a:tc>
                <a:tc>
                  <a:txBody>
                    <a:bodyPr/>
                    <a:lstStyle/>
                    <a:p>
                      <a:pPr indent="0" lvl="0" marL="0" rtl="0" algn="ctr">
                        <a:lnSpc>
                          <a:spcPct val="115000"/>
                        </a:lnSpc>
                        <a:spcBef>
                          <a:spcPts val="0"/>
                        </a:spcBef>
                        <a:spcAft>
                          <a:spcPts val="0"/>
                        </a:spcAft>
                        <a:buNone/>
                      </a:pPr>
                      <a:r>
                        <a:rPr lang="en" sz="1200"/>
                        <a:t>(~10x)</a:t>
                      </a:r>
                      <a:endParaRPr b="1" sz="1200"/>
                    </a:p>
                  </a:txBody>
                  <a:tcPr marT="19050" marB="19050" marR="28575" marL="28575" anchor="b"/>
                </a:tc>
                <a:tc>
                  <a:txBody>
                    <a:bodyPr/>
                    <a:lstStyle/>
                    <a:p>
                      <a:pPr indent="0" lvl="0" marL="0" rtl="0" algn="ctr">
                        <a:lnSpc>
                          <a:spcPct val="115000"/>
                        </a:lnSpc>
                        <a:spcBef>
                          <a:spcPts val="0"/>
                        </a:spcBef>
                        <a:spcAft>
                          <a:spcPts val="0"/>
                        </a:spcAft>
                        <a:buNone/>
                      </a:pPr>
                      <a:r>
                        <a:rPr lang="en" sz="1200"/>
                        <a:t>(~23x)</a:t>
                      </a:r>
                      <a:endParaRPr b="1" sz="1200"/>
                    </a:p>
                  </a:txBody>
                  <a:tcPr marT="19050" marB="19050" marR="28575" marL="28575" anchor="b"/>
                </a:tc>
                <a:tc>
                  <a:txBody>
                    <a:bodyPr/>
                    <a:lstStyle/>
                    <a:p>
                      <a:pPr indent="0" lvl="0" marL="0" rtl="0" algn="ctr">
                        <a:lnSpc>
                          <a:spcPct val="115000"/>
                        </a:lnSpc>
                        <a:spcBef>
                          <a:spcPts val="0"/>
                        </a:spcBef>
                        <a:spcAft>
                          <a:spcPts val="0"/>
                        </a:spcAft>
                        <a:buNone/>
                      </a:pPr>
                      <a:r>
                        <a:rPr lang="en" sz="1200"/>
                        <a:t>(~24x)</a:t>
                      </a:r>
                      <a:endParaRPr sz="1200"/>
                    </a:p>
                  </a:txBody>
                  <a:tcPr marT="19050" marB="19050" marR="28575" marL="28575" anchor="b"/>
                </a:tc>
                <a:tc>
                  <a:txBody>
                    <a:bodyPr/>
                    <a:lstStyle/>
                    <a:p>
                      <a:pPr indent="0" lvl="0" marL="0" rtl="0" algn="ctr">
                        <a:lnSpc>
                          <a:spcPct val="115000"/>
                        </a:lnSpc>
                        <a:spcBef>
                          <a:spcPts val="0"/>
                        </a:spcBef>
                        <a:spcAft>
                          <a:spcPts val="0"/>
                        </a:spcAft>
                        <a:buNone/>
                      </a:pPr>
                      <a:r>
                        <a:rPr lang="en" sz="1200"/>
                        <a:t>(~30x)</a:t>
                      </a:r>
                      <a:endParaRPr sz="1200"/>
                    </a:p>
                  </a:txBody>
                  <a:tcPr marT="19050" marB="19050" marR="28575" marL="28575" anchor="b"/>
                </a:tc>
              </a:tr>
            </a:tbl>
          </a:graphicData>
        </a:graphic>
      </p:graphicFrame>
      <p:sp>
        <p:nvSpPr>
          <p:cNvPr id="368" name="Google Shape;368;p41"/>
          <p:cNvSpPr txBox="1"/>
          <p:nvPr/>
        </p:nvSpPr>
        <p:spPr>
          <a:xfrm>
            <a:off x="4908275" y="4355075"/>
            <a:ext cx="3000000" cy="369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lang="en" sz="1200">
                <a:solidFill>
                  <a:schemeClr val="dk1"/>
                </a:solidFill>
              </a:rPr>
              <a:t>Wall Clock Time (s)</a:t>
            </a:r>
            <a:endParaRPr/>
          </a:p>
        </p:txBody>
      </p:sp>
      <p:sp>
        <p:nvSpPr>
          <p:cNvPr id="369" name="Google Shape;369;p41"/>
          <p:cNvSpPr/>
          <p:nvPr/>
        </p:nvSpPr>
        <p:spPr>
          <a:xfrm>
            <a:off x="8226275" y="3173925"/>
            <a:ext cx="216900" cy="692700"/>
          </a:xfrm>
          <a:prstGeom prst="downArrow">
            <a:avLst>
              <a:gd fmla="val 50000" name="adj1"/>
              <a:gd fmla="val 50000" name="adj2"/>
            </a:avLst>
          </a:prstGeom>
          <a:solidFill>
            <a:srgbClr val="07376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txBox="1"/>
          <p:nvPr/>
        </p:nvSpPr>
        <p:spPr>
          <a:xfrm>
            <a:off x="7904525" y="2859425"/>
            <a:ext cx="860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4 hrs</a:t>
            </a:r>
            <a:endParaRPr sz="1200"/>
          </a:p>
        </p:txBody>
      </p:sp>
      <p:sp>
        <p:nvSpPr>
          <p:cNvPr id="371" name="Google Shape;371;p41"/>
          <p:cNvSpPr txBox="1"/>
          <p:nvPr/>
        </p:nvSpPr>
        <p:spPr>
          <a:xfrm>
            <a:off x="7904525" y="3820150"/>
            <a:ext cx="860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8 mins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p:nvPr/>
        </p:nvSpPr>
        <p:spPr>
          <a:xfrm>
            <a:off x="0" y="-50975"/>
            <a:ext cx="2746200" cy="51945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377" name="Google Shape;377;p42"/>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378" name="Google Shape;378;p42"/>
          <p:cNvSpPr txBox="1"/>
          <p:nvPr/>
        </p:nvSpPr>
        <p:spPr>
          <a:xfrm>
            <a:off x="327050" y="1928000"/>
            <a:ext cx="232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Proxima Nova"/>
                <a:ea typeface="Proxima Nova"/>
                <a:cs typeface="Proxima Nova"/>
                <a:sym typeface="Proxima Nova"/>
              </a:rPr>
              <a:t>Conclusion</a:t>
            </a:r>
            <a:endParaRPr b="1" sz="3200">
              <a:solidFill>
                <a:schemeClr val="lt1"/>
              </a:solidFill>
              <a:latin typeface="Proxima Nova"/>
              <a:ea typeface="Proxima Nova"/>
              <a:cs typeface="Proxima Nova"/>
              <a:sym typeface="Proxima Nova"/>
            </a:endParaRPr>
          </a:p>
        </p:txBody>
      </p:sp>
      <p:sp>
        <p:nvSpPr>
          <p:cNvPr id="379" name="Google Shape;379;p42"/>
          <p:cNvSpPr txBox="1"/>
          <p:nvPr/>
        </p:nvSpPr>
        <p:spPr>
          <a:xfrm>
            <a:off x="3522775" y="587825"/>
            <a:ext cx="5006100" cy="3392100"/>
          </a:xfrm>
          <a:prstGeom prst="rect">
            <a:avLst/>
          </a:prstGeom>
          <a:noFill/>
          <a:ln>
            <a:noFill/>
          </a:ln>
        </p:spPr>
        <p:txBody>
          <a:bodyPr anchorCtr="0" anchor="t" bIns="45700" lIns="91425" spcFirstLastPara="1" rIns="91425" wrap="square" tIns="182875">
            <a:normAutofit fontScale="92500" lnSpcReduction="20000"/>
          </a:bodyPr>
          <a:lstStyle/>
          <a:p>
            <a:pPr indent="0" lvl="0" marL="0" rtl="0" algn="l">
              <a:lnSpc>
                <a:spcPct val="90000"/>
              </a:lnSpc>
              <a:spcBef>
                <a:spcPts val="1000"/>
              </a:spcBef>
              <a:spcAft>
                <a:spcPts val="0"/>
              </a:spcAft>
              <a:buNone/>
            </a:pPr>
            <a:r>
              <a:rPr b="1" lang="en"/>
              <a:t>[</a:t>
            </a:r>
            <a:r>
              <a:rPr b="1" lang="en"/>
              <a:t>Best </a:t>
            </a:r>
            <a:r>
              <a:rPr b="1" lang="en"/>
              <a:t>T</a:t>
            </a:r>
            <a:r>
              <a:rPr b="1" lang="en"/>
              <a:t>echniques Yet</a:t>
            </a:r>
            <a:r>
              <a:rPr b="1" lang="en"/>
              <a:t>]</a:t>
            </a:r>
            <a:endParaRPr b="1"/>
          </a:p>
          <a:p>
            <a:pPr indent="-310832" lvl="0" marL="457200" rtl="0" algn="l">
              <a:lnSpc>
                <a:spcPct val="100000"/>
              </a:lnSpc>
              <a:spcBef>
                <a:spcPts val="0"/>
              </a:spcBef>
              <a:spcAft>
                <a:spcPts val="0"/>
              </a:spcAft>
              <a:buClr>
                <a:schemeClr val="dk1"/>
              </a:buClr>
              <a:buSzPct val="100000"/>
              <a:buAutoNum type="arabicPeriod"/>
            </a:pPr>
            <a:r>
              <a:rPr lang="en">
                <a:solidFill>
                  <a:schemeClr val="dk1"/>
                </a:solidFill>
              </a:rPr>
              <a:t>IKJ-order multiplication</a:t>
            </a:r>
            <a:endParaRPr>
              <a:solidFill>
                <a:schemeClr val="dk1"/>
              </a:solidFill>
            </a:endParaRPr>
          </a:p>
          <a:p>
            <a:pPr indent="-310832" lvl="0" marL="457200" rtl="0" algn="l">
              <a:lnSpc>
                <a:spcPct val="100000"/>
              </a:lnSpc>
              <a:spcBef>
                <a:spcPts val="0"/>
              </a:spcBef>
              <a:spcAft>
                <a:spcPts val="0"/>
              </a:spcAft>
              <a:buClr>
                <a:schemeClr val="dk1"/>
              </a:buClr>
              <a:buSzPct val="100000"/>
              <a:buAutoNum type="arabicPeriod"/>
            </a:pPr>
            <a:r>
              <a:rPr lang="en">
                <a:solidFill>
                  <a:schemeClr val="dk1"/>
                </a:solidFill>
              </a:rPr>
              <a:t>Block matrix multiplication</a:t>
            </a:r>
            <a:endParaRPr>
              <a:solidFill>
                <a:schemeClr val="dk1"/>
              </a:solidFill>
            </a:endParaRPr>
          </a:p>
          <a:p>
            <a:pPr indent="-310832" lvl="0" marL="457200" rtl="0" algn="l">
              <a:lnSpc>
                <a:spcPct val="100000"/>
              </a:lnSpc>
              <a:spcBef>
                <a:spcPts val="0"/>
              </a:spcBef>
              <a:spcAft>
                <a:spcPts val="0"/>
              </a:spcAft>
              <a:buClr>
                <a:schemeClr val="dk1"/>
              </a:buClr>
              <a:buSzPct val="100000"/>
              <a:buAutoNum type="arabicPeriod"/>
            </a:pPr>
            <a:r>
              <a:rPr lang="en">
                <a:solidFill>
                  <a:schemeClr val="dk1"/>
                </a:solidFill>
              </a:rPr>
              <a:t>Optimising w/ </a:t>
            </a:r>
            <a:r>
              <a:rPr lang="en">
                <a:solidFill>
                  <a:schemeClr val="dk1"/>
                </a:solidFill>
              </a:rPr>
              <a:t>AVX2</a:t>
            </a:r>
            <a:endParaRPr>
              <a:solidFill>
                <a:schemeClr val="dk1"/>
              </a:solidFill>
            </a:endParaRPr>
          </a:p>
          <a:p>
            <a:pPr indent="-310832" lvl="0" marL="457200" rtl="0" algn="l">
              <a:lnSpc>
                <a:spcPct val="100000"/>
              </a:lnSpc>
              <a:spcBef>
                <a:spcPts val="0"/>
              </a:spcBef>
              <a:spcAft>
                <a:spcPts val="0"/>
              </a:spcAft>
              <a:buClr>
                <a:schemeClr val="dk1"/>
              </a:buClr>
              <a:buSzPct val="100000"/>
              <a:buAutoNum type="arabicPeriod"/>
            </a:pPr>
            <a:r>
              <a:rPr lang="en">
                <a:solidFill>
                  <a:schemeClr val="dk1"/>
                </a:solidFill>
              </a:rPr>
              <a:t>Ofast GCC optimization level</a:t>
            </a:r>
            <a:endParaRPr>
              <a:solidFill>
                <a:schemeClr val="dk1"/>
              </a:solidFill>
            </a:endParaRPr>
          </a:p>
          <a:p>
            <a:pPr indent="-310832" lvl="0" marL="457200" rtl="0" algn="l">
              <a:lnSpc>
                <a:spcPct val="100000"/>
              </a:lnSpc>
              <a:spcBef>
                <a:spcPts val="0"/>
              </a:spcBef>
              <a:spcAft>
                <a:spcPts val="0"/>
              </a:spcAft>
              <a:buClr>
                <a:schemeClr val="dk1"/>
              </a:buClr>
              <a:buSzPct val="100000"/>
              <a:buAutoNum type="arabicPeriod"/>
            </a:pPr>
            <a:r>
              <a:rPr lang="en">
                <a:solidFill>
                  <a:schemeClr val="dk1"/>
                </a:solidFill>
              </a:rPr>
              <a:t>Multi-threading w/ OpenMP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90000"/>
              </a:lnSpc>
              <a:spcBef>
                <a:spcPts val="1000"/>
              </a:spcBef>
              <a:spcAft>
                <a:spcPts val="0"/>
              </a:spcAft>
              <a:buNone/>
            </a:pPr>
            <a:r>
              <a:rPr b="1" lang="en">
                <a:solidFill>
                  <a:schemeClr val="dk1"/>
                </a:solidFill>
              </a:rPr>
              <a:t>[Challenges]</a:t>
            </a:r>
            <a:endParaRPr b="1">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Requires Intel CPU and sudo rights</a:t>
            </a:r>
            <a:endParaRPr>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Unfamiliarity in Computer Organisation, OS, Parallel Programming and ASM</a:t>
            </a:r>
            <a:endParaRPr>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Long runtime for experiments w/ larger matrix</a:t>
            </a:r>
            <a:endParaRPr>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0" lvl="0" marL="0" rtl="0" algn="l">
              <a:lnSpc>
                <a:spcPct val="90000"/>
              </a:lnSpc>
              <a:spcBef>
                <a:spcPts val="1000"/>
              </a:spcBef>
              <a:spcAft>
                <a:spcPts val="0"/>
              </a:spcAft>
              <a:buNone/>
            </a:pPr>
            <a:r>
              <a:rPr b="1" lang="en"/>
              <a:t>[Future Directions]</a:t>
            </a:r>
            <a:endParaRPr b="1"/>
          </a:p>
          <a:p>
            <a:pPr indent="-310832" lvl="0" marL="457200" marR="0" rtl="0" algn="l">
              <a:lnSpc>
                <a:spcPct val="100000"/>
              </a:lnSpc>
              <a:spcBef>
                <a:spcPts val="0"/>
              </a:spcBef>
              <a:spcAft>
                <a:spcPts val="0"/>
              </a:spcAft>
              <a:buClr>
                <a:schemeClr val="dk1"/>
              </a:buClr>
              <a:buSzPct val="100000"/>
              <a:buChar char="●"/>
            </a:pPr>
            <a:r>
              <a:rPr lang="en">
                <a:solidFill>
                  <a:schemeClr val="dk1"/>
                </a:solidFill>
              </a:rPr>
              <a:t>Better loops</a:t>
            </a:r>
            <a:endParaRPr>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Loop interchange and other compilers (ICC, Clang)</a:t>
            </a:r>
            <a:endParaRPr>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Multi-threading w/ pthreads</a:t>
            </a:r>
            <a:endParaRPr>
              <a:solidFill>
                <a:schemeClr val="dk1"/>
              </a:solidFill>
            </a:endParaRPr>
          </a:p>
          <a:p>
            <a:pPr indent="-310832" lvl="0" marL="457200" marR="0" rtl="0" algn="l">
              <a:lnSpc>
                <a:spcPct val="100000"/>
              </a:lnSpc>
              <a:spcBef>
                <a:spcPts val="0"/>
              </a:spcBef>
              <a:spcAft>
                <a:spcPts val="0"/>
              </a:spcAft>
              <a:buClr>
                <a:schemeClr val="dk1"/>
              </a:buClr>
              <a:buSzPct val="100000"/>
              <a:buChar char="●"/>
            </a:pPr>
            <a:r>
              <a:rPr lang="en">
                <a:solidFill>
                  <a:schemeClr val="dk1"/>
                </a:solidFill>
              </a:rPr>
              <a:t>Combining technique</a:t>
            </a:r>
            <a:r>
              <a:rPr lang="en"/>
              <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145" name="Google Shape;145;p27"/>
          <p:cNvPicPr preferRelativeResize="0"/>
          <p:nvPr/>
        </p:nvPicPr>
        <p:blipFill>
          <a:blip r:embed="rId4">
            <a:alphaModFix/>
          </a:blip>
          <a:stretch>
            <a:fillRect/>
          </a:stretch>
        </p:blipFill>
        <p:spPr>
          <a:xfrm>
            <a:off x="6538575" y="2446625"/>
            <a:ext cx="2605425" cy="2696876"/>
          </a:xfrm>
          <a:prstGeom prst="rect">
            <a:avLst/>
          </a:prstGeom>
          <a:noFill/>
          <a:ln>
            <a:noFill/>
          </a:ln>
        </p:spPr>
      </p:pic>
      <p:pic>
        <p:nvPicPr>
          <p:cNvPr id="146" name="Google Shape;146;p27"/>
          <p:cNvPicPr preferRelativeResize="0"/>
          <p:nvPr/>
        </p:nvPicPr>
        <p:blipFill>
          <a:blip r:embed="rId5">
            <a:alphaModFix/>
          </a:blip>
          <a:stretch>
            <a:fillRect/>
          </a:stretch>
        </p:blipFill>
        <p:spPr>
          <a:xfrm>
            <a:off x="-774125" y="-622075"/>
            <a:ext cx="2443049" cy="2078474"/>
          </a:xfrm>
          <a:prstGeom prst="rect">
            <a:avLst/>
          </a:prstGeom>
          <a:noFill/>
          <a:ln>
            <a:noFill/>
          </a:ln>
        </p:spPr>
      </p:pic>
      <p:sp>
        <p:nvSpPr>
          <p:cNvPr id="147" name="Google Shape;147;p27"/>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Goals</a:t>
            </a:r>
            <a:endParaRPr b="1" sz="3500">
              <a:solidFill>
                <a:schemeClr val="lt1"/>
              </a:solidFill>
              <a:latin typeface="Proxima Nova"/>
              <a:ea typeface="Proxima Nova"/>
              <a:cs typeface="Proxima Nova"/>
              <a:sym typeface="Proxima Nova"/>
            </a:endParaRPr>
          </a:p>
        </p:txBody>
      </p:sp>
      <p:sp>
        <p:nvSpPr>
          <p:cNvPr id="148" name="Google Shape;148;p27"/>
          <p:cNvSpPr txBox="1"/>
          <p:nvPr/>
        </p:nvSpPr>
        <p:spPr>
          <a:xfrm>
            <a:off x="812225" y="2176550"/>
            <a:ext cx="6764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Use various tools to monitor performance (vmstat, htop, mpstat, uptime, iostat etc.) of the CPU </a:t>
            </a:r>
            <a:r>
              <a:rPr lang="en">
                <a:solidFill>
                  <a:schemeClr val="dk1"/>
                </a:solidFill>
              </a:rPr>
              <a:t>and interpret the</a:t>
            </a:r>
            <a:r>
              <a:rPr lang="en">
                <a:solidFill>
                  <a:schemeClr val="dk1"/>
                </a:solidFill>
              </a:rPr>
              <a:t> various metrics (User time, System time, Waiting I/O, Idle Time, Nice Time).  </a:t>
            </a:r>
            <a:br>
              <a:rPr lang="en">
                <a:solidFill>
                  <a:schemeClr val="dk1"/>
                </a:solidFill>
              </a:rPr>
            </a:br>
            <a:endParaRPr/>
          </a:p>
          <a:p>
            <a:pPr indent="-317500" lvl="0" marL="457200" rtl="0" algn="l">
              <a:spcBef>
                <a:spcPts val="0"/>
              </a:spcBef>
              <a:spcAft>
                <a:spcPts val="0"/>
              </a:spcAft>
              <a:buSzPts val="1400"/>
              <a:buChar char="●"/>
            </a:pPr>
            <a:r>
              <a:rPr lang="en"/>
              <a:t>Understand the x86 Hardware Performance Counters</a:t>
            </a:r>
            <a:br>
              <a:rPr lang="en"/>
            </a:br>
            <a:endParaRPr/>
          </a:p>
          <a:p>
            <a:pPr indent="-317500" lvl="0" marL="457200" rtl="0" algn="l">
              <a:spcBef>
                <a:spcPts val="0"/>
              </a:spcBef>
              <a:spcAft>
                <a:spcPts val="0"/>
              </a:spcAft>
              <a:buSzPts val="1400"/>
              <a:buChar char="●"/>
            </a:pPr>
            <a:r>
              <a:rPr lang="en"/>
              <a:t>Learn how to optimise a program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154" name="Google Shape;154;p28"/>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155" name="Google Shape;155;p28"/>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lt1"/>
                </a:solidFill>
              </a:rPr>
              <a:t>vmstat</a:t>
            </a:r>
            <a:endParaRPr sz="3500">
              <a:solidFill>
                <a:schemeClr val="lt1"/>
              </a:solidFill>
            </a:endParaRPr>
          </a:p>
        </p:txBody>
      </p:sp>
      <p:sp>
        <p:nvSpPr>
          <p:cNvPr id="156" name="Google Shape;156;p28"/>
          <p:cNvSpPr txBox="1"/>
          <p:nvPr/>
        </p:nvSpPr>
        <p:spPr>
          <a:xfrm>
            <a:off x="998475" y="1181975"/>
            <a:ext cx="61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vmstat gets its value from system calls to the proc file system</a:t>
            </a:r>
            <a:endParaRPr/>
          </a:p>
        </p:txBody>
      </p:sp>
      <p:sp>
        <p:nvSpPr>
          <p:cNvPr id="157" name="Google Shape;157;p28"/>
          <p:cNvSpPr txBox="1"/>
          <p:nvPr/>
        </p:nvSpPr>
        <p:spPr>
          <a:xfrm>
            <a:off x="998475" y="3009875"/>
            <a:ext cx="6028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rgbClr val="FFFFFF"/>
                </a:highlight>
                <a:latin typeface="Roboto"/>
                <a:ea typeface="Roboto"/>
                <a:cs typeface="Roboto"/>
                <a:sym typeface="Roboto"/>
              </a:rPr>
              <a:t>D</a:t>
            </a:r>
            <a:r>
              <a:rPr b="1" lang="en" sz="1200">
                <a:solidFill>
                  <a:schemeClr val="dk1"/>
                </a:solidFill>
                <a:highlight>
                  <a:srgbClr val="FFFFFF"/>
                </a:highlight>
                <a:latin typeface="Roboto"/>
                <a:ea typeface="Roboto"/>
                <a:cs typeface="Roboto"/>
                <a:sym typeface="Roboto"/>
              </a:rPr>
              <a:t>isk statistics</a:t>
            </a:r>
            <a:r>
              <a:rPr lang="en" sz="1200">
                <a:solidFill>
                  <a:schemeClr val="dk1"/>
                </a:solidFill>
                <a:highlight>
                  <a:srgbClr val="FFFFFF"/>
                </a:highlight>
                <a:latin typeface="Roboto"/>
                <a:ea typeface="Roboto"/>
                <a:cs typeface="Roboto"/>
                <a:sym typeface="Roboto"/>
              </a:rPr>
              <a:t> sorted by </a:t>
            </a:r>
            <a:r>
              <a:rPr b="1" lang="en" sz="1200">
                <a:solidFill>
                  <a:schemeClr val="dk1"/>
                </a:solidFill>
                <a:highlight>
                  <a:srgbClr val="FFFFFF"/>
                </a:highlight>
                <a:latin typeface="Roboto"/>
                <a:ea typeface="Roboto"/>
                <a:cs typeface="Roboto"/>
                <a:sym typeface="Roboto"/>
              </a:rPr>
              <a:t>descending</a:t>
            </a:r>
            <a:r>
              <a:rPr lang="en" sz="1200">
                <a:solidFill>
                  <a:schemeClr val="dk1"/>
                </a:solidFill>
                <a:highlight>
                  <a:srgbClr val="FFFFFF"/>
                </a:highlight>
                <a:latin typeface="Roboto"/>
                <a:ea typeface="Roboto"/>
                <a:cs typeface="Roboto"/>
                <a:sym typeface="Roboto"/>
              </a:rPr>
              <a:t> </a:t>
            </a:r>
            <a:r>
              <a:rPr b="1" lang="en" sz="1200">
                <a:solidFill>
                  <a:schemeClr val="dk1"/>
                </a:solidFill>
                <a:highlight>
                  <a:srgbClr val="FFFFFF"/>
                </a:highlight>
                <a:latin typeface="Roboto"/>
                <a:ea typeface="Roboto"/>
                <a:cs typeface="Roboto"/>
                <a:sym typeface="Roboto"/>
              </a:rPr>
              <a:t>order of</a:t>
            </a:r>
            <a:r>
              <a:rPr lang="en" sz="1200">
                <a:solidFill>
                  <a:schemeClr val="dk1"/>
                </a:solidFill>
                <a:highlight>
                  <a:srgbClr val="FFFFFF"/>
                </a:highlight>
                <a:latin typeface="Roboto"/>
                <a:ea typeface="Roboto"/>
                <a:cs typeface="Roboto"/>
                <a:sym typeface="Roboto"/>
              </a:rPr>
              <a:t> </a:t>
            </a:r>
            <a:r>
              <a:rPr b="1" lang="en" sz="1200">
                <a:solidFill>
                  <a:schemeClr val="dk1"/>
                </a:solidFill>
                <a:highlight>
                  <a:srgbClr val="FFFFFF"/>
                </a:highlight>
                <a:latin typeface="Roboto"/>
                <a:ea typeface="Roboto"/>
                <a:cs typeface="Roboto"/>
                <a:sym typeface="Roboto"/>
              </a:rPr>
              <a:t>total reads</a:t>
            </a:r>
            <a:endParaRPr sz="1200">
              <a:solidFill>
                <a:schemeClr val="dk1"/>
              </a:solidFill>
              <a:highlight>
                <a:srgbClr val="FFFFFF"/>
              </a:highlight>
              <a:latin typeface="Roboto"/>
              <a:ea typeface="Roboto"/>
              <a:cs typeface="Roboto"/>
              <a:sym typeface="Roboto"/>
            </a:endParaRPr>
          </a:p>
          <a:p>
            <a:pPr indent="457200" lvl="0" marL="0" rtl="0" algn="l">
              <a:spcBef>
                <a:spcPts val="0"/>
              </a:spcBef>
              <a:spcAft>
                <a:spcPts val="0"/>
              </a:spcAft>
              <a:buNone/>
            </a:pPr>
            <a:r>
              <a:t/>
            </a:r>
            <a:endParaRPr sz="1500">
              <a:solidFill>
                <a:schemeClr val="dk1"/>
              </a:solidFill>
            </a:endParaRPr>
          </a:p>
        </p:txBody>
      </p:sp>
      <p:pic>
        <p:nvPicPr>
          <p:cNvPr id="158" name="Google Shape;158;p28"/>
          <p:cNvPicPr preferRelativeResize="0"/>
          <p:nvPr/>
        </p:nvPicPr>
        <p:blipFill>
          <a:blip r:embed="rId4">
            <a:alphaModFix/>
          </a:blip>
          <a:stretch>
            <a:fillRect/>
          </a:stretch>
        </p:blipFill>
        <p:spPr>
          <a:xfrm>
            <a:off x="1046137" y="3350774"/>
            <a:ext cx="5294975" cy="1179475"/>
          </a:xfrm>
          <a:prstGeom prst="rect">
            <a:avLst/>
          </a:prstGeom>
          <a:noFill/>
          <a:ln>
            <a:noFill/>
          </a:ln>
        </p:spPr>
      </p:pic>
      <p:pic>
        <p:nvPicPr>
          <p:cNvPr id="159" name="Google Shape;159;p28"/>
          <p:cNvPicPr preferRelativeResize="0"/>
          <p:nvPr/>
        </p:nvPicPr>
        <p:blipFill rotWithShape="1">
          <a:blip r:embed="rId5">
            <a:alphaModFix/>
          </a:blip>
          <a:srcRect b="13256" l="0" r="48830" t="72680"/>
          <a:stretch/>
        </p:blipFill>
        <p:spPr>
          <a:xfrm>
            <a:off x="1046125" y="1501450"/>
            <a:ext cx="5451951" cy="1332950"/>
          </a:xfrm>
          <a:prstGeom prst="rect">
            <a:avLst/>
          </a:prstGeom>
          <a:noFill/>
          <a:ln>
            <a:noFill/>
          </a:ln>
        </p:spPr>
      </p:pic>
      <p:sp>
        <p:nvSpPr>
          <p:cNvPr id="160" name="Google Shape;160;p28"/>
          <p:cNvSpPr/>
          <p:nvPr/>
        </p:nvSpPr>
        <p:spPr>
          <a:xfrm>
            <a:off x="1046150" y="1503488"/>
            <a:ext cx="5451900" cy="142500"/>
          </a:xfrm>
          <a:prstGeom prst="rect">
            <a:avLst/>
          </a:prstGeom>
          <a:solidFill>
            <a:srgbClr val="FFE400">
              <a:alpha val="31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1046150" y="2037113"/>
            <a:ext cx="5451900" cy="142500"/>
          </a:xfrm>
          <a:prstGeom prst="rect">
            <a:avLst/>
          </a:prstGeom>
          <a:solidFill>
            <a:srgbClr val="FFE400">
              <a:alpha val="31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1046150" y="2446088"/>
            <a:ext cx="5451900" cy="142500"/>
          </a:xfrm>
          <a:prstGeom prst="rect">
            <a:avLst/>
          </a:prstGeom>
          <a:solidFill>
            <a:srgbClr val="FFE400">
              <a:alpha val="31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1046150" y="2693938"/>
            <a:ext cx="5451900" cy="142500"/>
          </a:xfrm>
          <a:prstGeom prst="rect">
            <a:avLst/>
          </a:prstGeom>
          <a:solidFill>
            <a:srgbClr val="FFE400">
              <a:alpha val="31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pic>
        <p:nvPicPr>
          <p:cNvPr id="168" name="Google Shape;168;p29"/>
          <p:cNvPicPr preferRelativeResize="0"/>
          <p:nvPr>
            <p:ph idx="1" type="body"/>
          </p:nvPr>
        </p:nvPicPr>
        <p:blipFill rotWithShape="1">
          <a:blip r:embed="rId3">
            <a:alphaModFix/>
          </a:blip>
          <a:srcRect b="80739" l="0" r="0" t="0"/>
          <a:stretch/>
        </p:blipFill>
        <p:spPr>
          <a:xfrm>
            <a:off x="482600" y="1669504"/>
            <a:ext cx="8178900" cy="1831800"/>
          </a:xfrm>
          <a:prstGeom prst="rect">
            <a:avLst/>
          </a:prstGeom>
          <a:noFill/>
          <a:ln>
            <a:noFill/>
          </a:ln>
        </p:spPr>
      </p:pic>
      <p:sp>
        <p:nvSpPr>
          <p:cNvPr id="169" name="Google Shape;169;p29"/>
          <p:cNvSpPr/>
          <p:nvPr/>
        </p:nvSpPr>
        <p:spPr>
          <a:xfrm>
            <a:off x="4976525"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0" name="Google Shape;170;p29"/>
          <p:cNvSpPr/>
          <p:nvPr/>
        </p:nvSpPr>
        <p:spPr>
          <a:xfrm>
            <a:off x="4405960" y="2093988"/>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1" name="Google Shape;171;p29"/>
          <p:cNvSpPr/>
          <p:nvPr/>
        </p:nvSpPr>
        <p:spPr>
          <a:xfrm>
            <a:off x="547494" y="2097272"/>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2" name="Google Shape;172;p29"/>
          <p:cNvSpPr/>
          <p:nvPr/>
        </p:nvSpPr>
        <p:spPr>
          <a:xfrm>
            <a:off x="830650" y="2097272"/>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3" name="Google Shape;173;p29"/>
          <p:cNvSpPr/>
          <p:nvPr/>
        </p:nvSpPr>
        <p:spPr>
          <a:xfrm>
            <a:off x="1261738" y="2085346"/>
            <a:ext cx="4089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4" name="Google Shape;174;p29"/>
          <p:cNvSpPr/>
          <p:nvPr/>
        </p:nvSpPr>
        <p:spPr>
          <a:xfrm>
            <a:off x="1936497" y="2091841"/>
            <a:ext cx="4089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5" name="Google Shape;175;p29"/>
          <p:cNvSpPr/>
          <p:nvPr/>
        </p:nvSpPr>
        <p:spPr>
          <a:xfrm>
            <a:off x="2600864" y="2085346"/>
            <a:ext cx="4089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6" name="Google Shape;176;p29"/>
          <p:cNvSpPr/>
          <p:nvPr/>
        </p:nvSpPr>
        <p:spPr>
          <a:xfrm>
            <a:off x="3152342" y="2085346"/>
            <a:ext cx="5265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7" name="Google Shape;177;p29"/>
          <p:cNvSpPr/>
          <p:nvPr/>
        </p:nvSpPr>
        <p:spPr>
          <a:xfrm>
            <a:off x="3925397"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8" name="Google Shape;178;p29"/>
          <p:cNvSpPr/>
          <p:nvPr/>
        </p:nvSpPr>
        <p:spPr>
          <a:xfrm>
            <a:off x="5541785"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79" name="Google Shape;179;p29"/>
          <p:cNvSpPr/>
          <p:nvPr/>
        </p:nvSpPr>
        <p:spPr>
          <a:xfrm>
            <a:off x="6031100"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0" name="Google Shape;180;p29"/>
          <p:cNvSpPr/>
          <p:nvPr/>
        </p:nvSpPr>
        <p:spPr>
          <a:xfrm>
            <a:off x="6502380" y="2091841"/>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1" name="Google Shape;181;p29"/>
          <p:cNvSpPr/>
          <p:nvPr/>
        </p:nvSpPr>
        <p:spPr>
          <a:xfrm>
            <a:off x="6793841" y="2097272"/>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2" name="Google Shape;182;p29"/>
          <p:cNvSpPr/>
          <p:nvPr/>
        </p:nvSpPr>
        <p:spPr>
          <a:xfrm>
            <a:off x="7079339" y="2091841"/>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3" name="Google Shape;183;p29"/>
          <p:cNvSpPr/>
          <p:nvPr/>
        </p:nvSpPr>
        <p:spPr>
          <a:xfrm>
            <a:off x="7370801"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4" name="Google Shape;184;p29"/>
          <p:cNvSpPr/>
          <p:nvPr/>
        </p:nvSpPr>
        <p:spPr>
          <a:xfrm>
            <a:off x="7645652" y="2091841"/>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5" name="Google Shape;185;p29"/>
          <p:cNvSpPr/>
          <p:nvPr/>
        </p:nvSpPr>
        <p:spPr>
          <a:xfrm>
            <a:off x="7936293" y="2085346"/>
            <a:ext cx="223200" cy="199500"/>
          </a:xfrm>
          <a:prstGeom prst="frame">
            <a:avLst>
              <a:gd fmla="val 2110" name="adj1"/>
            </a:avLst>
          </a:prstGeom>
          <a:no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6" name="Google Shape;186;p29"/>
          <p:cNvSpPr txBox="1"/>
          <p:nvPr/>
        </p:nvSpPr>
        <p:spPr>
          <a:xfrm>
            <a:off x="319653" y="337619"/>
            <a:ext cx="16161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No. of Runnable process</a:t>
            </a:r>
            <a:endParaRPr sz="1100"/>
          </a:p>
        </p:txBody>
      </p:sp>
      <p:cxnSp>
        <p:nvCxnSpPr>
          <p:cNvPr id="187" name="Google Shape;187;p29"/>
          <p:cNvCxnSpPr>
            <a:stCxn id="171" idx="1"/>
            <a:endCxn id="186" idx="1"/>
          </p:cNvCxnSpPr>
          <p:nvPr/>
        </p:nvCxnSpPr>
        <p:spPr>
          <a:xfrm rot="10800000">
            <a:off x="319794" y="541622"/>
            <a:ext cx="227700" cy="1655400"/>
          </a:xfrm>
          <a:prstGeom prst="bentConnector3">
            <a:avLst>
              <a:gd fmla="val 204640" name="adj1"/>
            </a:avLst>
          </a:prstGeom>
          <a:noFill/>
          <a:ln cap="flat" cmpd="sng" w="9525">
            <a:solidFill>
              <a:srgbClr val="EB792A"/>
            </a:solidFill>
            <a:prstDash val="solid"/>
            <a:round/>
            <a:headEnd len="sm" w="sm" type="none"/>
            <a:tailEnd len="med" w="med" type="triangle"/>
          </a:ln>
        </p:spPr>
      </p:cxnSp>
      <p:sp>
        <p:nvSpPr>
          <p:cNvPr id="188" name="Google Shape;188;p29"/>
          <p:cNvSpPr txBox="1"/>
          <p:nvPr/>
        </p:nvSpPr>
        <p:spPr>
          <a:xfrm>
            <a:off x="497754" y="672203"/>
            <a:ext cx="2331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No. of process in uninterrupted sleep</a:t>
            </a:r>
            <a:endParaRPr sz="1100"/>
          </a:p>
        </p:txBody>
      </p:sp>
      <p:cxnSp>
        <p:nvCxnSpPr>
          <p:cNvPr id="189" name="Google Shape;189;p29"/>
          <p:cNvCxnSpPr>
            <a:stCxn id="172" idx="0"/>
            <a:endCxn id="188" idx="1"/>
          </p:cNvCxnSpPr>
          <p:nvPr/>
        </p:nvCxnSpPr>
        <p:spPr>
          <a:xfrm flipH="1" rot="5400000">
            <a:off x="109450" y="1264472"/>
            <a:ext cx="1221000" cy="444600"/>
          </a:xfrm>
          <a:prstGeom prst="bentConnector4">
            <a:avLst>
              <a:gd fmla="val 41649" name="adj1"/>
              <a:gd fmla="val 153536" name="adj2"/>
            </a:avLst>
          </a:prstGeom>
          <a:noFill/>
          <a:ln cap="flat" cmpd="sng" w="9525">
            <a:solidFill>
              <a:srgbClr val="EB792A"/>
            </a:solidFill>
            <a:prstDash val="solid"/>
            <a:round/>
            <a:headEnd len="sm" w="sm" type="none"/>
            <a:tailEnd len="med" w="med" type="triangle"/>
          </a:ln>
        </p:spPr>
      </p:cxnSp>
      <p:sp>
        <p:nvSpPr>
          <p:cNvPr id="190" name="Google Shape;190;p29"/>
          <p:cNvSpPr txBox="1"/>
          <p:nvPr/>
        </p:nvSpPr>
        <p:spPr>
          <a:xfrm>
            <a:off x="770778" y="1042733"/>
            <a:ext cx="19959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Amount of virtual memory used</a:t>
            </a:r>
            <a:endParaRPr sz="1100"/>
          </a:p>
        </p:txBody>
      </p:sp>
      <p:cxnSp>
        <p:nvCxnSpPr>
          <p:cNvPr id="191" name="Google Shape;191;p29"/>
          <p:cNvCxnSpPr>
            <a:stCxn id="173" idx="0"/>
            <a:endCxn id="190" idx="1"/>
          </p:cNvCxnSpPr>
          <p:nvPr/>
        </p:nvCxnSpPr>
        <p:spPr>
          <a:xfrm flipH="1" rot="5400000">
            <a:off x="699238" y="1318396"/>
            <a:ext cx="838500" cy="695400"/>
          </a:xfrm>
          <a:prstGeom prst="bentConnector4">
            <a:avLst>
              <a:gd fmla="val 64260" name="adj1"/>
              <a:gd fmla="val 134244" name="adj2"/>
            </a:avLst>
          </a:prstGeom>
          <a:noFill/>
          <a:ln cap="flat" cmpd="sng" w="9525">
            <a:solidFill>
              <a:srgbClr val="EB792A"/>
            </a:solidFill>
            <a:prstDash val="solid"/>
            <a:round/>
            <a:headEnd len="sm" w="sm" type="none"/>
            <a:tailEnd len="med" w="med" type="triangle"/>
          </a:ln>
        </p:spPr>
      </p:cxnSp>
      <p:sp>
        <p:nvSpPr>
          <p:cNvPr id="192" name="Google Shape;192;p29"/>
          <p:cNvSpPr txBox="1"/>
          <p:nvPr/>
        </p:nvSpPr>
        <p:spPr>
          <a:xfrm>
            <a:off x="-28132" y="3599059"/>
            <a:ext cx="15933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Amount of ideal</a:t>
            </a:r>
            <a:r>
              <a:rPr lang="en" sz="1100"/>
              <a:t> </a:t>
            </a:r>
            <a:r>
              <a:rPr b="0" i="0" lang="en" sz="1100" u="none" cap="none" strike="noStrike">
                <a:solidFill>
                  <a:srgbClr val="000000"/>
                </a:solidFill>
                <a:latin typeface="Arial"/>
                <a:ea typeface="Arial"/>
                <a:cs typeface="Arial"/>
                <a:sym typeface="Arial"/>
              </a:rPr>
              <a:t>memory</a:t>
            </a:r>
            <a:endParaRPr sz="1100"/>
          </a:p>
        </p:txBody>
      </p:sp>
      <p:cxnSp>
        <p:nvCxnSpPr>
          <p:cNvPr id="193" name="Google Shape;193;p29"/>
          <p:cNvCxnSpPr>
            <a:stCxn id="174" idx="1"/>
            <a:endCxn id="192" idx="3"/>
          </p:cNvCxnSpPr>
          <p:nvPr/>
        </p:nvCxnSpPr>
        <p:spPr>
          <a:xfrm flipH="1">
            <a:off x="1565097" y="2191591"/>
            <a:ext cx="371400" cy="1611600"/>
          </a:xfrm>
          <a:prstGeom prst="bentConnector3">
            <a:avLst>
              <a:gd fmla="val 49990" name="adj1"/>
            </a:avLst>
          </a:prstGeom>
          <a:noFill/>
          <a:ln cap="flat" cmpd="sng" w="9525">
            <a:solidFill>
              <a:srgbClr val="EB792A"/>
            </a:solidFill>
            <a:prstDash val="solid"/>
            <a:round/>
            <a:headEnd len="sm" w="sm" type="none"/>
            <a:tailEnd len="med" w="med" type="triangle"/>
          </a:ln>
        </p:spPr>
      </p:cxnSp>
      <p:sp>
        <p:nvSpPr>
          <p:cNvPr id="194" name="Google Shape;194;p29"/>
          <p:cNvSpPr txBox="1"/>
          <p:nvPr/>
        </p:nvSpPr>
        <p:spPr>
          <a:xfrm>
            <a:off x="98659" y="3927776"/>
            <a:ext cx="16521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Amount of buffer memory</a:t>
            </a:r>
            <a:endParaRPr sz="1100"/>
          </a:p>
        </p:txBody>
      </p:sp>
      <p:cxnSp>
        <p:nvCxnSpPr>
          <p:cNvPr id="195" name="Google Shape;195;p29"/>
          <p:cNvCxnSpPr>
            <a:stCxn id="175" idx="1"/>
            <a:endCxn id="194" idx="3"/>
          </p:cNvCxnSpPr>
          <p:nvPr/>
        </p:nvCxnSpPr>
        <p:spPr>
          <a:xfrm flipH="1">
            <a:off x="1750664" y="2185096"/>
            <a:ext cx="850200" cy="1946700"/>
          </a:xfrm>
          <a:prstGeom prst="bentConnector3">
            <a:avLst>
              <a:gd fmla="val 11599" name="adj1"/>
            </a:avLst>
          </a:prstGeom>
          <a:noFill/>
          <a:ln cap="flat" cmpd="sng" w="9525">
            <a:solidFill>
              <a:srgbClr val="EB792A"/>
            </a:solidFill>
            <a:prstDash val="solid"/>
            <a:round/>
            <a:headEnd len="sm" w="sm" type="none"/>
            <a:tailEnd len="med" w="med" type="triangle"/>
          </a:ln>
        </p:spPr>
      </p:cxnSp>
      <p:sp>
        <p:nvSpPr>
          <p:cNvPr id="196" name="Google Shape;196;p29"/>
          <p:cNvSpPr txBox="1"/>
          <p:nvPr/>
        </p:nvSpPr>
        <p:spPr>
          <a:xfrm>
            <a:off x="405614" y="4270466"/>
            <a:ext cx="19959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Amount of cache memory used</a:t>
            </a:r>
            <a:endParaRPr sz="1100"/>
          </a:p>
        </p:txBody>
      </p:sp>
      <p:cxnSp>
        <p:nvCxnSpPr>
          <p:cNvPr id="197" name="Google Shape;197;p29"/>
          <p:cNvCxnSpPr>
            <a:stCxn id="176" idx="1"/>
            <a:endCxn id="196" idx="3"/>
          </p:cNvCxnSpPr>
          <p:nvPr/>
        </p:nvCxnSpPr>
        <p:spPr>
          <a:xfrm flipH="1">
            <a:off x="2401442" y="2185096"/>
            <a:ext cx="750900" cy="2289300"/>
          </a:xfrm>
          <a:prstGeom prst="bentConnector3">
            <a:avLst>
              <a:gd fmla="val 11369" name="adj1"/>
            </a:avLst>
          </a:prstGeom>
          <a:noFill/>
          <a:ln cap="flat" cmpd="sng" w="9525">
            <a:solidFill>
              <a:srgbClr val="EB792A"/>
            </a:solidFill>
            <a:prstDash val="solid"/>
            <a:round/>
            <a:headEnd len="sm" w="sm" type="none"/>
            <a:tailEnd len="med" w="med" type="triangle"/>
          </a:ln>
        </p:spPr>
      </p:cxnSp>
      <p:sp>
        <p:nvSpPr>
          <p:cNvPr id="198" name="Google Shape;198;p29"/>
          <p:cNvSpPr txBox="1"/>
          <p:nvPr/>
        </p:nvSpPr>
        <p:spPr>
          <a:xfrm>
            <a:off x="404753" y="4557381"/>
            <a:ext cx="41673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Amount of Virtual memory swapped in and out from the swap space</a:t>
            </a:r>
            <a:endParaRPr sz="1100"/>
          </a:p>
        </p:txBody>
      </p:sp>
      <p:cxnSp>
        <p:nvCxnSpPr>
          <p:cNvPr id="199" name="Google Shape;199;p29"/>
          <p:cNvCxnSpPr/>
          <p:nvPr/>
        </p:nvCxnSpPr>
        <p:spPr>
          <a:xfrm rot="5400000">
            <a:off x="2632251" y="2981376"/>
            <a:ext cx="2417100" cy="824400"/>
          </a:xfrm>
          <a:prstGeom prst="bentConnector3">
            <a:avLst>
              <a:gd fmla="val 57844" name="adj1"/>
            </a:avLst>
          </a:prstGeom>
          <a:noFill/>
          <a:ln cap="flat" cmpd="sng" w="9525">
            <a:solidFill>
              <a:srgbClr val="EB792A"/>
            </a:solidFill>
            <a:prstDash val="solid"/>
            <a:round/>
            <a:headEnd len="sm" w="sm" type="none"/>
            <a:tailEnd len="med" w="med" type="triangle"/>
          </a:ln>
        </p:spPr>
      </p:cxnSp>
      <p:sp>
        <p:nvSpPr>
          <p:cNvPr id="200" name="Google Shape;200;p29"/>
          <p:cNvSpPr txBox="1"/>
          <p:nvPr/>
        </p:nvSpPr>
        <p:spPr>
          <a:xfrm>
            <a:off x="1842774" y="4844300"/>
            <a:ext cx="33102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Blocks received and send from/to a block device</a:t>
            </a:r>
            <a:endParaRPr sz="1100"/>
          </a:p>
        </p:txBody>
      </p:sp>
      <p:cxnSp>
        <p:nvCxnSpPr>
          <p:cNvPr id="201" name="Google Shape;201;p29"/>
          <p:cNvCxnSpPr>
            <a:stCxn id="169" idx="3"/>
          </p:cNvCxnSpPr>
          <p:nvPr/>
        </p:nvCxnSpPr>
        <p:spPr>
          <a:xfrm>
            <a:off x="5199725" y="2185096"/>
            <a:ext cx="342000" cy="600"/>
          </a:xfrm>
          <a:prstGeom prst="bentConnector3">
            <a:avLst>
              <a:gd fmla="val 50000" name="adj1"/>
            </a:avLst>
          </a:prstGeom>
          <a:noFill/>
          <a:ln cap="flat" cmpd="sng" w="9525">
            <a:solidFill>
              <a:srgbClr val="EB792A"/>
            </a:solidFill>
            <a:prstDash val="solid"/>
            <a:round/>
            <a:headEnd len="sm" w="sm" type="none"/>
            <a:tailEnd len="sm" w="sm" type="none"/>
          </a:ln>
        </p:spPr>
      </p:cxnSp>
      <p:cxnSp>
        <p:nvCxnSpPr>
          <p:cNvPr id="202" name="Google Shape;202;p29"/>
          <p:cNvCxnSpPr>
            <a:endCxn id="200" idx="3"/>
          </p:cNvCxnSpPr>
          <p:nvPr/>
        </p:nvCxnSpPr>
        <p:spPr>
          <a:xfrm rot="5400000">
            <a:off x="3847674" y="3494150"/>
            <a:ext cx="2774700" cy="164100"/>
          </a:xfrm>
          <a:prstGeom prst="bentConnector2">
            <a:avLst/>
          </a:prstGeom>
          <a:noFill/>
          <a:ln cap="flat" cmpd="sng" w="9525">
            <a:solidFill>
              <a:srgbClr val="EB792A"/>
            </a:solidFill>
            <a:prstDash val="solid"/>
            <a:round/>
            <a:headEnd len="sm" w="sm" type="none"/>
            <a:tailEnd len="med" w="med" type="triangle"/>
          </a:ln>
        </p:spPr>
      </p:cxnSp>
      <p:sp>
        <p:nvSpPr>
          <p:cNvPr id="203" name="Google Shape;203;p29"/>
          <p:cNvSpPr txBox="1"/>
          <p:nvPr/>
        </p:nvSpPr>
        <p:spPr>
          <a:xfrm>
            <a:off x="3540948" y="1167215"/>
            <a:ext cx="1794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No. of interrupts per second</a:t>
            </a:r>
            <a:endParaRPr sz="1100"/>
          </a:p>
        </p:txBody>
      </p:sp>
      <p:cxnSp>
        <p:nvCxnSpPr>
          <p:cNvPr id="204" name="Google Shape;204;p29"/>
          <p:cNvCxnSpPr>
            <a:stCxn id="179" idx="1"/>
            <a:endCxn id="203" idx="3"/>
          </p:cNvCxnSpPr>
          <p:nvPr/>
        </p:nvCxnSpPr>
        <p:spPr>
          <a:xfrm rot="10800000">
            <a:off x="5334800" y="1371196"/>
            <a:ext cx="696300" cy="813900"/>
          </a:xfrm>
          <a:prstGeom prst="bentConnector3">
            <a:avLst>
              <a:gd fmla="val 23908" name="adj1"/>
            </a:avLst>
          </a:prstGeom>
          <a:noFill/>
          <a:ln cap="flat" cmpd="sng" w="9525">
            <a:solidFill>
              <a:srgbClr val="EB792A"/>
            </a:solidFill>
            <a:prstDash val="solid"/>
            <a:round/>
            <a:headEnd len="sm" w="sm" type="none"/>
            <a:tailEnd len="med" w="med" type="triangle"/>
          </a:ln>
        </p:spPr>
      </p:cxnSp>
      <p:sp>
        <p:nvSpPr>
          <p:cNvPr id="205" name="Google Shape;205;p29"/>
          <p:cNvSpPr txBox="1"/>
          <p:nvPr/>
        </p:nvSpPr>
        <p:spPr>
          <a:xfrm>
            <a:off x="3432041" y="820965"/>
            <a:ext cx="22956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No. of contexts switched per second</a:t>
            </a:r>
            <a:endParaRPr sz="1100"/>
          </a:p>
        </p:txBody>
      </p:sp>
      <p:cxnSp>
        <p:nvCxnSpPr>
          <p:cNvPr id="206" name="Google Shape;206;p29"/>
          <p:cNvCxnSpPr>
            <a:stCxn id="180" idx="0"/>
            <a:endCxn id="205" idx="3"/>
          </p:cNvCxnSpPr>
          <p:nvPr/>
        </p:nvCxnSpPr>
        <p:spPr>
          <a:xfrm flipH="1" rot="5400000">
            <a:off x="5637480" y="1115341"/>
            <a:ext cx="1066800" cy="886200"/>
          </a:xfrm>
          <a:prstGeom prst="bentConnector2">
            <a:avLst/>
          </a:prstGeom>
          <a:noFill/>
          <a:ln cap="flat" cmpd="sng" w="9525">
            <a:solidFill>
              <a:srgbClr val="EB792A"/>
            </a:solidFill>
            <a:prstDash val="solid"/>
            <a:round/>
            <a:headEnd len="sm" w="sm" type="none"/>
            <a:tailEnd len="med" w="med" type="triangle"/>
          </a:ln>
        </p:spPr>
      </p:cxnSp>
      <p:sp>
        <p:nvSpPr>
          <p:cNvPr id="207" name="Google Shape;207;p29"/>
          <p:cNvSpPr txBox="1"/>
          <p:nvPr/>
        </p:nvSpPr>
        <p:spPr>
          <a:xfrm>
            <a:off x="3632824" y="425857"/>
            <a:ext cx="2285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Time spent running non-kernel code</a:t>
            </a:r>
            <a:endParaRPr sz="1100"/>
          </a:p>
        </p:txBody>
      </p:sp>
      <p:cxnSp>
        <p:nvCxnSpPr>
          <p:cNvPr id="208" name="Google Shape;208;p29"/>
          <p:cNvCxnSpPr>
            <a:stCxn id="181" idx="0"/>
            <a:endCxn id="207" idx="3"/>
          </p:cNvCxnSpPr>
          <p:nvPr/>
        </p:nvCxnSpPr>
        <p:spPr>
          <a:xfrm flipH="1" rot="5400000">
            <a:off x="5678291" y="870122"/>
            <a:ext cx="1467300" cy="987000"/>
          </a:xfrm>
          <a:prstGeom prst="bentConnector2">
            <a:avLst/>
          </a:prstGeom>
          <a:noFill/>
          <a:ln cap="flat" cmpd="sng" w="9525">
            <a:solidFill>
              <a:srgbClr val="EB792A"/>
            </a:solidFill>
            <a:prstDash val="solid"/>
            <a:round/>
            <a:headEnd len="sm" w="sm" type="none"/>
            <a:tailEnd len="med" w="med" type="triangle"/>
          </a:ln>
        </p:spPr>
      </p:cxnSp>
      <p:sp>
        <p:nvSpPr>
          <p:cNvPr id="209" name="Google Shape;209;p29"/>
          <p:cNvSpPr txBox="1"/>
          <p:nvPr/>
        </p:nvSpPr>
        <p:spPr>
          <a:xfrm>
            <a:off x="6160631" y="144098"/>
            <a:ext cx="2055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Time spent running kernel code</a:t>
            </a:r>
            <a:endParaRPr sz="1100"/>
          </a:p>
        </p:txBody>
      </p:sp>
      <p:cxnSp>
        <p:nvCxnSpPr>
          <p:cNvPr id="210" name="Google Shape;210;p29"/>
          <p:cNvCxnSpPr>
            <a:stCxn id="182" idx="0"/>
            <a:endCxn id="209" idx="2"/>
          </p:cNvCxnSpPr>
          <p:nvPr/>
        </p:nvCxnSpPr>
        <p:spPr>
          <a:xfrm flipH="1" rot="5400000">
            <a:off x="6419789" y="1320691"/>
            <a:ext cx="1539600" cy="2700"/>
          </a:xfrm>
          <a:prstGeom prst="bentConnector3">
            <a:avLst>
              <a:gd fmla="val 50005" name="adj1"/>
            </a:avLst>
          </a:prstGeom>
          <a:noFill/>
          <a:ln cap="flat" cmpd="sng" w="9525">
            <a:solidFill>
              <a:srgbClr val="EB792A"/>
            </a:solidFill>
            <a:prstDash val="solid"/>
            <a:round/>
            <a:headEnd len="sm" w="sm" type="none"/>
            <a:tailEnd len="med" w="med" type="triangle"/>
          </a:ln>
        </p:spPr>
      </p:cxnSp>
      <p:sp>
        <p:nvSpPr>
          <p:cNvPr id="211" name="Google Shape;211;p29"/>
          <p:cNvSpPr txBox="1"/>
          <p:nvPr/>
        </p:nvSpPr>
        <p:spPr>
          <a:xfrm>
            <a:off x="7757294" y="394990"/>
            <a:ext cx="10860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Time spend idle</a:t>
            </a:r>
            <a:endParaRPr sz="1100"/>
          </a:p>
        </p:txBody>
      </p:sp>
      <p:cxnSp>
        <p:nvCxnSpPr>
          <p:cNvPr id="212" name="Google Shape;212;p29"/>
          <p:cNvCxnSpPr>
            <a:stCxn id="183" idx="0"/>
            <a:endCxn id="211" idx="1"/>
          </p:cNvCxnSpPr>
          <p:nvPr/>
        </p:nvCxnSpPr>
        <p:spPr>
          <a:xfrm rot="-5400000">
            <a:off x="6876551" y="1204696"/>
            <a:ext cx="1486500" cy="274800"/>
          </a:xfrm>
          <a:prstGeom prst="bentConnector2">
            <a:avLst/>
          </a:prstGeom>
          <a:noFill/>
          <a:ln cap="flat" cmpd="sng" w="9525">
            <a:solidFill>
              <a:srgbClr val="EB792A"/>
            </a:solidFill>
            <a:prstDash val="solid"/>
            <a:round/>
            <a:headEnd len="sm" w="sm" type="none"/>
            <a:tailEnd len="med" w="med" type="triangle"/>
          </a:ln>
        </p:spPr>
      </p:cxnSp>
      <p:sp>
        <p:nvSpPr>
          <p:cNvPr id="213" name="Google Shape;213;p29"/>
          <p:cNvSpPr txBox="1"/>
          <p:nvPr/>
        </p:nvSpPr>
        <p:spPr>
          <a:xfrm>
            <a:off x="7557974" y="822542"/>
            <a:ext cx="1630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Time spent waiting for i/o</a:t>
            </a:r>
            <a:endParaRPr sz="1100"/>
          </a:p>
        </p:txBody>
      </p:sp>
      <p:cxnSp>
        <p:nvCxnSpPr>
          <p:cNvPr id="214" name="Google Shape;214;p29"/>
          <p:cNvCxnSpPr>
            <a:stCxn id="184" idx="0"/>
            <a:endCxn id="213" idx="2"/>
          </p:cNvCxnSpPr>
          <p:nvPr/>
        </p:nvCxnSpPr>
        <p:spPr>
          <a:xfrm rot="-5400000">
            <a:off x="7634552" y="1353241"/>
            <a:ext cx="861300" cy="615900"/>
          </a:xfrm>
          <a:prstGeom prst="bentConnector3">
            <a:avLst>
              <a:gd fmla="val 65330" name="adj1"/>
            </a:avLst>
          </a:prstGeom>
          <a:noFill/>
          <a:ln cap="flat" cmpd="sng" w="9525">
            <a:solidFill>
              <a:srgbClr val="EB792A"/>
            </a:solidFill>
            <a:prstDash val="solid"/>
            <a:round/>
            <a:headEnd len="sm" w="sm" type="none"/>
            <a:tailEnd len="med" w="med" type="triangle"/>
          </a:ln>
        </p:spPr>
      </p:cxnSp>
      <p:sp>
        <p:nvSpPr>
          <p:cNvPr id="215" name="Google Shape;215;p29"/>
          <p:cNvSpPr txBox="1"/>
          <p:nvPr/>
        </p:nvSpPr>
        <p:spPr>
          <a:xfrm>
            <a:off x="5549049" y="4320950"/>
            <a:ext cx="16305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1100" u="none" cap="none" strike="noStrike">
                <a:solidFill>
                  <a:srgbClr val="000000"/>
                </a:solidFill>
                <a:highlight>
                  <a:schemeClr val="lt1"/>
                </a:highlight>
                <a:latin typeface="Arial"/>
                <a:ea typeface="Arial"/>
                <a:cs typeface="Arial"/>
                <a:sym typeface="Arial"/>
              </a:rPr>
              <a:t>Time stolen from virtual</a:t>
            </a:r>
            <a:r>
              <a:rPr lang="en" sz="1100">
                <a:highlight>
                  <a:schemeClr val="lt1"/>
                </a:highlight>
              </a:rPr>
              <a:t> </a:t>
            </a:r>
            <a:r>
              <a:rPr b="0" i="0" lang="en" sz="1100" u="none" cap="none" strike="noStrike">
                <a:solidFill>
                  <a:srgbClr val="000000"/>
                </a:solidFill>
                <a:highlight>
                  <a:schemeClr val="lt1"/>
                </a:highlight>
                <a:latin typeface="Arial"/>
                <a:ea typeface="Arial"/>
                <a:cs typeface="Arial"/>
                <a:sym typeface="Arial"/>
              </a:rPr>
              <a:t>memory</a:t>
            </a:r>
            <a:endParaRPr sz="1100">
              <a:highlight>
                <a:schemeClr val="lt1"/>
              </a:highlight>
            </a:endParaRPr>
          </a:p>
        </p:txBody>
      </p:sp>
      <p:cxnSp>
        <p:nvCxnSpPr>
          <p:cNvPr id="216" name="Google Shape;216;p29"/>
          <p:cNvCxnSpPr>
            <a:stCxn id="185" idx="2"/>
            <a:endCxn id="215" idx="3"/>
          </p:cNvCxnSpPr>
          <p:nvPr/>
        </p:nvCxnSpPr>
        <p:spPr>
          <a:xfrm rot="5400000">
            <a:off x="6493743" y="2970796"/>
            <a:ext cx="2240100" cy="868200"/>
          </a:xfrm>
          <a:prstGeom prst="bentConnector2">
            <a:avLst/>
          </a:prstGeom>
          <a:noFill/>
          <a:ln cap="flat" cmpd="sng" w="9525">
            <a:solidFill>
              <a:srgbClr val="EB792A"/>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22" name="Google Shape;222;p30"/>
          <p:cNvPicPr preferRelativeResize="0"/>
          <p:nvPr/>
        </p:nvPicPr>
        <p:blipFill>
          <a:blip r:embed="rId4">
            <a:alphaModFix/>
          </a:blip>
          <a:stretch>
            <a:fillRect/>
          </a:stretch>
        </p:blipFill>
        <p:spPr>
          <a:xfrm>
            <a:off x="-774125" y="-622075"/>
            <a:ext cx="2443049" cy="2078474"/>
          </a:xfrm>
          <a:prstGeom prst="rect">
            <a:avLst/>
          </a:prstGeom>
          <a:noFill/>
          <a:ln>
            <a:noFill/>
          </a:ln>
        </p:spPr>
      </p:pic>
      <p:sp>
        <p:nvSpPr>
          <p:cNvPr id="223" name="Google Shape;223;p30"/>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mp</a:t>
            </a:r>
            <a:r>
              <a:rPr b="1" lang="en" sz="3500">
                <a:solidFill>
                  <a:schemeClr val="lt1"/>
                </a:solidFill>
                <a:latin typeface="Proxima Nova"/>
                <a:ea typeface="Proxima Nova"/>
                <a:cs typeface="Proxima Nova"/>
                <a:sym typeface="Proxima Nova"/>
              </a:rPr>
              <a:t>stat</a:t>
            </a:r>
            <a:endParaRPr b="1" sz="3500">
              <a:solidFill>
                <a:schemeClr val="lt1"/>
              </a:solidFill>
              <a:latin typeface="Proxima Nova"/>
              <a:ea typeface="Proxima Nova"/>
              <a:cs typeface="Proxima Nova"/>
              <a:sym typeface="Proxima Nova"/>
            </a:endParaRPr>
          </a:p>
        </p:txBody>
      </p:sp>
      <p:sp>
        <p:nvSpPr>
          <p:cNvPr id="224" name="Google Shape;224;p30"/>
          <p:cNvSpPr txBox="1"/>
          <p:nvPr/>
        </p:nvSpPr>
        <p:spPr>
          <a:xfrm>
            <a:off x="795250" y="1472275"/>
            <a:ext cx="5058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nw=$((`nproc` - 1)) &amp;&amp; taskset -c 1-$nw stress --cpu $nw</a:t>
            </a:r>
            <a:endParaRPr b="1" sz="1100"/>
          </a:p>
          <a:p>
            <a:pPr indent="0" lvl="0" marL="0" rtl="0" algn="l">
              <a:spcBef>
                <a:spcPts val="0"/>
              </a:spcBef>
              <a:spcAft>
                <a:spcPts val="0"/>
              </a:spcAft>
              <a:buNone/>
            </a:pPr>
            <a:r>
              <a:t/>
            </a:r>
            <a:endParaRPr b="1" sz="1100"/>
          </a:p>
        </p:txBody>
      </p:sp>
      <p:sp>
        <p:nvSpPr>
          <p:cNvPr id="225" name="Google Shape;225;p30"/>
          <p:cNvSpPr txBox="1"/>
          <p:nvPr/>
        </p:nvSpPr>
        <p:spPr>
          <a:xfrm>
            <a:off x="841100" y="2550013"/>
            <a:ext cx="147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htop</a:t>
            </a:r>
            <a:endParaRPr b="1" sz="1100"/>
          </a:p>
        </p:txBody>
      </p:sp>
      <p:sp>
        <p:nvSpPr>
          <p:cNvPr id="226" name="Google Shape;226;p30"/>
          <p:cNvSpPr txBox="1"/>
          <p:nvPr/>
        </p:nvSpPr>
        <p:spPr>
          <a:xfrm>
            <a:off x="567525" y="4334750"/>
            <a:ext cx="4128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To binds CPU stress workers on your odd-numbered cores:</a:t>
            </a:r>
            <a:br>
              <a:rPr lang="en" sz="1100"/>
            </a:br>
            <a:r>
              <a:rPr lang="en" sz="1100"/>
              <a:t>	</a:t>
            </a:r>
            <a:r>
              <a:rPr b="1" lang="en" sz="1100">
                <a:solidFill>
                  <a:srgbClr val="003769"/>
                </a:solidFill>
              </a:rPr>
              <a:t>taskset </a:t>
            </a:r>
            <a:r>
              <a:rPr b="1" lang="en" sz="1100">
                <a:solidFill>
                  <a:srgbClr val="003769"/>
                </a:solidFill>
              </a:rPr>
              <a:t>-c </a:t>
            </a:r>
            <a:r>
              <a:rPr b="1" lang="en" sz="1100">
                <a:solidFill>
                  <a:srgbClr val="003769"/>
                </a:solidFill>
              </a:rPr>
              <a:t>1-`nproc`:2 stress --cpu $((nproc/2))</a:t>
            </a:r>
            <a:br>
              <a:rPr lang="en" sz="1100"/>
            </a:br>
            <a:endParaRPr sz="1100"/>
          </a:p>
        </p:txBody>
      </p:sp>
      <p:pic>
        <p:nvPicPr>
          <p:cNvPr id="227" name="Google Shape;227;p30"/>
          <p:cNvPicPr preferRelativeResize="0"/>
          <p:nvPr/>
        </p:nvPicPr>
        <p:blipFill>
          <a:blip r:embed="rId5">
            <a:alphaModFix/>
          </a:blip>
          <a:stretch>
            <a:fillRect/>
          </a:stretch>
        </p:blipFill>
        <p:spPr>
          <a:xfrm>
            <a:off x="4515000" y="4508426"/>
            <a:ext cx="3822275" cy="514538"/>
          </a:xfrm>
          <a:prstGeom prst="rect">
            <a:avLst/>
          </a:prstGeom>
          <a:noFill/>
          <a:ln>
            <a:noFill/>
          </a:ln>
        </p:spPr>
      </p:pic>
      <p:sp>
        <p:nvSpPr>
          <p:cNvPr id="228" name="Google Shape;228;p30"/>
          <p:cNvSpPr txBox="1"/>
          <p:nvPr/>
        </p:nvSpPr>
        <p:spPr>
          <a:xfrm>
            <a:off x="4445550" y="4084200"/>
            <a:ext cx="4344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highlight>
                  <a:schemeClr val="lt1"/>
                </a:highlight>
              </a:rPr>
              <a:t>Without fixing the script to run on CPU 0, we occasionally get this:</a:t>
            </a:r>
            <a:endParaRPr>
              <a:highlight>
                <a:schemeClr val="lt1"/>
              </a:highlight>
            </a:endParaRPr>
          </a:p>
        </p:txBody>
      </p:sp>
      <p:sp>
        <p:nvSpPr>
          <p:cNvPr id="229" name="Google Shape;229;p30"/>
          <p:cNvSpPr txBox="1"/>
          <p:nvPr/>
        </p:nvSpPr>
        <p:spPr>
          <a:xfrm>
            <a:off x="5246700" y="577600"/>
            <a:ext cx="3897300" cy="84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569CD6"/>
                </a:solidFill>
                <a:highlight>
                  <a:srgbClr val="1E1E1E"/>
                </a:highlight>
                <a:latin typeface="Courier New"/>
                <a:ea typeface="Courier New"/>
                <a:cs typeface="Courier New"/>
                <a:sym typeface="Courier New"/>
              </a:rPr>
              <a:t>def</a:t>
            </a:r>
            <a:r>
              <a:rPr lang="en" sz="850">
                <a:solidFill>
                  <a:srgbClr val="D4D4D4"/>
                </a:solidFill>
                <a:highlight>
                  <a:srgbClr val="1E1E1E"/>
                </a:highlight>
                <a:latin typeface="Courier New"/>
                <a:ea typeface="Courier New"/>
                <a:cs typeface="Courier New"/>
                <a:sym typeface="Courier New"/>
              </a:rPr>
              <a:t> </a:t>
            </a:r>
            <a:r>
              <a:rPr lang="en" sz="850">
                <a:solidFill>
                  <a:srgbClr val="DCDCAA"/>
                </a:solidFill>
                <a:highlight>
                  <a:srgbClr val="1E1E1E"/>
                </a:highlight>
                <a:latin typeface="Courier New"/>
                <a:ea typeface="Courier New"/>
                <a:cs typeface="Courier New"/>
                <a:sym typeface="Courier New"/>
              </a:rPr>
              <a:t>factorial</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sys</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setrecursionlimit</a:t>
            </a:r>
            <a:r>
              <a:rPr lang="en" sz="850">
                <a:solidFill>
                  <a:srgbClr val="D4D4D4"/>
                </a:solidFill>
                <a:highlight>
                  <a:srgbClr val="1E1E1E"/>
                </a:highlight>
                <a:latin typeface="Courier New"/>
                <a:ea typeface="Courier New"/>
                <a:cs typeface="Courier New"/>
                <a:sym typeface="Courier New"/>
              </a:rPr>
              <a:t>(</a:t>
            </a:r>
            <a:r>
              <a:rPr lang="en" sz="850">
                <a:solidFill>
                  <a:srgbClr val="4EC9B0"/>
                </a:solidFill>
                <a:highlight>
                  <a:srgbClr val="1E1E1E"/>
                </a:highlight>
                <a:latin typeface="Courier New"/>
                <a:ea typeface="Courier New"/>
                <a:cs typeface="Courier New"/>
                <a:sym typeface="Courier New"/>
              </a:rPr>
              <a:t>sys</a:t>
            </a:r>
            <a:r>
              <a:rPr lang="en" sz="850">
                <a:solidFill>
                  <a:srgbClr val="D4D4D4"/>
                </a:solidFill>
                <a:highlight>
                  <a:srgbClr val="1E1E1E"/>
                </a:highlight>
                <a:latin typeface="Courier New"/>
                <a:ea typeface="Courier New"/>
                <a:cs typeface="Courier New"/>
                <a:sym typeface="Courier New"/>
              </a:rPr>
              <a:t>.</a:t>
            </a:r>
            <a:r>
              <a:rPr lang="en" sz="850">
                <a:solidFill>
                  <a:srgbClr val="DCDCAA"/>
                </a:solidFill>
                <a:highlight>
                  <a:srgbClr val="1E1E1E"/>
                </a:highlight>
                <a:latin typeface="Courier New"/>
                <a:ea typeface="Courier New"/>
                <a:cs typeface="Courier New"/>
                <a:sym typeface="Courier New"/>
              </a:rPr>
              <a:t>getrecursionlimit</a:t>
            </a:r>
            <a:r>
              <a:rPr lang="en" sz="850">
                <a:solidFill>
                  <a:srgbClr val="D4D4D4"/>
                </a:solidFill>
                <a:highlight>
                  <a:srgbClr val="1E1E1E"/>
                </a:highlight>
                <a:latin typeface="Courier New"/>
                <a:ea typeface="Courier New"/>
                <a:cs typeface="Courier New"/>
                <a:sym typeface="Courier New"/>
              </a:rPr>
              <a:t>() + </a:t>
            </a:r>
            <a:r>
              <a:rPr lang="en" sz="850">
                <a:solidFill>
                  <a:srgbClr val="B5CEA8"/>
                </a:solidFill>
                <a:highlight>
                  <a:srgbClr val="1E1E1E"/>
                </a:highlight>
                <a:latin typeface="Courier New"/>
                <a:ea typeface="Courier New"/>
                <a:cs typeface="Courier New"/>
                <a:sym typeface="Courier New"/>
              </a:rPr>
              <a:t>1</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return</a:t>
            </a:r>
            <a:r>
              <a:rPr lang="en" sz="850">
                <a:solidFill>
                  <a:srgbClr val="D4D4D4"/>
                </a:solidFill>
                <a:highlight>
                  <a:srgbClr val="1E1E1E"/>
                </a:highlight>
                <a:latin typeface="Courier New"/>
                <a:ea typeface="Courier New"/>
                <a:cs typeface="Courier New"/>
                <a:sym typeface="Courier New"/>
              </a:rPr>
              <a:t> </a:t>
            </a:r>
            <a:r>
              <a:rPr lang="en" sz="850">
                <a:solidFill>
                  <a:srgbClr val="B5CEA8"/>
                </a:solidFill>
                <a:highlight>
                  <a:srgbClr val="1E1E1E"/>
                </a:highlight>
                <a:latin typeface="Courier New"/>
                <a:ea typeface="Courier New"/>
                <a:cs typeface="Courier New"/>
                <a:sym typeface="Courier New"/>
              </a:rPr>
              <a:t>1</a:t>
            </a: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if</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B5CEA8"/>
                </a:solidFill>
                <a:highlight>
                  <a:srgbClr val="1E1E1E"/>
                </a:highlight>
                <a:latin typeface="Courier New"/>
                <a:ea typeface="Courier New"/>
                <a:cs typeface="Courier New"/>
                <a:sym typeface="Courier New"/>
              </a:rPr>
              <a:t>0</a:t>
            </a:r>
            <a:r>
              <a:rPr lang="en" sz="850">
                <a:solidFill>
                  <a:srgbClr val="D4D4D4"/>
                </a:solidFill>
                <a:highlight>
                  <a:srgbClr val="1E1E1E"/>
                </a:highlight>
                <a:latin typeface="Courier New"/>
                <a:ea typeface="Courier New"/>
                <a:cs typeface="Courier New"/>
                <a:sym typeface="Courier New"/>
              </a:rPr>
              <a:t> \</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else</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DCDCAA"/>
                </a:solidFill>
                <a:highlight>
                  <a:srgbClr val="1E1E1E"/>
                </a:highlight>
                <a:latin typeface="Courier New"/>
                <a:ea typeface="Courier New"/>
                <a:cs typeface="Courier New"/>
                <a:sym typeface="Courier New"/>
              </a:rPr>
              <a:t>factorial</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B5CEA8"/>
                </a:solidFill>
                <a:highlight>
                  <a:srgbClr val="1E1E1E"/>
                </a:highlight>
                <a:latin typeface="Courier New"/>
                <a:ea typeface="Courier New"/>
                <a:cs typeface="Courier New"/>
                <a:sym typeface="Courier New"/>
              </a:rPr>
              <a:t>1</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p:txBody>
      </p:sp>
      <p:pic>
        <p:nvPicPr>
          <p:cNvPr id="230" name="Google Shape;230;p30"/>
          <p:cNvPicPr preferRelativeResize="0"/>
          <p:nvPr/>
        </p:nvPicPr>
        <p:blipFill rotWithShape="1">
          <a:blip r:embed="rId6">
            <a:alphaModFix/>
          </a:blip>
          <a:srcRect b="74652" l="0" r="37059" t="9551"/>
          <a:stretch/>
        </p:blipFill>
        <p:spPr>
          <a:xfrm>
            <a:off x="904350" y="1754225"/>
            <a:ext cx="3631626" cy="812474"/>
          </a:xfrm>
          <a:prstGeom prst="rect">
            <a:avLst/>
          </a:prstGeom>
          <a:noFill/>
          <a:ln>
            <a:noFill/>
          </a:ln>
        </p:spPr>
      </p:pic>
      <p:pic>
        <p:nvPicPr>
          <p:cNvPr id="231" name="Google Shape;231;p30"/>
          <p:cNvPicPr preferRelativeResize="0"/>
          <p:nvPr/>
        </p:nvPicPr>
        <p:blipFill rotWithShape="1">
          <a:blip r:embed="rId7">
            <a:alphaModFix/>
          </a:blip>
          <a:srcRect b="74066" l="0" r="37059" t="10136"/>
          <a:stretch/>
        </p:blipFill>
        <p:spPr>
          <a:xfrm>
            <a:off x="5086100" y="1754225"/>
            <a:ext cx="3631626" cy="812474"/>
          </a:xfrm>
          <a:prstGeom prst="rect">
            <a:avLst/>
          </a:prstGeom>
          <a:noFill/>
          <a:ln>
            <a:noFill/>
          </a:ln>
        </p:spPr>
      </p:pic>
      <p:sp>
        <p:nvSpPr>
          <p:cNvPr id="232" name="Google Shape;232;p30"/>
          <p:cNvSpPr/>
          <p:nvPr/>
        </p:nvSpPr>
        <p:spPr>
          <a:xfrm>
            <a:off x="4666888" y="2006563"/>
            <a:ext cx="288300" cy="307800"/>
          </a:xfrm>
          <a:prstGeom prst="right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0"/>
          <p:cNvPicPr preferRelativeResize="0"/>
          <p:nvPr/>
        </p:nvPicPr>
        <p:blipFill rotWithShape="1">
          <a:blip r:embed="rId8">
            <a:alphaModFix/>
          </a:blip>
          <a:srcRect b="48967" l="0" r="0" t="28236"/>
          <a:stretch/>
        </p:blipFill>
        <p:spPr>
          <a:xfrm>
            <a:off x="904350" y="2841499"/>
            <a:ext cx="5769850" cy="1172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39" name="Google Shape;239;p31"/>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240" name="Google Shape;240;p31"/>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Measurements</a:t>
            </a:r>
            <a:endParaRPr b="1" sz="3500">
              <a:solidFill>
                <a:schemeClr val="lt1"/>
              </a:solidFill>
              <a:latin typeface="Proxima Nova"/>
              <a:ea typeface="Proxima Nova"/>
              <a:cs typeface="Proxima Nova"/>
              <a:sym typeface="Proxima Nova"/>
            </a:endParaRPr>
          </a:p>
        </p:txBody>
      </p:sp>
      <p:sp>
        <p:nvSpPr>
          <p:cNvPr id="241" name="Google Shape;241;p31"/>
          <p:cNvSpPr txBox="1"/>
          <p:nvPr/>
        </p:nvSpPr>
        <p:spPr>
          <a:xfrm>
            <a:off x="865900" y="1457950"/>
            <a:ext cx="69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Write a script to measure the compression rate and the time required for each level</a:t>
            </a:r>
            <a:endParaRPr/>
          </a:p>
        </p:txBody>
      </p:sp>
      <p:pic>
        <p:nvPicPr>
          <p:cNvPr id="242" name="Google Shape;242;p31"/>
          <p:cNvPicPr preferRelativeResize="0"/>
          <p:nvPr/>
        </p:nvPicPr>
        <p:blipFill>
          <a:blip r:embed="rId4">
            <a:alphaModFix/>
          </a:blip>
          <a:stretch>
            <a:fillRect/>
          </a:stretch>
        </p:blipFill>
        <p:spPr>
          <a:xfrm>
            <a:off x="981250" y="2158075"/>
            <a:ext cx="2810685" cy="676026"/>
          </a:xfrm>
          <a:prstGeom prst="rect">
            <a:avLst/>
          </a:prstGeom>
          <a:noFill/>
          <a:ln>
            <a:noFill/>
          </a:ln>
        </p:spPr>
      </p:pic>
      <p:pic>
        <p:nvPicPr>
          <p:cNvPr id="243" name="Google Shape;243;p31"/>
          <p:cNvPicPr preferRelativeResize="0"/>
          <p:nvPr/>
        </p:nvPicPr>
        <p:blipFill>
          <a:blip r:embed="rId5">
            <a:alphaModFix/>
          </a:blip>
          <a:stretch>
            <a:fillRect/>
          </a:stretch>
        </p:blipFill>
        <p:spPr>
          <a:xfrm>
            <a:off x="4097074" y="2158075"/>
            <a:ext cx="4792850" cy="2703659"/>
          </a:xfrm>
          <a:prstGeom prst="rect">
            <a:avLst/>
          </a:prstGeom>
          <a:noFill/>
          <a:ln>
            <a:noFill/>
          </a:ln>
        </p:spPr>
      </p:pic>
      <p:sp>
        <p:nvSpPr>
          <p:cNvPr id="244" name="Google Shape;244;p31"/>
          <p:cNvSpPr txBox="1"/>
          <p:nvPr/>
        </p:nvSpPr>
        <p:spPr>
          <a:xfrm>
            <a:off x="913888" y="1761200"/>
            <a:ext cx="29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[Code Snippet]</a:t>
            </a:r>
            <a:endParaRPr b="1"/>
          </a:p>
        </p:txBody>
      </p:sp>
      <p:pic>
        <p:nvPicPr>
          <p:cNvPr id="245" name="Google Shape;245;p31"/>
          <p:cNvPicPr preferRelativeResize="0"/>
          <p:nvPr/>
        </p:nvPicPr>
        <p:blipFill>
          <a:blip r:embed="rId6">
            <a:alphaModFix/>
          </a:blip>
          <a:stretch>
            <a:fillRect/>
          </a:stretch>
        </p:blipFill>
        <p:spPr>
          <a:xfrm>
            <a:off x="981250" y="2866666"/>
            <a:ext cx="2810685" cy="554317"/>
          </a:xfrm>
          <a:prstGeom prst="rect">
            <a:avLst/>
          </a:prstGeom>
          <a:noFill/>
          <a:ln>
            <a:noFill/>
          </a:ln>
        </p:spPr>
      </p:pic>
      <p:sp>
        <p:nvSpPr>
          <p:cNvPr id="246" name="Google Shape;246;p31"/>
          <p:cNvSpPr txBox="1"/>
          <p:nvPr/>
        </p:nvSpPr>
        <p:spPr>
          <a:xfrm>
            <a:off x="4003100" y="1761200"/>
            <a:ext cx="29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[Output]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p:cNvPicPr preferRelativeResize="0"/>
          <p:nvPr/>
        </p:nvPicPr>
        <p:blipFill rotWithShape="1">
          <a:blip r:embed="rId3">
            <a:alphaModFix/>
          </a:blip>
          <a:srcRect b="0" l="0" r="0" t="11465"/>
          <a:stretch/>
        </p:blipFill>
        <p:spPr>
          <a:xfrm>
            <a:off x="3269950" y="1456400"/>
            <a:ext cx="2375899" cy="3817099"/>
          </a:xfrm>
          <a:prstGeom prst="rect">
            <a:avLst/>
          </a:prstGeom>
          <a:noFill/>
          <a:ln>
            <a:noFill/>
          </a:ln>
        </p:spPr>
      </p:pic>
      <p:pic>
        <p:nvPicPr>
          <p:cNvPr id="252" name="Google Shape;252;p32"/>
          <p:cNvPicPr preferRelativeResize="0"/>
          <p:nvPr/>
        </p:nvPicPr>
        <p:blipFill rotWithShape="1">
          <a:blip r:embed="rId4">
            <a:alphaModFix/>
          </a:blip>
          <a:srcRect b="0" l="0" r="0" t="11457"/>
          <a:stretch/>
        </p:blipFill>
        <p:spPr>
          <a:xfrm>
            <a:off x="790500" y="1442375"/>
            <a:ext cx="2375899" cy="3817099"/>
          </a:xfrm>
          <a:prstGeom prst="rect">
            <a:avLst/>
          </a:prstGeom>
          <a:noFill/>
          <a:ln>
            <a:noFill/>
          </a:ln>
        </p:spPr>
      </p:pic>
      <p:pic>
        <p:nvPicPr>
          <p:cNvPr id="253" name="Google Shape;253;p32"/>
          <p:cNvPicPr preferRelativeResize="0"/>
          <p:nvPr/>
        </p:nvPicPr>
        <p:blipFill rotWithShape="1">
          <a:blip r:embed="rId5">
            <a:alphaModFix/>
          </a:blip>
          <a:srcRect b="0" l="0" r="0" t="11465"/>
          <a:stretch/>
        </p:blipFill>
        <p:spPr>
          <a:xfrm>
            <a:off x="5704525" y="1456399"/>
            <a:ext cx="2589874" cy="3817099"/>
          </a:xfrm>
          <a:prstGeom prst="rect">
            <a:avLst/>
          </a:prstGeom>
          <a:noFill/>
          <a:ln>
            <a:noFill/>
          </a:ln>
        </p:spPr>
      </p:pic>
      <p:sp>
        <p:nvSpPr>
          <p:cNvPr id="254" name="Google Shape;254;p32"/>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55" name="Google Shape;255;p32"/>
          <p:cNvPicPr preferRelativeResize="0"/>
          <p:nvPr/>
        </p:nvPicPr>
        <p:blipFill>
          <a:blip r:embed="rId6">
            <a:alphaModFix/>
          </a:blip>
          <a:stretch>
            <a:fillRect/>
          </a:stretch>
        </p:blipFill>
        <p:spPr>
          <a:xfrm>
            <a:off x="-774125" y="-622075"/>
            <a:ext cx="2443049" cy="2078474"/>
          </a:xfrm>
          <a:prstGeom prst="rect">
            <a:avLst/>
          </a:prstGeom>
          <a:noFill/>
          <a:ln>
            <a:noFill/>
          </a:ln>
        </p:spPr>
      </p:pic>
      <p:sp>
        <p:nvSpPr>
          <p:cNvPr id="256" name="Google Shape;256;p32"/>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Measurements</a:t>
            </a:r>
            <a:endParaRPr b="1" sz="3500">
              <a:solidFill>
                <a:schemeClr val="lt1"/>
              </a:solidFill>
              <a:latin typeface="Proxima Nova"/>
              <a:ea typeface="Proxima Nova"/>
              <a:cs typeface="Proxima Nova"/>
              <a:sym typeface="Proxima Nova"/>
            </a:endParaRPr>
          </a:p>
        </p:txBody>
      </p:sp>
      <p:sp>
        <p:nvSpPr>
          <p:cNvPr id="257" name="Google Shape;257;p32"/>
          <p:cNvSpPr txBox="1"/>
          <p:nvPr/>
        </p:nvSpPr>
        <p:spPr>
          <a:xfrm>
            <a:off x="880625" y="1056200"/>
            <a:ext cx="2041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BIG</a:t>
            </a:r>
            <a:endParaRPr b="1"/>
          </a:p>
        </p:txBody>
      </p:sp>
      <p:sp>
        <p:nvSpPr>
          <p:cNvPr id="258" name="Google Shape;258;p32"/>
          <p:cNvSpPr txBox="1"/>
          <p:nvPr/>
        </p:nvSpPr>
        <p:spPr>
          <a:xfrm>
            <a:off x="3366425" y="1056200"/>
            <a:ext cx="2041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MARBLES</a:t>
            </a:r>
            <a:endParaRPr b="1"/>
          </a:p>
        </p:txBody>
      </p:sp>
      <p:sp>
        <p:nvSpPr>
          <p:cNvPr id="259" name="Google Shape;259;p32"/>
          <p:cNvSpPr txBox="1"/>
          <p:nvPr/>
        </p:nvSpPr>
        <p:spPr>
          <a:xfrm>
            <a:off x="5993675" y="1056200"/>
            <a:ext cx="2041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RAY</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65" name="Google Shape;265;p33"/>
          <p:cNvPicPr preferRelativeResize="0"/>
          <p:nvPr/>
        </p:nvPicPr>
        <p:blipFill>
          <a:blip r:embed="rId3">
            <a:alphaModFix/>
          </a:blip>
          <a:stretch>
            <a:fillRect/>
          </a:stretch>
        </p:blipFill>
        <p:spPr>
          <a:xfrm>
            <a:off x="-774125" y="-622075"/>
            <a:ext cx="2443049" cy="2078474"/>
          </a:xfrm>
          <a:prstGeom prst="rect">
            <a:avLst/>
          </a:prstGeom>
          <a:noFill/>
          <a:ln>
            <a:noFill/>
          </a:ln>
        </p:spPr>
      </p:pic>
      <p:sp>
        <p:nvSpPr>
          <p:cNvPr id="266" name="Google Shape;266;p33"/>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Hardware Counters</a:t>
            </a:r>
            <a:endParaRPr b="1" sz="3500">
              <a:solidFill>
                <a:schemeClr val="lt1"/>
              </a:solidFill>
              <a:latin typeface="Proxima Nova"/>
              <a:ea typeface="Proxima Nova"/>
              <a:cs typeface="Proxima Nova"/>
              <a:sym typeface="Proxima Nova"/>
            </a:endParaRPr>
          </a:p>
        </p:txBody>
      </p:sp>
      <p:sp>
        <p:nvSpPr>
          <p:cNvPr id="267" name="Google Shape;267;p33"/>
          <p:cNvSpPr txBox="1"/>
          <p:nvPr/>
        </p:nvSpPr>
        <p:spPr>
          <a:xfrm>
            <a:off x="939900" y="1465350"/>
            <a:ext cx="5232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CPUID.EAX = 0AH (* Returns Architectural Performance Monitoring leaf. *)</a:t>
            </a:r>
            <a:endParaRPr sz="1100">
              <a:solidFill>
                <a:schemeClr val="dk1"/>
              </a:solidFill>
            </a:endParaRPr>
          </a:p>
        </p:txBody>
      </p:sp>
      <p:sp>
        <p:nvSpPr>
          <p:cNvPr id="268" name="Google Shape;268;p33"/>
          <p:cNvSpPr txBox="1"/>
          <p:nvPr/>
        </p:nvSpPr>
        <p:spPr>
          <a:xfrm>
            <a:off x="939900" y="1761200"/>
            <a:ext cx="5232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Command: </a:t>
            </a:r>
            <a:r>
              <a:rPr b="1" lang="en" sz="1100"/>
              <a:t>cpuid -r</a:t>
            </a:r>
            <a:endParaRPr b="1" sz="1100"/>
          </a:p>
        </p:txBody>
      </p:sp>
      <p:pic>
        <p:nvPicPr>
          <p:cNvPr id="269" name="Google Shape;269;p33"/>
          <p:cNvPicPr preferRelativeResize="0"/>
          <p:nvPr/>
        </p:nvPicPr>
        <p:blipFill>
          <a:blip r:embed="rId4">
            <a:alphaModFix/>
          </a:blip>
          <a:stretch>
            <a:fillRect/>
          </a:stretch>
        </p:blipFill>
        <p:spPr>
          <a:xfrm>
            <a:off x="1033075" y="2060375"/>
            <a:ext cx="5419725" cy="180975"/>
          </a:xfrm>
          <a:prstGeom prst="rect">
            <a:avLst/>
          </a:prstGeom>
          <a:noFill/>
          <a:ln>
            <a:noFill/>
          </a:ln>
        </p:spPr>
      </p:pic>
      <p:sp>
        <p:nvSpPr>
          <p:cNvPr id="270" name="Google Shape;270;p33"/>
          <p:cNvSpPr txBox="1"/>
          <p:nvPr/>
        </p:nvSpPr>
        <p:spPr>
          <a:xfrm>
            <a:off x="1033075" y="2298450"/>
            <a:ext cx="523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rgbClr val="1E1E1E"/>
                </a:solidFill>
              </a:rPr>
              <a:t>CPUID.0AH:EAX[15:8]: number of general purpose counters: 0x04: 4</a:t>
            </a:r>
            <a:endParaRPr sz="1100">
              <a:solidFill>
                <a:srgbClr val="1E1E1E"/>
              </a:solidFill>
            </a:endParaRPr>
          </a:p>
          <a:p>
            <a:pPr indent="0" lvl="0" marL="0" rtl="0" algn="l">
              <a:spcBef>
                <a:spcPts val="0"/>
              </a:spcBef>
              <a:spcAft>
                <a:spcPts val="0"/>
              </a:spcAft>
              <a:buClr>
                <a:schemeClr val="dk1"/>
              </a:buClr>
              <a:buSzPts val="1100"/>
              <a:buFont typeface="Arial"/>
              <a:buNone/>
            </a:pPr>
            <a:r>
              <a:rPr lang="en" sz="1100">
                <a:solidFill>
                  <a:srgbClr val="1E1E1E"/>
                </a:solidFill>
              </a:rPr>
              <a:t>CPUID.0AH:EAX[7:0] : version ID:  0x04: 4</a:t>
            </a:r>
            <a:endParaRPr sz="1100">
              <a:solidFill>
                <a:srgbClr val="1E1E1E"/>
              </a:solidFill>
            </a:endParaRPr>
          </a:p>
          <a:p>
            <a:pPr indent="0" lvl="0" marL="0" rtl="0" algn="l">
              <a:spcBef>
                <a:spcPts val="0"/>
              </a:spcBef>
              <a:spcAft>
                <a:spcPts val="0"/>
              </a:spcAft>
              <a:buNone/>
            </a:pPr>
            <a:r>
              <a:rPr lang="en" sz="1100">
                <a:solidFill>
                  <a:srgbClr val="1E1E1E"/>
                </a:solidFill>
              </a:rPr>
              <a:t>CPUID.0AH:EDX[7:0] : number of fixed function counters: 0x03: 3</a:t>
            </a:r>
            <a:endParaRPr sz="1100">
              <a:solidFill>
                <a:srgbClr val="1E1E1E"/>
              </a:solidFill>
            </a:endParaRPr>
          </a:p>
        </p:txBody>
      </p:sp>
      <p:pic>
        <p:nvPicPr>
          <p:cNvPr id="271" name="Google Shape;271;p33"/>
          <p:cNvPicPr preferRelativeResize="0"/>
          <p:nvPr/>
        </p:nvPicPr>
        <p:blipFill>
          <a:blip r:embed="rId5">
            <a:alphaModFix/>
          </a:blip>
          <a:stretch>
            <a:fillRect/>
          </a:stretch>
        </p:blipFill>
        <p:spPr>
          <a:xfrm>
            <a:off x="975700" y="4177750"/>
            <a:ext cx="5534489" cy="354000"/>
          </a:xfrm>
          <a:prstGeom prst="rect">
            <a:avLst/>
          </a:prstGeom>
          <a:noFill/>
          <a:ln>
            <a:noFill/>
          </a:ln>
        </p:spPr>
      </p:pic>
      <p:pic>
        <p:nvPicPr>
          <p:cNvPr id="272" name="Google Shape;272;p33"/>
          <p:cNvPicPr preferRelativeResize="0"/>
          <p:nvPr/>
        </p:nvPicPr>
        <p:blipFill>
          <a:blip r:embed="rId6">
            <a:alphaModFix/>
          </a:blip>
          <a:stretch>
            <a:fillRect/>
          </a:stretch>
        </p:blipFill>
        <p:spPr>
          <a:xfrm>
            <a:off x="975688" y="4494750"/>
            <a:ext cx="5534500" cy="232397"/>
          </a:xfrm>
          <a:prstGeom prst="rect">
            <a:avLst/>
          </a:prstGeom>
          <a:noFill/>
          <a:ln>
            <a:noFill/>
          </a:ln>
        </p:spPr>
      </p:pic>
      <p:sp>
        <p:nvSpPr>
          <p:cNvPr id="273" name="Google Shape;273;p33"/>
          <p:cNvSpPr txBox="1"/>
          <p:nvPr/>
        </p:nvSpPr>
        <p:spPr>
          <a:xfrm>
            <a:off x="975700" y="3547113"/>
            <a:ext cx="3000000" cy="56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sudo wrmsr -a 0xc1 0x00</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sudo wrmsr -a 0x186 0x413f24</a:t>
            </a:r>
            <a:endParaRPr sz="1050">
              <a:solidFill>
                <a:srgbClr val="D4D4D4"/>
              </a:solidFill>
              <a:highlight>
                <a:srgbClr val="1E1E1E"/>
              </a:highlight>
              <a:latin typeface="Courier New"/>
              <a:ea typeface="Courier New"/>
              <a:cs typeface="Courier New"/>
              <a:sym typeface="Courier New"/>
            </a:endParaRPr>
          </a:p>
        </p:txBody>
      </p:sp>
      <p:sp>
        <p:nvSpPr>
          <p:cNvPr id="274" name="Google Shape;274;p33"/>
          <p:cNvSpPr txBox="1"/>
          <p:nvPr/>
        </p:nvSpPr>
        <p:spPr>
          <a:xfrm>
            <a:off x="900625" y="3191050"/>
            <a:ext cx="5232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To start tracking L2 Misses</a:t>
            </a:r>
            <a:endParaRPr b="1"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p:nvPr/>
        </p:nvSpPr>
        <p:spPr>
          <a:xfrm>
            <a:off x="0" y="-50975"/>
            <a:ext cx="9144000" cy="1085100"/>
          </a:xfrm>
          <a:prstGeom prst="rect">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dk1"/>
              </a:highlight>
            </a:endParaRPr>
          </a:p>
        </p:txBody>
      </p:sp>
      <p:pic>
        <p:nvPicPr>
          <p:cNvPr id="280" name="Google Shape;280;p34"/>
          <p:cNvPicPr preferRelativeResize="0"/>
          <p:nvPr/>
        </p:nvPicPr>
        <p:blipFill>
          <a:blip r:embed="rId3">
            <a:alphaModFix/>
          </a:blip>
          <a:stretch>
            <a:fillRect/>
          </a:stretch>
        </p:blipFill>
        <p:spPr>
          <a:xfrm>
            <a:off x="6538575" y="2446625"/>
            <a:ext cx="2605425" cy="2696876"/>
          </a:xfrm>
          <a:prstGeom prst="rect">
            <a:avLst/>
          </a:prstGeom>
          <a:noFill/>
          <a:ln>
            <a:noFill/>
          </a:ln>
        </p:spPr>
      </p:pic>
      <p:pic>
        <p:nvPicPr>
          <p:cNvPr id="281" name="Google Shape;281;p34"/>
          <p:cNvPicPr preferRelativeResize="0"/>
          <p:nvPr/>
        </p:nvPicPr>
        <p:blipFill>
          <a:blip r:embed="rId4">
            <a:alphaModFix/>
          </a:blip>
          <a:stretch>
            <a:fillRect/>
          </a:stretch>
        </p:blipFill>
        <p:spPr>
          <a:xfrm>
            <a:off x="-774125" y="-622075"/>
            <a:ext cx="2443049" cy="2078474"/>
          </a:xfrm>
          <a:prstGeom prst="rect">
            <a:avLst/>
          </a:prstGeom>
          <a:noFill/>
          <a:ln>
            <a:noFill/>
          </a:ln>
        </p:spPr>
      </p:pic>
      <p:sp>
        <p:nvSpPr>
          <p:cNvPr id="282" name="Google Shape;282;p34"/>
          <p:cNvSpPr txBox="1"/>
          <p:nvPr/>
        </p:nvSpPr>
        <p:spPr>
          <a:xfrm>
            <a:off x="1770425" y="129925"/>
            <a:ext cx="6225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Proxima Nova"/>
                <a:ea typeface="Proxima Nova"/>
                <a:cs typeface="Proxima Nova"/>
                <a:sym typeface="Proxima Nova"/>
              </a:rPr>
              <a:t>Hardware Counters</a:t>
            </a:r>
            <a:endParaRPr b="1" sz="3500">
              <a:solidFill>
                <a:schemeClr val="lt1"/>
              </a:solidFill>
              <a:latin typeface="Proxima Nova"/>
              <a:ea typeface="Proxima Nova"/>
              <a:cs typeface="Proxima Nova"/>
              <a:sym typeface="Proxima Nova"/>
            </a:endParaRPr>
          </a:p>
        </p:txBody>
      </p:sp>
      <p:sp>
        <p:nvSpPr>
          <p:cNvPr id="283" name="Google Shape;283;p34"/>
          <p:cNvSpPr txBox="1"/>
          <p:nvPr/>
        </p:nvSpPr>
        <p:spPr>
          <a:xfrm>
            <a:off x="973200" y="1186525"/>
            <a:ext cx="414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[Naive (IJK) </a:t>
            </a:r>
            <a:r>
              <a:rPr b="1" lang="en" sz="1100"/>
              <a:t>Matrix </a:t>
            </a:r>
            <a:r>
              <a:rPr b="1" lang="en" sz="1100">
                <a:solidFill>
                  <a:schemeClr val="dk1"/>
                </a:solidFill>
              </a:rPr>
              <a:t>Multiplication</a:t>
            </a:r>
            <a:r>
              <a:rPr b="1" lang="en" sz="1100"/>
              <a:t>]</a:t>
            </a:r>
            <a:endParaRPr b="1" sz="1100"/>
          </a:p>
        </p:txBody>
      </p:sp>
      <p:sp>
        <p:nvSpPr>
          <p:cNvPr id="284" name="Google Shape;284;p34"/>
          <p:cNvSpPr txBox="1"/>
          <p:nvPr/>
        </p:nvSpPr>
        <p:spPr>
          <a:xfrm>
            <a:off x="973188" y="2403525"/>
            <a:ext cx="1850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highlight>
                  <a:srgbClr val="FFFFFF"/>
                </a:highlight>
                <a:latin typeface="Roboto"/>
                <a:ea typeface="Roboto"/>
                <a:cs typeface="Roboto"/>
                <a:sym typeface="Roboto"/>
              </a:rPr>
              <a:t>[</a:t>
            </a:r>
            <a:r>
              <a:rPr b="1" lang="en" sz="1100">
                <a:solidFill>
                  <a:schemeClr val="dk1"/>
                </a:solidFill>
                <a:highlight>
                  <a:srgbClr val="FFFFFF"/>
                </a:highlight>
                <a:latin typeface="Roboto"/>
                <a:ea typeface="Roboto"/>
                <a:cs typeface="Roboto"/>
                <a:sym typeface="Roboto"/>
              </a:rPr>
              <a:t>Code Snippets]</a:t>
            </a:r>
            <a:endParaRPr b="1" sz="1100">
              <a:solidFill>
                <a:schemeClr val="dk1"/>
              </a:solidFill>
            </a:endParaRPr>
          </a:p>
        </p:txBody>
      </p:sp>
      <p:pic>
        <p:nvPicPr>
          <p:cNvPr id="285" name="Google Shape;285;p34"/>
          <p:cNvPicPr preferRelativeResize="0"/>
          <p:nvPr/>
        </p:nvPicPr>
        <p:blipFill rotWithShape="1">
          <a:blip r:embed="rId5">
            <a:alphaModFix/>
          </a:blip>
          <a:srcRect b="87192" l="0" r="24328" t="3629"/>
          <a:stretch/>
        </p:blipFill>
        <p:spPr>
          <a:xfrm>
            <a:off x="1067850" y="3506700"/>
            <a:ext cx="7848576" cy="848101"/>
          </a:xfrm>
          <a:prstGeom prst="rect">
            <a:avLst/>
          </a:prstGeom>
          <a:noFill/>
          <a:ln>
            <a:noFill/>
          </a:ln>
        </p:spPr>
      </p:pic>
      <p:sp>
        <p:nvSpPr>
          <p:cNvPr id="286" name="Google Shape;286;p34"/>
          <p:cNvSpPr txBox="1"/>
          <p:nvPr/>
        </p:nvSpPr>
        <p:spPr>
          <a:xfrm>
            <a:off x="3568175" y="3656125"/>
            <a:ext cx="206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rPr>
              <a:t>&lt;&lt; Naive </a:t>
            </a:r>
            <a:r>
              <a:rPr b="1" lang="en" sz="1100">
                <a:solidFill>
                  <a:srgbClr val="FF0000"/>
                </a:solidFill>
              </a:rPr>
              <a:t>Results</a:t>
            </a:r>
            <a:endParaRPr b="1" sz="1100">
              <a:solidFill>
                <a:srgbClr val="FF0000"/>
              </a:solidFill>
            </a:endParaRPr>
          </a:p>
        </p:txBody>
      </p:sp>
      <p:sp>
        <p:nvSpPr>
          <p:cNvPr id="287" name="Google Shape;287;p34"/>
          <p:cNvSpPr txBox="1"/>
          <p:nvPr/>
        </p:nvSpPr>
        <p:spPr>
          <a:xfrm>
            <a:off x="3568175" y="3935050"/>
            <a:ext cx="206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rPr>
              <a:t>&lt;&lt; Better Loops Results </a:t>
            </a:r>
            <a:endParaRPr b="1" sz="1100">
              <a:solidFill>
                <a:srgbClr val="FF0000"/>
              </a:solidFill>
            </a:endParaRPr>
          </a:p>
        </p:txBody>
      </p:sp>
      <p:sp>
        <p:nvSpPr>
          <p:cNvPr id="288" name="Google Shape;288;p34"/>
          <p:cNvSpPr txBox="1"/>
          <p:nvPr/>
        </p:nvSpPr>
        <p:spPr>
          <a:xfrm>
            <a:off x="1067850" y="2685134"/>
            <a:ext cx="4766700" cy="56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rdpmc</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eax</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edx</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start_cnt</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int64_t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eax</a:t>
            </a:r>
            <a:r>
              <a:rPr lang="en" sz="1050">
                <a:solidFill>
                  <a:srgbClr val="D4D4D4"/>
                </a:solidFill>
                <a:highlight>
                  <a:srgbClr val="1E1E1E"/>
                </a:highlight>
                <a:latin typeface="Courier New"/>
                <a:ea typeface="Courier New"/>
                <a:cs typeface="Courier New"/>
                <a:sym typeface="Courier New"/>
              </a:rPr>
              <a:t>) | ((</a:t>
            </a:r>
            <a:r>
              <a:rPr lang="en" sz="1050">
                <a:solidFill>
                  <a:srgbClr val="4EC9B0"/>
                </a:solidFill>
                <a:highlight>
                  <a:srgbClr val="1E1E1E"/>
                </a:highlight>
                <a:latin typeface="Courier New"/>
                <a:ea typeface="Courier New"/>
                <a:cs typeface="Courier New"/>
                <a:sym typeface="Courier New"/>
              </a:rPr>
              <a:t>int64_t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edx</a:t>
            </a:r>
            <a:r>
              <a:rPr lang="en" sz="1050">
                <a:solidFill>
                  <a:srgbClr val="D4D4D4"/>
                </a:solidFill>
                <a:highlight>
                  <a:srgbClr val="1E1E1E"/>
                </a:highlight>
                <a:latin typeface="Courier New"/>
                <a:ea typeface="Courier New"/>
                <a:cs typeface="Courier New"/>
                <a:sym typeface="Courier New"/>
              </a:rPr>
              <a:t> &lt;&lt; </a:t>
            </a:r>
            <a:r>
              <a:rPr lang="en" sz="1050">
                <a:solidFill>
                  <a:srgbClr val="B5CEA8"/>
                </a:solidFill>
                <a:highlight>
                  <a:srgbClr val="1E1E1E"/>
                </a:highlight>
                <a:latin typeface="Courier New"/>
                <a:ea typeface="Courier New"/>
                <a:cs typeface="Courier New"/>
                <a:sym typeface="Courier New"/>
              </a:rPr>
              <a:t>32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89" name="Google Shape;289;p34"/>
          <p:cNvSpPr txBox="1"/>
          <p:nvPr/>
        </p:nvSpPr>
        <p:spPr>
          <a:xfrm>
            <a:off x="1067850" y="1473675"/>
            <a:ext cx="4766700" cy="84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C586C0"/>
                </a:solidFill>
                <a:highlight>
                  <a:srgbClr val="1E1E1E"/>
                </a:highlight>
                <a:latin typeface="Courier New"/>
                <a:ea typeface="Courier New"/>
                <a:cs typeface="Courier New"/>
                <a:sym typeface="Courier New"/>
              </a:rPr>
              <a:t>for</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uint32_t</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a:t>
            </a:r>
            <a:r>
              <a:rPr lang="en" sz="850">
                <a:solidFill>
                  <a:srgbClr val="D4D4D4"/>
                </a:solidFill>
                <a:highlight>
                  <a:srgbClr val="1E1E1E"/>
                </a:highlight>
                <a:latin typeface="Courier New"/>
                <a:ea typeface="Courier New"/>
                <a:cs typeface="Courier New"/>
                <a:sym typeface="Courier New"/>
              </a:rPr>
              <a:t>=</a:t>
            </a:r>
            <a:r>
              <a:rPr lang="en" sz="850">
                <a:solidFill>
                  <a:srgbClr val="B5CEA8"/>
                </a:solidFill>
                <a:highlight>
                  <a:srgbClr val="1E1E1E"/>
                </a:highlight>
                <a:latin typeface="Courier New"/>
                <a:ea typeface="Courier New"/>
                <a:cs typeface="Courier New"/>
                <a:sym typeface="Courier New"/>
              </a:rPr>
              <a:t>0</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a:t>
            </a:r>
            <a:r>
              <a:rPr lang="en" sz="850">
                <a:solidFill>
                  <a:srgbClr val="D4D4D4"/>
                </a:solidFill>
                <a:highlight>
                  <a:srgbClr val="1E1E1E"/>
                </a:highlight>
                <a:latin typeface="Courier New"/>
                <a:ea typeface="Courier New"/>
                <a:cs typeface="Courier New"/>
                <a:sym typeface="Courier New"/>
              </a:rPr>
              <a:t>&lt;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i</a:t>
            </a:r>
            <a:r>
              <a:rPr lang="en" sz="850">
                <a:solidFill>
                  <a:srgbClr val="D4D4D4"/>
                </a:solidFill>
                <a:highlight>
                  <a:srgbClr val="1E1E1E"/>
                </a:highlight>
                <a:latin typeface="Courier New"/>
                <a:ea typeface="Courier New"/>
                <a:cs typeface="Courier New"/>
                <a:sym typeface="Courier New"/>
              </a:rPr>
              <a:t>++)</a:t>
            </a:r>
            <a:r>
              <a:rPr lang="en" sz="850">
                <a:solidFill>
                  <a:srgbClr val="6A9955"/>
                </a:solidFill>
                <a:highlight>
                  <a:srgbClr val="1E1E1E"/>
                </a:highlight>
                <a:latin typeface="Courier New"/>
                <a:ea typeface="Courier New"/>
                <a:cs typeface="Courier New"/>
                <a:sym typeface="Courier New"/>
              </a:rPr>
              <a:t>             /* line   */</a:t>
            </a:r>
            <a:endParaRPr sz="8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for</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uint32_t</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j</a:t>
            </a:r>
            <a:r>
              <a:rPr lang="en" sz="850">
                <a:solidFill>
                  <a:srgbClr val="D4D4D4"/>
                </a:solidFill>
                <a:highlight>
                  <a:srgbClr val="1E1E1E"/>
                </a:highlight>
                <a:latin typeface="Courier New"/>
                <a:ea typeface="Courier New"/>
                <a:cs typeface="Courier New"/>
                <a:sym typeface="Courier New"/>
              </a:rPr>
              <a:t>=</a:t>
            </a:r>
            <a:r>
              <a:rPr lang="en" sz="850">
                <a:solidFill>
                  <a:srgbClr val="B5CEA8"/>
                </a:solidFill>
                <a:highlight>
                  <a:srgbClr val="1E1E1E"/>
                </a:highlight>
                <a:latin typeface="Courier New"/>
                <a:ea typeface="Courier New"/>
                <a:cs typeface="Courier New"/>
                <a:sym typeface="Courier New"/>
              </a:rPr>
              <a:t>0</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j</a:t>
            </a:r>
            <a:r>
              <a:rPr lang="en" sz="850">
                <a:solidFill>
                  <a:srgbClr val="D4D4D4"/>
                </a:solidFill>
                <a:highlight>
                  <a:srgbClr val="1E1E1E"/>
                </a:highlight>
                <a:latin typeface="Courier New"/>
                <a:ea typeface="Courier New"/>
                <a:cs typeface="Courier New"/>
                <a:sym typeface="Courier New"/>
              </a:rPr>
              <a:t>&lt;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j</a:t>
            </a:r>
            <a:r>
              <a:rPr lang="en" sz="850">
                <a:solidFill>
                  <a:srgbClr val="D4D4D4"/>
                </a:solidFill>
                <a:highlight>
                  <a:srgbClr val="1E1E1E"/>
                </a:highlight>
                <a:latin typeface="Courier New"/>
                <a:ea typeface="Courier New"/>
                <a:cs typeface="Courier New"/>
                <a:sym typeface="Courier New"/>
              </a:rPr>
              <a:t>++)</a:t>
            </a:r>
            <a:r>
              <a:rPr lang="en" sz="850">
                <a:solidFill>
                  <a:srgbClr val="6A9955"/>
                </a:solidFill>
                <a:highlight>
                  <a:srgbClr val="1E1E1E"/>
                </a:highlight>
                <a:latin typeface="Courier New"/>
                <a:ea typeface="Courier New"/>
                <a:cs typeface="Courier New"/>
                <a:sym typeface="Courier New"/>
              </a:rPr>
              <a:t>         /* column */</a:t>
            </a:r>
            <a:endParaRPr sz="8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C586C0"/>
                </a:solidFill>
                <a:highlight>
                  <a:srgbClr val="1E1E1E"/>
                </a:highlight>
                <a:latin typeface="Courier New"/>
                <a:ea typeface="Courier New"/>
                <a:cs typeface="Courier New"/>
                <a:sym typeface="Courier New"/>
              </a:rPr>
              <a:t>for</a:t>
            </a:r>
            <a:r>
              <a:rPr lang="en" sz="850">
                <a:solidFill>
                  <a:srgbClr val="D4D4D4"/>
                </a:solidFill>
                <a:highlight>
                  <a:srgbClr val="1E1E1E"/>
                </a:highlight>
                <a:latin typeface="Courier New"/>
                <a:ea typeface="Courier New"/>
                <a:cs typeface="Courier New"/>
                <a:sym typeface="Courier New"/>
              </a:rPr>
              <a:t> (</a:t>
            </a:r>
            <a:r>
              <a:rPr lang="en" sz="850">
                <a:solidFill>
                  <a:srgbClr val="4EC9B0"/>
                </a:solidFill>
                <a:highlight>
                  <a:srgbClr val="1E1E1E"/>
                </a:highlight>
                <a:latin typeface="Courier New"/>
                <a:ea typeface="Courier New"/>
                <a:cs typeface="Courier New"/>
                <a:sym typeface="Courier New"/>
              </a:rPr>
              <a:t>uint32_t</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k</a:t>
            </a:r>
            <a:r>
              <a:rPr lang="en" sz="850">
                <a:solidFill>
                  <a:srgbClr val="D4D4D4"/>
                </a:solidFill>
                <a:highlight>
                  <a:srgbClr val="1E1E1E"/>
                </a:highlight>
                <a:latin typeface="Courier New"/>
                <a:ea typeface="Courier New"/>
                <a:cs typeface="Courier New"/>
                <a:sym typeface="Courier New"/>
              </a:rPr>
              <a:t>=</a:t>
            </a:r>
            <a:r>
              <a:rPr lang="en" sz="850">
                <a:solidFill>
                  <a:srgbClr val="B5CEA8"/>
                </a:solidFill>
                <a:highlight>
                  <a:srgbClr val="1E1E1E"/>
                </a:highlight>
                <a:latin typeface="Courier New"/>
                <a:ea typeface="Courier New"/>
                <a:cs typeface="Courier New"/>
                <a:sym typeface="Courier New"/>
              </a:rPr>
              <a:t>0</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k</a:t>
            </a:r>
            <a:r>
              <a:rPr lang="en" sz="850">
                <a:solidFill>
                  <a:srgbClr val="D4D4D4"/>
                </a:solidFill>
                <a:highlight>
                  <a:srgbClr val="1E1E1E"/>
                </a:highlight>
                <a:latin typeface="Courier New"/>
                <a:ea typeface="Courier New"/>
                <a:cs typeface="Courier New"/>
                <a:sym typeface="Courier New"/>
              </a:rPr>
              <a:t>&lt;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k</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D4D4D4"/>
                </a:solidFill>
                <a:highlight>
                  <a:srgbClr val="1E1E1E"/>
                </a:highlight>
                <a:latin typeface="Courier New"/>
                <a:ea typeface="Courier New"/>
                <a:cs typeface="Courier New"/>
                <a:sym typeface="Courier New"/>
              </a:rPr>
              <a:t>            </a:t>
            </a:r>
            <a:r>
              <a:rPr lang="en" sz="850">
                <a:solidFill>
                  <a:srgbClr val="9CDCFE"/>
                </a:solidFill>
                <a:highlight>
                  <a:srgbClr val="1E1E1E"/>
                </a:highlight>
                <a:latin typeface="Courier New"/>
                <a:ea typeface="Courier New"/>
                <a:cs typeface="Courier New"/>
                <a:sym typeface="Courier New"/>
              </a:rPr>
              <a:t>r</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i</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j</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m1</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i</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k</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m2</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k</a:t>
            </a:r>
            <a:r>
              <a:rPr lang="en" sz="850">
                <a:solidFill>
                  <a:srgbClr val="D4D4D4"/>
                </a:solidFill>
                <a:highlight>
                  <a:srgbClr val="1E1E1E"/>
                </a:highlight>
                <a:latin typeface="Courier New"/>
                <a:ea typeface="Courier New"/>
                <a:cs typeface="Courier New"/>
                <a:sym typeface="Courier New"/>
              </a:rPr>
              <a:t>*</a:t>
            </a:r>
            <a:r>
              <a:rPr lang="en" sz="850">
                <a:solidFill>
                  <a:srgbClr val="9CDCFE"/>
                </a:solidFill>
                <a:highlight>
                  <a:srgbClr val="1E1E1E"/>
                </a:highlight>
                <a:latin typeface="Courier New"/>
                <a:ea typeface="Courier New"/>
                <a:cs typeface="Courier New"/>
                <a:sym typeface="Courier New"/>
              </a:rPr>
              <a:t>N</a:t>
            </a:r>
            <a:r>
              <a:rPr lang="en" sz="850">
                <a:solidFill>
                  <a:srgbClr val="D4D4D4"/>
                </a:solidFill>
                <a:highlight>
                  <a:srgbClr val="1E1E1E"/>
                </a:highlight>
                <a:latin typeface="Courier New"/>
                <a:ea typeface="Courier New"/>
                <a:cs typeface="Courier New"/>
                <a:sym typeface="Courier New"/>
              </a:rPr>
              <a:t> + </a:t>
            </a:r>
            <a:r>
              <a:rPr lang="en" sz="850">
                <a:solidFill>
                  <a:srgbClr val="9CDCFE"/>
                </a:solidFill>
                <a:highlight>
                  <a:srgbClr val="1E1E1E"/>
                </a:highlight>
                <a:latin typeface="Courier New"/>
                <a:ea typeface="Courier New"/>
                <a:cs typeface="Courier New"/>
                <a:sym typeface="Courier New"/>
              </a:rPr>
              <a:t>j</a:t>
            </a:r>
            <a:r>
              <a:rPr lang="en" sz="850">
                <a:solidFill>
                  <a:srgbClr val="D4D4D4"/>
                </a:solidFill>
                <a:highlight>
                  <a:srgbClr val="1E1E1E"/>
                </a:highlight>
                <a:latin typeface="Courier New"/>
                <a:ea typeface="Courier New"/>
                <a:cs typeface="Courier New"/>
                <a:sym typeface="Courier New"/>
              </a:rPr>
              <a:t>];</a:t>
            </a:r>
            <a:endParaRPr sz="8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