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sldIdLst>
    <p:sldId id="256" r:id="rId2"/>
    <p:sldId id="258" r:id="rId3"/>
    <p:sldId id="257" r:id="rId4"/>
    <p:sldId id="259" r:id="rId5"/>
    <p:sldId id="260" r:id="rId6"/>
    <p:sldId id="267" r:id="rId7"/>
    <p:sldId id="261" r:id="rId8"/>
    <p:sldId id="262" r:id="rId9"/>
    <p:sldId id="268" r:id="rId10"/>
    <p:sldId id="269" r:id="rId11"/>
    <p:sldId id="264" r:id="rId12"/>
    <p:sldId id="270" r:id="rId13"/>
    <p:sldId id="266" r:id="rId14"/>
    <p:sldId id="265" r:id="rId15"/>
    <p:sldId id="271" r:id="rId16"/>
    <p:sldId id="263"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00FF"/>
    <a:srgbClr val="4B0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1D00CE7-E6B2-3748-BC50-52272C3B3A5B}" v="2" dt="2024-05-05T07:48:35.6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24"/>
    <p:restoredTop sz="45325"/>
  </p:normalViewPr>
  <p:slideViewPr>
    <p:cSldViewPr snapToGrid="0">
      <p:cViewPr varScale="1">
        <p:scale>
          <a:sx n="68" d="100"/>
          <a:sy n="68" d="100"/>
        </p:scale>
        <p:origin x="4152" y="208"/>
      </p:cViewPr>
      <p:guideLst/>
    </p:cSldViewPr>
  </p:slideViewPr>
  <p:notesTextViewPr>
    <p:cViewPr>
      <p:scale>
        <a:sx n="120" d="100"/>
        <a:sy n="12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hnagiri Tuppal, Venu Gopalan" userId="1e80b5e0-4851-478c-870c-678a90bb6b40" providerId="ADAL" clId="{B1D00CE7-E6B2-3748-BC50-52272C3B3A5B}"/>
    <pc:docChg chg="modSld">
      <pc:chgData name="Krishnagiri Tuppal, Venu Gopalan" userId="1e80b5e0-4851-478c-870c-678a90bb6b40" providerId="ADAL" clId="{B1D00CE7-E6B2-3748-BC50-52272C3B3A5B}" dt="2024-05-05T07:53:22.066" v="59" actId="20577"/>
      <pc:docMkLst>
        <pc:docMk/>
      </pc:docMkLst>
      <pc:sldChg chg="addSp modSp modTransition modAnim modNotesTx">
        <pc:chgData name="Krishnagiri Tuppal, Venu Gopalan" userId="1e80b5e0-4851-478c-870c-678a90bb6b40" providerId="ADAL" clId="{B1D00CE7-E6B2-3748-BC50-52272C3B3A5B}" dt="2024-05-05T07:53:22.066" v="59" actId="20577"/>
        <pc:sldMkLst>
          <pc:docMk/>
          <pc:sldMk cId="3614620036" sldId="260"/>
        </pc:sldMkLst>
        <pc:picChg chg="add mod">
          <ac:chgData name="Krishnagiri Tuppal, Venu Gopalan" userId="1e80b5e0-4851-478c-870c-678a90bb6b40" providerId="ADAL" clId="{B1D00CE7-E6B2-3748-BC50-52272C3B3A5B}" dt="2024-05-05T07:48:35.644" v="1"/>
          <ac:picMkLst>
            <pc:docMk/>
            <pc:sldMk cId="3614620036" sldId="260"/>
            <ac:picMk id="7" creationId="{E4BC91D5-2E82-69BA-9A0D-3FC92D55E26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8D6E1E-6F8F-274E-A323-F11C49693BE9}" type="datetimeFigureOut">
              <a:rPr lang="en-US" smtClean="0"/>
              <a:t>5/5/24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09FC86-BC90-6B45-8624-757A192103A2}" type="slidenum">
              <a:rPr lang="en-US" smtClean="0"/>
              <a:t>‹#›</a:t>
            </a:fld>
            <a:endParaRPr lang="en-US"/>
          </a:p>
        </p:txBody>
      </p:sp>
    </p:spTree>
    <p:extLst>
      <p:ext uri="{BB962C8B-B14F-4D97-AF65-F5344CB8AC3E}">
        <p14:creationId xmlns:p14="http://schemas.microsoft.com/office/powerpoint/2010/main" val="1216136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Firstly, the Complaints Data covers Banking and Financial Sectors and records the complaints of Consumers on various Products of Finance Service Like Loans, Bank Accounts, Credit Card, etc.</a:t>
            </a:r>
          </a:p>
          <a:p>
            <a:r>
              <a:rPr lang="en-US" dirty="0"/>
              <a:t>This data belongs to Consumer Complaint database which is Published and Managed by Consumer Financial Protection Bureau. These complaints are published when the company responds to the complaint or 15 days later</a:t>
            </a:r>
          </a:p>
          <a:p>
            <a:r>
              <a:rPr lang="en-US" dirty="0"/>
              <a:t>This data is available for public access and use.</a:t>
            </a:r>
          </a:p>
        </p:txBody>
      </p:sp>
      <p:sp>
        <p:nvSpPr>
          <p:cNvPr id="4" name="Slide Number Placeholder 3"/>
          <p:cNvSpPr>
            <a:spLocks noGrp="1"/>
          </p:cNvSpPr>
          <p:nvPr>
            <p:ph type="sldNum" sz="quarter" idx="5"/>
          </p:nvPr>
        </p:nvSpPr>
        <p:spPr/>
        <p:txBody>
          <a:bodyPr/>
          <a:lstStyle/>
          <a:p>
            <a:fld id="{0309FC86-BC90-6B45-8624-757A192103A2}" type="slidenum">
              <a:rPr lang="en-US" smtClean="0"/>
              <a:t>3</a:t>
            </a:fld>
            <a:endParaRPr lang="en-US"/>
          </a:p>
        </p:txBody>
      </p:sp>
    </p:spTree>
    <p:extLst>
      <p:ext uri="{BB962C8B-B14F-4D97-AF65-F5344CB8AC3E}">
        <p14:creationId xmlns:p14="http://schemas.microsoft.com/office/powerpoint/2010/main" val="4247627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Top Left, we have Complaints Graph under each Product. A pattern is visible for the raise of complaints count due to change in the Product Type.</a:t>
            </a:r>
          </a:p>
          <a:p>
            <a:r>
              <a:rPr lang="en-US" dirty="0"/>
              <a:t>On the Top Right, we have Day wise Count for Complaints received for Credit Card Only. This Graph has tells us that complaints for  Credit Card only were not recorded from 2018 to 2023. This is in the same time of new Product which is in Green Color on Left. This Product is ”Credit Reporting, Credit Card, or Other Consumer Complaint”. So we can assume that People opted for this instead of Credit Card when filling a Complaint. </a:t>
            </a:r>
          </a:p>
          <a:p>
            <a:r>
              <a:rPr lang="en-US" dirty="0"/>
              <a:t>As for the bottom, it’s a map that shows complaints received based on each state. Highest Complaints was Received by Florida, followed by Texas, then followed by California</a:t>
            </a:r>
          </a:p>
        </p:txBody>
      </p:sp>
      <p:sp>
        <p:nvSpPr>
          <p:cNvPr id="4" name="Slide Number Placeholder 3"/>
          <p:cNvSpPr>
            <a:spLocks noGrp="1"/>
          </p:cNvSpPr>
          <p:nvPr>
            <p:ph type="sldNum" sz="quarter" idx="5"/>
          </p:nvPr>
        </p:nvSpPr>
        <p:spPr/>
        <p:txBody>
          <a:bodyPr/>
          <a:lstStyle/>
          <a:p>
            <a:fld id="{0309FC86-BC90-6B45-8624-757A192103A2}" type="slidenum">
              <a:rPr lang="en-US" smtClean="0"/>
              <a:t>12</a:t>
            </a:fld>
            <a:endParaRPr lang="en-US"/>
          </a:p>
        </p:txBody>
      </p:sp>
    </p:spTree>
    <p:extLst>
      <p:ext uri="{BB962C8B-B14F-4D97-AF65-F5344CB8AC3E}">
        <p14:creationId xmlns:p14="http://schemas.microsoft.com/office/powerpoint/2010/main" val="38024214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explained earlier, Due to new Product, Data was missing of Credit Card. This could cause change in analysis. The Average Line also slightly higher that what was actually expected. This can lead to challenges when further analyzing the data.</a:t>
            </a:r>
          </a:p>
          <a:p>
            <a:r>
              <a:rPr lang="en-US" dirty="0"/>
              <a:t>We have few columns with Not Application as Option (for Dispute). It should not be considered as Null and must be used as one of the category as implemented in </a:t>
            </a:r>
            <a:r>
              <a:rPr lang="en-US" dirty="0" err="1"/>
              <a:t>BigQuery</a:t>
            </a:r>
            <a:endParaRPr lang="en-US" dirty="0"/>
          </a:p>
          <a:p>
            <a:r>
              <a:rPr lang="en-US" dirty="0"/>
              <a:t>Using Graphs, we gained much understand of Complaint Count and it was easy to interpret rather than the table data that was obtained from </a:t>
            </a:r>
            <a:r>
              <a:rPr lang="en-US" dirty="0" err="1"/>
              <a:t>BigQuery</a:t>
            </a:r>
            <a:r>
              <a:rPr lang="en-US" dirty="0"/>
              <a:t>, Hive and Spark. Yet these can be used to Create new View and Get better Graphs and Visuals (Like calculating Response Ratio or Dispute Rate)</a:t>
            </a:r>
          </a:p>
        </p:txBody>
      </p:sp>
      <p:sp>
        <p:nvSpPr>
          <p:cNvPr id="4" name="Slide Number Placeholder 3"/>
          <p:cNvSpPr>
            <a:spLocks noGrp="1"/>
          </p:cNvSpPr>
          <p:nvPr>
            <p:ph type="sldNum" sz="quarter" idx="5"/>
          </p:nvPr>
        </p:nvSpPr>
        <p:spPr/>
        <p:txBody>
          <a:bodyPr/>
          <a:lstStyle/>
          <a:p>
            <a:fld id="{0309FC86-BC90-6B45-8624-757A192103A2}" type="slidenum">
              <a:rPr lang="en-US" smtClean="0"/>
              <a:t>13</a:t>
            </a:fld>
            <a:endParaRPr lang="en-US"/>
          </a:p>
        </p:txBody>
      </p:sp>
    </p:spTree>
    <p:extLst>
      <p:ext uri="{BB962C8B-B14F-4D97-AF65-F5344CB8AC3E}">
        <p14:creationId xmlns:p14="http://schemas.microsoft.com/office/powerpoint/2010/main" val="2727027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stated earlier, Google Cloud Process was used to work for this Project. Following are the operations performed using GCP for Credit Complaint Analysis</a:t>
            </a:r>
          </a:p>
          <a:p>
            <a:r>
              <a:rPr lang="en-US" dirty="0"/>
              <a:t>First Creating a new Project IndigoDemo in GCP</a:t>
            </a:r>
          </a:p>
          <a:p>
            <a:r>
              <a:rPr lang="en-US" dirty="0"/>
              <a:t>Next Creating a Storage Bucket credit-data-bucket to store the TSV files that are obtained after running R Script</a:t>
            </a:r>
          </a:p>
          <a:p>
            <a:r>
              <a:rPr lang="en-US" dirty="0"/>
              <a:t>Next Creating </a:t>
            </a:r>
            <a:r>
              <a:rPr lang="en-US" dirty="0" err="1"/>
              <a:t>CreditDataset</a:t>
            </a:r>
            <a:r>
              <a:rPr lang="en-US" dirty="0"/>
              <a:t> and </a:t>
            </a:r>
            <a:r>
              <a:rPr lang="en-US" dirty="0" err="1"/>
              <a:t>CreditAll</a:t>
            </a:r>
            <a:r>
              <a:rPr lang="en-US" dirty="0"/>
              <a:t> Table for </a:t>
            </a:r>
            <a:r>
              <a:rPr lang="en-US" dirty="0" err="1"/>
              <a:t>BigQuery</a:t>
            </a:r>
            <a:r>
              <a:rPr lang="en-US" dirty="0"/>
              <a:t>. Using this table to Run 5 Queries and understanding the Data</a:t>
            </a:r>
          </a:p>
          <a:p>
            <a:r>
              <a:rPr lang="en-US" dirty="0"/>
              <a:t>Next, we created a Cluster using </a:t>
            </a:r>
            <a:r>
              <a:rPr lang="en-US" dirty="0" err="1"/>
              <a:t>Dataproc</a:t>
            </a:r>
            <a:r>
              <a:rPr lang="en-US" dirty="0"/>
              <a:t> API with Hadoop Hive and Spark features and used this cluster to connect to a Virtual Machine and Run Linux commands.</a:t>
            </a:r>
          </a:p>
          <a:p>
            <a:r>
              <a:rPr lang="en-US" dirty="0"/>
              <a:t>With these commands, we connected to Hive and Spark to Run SQL Queries on Data after copying it from Cloud Storage</a:t>
            </a:r>
          </a:p>
        </p:txBody>
      </p:sp>
      <p:sp>
        <p:nvSpPr>
          <p:cNvPr id="4" name="Slide Number Placeholder 3"/>
          <p:cNvSpPr>
            <a:spLocks noGrp="1"/>
          </p:cNvSpPr>
          <p:nvPr>
            <p:ph type="sldNum" sz="quarter" idx="5"/>
          </p:nvPr>
        </p:nvSpPr>
        <p:spPr/>
        <p:txBody>
          <a:bodyPr/>
          <a:lstStyle/>
          <a:p>
            <a:fld id="{0309FC86-BC90-6B45-8624-757A192103A2}" type="slidenum">
              <a:rPr lang="en-US" smtClean="0"/>
              <a:t>14</a:t>
            </a:fld>
            <a:endParaRPr lang="en-US"/>
          </a:p>
        </p:txBody>
      </p:sp>
    </p:spTree>
    <p:extLst>
      <p:ext uri="{BB962C8B-B14F-4D97-AF65-F5344CB8AC3E}">
        <p14:creationId xmlns:p14="http://schemas.microsoft.com/office/powerpoint/2010/main" val="4748840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stated earlier, Google Cloud Process was used to work for this Project. Following are the operations performed using GCP for Credit Complaint Analysis</a:t>
            </a:r>
          </a:p>
          <a:p>
            <a:r>
              <a:rPr lang="en-US" dirty="0"/>
              <a:t>First Creating a new Project IndigoDemo in GCP</a:t>
            </a:r>
          </a:p>
          <a:p>
            <a:r>
              <a:rPr lang="en-US" dirty="0"/>
              <a:t>Next Creating a Storage Bucket credit-data-bucket to store the TSV files that are obtained after running R Script</a:t>
            </a:r>
          </a:p>
          <a:p>
            <a:r>
              <a:rPr lang="en-US" dirty="0"/>
              <a:t>Next Creating </a:t>
            </a:r>
            <a:r>
              <a:rPr lang="en-US" dirty="0" err="1"/>
              <a:t>CreditDataset</a:t>
            </a:r>
            <a:r>
              <a:rPr lang="en-US" dirty="0"/>
              <a:t> and </a:t>
            </a:r>
            <a:r>
              <a:rPr lang="en-US" dirty="0" err="1"/>
              <a:t>CreditAll</a:t>
            </a:r>
            <a:r>
              <a:rPr lang="en-US" dirty="0"/>
              <a:t> Table for </a:t>
            </a:r>
            <a:r>
              <a:rPr lang="en-US" dirty="0" err="1"/>
              <a:t>BigQuery</a:t>
            </a:r>
            <a:r>
              <a:rPr lang="en-US" dirty="0"/>
              <a:t>. Using this table to Run 5 Queries and understanding the Data</a:t>
            </a:r>
          </a:p>
          <a:p>
            <a:r>
              <a:rPr lang="en-US" dirty="0"/>
              <a:t>Next, we created a Cluster using </a:t>
            </a:r>
            <a:r>
              <a:rPr lang="en-US" dirty="0" err="1"/>
              <a:t>Dataproc</a:t>
            </a:r>
            <a:r>
              <a:rPr lang="en-US" dirty="0"/>
              <a:t> API with Hadoop Hive and Spark features and used this cluster to connect to a Virtual Machine and Run Linux commands.</a:t>
            </a:r>
          </a:p>
          <a:p>
            <a:r>
              <a:rPr lang="en-US" dirty="0"/>
              <a:t>With these commands, we connected to Hive and Spark to Run SQL Queries on Data after copying it from Cloud Storage</a:t>
            </a:r>
          </a:p>
          <a:p>
            <a:endParaRPr lang="en-US" dirty="0"/>
          </a:p>
          <a:p>
            <a:r>
              <a:rPr lang="en-US" dirty="0"/>
              <a:t>It can be observed that Spark has better performance that Hive. The 2 cases when Spark was Slow was due to Warnings and Java Errors </a:t>
            </a:r>
          </a:p>
        </p:txBody>
      </p:sp>
      <p:sp>
        <p:nvSpPr>
          <p:cNvPr id="4" name="Slide Number Placeholder 3"/>
          <p:cNvSpPr>
            <a:spLocks noGrp="1"/>
          </p:cNvSpPr>
          <p:nvPr>
            <p:ph type="sldNum" sz="quarter" idx="5"/>
          </p:nvPr>
        </p:nvSpPr>
        <p:spPr/>
        <p:txBody>
          <a:bodyPr/>
          <a:lstStyle/>
          <a:p>
            <a:fld id="{0309FC86-BC90-6B45-8624-757A192103A2}" type="slidenum">
              <a:rPr lang="en-US" smtClean="0"/>
              <a:t>15</a:t>
            </a:fld>
            <a:endParaRPr lang="en-US"/>
          </a:p>
        </p:txBody>
      </p:sp>
    </p:spTree>
    <p:extLst>
      <p:ext uri="{BB962C8B-B14F-4D97-AF65-F5344CB8AC3E}">
        <p14:creationId xmlns:p14="http://schemas.microsoft.com/office/powerpoint/2010/main" val="28800397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 this project, we can conclude that with increase in the scope of products and introducing new product, changing the existing one, there has been </a:t>
            </a:r>
            <a:r>
              <a:rPr lang="en-US" dirty="0" err="1"/>
              <a:t>increace</a:t>
            </a:r>
            <a:r>
              <a:rPr lang="en-US" dirty="0"/>
              <a:t> in Complaints received that covered other areas of Banking and Finance along with Credit Card</a:t>
            </a:r>
          </a:p>
          <a:p>
            <a:r>
              <a:rPr lang="en-US" dirty="0"/>
              <a:t>Tables and Graphs both are to be used to understand, analyze and interpret data efficiently</a:t>
            </a:r>
          </a:p>
          <a:p>
            <a:r>
              <a:rPr lang="en-US" dirty="0"/>
              <a:t>Even though the Dataset was ~1GB and was not accessible through </a:t>
            </a:r>
            <a:r>
              <a:rPr lang="en-US" dirty="0" err="1"/>
              <a:t>OpenRefine</a:t>
            </a:r>
            <a:r>
              <a:rPr lang="en-US" dirty="0"/>
              <a:t> / Excel, </a:t>
            </a:r>
            <a:r>
              <a:rPr lang="en-US" dirty="0" err="1"/>
              <a:t>BigQuery</a:t>
            </a:r>
            <a:r>
              <a:rPr lang="en-US" dirty="0"/>
              <a:t> was able to smoothly execute queries and provide results.</a:t>
            </a:r>
          </a:p>
          <a:p>
            <a:r>
              <a:rPr lang="en-US" dirty="0"/>
              <a:t>Spark provided results quickly and efficiently when compared to Hive for the same query executed</a:t>
            </a:r>
          </a:p>
          <a:p>
            <a:r>
              <a:rPr lang="en-US" dirty="0"/>
              <a:t>To understand the products, issues faced by consumers and upgrading a product or introducing a new product, we can use this dataset and perform analysis.</a:t>
            </a:r>
          </a:p>
        </p:txBody>
      </p:sp>
      <p:sp>
        <p:nvSpPr>
          <p:cNvPr id="4" name="Slide Number Placeholder 3"/>
          <p:cNvSpPr>
            <a:spLocks noGrp="1"/>
          </p:cNvSpPr>
          <p:nvPr>
            <p:ph type="sldNum" sz="quarter" idx="5"/>
          </p:nvPr>
        </p:nvSpPr>
        <p:spPr/>
        <p:txBody>
          <a:bodyPr/>
          <a:lstStyle/>
          <a:p>
            <a:fld id="{0309FC86-BC90-6B45-8624-757A192103A2}" type="slidenum">
              <a:rPr lang="en-US" smtClean="0"/>
              <a:t>16</a:t>
            </a:fld>
            <a:endParaRPr lang="en-US"/>
          </a:p>
        </p:txBody>
      </p:sp>
    </p:spTree>
    <p:extLst>
      <p:ext uri="{BB962C8B-B14F-4D97-AF65-F5344CB8AC3E}">
        <p14:creationId xmlns:p14="http://schemas.microsoft.com/office/powerpoint/2010/main" val="47278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Even though the dataset is from CFPB, we got this from DATA dot GOV website. </a:t>
            </a:r>
          </a:p>
          <a:p>
            <a:r>
              <a:rPr lang="en-US" dirty="0"/>
              <a:t>The website stated that the data was collected and published on daily basis. </a:t>
            </a:r>
          </a:p>
          <a:p>
            <a:r>
              <a:rPr lang="en-US" dirty="0"/>
              <a:t>The dataset is a Coma Separated Value File with name </a:t>
            </a:r>
            <a:r>
              <a:rPr lang="en-US" dirty="0" err="1"/>
              <a:t>complaints.csv</a:t>
            </a:r>
            <a:r>
              <a:rPr lang="en-US" dirty="0"/>
              <a:t> which has 18 Variables.</a:t>
            </a:r>
          </a:p>
          <a:p>
            <a:r>
              <a:rPr lang="en-US" dirty="0"/>
              <a:t>These variables include Product, Issue, State, ZIP Code ID, Company and other columns that describe the complaints in detail.</a:t>
            </a:r>
          </a:p>
        </p:txBody>
      </p:sp>
      <p:sp>
        <p:nvSpPr>
          <p:cNvPr id="4" name="Slide Number Placeholder 3"/>
          <p:cNvSpPr>
            <a:spLocks noGrp="1"/>
          </p:cNvSpPr>
          <p:nvPr>
            <p:ph type="sldNum" sz="quarter" idx="5"/>
          </p:nvPr>
        </p:nvSpPr>
        <p:spPr/>
        <p:txBody>
          <a:bodyPr/>
          <a:lstStyle/>
          <a:p>
            <a:fld id="{0309FC86-BC90-6B45-8624-757A192103A2}" type="slidenum">
              <a:rPr lang="en-US" smtClean="0"/>
              <a:t>4</a:t>
            </a:fld>
            <a:endParaRPr lang="en-US"/>
          </a:p>
        </p:txBody>
      </p:sp>
    </p:spTree>
    <p:extLst>
      <p:ext uri="{BB962C8B-B14F-4D97-AF65-F5344CB8AC3E}">
        <p14:creationId xmlns:p14="http://schemas.microsoft.com/office/powerpoint/2010/main" val="27084415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stated by &lt;Name&gt; earlier,</a:t>
            </a:r>
          </a:p>
          <a:p>
            <a:r>
              <a:rPr lang="en-US" dirty="0"/>
              <a:t>The dataset </a:t>
            </a:r>
            <a:r>
              <a:rPr lang="en-US" dirty="0" err="1"/>
              <a:t>complaints.csv</a:t>
            </a:r>
            <a:r>
              <a:rPr lang="en-US" dirty="0"/>
              <a:t> had 18 variables and was huge that it didn’t open using Excel and </a:t>
            </a:r>
            <a:r>
              <a:rPr lang="en-US" dirty="0" err="1"/>
              <a:t>OpenRefine</a:t>
            </a:r>
            <a:endParaRPr lang="en-US" dirty="0"/>
          </a:p>
          <a:p>
            <a:r>
              <a:rPr lang="en-US" dirty="0"/>
              <a:t>So, we used R and R Studio to Open and process the CSV File.</a:t>
            </a:r>
          </a:p>
          <a:p>
            <a:r>
              <a:rPr lang="en-US" dirty="0"/>
              <a:t>Out of the 18 Columns, we had 2 columns that had Description of Complaint provided by the Consumer </a:t>
            </a:r>
          </a:p>
          <a:p>
            <a:r>
              <a:rPr lang="en-US" dirty="0"/>
              <a:t>and detailed response provided by the Finance Company. We considered not using these Variables for analysis and planned to use Issue and Sub-Issue instead.</a:t>
            </a:r>
          </a:p>
          <a:p>
            <a:r>
              <a:rPr lang="en-US" dirty="0"/>
              <a:t>Also, the dataset consists of 21 Products that included Loans, Study Finance, Bank and Account details along with Credit Card and Reporting.</a:t>
            </a:r>
          </a:p>
          <a:p>
            <a:r>
              <a:rPr lang="en-US" dirty="0"/>
              <a:t>To meet the requirements of the Use case, we used Products that has word Credit like Credit card or Credit Reporting</a:t>
            </a:r>
          </a:p>
          <a:p>
            <a:r>
              <a:rPr lang="en-US" dirty="0"/>
              <a:t>We have 5 Products in total. These will be shown in the next slide.</a:t>
            </a:r>
          </a:p>
          <a:p>
            <a:r>
              <a:rPr lang="en-US" dirty="0"/>
              <a:t>Further, we exported the dataset to Tab Separated Value File because Company has comma in its </a:t>
            </a:r>
            <a:r>
              <a:rPr lang="en-US"/>
              <a:t>data which </a:t>
            </a:r>
            <a:r>
              <a:rPr lang="en-US" dirty="0"/>
              <a:t>caused challenge when exporting the data to </a:t>
            </a:r>
            <a:r>
              <a:rPr lang="en-US" dirty="0" err="1"/>
              <a:t>BigQuery</a:t>
            </a:r>
            <a:r>
              <a:rPr lang="en-US" dirty="0"/>
              <a:t> . So, Tab-Separated is used instead of Comma Separated</a:t>
            </a:r>
          </a:p>
          <a:p>
            <a:r>
              <a:rPr lang="en-US" dirty="0"/>
              <a:t>Also, Even though columns had null values, we did not delete any row because all the complaints were unique and has unique Complaint ID.</a:t>
            </a:r>
          </a:p>
          <a:p>
            <a:r>
              <a:rPr lang="en-US" dirty="0"/>
              <a:t>This suggests that data did not have any duplicates even though it had null values</a:t>
            </a:r>
          </a:p>
          <a:p>
            <a:endParaRPr lang="en-US" dirty="0"/>
          </a:p>
        </p:txBody>
      </p:sp>
      <p:sp>
        <p:nvSpPr>
          <p:cNvPr id="4" name="Slide Number Placeholder 3"/>
          <p:cNvSpPr>
            <a:spLocks noGrp="1"/>
          </p:cNvSpPr>
          <p:nvPr>
            <p:ph type="sldNum" sz="quarter" idx="5"/>
          </p:nvPr>
        </p:nvSpPr>
        <p:spPr/>
        <p:txBody>
          <a:bodyPr/>
          <a:lstStyle/>
          <a:p>
            <a:fld id="{0309FC86-BC90-6B45-8624-757A192103A2}" type="slidenum">
              <a:rPr lang="en-US" smtClean="0"/>
              <a:t>5</a:t>
            </a:fld>
            <a:endParaRPr lang="en-US"/>
          </a:p>
        </p:txBody>
      </p:sp>
    </p:spTree>
    <p:extLst>
      <p:ext uri="{BB962C8B-B14F-4D97-AF65-F5344CB8AC3E}">
        <p14:creationId xmlns:p14="http://schemas.microsoft.com/office/powerpoint/2010/main" val="14086368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the description of the dataframe created in R Studio. </a:t>
            </a:r>
          </a:p>
          <a:p>
            <a:r>
              <a:rPr lang="en-US" dirty="0"/>
              <a:t>On the Left Top we have original data with 18 columns and on the Right, we have Columns after renaming and converting to categorical variables</a:t>
            </a:r>
          </a:p>
          <a:p>
            <a:r>
              <a:rPr lang="en-US" dirty="0"/>
              <a:t> You can see the categories in Product other than Credit Card like Mortgage and Debt Collection. </a:t>
            </a:r>
          </a:p>
          <a:p>
            <a:r>
              <a:rPr lang="en-US" dirty="0"/>
              <a:t>This dataframe is used to further filter the Product to get Credit Related information</a:t>
            </a:r>
          </a:p>
        </p:txBody>
      </p:sp>
      <p:sp>
        <p:nvSpPr>
          <p:cNvPr id="4" name="Slide Number Placeholder 3"/>
          <p:cNvSpPr>
            <a:spLocks noGrp="1"/>
          </p:cNvSpPr>
          <p:nvPr>
            <p:ph type="sldNum" sz="quarter" idx="5"/>
          </p:nvPr>
        </p:nvSpPr>
        <p:spPr/>
        <p:txBody>
          <a:bodyPr/>
          <a:lstStyle/>
          <a:p>
            <a:fld id="{0309FC86-BC90-6B45-8624-757A192103A2}" type="slidenum">
              <a:rPr lang="en-US" smtClean="0"/>
              <a:t>6</a:t>
            </a:fld>
            <a:endParaRPr lang="en-US"/>
          </a:p>
        </p:txBody>
      </p:sp>
    </p:spTree>
    <p:extLst>
      <p:ext uri="{BB962C8B-B14F-4D97-AF65-F5344CB8AC3E}">
        <p14:creationId xmlns:p14="http://schemas.microsoft.com/office/powerpoint/2010/main" val="3072314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Store the generated TSV and perform Analysis using Google Cloud Platform,</a:t>
            </a:r>
          </a:p>
          <a:p>
            <a:r>
              <a:rPr lang="en-US" dirty="0"/>
              <a:t>We created bucket under GCP Cloud Storage Application. This Cloud Storage is later used for running Big Query and Hadoop Tasks</a:t>
            </a:r>
          </a:p>
          <a:p>
            <a:r>
              <a:rPr lang="en-US" dirty="0"/>
              <a:t>After creating the Bucket, TSV File is uploaded into Cloud Storage. </a:t>
            </a:r>
          </a:p>
          <a:p>
            <a:r>
              <a:rPr lang="en-US" dirty="0"/>
              <a:t>The Files can be managed in Cloud Storage by creating folders and further providing accesses based on requirements</a:t>
            </a:r>
          </a:p>
          <a:p>
            <a:r>
              <a:rPr lang="en-US" dirty="0"/>
              <a:t>You can see the screenshot of credit-data-bucket which was created for storing the files. It also has a folder which has partition or subset of Credit Data with only Credit information and filtered Other Credit Products. But we will be using the full file in the image with name CreditFull16 dot TSV</a:t>
            </a:r>
          </a:p>
        </p:txBody>
      </p:sp>
      <p:sp>
        <p:nvSpPr>
          <p:cNvPr id="4" name="Slide Number Placeholder 3"/>
          <p:cNvSpPr>
            <a:spLocks noGrp="1"/>
          </p:cNvSpPr>
          <p:nvPr>
            <p:ph type="sldNum" sz="quarter" idx="5"/>
          </p:nvPr>
        </p:nvSpPr>
        <p:spPr/>
        <p:txBody>
          <a:bodyPr/>
          <a:lstStyle/>
          <a:p>
            <a:fld id="{0309FC86-BC90-6B45-8624-757A192103A2}" type="slidenum">
              <a:rPr lang="en-US" smtClean="0"/>
              <a:t>7</a:t>
            </a:fld>
            <a:endParaRPr lang="en-US"/>
          </a:p>
        </p:txBody>
      </p:sp>
    </p:spTree>
    <p:extLst>
      <p:ext uri="{BB962C8B-B14F-4D97-AF65-F5344CB8AC3E}">
        <p14:creationId xmlns:p14="http://schemas.microsoft.com/office/powerpoint/2010/main" val="1919847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the uploaded into Cloud Storage, firstly we loaded the data from Cloud Storage to </a:t>
            </a:r>
            <a:r>
              <a:rPr lang="en-US" dirty="0" err="1"/>
              <a:t>BigQuery</a:t>
            </a:r>
            <a:r>
              <a:rPr lang="en-US" dirty="0"/>
              <a:t> Dataset in Form of a Table.</a:t>
            </a:r>
          </a:p>
          <a:p>
            <a:r>
              <a:rPr lang="en-US" dirty="0"/>
              <a:t>This table was named Credit All and was used to execute 5 different Queries to understand the Data. These queries were to get Highest number of Complaints under each company,</a:t>
            </a:r>
          </a:p>
          <a:p>
            <a:r>
              <a:rPr lang="en-US" dirty="0"/>
              <a:t>Complaints under each Product Type based on State, Late Responding Companies, Mode of Complaint Submission and Dispute Rate for Each Company (Sample Screenshots will be shown further). Also, TSV file was copied from  Cloud Storage to Hadoop File Systems. This was achieved with </a:t>
            </a:r>
            <a:r>
              <a:rPr lang="en-US" dirty="0" err="1"/>
              <a:t>Dataproc</a:t>
            </a:r>
            <a:r>
              <a:rPr lang="en-US" dirty="0"/>
              <a:t> Clusters in GCP. File was Transferred to HDFS through Virtual Machine. </a:t>
            </a:r>
          </a:p>
          <a:p>
            <a:r>
              <a:rPr lang="en-US" dirty="0"/>
              <a:t>This file was used to create a Table and Perform Hive and Spark Queries. Hive and Spark were used to Focus on Issue, Sub Issue and Finding Ration of Timely Response by the Companies for the Complaints. Sample Screenshot are shared in further slides.</a:t>
            </a:r>
          </a:p>
        </p:txBody>
      </p:sp>
      <p:sp>
        <p:nvSpPr>
          <p:cNvPr id="4" name="Slide Number Placeholder 3"/>
          <p:cNvSpPr>
            <a:spLocks noGrp="1"/>
          </p:cNvSpPr>
          <p:nvPr>
            <p:ph type="sldNum" sz="quarter" idx="5"/>
          </p:nvPr>
        </p:nvSpPr>
        <p:spPr/>
        <p:txBody>
          <a:bodyPr/>
          <a:lstStyle/>
          <a:p>
            <a:fld id="{0309FC86-BC90-6B45-8624-757A192103A2}" type="slidenum">
              <a:rPr lang="en-US" smtClean="0"/>
              <a:t>8</a:t>
            </a:fld>
            <a:endParaRPr lang="en-US"/>
          </a:p>
        </p:txBody>
      </p:sp>
    </p:spTree>
    <p:extLst>
      <p:ext uri="{BB962C8B-B14F-4D97-AF65-F5344CB8AC3E}">
        <p14:creationId xmlns:p14="http://schemas.microsoft.com/office/powerpoint/2010/main" val="25016639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left we have a Sample Big Query which gives the list of Companies which gave late response to consumers when consumers contacted through Phone.</a:t>
            </a:r>
          </a:p>
          <a:p>
            <a:r>
              <a:rPr lang="en-US" dirty="0"/>
              <a:t>On the Right, we have a </a:t>
            </a:r>
            <a:r>
              <a:rPr lang="en-US" dirty="0" err="1"/>
              <a:t>BigQuery</a:t>
            </a:r>
            <a:r>
              <a:rPr lang="en-US" dirty="0"/>
              <a:t> result for Dispute Rate which is calculated by number of complaints with disputes divided by all dispute applicable Complaints</a:t>
            </a:r>
          </a:p>
        </p:txBody>
      </p:sp>
      <p:sp>
        <p:nvSpPr>
          <p:cNvPr id="4" name="Slide Number Placeholder 3"/>
          <p:cNvSpPr>
            <a:spLocks noGrp="1"/>
          </p:cNvSpPr>
          <p:nvPr>
            <p:ph type="sldNum" sz="quarter" idx="5"/>
          </p:nvPr>
        </p:nvSpPr>
        <p:spPr/>
        <p:txBody>
          <a:bodyPr/>
          <a:lstStyle/>
          <a:p>
            <a:fld id="{0309FC86-BC90-6B45-8624-757A192103A2}" type="slidenum">
              <a:rPr lang="en-US" smtClean="0"/>
              <a:t>9</a:t>
            </a:fld>
            <a:endParaRPr lang="en-US"/>
          </a:p>
        </p:txBody>
      </p:sp>
    </p:spTree>
    <p:extLst>
      <p:ext uri="{BB962C8B-B14F-4D97-AF65-F5344CB8AC3E}">
        <p14:creationId xmlns:p14="http://schemas.microsoft.com/office/powerpoint/2010/main" val="8974245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left we have SSH Terminal of Master Node. A new Table is created based on the File copied into HDFS using the command shown in the screenshot. </a:t>
            </a:r>
          </a:p>
          <a:p>
            <a:r>
              <a:rPr lang="en-US" dirty="0"/>
              <a:t>On the Right Top, we have Hive Sample Query that gives the count of complaints for each Sub-Issue Type</a:t>
            </a:r>
          </a:p>
          <a:p>
            <a:r>
              <a:rPr lang="en-US" dirty="0"/>
              <a:t>On the Right Bottom, we have Spark Query that gives Top 10 Rows of the Table with selected Columns</a:t>
            </a:r>
          </a:p>
        </p:txBody>
      </p:sp>
      <p:sp>
        <p:nvSpPr>
          <p:cNvPr id="4" name="Slide Number Placeholder 3"/>
          <p:cNvSpPr>
            <a:spLocks noGrp="1"/>
          </p:cNvSpPr>
          <p:nvPr>
            <p:ph type="sldNum" sz="quarter" idx="5"/>
          </p:nvPr>
        </p:nvSpPr>
        <p:spPr/>
        <p:txBody>
          <a:bodyPr/>
          <a:lstStyle/>
          <a:p>
            <a:fld id="{0309FC86-BC90-6B45-8624-757A192103A2}" type="slidenum">
              <a:rPr lang="en-US" smtClean="0"/>
              <a:t>10</a:t>
            </a:fld>
            <a:endParaRPr lang="en-US"/>
          </a:p>
        </p:txBody>
      </p:sp>
    </p:spTree>
    <p:extLst>
      <p:ext uri="{BB962C8B-B14F-4D97-AF65-F5344CB8AC3E}">
        <p14:creationId xmlns:p14="http://schemas.microsoft.com/office/powerpoint/2010/main" val="3320914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Visualization, we used Tableau Desktop to get </a:t>
            </a:r>
            <a:r>
              <a:rPr lang="en-US" dirty="0" err="1"/>
              <a:t>MapPlot</a:t>
            </a:r>
            <a:r>
              <a:rPr lang="en-US" dirty="0"/>
              <a:t>, Line and Bar Graphs. </a:t>
            </a:r>
          </a:p>
          <a:p>
            <a:r>
              <a:rPr lang="en-US" dirty="0"/>
              <a:t>These graphs were plotted to understand data more clearly and to observe patterns if any.</a:t>
            </a:r>
          </a:p>
          <a:p>
            <a:r>
              <a:rPr lang="en-US" dirty="0"/>
              <a:t>The Graph in the above slide shows the count of complaints present in CreditFull16.tsv over the time of 2012 till Apr 2024</a:t>
            </a:r>
          </a:p>
        </p:txBody>
      </p:sp>
      <p:sp>
        <p:nvSpPr>
          <p:cNvPr id="4" name="Slide Number Placeholder 3"/>
          <p:cNvSpPr>
            <a:spLocks noGrp="1"/>
          </p:cNvSpPr>
          <p:nvPr>
            <p:ph type="sldNum" sz="quarter" idx="5"/>
          </p:nvPr>
        </p:nvSpPr>
        <p:spPr/>
        <p:txBody>
          <a:bodyPr/>
          <a:lstStyle/>
          <a:p>
            <a:fld id="{0309FC86-BC90-6B45-8624-757A192103A2}" type="slidenum">
              <a:rPr lang="en-US" smtClean="0"/>
              <a:t>11</a:t>
            </a:fld>
            <a:endParaRPr lang="en-US"/>
          </a:p>
        </p:txBody>
      </p:sp>
    </p:spTree>
    <p:extLst>
      <p:ext uri="{BB962C8B-B14F-4D97-AF65-F5344CB8AC3E}">
        <p14:creationId xmlns:p14="http://schemas.microsoft.com/office/powerpoint/2010/main" val="41129752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3BE11D-668A-EF46-A345-B91F9EE511A8}" type="datetimeFigureOut">
              <a:rPr lang="en-US" smtClean="0"/>
              <a:t>5/5/24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F6E13-7E46-124A-8146-846D26D72B5F}" type="slidenum">
              <a:rPr lang="en-US" smtClean="0"/>
              <a:t>‹#›</a:t>
            </a:fld>
            <a:endParaRPr lang="en-US"/>
          </a:p>
        </p:txBody>
      </p:sp>
    </p:spTree>
    <p:extLst>
      <p:ext uri="{BB962C8B-B14F-4D97-AF65-F5344CB8AC3E}">
        <p14:creationId xmlns:p14="http://schemas.microsoft.com/office/powerpoint/2010/main" val="3660102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3BE11D-668A-EF46-A345-B91F9EE511A8}" type="datetimeFigureOut">
              <a:rPr lang="en-US" smtClean="0"/>
              <a:t>5/5/24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F6E13-7E46-124A-8146-846D26D72B5F}" type="slidenum">
              <a:rPr lang="en-US" smtClean="0"/>
              <a:t>‹#›</a:t>
            </a:fld>
            <a:endParaRPr lang="en-US"/>
          </a:p>
        </p:txBody>
      </p:sp>
    </p:spTree>
    <p:extLst>
      <p:ext uri="{BB962C8B-B14F-4D97-AF65-F5344CB8AC3E}">
        <p14:creationId xmlns:p14="http://schemas.microsoft.com/office/powerpoint/2010/main" val="3654053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3BE11D-668A-EF46-A345-B91F9EE511A8}" type="datetimeFigureOut">
              <a:rPr lang="en-US" smtClean="0"/>
              <a:t>5/5/24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F6E13-7E46-124A-8146-846D26D72B5F}"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27749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3BE11D-668A-EF46-A345-B91F9EE511A8}" type="datetimeFigureOut">
              <a:rPr lang="en-US" smtClean="0"/>
              <a:t>5/5/24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F6E13-7E46-124A-8146-846D26D72B5F}" type="slidenum">
              <a:rPr lang="en-US" smtClean="0"/>
              <a:t>‹#›</a:t>
            </a:fld>
            <a:endParaRPr lang="en-US"/>
          </a:p>
        </p:txBody>
      </p:sp>
    </p:spTree>
    <p:extLst>
      <p:ext uri="{BB962C8B-B14F-4D97-AF65-F5344CB8AC3E}">
        <p14:creationId xmlns:p14="http://schemas.microsoft.com/office/powerpoint/2010/main" val="34763673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3BE11D-668A-EF46-A345-B91F9EE511A8}" type="datetimeFigureOut">
              <a:rPr lang="en-US" smtClean="0"/>
              <a:t>5/5/24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F6E13-7E46-124A-8146-846D26D72B5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571323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3BE11D-668A-EF46-A345-B91F9EE511A8}" type="datetimeFigureOut">
              <a:rPr lang="en-US" smtClean="0"/>
              <a:t>5/5/24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F6E13-7E46-124A-8146-846D26D72B5F}" type="slidenum">
              <a:rPr lang="en-US" smtClean="0"/>
              <a:t>‹#›</a:t>
            </a:fld>
            <a:endParaRPr lang="en-US"/>
          </a:p>
        </p:txBody>
      </p:sp>
    </p:spTree>
    <p:extLst>
      <p:ext uri="{BB962C8B-B14F-4D97-AF65-F5344CB8AC3E}">
        <p14:creationId xmlns:p14="http://schemas.microsoft.com/office/powerpoint/2010/main" val="4248308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3BE11D-668A-EF46-A345-B91F9EE511A8}" type="datetimeFigureOut">
              <a:rPr lang="en-US" smtClean="0"/>
              <a:t>5/5/24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F6E13-7E46-124A-8146-846D26D72B5F}" type="slidenum">
              <a:rPr lang="en-US" smtClean="0"/>
              <a:t>‹#›</a:t>
            </a:fld>
            <a:endParaRPr lang="en-US"/>
          </a:p>
        </p:txBody>
      </p:sp>
    </p:spTree>
    <p:extLst>
      <p:ext uri="{BB962C8B-B14F-4D97-AF65-F5344CB8AC3E}">
        <p14:creationId xmlns:p14="http://schemas.microsoft.com/office/powerpoint/2010/main" val="40208938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3BE11D-668A-EF46-A345-B91F9EE511A8}" type="datetimeFigureOut">
              <a:rPr lang="en-US" smtClean="0"/>
              <a:t>5/5/24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F6E13-7E46-124A-8146-846D26D72B5F}" type="slidenum">
              <a:rPr lang="en-US" smtClean="0"/>
              <a:t>‹#›</a:t>
            </a:fld>
            <a:endParaRPr lang="en-US"/>
          </a:p>
        </p:txBody>
      </p:sp>
    </p:spTree>
    <p:extLst>
      <p:ext uri="{BB962C8B-B14F-4D97-AF65-F5344CB8AC3E}">
        <p14:creationId xmlns:p14="http://schemas.microsoft.com/office/powerpoint/2010/main" val="213694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33BE11D-668A-EF46-A345-B91F9EE511A8}" type="datetimeFigureOut">
              <a:rPr lang="en-US" smtClean="0"/>
              <a:t>5/5/24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F6E13-7E46-124A-8146-846D26D72B5F}" type="slidenum">
              <a:rPr lang="en-US" smtClean="0"/>
              <a:t>‹#›</a:t>
            </a:fld>
            <a:endParaRPr lang="en-US"/>
          </a:p>
        </p:txBody>
      </p:sp>
    </p:spTree>
    <p:extLst>
      <p:ext uri="{BB962C8B-B14F-4D97-AF65-F5344CB8AC3E}">
        <p14:creationId xmlns:p14="http://schemas.microsoft.com/office/powerpoint/2010/main" val="3025644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3BE11D-668A-EF46-A345-B91F9EE511A8}" type="datetimeFigureOut">
              <a:rPr lang="en-US" smtClean="0"/>
              <a:t>5/5/24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E9F6E13-7E46-124A-8146-846D26D72B5F}" type="slidenum">
              <a:rPr lang="en-US" smtClean="0"/>
              <a:t>‹#›</a:t>
            </a:fld>
            <a:endParaRPr lang="en-US"/>
          </a:p>
        </p:txBody>
      </p:sp>
    </p:spTree>
    <p:extLst>
      <p:ext uri="{BB962C8B-B14F-4D97-AF65-F5344CB8AC3E}">
        <p14:creationId xmlns:p14="http://schemas.microsoft.com/office/powerpoint/2010/main" val="2440752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33BE11D-668A-EF46-A345-B91F9EE511A8}" type="datetimeFigureOut">
              <a:rPr lang="en-US" smtClean="0"/>
              <a:t>5/5/24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F6E13-7E46-124A-8146-846D26D72B5F}" type="slidenum">
              <a:rPr lang="en-US" smtClean="0"/>
              <a:t>‹#›</a:t>
            </a:fld>
            <a:endParaRPr lang="en-US"/>
          </a:p>
        </p:txBody>
      </p:sp>
    </p:spTree>
    <p:extLst>
      <p:ext uri="{BB962C8B-B14F-4D97-AF65-F5344CB8AC3E}">
        <p14:creationId xmlns:p14="http://schemas.microsoft.com/office/powerpoint/2010/main" val="2330198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33BE11D-668A-EF46-A345-B91F9EE511A8}" type="datetimeFigureOut">
              <a:rPr lang="en-US" smtClean="0"/>
              <a:t>5/5/24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E9F6E13-7E46-124A-8146-846D26D72B5F}" type="slidenum">
              <a:rPr lang="en-US" smtClean="0"/>
              <a:t>‹#›</a:t>
            </a:fld>
            <a:endParaRPr lang="en-US"/>
          </a:p>
        </p:txBody>
      </p:sp>
    </p:spTree>
    <p:extLst>
      <p:ext uri="{BB962C8B-B14F-4D97-AF65-F5344CB8AC3E}">
        <p14:creationId xmlns:p14="http://schemas.microsoft.com/office/powerpoint/2010/main" val="145389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3BE11D-668A-EF46-A345-B91F9EE511A8}" type="datetimeFigureOut">
              <a:rPr lang="en-US" smtClean="0"/>
              <a:t>5/5/24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E9F6E13-7E46-124A-8146-846D26D72B5F}" type="slidenum">
              <a:rPr lang="en-US" smtClean="0"/>
              <a:t>‹#›</a:t>
            </a:fld>
            <a:endParaRPr lang="en-US"/>
          </a:p>
        </p:txBody>
      </p:sp>
    </p:spTree>
    <p:extLst>
      <p:ext uri="{BB962C8B-B14F-4D97-AF65-F5344CB8AC3E}">
        <p14:creationId xmlns:p14="http://schemas.microsoft.com/office/powerpoint/2010/main" val="1122245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3BE11D-668A-EF46-A345-B91F9EE511A8}" type="datetimeFigureOut">
              <a:rPr lang="en-US" smtClean="0"/>
              <a:t>5/5/24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E9F6E13-7E46-124A-8146-846D26D72B5F}" type="slidenum">
              <a:rPr lang="en-US" smtClean="0"/>
              <a:t>‹#›</a:t>
            </a:fld>
            <a:endParaRPr lang="en-US"/>
          </a:p>
        </p:txBody>
      </p:sp>
    </p:spTree>
    <p:extLst>
      <p:ext uri="{BB962C8B-B14F-4D97-AF65-F5344CB8AC3E}">
        <p14:creationId xmlns:p14="http://schemas.microsoft.com/office/powerpoint/2010/main" val="4199176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33BE11D-668A-EF46-A345-B91F9EE511A8}" type="datetimeFigureOut">
              <a:rPr lang="en-US" smtClean="0"/>
              <a:t>5/5/24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F6E13-7E46-124A-8146-846D26D72B5F}" type="slidenum">
              <a:rPr lang="en-US" smtClean="0"/>
              <a:t>‹#›</a:t>
            </a:fld>
            <a:endParaRPr lang="en-US"/>
          </a:p>
        </p:txBody>
      </p:sp>
    </p:spTree>
    <p:extLst>
      <p:ext uri="{BB962C8B-B14F-4D97-AF65-F5344CB8AC3E}">
        <p14:creationId xmlns:p14="http://schemas.microsoft.com/office/powerpoint/2010/main" val="1400947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33BE11D-668A-EF46-A345-B91F9EE511A8}" type="datetimeFigureOut">
              <a:rPr lang="en-US" smtClean="0"/>
              <a:t>5/5/24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E9F6E13-7E46-124A-8146-846D26D72B5F}" type="slidenum">
              <a:rPr lang="en-US" smtClean="0"/>
              <a:t>‹#›</a:t>
            </a:fld>
            <a:endParaRPr lang="en-US"/>
          </a:p>
        </p:txBody>
      </p:sp>
    </p:spTree>
    <p:extLst>
      <p:ext uri="{BB962C8B-B14F-4D97-AF65-F5344CB8AC3E}">
        <p14:creationId xmlns:p14="http://schemas.microsoft.com/office/powerpoint/2010/main" val="1990557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33BE11D-668A-EF46-A345-B91F9EE511A8}" type="datetimeFigureOut">
              <a:rPr lang="en-US" smtClean="0"/>
              <a:t>5/5/24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E9F6E13-7E46-124A-8146-846D26D72B5F}" type="slidenum">
              <a:rPr lang="en-US" smtClean="0"/>
              <a:t>‹#›</a:t>
            </a:fld>
            <a:endParaRPr lang="en-US"/>
          </a:p>
        </p:txBody>
      </p:sp>
    </p:spTree>
    <p:extLst>
      <p:ext uri="{BB962C8B-B14F-4D97-AF65-F5344CB8AC3E}">
        <p14:creationId xmlns:p14="http://schemas.microsoft.com/office/powerpoint/2010/main" val="8487991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A55CC-40E8-536D-105B-CED00AABE0D2}"/>
              </a:ext>
            </a:extLst>
          </p:cNvPr>
          <p:cNvSpPr>
            <a:spLocks noGrp="1"/>
          </p:cNvSpPr>
          <p:nvPr>
            <p:ph type="ctrTitle"/>
          </p:nvPr>
        </p:nvSpPr>
        <p:spPr>
          <a:xfrm>
            <a:off x="1447433" y="288234"/>
            <a:ext cx="7766936" cy="3762601"/>
          </a:xfrm>
        </p:spPr>
        <p:txBody>
          <a:bodyPr/>
          <a:lstStyle/>
          <a:p>
            <a:r>
              <a:rPr lang="en-US" sz="1800" dirty="0">
                <a:solidFill>
                  <a:schemeClr val="bg2">
                    <a:lumMod val="50000"/>
                  </a:schemeClr>
                </a:solidFill>
              </a:rPr>
              <a:t>Use Case: </a:t>
            </a:r>
            <a:r>
              <a:rPr lang="en-US" sz="1800" dirty="0">
                <a:effectLst/>
                <a:latin typeface="Arial" panose="020B0604020202020204" pitchFamily="34" charset="0"/>
                <a:ea typeface="Times New Roman" panose="02020603050405020304" pitchFamily="18" charset="0"/>
              </a:rPr>
              <a:t>A Credit Card Company identifying precise customer for their product</a:t>
            </a:r>
            <a:r>
              <a:rPr lang="en-US" sz="1800" dirty="0">
                <a:solidFill>
                  <a:schemeClr val="bg2">
                    <a:lumMod val="50000"/>
                  </a:schemeClr>
                </a:solidFill>
              </a:rPr>
              <a:t> </a:t>
            </a:r>
            <a:br>
              <a:rPr lang="en-US" sz="1800" dirty="0">
                <a:solidFill>
                  <a:schemeClr val="bg2">
                    <a:lumMod val="50000"/>
                  </a:schemeClr>
                </a:solidFill>
              </a:rPr>
            </a:br>
            <a:r>
              <a:rPr lang="en-US" sz="6000" dirty="0">
                <a:solidFill>
                  <a:schemeClr val="bg2">
                    <a:lumMod val="50000"/>
                  </a:schemeClr>
                </a:solidFill>
              </a:rPr>
              <a:t>Customer Complaints Analysis</a:t>
            </a:r>
            <a:br>
              <a:rPr lang="en-US" sz="1800" dirty="0">
                <a:solidFill>
                  <a:schemeClr val="bg2">
                    <a:lumMod val="50000"/>
                  </a:schemeClr>
                </a:solidFill>
              </a:rPr>
            </a:br>
            <a:r>
              <a:rPr lang="en-US" sz="1800" dirty="0">
                <a:solidFill>
                  <a:schemeClr val="bg2">
                    <a:lumMod val="50000"/>
                  </a:schemeClr>
                </a:solidFill>
              </a:rPr>
              <a:t>ADTA 5240 | </a:t>
            </a:r>
            <a:r>
              <a:rPr lang="en-US" sz="1800" kern="0" dirty="0">
                <a:solidFill>
                  <a:schemeClr val="bg2">
                    <a:lumMod val="50000"/>
                  </a:schemeClr>
                </a:solidFill>
                <a:effectLst/>
                <a:latin typeface="Arial" panose="020B0604020202020204" pitchFamily="34" charset="0"/>
                <a:ea typeface="Times New Roman" panose="02020603050405020304" pitchFamily="18" charset="0"/>
              </a:rPr>
              <a:t>Harvesting, Storing and Retrieving Data</a:t>
            </a:r>
            <a:r>
              <a:rPr lang="en-US" sz="1800" dirty="0">
                <a:solidFill>
                  <a:schemeClr val="bg2">
                    <a:lumMod val="50000"/>
                  </a:schemeClr>
                </a:solidFill>
                <a:effectLst/>
              </a:rPr>
              <a:t> </a:t>
            </a:r>
            <a:endParaRPr lang="en-US" sz="1800" dirty="0">
              <a:solidFill>
                <a:schemeClr val="bg2">
                  <a:lumMod val="50000"/>
                </a:schemeClr>
              </a:solidFill>
            </a:endParaRPr>
          </a:p>
        </p:txBody>
      </p:sp>
      <p:sp>
        <p:nvSpPr>
          <p:cNvPr id="3" name="Subtitle 2">
            <a:extLst>
              <a:ext uri="{FF2B5EF4-FFF2-40B4-BE49-F238E27FC236}">
                <a16:creationId xmlns:a16="http://schemas.microsoft.com/office/drawing/2014/main" id="{F7654B5A-C1E4-BE3D-D8F8-8404567AE1E4}"/>
              </a:ext>
            </a:extLst>
          </p:cNvPr>
          <p:cNvSpPr>
            <a:spLocks noGrp="1"/>
          </p:cNvSpPr>
          <p:nvPr>
            <p:ph type="subTitle" idx="1"/>
          </p:nvPr>
        </p:nvSpPr>
        <p:spPr>
          <a:xfrm>
            <a:off x="5565913" y="4050836"/>
            <a:ext cx="3551582" cy="2518929"/>
          </a:xfrm>
        </p:spPr>
        <p:txBody>
          <a:bodyPr>
            <a:normAutofit/>
          </a:bodyPr>
          <a:lstStyle/>
          <a:p>
            <a:r>
              <a:rPr lang="en-US" b="1" dirty="0"/>
              <a:t>Team </a:t>
            </a:r>
            <a:r>
              <a:rPr lang="en-US" b="1" dirty="0">
                <a:solidFill>
                  <a:srgbClr val="3F00FF"/>
                </a:solidFill>
              </a:rPr>
              <a:t>Indigo</a:t>
            </a:r>
          </a:p>
          <a:p>
            <a:r>
              <a:rPr lang="en-US" sz="1600" dirty="0">
                <a:solidFill>
                  <a:schemeClr val="tx1">
                    <a:lumMod val="65000"/>
                    <a:lumOff val="35000"/>
                  </a:schemeClr>
                </a:solidFill>
              </a:rPr>
              <a:t>Sumana </a:t>
            </a:r>
            <a:r>
              <a:rPr lang="en-US" sz="1600" dirty="0" err="1">
                <a:solidFill>
                  <a:schemeClr val="tx1">
                    <a:lumMod val="65000"/>
                    <a:lumOff val="35000"/>
                  </a:schemeClr>
                </a:solidFill>
              </a:rPr>
              <a:t>Sree</a:t>
            </a:r>
            <a:r>
              <a:rPr lang="en-US" sz="1600" dirty="0">
                <a:solidFill>
                  <a:schemeClr val="tx1">
                    <a:lumMod val="65000"/>
                    <a:lumOff val="35000"/>
                  </a:schemeClr>
                </a:solidFill>
              </a:rPr>
              <a:t> </a:t>
            </a:r>
            <a:r>
              <a:rPr lang="en-US" sz="1600" dirty="0" err="1">
                <a:solidFill>
                  <a:schemeClr val="tx1">
                    <a:lumMod val="65000"/>
                    <a:lumOff val="35000"/>
                  </a:schemeClr>
                </a:solidFill>
              </a:rPr>
              <a:t>Nandala</a:t>
            </a:r>
            <a:endParaRPr lang="en-US" sz="1600" dirty="0">
              <a:solidFill>
                <a:schemeClr val="tx1">
                  <a:lumMod val="65000"/>
                  <a:lumOff val="35000"/>
                </a:schemeClr>
              </a:solidFill>
            </a:endParaRPr>
          </a:p>
          <a:p>
            <a:r>
              <a:rPr lang="en-US" sz="1600" dirty="0">
                <a:solidFill>
                  <a:schemeClr val="tx1">
                    <a:lumMod val="65000"/>
                    <a:lumOff val="35000"/>
                  </a:schemeClr>
                </a:solidFill>
              </a:rPr>
              <a:t>Mani Chandra </a:t>
            </a:r>
            <a:r>
              <a:rPr lang="en-US" sz="1600" dirty="0" err="1">
                <a:solidFill>
                  <a:schemeClr val="tx1">
                    <a:lumMod val="65000"/>
                    <a:lumOff val="35000"/>
                  </a:schemeClr>
                </a:solidFill>
              </a:rPr>
              <a:t>Navuluri</a:t>
            </a:r>
            <a:endParaRPr lang="en-US" sz="1600" dirty="0">
              <a:solidFill>
                <a:schemeClr val="tx1">
                  <a:lumMod val="65000"/>
                  <a:lumOff val="35000"/>
                </a:schemeClr>
              </a:solidFill>
            </a:endParaRPr>
          </a:p>
          <a:p>
            <a:r>
              <a:rPr lang="en-US" sz="1600" dirty="0">
                <a:solidFill>
                  <a:schemeClr val="tx1">
                    <a:lumMod val="65000"/>
                    <a:lumOff val="35000"/>
                  </a:schemeClr>
                </a:solidFill>
              </a:rPr>
              <a:t>Varun Kumar </a:t>
            </a:r>
            <a:r>
              <a:rPr lang="en-US" sz="1600" dirty="0" err="1">
                <a:solidFill>
                  <a:schemeClr val="tx1">
                    <a:lumMod val="65000"/>
                    <a:lumOff val="35000"/>
                  </a:schemeClr>
                </a:solidFill>
              </a:rPr>
              <a:t>Chennuri</a:t>
            </a:r>
            <a:endParaRPr lang="en-US" sz="1600" dirty="0">
              <a:solidFill>
                <a:schemeClr val="tx1">
                  <a:lumMod val="65000"/>
                  <a:lumOff val="35000"/>
                </a:schemeClr>
              </a:solidFill>
            </a:endParaRPr>
          </a:p>
          <a:p>
            <a:r>
              <a:rPr lang="en-US" sz="1600" dirty="0">
                <a:solidFill>
                  <a:schemeClr val="tx1">
                    <a:lumMod val="65000"/>
                    <a:lumOff val="35000"/>
                  </a:schemeClr>
                </a:solidFill>
              </a:rPr>
              <a:t>Rachana </a:t>
            </a:r>
            <a:r>
              <a:rPr lang="en-US" sz="1600" dirty="0" err="1">
                <a:solidFill>
                  <a:schemeClr val="tx1">
                    <a:lumMod val="65000"/>
                    <a:lumOff val="35000"/>
                  </a:schemeClr>
                </a:solidFill>
              </a:rPr>
              <a:t>Bairi</a:t>
            </a:r>
            <a:endParaRPr lang="en-US" sz="1600" dirty="0">
              <a:solidFill>
                <a:schemeClr val="tx1">
                  <a:lumMod val="65000"/>
                  <a:lumOff val="35000"/>
                </a:schemeClr>
              </a:solidFill>
            </a:endParaRPr>
          </a:p>
          <a:p>
            <a:r>
              <a:rPr lang="en-US" sz="1600" dirty="0" err="1">
                <a:solidFill>
                  <a:schemeClr val="tx1">
                    <a:lumMod val="65000"/>
                    <a:lumOff val="35000"/>
                  </a:schemeClr>
                </a:solidFill>
              </a:rPr>
              <a:t>Venu</a:t>
            </a:r>
            <a:r>
              <a:rPr lang="en-US" sz="1600" dirty="0">
                <a:solidFill>
                  <a:schemeClr val="tx1">
                    <a:lumMod val="65000"/>
                    <a:lumOff val="35000"/>
                  </a:schemeClr>
                </a:solidFill>
              </a:rPr>
              <a:t> Gopal </a:t>
            </a:r>
            <a:r>
              <a:rPr lang="en-US" sz="1600" kern="0" dirty="0" err="1">
                <a:solidFill>
                  <a:schemeClr val="tx1">
                    <a:lumMod val="65000"/>
                    <a:lumOff val="35000"/>
                  </a:schemeClr>
                </a:solidFill>
                <a:effectLst/>
                <a:latin typeface="Arial" panose="020B0604020202020204" pitchFamily="34" charset="0"/>
                <a:ea typeface="Times New Roman" panose="02020603050405020304" pitchFamily="18" charset="0"/>
              </a:rPr>
              <a:t>Krishnagiri</a:t>
            </a:r>
            <a:r>
              <a:rPr lang="en-US" sz="1600" kern="0" dirty="0">
                <a:solidFill>
                  <a:schemeClr val="tx1">
                    <a:lumMod val="65000"/>
                    <a:lumOff val="35000"/>
                  </a:schemeClr>
                </a:solidFill>
                <a:effectLst/>
                <a:latin typeface="Arial" panose="020B0604020202020204" pitchFamily="34" charset="0"/>
                <a:ea typeface="Times New Roman" panose="02020603050405020304" pitchFamily="18" charset="0"/>
              </a:rPr>
              <a:t> </a:t>
            </a:r>
            <a:r>
              <a:rPr lang="en-US" sz="1600" kern="0" dirty="0" err="1">
                <a:solidFill>
                  <a:schemeClr val="tx1">
                    <a:lumMod val="65000"/>
                    <a:lumOff val="35000"/>
                  </a:schemeClr>
                </a:solidFill>
                <a:effectLst/>
                <a:latin typeface="Arial" panose="020B0604020202020204" pitchFamily="34" charset="0"/>
                <a:ea typeface="Times New Roman" panose="02020603050405020304" pitchFamily="18" charset="0"/>
              </a:rPr>
              <a:t>Tuppal</a:t>
            </a:r>
            <a:r>
              <a:rPr lang="en-US" sz="1600" dirty="0">
                <a:solidFill>
                  <a:schemeClr val="tx1">
                    <a:lumMod val="65000"/>
                    <a:lumOff val="35000"/>
                  </a:schemeClr>
                </a:solidFill>
                <a:effectLst/>
              </a:rPr>
              <a:t> </a:t>
            </a:r>
            <a:endParaRPr lang="en-US" sz="1600" dirty="0">
              <a:solidFill>
                <a:schemeClr val="tx1">
                  <a:lumMod val="65000"/>
                  <a:lumOff val="35000"/>
                </a:schemeClr>
              </a:solidFill>
            </a:endParaRPr>
          </a:p>
        </p:txBody>
      </p:sp>
    </p:spTree>
    <p:extLst>
      <p:ext uri="{BB962C8B-B14F-4D97-AF65-F5344CB8AC3E}">
        <p14:creationId xmlns:p14="http://schemas.microsoft.com/office/powerpoint/2010/main" val="37665682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 name="TextBox 4">
            <a:extLst>
              <a:ext uri="{FF2B5EF4-FFF2-40B4-BE49-F238E27FC236}">
                <a16:creationId xmlns:a16="http://schemas.microsoft.com/office/drawing/2014/main" id="{7020711F-355D-0FC0-F311-63862C9349B2}"/>
              </a:ext>
            </a:extLst>
          </p:cNvPr>
          <p:cNvSpPr txBox="1"/>
          <p:nvPr/>
        </p:nvSpPr>
        <p:spPr>
          <a:xfrm>
            <a:off x="421298" y="5424854"/>
            <a:ext cx="2275751" cy="646331"/>
          </a:xfrm>
          <a:prstGeom prst="rect">
            <a:avLst/>
          </a:prstGeom>
          <a:noFill/>
        </p:spPr>
        <p:txBody>
          <a:bodyPr wrap="none" rtlCol="0">
            <a:spAutoFit/>
          </a:bodyPr>
          <a:lstStyle/>
          <a:p>
            <a:r>
              <a:rPr lang="en-US" dirty="0"/>
              <a:t>HDFS Table Creation</a:t>
            </a:r>
          </a:p>
          <a:p>
            <a:r>
              <a:rPr lang="en-US" dirty="0"/>
              <a:t>(Using Hive)</a:t>
            </a:r>
          </a:p>
        </p:txBody>
      </p:sp>
      <p:sp>
        <p:nvSpPr>
          <p:cNvPr id="7" name="TextBox 6">
            <a:extLst>
              <a:ext uri="{FF2B5EF4-FFF2-40B4-BE49-F238E27FC236}">
                <a16:creationId xmlns:a16="http://schemas.microsoft.com/office/drawing/2014/main" id="{56441AE0-3EAB-68D1-8786-0DECD182AE50}"/>
              </a:ext>
            </a:extLst>
          </p:cNvPr>
          <p:cNvSpPr txBox="1"/>
          <p:nvPr/>
        </p:nvSpPr>
        <p:spPr>
          <a:xfrm>
            <a:off x="7308401" y="3701753"/>
            <a:ext cx="2770310" cy="369332"/>
          </a:xfrm>
          <a:prstGeom prst="rect">
            <a:avLst/>
          </a:prstGeom>
          <a:noFill/>
        </p:spPr>
        <p:txBody>
          <a:bodyPr wrap="none" rtlCol="0">
            <a:spAutoFit/>
          </a:bodyPr>
          <a:lstStyle/>
          <a:p>
            <a:r>
              <a:rPr lang="en-US" dirty="0"/>
              <a:t>Hive Example - </a:t>
            </a:r>
            <a:r>
              <a:rPr lang="en-US" dirty="0" err="1"/>
              <a:t>SubIssues</a:t>
            </a:r>
            <a:endParaRPr lang="en-US" dirty="0"/>
          </a:p>
        </p:txBody>
      </p:sp>
      <p:pic>
        <p:nvPicPr>
          <p:cNvPr id="2" name="Picture 1" descr="A screenshot of a computer&#10;&#10;Description automatically generated">
            <a:extLst>
              <a:ext uri="{FF2B5EF4-FFF2-40B4-BE49-F238E27FC236}">
                <a16:creationId xmlns:a16="http://schemas.microsoft.com/office/drawing/2014/main" id="{CF86B02E-E0B4-07CA-692E-BEE46C2A673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 y="672375"/>
            <a:ext cx="5943600" cy="4475480"/>
          </a:xfrm>
          <a:prstGeom prst="rect">
            <a:avLst/>
          </a:prstGeom>
          <a:noFill/>
          <a:ln>
            <a:noFill/>
          </a:ln>
        </p:spPr>
      </p:pic>
      <p:pic>
        <p:nvPicPr>
          <p:cNvPr id="3" name="Picture 2" descr="A screenshot of a computer program&#10;&#10;Description automatically generated">
            <a:extLst>
              <a:ext uri="{FF2B5EF4-FFF2-40B4-BE49-F238E27FC236}">
                <a16:creationId xmlns:a16="http://schemas.microsoft.com/office/drawing/2014/main" id="{FA7A5ED6-F160-72EE-1B4B-E1300EE17D45}"/>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084035" y="90974"/>
            <a:ext cx="4559300" cy="3519805"/>
          </a:xfrm>
          <a:prstGeom prst="rect">
            <a:avLst/>
          </a:prstGeom>
          <a:noFill/>
          <a:ln>
            <a:noFill/>
          </a:ln>
        </p:spPr>
      </p:pic>
      <p:pic>
        <p:nvPicPr>
          <p:cNvPr id="9" name="Picture 8" descr="A screen shot of a computer screen&#10;&#10;Description automatically generated">
            <a:extLst>
              <a:ext uri="{FF2B5EF4-FFF2-40B4-BE49-F238E27FC236}">
                <a16:creationId xmlns:a16="http://schemas.microsoft.com/office/drawing/2014/main" id="{F1DCC171-8278-E73C-785C-5A61E07DF9BF}"/>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56935" y="5403433"/>
            <a:ext cx="5486400" cy="1219200"/>
          </a:xfrm>
          <a:prstGeom prst="rect">
            <a:avLst/>
          </a:prstGeom>
          <a:noFill/>
          <a:ln>
            <a:noFill/>
          </a:ln>
        </p:spPr>
      </p:pic>
      <p:sp>
        <p:nvSpPr>
          <p:cNvPr id="11" name="TextBox 10">
            <a:extLst>
              <a:ext uri="{FF2B5EF4-FFF2-40B4-BE49-F238E27FC236}">
                <a16:creationId xmlns:a16="http://schemas.microsoft.com/office/drawing/2014/main" id="{D64D1BDC-26DA-C36A-41A8-72C065A3E54F}"/>
              </a:ext>
            </a:extLst>
          </p:cNvPr>
          <p:cNvSpPr txBox="1"/>
          <p:nvPr/>
        </p:nvSpPr>
        <p:spPr>
          <a:xfrm>
            <a:off x="7084035" y="4963189"/>
            <a:ext cx="4535216" cy="369332"/>
          </a:xfrm>
          <a:prstGeom prst="rect">
            <a:avLst/>
          </a:prstGeom>
          <a:noFill/>
        </p:spPr>
        <p:txBody>
          <a:bodyPr wrap="none" rtlCol="0">
            <a:spAutoFit/>
          </a:bodyPr>
          <a:lstStyle/>
          <a:p>
            <a:r>
              <a:rPr lang="en-US" dirty="0"/>
              <a:t>Spark Implementations – Filtered Columns</a:t>
            </a:r>
          </a:p>
        </p:txBody>
      </p:sp>
    </p:spTree>
    <p:extLst>
      <p:ext uri="{BB962C8B-B14F-4D97-AF65-F5344CB8AC3E}">
        <p14:creationId xmlns:p14="http://schemas.microsoft.com/office/powerpoint/2010/main" val="308420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CB8747-E75E-0E66-A64A-38F0937B7B26}"/>
              </a:ext>
            </a:extLst>
          </p:cNvPr>
          <p:cNvSpPr>
            <a:spLocks noGrp="1"/>
          </p:cNvSpPr>
          <p:nvPr>
            <p:ph type="title"/>
          </p:nvPr>
        </p:nvSpPr>
        <p:spPr>
          <a:xfrm>
            <a:off x="1043950" y="1179151"/>
            <a:ext cx="3300646" cy="4463889"/>
          </a:xfrm>
        </p:spPr>
        <p:txBody>
          <a:bodyPr anchor="ctr">
            <a:normAutofit/>
          </a:bodyPr>
          <a:lstStyle/>
          <a:p>
            <a:r>
              <a:rPr lang="en-US" dirty="0"/>
              <a:t>Data Visualization</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66DB9EA-2838-0DE9-31FF-A2A0665F6C16}"/>
              </a:ext>
            </a:extLst>
          </p:cNvPr>
          <p:cNvSpPr>
            <a:spLocks noGrp="1"/>
          </p:cNvSpPr>
          <p:nvPr>
            <p:ph idx="1"/>
          </p:nvPr>
        </p:nvSpPr>
        <p:spPr>
          <a:xfrm>
            <a:off x="4978918" y="1109145"/>
            <a:ext cx="6341016" cy="1100655"/>
          </a:xfrm>
        </p:spPr>
        <p:txBody>
          <a:bodyPr anchor="ctr">
            <a:normAutofit/>
          </a:bodyPr>
          <a:lstStyle/>
          <a:p>
            <a:r>
              <a:rPr lang="en-US" dirty="0"/>
              <a:t>Visualization performed using Tableau</a:t>
            </a:r>
          </a:p>
          <a:p>
            <a:r>
              <a:rPr lang="en-US" dirty="0"/>
              <a:t>Plotted Graphs to further understand data in pictorial form</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descr="A graph showing a line&#10;&#10;Description automatically generated with medium confidence">
            <a:extLst>
              <a:ext uri="{FF2B5EF4-FFF2-40B4-BE49-F238E27FC236}">
                <a16:creationId xmlns:a16="http://schemas.microsoft.com/office/drawing/2014/main" id="{58307DE5-CFBA-BE93-36B6-0927CAA597C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98735" y="2318385"/>
            <a:ext cx="5949315" cy="3117215"/>
          </a:xfrm>
          <a:prstGeom prst="rect">
            <a:avLst/>
          </a:prstGeom>
          <a:noFill/>
          <a:ln>
            <a:noFill/>
          </a:ln>
        </p:spPr>
      </p:pic>
      <p:sp>
        <p:nvSpPr>
          <p:cNvPr id="5" name="TextBox 4">
            <a:extLst>
              <a:ext uri="{FF2B5EF4-FFF2-40B4-BE49-F238E27FC236}">
                <a16:creationId xmlns:a16="http://schemas.microsoft.com/office/drawing/2014/main" id="{BC65F2FF-D516-9188-B7A5-57DCE5CD0207}"/>
              </a:ext>
            </a:extLst>
          </p:cNvPr>
          <p:cNvSpPr txBox="1"/>
          <p:nvPr/>
        </p:nvSpPr>
        <p:spPr>
          <a:xfrm>
            <a:off x="6096000" y="5643040"/>
            <a:ext cx="3586944" cy="369332"/>
          </a:xfrm>
          <a:prstGeom prst="rect">
            <a:avLst/>
          </a:prstGeom>
          <a:noFill/>
        </p:spPr>
        <p:txBody>
          <a:bodyPr wrap="none" rtlCol="0">
            <a:spAutoFit/>
          </a:bodyPr>
          <a:lstStyle/>
          <a:p>
            <a:r>
              <a:rPr lang="en-US" dirty="0"/>
              <a:t>Number of Complaints over Time</a:t>
            </a:r>
          </a:p>
        </p:txBody>
      </p:sp>
    </p:spTree>
    <p:extLst>
      <p:ext uri="{BB962C8B-B14F-4D97-AF65-F5344CB8AC3E}">
        <p14:creationId xmlns:p14="http://schemas.microsoft.com/office/powerpoint/2010/main" val="355114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descr="A graph of a graph&#10;&#10;Description automatically generated with medium confidence">
            <a:extLst>
              <a:ext uri="{FF2B5EF4-FFF2-40B4-BE49-F238E27FC236}">
                <a16:creationId xmlns:a16="http://schemas.microsoft.com/office/drawing/2014/main" id="{0F7F6D19-5D59-6369-14E0-BDB3A5DB7EE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63402"/>
            <a:ext cx="5711519" cy="2990615"/>
          </a:xfrm>
          <a:prstGeom prst="rect">
            <a:avLst/>
          </a:prstGeom>
          <a:noFill/>
          <a:ln>
            <a:noFill/>
          </a:ln>
        </p:spPr>
      </p:pic>
      <p:pic>
        <p:nvPicPr>
          <p:cNvPr id="5" name="Picture 4" descr="A graph of a graph&#10;&#10;Description automatically generated with medium confidence">
            <a:extLst>
              <a:ext uri="{FF2B5EF4-FFF2-40B4-BE49-F238E27FC236}">
                <a16:creationId xmlns:a16="http://schemas.microsoft.com/office/drawing/2014/main" id="{AD2731E3-202E-D12B-9D40-4D684A4FBD2B}"/>
              </a:ext>
            </a:extLst>
          </p:cNvPr>
          <p:cNvPicPr>
            <a:picLocks noChangeAspect="1"/>
          </p:cNvPicPr>
          <p:nvPr/>
        </p:nvPicPr>
        <p:blipFill>
          <a:blip r:embed="rId4"/>
          <a:stretch>
            <a:fillRect/>
          </a:stretch>
        </p:blipFill>
        <p:spPr>
          <a:xfrm>
            <a:off x="6016319" y="163402"/>
            <a:ext cx="6286744" cy="3277704"/>
          </a:xfrm>
          <a:prstGeom prst="rect">
            <a:avLst/>
          </a:prstGeom>
        </p:spPr>
      </p:pic>
      <p:pic>
        <p:nvPicPr>
          <p:cNvPr id="6" name="Picture 5" descr="A map of the united states&#10;&#10;Description automatically generated">
            <a:extLst>
              <a:ext uri="{FF2B5EF4-FFF2-40B4-BE49-F238E27FC236}">
                <a16:creationId xmlns:a16="http://schemas.microsoft.com/office/drawing/2014/main" id="{91321C1C-C20E-7343-D73C-AE03D0D1B3B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797590" y="3517304"/>
            <a:ext cx="5854700" cy="3064510"/>
          </a:xfrm>
          <a:prstGeom prst="rect">
            <a:avLst/>
          </a:prstGeom>
          <a:noFill/>
          <a:ln>
            <a:noFill/>
          </a:ln>
        </p:spPr>
      </p:pic>
    </p:spTree>
    <p:extLst>
      <p:ext uri="{BB962C8B-B14F-4D97-AF65-F5344CB8AC3E}">
        <p14:creationId xmlns:p14="http://schemas.microsoft.com/office/powerpoint/2010/main" val="2654928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CB8747-E75E-0E66-A64A-38F0937B7B26}"/>
              </a:ext>
            </a:extLst>
          </p:cNvPr>
          <p:cNvSpPr>
            <a:spLocks noGrp="1"/>
          </p:cNvSpPr>
          <p:nvPr>
            <p:ph type="title"/>
          </p:nvPr>
        </p:nvSpPr>
        <p:spPr>
          <a:xfrm>
            <a:off x="1043950" y="1179151"/>
            <a:ext cx="3300646" cy="4463889"/>
          </a:xfrm>
        </p:spPr>
        <p:txBody>
          <a:bodyPr anchor="ctr">
            <a:normAutofit/>
          </a:bodyPr>
          <a:lstStyle/>
          <a:p>
            <a:r>
              <a:rPr lang="en-US" dirty="0"/>
              <a:t>Data Interpretation</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66DB9EA-2838-0DE9-31FF-A2A0665F6C16}"/>
              </a:ext>
            </a:extLst>
          </p:cNvPr>
          <p:cNvSpPr>
            <a:spLocks noGrp="1"/>
          </p:cNvSpPr>
          <p:nvPr>
            <p:ph idx="1"/>
          </p:nvPr>
        </p:nvSpPr>
        <p:spPr>
          <a:xfrm>
            <a:off x="4978918" y="1109145"/>
            <a:ext cx="6341016" cy="4603900"/>
          </a:xfrm>
        </p:spPr>
        <p:txBody>
          <a:bodyPr anchor="ctr">
            <a:normAutofit/>
          </a:bodyPr>
          <a:lstStyle/>
          <a:p>
            <a:r>
              <a:rPr lang="en-US" dirty="0"/>
              <a:t>Inconsistency</a:t>
            </a:r>
          </a:p>
          <a:p>
            <a:r>
              <a:rPr lang="en-US" dirty="0"/>
              <a:t>Challenging to Analyze</a:t>
            </a:r>
          </a:p>
          <a:p>
            <a:r>
              <a:rPr lang="en-US" dirty="0"/>
              <a:t>Difference for Null and N/A</a:t>
            </a:r>
          </a:p>
          <a:p>
            <a:r>
              <a:rPr lang="en-US" dirty="0"/>
              <a:t>Graphs Insights</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9804625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CB8747-E75E-0E66-A64A-38F0937B7B26}"/>
              </a:ext>
            </a:extLst>
          </p:cNvPr>
          <p:cNvSpPr>
            <a:spLocks noGrp="1"/>
          </p:cNvSpPr>
          <p:nvPr>
            <p:ph type="title"/>
          </p:nvPr>
        </p:nvSpPr>
        <p:spPr>
          <a:xfrm>
            <a:off x="1043950" y="1179151"/>
            <a:ext cx="3300646" cy="4463889"/>
          </a:xfrm>
        </p:spPr>
        <p:txBody>
          <a:bodyPr anchor="ctr">
            <a:normAutofit/>
          </a:bodyPr>
          <a:lstStyle/>
          <a:p>
            <a:r>
              <a:rPr lang="en-US" dirty="0"/>
              <a:t>GCP Operations</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66DB9EA-2838-0DE9-31FF-A2A0665F6C16}"/>
              </a:ext>
            </a:extLst>
          </p:cNvPr>
          <p:cNvSpPr>
            <a:spLocks noGrp="1"/>
          </p:cNvSpPr>
          <p:nvPr>
            <p:ph idx="1"/>
          </p:nvPr>
        </p:nvSpPr>
        <p:spPr>
          <a:xfrm>
            <a:off x="4978918" y="1109145"/>
            <a:ext cx="6341016" cy="4603900"/>
          </a:xfrm>
        </p:spPr>
        <p:txBody>
          <a:bodyPr anchor="ctr">
            <a:normAutofit/>
          </a:bodyPr>
          <a:lstStyle/>
          <a:p>
            <a:r>
              <a:rPr lang="en-US" dirty="0"/>
              <a:t>Creation of IndigoDemo Project</a:t>
            </a:r>
          </a:p>
          <a:p>
            <a:r>
              <a:rPr lang="en-US" dirty="0"/>
              <a:t>Creating Storage Bucket – credit-data-bucket</a:t>
            </a:r>
          </a:p>
          <a:p>
            <a:r>
              <a:rPr lang="en-US" dirty="0"/>
              <a:t>Creating </a:t>
            </a:r>
            <a:r>
              <a:rPr lang="en-US" dirty="0" err="1"/>
              <a:t>CreditDataset</a:t>
            </a:r>
            <a:r>
              <a:rPr lang="en-US" dirty="0"/>
              <a:t> and </a:t>
            </a:r>
            <a:r>
              <a:rPr lang="en-US" dirty="0" err="1"/>
              <a:t>CreditAll</a:t>
            </a:r>
            <a:r>
              <a:rPr lang="en-US" dirty="0"/>
              <a:t> Table for </a:t>
            </a:r>
            <a:r>
              <a:rPr lang="en-US" dirty="0" err="1"/>
              <a:t>BigQuery</a:t>
            </a:r>
            <a:endParaRPr lang="en-US" dirty="0"/>
          </a:p>
          <a:p>
            <a:r>
              <a:rPr lang="en-US" dirty="0"/>
              <a:t>Creating </a:t>
            </a:r>
            <a:r>
              <a:rPr lang="en-US" dirty="0" err="1"/>
              <a:t>Dataproc</a:t>
            </a:r>
            <a:r>
              <a:rPr lang="en-US" dirty="0"/>
              <a:t> Cluster for HDFS Systems</a:t>
            </a:r>
          </a:p>
          <a:p>
            <a:r>
              <a:rPr lang="en-US" dirty="0"/>
              <a:t>Running Linux Commands on VM for Data Transfer and Query </a:t>
            </a:r>
            <a:r>
              <a:rPr lang="en-US" dirty="0" err="1"/>
              <a:t>Exevcution</a:t>
            </a:r>
            <a:endParaRPr lang="en-US" dirty="0"/>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26268630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CB8747-E75E-0E66-A64A-38F0937B7B26}"/>
              </a:ext>
            </a:extLst>
          </p:cNvPr>
          <p:cNvSpPr>
            <a:spLocks noGrp="1"/>
          </p:cNvSpPr>
          <p:nvPr>
            <p:ph type="title"/>
          </p:nvPr>
        </p:nvSpPr>
        <p:spPr>
          <a:xfrm>
            <a:off x="872066" y="1179151"/>
            <a:ext cx="3472530" cy="4463889"/>
          </a:xfrm>
        </p:spPr>
        <p:txBody>
          <a:bodyPr anchor="ctr">
            <a:normAutofit/>
          </a:bodyPr>
          <a:lstStyle/>
          <a:p>
            <a:r>
              <a:rPr lang="en-US" dirty="0"/>
              <a:t>Hadoop Implementation</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66DB9EA-2838-0DE9-31FF-A2A0665F6C16}"/>
              </a:ext>
            </a:extLst>
          </p:cNvPr>
          <p:cNvSpPr>
            <a:spLocks noGrp="1"/>
          </p:cNvSpPr>
          <p:nvPr>
            <p:ph idx="1"/>
          </p:nvPr>
        </p:nvSpPr>
        <p:spPr>
          <a:xfrm>
            <a:off x="4978918" y="1109145"/>
            <a:ext cx="6341016" cy="4603900"/>
          </a:xfrm>
        </p:spPr>
        <p:txBody>
          <a:bodyPr anchor="ctr">
            <a:normAutofit/>
          </a:bodyPr>
          <a:lstStyle/>
          <a:p>
            <a:r>
              <a:rPr lang="en-US" dirty="0"/>
              <a:t>Hive and Spark Implemented</a:t>
            </a:r>
          </a:p>
          <a:p>
            <a:r>
              <a:rPr lang="en-US" dirty="0"/>
              <a:t>Results as follows:</a:t>
            </a:r>
          </a:p>
          <a:p>
            <a:pPr marL="0" indent="0">
              <a:buNone/>
            </a:pPr>
            <a:endParaRPr lang="en-US" dirty="0"/>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aphicFrame>
        <p:nvGraphicFramePr>
          <p:cNvPr id="7" name="Table 6">
            <a:extLst>
              <a:ext uri="{FF2B5EF4-FFF2-40B4-BE49-F238E27FC236}">
                <a16:creationId xmlns:a16="http://schemas.microsoft.com/office/drawing/2014/main" id="{70E8BD0D-6705-66E8-2399-7BE0BAC2F11E}"/>
              </a:ext>
            </a:extLst>
          </p:cNvPr>
          <p:cNvGraphicFramePr>
            <a:graphicFrameLocks noGrp="1"/>
          </p:cNvGraphicFramePr>
          <p:nvPr>
            <p:extLst>
              <p:ext uri="{D42A27DB-BD31-4B8C-83A1-F6EECF244321}">
                <p14:modId xmlns:p14="http://schemas.microsoft.com/office/powerpoint/2010/main" val="224601914"/>
              </p:ext>
            </p:extLst>
          </p:nvPr>
        </p:nvGraphicFramePr>
        <p:xfrm>
          <a:off x="5513917" y="3908809"/>
          <a:ext cx="5271017" cy="1355050"/>
        </p:xfrm>
        <a:graphic>
          <a:graphicData uri="http://schemas.openxmlformats.org/drawingml/2006/table">
            <a:tbl>
              <a:tblPr firstRow="1" bandRow="1">
                <a:tableStyleId>{5C22544A-7EE6-4342-B048-85BDC9FD1C3A}</a:tableStyleId>
              </a:tblPr>
              <a:tblGrid>
                <a:gridCol w="3581400">
                  <a:extLst>
                    <a:ext uri="{9D8B030D-6E8A-4147-A177-3AD203B41FA5}">
                      <a16:colId xmlns:a16="http://schemas.microsoft.com/office/drawing/2014/main" val="2151784931"/>
                    </a:ext>
                  </a:extLst>
                </a:gridCol>
                <a:gridCol w="838200">
                  <a:extLst>
                    <a:ext uri="{9D8B030D-6E8A-4147-A177-3AD203B41FA5}">
                      <a16:colId xmlns:a16="http://schemas.microsoft.com/office/drawing/2014/main" val="976349887"/>
                    </a:ext>
                  </a:extLst>
                </a:gridCol>
                <a:gridCol w="851417">
                  <a:extLst>
                    <a:ext uri="{9D8B030D-6E8A-4147-A177-3AD203B41FA5}">
                      <a16:colId xmlns:a16="http://schemas.microsoft.com/office/drawing/2014/main" val="1387948378"/>
                    </a:ext>
                  </a:extLst>
                </a:gridCol>
              </a:tblGrid>
              <a:tr h="266363">
                <a:tc>
                  <a:txBody>
                    <a:bodyPr/>
                    <a:lstStyle/>
                    <a:p>
                      <a:pPr algn="ctr" fontAlgn="ctr"/>
                      <a:r>
                        <a:rPr lang="en-US" sz="1100" b="0" i="0" u="none" strike="noStrike" dirty="0">
                          <a:solidFill>
                            <a:schemeClr val="bg1"/>
                          </a:solidFill>
                          <a:effectLst/>
                          <a:latin typeface="Aptos Narrow" panose="020B0004020202020204" pitchFamily="34" charset="0"/>
                        </a:rPr>
                        <a:t>Query</a:t>
                      </a:r>
                    </a:p>
                  </a:txBody>
                  <a:tcPr marL="9525" marR="9525" marT="9525" marB="0" anchor="ctr"/>
                </a:tc>
                <a:tc>
                  <a:txBody>
                    <a:bodyPr/>
                    <a:lstStyle/>
                    <a:p>
                      <a:pPr algn="ctr" fontAlgn="ctr"/>
                      <a:r>
                        <a:rPr lang="en-US" sz="1100" b="0" i="0" u="none" strike="noStrike" dirty="0">
                          <a:solidFill>
                            <a:schemeClr val="bg1"/>
                          </a:solidFill>
                          <a:effectLst/>
                          <a:latin typeface="Aptos Narrow" panose="020B0004020202020204" pitchFamily="34" charset="0"/>
                        </a:rPr>
                        <a:t>Hive</a:t>
                      </a:r>
                    </a:p>
                  </a:txBody>
                  <a:tcPr marL="9525" marR="9525" marT="9525" marB="0" anchor="ctr"/>
                </a:tc>
                <a:tc>
                  <a:txBody>
                    <a:bodyPr/>
                    <a:lstStyle/>
                    <a:p>
                      <a:pPr algn="ctr" fontAlgn="ctr"/>
                      <a:r>
                        <a:rPr lang="en-US" sz="1100" b="0" i="0" u="none" strike="noStrike" dirty="0">
                          <a:solidFill>
                            <a:schemeClr val="bg1"/>
                          </a:solidFill>
                          <a:effectLst/>
                          <a:latin typeface="Aptos Narrow" panose="020B0004020202020204" pitchFamily="34" charset="0"/>
                        </a:rPr>
                        <a:t>Spark</a:t>
                      </a:r>
                    </a:p>
                  </a:txBody>
                  <a:tcPr marL="9525" marR="9525" marT="9525" marB="0" anchor="ctr"/>
                </a:tc>
                <a:extLst>
                  <a:ext uri="{0D108BD9-81ED-4DB2-BD59-A6C34878D82A}">
                    <a16:rowId xmlns:a16="http://schemas.microsoft.com/office/drawing/2014/main" val="4257719169"/>
                  </a:ext>
                </a:extLst>
              </a:tr>
              <a:tr h="168367">
                <a:tc>
                  <a:txBody>
                    <a:bodyPr/>
                    <a:lstStyle/>
                    <a:p>
                      <a:pPr algn="l" fontAlgn="b"/>
                      <a:r>
                        <a:rPr lang="en-US" sz="1100" b="0" i="0" u="none" strike="noStrike" dirty="0">
                          <a:solidFill>
                            <a:srgbClr val="000000"/>
                          </a:solidFill>
                          <a:effectLst/>
                          <a:latin typeface="Aptos Narrow" panose="020B0004020202020204" pitchFamily="34" charset="0"/>
                        </a:rPr>
                        <a:t>Top 10 Rows</a:t>
                      </a:r>
                    </a:p>
                  </a:txBody>
                  <a:tcPr marL="9525" marR="9525" marT="9525" marB="0" anchor="b"/>
                </a:tc>
                <a:tc>
                  <a:txBody>
                    <a:bodyPr/>
                    <a:lstStyle/>
                    <a:p>
                      <a:pPr algn="r" fontAlgn="b"/>
                      <a:r>
                        <a:rPr lang="en-US" sz="1100" b="0" i="0" u="none" strike="noStrike">
                          <a:solidFill>
                            <a:srgbClr val="000000"/>
                          </a:solidFill>
                          <a:effectLst/>
                          <a:latin typeface="Aptos Narrow" panose="020B0004020202020204" pitchFamily="34" charset="0"/>
                        </a:rPr>
                        <a:t>39.473</a:t>
                      </a:r>
                    </a:p>
                  </a:txBody>
                  <a:tcPr marL="9525" marR="9525" marT="9525" marB="0" anchor="b"/>
                </a:tc>
                <a:tc>
                  <a:txBody>
                    <a:bodyPr/>
                    <a:lstStyle/>
                    <a:p>
                      <a:pPr algn="r" fontAlgn="b"/>
                      <a:r>
                        <a:rPr lang="en-US" sz="1100" b="0" i="0" u="none" strike="noStrike">
                          <a:solidFill>
                            <a:srgbClr val="000000"/>
                          </a:solidFill>
                          <a:effectLst/>
                          <a:latin typeface="Aptos Narrow" panose="020B0004020202020204" pitchFamily="34" charset="0"/>
                        </a:rPr>
                        <a:t>7.172</a:t>
                      </a:r>
                    </a:p>
                  </a:txBody>
                  <a:tcPr marL="9525" marR="9525" marT="9525" marB="0" anchor="b"/>
                </a:tc>
                <a:extLst>
                  <a:ext uri="{0D108BD9-81ED-4DB2-BD59-A6C34878D82A}">
                    <a16:rowId xmlns:a16="http://schemas.microsoft.com/office/drawing/2014/main" val="2165761242"/>
                  </a:ext>
                </a:extLst>
              </a:tr>
              <a:tr h="167204">
                <a:tc>
                  <a:txBody>
                    <a:bodyPr/>
                    <a:lstStyle/>
                    <a:p>
                      <a:pPr algn="l" fontAlgn="b"/>
                      <a:r>
                        <a:rPr lang="en-US" sz="1100" b="0" i="0" u="none" strike="noStrike">
                          <a:solidFill>
                            <a:srgbClr val="000000"/>
                          </a:solidFill>
                          <a:effectLst/>
                          <a:latin typeface="Aptos Narrow" panose="020B0004020202020204" pitchFamily="34" charset="0"/>
                        </a:rPr>
                        <a:t>Top 10 Rows + Selected Columns</a:t>
                      </a:r>
                    </a:p>
                  </a:txBody>
                  <a:tcPr marL="9525" marR="9525" marT="9525" marB="0" anchor="b"/>
                </a:tc>
                <a:tc>
                  <a:txBody>
                    <a:bodyPr/>
                    <a:lstStyle/>
                    <a:p>
                      <a:pPr algn="r" fontAlgn="b"/>
                      <a:r>
                        <a:rPr lang="en-US" sz="1100" b="0" i="0" u="none" strike="noStrike">
                          <a:solidFill>
                            <a:srgbClr val="000000"/>
                          </a:solidFill>
                          <a:effectLst/>
                          <a:latin typeface="Aptos Narrow" panose="020B0004020202020204" pitchFamily="34" charset="0"/>
                        </a:rPr>
                        <a:t>23.397</a:t>
                      </a:r>
                    </a:p>
                  </a:txBody>
                  <a:tcPr marL="9525" marR="9525" marT="9525" marB="0" anchor="b"/>
                </a:tc>
                <a:tc>
                  <a:txBody>
                    <a:bodyPr/>
                    <a:lstStyle/>
                    <a:p>
                      <a:pPr algn="r" fontAlgn="b"/>
                      <a:r>
                        <a:rPr lang="en-US" sz="1100" b="0" i="0" u="none" strike="noStrike" dirty="0">
                          <a:solidFill>
                            <a:srgbClr val="000000"/>
                          </a:solidFill>
                          <a:effectLst/>
                          <a:latin typeface="Aptos Narrow" panose="020B0004020202020204" pitchFamily="34" charset="0"/>
                        </a:rPr>
                        <a:t>0.622</a:t>
                      </a:r>
                    </a:p>
                  </a:txBody>
                  <a:tcPr marL="9525" marR="9525" marT="9525" marB="0" anchor="b"/>
                </a:tc>
                <a:extLst>
                  <a:ext uri="{0D108BD9-81ED-4DB2-BD59-A6C34878D82A}">
                    <a16:rowId xmlns:a16="http://schemas.microsoft.com/office/drawing/2014/main" val="3160809965"/>
                  </a:ext>
                </a:extLst>
              </a:tr>
              <a:tr h="200644">
                <a:tc>
                  <a:txBody>
                    <a:bodyPr/>
                    <a:lstStyle/>
                    <a:p>
                      <a:pPr algn="l" fontAlgn="b"/>
                      <a:r>
                        <a:rPr lang="en-US" sz="1100" b="0" i="0" u="none" strike="noStrike">
                          <a:solidFill>
                            <a:srgbClr val="000000"/>
                          </a:solidFill>
                          <a:effectLst/>
                          <a:latin typeface="Aptos Narrow" panose="020B0004020202020204" pitchFamily="34" charset="0"/>
                        </a:rPr>
                        <a:t>Response Ratio</a:t>
                      </a:r>
                    </a:p>
                  </a:txBody>
                  <a:tcPr marL="9525" marR="9525" marT="9525" marB="0" anchor="b"/>
                </a:tc>
                <a:tc>
                  <a:txBody>
                    <a:bodyPr/>
                    <a:lstStyle/>
                    <a:p>
                      <a:pPr algn="r" fontAlgn="b"/>
                      <a:r>
                        <a:rPr lang="en-US" sz="1100" b="0" i="0" u="none" strike="noStrike">
                          <a:solidFill>
                            <a:srgbClr val="000000"/>
                          </a:solidFill>
                          <a:effectLst/>
                          <a:latin typeface="Aptos Narrow" panose="020B0004020202020204" pitchFamily="34" charset="0"/>
                        </a:rPr>
                        <a:t>21.114</a:t>
                      </a:r>
                    </a:p>
                  </a:txBody>
                  <a:tcPr marL="9525" marR="9525" marT="9525" marB="0" anchor="b"/>
                </a:tc>
                <a:tc>
                  <a:txBody>
                    <a:bodyPr/>
                    <a:lstStyle/>
                    <a:p>
                      <a:pPr algn="r" fontAlgn="b"/>
                      <a:r>
                        <a:rPr lang="en-US" sz="1100" b="0" i="0" u="none" strike="noStrike">
                          <a:solidFill>
                            <a:srgbClr val="000000"/>
                          </a:solidFill>
                          <a:effectLst/>
                          <a:latin typeface="Aptos Narrow" panose="020B0004020202020204" pitchFamily="34" charset="0"/>
                        </a:rPr>
                        <a:t>21.681</a:t>
                      </a:r>
                    </a:p>
                  </a:txBody>
                  <a:tcPr marL="9525" marR="9525" marT="9525" marB="0" anchor="b"/>
                </a:tc>
                <a:extLst>
                  <a:ext uri="{0D108BD9-81ED-4DB2-BD59-A6C34878D82A}">
                    <a16:rowId xmlns:a16="http://schemas.microsoft.com/office/drawing/2014/main" val="564729985"/>
                  </a:ext>
                </a:extLst>
              </a:tr>
              <a:tr h="250424">
                <a:tc>
                  <a:txBody>
                    <a:bodyPr/>
                    <a:lstStyle/>
                    <a:p>
                      <a:pPr algn="l" fontAlgn="b"/>
                      <a:r>
                        <a:rPr lang="en-US" sz="1100" b="0" i="0" u="none" strike="noStrike">
                          <a:solidFill>
                            <a:srgbClr val="000000"/>
                          </a:solidFill>
                          <a:effectLst/>
                          <a:latin typeface="Aptos Narrow" panose="020B0004020202020204" pitchFamily="34" charset="0"/>
                        </a:rPr>
                        <a:t>Most Common Issues in Credit Cards</a:t>
                      </a:r>
                    </a:p>
                  </a:txBody>
                  <a:tcPr marL="9525" marR="9525" marT="9525" marB="0" anchor="b"/>
                </a:tc>
                <a:tc>
                  <a:txBody>
                    <a:bodyPr/>
                    <a:lstStyle/>
                    <a:p>
                      <a:pPr algn="r" fontAlgn="b"/>
                      <a:r>
                        <a:rPr lang="en-US" sz="1100" b="0" i="0" u="none" strike="noStrike">
                          <a:solidFill>
                            <a:srgbClr val="000000"/>
                          </a:solidFill>
                          <a:effectLst/>
                          <a:latin typeface="Aptos Narrow" panose="020B0004020202020204" pitchFamily="34" charset="0"/>
                        </a:rPr>
                        <a:t>20.317</a:t>
                      </a:r>
                    </a:p>
                  </a:txBody>
                  <a:tcPr marL="9525" marR="9525" marT="9525" marB="0" anchor="b"/>
                </a:tc>
                <a:tc>
                  <a:txBody>
                    <a:bodyPr/>
                    <a:lstStyle/>
                    <a:p>
                      <a:pPr algn="r" fontAlgn="b"/>
                      <a:r>
                        <a:rPr lang="en-US" sz="1100" b="0" i="0" u="none" strike="noStrike">
                          <a:solidFill>
                            <a:srgbClr val="000000"/>
                          </a:solidFill>
                          <a:effectLst/>
                          <a:latin typeface="Aptos Narrow" panose="020B0004020202020204" pitchFamily="34" charset="0"/>
                        </a:rPr>
                        <a:t>22.611</a:t>
                      </a:r>
                    </a:p>
                  </a:txBody>
                  <a:tcPr marL="9525" marR="9525" marT="9525" marB="0" anchor="b"/>
                </a:tc>
                <a:extLst>
                  <a:ext uri="{0D108BD9-81ED-4DB2-BD59-A6C34878D82A}">
                    <a16:rowId xmlns:a16="http://schemas.microsoft.com/office/drawing/2014/main" val="706252236"/>
                  </a:ext>
                </a:extLst>
              </a:tr>
              <a:tr h="283289">
                <a:tc>
                  <a:txBody>
                    <a:bodyPr/>
                    <a:lstStyle/>
                    <a:p>
                      <a:pPr algn="l" fontAlgn="b"/>
                      <a:r>
                        <a:rPr lang="en-US" sz="1100" b="0" i="0" u="none" strike="noStrike">
                          <a:solidFill>
                            <a:srgbClr val="000000"/>
                          </a:solidFill>
                          <a:effectLst/>
                          <a:latin typeface="Aptos Narrow" panose="020B0004020202020204" pitchFamily="34" charset="0"/>
                        </a:rPr>
                        <a:t>Most Common SubIssue in Other Products</a:t>
                      </a:r>
                    </a:p>
                  </a:txBody>
                  <a:tcPr marL="9525" marR="9525" marT="9525" marB="0" anchor="b"/>
                </a:tc>
                <a:tc>
                  <a:txBody>
                    <a:bodyPr/>
                    <a:lstStyle/>
                    <a:p>
                      <a:pPr algn="r" fontAlgn="b"/>
                      <a:r>
                        <a:rPr lang="en-US" sz="1100" b="0" i="0" u="none" strike="noStrike">
                          <a:solidFill>
                            <a:srgbClr val="000000"/>
                          </a:solidFill>
                          <a:effectLst/>
                          <a:latin typeface="Aptos Narrow" panose="020B0004020202020204" pitchFamily="34" charset="0"/>
                        </a:rPr>
                        <a:t>20.721</a:t>
                      </a:r>
                    </a:p>
                  </a:txBody>
                  <a:tcPr marL="9525" marR="9525" marT="9525" marB="0" anchor="b"/>
                </a:tc>
                <a:tc>
                  <a:txBody>
                    <a:bodyPr/>
                    <a:lstStyle/>
                    <a:p>
                      <a:pPr algn="r" fontAlgn="b"/>
                      <a:r>
                        <a:rPr lang="en-US" sz="1100" b="0" i="0" u="none" strike="noStrike" dirty="0">
                          <a:solidFill>
                            <a:srgbClr val="000000"/>
                          </a:solidFill>
                          <a:effectLst/>
                          <a:latin typeface="Aptos Narrow" panose="020B0004020202020204" pitchFamily="34" charset="0"/>
                        </a:rPr>
                        <a:t>14.464</a:t>
                      </a:r>
                    </a:p>
                  </a:txBody>
                  <a:tcPr marL="9525" marR="9525" marT="9525" marB="0" anchor="b"/>
                </a:tc>
                <a:extLst>
                  <a:ext uri="{0D108BD9-81ED-4DB2-BD59-A6C34878D82A}">
                    <a16:rowId xmlns:a16="http://schemas.microsoft.com/office/drawing/2014/main" val="2471942504"/>
                  </a:ext>
                </a:extLst>
              </a:tr>
            </a:tbl>
          </a:graphicData>
        </a:graphic>
      </p:graphicFrame>
    </p:spTree>
    <p:extLst>
      <p:ext uri="{BB962C8B-B14F-4D97-AF65-F5344CB8AC3E}">
        <p14:creationId xmlns:p14="http://schemas.microsoft.com/office/powerpoint/2010/main" val="32025415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87FD6-14DB-B06A-3A01-CD77D26E224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7E181240-79B8-45C6-069F-7E4EF5F82832}"/>
              </a:ext>
            </a:extLst>
          </p:cNvPr>
          <p:cNvSpPr>
            <a:spLocks noGrp="1"/>
          </p:cNvSpPr>
          <p:nvPr>
            <p:ph idx="1"/>
          </p:nvPr>
        </p:nvSpPr>
        <p:spPr>
          <a:xfrm>
            <a:off x="677334" y="1398589"/>
            <a:ext cx="8596668" cy="3880773"/>
          </a:xfrm>
        </p:spPr>
        <p:txBody>
          <a:bodyPr/>
          <a:lstStyle/>
          <a:p>
            <a:r>
              <a:rPr lang="en-US" dirty="0"/>
              <a:t>Changes of Product affect number of complaints received</a:t>
            </a:r>
          </a:p>
          <a:p>
            <a:r>
              <a:rPr lang="en-US" dirty="0"/>
              <a:t>Tables and Visualizations are needed for analysis</a:t>
            </a:r>
          </a:p>
          <a:p>
            <a:r>
              <a:rPr lang="en-US" dirty="0"/>
              <a:t>GCP </a:t>
            </a:r>
            <a:r>
              <a:rPr lang="en-US" dirty="0" err="1"/>
              <a:t>BigQuery</a:t>
            </a:r>
            <a:r>
              <a:rPr lang="en-US" dirty="0"/>
              <a:t> is efficient for </a:t>
            </a:r>
            <a:r>
              <a:rPr lang="en-US" dirty="0" err="1"/>
              <a:t>BigData</a:t>
            </a:r>
            <a:r>
              <a:rPr lang="en-US" dirty="0"/>
              <a:t> (~1GB for </a:t>
            </a:r>
            <a:r>
              <a:rPr lang="en-US" dirty="0" err="1"/>
              <a:t>CreditFull.tsv</a:t>
            </a:r>
            <a:r>
              <a:rPr lang="en-US" dirty="0"/>
              <a:t>)</a:t>
            </a:r>
          </a:p>
          <a:p>
            <a:r>
              <a:rPr lang="en-US" dirty="0"/>
              <a:t>Spark is quick when compared to Hive</a:t>
            </a:r>
          </a:p>
          <a:p>
            <a:r>
              <a:rPr lang="en-US" dirty="0"/>
              <a:t>Complaints can be used to analyze the Customer Requirements</a:t>
            </a:r>
          </a:p>
        </p:txBody>
      </p:sp>
    </p:spTree>
    <p:extLst>
      <p:ext uri="{BB962C8B-B14F-4D97-AF65-F5344CB8AC3E}">
        <p14:creationId xmlns:p14="http://schemas.microsoft.com/office/powerpoint/2010/main" val="133488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84572DC-85DE-9D22-5D51-96F6AF1540DA}"/>
              </a:ext>
            </a:extLst>
          </p:cNvPr>
          <p:cNvSpPr/>
          <p:nvPr/>
        </p:nvSpPr>
        <p:spPr>
          <a:xfrm>
            <a:off x="4329684" y="2967335"/>
            <a:ext cx="3532635" cy="92333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5400" b="1" cap="none" spc="0" dirty="0">
                <a:ln/>
                <a:solidFill>
                  <a:schemeClr val="accent3"/>
                </a:solidFill>
                <a:effectLst/>
              </a:rPr>
              <a:t>Thank You</a:t>
            </a:r>
          </a:p>
        </p:txBody>
      </p:sp>
    </p:spTree>
    <p:extLst>
      <p:ext uri="{BB962C8B-B14F-4D97-AF65-F5344CB8AC3E}">
        <p14:creationId xmlns:p14="http://schemas.microsoft.com/office/powerpoint/2010/main" val="2497117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64F3A-2BF4-4968-67A9-91C6AC5533DC}"/>
              </a:ext>
            </a:extLst>
          </p:cNvPr>
          <p:cNvSpPr>
            <a:spLocks noGrp="1"/>
          </p:cNvSpPr>
          <p:nvPr>
            <p:ph type="title"/>
          </p:nvPr>
        </p:nvSpPr>
        <p:spPr>
          <a:xfrm>
            <a:off x="677334" y="609600"/>
            <a:ext cx="8596668" cy="642730"/>
          </a:xfrm>
        </p:spPr>
        <p:txBody>
          <a:bodyPr/>
          <a:lstStyle/>
          <a:p>
            <a:r>
              <a:rPr lang="en-US" dirty="0"/>
              <a:t>Contents</a:t>
            </a:r>
          </a:p>
        </p:txBody>
      </p:sp>
      <p:sp>
        <p:nvSpPr>
          <p:cNvPr id="3" name="Content Placeholder 2">
            <a:extLst>
              <a:ext uri="{FF2B5EF4-FFF2-40B4-BE49-F238E27FC236}">
                <a16:creationId xmlns:a16="http://schemas.microsoft.com/office/drawing/2014/main" id="{4B9033D2-84EA-7630-A702-3F2C0870CA62}"/>
              </a:ext>
            </a:extLst>
          </p:cNvPr>
          <p:cNvSpPr>
            <a:spLocks noGrp="1"/>
          </p:cNvSpPr>
          <p:nvPr>
            <p:ph idx="1"/>
          </p:nvPr>
        </p:nvSpPr>
        <p:spPr>
          <a:xfrm>
            <a:off x="677334" y="1252331"/>
            <a:ext cx="8596668" cy="5247860"/>
          </a:xfrm>
        </p:spPr>
        <p:txBody>
          <a:bodyPr>
            <a:normAutofit/>
          </a:bodyPr>
          <a:lstStyle/>
          <a:p>
            <a:pPr>
              <a:buFont typeface="Courier New" panose="02070309020205020404" pitchFamily="49" charset="0"/>
              <a:buChar char="o"/>
            </a:pPr>
            <a:r>
              <a:rPr lang="en-US" dirty="0"/>
              <a:t>Generation</a:t>
            </a:r>
          </a:p>
          <a:p>
            <a:pPr>
              <a:buFont typeface="Courier New" panose="02070309020205020404" pitchFamily="49" charset="0"/>
              <a:buChar char="o"/>
            </a:pPr>
            <a:r>
              <a:rPr lang="en-US" dirty="0"/>
              <a:t>Collection</a:t>
            </a:r>
          </a:p>
          <a:p>
            <a:pPr>
              <a:buFont typeface="Courier New" panose="02070309020205020404" pitchFamily="49" charset="0"/>
              <a:buChar char="o"/>
            </a:pPr>
            <a:r>
              <a:rPr lang="en-US" dirty="0"/>
              <a:t>Processing</a:t>
            </a:r>
          </a:p>
          <a:p>
            <a:pPr>
              <a:buFont typeface="Courier New" panose="02070309020205020404" pitchFamily="49" charset="0"/>
              <a:buChar char="o"/>
            </a:pPr>
            <a:r>
              <a:rPr lang="en-US" dirty="0"/>
              <a:t>Storage</a:t>
            </a:r>
          </a:p>
          <a:p>
            <a:pPr>
              <a:buFont typeface="Courier New" panose="02070309020205020404" pitchFamily="49" charset="0"/>
              <a:buChar char="o"/>
            </a:pPr>
            <a:r>
              <a:rPr lang="en-US" dirty="0"/>
              <a:t>Management</a:t>
            </a:r>
          </a:p>
          <a:p>
            <a:pPr>
              <a:buFont typeface="Courier New" panose="02070309020205020404" pitchFamily="49" charset="0"/>
              <a:buChar char="o"/>
            </a:pPr>
            <a:r>
              <a:rPr lang="en-US" dirty="0"/>
              <a:t>Analysis</a:t>
            </a:r>
          </a:p>
          <a:p>
            <a:pPr>
              <a:buFont typeface="Courier New" panose="02070309020205020404" pitchFamily="49" charset="0"/>
              <a:buChar char="o"/>
            </a:pPr>
            <a:r>
              <a:rPr lang="en-US" dirty="0"/>
              <a:t>Visualization</a:t>
            </a:r>
          </a:p>
          <a:p>
            <a:pPr>
              <a:buFont typeface="Courier New" panose="02070309020205020404" pitchFamily="49" charset="0"/>
              <a:buChar char="o"/>
            </a:pPr>
            <a:r>
              <a:rPr lang="en-US" dirty="0"/>
              <a:t>Interpretation</a:t>
            </a:r>
          </a:p>
          <a:p>
            <a:pPr>
              <a:buFont typeface="Courier New" panose="02070309020205020404" pitchFamily="49" charset="0"/>
              <a:buChar char="o"/>
            </a:pPr>
            <a:r>
              <a:rPr lang="en-US" dirty="0"/>
              <a:t>GCP Operations</a:t>
            </a:r>
          </a:p>
          <a:p>
            <a:pPr>
              <a:buFont typeface="Courier New" panose="02070309020205020404" pitchFamily="49" charset="0"/>
              <a:buChar char="o"/>
            </a:pPr>
            <a:r>
              <a:rPr lang="en-US" dirty="0"/>
              <a:t>Hadoop Implementation</a:t>
            </a:r>
          </a:p>
          <a:p>
            <a:pPr>
              <a:buFont typeface="Courier New" panose="02070309020205020404" pitchFamily="49" charset="0"/>
              <a:buChar char="o"/>
            </a:pPr>
            <a:r>
              <a:rPr lang="en-US" dirty="0"/>
              <a:t>Conclusion</a:t>
            </a:r>
          </a:p>
        </p:txBody>
      </p:sp>
    </p:spTree>
    <p:extLst>
      <p:ext uri="{BB962C8B-B14F-4D97-AF65-F5344CB8AC3E}">
        <p14:creationId xmlns:p14="http://schemas.microsoft.com/office/powerpoint/2010/main" val="39012386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248F5-F95B-A1DA-8E28-738024EDB25B}"/>
              </a:ext>
            </a:extLst>
          </p:cNvPr>
          <p:cNvSpPr>
            <a:spLocks noGrp="1"/>
          </p:cNvSpPr>
          <p:nvPr>
            <p:ph type="title"/>
          </p:nvPr>
        </p:nvSpPr>
        <p:spPr>
          <a:xfrm>
            <a:off x="1043950" y="1179151"/>
            <a:ext cx="3300646" cy="4463889"/>
          </a:xfrm>
        </p:spPr>
        <p:txBody>
          <a:bodyPr anchor="ctr">
            <a:normAutofit/>
          </a:bodyPr>
          <a:lstStyle/>
          <a:p>
            <a:r>
              <a:rPr lang="en-US" dirty="0"/>
              <a:t>Data</a:t>
            </a:r>
            <a:br>
              <a:rPr lang="en-US" dirty="0"/>
            </a:br>
            <a:r>
              <a:rPr lang="en-US" dirty="0"/>
              <a:t>Generation</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6E6D8C8-6131-3332-154E-3A6BCEFB26ED}"/>
              </a:ext>
            </a:extLst>
          </p:cNvPr>
          <p:cNvSpPr>
            <a:spLocks noGrp="1"/>
          </p:cNvSpPr>
          <p:nvPr>
            <p:ph idx="1"/>
          </p:nvPr>
        </p:nvSpPr>
        <p:spPr>
          <a:xfrm>
            <a:off x="4978918" y="1109145"/>
            <a:ext cx="6341016" cy="4603900"/>
          </a:xfrm>
        </p:spPr>
        <p:txBody>
          <a:bodyPr anchor="ctr">
            <a:normAutofit/>
          </a:bodyPr>
          <a:lstStyle/>
          <a:p>
            <a:r>
              <a:rPr lang="en-US" dirty="0"/>
              <a:t>Complaints Data</a:t>
            </a:r>
          </a:p>
          <a:p>
            <a:r>
              <a:rPr lang="en-US" dirty="0"/>
              <a:t>Consumer Complaint Database</a:t>
            </a:r>
          </a:p>
          <a:p>
            <a:r>
              <a:rPr lang="en-US" dirty="0"/>
              <a:t>Published by CFPB</a:t>
            </a:r>
          </a:p>
          <a:p>
            <a:r>
              <a:rPr lang="en-US" dirty="0"/>
              <a:t>For Public Access </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4480057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3248F5-F95B-A1DA-8E28-738024EDB25B}"/>
              </a:ext>
            </a:extLst>
          </p:cNvPr>
          <p:cNvSpPr>
            <a:spLocks noGrp="1"/>
          </p:cNvSpPr>
          <p:nvPr>
            <p:ph type="title"/>
          </p:nvPr>
        </p:nvSpPr>
        <p:spPr>
          <a:xfrm>
            <a:off x="1043950" y="1179151"/>
            <a:ext cx="3300646" cy="4463889"/>
          </a:xfrm>
        </p:spPr>
        <p:txBody>
          <a:bodyPr anchor="ctr">
            <a:normAutofit/>
          </a:bodyPr>
          <a:lstStyle/>
          <a:p>
            <a:r>
              <a:rPr lang="en-US" dirty="0"/>
              <a:t>Data</a:t>
            </a:r>
            <a:br>
              <a:rPr lang="en-US" dirty="0"/>
            </a:br>
            <a:r>
              <a:rPr lang="en-US" dirty="0"/>
              <a:t>Collection</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6E6D8C8-6131-3332-154E-3A6BCEFB26ED}"/>
              </a:ext>
            </a:extLst>
          </p:cNvPr>
          <p:cNvSpPr>
            <a:spLocks noGrp="1"/>
          </p:cNvSpPr>
          <p:nvPr>
            <p:ph idx="1"/>
          </p:nvPr>
        </p:nvSpPr>
        <p:spPr>
          <a:xfrm>
            <a:off x="4978918" y="1109145"/>
            <a:ext cx="6341016" cy="4603900"/>
          </a:xfrm>
        </p:spPr>
        <p:txBody>
          <a:bodyPr anchor="ctr">
            <a:normAutofit/>
          </a:bodyPr>
          <a:lstStyle/>
          <a:p>
            <a:r>
              <a:rPr lang="en-US" dirty="0"/>
              <a:t>Collected from </a:t>
            </a:r>
            <a:r>
              <a:rPr lang="en-US" dirty="0" err="1"/>
              <a:t>data.gov</a:t>
            </a:r>
            <a:endParaRPr lang="en-US" dirty="0"/>
          </a:p>
          <a:p>
            <a:r>
              <a:rPr lang="en-US" dirty="0"/>
              <a:t>Collected on daily basis</a:t>
            </a:r>
          </a:p>
          <a:p>
            <a:r>
              <a:rPr lang="en-US" dirty="0" err="1"/>
              <a:t>complaints.csv</a:t>
            </a:r>
            <a:r>
              <a:rPr lang="en-US" dirty="0"/>
              <a:t> - CSV Format from the Source</a:t>
            </a:r>
          </a:p>
          <a:p>
            <a:r>
              <a:rPr lang="en-US" dirty="0"/>
              <a:t>Contains 18 Variables</a:t>
            </a:r>
          </a:p>
          <a:p>
            <a:r>
              <a:rPr lang="en-US" dirty="0"/>
              <a:t>based on Financial Products and Issues</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207694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CB8747-E75E-0E66-A64A-38F0937B7B26}"/>
              </a:ext>
            </a:extLst>
          </p:cNvPr>
          <p:cNvSpPr>
            <a:spLocks noGrp="1"/>
          </p:cNvSpPr>
          <p:nvPr>
            <p:ph type="title"/>
          </p:nvPr>
        </p:nvSpPr>
        <p:spPr>
          <a:xfrm>
            <a:off x="1043950" y="1179151"/>
            <a:ext cx="3300646" cy="4463889"/>
          </a:xfrm>
        </p:spPr>
        <p:txBody>
          <a:bodyPr anchor="ctr">
            <a:normAutofit/>
          </a:bodyPr>
          <a:lstStyle/>
          <a:p>
            <a:r>
              <a:rPr lang="en-US" dirty="0"/>
              <a:t>Data Processing</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66DB9EA-2838-0DE9-31FF-A2A0665F6C16}"/>
              </a:ext>
            </a:extLst>
          </p:cNvPr>
          <p:cNvSpPr>
            <a:spLocks noGrp="1"/>
          </p:cNvSpPr>
          <p:nvPr>
            <p:ph idx="1"/>
          </p:nvPr>
        </p:nvSpPr>
        <p:spPr>
          <a:xfrm>
            <a:off x="4978918" y="1109145"/>
            <a:ext cx="6341016" cy="4603900"/>
          </a:xfrm>
        </p:spPr>
        <p:txBody>
          <a:bodyPr anchor="ctr">
            <a:normAutofit/>
          </a:bodyPr>
          <a:lstStyle/>
          <a:p>
            <a:r>
              <a:rPr lang="en-US" dirty="0"/>
              <a:t>Used R and RStudio</a:t>
            </a:r>
          </a:p>
          <a:p>
            <a:r>
              <a:rPr lang="en-US" dirty="0"/>
              <a:t>Selecting 16 Columns</a:t>
            </a:r>
          </a:p>
          <a:p>
            <a:r>
              <a:rPr lang="en-US" dirty="0"/>
              <a:t>Filtered based on Product (opting only Credit)</a:t>
            </a:r>
          </a:p>
          <a:p>
            <a:r>
              <a:rPr lang="en-US" dirty="0"/>
              <a:t>Exported the data to TSV</a:t>
            </a:r>
          </a:p>
          <a:p>
            <a:r>
              <a:rPr lang="en-US" dirty="0"/>
              <a:t>Nulls not Removed/Replaced</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7" name="Video 6">
            <a:extLst>
              <a:ext uri="{FF2B5EF4-FFF2-40B4-BE49-F238E27FC236}">
                <a16:creationId xmlns:a16="http://schemas.microsoft.com/office/drawing/2014/main" id="{E4BC91D5-2E82-69BA-9A0D-3FC92D55E26A}"/>
              </a:ext>
            </a:extLst>
          </p:cNvPr>
          <p:cNvPicPr>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rcRect l="21875" r="21875"/>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36146200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descr="A screenshot of a computer&#10;&#10;Description automatically generated">
            <a:extLst>
              <a:ext uri="{FF2B5EF4-FFF2-40B4-BE49-F238E27FC236}">
                <a16:creationId xmlns:a16="http://schemas.microsoft.com/office/drawing/2014/main" id="{1CA16F6A-FDC5-716B-CBED-AF0200488EFD}"/>
              </a:ext>
            </a:extLst>
          </p:cNvPr>
          <p:cNvPicPr>
            <a:picLocks noChangeAspect="1"/>
          </p:cNvPicPr>
          <p:nvPr/>
        </p:nvPicPr>
        <p:blipFill>
          <a:blip r:embed="rId3"/>
          <a:stretch>
            <a:fillRect/>
          </a:stretch>
        </p:blipFill>
        <p:spPr>
          <a:xfrm>
            <a:off x="3877519" y="3090441"/>
            <a:ext cx="7007507" cy="3332805"/>
          </a:xfrm>
          <a:prstGeom prst="rect">
            <a:avLst/>
          </a:prstGeom>
        </p:spPr>
      </p:pic>
      <p:pic>
        <p:nvPicPr>
          <p:cNvPr id="5" name="Picture 4" descr="A screenshot of a computer&#10;&#10;Description automatically generated">
            <a:extLst>
              <a:ext uri="{FF2B5EF4-FFF2-40B4-BE49-F238E27FC236}">
                <a16:creationId xmlns:a16="http://schemas.microsoft.com/office/drawing/2014/main" id="{2737A312-3992-0A20-01FF-468820A11547}"/>
              </a:ext>
            </a:extLst>
          </p:cNvPr>
          <p:cNvPicPr>
            <a:picLocks noChangeAspect="1"/>
          </p:cNvPicPr>
          <p:nvPr/>
        </p:nvPicPr>
        <p:blipFill>
          <a:blip r:embed="rId4"/>
          <a:stretch>
            <a:fillRect/>
          </a:stretch>
        </p:blipFill>
        <p:spPr>
          <a:xfrm>
            <a:off x="117675" y="107769"/>
            <a:ext cx="5937250" cy="2890074"/>
          </a:xfrm>
          <a:prstGeom prst="rect">
            <a:avLst/>
          </a:prstGeom>
        </p:spPr>
      </p:pic>
      <p:sp>
        <p:nvSpPr>
          <p:cNvPr id="2" name="TextBox 1">
            <a:extLst>
              <a:ext uri="{FF2B5EF4-FFF2-40B4-BE49-F238E27FC236}">
                <a16:creationId xmlns:a16="http://schemas.microsoft.com/office/drawing/2014/main" id="{81C7A998-4173-7FB3-3E0B-43374DEB3B83}"/>
              </a:ext>
            </a:extLst>
          </p:cNvPr>
          <p:cNvSpPr txBox="1"/>
          <p:nvPr/>
        </p:nvSpPr>
        <p:spPr>
          <a:xfrm>
            <a:off x="421298" y="3059077"/>
            <a:ext cx="992579" cy="646331"/>
          </a:xfrm>
          <a:prstGeom prst="rect">
            <a:avLst/>
          </a:prstGeom>
          <a:noFill/>
        </p:spPr>
        <p:txBody>
          <a:bodyPr wrap="none" rtlCol="0">
            <a:spAutoFit/>
          </a:bodyPr>
          <a:lstStyle/>
          <a:p>
            <a:r>
              <a:rPr lang="en-US" dirty="0"/>
              <a:t>Original</a:t>
            </a:r>
          </a:p>
          <a:p>
            <a:r>
              <a:rPr lang="en-US" dirty="0"/>
              <a:t>Data</a:t>
            </a:r>
          </a:p>
        </p:txBody>
      </p:sp>
      <p:sp>
        <p:nvSpPr>
          <p:cNvPr id="3" name="TextBox 2">
            <a:extLst>
              <a:ext uri="{FF2B5EF4-FFF2-40B4-BE49-F238E27FC236}">
                <a16:creationId xmlns:a16="http://schemas.microsoft.com/office/drawing/2014/main" id="{05EA8423-3886-D501-4810-F7FE028FFE5F}"/>
              </a:ext>
            </a:extLst>
          </p:cNvPr>
          <p:cNvSpPr txBox="1"/>
          <p:nvPr/>
        </p:nvSpPr>
        <p:spPr>
          <a:xfrm>
            <a:off x="9321273" y="2412746"/>
            <a:ext cx="1420582" cy="646331"/>
          </a:xfrm>
          <a:prstGeom prst="rect">
            <a:avLst/>
          </a:prstGeom>
          <a:noFill/>
        </p:spPr>
        <p:txBody>
          <a:bodyPr wrap="none" rtlCol="0">
            <a:spAutoFit/>
          </a:bodyPr>
          <a:lstStyle/>
          <a:p>
            <a:r>
              <a:rPr lang="en-US" dirty="0"/>
              <a:t>Categorized</a:t>
            </a:r>
          </a:p>
          <a:p>
            <a:r>
              <a:rPr lang="en-US" dirty="0"/>
              <a:t>Data</a:t>
            </a:r>
          </a:p>
        </p:txBody>
      </p:sp>
    </p:spTree>
    <p:extLst>
      <p:ext uri="{BB962C8B-B14F-4D97-AF65-F5344CB8AC3E}">
        <p14:creationId xmlns:p14="http://schemas.microsoft.com/office/powerpoint/2010/main" val="106676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CB8747-E75E-0E66-A64A-38F0937B7B26}"/>
              </a:ext>
            </a:extLst>
          </p:cNvPr>
          <p:cNvSpPr>
            <a:spLocks noGrp="1"/>
          </p:cNvSpPr>
          <p:nvPr>
            <p:ph type="title"/>
          </p:nvPr>
        </p:nvSpPr>
        <p:spPr>
          <a:xfrm>
            <a:off x="1043950" y="1179151"/>
            <a:ext cx="3300646" cy="4463889"/>
          </a:xfrm>
        </p:spPr>
        <p:txBody>
          <a:bodyPr anchor="ctr">
            <a:normAutofit/>
          </a:bodyPr>
          <a:lstStyle/>
          <a:p>
            <a:r>
              <a:rPr lang="en-US" dirty="0"/>
              <a:t>Data Storage and </a:t>
            </a:r>
            <a:br>
              <a:rPr lang="en-US" dirty="0"/>
            </a:br>
            <a:r>
              <a:rPr lang="en-US" dirty="0"/>
              <a:t>Data Management</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66DB9EA-2838-0DE9-31FF-A2A0665F6C16}"/>
              </a:ext>
            </a:extLst>
          </p:cNvPr>
          <p:cNvSpPr>
            <a:spLocks noGrp="1"/>
          </p:cNvSpPr>
          <p:nvPr>
            <p:ph idx="1"/>
          </p:nvPr>
        </p:nvSpPr>
        <p:spPr>
          <a:xfrm>
            <a:off x="4978918" y="1109145"/>
            <a:ext cx="6341016" cy="2319856"/>
          </a:xfrm>
        </p:spPr>
        <p:txBody>
          <a:bodyPr anchor="ctr">
            <a:normAutofit/>
          </a:bodyPr>
          <a:lstStyle/>
          <a:p>
            <a:r>
              <a:rPr lang="en-US" dirty="0"/>
              <a:t>Using GCP for Storage and Operations</a:t>
            </a:r>
          </a:p>
          <a:p>
            <a:r>
              <a:rPr lang="en-US" dirty="0"/>
              <a:t>Data stored in credit-data-bucket</a:t>
            </a:r>
          </a:p>
          <a:p>
            <a:r>
              <a:rPr lang="en-US" dirty="0"/>
              <a:t>Has folder for other partitioned data</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descr="A screenshot of a computer&#10;&#10;Description automatically generated">
            <a:extLst>
              <a:ext uri="{FF2B5EF4-FFF2-40B4-BE49-F238E27FC236}">
                <a16:creationId xmlns:a16="http://schemas.microsoft.com/office/drawing/2014/main" id="{3BAA0EDA-48BD-D2C0-5E9A-B4AF66E64CD0}"/>
              </a:ext>
            </a:extLst>
          </p:cNvPr>
          <p:cNvPicPr>
            <a:picLocks noChangeAspect="1"/>
          </p:cNvPicPr>
          <p:nvPr/>
        </p:nvPicPr>
        <p:blipFill>
          <a:blip r:embed="rId3"/>
          <a:stretch>
            <a:fillRect/>
          </a:stretch>
        </p:blipFill>
        <p:spPr>
          <a:xfrm>
            <a:off x="4875606" y="3429000"/>
            <a:ext cx="5943600" cy="2106930"/>
          </a:xfrm>
          <a:prstGeom prst="rect">
            <a:avLst/>
          </a:prstGeom>
        </p:spPr>
      </p:pic>
    </p:spTree>
    <p:extLst>
      <p:ext uri="{BB962C8B-B14F-4D97-AF65-F5344CB8AC3E}">
        <p14:creationId xmlns:p14="http://schemas.microsoft.com/office/powerpoint/2010/main" val="4072109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03AE127-802C-459A-A612-DB85B67F0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CB8747-E75E-0E66-A64A-38F0937B7B26}"/>
              </a:ext>
            </a:extLst>
          </p:cNvPr>
          <p:cNvSpPr>
            <a:spLocks noGrp="1"/>
          </p:cNvSpPr>
          <p:nvPr>
            <p:ph type="title"/>
          </p:nvPr>
        </p:nvSpPr>
        <p:spPr>
          <a:xfrm>
            <a:off x="1043950" y="1179151"/>
            <a:ext cx="3300646" cy="4463889"/>
          </a:xfrm>
        </p:spPr>
        <p:txBody>
          <a:bodyPr anchor="ctr">
            <a:normAutofit/>
          </a:bodyPr>
          <a:lstStyle/>
          <a:p>
            <a:r>
              <a:rPr lang="en-US" dirty="0"/>
              <a:t>Data Analysis</a:t>
            </a:r>
          </a:p>
        </p:txBody>
      </p:sp>
      <p:sp>
        <p:nvSpPr>
          <p:cNvPr id="10" name="Isosceles Triangle 9">
            <a:extLst>
              <a:ext uri="{FF2B5EF4-FFF2-40B4-BE49-F238E27FC236}">
                <a16:creationId xmlns:a16="http://schemas.microsoft.com/office/drawing/2014/main" id="{9323D83D-50D6-4040-A58B-FCEA340F8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A1FE6BB-DFB2-4080-9B5E-076EF5DDE67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6670" y="1442595"/>
            <a:ext cx="0" cy="3937000"/>
          </a:xfrm>
          <a:prstGeom prst="line">
            <a:avLst/>
          </a:prstGeom>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A66DB9EA-2838-0DE9-31FF-A2A0665F6C16}"/>
              </a:ext>
            </a:extLst>
          </p:cNvPr>
          <p:cNvSpPr>
            <a:spLocks noGrp="1"/>
          </p:cNvSpPr>
          <p:nvPr>
            <p:ph idx="1"/>
          </p:nvPr>
        </p:nvSpPr>
        <p:spPr>
          <a:xfrm>
            <a:off x="4978918" y="1109145"/>
            <a:ext cx="6341016" cy="4603900"/>
          </a:xfrm>
        </p:spPr>
        <p:txBody>
          <a:bodyPr anchor="ctr">
            <a:normAutofit/>
          </a:bodyPr>
          <a:lstStyle/>
          <a:p>
            <a:r>
              <a:rPr lang="en-US" dirty="0"/>
              <a:t>Loading Data to </a:t>
            </a:r>
            <a:r>
              <a:rPr lang="en-US" dirty="0" err="1"/>
              <a:t>BigQuery</a:t>
            </a:r>
            <a:r>
              <a:rPr lang="en-US" dirty="0"/>
              <a:t> Dataset and HDFS</a:t>
            </a:r>
          </a:p>
          <a:p>
            <a:r>
              <a:rPr lang="en-US" dirty="0"/>
              <a:t>Analysis of Credit Information to find more about complaints</a:t>
            </a:r>
          </a:p>
          <a:p>
            <a:r>
              <a:rPr lang="en-US" dirty="0"/>
              <a:t>Executed Queries using </a:t>
            </a:r>
            <a:r>
              <a:rPr lang="en-US" dirty="0" err="1"/>
              <a:t>BigQuery</a:t>
            </a:r>
            <a:r>
              <a:rPr lang="en-US" dirty="0"/>
              <a:t> and Hadoop Distributed File System (Hive and Spark)</a:t>
            </a:r>
          </a:p>
          <a:p>
            <a:r>
              <a:rPr lang="en-US" dirty="0"/>
              <a:t>Focused on Products, Issues, State, and other Variables</a:t>
            </a:r>
          </a:p>
          <a:p>
            <a:r>
              <a:rPr lang="en-US" dirty="0"/>
              <a:t>Understanding of Complaints and Issue types with the Queries</a:t>
            </a:r>
          </a:p>
        </p:txBody>
      </p:sp>
      <p:sp>
        <p:nvSpPr>
          <p:cNvPr id="14" name="Isosceles Triangle 13">
            <a:extLst>
              <a:ext uri="{FF2B5EF4-FFF2-40B4-BE49-F238E27FC236}">
                <a16:creationId xmlns:a16="http://schemas.microsoft.com/office/drawing/2014/main" id="{F10FD715-4DCE-4779-B634-EC78315EA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364139" y="0"/>
            <a:ext cx="842596" cy="4616289"/>
          </a:xfrm>
          <a:prstGeom prst="triangle">
            <a:avLst>
              <a:gd name="adj" fmla="val 100000"/>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1777119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80B86A7-A1EC-475B-9166-88902B033A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a:extLst>
              <a:ext uri="{FF2B5EF4-FFF2-40B4-BE49-F238E27FC236}">
                <a16:creationId xmlns:a16="http://schemas.microsoft.com/office/drawing/2014/main" id="{C2C29CB1-9F74-4879-A6AF-AEA67B6F1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Isosceles Triangle 11">
            <a:extLst>
              <a:ext uri="{FF2B5EF4-FFF2-40B4-BE49-F238E27FC236}">
                <a16:creationId xmlns:a16="http://schemas.microsoft.com/office/drawing/2014/main" id="{7E2C7115-5336-410C-AD71-0F0952A2E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a:extLst>
              <a:ext uri="{FF2B5EF4-FFF2-40B4-BE49-F238E27FC236}">
                <a16:creationId xmlns:a16="http://schemas.microsoft.com/office/drawing/2014/main" id="{8345A310-38CA-1C24-B8BC-16262FD683E3}"/>
              </a:ext>
            </a:extLst>
          </p:cNvPr>
          <p:cNvPicPr>
            <a:picLocks noChangeAspect="1"/>
          </p:cNvPicPr>
          <p:nvPr/>
        </p:nvPicPr>
        <p:blipFill>
          <a:blip r:embed="rId3"/>
          <a:stretch>
            <a:fillRect/>
          </a:stretch>
        </p:blipFill>
        <p:spPr>
          <a:xfrm>
            <a:off x="152400" y="225425"/>
            <a:ext cx="5943600" cy="3203575"/>
          </a:xfrm>
          <a:prstGeom prst="rect">
            <a:avLst/>
          </a:prstGeom>
        </p:spPr>
      </p:pic>
      <p:sp>
        <p:nvSpPr>
          <p:cNvPr id="5" name="TextBox 4">
            <a:extLst>
              <a:ext uri="{FF2B5EF4-FFF2-40B4-BE49-F238E27FC236}">
                <a16:creationId xmlns:a16="http://schemas.microsoft.com/office/drawing/2014/main" id="{7020711F-355D-0FC0-F311-63862C9349B2}"/>
              </a:ext>
            </a:extLst>
          </p:cNvPr>
          <p:cNvSpPr txBox="1"/>
          <p:nvPr/>
        </p:nvSpPr>
        <p:spPr>
          <a:xfrm>
            <a:off x="1099930" y="3591339"/>
            <a:ext cx="3080074" cy="646331"/>
          </a:xfrm>
          <a:prstGeom prst="rect">
            <a:avLst/>
          </a:prstGeom>
          <a:noFill/>
        </p:spPr>
        <p:txBody>
          <a:bodyPr wrap="none" rtlCol="0">
            <a:spAutoFit/>
          </a:bodyPr>
          <a:lstStyle/>
          <a:p>
            <a:r>
              <a:rPr lang="en-US" dirty="0"/>
              <a:t>Late Response Companies</a:t>
            </a:r>
          </a:p>
          <a:p>
            <a:r>
              <a:rPr lang="en-US" dirty="0"/>
              <a:t>Based on Phone Submissions</a:t>
            </a:r>
          </a:p>
        </p:txBody>
      </p:sp>
      <p:pic>
        <p:nvPicPr>
          <p:cNvPr id="6" name="Picture 5">
            <a:extLst>
              <a:ext uri="{FF2B5EF4-FFF2-40B4-BE49-F238E27FC236}">
                <a16:creationId xmlns:a16="http://schemas.microsoft.com/office/drawing/2014/main" id="{5FE8C8E9-B93F-6E57-7218-6CFDF7FF7451}"/>
              </a:ext>
            </a:extLst>
          </p:cNvPr>
          <p:cNvPicPr>
            <a:picLocks noChangeAspect="1"/>
          </p:cNvPicPr>
          <p:nvPr/>
        </p:nvPicPr>
        <p:blipFill>
          <a:blip r:embed="rId4"/>
          <a:stretch>
            <a:fillRect/>
          </a:stretch>
        </p:blipFill>
        <p:spPr>
          <a:xfrm>
            <a:off x="6124896" y="3429000"/>
            <a:ext cx="5914704" cy="3203575"/>
          </a:xfrm>
          <a:prstGeom prst="rect">
            <a:avLst/>
          </a:prstGeom>
        </p:spPr>
      </p:pic>
      <p:sp>
        <p:nvSpPr>
          <p:cNvPr id="7" name="TextBox 6">
            <a:extLst>
              <a:ext uri="{FF2B5EF4-FFF2-40B4-BE49-F238E27FC236}">
                <a16:creationId xmlns:a16="http://schemas.microsoft.com/office/drawing/2014/main" id="{56441AE0-3EAB-68D1-8786-0DECD182AE50}"/>
              </a:ext>
            </a:extLst>
          </p:cNvPr>
          <p:cNvSpPr txBox="1"/>
          <p:nvPr/>
        </p:nvSpPr>
        <p:spPr>
          <a:xfrm>
            <a:off x="8368402" y="2934564"/>
            <a:ext cx="3671198" cy="369332"/>
          </a:xfrm>
          <a:prstGeom prst="rect">
            <a:avLst/>
          </a:prstGeom>
          <a:noFill/>
        </p:spPr>
        <p:txBody>
          <a:bodyPr wrap="none" rtlCol="0">
            <a:spAutoFit/>
          </a:bodyPr>
          <a:lstStyle/>
          <a:p>
            <a:r>
              <a:rPr lang="en-US" dirty="0"/>
              <a:t>Dispute Rate based on Companies</a:t>
            </a:r>
          </a:p>
        </p:txBody>
      </p:sp>
    </p:spTree>
    <p:extLst>
      <p:ext uri="{BB962C8B-B14F-4D97-AF65-F5344CB8AC3E}">
        <p14:creationId xmlns:p14="http://schemas.microsoft.com/office/powerpoint/2010/main" val="2079084188"/>
      </p:ext>
    </p:extLst>
  </p:cSld>
  <p:clrMapOvr>
    <a:masterClrMapping/>
  </p:clrMapOvr>
</p:sld>
</file>

<file path=ppt/theme/theme1.xml><?xml version="1.0" encoding="utf-8"?>
<a:theme xmlns:a="http://schemas.openxmlformats.org/drawingml/2006/main" name="Fac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70de1992-07c6-480f-a318-a1afcba03983}" enabled="0" method="" siteId="{70de1992-07c6-480f-a318-a1afcba03983}" removed="1"/>
</clbl:labelList>
</file>

<file path=docProps/app.xml><?xml version="1.0" encoding="utf-8"?>
<Properties xmlns="http://schemas.openxmlformats.org/officeDocument/2006/extended-properties" xmlns:vt="http://schemas.openxmlformats.org/officeDocument/2006/docPropsVTypes">
  <Template>Facet</Template>
  <TotalTime>250</TotalTime>
  <Words>2020</Words>
  <Application>Microsoft Macintosh PowerPoint</Application>
  <PresentationFormat>Widescreen</PresentationFormat>
  <Paragraphs>178</Paragraphs>
  <Slides>17</Slides>
  <Notes>14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Aptos Narrow</vt:lpstr>
      <vt:lpstr>Arial</vt:lpstr>
      <vt:lpstr>Courier New</vt:lpstr>
      <vt:lpstr>Trebuchet MS</vt:lpstr>
      <vt:lpstr>Wingdings 3</vt:lpstr>
      <vt:lpstr>Facet</vt:lpstr>
      <vt:lpstr>Use Case: A Credit Card Company identifying precise customer for their product  Customer Complaints Analysis ADTA 5240 | Harvesting, Storing and Retrieving Data </vt:lpstr>
      <vt:lpstr>Contents</vt:lpstr>
      <vt:lpstr>Data Generation</vt:lpstr>
      <vt:lpstr>Data Collection</vt:lpstr>
      <vt:lpstr>Data Processing</vt:lpstr>
      <vt:lpstr>PowerPoint Presentation</vt:lpstr>
      <vt:lpstr>Data Storage and  Data Management</vt:lpstr>
      <vt:lpstr>Data Analysis</vt:lpstr>
      <vt:lpstr>PowerPoint Presentation</vt:lpstr>
      <vt:lpstr>PowerPoint Presentation</vt:lpstr>
      <vt:lpstr>Data Visualization</vt:lpstr>
      <vt:lpstr>PowerPoint Presentation</vt:lpstr>
      <vt:lpstr>Data Interpretation</vt:lpstr>
      <vt:lpstr>GCP Operations</vt:lpstr>
      <vt:lpstr>Hadoop Implementation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Case: A Credit Card Company identifying precise customer for their product  Customer Complaints Analysis ADTA 5240 | Harvesting, Storing and Retrieving Data </dc:title>
  <dc:creator>Krishnagiri Tuppal, Venu Gopalan</dc:creator>
  <cp:lastModifiedBy>Krishnagiri Tuppal, Venu Gopalan</cp:lastModifiedBy>
  <cp:revision>2</cp:revision>
  <dcterms:created xsi:type="dcterms:W3CDTF">2024-05-05T03:42:05Z</dcterms:created>
  <dcterms:modified xsi:type="dcterms:W3CDTF">2024-05-05T07:53:23Z</dcterms:modified>
</cp:coreProperties>
</file>