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9" r:id="rId3"/>
    <p:sldId id="258" r:id="rId4"/>
    <p:sldId id="262" r:id="rId5"/>
    <p:sldId id="261" r:id="rId6"/>
    <p:sldId id="266" r:id="rId7"/>
    <p:sldId id="269" r:id="rId8"/>
    <p:sldId id="268"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7C9A3-678F-498E-A401-6BE05CAE60ED}" v="13" dt="2023-12-04T06:33:28.954"/>
    <p1510:client id="{8253B597-C8E1-3B2F-238C-D11A2AA61E66}" v="2" dt="2023-12-04T17:25:16.238"/>
    <p1510:client id="{DED0020B-6E97-10D9-1A26-00E8A0B17D6C}" v="15" dt="2023-12-04T17:51:35.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1766" autoAdjust="0"/>
  </p:normalViewPr>
  <p:slideViewPr>
    <p:cSldViewPr snapToGrid="0">
      <p:cViewPr varScale="1">
        <p:scale>
          <a:sx n="20" d="100"/>
          <a:sy n="20" d="100"/>
        </p:scale>
        <p:origin x="2432" y="3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giri Tuppal, Venu Gopalan" userId="S::venugopalankrishnagirituppal@my.unt.edu::1e80b5e0-4851-478c-870c-678a90bb6b40" providerId="AD" clId="Web-{DED0020B-6E97-10D9-1A26-00E8A0B17D6C}"/>
    <pc:docChg chg="modSld">
      <pc:chgData name="Krishnagiri Tuppal, Venu Gopalan" userId="S::venugopalankrishnagirituppal@my.unt.edu::1e80b5e0-4851-478c-870c-678a90bb6b40" providerId="AD" clId="Web-{DED0020B-6E97-10D9-1A26-00E8A0B17D6C}" dt="2023-12-04T17:51:35.103" v="13" actId="20577"/>
      <pc:docMkLst>
        <pc:docMk/>
      </pc:docMkLst>
      <pc:sldChg chg="modSp">
        <pc:chgData name="Krishnagiri Tuppal, Venu Gopalan" userId="S::venugopalankrishnagirituppal@my.unt.edu::1e80b5e0-4851-478c-870c-678a90bb6b40" providerId="AD" clId="Web-{DED0020B-6E97-10D9-1A26-00E8A0B17D6C}" dt="2023-12-04T17:51:35.103" v="13" actId="20577"/>
        <pc:sldMkLst>
          <pc:docMk/>
          <pc:sldMk cId="2798255549" sldId="259"/>
        </pc:sldMkLst>
        <pc:spChg chg="mod">
          <ac:chgData name="Krishnagiri Tuppal, Venu Gopalan" userId="S::venugopalankrishnagirituppal@my.unt.edu::1e80b5e0-4851-478c-870c-678a90bb6b40" providerId="AD" clId="Web-{DED0020B-6E97-10D9-1A26-00E8A0B17D6C}" dt="2023-12-04T17:51:35.103" v="13" actId="20577"/>
          <ac:spMkLst>
            <pc:docMk/>
            <pc:sldMk cId="2798255549" sldId="259"/>
            <ac:spMk id="3" creationId="{F3CDF1D9-806C-B9E3-339B-695DCDC0832B}"/>
          </ac:spMkLst>
        </pc:spChg>
      </pc:sldChg>
    </pc:docChg>
  </pc:docChgLst>
  <pc:docChgLst>
    <pc:chgData name="Krishnagiri Tuppal, Venu Gopalan" userId="S::venugopalankrishnagirituppal@my.unt.edu::1e80b5e0-4851-478c-870c-678a90bb6b40" providerId="AD" clId="Web-{8253B597-C8E1-3B2F-238C-D11A2AA61E66}"/>
    <pc:docChg chg="modSld">
      <pc:chgData name="Krishnagiri Tuppal, Venu Gopalan" userId="S::venugopalankrishnagirituppal@my.unt.edu::1e80b5e0-4851-478c-870c-678a90bb6b40" providerId="AD" clId="Web-{8253B597-C8E1-3B2F-238C-D11A2AA61E66}" dt="2023-12-04T17:25:16.238" v="2" actId="1076"/>
      <pc:docMkLst>
        <pc:docMk/>
      </pc:docMkLst>
      <pc:sldChg chg="modSp">
        <pc:chgData name="Krishnagiri Tuppal, Venu Gopalan" userId="S::venugopalankrishnagirituppal@my.unt.edu::1e80b5e0-4851-478c-870c-678a90bb6b40" providerId="AD" clId="Web-{8253B597-C8E1-3B2F-238C-D11A2AA61E66}" dt="2023-12-04T17:25:16.238" v="2" actId="1076"/>
        <pc:sldMkLst>
          <pc:docMk/>
          <pc:sldMk cId="4273651687" sldId="266"/>
        </pc:sldMkLst>
        <pc:picChg chg="mod">
          <ac:chgData name="Krishnagiri Tuppal, Venu Gopalan" userId="S::venugopalankrishnagirituppal@my.unt.edu::1e80b5e0-4851-478c-870c-678a90bb6b40" providerId="AD" clId="Web-{8253B597-C8E1-3B2F-238C-D11A2AA61E66}" dt="2023-12-04T17:25:14.316" v="1" actId="1076"/>
          <ac:picMkLst>
            <pc:docMk/>
            <pc:sldMk cId="4273651687" sldId="266"/>
            <ac:picMk id="2050" creationId="{661050DD-F39E-6DB0-00D2-FFFA288564E3}"/>
          </ac:picMkLst>
        </pc:picChg>
        <pc:picChg chg="mod">
          <ac:chgData name="Krishnagiri Tuppal, Venu Gopalan" userId="S::venugopalankrishnagirituppal@my.unt.edu::1e80b5e0-4851-478c-870c-678a90bb6b40" providerId="AD" clId="Web-{8253B597-C8E1-3B2F-238C-D11A2AA61E66}" dt="2023-12-04T17:25:16.238" v="2" actId="1076"/>
          <ac:picMkLst>
            <pc:docMk/>
            <pc:sldMk cId="4273651687" sldId="266"/>
            <ac:picMk id="2052" creationId="{FF2A178A-F279-A330-E743-96C0613CAE06}"/>
          </ac:picMkLst>
        </pc:picChg>
      </pc:sldChg>
      <pc:sldChg chg="modNotes">
        <pc:chgData name="Krishnagiri Tuppal, Venu Gopalan" userId="S::venugopalankrishnagirituppal@my.unt.edu::1e80b5e0-4851-478c-870c-678a90bb6b40" providerId="AD" clId="Web-{8253B597-C8E1-3B2F-238C-D11A2AA61E66}" dt="2023-12-04T17:24:47.254" v="0"/>
        <pc:sldMkLst>
          <pc:docMk/>
          <pc:sldMk cId="2107456110" sldId="268"/>
        </pc:sldMkLst>
      </pc:sldChg>
    </pc:docChg>
  </pc:docChgLst>
  <pc:docChgLst>
    <pc:chgData name="Krishnagiri Tuppal, Venu Gopalan" userId="1e80b5e0-4851-478c-870c-678a90bb6b40" providerId="ADAL" clId="{47F7C9A3-678F-498E-A401-6BE05CAE60ED}"/>
    <pc:docChg chg="undo redo custSel addSld delSld modSld">
      <pc:chgData name="Krishnagiri Tuppal, Venu Gopalan" userId="1e80b5e0-4851-478c-870c-678a90bb6b40" providerId="ADAL" clId="{47F7C9A3-678F-498E-A401-6BE05CAE60ED}" dt="2023-12-04T20:55:02.343" v="7132" actId="20577"/>
      <pc:docMkLst>
        <pc:docMk/>
      </pc:docMkLst>
      <pc:sldChg chg="addSp delSp modSp mod addAnim delAnim">
        <pc:chgData name="Krishnagiri Tuppal, Venu Gopalan" userId="1e80b5e0-4851-478c-870c-678a90bb6b40" providerId="ADAL" clId="{47F7C9A3-678F-498E-A401-6BE05CAE60ED}" dt="2023-12-04T19:43:19.303" v="6490" actId="478"/>
        <pc:sldMkLst>
          <pc:docMk/>
          <pc:sldMk cId="2000622835" sldId="256"/>
        </pc:sldMkLst>
        <pc:spChg chg="mod">
          <ac:chgData name="Krishnagiri Tuppal, Venu Gopalan" userId="1e80b5e0-4851-478c-870c-678a90bb6b40" providerId="ADAL" clId="{47F7C9A3-678F-498E-A401-6BE05CAE60ED}" dt="2023-12-04T19:41:56.863" v="6483" actId="20577"/>
          <ac:spMkLst>
            <pc:docMk/>
            <pc:sldMk cId="2000622835" sldId="256"/>
            <ac:spMk id="2" creationId="{CF72F4C2-84FA-E5FC-9624-1D32EB5B4F5F}"/>
          </ac:spMkLst>
        </pc:spChg>
        <pc:picChg chg="add del">
          <ac:chgData name="Krishnagiri Tuppal, Venu Gopalan" userId="1e80b5e0-4851-478c-870c-678a90bb6b40" providerId="ADAL" clId="{47F7C9A3-678F-498E-A401-6BE05CAE60ED}" dt="2023-12-04T19:43:19.303" v="6490" actId="478"/>
          <ac:picMkLst>
            <pc:docMk/>
            <pc:sldMk cId="2000622835" sldId="256"/>
            <ac:picMk id="14" creationId="{5A1E8D43-B828-327E-BA3E-2CC6AC5B34E7}"/>
          </ac:picMkLst>
        </pc:picChg>
      </pc:sldChg>
      <pc:sldChg chg="addSp delSp modSp mod delAnim modNotesTx">
        <pc:chgData name="Krishnagiri Tuppal, Venu Gopalan" userId="1e80b5e0-4851-478c-870c-678a90bb6b40" providerId="ADAL" clId="{47F7C9A3-678F-498E-A401-6BE05CAE60ED}" dt="2023-12-04T19:48:06.174" v="6980" actId="33524"/>
        <pc:sldMkLst>
          <pc:docMk/>
          <pc:sldMk cId="1591605466" sldId="258"/>
        </pc:sldMkLst>
        <pc:spChg chg="add del mod">
          <ac:chgData name="Krishnagiri Tuppal, Venu Gopalan" userId="1e80b5e0-4851-478c-870c-678a90bb6b40" providerId="ADAL" clId="{47F7C9A3-678F-498E-A401-6BE05CAE60ED}" dt="2023-12-04T19:47:55.311" v="6979" actId="20577"/>
          <ac:spMkLst>
            <pc:docMk/>
            <pc:sldMk cId="1591605466" sldId="258"/>
            <ac:spMk id="7" creationId="{639159DC-EBE9-96E1-C6F9-8CAD27B15609}"/>
          </ac:spMkLst>
        </pc:spChg>
        <pc:picChg chg="del">
          <ac:chgData name="Krishnagiri Tuppal, Venu Gopalan" userId="1e80b5e0-4851-478c-870c-678a90bb6b40" providerId="ADAL" clId="{47F7C9A3-678F-498E-A401-6BE05CAE60ED}" dt="2023-12-04T06:31:43.160" v="1024" actId="478"/>
          <ac:picMkLst>
            <pc:docMk/>
            <pc:sldMk cId="1591605466" sldId="258"/>
            <ac:picMk id="15" creationId="{A9C2B32F-3748-5F7F-A06E-310E60A075DE}"/>
          </ac:picMkLst>
        </pc:picChg>
      </pc:sldChg>
      <pc:sldChg chg="delSp modSp mod delAnim modNotesTx">
        <pc:chgData name="Krishnagiri Tuppal, Venu Gopalan" userId="1e80b5e0-4851-478c-870c-678a90bb6b40" providerId="ADAL" clId="{47F7C9A3-678F-498E-A401-6BE05CAE60ED}" dt="2023-12-04T20:55:02.343" v="7132" actId="20577"/>
        <pc:sldMkLst>
          <pc:docMk/>
          <pc:sldMk cId="2798255549" sldId="259"/>
        </pc:sldMkLst>
        <pc:spChg chg="mod">
          <ac:chgData name="Krishnagiri Tuppal, Venu Gopalan" userId="1e80b5e0-4851-478c-870c-678a90bb6b40" providerId="ADAL" clId="{47F7C9A3-678F-498E-A401-6BE05CAE60ED}" dt="2023-12-04T20:55:02.343" v="7132" actId="20577"/>
          <ac:spMkLst>
            <pc:docMk/>
            <pc:sldMk cId="2798255549" sldId="259"/>
            <ac:spMk id="3" creationId="{F3CDF1D9-806C-B9E3-339B-695DCDC0832B}"/>
          </ac:spMkLst>
        </pc:spChg>
        <pc:picChg chg="del">
          <ac:chgData name="Krishnagiri Tuppal, Venu Gopalan" userId="1e80b5e0-4851-478c-870c-678a90bb6b40" providerId="ADAL" clId="{47F7C9A3-678F-498E-A401-6BE05CAE60ED}" dt="2023-12-04T06:31:47.485" v="1025" actId="478"/>
          <ac:picMkLst>
            <pc:docMk/>
            <pc:sldMk cId="2798255549" sldId="259"/>
            <ac:picMk id="17" creationId="{B7AAA0D3-6C4D-6EB6-A0B7-98FCEB2C556B}"/>
          </ac:picMkLst>
        </pc:picChg>
      </pc:sldChg>
      <pc:sldChg chg="delSp modSp mod delAnim modNotesTx">
        <pc:chgData name="Krishnagiri Tuppal, Venu Gopalan" userId="1e80b5e0-4851-478c-870c-678a90bb6b40" providerId="ADAL" clId="{47F7C9A3-678F-498E-A401-6BE05CAE60ED}" dt="2023-12-04T07:33:49.294" v="2018" actId="20577"/>
        <pc:sldMkLst>
          <pc:docMk/>
          <pc:sldMk cId="3085017472" sldId="261"/>
        </pc:sldMkLst>
        <pc:picChg chg="del">
          <ac:chgData name="Krishnagiri Tuppal, Venu Gopalan" userId="1e80b5e0-4851-478c-870c-678a90bb6b40" providerId="ADAL" clId="{47F7C9A3-678F-498E-A401-6BE05CAE60ED}" dt="2023-12-04T05:49:56.425" v="2" actId="478"/>
          <ac:picMkLst>
            <pc:docMk/>
            <pc:sldMk cId="3085017472" sldId="261"/>
            <ac:picMk id="28" creationId="{CC4B194F-4F5B-E4C4-8728-EABB5F738D79}"/>
          </ac:picMkLst>
        </pc:picChg>
        <pc:picChg chg="mod">
          <ac:chgData name="Krishnagiri Tuppal, Venu Gopalan" userId="1e80b5e0-4851-478c-870c-678a90bb6b40" providerId="ADAL" clId="{47F7C9A3-678F-498E-A401-6BE05CAE60ED}" dt="2023-12-04T05:50:06.021" v="3" actId="1076"/>
          <ac:picMkLst>
            <pc:docMk/>
            <pc:sldMk cId="3085017472" sldId="261"/>
            <ac:picMk id="1026" creationId="{AD1516C3-F49C-DC3C-3AAF-C8E63EFC90ED}"/>
          </ac:picMkLst>
        </pc:picChg>
        <pc:picChg chg="mod">
          <ac:chgData name="Krishnagiri Tuppal, Venu Gopalan" userId="1e80b5e0-4851-478c-870c-678a90bb6b40" providerId="ADAL" clId="{47F7C9A3-678F-498E-A401-6BE05CAE60ED}" dt="2023-12-04T06:33:28.954" v="1033" actId="1076"/>
          <ac:picMkLst>
            <pc:docMk/>
            <pc:sldMk cId="3085017472" sldId="261"/>
            <ac:picMk id="1028" creationId="{EB17B411-B11F-9B65-EC1E-AA7D23B9CD17}"/>
          </ac:picMkLst>
        </pc:picChg>
      </pc:sldChg>
      <pc:sldChg chg="delSp modSp mod delAnim modNotesTx">
        <pc:chgData name="Krishnagiri Tuppal, Venu Gopalan" userId="1e80b5e0-4851-478c-870c-678a90bb6b40" providerId="ADAL" clId="{47F7C9A3-678F-498E-A401-6BE05CAE60ED}" dt="2023-12-04T07:28:18.223" v="1592" actId="20577"/>
        <pc:sldMkLst>
          <pc:docMk/>
          <pc:sldMk cId="721420669" sldId="262"/>
        </pc:sldMkLst>
        <pc:spChg chg="mod">
          <ac:chgData name="Krishnagiri Tuppal, Venu Gopalan" userId="1e80b5e0-4851-478c-870c-678a90bb6b40" providerId="ADAL" clId="{47F7C9A3-678F-498E-A401-6BE05CAE60ED}" dt="2023-12-04T06:33:41.320" v="1036" actId="20577"/>
          <ac:spMkLst>
            <pc:docMk/>
            <pc:sldMk cId="721420669" sldId="262"/>
            <ac:spMk id="3" creationId="{F3CDF1D9-806C-B9E3-339B-695DCDC0832B}"/>
          </ac:spMkLst>
        </pc:spChg>
        <pc:picChg chg="del">
          <ac:chgData name="Krishnagiri Tuppal, Venu Gopalan" userId="1e80b5e0-4851-478c-870c-678a90bb6b40" providerId="ADAL" clId="{47F7C9A3-678F-498E-A401-6BE05CAE60ED}" dt="2023-12-04T05:50:25.787" v="7" actId="478"/>
          <ac:picMkLst>
            <pc:docMk/>
            <pc:sldMk cId="721420669" sldId="262"/>
            <ac:picMk id="13" creationId="{A81F43DD-FF7E-0867-6E10-621E1E2CBCB2}"/>
          </ac:picMkLst>
        </pc:picChg>
      </pc:sldChg>
      <pc:sldChg chg="del">
        <pc:chgData name="Krishnagiri Tuppal, Venu Gopalan" userId="1e80b5e0-4851-478c-870c-678a90bb6b40" providerId="ADAL" clId="{47F7C9A3-678F-498E-A401-6BE05CAE60ED}" dt="2023-12-04T06:04:10.757" v="544" actId="2696"/>
        <pc:sldMkLst>
          <pc:docMk/>
          <pc:sldMk cId="2783941995" sldId="265"/>
        </pc:sldMkLst>
      </pc:sldChg>
      <pc:sldChg chg="delSp modSp mod delAnim modNotesTx">
        <pc:chgData name="Krishnagiri Tuppal, Venu Gopalan" userId="1e80b5e0-4851-478c-870c-678a90bb6b40" providerId="ADAL" clId="{47F7C9A3-678F-498E-A401-6BE05CAE60ED}" dt="2023-12-04T07:45:56.098" v="2984" actId="20577"/>
        <pc:sldMkLst>
          <pc:docMk/>
          <pc:sldMk cId="4273651687" sldId="266"/>
        </pc:sldMkLst>
        <pc:spChg chg="mod">
          <ac:chgData name="Krishnagiri Tuppal, Venu Gopalan" userId="1e80b5e0-4851-478c-870c-678a90bb6b40" providerId="ADAL" clId="{47F7C9A3-678F-498E-A401-6BE05CAE60ED}" dt="2023-12-04T05:59:04.128" v="499" actId="20577"/>
          <ac:spMkLst>
            <pc:docMk/>
            <pc:sldMk cId="4273651687" sldId="266"/>
            <ac:spMk id="2" creationId="{97EE5EC4-6F65-A9A0-E4DE-F8C723976A9E}"/>
          </ac:spMkLst>
        </pc:spChg>
        <pc:picChg chg="del">
          <ac:chgData name="Krishnagiri Tuppal, Venu Gopalan" userId="1e80b5e0-4851-478c-870c-678a90bb6b40" providerId="ADAL" clId="{47F7C9A3-678F-498E-A401-6BE05CAE60ED}" dt="2023-12-04T05:49:49.009" v="0" actId="478"/>
          <ac:picMkLst>
            <pc:docMk/>
            <pc:sldMk cId="4273651687" sldId="266"/>
            <ac:picMk id="11" creationId="{B5BE9658-3CEE-7C31-BB96-60DE7D200C17}"/>
          </ac:picMkLst>
        </pc:picChg>
      </pc:sldChg>
      <pc:sldChg chg="modSp del mod">
        <pc:chgData name="Krishnagiri Tuppal, Venu Gopalan" userId="1e80b5e0-4851-478c-870c-678a90bb6b40" providerId="ADAL" clId="{47F7C9A3-678F-498E-A401-6BE05CAE60ED}" dt="2023-12-04T05:51:58.602" v="40" actId="2696"/>
        <pc:sldMkLst>
          <pc:docMk/>
          <pc:sldMk cId="952859965" sldId="267"/>
        </pc:sldMkLst>
        <pc:spChg chg="mod">
          <ac:chgData name="Krishnagiri Tuppal, Venu Gopalan" userId="1e80b5e0-4851-478c-870c-678a90bb6b40" providerId="ADAL" clId="{47F7C9A3-678F-498E-A401-6BE05CAE60ED}" dt="2023-12-04T05:51:50.021" v="38" actId="20577"/>
          <ac:spMkLst>
            <pc:docMk/>
            <pc:sldMk cId="952859965" sldId="267"/>
            <ac:spMk id="2" creationId="{97EE5EC4-6F65-A9A0-E4DE-F8C723976A9E}"/>
          </ac:spMkLst>
        </pc:spChg>
      </pc:sldChg>
      <pc:sldChg chg="addSp delSp modSp add mod delAnim modNotesTx">
        <pc:chgData name="Krishnagiri Tuppal, Venu Gopalan" userId="1e80b5e0-4851-478c-870c-678a90bb6b40" providerId="ADAL" clId="{47F7C9A3-678F-498E-A401-6BE05CAE60ED}" dt="2023-12-04T08:35:01.360" v="5309" actId="20577"/>
        <pc:sldMkLst>
          <pc:docMk/>
          <pc:sldMk cId="2107456110" sldId="268"/>
        </pc:sldMkLst>
        <pc:spChg chg="mod">
          <ac:chgData name="Krishnagiri Tuppal, Venu Gopalan" userId="1e80b5e0-4851-478c-870c-678a90bb6b40" providerId="ADAL" clId="{47F7C9A3-678F-498E-A401-6BE05CAE60ED}" dt="2023-12-04T07:02:20.201" v="1540" actId="14100"/>
          <ac:spMkLst>
            <pc:docMk/>
            <pc:sldMk cId="2107456110" sldId="268"/>
            <ac:spMk id="3" creationId="{F3CDF1D9-806C-B9E3-339B-695DCDC0832B}"/>
          </ac:spMkLst>
        </pc:spChg>
        <pc:spChg chg="del">
          <ac:chgData name="Krishnagiri Tuppal, Venu Gopalan" userId="1e80b5e0-4851-478c-870c-678a90bb6b40" providerId="ADAL" clId="{47F7C9A3-678F-498E-A401-6BE05CAE60ED}" dt="2023-12-04T06:23:13.186" v="800" actId="478"/>
          <ac:spMkLst>
            <pc:docMk/>
            <pc:sldMk cId="2107456110" sldId="268"/>
            <ac:spMk id="5" creationId="{630DD416-E931-081D-62E7-FDD3A06EF9C7}"/>
          </ac:spMkLst>
        </pc:spChg>
        <pc:spChg chg="del">
          <ac:chgData name="Krishnagiri Tuppal, Venu Gopalan" userId="1e80b5e0-4851-478c-870c-678a90bb6b40" providerId="ADAL" clId="{47F7C9A3-678F-498E-A401-6BE05CAE60ED}" dt="2023-12-04T06:22:56.804" v="793" actId="478"/>
          <ac:spMkLst>
            <pc:docMk/>
            <pc:sldMk cId="2107456110" sldId="268"/>
            <ac:spMk id="6" creationId="{2C39A280-5B7F-E125-441E-678FF66277D0}"/>
          </ac:spMkLst>
        </pc:spChg>
        <pc:picChg chg="del mod">
          <ac:chgData name="Krishnagiri Tuppal, Venu Gopalan" userId="1e80b5e0-4851-478c-870c-678a90bb6b40" providerId="ADAL" clId="{47F7C9A3-678F-498E-A401-6BE05CAE60ED}" dt="2023-12-04T06:05:01.898" v="545" actId="478"/>
          <ac:picMkLst>
            <pc:docMk/>
            <pc:sldMk cId="2107456110" sldId="268"/>
            <ac:picMk id="4" creationId="{25E8473C-4281-C694-3E12-F3B8B62EFC99}"/>
          </ac:picMkLst>
        </pc:picChg>
        <pc:picChg chg="add mod">
          <ac:chgData name="Krishnagiri Tuppal, Venu Gopalan" userId="1e80b5e0-4851-478c-870c-678a90bb6b40" providerId="ADAL" clId="{47F7C9A3-678F-498E-A401-6BE05CAE60ED}" dt="2023-12-04T06:23:18.358" v="801" actId="14100"/>
          <ac:picMkLst>
            <pc:docMk/>
            <pc:sldMk cId="2107456110" sldId="268"/>
            <ac:picMk id="8" creationId="{F4574A84-9DC2-2691-FBF5-C87F8DC27038}"/>
          </ac:picMkLst>
        </pc:picChg>
        <pc:picChg chg="add mod">
          <ac:chgData name="Krishnagiri Tuppal, Venu Gopalan" userId="1e80b5e0-4851-478c-870c-678a90bb6b40" providerId="ADAL" clId="{47F7C9A3-678F-498E-A401-6BE05CAE60ED}" dt="2023-12-04T07:01:40.214" v="1512" actId="1038"/>
          <ac:picMkLst>
            <pc:docMk/>
            <pc:sldMk cId="2107456110" sldId="268"/>
            <ac:picMk id="10" creationId="{903C9D1D-792F-1240-02F4-034C60B45F0D}"/>
          </ac:picMkLst>
        </pc:picChg>
        <pc:picChg chg="del">
          <ac:chgData name="Krishnagiri Tuppal, Venu Gopalan" userId="1e80b5e0-4851-478c-870c-678a90bb6b40" providerId="ADAL" clId="{47F7C9A3-678F-498E-A401-6BE05CAE60ED}" dt="2023-12-04T06:23:24.511" v="802" actId="478"/>
          <ac:picMkLst>
            <pc:docMk/>
            <pc:sldMk cId="2107456110" sldId="268"/>
            <ac:picMk id="11" creationId="{B5BE9658-3CEE-7C31-BB96-60DE7D200C17}"/>
          </ac:picMkLst>
        </pc:picChg>
      </pc:sldChg>
      <pc:sldChg chg="delSp modSp add mod modNotesTx">
        <pc:chgData name="Krishnagiri Tuppal, Venu Gopalan" userId="1e80b5e0-4851-478c-870c-678a90bb6b40" providerId="ADAL" clId="{47F7C9A3-678F-498E-A401-6BE05CAE60ED}" dt="2023-12-04T19:54:57.511" v="7092" actId="20577"/>
        <pc:sldMkLst>
          <pc:docMk/>
          <pc:sldMk cId="209242837" sldId="269"/>
        </pc:sldMkLst>
        <pc:spChg chg="mod">
          <ac:chgData name="Krishnagiri Tuppal, Venu Gopalan" userId="1e80b5e0-4851-478c-870c-678a90bb6b40" providerId="ADAL" clId="{47F7C9A3-678F-498E-A401-6BE05CAE60ED}" dt="2023-12-04T05:59:12.171" v="510" actId="20577"/>
          <ac:spMkLst>
            <pc:docMk/>
            <pc:sldMk cId="209242837" sldId="269"/>
            <ac:spMk id="2" creationId="{97EE5EC4-6F65-A9A0-E4DE-F8C723976A9E}"/>
          </ac:spMkLst>
        </pc:spChg>
        <pc:spChg chg="mod">
          <ac:chgData name="Krishnagiri Tuppal, Venu Gopalan" userId="1e80b5e0-4851-478c-870c-678a90bb6b40" providerId="ADAL" clId="{47F7C9A3-678F-498E-A401-6BE05CAE60ED}" dt="2023-12-04T05:59:55.148" v="542" actId="20577"/>
          <ac:spMkLst>
            <pc:docMk/>
            <pc:sldMk cId="209242837" sldId="269"/>
            <ac:spMk id="3" creationId="{F3CDF1D9-806C-B9E3-339B-695DCDC0832B}"/>
          </ac:spMkLst>
        </pc:spChg>
        <pc:picChg chg="del mod">
          <ac:chgData name="Krishnagiri Tuppal, Venu Gopalan" userId="1e80b5e0-4851-478c-870c-678a90bb6b40" providerId="ADAL" clId="{47F7C9A3-678F-498E-A401-6BE05CAE60ED}" dt="2023-12-04T05:52:11.194" v="42" actId="478"/>
          <ac:picMkLst>
            <pc:docMk/>
            <pc:sldMk cId="209242837" sldId="269"/>
            <ac:picMk id="13" creationId="{15D1AD40-6B88-2A29-E9EB-4CD7D5621962}"/>
          </ac:picMkLst>
        </pc:picChg>
        <pc:picChg chg="del">
          <ac:chgData name="Krishnagiri Tuppal, Venu Gopalan" userId="1e80b5e0-4851-478c-870c-678a90bb6b40" providerId="ADAL" clId="{47F7C9A3-678F-498E-A401-6BE05CAE60ED}" dt="2023-12-04T05:53:46.437" v="270" actId="478"/>
          <ac:picMkLst>
            <pc:docMk/>
            <pc:sldMk cId="209242837" sldId="269"/>
            <ac:picMk id="2050" creationId="{661050DD-F39E-6DB0-00D2-FFFA288564E3}"/>
          </ac:picMkLst>
        </pc:picChg>
        <pc:picChg chg="del">
          <ac:chgData name="Krishnagiri Tuppal, Venu Gopalan" userId="1e80b5e0-4851-478c-870c-678a90bb6b40" providerId="ADAL" clId="{47F7C9A3-678F-498E-A401-6BE05CAE60ED}" dt="2023-12-04T05:53:48.213" v="271" actId="478"/>
          <ac:picMkLst>
            <pc:docMk/>
            <pc:sldMk cId="209242837" sldId="269"/>
            <ac:picMk id="2052" creationId="{FF2A178A-F279-A330-E743-96C0613CAE06}"/>
          </ac:picMkLst>
        </pc:picChg>
      </pc:sldChg>
      <pc:sldChg chg="modSp new mod modNotesTx">
        <pc:chgData name="Krishnagiri Tuppal, Venu Gopalan" userId="1e80b5e0-4851-478c-870c-678a90bb6b40" providerId="ADAL" clId="{47F7C9A3-678F-498E-A401-6BE05CAE60ED}" dt="2023-12-04T08:48:36.400" v="6290" actId="313"/>
        <pc:sldMkLst>
          <pc:docMk/>
          <pc:sldMk cId="701797859" sldId="270"/>
        </pc:sldMkLst>
        <pc:spChg chg="mod">
          <ac:chgData name="Krishnagiri Tuppal, Venu Gopalan" userId="1e80b5e0-4851-478c-870c-678a90bb6b40" providerId="ADAL" clId="{47F7C9A3-678F-498E-A401-6BE05CAE60ED}" dt="2023-12-04T06:37:32.841" v="1064" actId="313"/>
          <ac:spMkLst>
            <pc:docMk/>
            <pc:sldMk cId="701797859" sldId="270"/>
            <ac:spMk id="2" creationId="{3121ED7F-14F9-69CC-D09B-E3598C914EAC}"/>
          </ac:spMkLst>
        </pc:spChg>
        <pc:spChg chg="mod">
          <ac:chgData name="Krishnagiri Tuppal, Venu Gopalan" userId="1e80b5e0-4851-478c-870c-678a90bb6b40" providerId="ADAL" clId="{47F7C9A3-678F-498E-A401-6BE05CAE60ED}" dt="2023-12-04T07:01:22.100" v="1509" actId="20577"/>
          <ac:spMkLst>
            <pc:docMk/>
            <pc:sldMk cId="701797859" sldId="270"/>
            <ac:spMk id="3" creationId="{7D0E657D-34A3-234C-0DD5-ED36810C58AA}"/>
          </ac:spMkLst>
        </pc:spChg>
      </pc:sldChg>
      <pc:sldChg chg="add del">
        <pc:chgData name="Krishnagiri Tuppal, Venu Gopalan" userId="1e80b5e0-4851-478c-870c-678a90bb6b40" providerId="ADAL" clId="{47F7C9A3-678F-498E-A401-6BE05CAE60ED}" dt="2023-12-04T06:34:11.226" v="1037" actId="2696"/>
        <pc:sldMkLst>
          <pc:docMk/>
          <pc:sldMk cId="807996360" sldId="270"/>
        </pc:sldMkLst>
      </pc:sldChg>
      <pc:sldChg chg="new del">
        <pc:chgData name="Krishnagiri Tuppal, Venu Gopalan" userId="1e80b5e0-4851-478c-870c-678a90bb6b40" providerId="ADAL" clId="{47F7C9A3-678F-498E-A401-6BE05CAE60ED}" dt="2023-12-04T20:49:13.264" v="7096" actId="680"/>
        <pc:sldMkLst>
          <pc:docMk/>
          <pc:sldMk cId="1398854258" sldId="271"/>
        </pc:sldMkLst>
      </pc:sldChg>
      <pc:sldChg chg="add del">
        <pc:chgData name="Krishnagiri Tuppal, Venu Gopalan" userId="1e80b5e0-4851-478c-870c-678a90bb6b40" providerId="ADAL" clId="{47F7C9A3-678F-498E-A401-6BE05CAE60ED}" dt="2023-12-04T20:49:12.976" v="7095" actId="2890"/>
        <pc:sldMkLst>
          <pc:docMk/>
          <pc:sldMk cId="406081739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E1F85-A127-4BAD-91E1-B7363A83D8C9}"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4A8A-F3A4-4DBE-B054-A1D04E46E6D7}" type="slidenum">
              <a:rPr lang="en-US" smtClean="0"/>
              <a:t>‹#›</a:t>
            </a:fld>
            <a:endParaRPr lang="en-US"/>
          </a:p>
        </p:txBody>
      </p:sp>
    </p:spTree>
    <p:extLst>
      <p:ext uri="{BB962C8B-B14F-4D97-AF65-F5344CB8AC3E}">
        <p14:creationId xmlns:p14="http://schemas.microsoft.com/office/powerpoint/2010/main" val="227588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is </a:t>
            </a:r>
          </a:p>
          <a:p>
            <a:r>
              <a:rPr lang="en-US" dirty="0"/>
              <a:t>Prediction of Coronary Heart Disease based on Diabetes and other Clinical Factors.</a:t>
            </a:r>
          </a:p>
          <a:p>
            <a:r>
              <a:rPr lang="en-US" dirty="0"/>
              <a:t>I’m Satya Adithya and My Team members are</a:t>
            </a:r>
          </a:p>
          <a:p>
            <a:r>
              <a:rPr lang="en-US" dirty="0"/>
              <a:t>Pratyusha</a:t>
            </a:r>
          </a:p>
          <a:p>
            <a:r>
              <a:rPr lang="en-US" dirty="0"/>
              <a:t>Sumana</a:t>
            </a:r>
          </a:p>
          <a:p>
            <a:r>
              <a:rPr lang="en-US" dirty="0"/>
              <a:t>And Venu Gopalan</a:t>
            </a:r>
          </a:p>
        </p:txBody>
      </p:sp>
      <p:sp>
        <p:nvSpPr>
          <p:cNvPr id="4" name="Slide Number Placeholder 3"/>
          <p:cNvSpPr>
            <a:spLocks noGrp="1"/>
          </p:cNvSpPr>
          <p:nvPr>
            <p:ph type="sldNum" sz="quarter" idx="5"/>
          </p:nvPr>
        </p:nvSpPr>
        <p:spPr/>
        <p:txBody>
          <a:bodyPr/>
          <a:lstStyle/>
          <a:p>
            <a:fld id="{23DF4A8A-F3A4-4DBE-B054-A1D04E46E6D7}" type="slidenum">
              <a:rPr lang="en-US" smtClean="0"/>
              <a:t>1</a:t>
            </a:fld>
            <a:endParaRPr lang="en-US"/>
          </a:p>
        </p:txBody>
      </p:sp>
    </p:spTree>
    <p:extLst>
      <p:ext uri="{BB962C8B-B14F-4D97-AF65-F5344CB8AC3E}">
        <p14:creationId xmlns:p14="http://schemas.microsoft.com/office/powerpoint/2010/main" val="75887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modern society, technology has advanced so much that everything can be brought to our doorstep. There is literally no effort required from anyone to get the things done such as getting the groceries, paying bills etc. Mostly in the jobs related to academics and technology everyone is confined to their workspace and spends all day behind a desk. Many health-related issues arises due to this. We may think this is just the case with  employed adults. But students also neglect exercise as well and are affected by it. A recent study shows that people between the ages 25 to 44 saw a nearly 30% increase in heart attack deaths over the last 2 years. This is a raging issue that needs to be addresses immediately as it is affecting even the youngsters . There can be many reasons as to why a heart disease is caused. It can depend on many factors in the body such as preexisting medical condition, blood related diseases etc. Hence our models aims to predict the possibility of a person getting a heart disease by considering many clinical factors such as diabetes, cholesterol etc. </a:t>
            </a:r>
          </a:p>
        </p:txBody>
      </p:sp>
      <p:sp>
        <p:nvSpPr>
          <p:cNvPr id="4" name="Slide Number Placeholder 3"/>
          <p:cNvSpPr>
            <a:spLocks noGrp="1"/>
          </p:cNvSpPr>
          <p:nvPr>
            <p:ph type="sldNum" sz="quarter" idx="5"/>
          </p:nvPr>
        </p:nvSpPr>
        <p:spPr/>
        <p:txBody>
          <a:bodyPr/>
          <a:lstStyle/>
          <a:p>
            <a:fld id="{23DF4A8A-F3A4-4DBE-B054-A1D04E46E6D7}" type="slidenum">
              <a:rPr lang="en-US" smtClean="0"/>
              <a:t>2</a:t>
            </a:fld>
            <a:endParaRPr lang="en-US"/>
          </a:p>
        </p:txBody>
      </p:sp>
    </p:spTree>
    <p:extLst>
      <p:ext uri="{BB962C8B-B14F-4D97-AF65-F5344CB8AC3E}">
        <p14:creationId xmlns:p14="http://schemas.microsoft.com/office/powerpoint/2010/main" val="193329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cs typeface="Calibri"/>
              </a:rPr>
              <a:t>We took a paper - Prediction of Clinical Risk Factors of Diabetes using Multiple Machine Learning Techniques Resolving Class Imbalance. This paper used Random Forest Algorithm to draw conclusions on Risks of Diabetes. Considering this paper as reference, we are also finding the impact of Diabetes and other clinical factors that could relate to Coronary Heart Disease. To collect the data, we browsed through various sources and found a dataset that matches our requirement in Kaggle. This dataset was assembled form government hosted website NHANES(National Health and Nutrition Examination Survey), where they collect 5000 samples per year on various clinical factors. </a:t>
            </a:r>
          </a:p>
          <a:p>
            <a:endParaRPr lang="en-US" i="0" dirty="0">
              <a:cs typeface="Calibri"/>
            </a:endParaRPr>
          </a:p>
          <a:p>
            <a:r>
              <a:rPr lang="en-US" i="0" dirty="0">
                <a:cs typeface="Calibri"/>
              </a:rPr>
              <a:t>The dataset has 51 attributes with 37079 observations, and we don’t have any missing values in our dataset. We will be using 18 key attributes for our goal out of these 51 attributes. For Diabetes Type, we had 1, 2 and 3. Type 3 Diabetes can be ignored at it occurs at the time of pregnancy, but we considered it as Type 2 because there are chances that Type 3 evolves into Type 2 Diabetes. We also tried to find the relation between the attributes which will be explained further by Sumana. </a:t>
            </a:r>
          </a:p>
        </p:txBody>
      </p:sp>
      <p:sp>
        <p:nvSpPr>
          <p:cNvPr id="4" name="Slide Number Placeholder 3"/>
          <p:cNvSpPr>
            <a:spLocks noGrp="1"/>
          </p:cNvSpPr>
          <p:nvPr>
            <p:ph type="sldNum" sz="quarter" idx="5"/>
          </p:nvPr>
        </p:nvSpPr>
        <p:spPr/>
        <p:txBody>
          <a:bodyPr/>
          <a:lstStyle/>
          <a:p>
            <a:fld id="{23DF4A8A-F3A4-4DBE-B054-A1D04E46E6D7}" type="slidenum">
              <a:rPr lang="en-US" smtClean="0"/>
              <a:t>3</a:t>
            </a:fld>
            <a:endParaRPr lang="en-US"/>
          </a:p>
        </p:txBody>
      </p:sp>
    </p:spTree>
    <p:extLst>
      <p:ext uri="{BB962C8B-B14F-4D97-AF65-F5344CB8AC3E}">
        <p14:creationId xmlns:p14="http://schemas.microsoft.com/office/powerpoint/2010/main" val="38528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explored the data, the following results were obtained that describes the whole dataset of NHANES. Our dataset is a good dataset that helps us in focus on our Aim.</a:t>
            </a:r>
          </a:p>
          <a:p>
            <a:r>
              <a:rPr lang="en-US" dirty="0"/>
              <a:t>While performing the Exploratory Data Analysis, we obtained the following results that describe the data.</a:t>
            </a:r>
          </a:p>
          <a:p>
            <a:r>
              <a:rPr lang="en-US" dirty="0"/>
              <a:t>We have a total of 19032 Men and 18047 Women. I couldn’t find the HCF of those, so we can in general consider the ration of 19:18.</a:t>
            </a:r>
          </a:p>
          <a:p>
            <a:r>
              <a:rPr lang="en-US" dirty="0"/>
              <a:t>The age group that the survey covered was from 20 Years to 85 Years and the Average age of people is 48</a:t>
            </a:r>
          </a:p>
          <a:p>
            <a:r>
              <a:rPr lang="en-US" dirty="0"/>
              <a:t>The Count based on the Diabetic Type are as follows:</a:t>
            </a:r>
          </a:p>
          <a:p>
            <a:r>
              <a:rPr lang="en-US" dirty="0"/>
              <a:t>Type 1 is 4 Thousand 1 Hundred Forty 4</a:t>
            </a:r>
          </a:p>
          <a:p>
            <a:r>
              <a:rPr lang="en-US" dirty="0"/>
              <a:t>Type 2 is 32 Thousand 2 Hundred 27</a:t>
            </a:r>
          </a:p>
          <a:p>
            <a:r>
              <a:rPr lang="en-US" dirty="0"/>
              <a:t>And Type 3 is 7 Hundred 8</a:t>
            </a:r>
          </a:p>
          <a:p>
            <a:r>
              <a:rPr lang="en-US" dirty="0"/>
              <a:t>This Slide also gives the general description of other clinical factors.</a:t>
            </a:r>
          </a:p>
          <a:p>
            <a:r>
              <a:rPr lang="en-US" dirty="0"/>
              <a:t>For our complete data, out of 37 Thousand 79 people, only 15 Hundred 8 people are affected by CAD</a:t>
            </a:r>
          </a:p>
          <a:p>
            <a:endParaRPr lang="en-US" dirty="0"/>
          </a:p>
        </p:txBody>
      </p:sp>
      <p:sp>
        <p:nvSpPr>
          <p:cNvPr id="4" name="Slide Number Placeholder 3"/>
          <p:cNvSpPr>
            <a:spLocks noGrp="1"/>
          </p:cNvSpPr>
          <p:nvPr>
            <p:ph type="sldNum" sz="quarter" idx="5"/>
          </p:nvPr>
        </p:nvSpPr>
        <p:spPr/>
        <p:txBody>
          <a:bodyPr/>
          <a:lstStyle/>
          <a:p>
            <a:fld id="{23DF4A8A-F3A4-4DBE-B054-A1D04E46E6D7}" type="slidenum">
              <a:rPr lang="en-US" smtClean="0"/>
              <a:t>4</a:t>
            </a:fld>
            <a:endParaRPr lang="en-US"/>
          </a:p>
        </p:txBody>
      </p:sp>
    </p:spTree>
    <p:extLst>
      <p:ext uri="{BB962C8B-B14F-4D97-AF65-F5344CB8AC3E}">
        <p14:creationId xmlns:p14="http://schemas.microsoft.com/office/powerpoint/2010/main" val="213608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On your left, you will see a graph that shows the Glucose Levels of the patients of all Ages who are affected and not affected by Heart Disease. If you see the graph, you can observe that the people who are affected by the Heart Disease have high glucose levels, supporting our aim that Heart Disease is affected by parameters such as Glucose. On to your Right, we have Co-relation matrix that shows that most of the variables that we considered using for our project are not closely related and are independent to each other.</a:t>
            </a:r>
          </a:p>
        </p:txBody>
      </p:sp>
      <p:sp>
        <p:nvSpPr>
          <p:cNvPr id="4" name="Slide Number Placeholder 3"/>
          <p:cNvSpPr>
            <a:spLocks noGrp="1"/>
          </p:cNvSpPr>
          <p:nvPr>
            <p:ph type="sldNum" sz="quarter" idx="5"/>
          </p:nvPr>
        </p:nvSpPr>
        <p:spPr/>
        <p:txBody>
          <a:bodyPr/>
          <a:lstStyle/>
          <a:p>
            <a:fld id="{23DF4A8A-F3A4-4DBE-B054-A1D04E46E6D7}" type="slidenum">
              <a:rPr lang="en-US" smtClean="0"/>
              <a:t>5</a:t>
            </a:fld>
            <a:endParaRPr lang="en-US"/>
          </a:p>
        </p:txBody>
      </p:sp>
    </p:spTree>
    <p:extLst>
      <p:ext uri="{BB962C8B-B14F-4D97-AF65-F5344CB8AC3E}">
        <p14:creationId xmlns:p14="http://schemas.microsoft.com/office/powerpoint/2010/main" val="333526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dividing the data into Train and Test data, we explored and compared the Train and Test data to see if we have any bias or not. Thankfully, we didn’t find any bias that could affect the models and following were our observations. The Ratio of Affected and Not Affect people with Heart Disease is 28 Thousand 4 Hundred 38 to 12 Hundred 25 for Train Data And 7 Thousand 1 Hundred 33 to 2 Hundred 83 for Test Data.  Both the ratios are nearly equal. The Graphs plotted shows the comparison of Train and Test Data for Glucose Levels and Cholesterol Levels across ages. These also suggest that the data is not biased and can be used for models</a:t>
            </a:r>
          </a:p>
        </p:txBody>
      </p:sp>
      <p:sp>
        <p:nvSpPr>
          <p:cNvPr id="4" name="Slide Number Placeholder 3"/>
          <p:cNvSpPr>
            <a:spLocks noGrp="1"/>
          </p:cNvSpPr>
          <p:nvPr>
            <p:ph type="sldNum" sz="quarter" idx="5"/>
          </p:nvPr>
        </p:nvSpPr>
        <p:spPr/>
        <p:txBody>
          <a:bodyPr/>
          <a:lstStyle/>
          <a:p>
            <a:fld id="{23DF4A8A-F3A4-4DBE-B054-A1D04E46E6D7}" type="slidenum">
              <a:rPr lang="en-US" smtClean="0"/>
              <a:t>6</a:t>
            </a:fld>
            <a:endParaRPr lang="en-US"/>
          </a:p>
        </p:txBody>
      </p:sp>
    </p:spTree>
    <p:extLst>
      <p:ext uri="{BB962C8B-B14F-4D97-AF65-F5344CB8AC3E}">
        <p14:creationId xmlns:p14="http://schemas.microsoft.com/office/powerpoint/2010/main" val="3514417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our main aim is to come up with a decision on what are the factors that can affect the Heart Disease and how they affect it, we are using decision-making classification algorithms Decision Trees and Random Forest Algorithms. After we trained these algorithms with the train data and cross-validated with the Test Data, we achieved the following accuracies. Decision Tree was 92.5 percent accurate and Random Forest Algorithm was 96.2 percent accurate.</a:t>
            </a:r>
          </a:p>
          <a:p>
            <a:r>
              <a:rPr lang="en-US" dirty="0">
                <a:cs typeface="Calibri"/>
              </a:rPr>
              <a:t>The conclusions drawn from these 2 models will be further explained by Pratyusha.</a:t>
            </a:r>
          </a:p>
        </p:txBody>
      </p:sp>
      <p:sp>
        <p:nvSpPr>
          <p:cNvPr id="4" name="Slide Number Placeholder 3"/>
          <p:cNvSpPr>
            <a:spLocks noGrp="1"/>
          </p:cNvSpPr>
          <p:nvPr>
            <p:ph type="sldNum" sz="quarter" idx="5"/>
          </p:nvPr>
        </p:nvSpPr>
        <p:spPr/>
        <p:txBody>
          <a:bodyPr/>
          <a:lstStyle/>
          <a:p>
            <a:fld id="{23DF4A8A-F3A4-4DBE-B054-A1D04E46E6D7}" type="slidenum">
              <a:rPr lang="en-US" smtClean="0"/>
              <a:t>7</a:t>
            </a:fld>
            <a:endParaRPr lang="en-US"/>
          </a:p>
        </p:txBody>
      </p:sp>
    </p:spTree>
    <p:extLst>
      <p:ext uri="{BB962C8B-B14F-4D97-AF65-F5344CB8AC3E}">
        <p14:creationId xmlns:p14="http://schemas.microsoft.com/office/powerpoint/2010/main" val="426685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we looked into the models and try to understand how the parameters are prioritized, we observed that both Decision Tree and Random Forest Algorithms had different approaches on importance. If we look at the left, we see the list of how the parameters are ranked by Decision Tree and how Random Forest Ranked them is on the Right side. If we look at the top parameters, Age and Cholesterol play key role for both Random Forest and Decision Trees. Mid Levels Priories are focused on Glucose and LDH (</a:t>
            </a:r>
            <a:r>
              <a:rPr lang="en-US" b="0" i="0" dirty="0">
                <a:solidFill>
                  <a:srgbClr val="D1D5DB"/>
                </a:solidFill>
                <a:effectLst/>
                <a:latin typeface="Söhne"/>
              </a:rPr>
              <a:t>Lactate Dehydrogenase</a:t>
            </a:r>
            <a:r>
              <a:rPr lang="en-US" dirty="0">
                <a:cs typeface="Calibri"/>
              </a:rPr>
              <a:t>) which also plays important roles that influences Heart Diseases. Mainly, high levels of LDH indicate muscle damage and possibility of Heart Attack. This was an interesting find that Diabetes and Blood Related Diabetes are least priority for both Random Forest and Decision Tree. Even though Glucose has 6</a:t>
            </a:r>
            <a:r>
              <a:rPr lang="en-US" baseline="30000" dirty="0">
                <a:cs typeface="Calibri"/>
              </a:rPr>
              <a:t>th </a:t>
            </a:r>
            <a:r>
              <a:rPr lang="en-US" dirty="0">
                <a:cs typeface="Calibri"/>
              </a:rPr>
              <a:t> priority, Diabetes which is directly related to Glucose has the least importance.</a:t>
            </a:r>
          </a:p>
          <a:p>
            <a:endParaRPr lang="en-US" dirty="0">
              <a:cs typeface="Calibri"/>
            </a:endParaRPr>
          </a:p>
          <a:p>
            <a:r>
              <a:rPr lang="en-US" dirty="0">
                <a:cs typeface="Calibri"/>
              </a:rPr>
              <a:t>With this we can conclude that people who are older or people who have high levels of cholesterol, sugar, high BMI or Iron LDH values or other parameters stated here are prone to heart disease and should re-evaluate themselves and focus on their health so that they can reduce the risk of getting a heart attack.</a:t>
            </a:r>
          </a:p>
          <a:p>
            <a:endParaRPr lang="en-US" dirty="0">
              <a:cs typeface="Calibri"/>
            </a:endParaRPr>
          </a:p>
        </p:txBody>
      </p:sp>
      <p:sp>
        <p:nvSpPr>
          <p:cNvPr id="4" name="Slide Number Placeholder 3"/>
          <p:cNvSpPr>
            <a:spLocks noGrp="1"/>
          </p:cNvSpPr>
          <p:nvPr>
            <p:ph type="sldNum" sz="quarter" idx="5"/>
          </p:nvPr>
        </p:nvSpPr>
        <p:spPr/>
        <p:txBody>
          <a:bodyPr/>
          <a:lstStyle/>
          <a:p>
            <a:fld id="{23DF4A8A-F3A4-4DBE-B054-A1D04E46E6D7}" type="slidenum">
              <a:rPr lang="en-US" smtClean="0"/>
              <a:t>8</a:t>
            </a:fld>
            <a:endParaRPr lang="en-US"/>
          </a:p>
        </p:txBody>
      </p:sp>
    </p:spTree>
    <p:extLst>
      <p:ext uri="{BB962C8B-B14F-4D97-AF65-F5344CB8AC3E}">
        <p14:creationId xmlns:p14="http://schemas.microsoft.com/office/powerpoint/2010/main" val="331454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helped us to find a certain relation among the parameters and how they affect heart disease. We could have used other parameters that could affect Heart along with the existing parameters. Possibility of using other Decision-making algorithms such as SVM can also improve accuracy and yield better results.</a:t>
            </a:r>
          </a:p>
          <a:p>
            <a:r>
              <a:rPr lang="en-US" dirty="0"/>
              <a:t>Combining medical knowledge with this study and arranging or modifying the priorities of the factors can make the model obtain more accurate results. This helps in identifying the people who are prone to heart disease based on the blood tests </a:t>
            </a:r>
          </a:p>
        </p:txBody>
      </p:sp>
      <p:sp>
        <p:nvSpPr>
          <p:cNvPr id="4" name="Slide Number Placeholder 3"/>
          <p:cNvSpPr>
            <a:spLocks noGrp="1"/>
          </p:cNvSpPr>
          <p:nvPr>
            <p:ph type="sldNum" sz="quarter" idx="5"/>
          </p:nvPr>
        </p:nvSpPr>
        <p:spPr/>
        <p:txBody>
          <a:bodyPr/>
          <a:lstStyle/>
          <a:p>
            <a:fld id="{23DF4A8A-F3A4-4DBE-B054-A1D04E46E6D7}" type="slidenum">
              <a:rPr lang="en-US" smtClean="0"/>
              <a:t>9</a:t>
            </a:fld>
            <a:endParaRPr lang="en-US"/>
          </a:p>
        </p:txBody>
      </p:sp>
    </p:spTree>
    <p:extLst>
      <p:ext uri="{BB962C8B-B14F-4D97-AF65-F5344CB8AC3E}">
        <p14:creationId xmlns:p14="http://schemas.microsoft.com/office/powerpoint/2010/main" val="360780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134309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295864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394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238476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684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590103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58699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391041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177683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2CF5-9A0A-46A1-8593-E6520B739C7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19546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E32CF5-9A0A-46A1-8593-E6520B739C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273152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E32CF5-9A0A-46A1-8593-E6520B739C7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367074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BE32CF5-9A0A-46A1-8593-E6520B739C7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16241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32CF5-9A0A-46A1-8593-E6520B739C7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2852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32CF5-9A0A-46A1-8593-E6520B739C7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6CE69-59A7-4FD3-9702-67DEA72EA6A8}" type="slidenum">
              <a:rPr lang="en-US" smtClean="0"/>
              <a:t>‹#›</a:t>
            </a:fld>
            <a:endParaRPr lang="en-US"/>
          </a:p>
        </p:txBody>
      </p:sp>
    </p:spTree>
    <p:extLst>
      <p:ext uri="{BB962C8B-B14F-4D97-AF65-F5344CB8AC3E}">
        <p14:creationId xmlns:p14="http://schemas.microsoft.com/office/powerpoint/2010/main" val="302866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6CE69-59A7-4FD3-9702-67DEA72EA6A8}" type="slidenum">
              <a:rPr lang="en-US" smtClean="0"/>
              <a:t>‹#›</a:t>
            </a:fld>
            <a:endParaRPr lang="en-US"/>
          </a:p>
        </p:txBody>
      </p:sp>
      <p:sp>
        <p:nvSpPr>
          <p:cNvPr id="5" name="Date Placeholder 4"/>
          <p:cNvSpPr>
            <a:spLocks noGrp="1"/>
          </p:cNvSpPr>
          <p:nvPr>
            <p:ph type="dt" sz="half" idx="10"/>
          </p:nvPr>
        </p:nvSpPr>
        <p:spPr/>
        <p:txBody>
          <a:bodyPr/>
          <a:lstStyle/>
          <a:p>
            <a:fld id="{3BE32CF5-9A0A-46A1-8593-E6520B739C74}" type="datetimeFigureOut">
              <a:rPr lang="en-US" smtClean="0"/>
              <a:t>12/4/2023</a:t>
            </a:fld>
            <a:endParaRPr lang="en-US"/>
          </a:p>
        </p:txBody>
      </p:sp>
    </p:spTree>
    <p:extLst>
      <p:ext uri="{BB962C8B-B14F-4D97-AF65-F5344CB8AC3E}">
        <p14:creationId xmlns:p14="http://schemas.microsoft.com/office/powerpoint/2010/main" val="294759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E32CF5-9A0A-46A1-8593-E6520B739C74}" type="datetimeFigureOut">
              <a:rPr lang="en-US" smtClean="0"/>
              <a:t>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16CE69-59A7-4FD3-9702-67DEA72EA6A8}" type="slidenum">
              <a:rPr lang="en-US" smtClean="0"/>
              <a:t>‹#›</a:t>
            </a:fld>
            <a:endParaRPr lang="en-US"/>
          </a:p>
        </p:txBody>
      </p:sp>
    </p:spTree>
    <p:extLst>
      <p:ext uri="{BB962C8B-B14F-4D97-AF65-F5344CB8AC3E}">
        <p14:creationId xmlns:p14="http://schemas.microsoft.com/office/powerpoint/2010/main" val="14988429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F4C2-84FA-E5FC-9624-1D32EB5B4F5F}"/>
              </a:ext>
            </a:extLst>
          </p:cNvPr>
          <p:cNvSpPr>
            <a:spLocks noGrp="1"/>
          </p:cNvSpPr>
          <p:nvPr>
            <p:ph type="ctrTitle"/>
          </p:nvPr>
        </p:nvSpPr>
        <p:spPr>
          <a:xfrm>
            <a:off x="763309" y="2404531"/>
            <a:ext cx="8510694" cy="1646302"/>
          </a:xfrm>
        </p:spPr>
        <p:txBody>
          <a:bodyPr/>
          <a:lstStyle/>
          <a:p>
            <a:r>
              <a:rPr lang="en-US" dirty="0"/>
              <a:t>Prediction of Heart Disease</a:t>
            </a:r>
            <a:br>
              <a:rPr lang="en-US" sz="4400" dirty="0"/>
            </a:br>
            <a:r>
              <a:rPr lang="en-US" sz="4400" dirty="0"/>
              <a:t>based on Clinical Factors</a:t>
            </a:r>
            <a:endParaRPr lang="en-US" dirty="0"/>
          </a:p>
        </p:txBody>
      </p:sp>
      <p:sp>
        <p:nvSpPr>
          <p:cNvPr id="3" name="Subtitle 2">
            <a:extLst>
              <a:ext uri="{FF2B5EF4-FFF2-40B4-BE49-F238E27FC236}">
                <a16:creationId xmlns:a16="http://schemas.microsoft.com/office/drawing/2014/main" id="{E29F3E6E-DA59-25BC-FE2C-0718D3D2022F}"/>
              </a:ext>
            </a:extLst>
          </p:cNvPr>
          <p:cNvSpPr>
            <a:spLocks noGrp="1"/>
          </p:cNvSpPr>
          <p:nvPr>
            <p:ph type="subTitle" idx="1"/>
          </p:nvPr>
        </p:nvSpPr>
        <p:spPr>
          <a:xfrm>
            <a:off x="1507066" y="4050833"/>
            <a:ext cx="8053493" cy="2055327"/>
          </a:xfrm>
        </p:spPr>
        <p:txBody>
          <a:bodyPr>
            <a:normAutofit/>
          </a:bodyPr>
          <a:lstStyle/>
          <a:p>
            <a:r>
              <a:rPr lang="en-US" sz="1600"/>
              <a:t>By Team 6</a:t>
            </a:r>
          </a:p>
          <a:p>
            <a:r>
              <a:rPr lang="en-US" sz="1600"/>
              <a:t>Masimukku, Satya Aditya</a:t>
            </a:r>
          </a:p>
          <a:p>
            <a:r>
              <a:rPr lang="en-US" sz="1600"/>
              <a:t>Nalamothu, </a:t>
            </a:r>
            <a:r>
              <a:rPr lang="en-US" sz="1600" err="1"/>
              <a:t>Prathyusha</a:t>
            </a:r>
            <a:endParaRPr lang="en-US" sz="1600"/>
          </a:p>
          <a:p>
            <a:r>
              <a:rPr lang="en-US" sz="1600" err="1"/>
              <a:t>Nandala</a:t>
            </a:r>
            <a:r>
              <a:rPr lang="en-US" sz="1600"/>
              <a:t>, Sumana Sree</a:t>
            </a:r>
          </a:p>
          <a:p>
            <a:r>
              <a:rPr lang="en-US" sz="1600"/>
              <a:t>Krishnagiri Tuppal, Venu Gopalan</a:t>
            </a:r>
          </a:p>
        </p:txBody>
      </p:sp>
    </p:spTree>
    <p:extLst>
      <p:ext uri="{BB962C8B-B14F-4D97-AF65-F5344CB8AC3E}">
        <p14:creationId xmlns:p14="http://schemas.microsoft.com/office/powerpoint/2010/main" val="2000622835"/>
      </p:ext>
    </p:extLst>
  </p:cSld>
  <p:clrMapOvr>
    <a:masterClrMapping/>
  </p:clrMapOvr>
  <mc:AlternateContent xmlns:mc="http://schemas.openxmlformats.org/markup-compatibility/2006" xmlns:p14="http://schemas.microsoft.com/office/powerpoint/2010/main">
    <mc:Choice Requires="p14">
      <p:transition spd="slow" p14:dur="2000" advTm="14747"/>
    </mc:Choice>
    <mc:Fallback xmlns="">
      <p:transition spd="slow" advTm="147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609600"/>
            <a:ext cx="8596668" cy="640080"/>
          </a:xfrm>
        </p:spPr>
        <p:txBody>
          <a:bodyPr/>
          <a:lstStyle/>
          <a:p>
            <a:r>
              <a:rPr lang="en-US"/>
              <a:t>Introduction</a:t>
            </a:r>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677334" y="1488613"/>
            <a:ext cx="8596668" cy="4476758"/>
          </a:xfrm>
        </p:spPr>
        <p:txBody>
          <a:bodyPr vert="horz" lIns="91440" tIns="45720" rIns="91440" bIns="45720" rtlCol="0" anchor="t">
            <a:normAutofit/>
          </a:bodyPr>
          <a:lstStyle/>
          <a:p>
            <a:r>
              <a:rPr lang="en-US" sz="2400" dirty="0"/>
              <a:t>Aim of Paper</a:t>
            </a:r>
          </a:p>
          <a:p>
            <a:pPr lvl="1"/>
            <a:r>
              <a:rPr lang="en-US" sz="2000" dirty="0"/>
              <a:t>Predict the possibility of a person getting Heart Disease based on Clinical Factors</a:t>
            </a:r>
          </a:p>
          <a:p>
            <a:r>
              <a:rPr lang="en-US" sz="2400" dirty="0"/>
              <a:t>Scope</a:t>
            </a:r>
          </a:p>
          <a:p>
            <a:pPr lvl="1"/>
            <a:r>
              <a:rPr lang="en-US" sz="2000" dirty="0"/>
              <a:t>Understanding of Occurrence of Cardiac Arrest as per </a:t>
            </a:r>
            <a:r>
              <a:rPr lang="en-US" sz="2000"/>
              <a:t>Clinical Factors</a:t>
            </a:r>
            <a:endParaRPr lang="en-US" sz="2000" dirty="0"/>
          </a:p>
          <a:p>
            <a:r>
              <a:rPr lang="en-US" sz="2400" dirty="0"/>
              <a:t>Purpose</a:t>
            </a:r>
          </a:p>
          <a:p>
            <a:pPr lvl="1"/>
            <a:r>
              <a:rPr lang="en-US" sz="2000" dirty="0"/>
              <a:t>Heart Attack – increased rate</a:t>
            </a:r>
          </a:p>
          <a:p>
            <a:pPr lvl="1"/>
            <a:r>
              <a:rPr lang="en-US" sz="2000" dirty="0"/>
              <a:t>Habits and way of living </a:t>
            </a:r>
          </a:p>
          <a:p>
            <a:pPr lvl="1"/>
            <a:endParaRPr lang="en-US" sz="2000" dirty="0"/>
          </a:p>
        </p:txBody>
      </p:sp>
    </p:spTree>
    <p:extLst>
      <p:ext uri="{BB962C8B-B14F-4D97-AF65-F5344CB8AC3E}">
        <p14:creationId xmlns:p14="http://schemas.microsoft.com/office/powerpoint/2010/main" val="2798255549"/>
      </p:ext>
    </p:extLst>
  </p:cSld>
  <p:clrMapOvr>
    <a:masterClrMapping/>
  </p:clrMapOvr>
  <mc:AlternateContent xmlns:mc="http://schemas.openxmlformats.org/markup-compatibility/2006" xmlns:p14="http://schemas.microsoft.com/office/powerpoint/2010/main">
    <mc:Choice Requires="p14">
      <p:transition spd="slow" p14:dur="2000" advTm="77562"/>
    </mc:Choice>
    <mc:Fallback xmlns="">
      <p:transition spd="slow" advTm="775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534649"/>
            <a:ext cx="8596668" cy="640080"/>
          </a:xfrm>
        </p:spPr>
        <p:txBody>
          <a:bodyPr/>
          <a:lstStyle/>
          <a:p>
            <a:r>
              <a:rPr lang="en-US"/>
              <a:t>Data Collection and Processing</a:t>
            </a:r>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677334" y="1733869"/>
            <a:ext cx="8596668" cy="2373435"/>
          </a:xfrm>
        </p:spPr>
        <p:txBody>
          <a:bodyPr>
            <a:normAutofit/>
          </a:bodyPr>
          <a:lstStyle/>
          <a:p>
            <a:r>
              <a:rPr lang="en-US" dirty="0"/>
              <a:t>Based on Paper – </a:t>
            </a:r>
            <a:r>
              <a:rPr lang="en-US" i="1" dirty="0"/>
              <a:t>Prediction of Clinical Risk Factors of Diabetes using Multiple Machine Learning Techniques Resolving Class Imbalance</a:t>
            </a:r>
          </a:p>
          <a:p>
            <a:r>
              <a:rPr lang="en-US" dirty="0"/>
              <a:t>Data Source – Kaggle | Cardiac Data NHanes 65c8df6e-2 </a:t>
            </a:r>
          </a:p>
          <a:p>
            <a:r>
              <a:rPr lang="en-US" dirty="0"/>
              <a:t>51 Attributes with 37079 Observations</a:t>
            </a:r>
          </a:p>
          <a:p>
            <a:r>
              <a:rPr lang="en-US" dirty="0"/>
              <a:t>NHANES – Survey between 1999 to 2015</a:t>
            </a:r>
          </a:p>
          <a:p>
            <a:r>
              <a:rPr lang="en-US" dirty="0"/>
              <a:t>Sample of 5000 people/year</a:t>
            </a:r>
          </a:p>
          <a:p>
            <a:endParaRPr lang="en-US" dirty="0"/>
          </a:p>
          <a:p>
            <a:endParaRPr lang="en-US" dirty="0"/>
          </a:p>
        </p:txBody>
      </p:sp>
      <p:sp>
        <p:nvSpPr>
          <p:cNvPr id="5" name="Title 1">
            <a:extLst>
              <a:ext uri="{FF2B5EF4-FFF2-40B4-BE49-F238E27FC236}">
                <a16:creationId xmlns:a16="http://schemas.microsoft.com/office/drawing/2014/main" id="{AB427332-B0E0-6C5C-C60A-0B44E9258E0D}"/>
              </a:ext>
            </a:extLst>
          </p:cNvPr>
          <p:cNvSpPr txBox="1">
            <a:spLocks/>
          </p:cNvSpPr>
          <p:nvPr/>
        </p:nvSpPr>
        <p:spPr>
          <a:xfrm>
            <a:off x="829734" y="1243358"/>
            <a:ext cx="8596668" cy="6400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Data Collection</a:t>
            </a:r>
            <a:endParaRPr lang="en-US"/>
          </a:p>
        </p:txBody>
      </p:sp>
      <p:sp>
        <p:nvSpPr>
          <p:cNvPr id="6" name="Title 1">
            <a:extLst>
              <a:ext uri="{FF2B5EF4-FFF2-40B4-BE49-F238E27FC236}">
                <a16:creationId xmlns:a16="http://schemas.microsoft.com/office/drawing/2014/main" id="{FDC77DA2-A9D9-801B-BB77-469F72013CA1}"/>
              </a:ext>
            </a:extLst>
          </p:cNvPr>
          <p:cNvSpPr txBox="1">
            <a:spLocks/>
          </p:cNvSpPr>
          <p:nvPr/>
        </p:nvSpPr>
        <p:spPr>
          <a:xfrm>
            <a:off x="829734" y="4107304"/>
            <a:ext cx="8596668" cy="4905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Processing</a:t>
            </a:r>
          </a:p>
          <a:p>
            <a:endParaRPr lang="en-US" sz="2400" dirty="0"/>
          </a:p>
          <a:p>
            <a:endParaRPr lang="en-US" sz="1800" dirty="0"/>
          </a:p>
        </p:txBody>
      </p:sp>
      <p:sp>
        <p:nvSpPr>
          <p:cNvPr id="7" name="Content Placeholder 2">
            <a:extLst>
              <a:ext uri="{FF2B5EF4-FFF2-40B4-BE49-F238E27FC236}">
                <a16:creationId xmlns:a16="http://schemas.microsoft.com/office/drawing/2014/main" id="{639159DC-EBE9-96E1-C6F9-8CAD27B15609}"/>
              </a:ext>
            </a:extLst>
          </p:cNvPr>
          <p:cNvSpPr txBox="1">
            <a:spLocks/>
          </p:cNvSpPr>
          <p:nvPr/>
        </p:nvSpPr>
        <p:spPr>
          <a:xfrm>
            <a:off x="677334" y="4597815"/>
            <a:ext cx="8596668" cy="210727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 missing values</a:t>
            </a:r>
          </a:p>
          <a:p>
            <a:r>
              <a:rPr lang="en-US" dirty="0"/>
              <a:t>Using 18 out of 51 columns</a:t>
            </a:r>
          </a:p>
          <a:p>
            <a:r>
              <a:rPr lang="en-US" dirty="0"/>
              <a:t>Changing Type 3 Diabetes to Type 2</a:t>
            </a:r>
          </a:p>
          <a:p>
            <a:r>
              <a:rPr lang="en-US" dirty="0"/>
              <a:t>Finding correlation among variables</a:t>
            </a:r>
          </a:p>
          <a:p>
            <a:endParaRPr lang="en-US" dirty="0"/>
          </a:p>
        </p:txBody>
      </p:sp>
    </p:spTree>
    <p:extLst>
      <p:ext uri="{BB962C8B-B14F-4D97-AF65-F5344CB8AC3E}">
        <p14:creationId xmlns:p14="http://schemas.microsoft.com/office/powerpoint/2010/main" val="1591605466"/>
      </p:ext>
    </p:extLst>
  </p:cSld>
  <p:clrMapOvr>
    <a:masterClrMapping/>
  </p:clrMapOvr>
  <mc:AlternateContent xmlns:mc="http://schemas.openxmlformats.org/markup-compatibility/2006" xmlns:p14="http://schemas.microsoft.com/office/powerpoint/2010/main">
    <mc:Choice Requires="p14">
      <p:transition spd="slow" p14:dur="2000" advTm="112258"/>
    </mc:Choice>
    <mc:Fallback xmlns="">
      <p:transition spd="slow" advTm="1122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589280"/>
            <a:ext cx="8596668" cy="1676400"/>
          </a:xfrm>
        </p:spPr>
        <p:txBody>
          <a:bodyPr/>
          <a:lstStyle/>
          <a:p>
            <a:r>
              <a:rPr lang="en-US" dirty="0"/>
              <a:t>EDA</a:t>
            </a:r>
            <a:br>
              <a:rPr lang="en-US" dirty="0"/>
            </a:br>
            <a:r>
              <a:rPr lang="en-US" sz="2400" dirty="0"/>
              <a:t>Descriptive Statistics</a:t>
            </a:r>
            <a:endParaRPr lang="en-US" dirty="0"/>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677334" y="1703389"/>
            <a:ext cx="8596668" cy="4809171"/>
          </a:xfrm>
        </p:spPr>
        <p:txBody>
          <a:bodyPr>
            <a:normAutofit/>
          </a:bodyPr>
          <a:lstStyle/>
          <a:p>
            <a:r>
              <a:rPr lang="en-US" dirty="0"/>
              <a:t>Gender Ratio – 19032:18047  </a:t>
            </a:r>
          </a:p>
          <a:p>
            <a:r>
              <a:rPr lang="en-US" dirty="0"/>
              <a:t>Age, 20-85 Years, Avg = 48</a:t>
            </a:r>
          </a:p>
          <a:p>
            <a:r>
              <a:rPr lang="en-US" dirty="0"/>
              <a:t>Diabetic Type</a:t>
            </a:r>
          </a:p>
          <a:p>
            <a:pPr lvl="1"/>
            <a:r>
              <a:rPr lang="en-US" dirty="0"/>
              <a:t>Type-1: 4144</a:t>
            </a:r>
          </a:p>
          <a:p>
            <a:pPr lvl="1"/>
            <a:r>
              <a:rPr lang="en-US" dirty="0"/>
              <a:t>Type-2: 32227</a:t>
            </a:r>
          </a:p>
          <a:p>
            <a:pPr lvl="1"/>
            <a:r>
              <a:rPr lang="en-US" dirty="0"/>
              <a:t>Type-3: 708</a:t>
            </a:r>
          </a:p>
          <a:p>
            <a:r>
              <a:rPr lang="en-US" dirty="0"/>
              <a:t>BMI – Min: 13.18, Max: 130.21, Mean: 28.23</a:t>
            </a:r>
          </a:p>
          <a:p>
            <a:r>
              <a:rPr lang="en-US" dirty="0"/>
              <a:t>Cholesterol - Min: 1.53, Max: 14.09, Mean: 5.08 mmol/L</a:t>
            </a:r>
          </a:p>
          <a:p>
            <a:r>
              <a:rPr lang="en-US" dirty="0"/>
              <a:t>Glucose - Min: 1.05, Max: 34.25, Mean: 5.6 mmol/L</a:t>
            </a:r>
          </a:p>
          <a:p>
            <a:r>
              <a:rPr lang="en-US" dirty="0"/>
              <a:t>Patients affected by HD - 1508</a:t>
            </a:r>
          </a:p>
        </p:txBody>
      </p:sp>
    </p:spTree>
    <p:extLst>
      <p:ext uri="{BB962C8B-B14F-4D97-AF65-F5344CB8AC3E}">
        <p14:creationId xmlns:p14="http://schemas.microsoft.com/office/powerpoint/2010/main" val="721420669"/>
      </p:ext>
    </p:extLst>
  </p:cSld>
  <p:clrMapOvr>
    <a:masterClrMapping/>
  </p:clrMapOvr>
  <mc:AlternateContent xmlns:mc="http://schemas.openxmlformats.org/markup-compatibility/2006" xmlns:p14="http://schemas.microsoft.com/office/powerpoint/2010/main">
    <mc:Choice Requires="p14">
      <p:transition spd="slow" p14:dur="2000" advTm="57298"/>
    </mc:Choice>
    <mc:Fallback xmlns="">
      <p:transition spd="slow" advTm="5729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609600"/>
            <a:ext cx="8596668" cy="1828800"/>
          </a:xfrm>
        </p:spPr>
        <p:txBody>
          <a:bodyPr/>
          <a:lstStyle/>
          <a:p>
            <a:r>
              <a:rPr lang="en-US" dirty="0"/>
              <a:t>EDA</a:t>
            </a:r>
            <a:br>
              <a:rPr lang="en-US" dirty="0"/>
            </a:br>
            <a:r>
              <a:rPr lang="en-US" sz="2400" dirty="0"/>
              <a:t>Visualization</a:t>
            </a:r>
            <a:endParaRPr lang="en-US" dirty="0"/>
          </a:p>
        </p:txBody>
      </p:sp>
      <p:sp>
        <p:nvSpPr>
          <p:cNvPr id="4" name="Rectangle 10">
            <a:extLst>
              <a:ext uri="{FF2B5EF4-FFF2-40B4-BE49-F238E27FC236}">
                <a16:creationId xmlns:a16="http://schemas.microsoft.com/office/drawing/2014/main" id="{AB0A0CC2-A0E3-675E-8C50-78A59A077C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1">
            <a:extLst>
              <a:ext uri="{FF2B5EF4-FFF2-40B4-BE49-F238E27FC236}">
                <a16:creationId xmlns:a16="http://schemas.microsoft.com/office/drawing/2014/main" id="{560E534E-A67B-CD26-EBD7-295ED4793276}"/>
              </a:ext>
            </a:extLst>
          </p:cNvPr>
          <p:cNvSpPr>
            <a:spLocks noChangeArrowheads="1"/>
          </p:cNvSpPr>
          <p:nvPr/>
        </p:nvSpPr>
        <p:spPr bwMode="auto">
          <a:xfrm>
            <a:off x="0" y="427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2">
            <a:extLst>
              <a:ext uri="{FF2B5EF4-FFF2-40B4-BE49-F238E27FC236}">
                <a16:creationId xmlns:a16="http://schemas.microsoft.com/office/drawing/2014/main" id="{D4C29DA5-68E3-0C82-DA31-6C12F9514195}"/>
              </a:ext>
            </a:extLst>
          </p:cNvPr>
          <p:cNvSpPr>
            <a:spLocks noChangeArrowheads="1"/>
          </p:cNvSpPr>
          <p:nvPr/>
        </p:nvSpPr>
        <p:spPr bwMode="auto">
          <a:xfrm>
            <a:off x="0" y="830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3">
            <a:extLst>
              <a:ext uri="{FF2B5EF4-FFF2-40B4-BE49-F238E27FC236}">
                <a16:creationId xmlns:a16="http://schemas.microsoft.com/office/drawing/2014/main" id="{3ABA3B6A-99B7-BAD7-59EC-6FCEC3009F8A}"/>
              </a:ext>
            </a:extLst>
          </p:cNvPr>
          <p:cNvSpPr>
            <a:spLocks noChangeArrowheads="1"/>
          </p:cNvSpPr>
          <p:nvPr/>
        </p:nvSpPr>
        <p:spPr bwMode="auto">
          <a:xfrm>
            <a:off x="0" y="10572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4">
            <a:extLst>
              <a:ext uri="{FF2B5EF4-FFF2-40B4-BE49-F238E27FC236}">
                <a16:creationId xmlns:a16="http://schemas.microsoft.com/office/drawing/2014/main" id="{ADE4DA7A-F55D-8ECC-BBCB-6871D2805CD5}"/>
              </a:ext>
            </a:extLst>
          </p:cNvPr>
          <p:cNvSpPr>
            <a:spLocks noChangeArrowheads="1"/>
          </p:cNvSpPr>
          <p:nvPr/>
        </p:nvSpPr>
        <p:spPr bwMode="auto">
          <a:xfrm>
            <a:off x="0" y="12846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5">
            <a:extLst>
              <a:ext uri="{FF2B5EF4-FFF2-40B4-BE49-F238E27FC236}">
                <a16:creationId xmlns:a16="http://schemas.microsoft.com/office/drawing/2014/main" id="{7E3A74C6-C4D6-99EA-9ADA-E2C411976E30}"/>
              </a:ext>
            </a:extLst>
          </p:cNvPr>
          <p:cNvSpPr>
            <a:spLocks noChangeArrowheads="1"/>
          </p:cNvSpPr>
          <p:nvPr/>
        </p:nvSpPr>
        <p:spPr bwMode="auto">
          <a:xfrm>
            <a:off x="0" y="1739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6">
            <a:extLst>
              <a:ext uri="{FF2B5EF4-FFF2-40B4-BE49-F238E27FC236}">
                <a16:creationId xmlns:a16="http://schemas.microsoft.com/office/drawing/2014/main" id="{C9F2C70A-744C-E4AD-DAF0-5987384EA9EB}"/>
              </a:ext>
            </a:extLst>
          </p:cNvPr>
          <p:cNvSpPr>
            <a:spLocks noChangeArrowheads="1"/>
          </p:cNvSpPr>
          <p:nvPr/>
        </p:nvSpPr>
        <p:spPr bwMode="auto">
          <a:xfrm>
            <a:off x="0" y="20180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7">
            <a:extLst>
              <a:ext uri="{FF2B5EF4-FFF2-40B4-BE49-F238E27FC236}">
                <a16:creationId xmlns:a16="http://schemas.microsoft.com/office/drawing/2014/main" id="{21081E97-C1D1-D601-7B37-AEADFFAA61DD}"/>
              </a:ext>
            </a:extLst>
          </p:cNvPr>
          <p:cNvSpPr>
            <a:spLocks noChangeArrowheads="1"/>
          </p:cNvSpPr>
          <p:nvPr/>
        </p:nvSpPr>
        <p:spPr bwMode="auto">
          <a:xfrm>
            <a:off x="0" y="2249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4DFE8C21-B5AE-75B5-B793-36C337DBE306}"/>
              </a:ext>
            </a:extLst>
          </p:cNvPr>
          <p:cNvSpPr txBox="1"/>
          <p:nvPr/>
        </p:nvSpPr>
        <p:spPr>
          <a:xfrm>
            <a:off x="6517704" y="255468"/>
            <a:ext cx="2064989" cy="369332"/>
          </a:xfrm>
          <a:prstGeom prst="rect">
            <a:avLst/>
          </a:prstGeom>
          <a:noFill/>
        </p:spPr>
        <p:txBody>
          <a:bodyPr wrap="none" rtlCol="0">
            <a:spAutoFit/>
          </a:bodyPr>
          <a:lstStyle/>
          <a:p>
            <a:r>
              <a:rPr lang="en-US" dirty="0"/>
              <a:t>Correlation Matrix</a:t>
            </a:r>
          </a:p>
        </p:txBody>
      </p:sp>
      <p:pic>
        <p:nvPicPr>
          <p:cNvPr id="1026" name="Picture 2">
            <a:extLst>
              <a:ext uri="{FF2B5EF4-FFF2-40B4-BE49-F238E27FC236}">
                <a16:creationId xmlns:a16="http://schemas.microsoft.com/office/drawing/2014/main" id="{AD1516C3-F49C-DC3C-3AAF-C8E63EFC9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50" y="609600"/>
            <a:ext cx="7158350" cy="6270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17B411-B11F-9B65-EC1E-AA7D23B9C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57" y="1918690"/>
            <a:ext cx="4827911" cy="390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017472"/>
      </p:ext>
    </p:extLst>
  </p:cSld>
  <p:clrMapOvr>
    <a:masterClrMapping/>
  </p:clrMapOvr>
  <mc:AlternateContent xmlns:mc="http://schemas.openxmlformats.org/markup-compatibility/2006" xmlns:p14="http://schemas.microsoft.com/office/powerpoint/2010/main">
    <mc:Choice Requires="p14">
      <p:transition spd="slow" p14:dur="2000" advTm="30334"/>
    </mc:Choice>
    <mc:Fallback xmlns="">
      <p:transition spd="slow" advTm="303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555172"/>
            <a:ext cx="8596668" cy="640080"/>
          </a:xfrm>
        </p:spPr>
        <p:txBody>
          <a:bodyPr/>
          <a:lstStyle/>
          <a:p>
            <a:r>
              <a:rPr lang="en-US" dirty="0"/>
              <a:t>Train and Test Data</a:t>
            </a:r>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677334" y="1264614"/>
            <a:ext cx="8499323" cy="2403872"/>
          </a:xfrm>
        </p:spPr>
        <p:txBody>
          <a:bodyPr>
            <a:normAutofit/>
          </a:bodyPr>
          <a:lstStyle/>
          <a:p>
            <a:r>
              <a:rPr lang="en-US" dirty="0"/>
              <a:t>Data is divided into Train and Test data which has following distribution :</a:t>
            </a:r>
          </a:p>
          <a:p>
            <a:pPr marL="457200" lvl="1" indent="0">
              <a:buNone/>
            </a:pPr>
            <a:endParaRPr lang="en-US" dirty="0"/>
          </a:p>
          <a:p>
            <a:pPr marL="457200" lvl="1" indent="0">
              <a:buNone/>
            </a:pPr>
            <a:endParaRPr lang="en-US" dirty="0"/>
          </a:p>
          <a:p>
            <a:r>
              <a:rPr lang="en-US" dirty="0"/>
              <a:t>Following graphs show the Distribution of key factors b/w Train and Test Data:</a:t>
            </a:r>
          </a:p>
          <a:p>
            <a:endParaRPr lang="en-US" dirty="0"/>
          </a:p>
        </p:txBody>
      </p:sp>
      <p:pic>
        <p:nvPicPr>
          <p:cNvPr id="13" name="Picture 12">
            <a:extLst>
              <a:ext uri="{FF2B5EF4-FFF2-40B4-BE49-F238E27FC236}">
                <a16:creationId xmlns:a16="http://schemas.microsoft.com/office/drawing/2014/main" id="{15D1AD40-6B88-2A29-E9EB-4CD7D5621962}"/>
              </a:ext>
            </a:extLst>
          </p:cNvPr>
          <p:cNvPicPr>
            <a:picLocks noChangeAspect="1"/>
          </p:cNvPicPr>
          <p:nvPr/>
        </p:nvPicPr>
        <p:blipFill>
          <a:blip r:embed="rId3"/>
          <a:stretch>
            <a:fillRect/>
          </a:stretch>
        </p:blipFill>
        <p:spPr>
          <a:xfrm>
            <a:off x="1117415" y="1582477"/>
            <a:ext cx="7716506" cy="640080"/>
          </a:xfrm>
          <a:prstGeom prst="rect">
            <a:avLst/>
          </a:prstGeom>
        </p:spPr>
      </p:pic>
      <p:pic>
        <p:nvPicPr>
          <p:cNvPr id="2050" name="Picture 2">
            <a:extLst>
              <a:ext uri="{FF2B5EF4-FFF2-40B4-BE49-F238E27FC236}">
                <a16:creationId xmlns:a16="http://schemas.microsoft.com/office/drawing/2014/main" id="{661050DD-F39E-6DB0-00D2-FFFA28856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218" y="3036725"/>
            <a:ext cx="4518933" cy="36263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2A178A-F279-A330-E743-96C0613CA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1403" y="3038361"/>
            <a:ext cx="4409395" cy="353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651687"/>
      </p:ext>
    </p:extLst>
  </p:cSld>
  <p:clrMapOvr>
    <a:masterClrMapping/>
  </p:clrMapOvr>
  <mc:AlternateContent xmlns:mc="http://schemas.openxmlformats.org/markup-compatibility/2006" xmlns:p14="http://schemas.microsoft.com/office/powerpoint/2010/main">
    <mc:Choice Requires="p14">
      <p:transition spd="slow" p14:dur="2000" advTm="102935"/>
    </mc:Choice>
    <mc:Fallback xmlns="">
      <p:transition spd="slow" advTm="1029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849086"/>
            <a:ext cx="8596668" cy="640080"/>
          </a:xfrm>
        </p:spPr>
        <p:txBody>
          <a:bodyPr/>
          <a:lstStyle/>
          <a:p>
            <a:r>
              <a:rPr lang="en-US" dirty="0"/>
              <a:t>Models and Results</a:t>
            </a:r>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677334" y="1765357"/>
            <a:ext cx="8815009" cy="4145586"/>
          </a:xfrm>
        </p:spPr>
        <p:txBody>
          <a:bodyPr>
            <a:normAutofit/>
          </a:bodyPr>
          <a:lstStyle/>
          <a:p>
            <a:r>
              <a:rPr lang="en-US" sz="2400" dirty="0"/>
              <a:t>Data focused on Decision Making</a:t>
            </a:r>
          </a:p>
          <a:p>
            <a:r>
              <a:rPr lang="en-US" sz="2400" dirty="0"/>
              <a:t>Models used – Decision Tree Classifier and Random Forest Classifier Algorithms</a:t>
            </a:r>
          </a:p>
          <a:p>
            <a:r>
              <a:rPr lang="en-US" sz="2400" dirty="0"/>
              <a:t>No additional parameters passed</a:t>
            </a:r>
          </a:p>
          <a:p>
            <a:pPr marL="0" indent="0">
              <a:buNone/>
            </a:pPr>
            <a:endParaRPr lang="en-US" sz="2400" b="1" dirty="0"/>
          </a:p>
          <a:p>
            <a:r>
              <a:rPr lang="en-US" sz="2400" b="1" dirty="0"/>
              <a:t>Decision Tree</a:t>
            </a:r>
            <a:r>
              <a:rPr lang="en-US" sz="2400" dirty="0"/>
              <a:t> achieved – Accuracy 92.5 %</a:t>
            </a:r>
          </a:p>
          <a:p>
            <a:pPr marL="0" indent="0">
              <a:buNone/>
            </a:pPr>
            <a:endParaRPr lang="en-US" sz="2400" dirty="0"/>
          </a:p>
          <a:p>
            <a:r>
              <a:rPr lang="en-US" sz="2400" b="1" dirty="0"/>
              <a:t>Random Forest</a:t>
            </a:r>
            <a:r>
              <a:rPr lang="en-US" sz="2400" dirty="0"/>
              <a:t> achieved – Accuracy 96.2%</a:t>
            </a:r>
          </a:p>
          <a:p>
            <a:endParaRPr lang="en-US" dirty="0"/>
          </a:p>
        </p:txBody>
      </p:sp>
    </p:spTree>
    <p:extLst>
      <p:ext uri="{BB962C8B-B14F-4D97-AF65-F5344CB8AC3E}">
        <p14:creationId xmlns:p14="http://schemas.microsoft.com/office/powerpoint/2010/main" val="209242837"/>
      </p:ext>
    </p:extLst>
  </p:cSld>
  <p:clrMapOvr>
    <a:masterClrMapping/>
  </p:clrMapOvr>
  <mc:AlternateContent xmlns:mc="http://schemas.openxmlformats.org/markup-compatibility/2006" xmlns:p14="http://schemas.microsoft.com/office/powerpoint/2010/main">
    <mc:Choice Requires="p14">
      <p:transition spd="slow" p14:dur="2000" advTm="102935"/>
    </mc:Choice>
    <mc:Fallback xmlns="">
      <p:transition spd="slow" advTm="1029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5EC4-6F65-A9A0-E4DE-F8C723976A9E}"/>
              </a:ext>
            </a:extLst>
          </p:cNvPr>
          <p:cNvSpPr>
            <a:spLocks noGrp="1"/>
          </p:cNvSpPr>
          <p:nvPr>
            <p:ph type="title"/>
          </p:nvPr>
        </p:nvSpPr>
        <p:spPr>
          <a:xfrm>
            <a:off x="677334" y="609600"/>
            <a:ext cx="8596668" cy="640080"/>
          </a:xfrm>
        </p:spPr>
        <p:txBody>
          <a:bodyPr/>
          <a:lstStyle/>
          <a:p>
            <a:r>
              <a:rPr lang="en-US"/>
              <a:t>Conclusion</a:t>
            </a:r>
          </a:p>
        </p:txBody>
      </p:sp>
      <p:sp>
        <p:nvSpPr>
          <p:cNvPr id="3" name="Content Placeholder 2">
            <a:extLst>
              <a:ext uri="{FF2B5EF4-FFF2-40B4-BE49-F238E27FC236}">
                <a16:creationId xmlns:a16="http://schemas.microsoft.com/office/drawing/2014/main" id="{F3CDF1D9-806C-B9E3-339B-695DCDC0832B}"/>
              </a:ext>
            </a:extLst>
          </p:cNvPr>
          <p:cNvSpPr>
            <a:spLocks noGrp="1"/>
          </p:cNvSpPr>
          <p:nvPr>
            <p:ph idx="1"/>
          </p:nvPr>
        </p:nvSpPr>
        <p:spPr>
          <a:xfrm>
            <a:off x="446314" y="1328057"/>
            <a:ext cx="9383486" cy="4833257"/>
          </a:xfrm>
        </p:spPr>
        <p:txBody>
          <a:bodyPr>
            <a:normAutofit/>
          </a:bodyPr>
          <a:lstStyle/>
          <a:p>
            <a:r>
              <a:rPr lang="en-US" dirty="0"/>
              <a:t>Both Decision Tree and Random Forest provided importance to different parameters as follows: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Main Parameters that affect : </a:t>
            </a:r>
            <a:r>
              <a:rPr lang="en-US" i="1" dirty="0"/>
              <a:t>Age</a:t>
            </a:r>
            <a:r>
              <a:rPr lang="en-US" dirty="0"/>
              <a:t>, </a:t>
            </a:r>
            <a:r>
              <a:rPr lang="en-US" i="1" dirty="0"/>
              <a:t>Total-Cholesterol</a:t>
            </a:r>
            <a:r>
              <a:rPr lang="en-US" dirty="0"/>
              <a:t> and </a:t>
            </a:r>
            <a:r>
              <a:rPr lang="en-US" i="1" dirty="0"/>
              <a:t>Glucose</a:t>
            </a:r>
          </a:p>
          <a:p>
            <a:r>
              <a:rPr lang="en-US" i="1" dirty="0"/>
              <a:t>Diabetes </a:t>
            </a:r>
            <a:r>
              <a:rPr lang="en-US" dirty="0"/>
              <a:t>is given least importance for both the Algorithms</a:t>
            </a:r>
          </a:p>
        </p:txBody>
      </p:sp>
      <p:pic>
        <p:nvPicPr>
          <p:cNvPr id="8" name="Picture 7">
            <a:extLst>
              <a:ext uri="{FF2B5EF4-FFF2-40B4-BE49-F238E27FC236}">
                <a16:creationId xmlns:a16="http://schemas.microsoft.com/office/drawing/2014/main" id="{F4574A84-9DC2-2691-FBF5-C87F8DC27038}"/>
              </a:ext>
            </a:extLst>
          </p:cNvPr>
          <p:cNvPicPr>
            <a:picLocks noChangeAspect="1"/>
          </p:cNvPicPr>
          <p:nvPr/>
        </p:nvPicPr>
        <p:blipFill>
          <a:blip r:embed="rId3"/>
          <a:stretch>
            <a:fillRect/>
          </a:stretch>
        </p:blipFill>
        <p:spPr>
          <a:xfrm>
            <a:off x="873357" y="2025765"/>
            <a:ext cx="4609158" cy="3025205"/>
          </a:xfrm>
          <a:prstGeom prst="rect">
            <a:avLst/>
          </a:prstGeom>
        </p:spPr>
      </p:pic>
      <p:pic>
        <p:nvPicPr>
          <p:cNvPr id="10" name="Picture 9">
            <a:extLst>
              <a:ext uri="{FF2B5EF4-FFF2-40B4-BE49-F238E27FC236}">
                <a16:creationId xmlns:a16="http://schemas.microsoft.com/office/drawing/2014/main" id="{903C9D1D-792F-1240-02F4-034C60B45F0D}"/>
              </a:ext>
            </a:extLst>
          </p:cNvPr>
          <p:cNvPicPr>
            <a:picLocks noChangeAspect="1"/>
          </p:cNvPicPr>
          <p:nvPr/>
        </p:nvPicPr>
        <p:blipFill>
          <a:blip r:embed="rId4"/>
          <a:stretch>
            <a:fillRect/>
          </a:stretch>
        </p:blipFill>
        <p:spPr>
          <a:xfrm>
            <a:off x="5471629" y="2025765"/>
            <a:ext cx="4576775" cy="3025205"/>
          </a:xfrm>
          <a:prstGeom prst="rect">
            <a:avLst/>
          </a:prstGeom>
        </p:spPr>
      </p:pic>
    </p:spTree>
    <p:extLst>
      <p:ext uri="{BB962C8B-B14F-4D97-AF65-F5344CB8AC3E}">
        <p14:creationId xmlns:p14="http://schemas.microsoft.com/office/powerpoint/2010/main" val="2107456110"/>
      </p:ext>
    </p:extLst>
  </p:cSld>
  <p:clrMapOvr>
    <a:masterClrMapping/>
  </p:clrMapOvr>
  <mc:AlternateContent xmlns:mc="http://schemas.openxmlformats.org/markup-compatibility/2006" xmlns:p14="http://schemas.microsoft.com/office/powerpoint/2010/main">
    <mc:Choice Requires="p14">
      <p:transition spd="slow" p14:dur="2000" advTm="102935"/>
    </mc:Choice>
    <mc:Fallback xmlns="">
      <p:transition spd="slow" advTm="1029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ED7F-14F9-69CC-D09B-E3598C914EAC}"/>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7D0E657D-34A3-234C-0DD5-ED36810C58AA}"/>
              </a:ext>
            </a:extLst>
          </p:cNvPr>
          <p:cNvSpPr>
            <a:spLocks noGrp="1"/>
          </p:cNvSpPr>
          <p:nvPr>
            <p:ph idx="1"/>
          </p:nvPr>
        </p:nvSpPr>
        <p:spPr>
          <a:xfrm>
            <a:off x="601134" y="1355046"/>
            <a:ext cx="8596668" cy="3880773"/>
          </a:xfrm>
        </p:spPr>
        <p:txBody>
          <a:bodyPr/>
          <a:lstStyle/>
          <a:p>
            <a:r>
              <a:rPr lang="en-US" dirty="0"/>
              <a:t>Use more features and focus on features that directly affect Heart</a:t>
            </a:r>
          </a:p>
          <a:p>
            <a:r>
              <a:rPr lang="en-US" dirty="0"/>
              <a:t>Implement SVM and other Decision-Making Algorithms</a:t>
            </a:r>
          </a:p>
          <a:p>
            <a:r>
              <a:rPr lang="en-US" dirty="0"/>
              <a:t>Use parameters while building algorithms to improve accuracy</a:t>
            </a:r>
          </a:p>
        </p:txBody>
      </p:sp>
    </p:spTree>
    <p:extLst>
      <p:ext uri="{BB962C8B-B14F-4D97-AF65-F5344CB8AC3E}">
        <p14:creationId xmlns:p14="http://schemas.microsoft.com/office/powerpoint/2010/main" val="701797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1622</Words>
  <Application>Microsoft Office PowerPoint</Application>
  <PresentationFormat>Widescreen</PresentationFormat>
  <Paragraphs>109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Trebuchet MS</vt:lpstr>
      <vt:lpstr>Wingdings 3</vt:lpstr>
      <vt:lpstr>Facet</vt:lpstr>
      <vt:lpstr>Prediction of Heart Disease based on Clinical Factors</vt:lpstr>
      <vt:lpstr>Introduction</vt:lpstr>
      <vt:lpstr>Data Collection and Processing</vt:lpstr>
      <vt:lpstr>EDA Descriptive Statistics</vt:lpstr>
      <vt:lpstr>EDA Visualization</vt:lpstr>
      <vt:lpstr>Train and Test Data</vt:lpstr>
      <vt:lpstr>Models and Results</vt:lpstr>
      <vt:lpstr>Conclusion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Coronary Heart Disease based on Diabetes and other Clinical Factors</dc:title>
  <dc:creator>Venu Gopalan Krishnagiri Tuppal</dc:creator>
  <cp:lastModifiedBy>Krishnagiri Tuppal, Venu Gopalan</cp:lastModifiedBy>
  <cp:revision>2</cp:revision>
  <dcterms:created xsi:type="dcterms:W3CDTF">2023-10-09T05:57:15Z</dcterms:created>
  <dcterms:modified xsi:type="dcterms:W3CDTF">2023-12-04T20:55:12Z</dcterms:modified>
</cp:coreProperties>
</file>