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80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560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07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764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065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4181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95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110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941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129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14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836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144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317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97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411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97CA-A82B-46F2-B0C6-763CF8A8FD06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0703A1-17F3-4E77-B887-438ABCBEC02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089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DDC0-8637-D08E-AA51-429A5D61C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i="1" u="sng" dirty="0"/>
              <a:t>Презентация за дипломен проект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E3D2A-7BA8-C20C-7483-769E0B161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Изготвил: Милен Станоев</a:t>
            </a:r>
            <a:endParaRPr lang="en-US" dirty="0"/>
          </a:p>
          <a:p>
            <a:r>
              <a:rPr lang="bg-BG" dirty="0"/>
              <a:t>Група: </a:t>
            </a:r>
            <a:r>
              <a:rPr lang="en-US" dirty="0"/>
              <a:t>CHC 14222</a:t>
            </a:r>
            <a:endParaRPr lang="bg-BG" dirty="0"/>
          </a:p>
          <a:p>
            <a:r>
              <a:rPr lang="bg-BG" dirty="0"/>
              <a:t>Дипломен ръководител: Георги Стоев</a:t>
            </a:r>
          </a:p>
        </p:txBody>
      </p:sp>
    </p:spTree>
    <p:extLst>
      <p:ext uri="{BB962C8B-B14F-4D97-AF65-F5344CB8AC3E}">
        <p14:creationId xmlns:p14="http://schemas.microsoft.com/office/powerpoint/2010/main" val="306369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53B2-4C78-40ED-3253-EC5DFF6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u="sng" dirty="0"/>
              <a:t>Предизвикателства и трудности по време на работа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2E5A-E3C7-42F4-486D-BBA619BA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Сложност</a:t>
            </a:r>
            <a:r>
              <a:rPr lang="ru-RU" dirty="0"/>
              <a:t> при настройка на JWT и Spring Security</a:t>
            </a:r>
            <a:endParaRPr lang="en-US" dirty="0"/>
          </a:p>
          <a:p>
            <a:r>
              <a:rPr lang="ru-RU" dirty="0" err="1"/>
              <a:t>Неуспешни</a:t>
            </a:r>
            <a:r>
              <a:rPr lang="ru-RU" dirty="0"/>
              <a:t> заявки при </a:t>
            </a:r>
            <a:r>
              <a:rPr lang="ru-RU" dirty="0" err="1"/>
              <a:t>липсваща</a:t>
            </a:r>
            <a:r>
              <a:rPr lang="ru-RU" dirty="0"/>
              <a:t> авторизация</a:t>
            </a:r>
            <a:endParaRPr lang="en-US" dirty="0"/>
          </a:p>
          <a:p>
            <a:r>
              <a:rPr lang="ru-RU" dirty="0"/>
              <a:t>Управление на </a:t>
            </a:r>
            <a:r>
              <a:rPr lang="ru-RU" dirty="0" err="1"/>
              <a:t>токени</a:t>
            </a:r>
            <a:r>
              <a:rPr lang="ru-RU" dirty="0"/>
              <a:t> между </a:t>
            </a:r>
            <a:r>
              <a:rPr lang="ru-RU" dirty="0" err="1"/>
              <a:t>микросървиси</a:t>
            </a:r>
            <a:endParaRPr lang="en-US" dirty="0"/>
          </a:p>
          <a:p>
            <a:r>
              <a:rPr lang="ru-RU" dirty="0" err="1"/>
              <a:t>Сложност</a:t>
            </a:r>
            <a:r>
              <a:rPr lang="ru-RU" dirty="0"/>
              <a:t> в </a:t>
            </a:r>
            <a:r>
              <a:rPr lang="ru-RU" dirty="0" err="1"/>
              <a:t>търсене</a:t>
            </a:r>
            <a:r>
              <a:rPr lang="ru-RU" dirty="0"/>
              <a:t> и </a:t>
            </a:r>
            <a:r>
              <a:rPr lang="ru-RU" dirty="0" err="1"/>
              <a:t>филтрация</a:t>
            </a:r>
            <a:r>
              <a:rPr lang="ru-RU" dirty="0"/>
              <a:t> в </a:t>
            </a:r>
            <a:r>
              <a:rPr lang="ru-RU" dirty="0" err="1"/>
              <a:t>MongoDB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bg-BG" dirty="0"/>
              <a:t>Преодолени с:</a:t>
            </a:r>
          </a:p>
          <a:p>
            <a:r>
              <a:rPr lang="en-US" dirty="0"/>
              <a:t>Swagger </a:t>
            </a:r>
            <a:r>
              <a:rPr lang="bg-BG" dirty="0"/>
              <a:t>за тестване</a:t>
            </a:r>
          </a:p>
          <a:p>
            <a:r>
              <a:rPr lang="bg-BG" dirty="0"/>
              <a:t>Логване и </a:t>
            </a:r>
            <a:r>
              <a:rPr lang="bg-BG" dirty="0" err="1"/>
              <a:t>дебъгване</a:t>
            </a:r>
            <a:endParaRPr lang="bg-BG" dirty="0"/>
          </a:p>
          <a:p>
            <a:r>
              <a:rPr lang="ru-RU" dirty="0" err="1"/>
              <a:t>Разделяне</a:t>
            </a:r>
            <a:r>
              <a:rPr lang="ru-RU" dirty="0"/>
              <a:t> на кода на ясно </a:t>
            </a:r>
            <a:r>
              <a:rPr lang="ru-RU" dirty="0" err="1"/>
              <a:t>дефинирани</a:t>
            </a:r>
            <a:r>
              <a:rPr lang="ru-RU" dirty="0"/>
              <a:t> </a:t>
            </a:r>
            <a:r>
              <a:rPr lang="ru-RU" dirty="0" err="1"/>
              <a:t>слоеве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938582-6957-CD1B-1437-03DCCEAB6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Неуспешни заявки при липсваща авторизация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6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331E-F44D-57AE-7CDA-91D68265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Идеи за разширяване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AA3F-C807-9B36-2A8B-B7034F12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Изпращане</a:t>
            </a:r>
            <a:r>
              <a:rPr lang="ru-RU" dirty="0"/>
              <a:t> на </a:t>
            </a:r>
            <a:r>
              <a:rPr lang="ru-RU" dirty="0" err="1"/>
              <a:t>имейли</a:t>
            </a:r>
            <a:r>
              <a:rPr lang="ru-RU" dirty="0"/>
              <a:t> при регистрация/</a:t>
            </a:r>
            <a:r>
              <a:rPr lang="ru-RU" dirty="0" err="1"/>
              <a:t>изтриване</a:t>
            </a:r>
            <a:endParaRPr lang="ru-RU" dirty="0"/>
          </a:p>
          <a:p>
            <a:r>
              <a:rPr lang="bg-BG" dirty="0"/>
              <a:t>Имплементация на нотификации</a:t>
            </a:r>
            <a:endParaRPr lang="ru-RU" dirty="0"/>
          </a:p>
          <a:p>
            <a:r>
              <a:rPr lang="bg-BG" dirty="0"/>
              <a:t>Свързване с мобилно приложение</a:t>
            </a:r>
            <a:endParaRPr lang="ru-RU" dirty="0"/>
          </a:p>
          <a:p>
            <a:r>
              <a:rPr lang="ru-RU" dirty="0" err="1"/>
              <a:t>Добавяне</a:t>
            </a:r>
            <a:r>
              <a:rPr lang="ru-RU" dirty="0"/>
              <a:t> на </a:t>
            </a:r>
            <a:r>
              <a:rPr lang="ru-RU" dirty="0" err="1"/>
              <a:t>RabbitMQ</a:t>
            </a:r>
            <a:r>
              <a:rPr lang="ru-RU" dirty="0"/>
              <a:t> или </a:t>
            </a:r>
            <a:r>
              <a:rPr lang="ru-RU" dirty="0" err="1"/>
              <a:t>Kafka</a:t>
            </a:r>
            <a:endParaRPr lang="ru-RU" dirty="0"/>
          </a:p>
          <a:p>
            <a:r>
              <a:rPr lang="ru-RU" dirty="0" err="1"/>
              <a:t>Методи</a:t>
            </a:r>
            <a:r>
              <a:rPr lang="ru-RU" dirty="0"/>
              <a:t> за </a:t>
            </a:r>
            <a:r>
              <a:rPr lang="ru-RU" dirty="0" err="1"/>
              <a:t>споделяне</a:t>
            </a:r>
            <a:r>
              <a:rPr lang="ru-RU" dirty="0"/>
              <a:t> на </a:t>
            </a:r>
            <a:r>
              <a:rPr lang="ru-RU" dirty="0" err="1"/>
              <a:t>бележки</a:t>
            </a:r>
            <a:r>
              <a:rPr lang="ru-RU" dirty="0"/>
              <a:t> между потребители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696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533E-EF0A-314C-D5CE-335F88E8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Изводи и развитие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1EE9-7041-B7A1-A934-CE4CDB65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Успешно </a:t>
            </a:r>
            <a:r>
              <a:rPr lang="ru-RU" dirty="0" err="1"/>
              <a:t>реализиран</a:t>
            </a:r>
            <a:r>
              <a:rPr lang="ru-RU" dirty="0"/>
              <a:t> CRUD + </a:t>
            </a:r>
            <a:r>
              <a:rPr lang="ru-RU" dirty="0" err="1"/>
              <a:t>сигурност</a:t>
            </a:r>
            <a:r>
              <a:rPr lang="ru-RU" dirty="0"/>
              <a:t> + </a:t>
            </a:r>
            <a:r>
              <a:rPr lang="ru-RU" dirty="0" err="1"/>
              <a:t>ролеви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endParaRPr lang="ru-RU" dirty="0"/>
          </a:p>
          <a:p>
            <a:r>
              <a:rPr lang="ru-RU" dirty="0"/>
              <a:t>Реализация на </a:t>
            </a:r>
            <a:r>
              <a:rPr lang="ru-RU" dirty="0" err="1"/>
              <a:t>микросървиси</a:t>
            </a:r>
            <a:r>
              <a:rPr lang="ru-RU" dirty="0"/>
              <a:t> с Discovery, Gateway</a:t>
            </a:r>
            <a:endParaRPr lang="bg-BG" dirty="0"/>
          </a:p>
          <a:p>
            <a:r>
              <a:rPr lang="bg-BG" dirty="0"/>
              <a:t>Усвояване на съвременна архитектура</a:t>
            </a:r>
          </a:p>
          <a:p>
            <a:r>
              <a:rPr lang="ru-RU" dirty="0" err="1"/>
              <a:t>Реална</a:t>
            </a:r>
            <a:r>
              <a:rPr lang="ru-RU" dirty="0"/>
              <a:t> интеграция на </a:t>
            </a:r>
            <a:r>
              <a:rPr lang="ru-RU" dirty="0" err="1"/>
              <a:t>DevOps</a:t>
            </a:r>
            <a:r>
              <a:rPr lang="ru-RU" dirty="0"/>
              <a:t> и </a:t>
            </a:r>
            <a:r>
              <a:rPr lang="ru-RU" dirty="0" err="1"/>
              <a:t>Cloud</a:t>
            </a:r>
            <a:r>
              <a:rPr lang="ru-RU" dirty="0"/>
              <a:t> подходи</a:t>
            </a:r>
            <a:endParaRPr lang="bg-BG" dirty="0"/>
          </a:p>
          <a:p>
            <a:r>
              <a:rPr lang="ru-RU" dirty="0" err="1"/>
              <a:t>Готовност</a:t>
            </a:r>
            <a:r>
              <a:rPr lang="ru-RU" dirty="0"/>
              <a:t> за </a:t>
            </a:r>
            <a:r>
              <a:rPr lang="ru-RU" dirty="0" err="1"/>
              <a:t>реална</a:t>
            </a:r>
            <a:r>
              <a:rPr lang="ru-RU" dirty="0"/>
              <a:t> работа в </a:t>
            </a:r>
            <a:r>
              <a:rPr lang="ru-RU" dirty="0" err="1"/>
              <a:t>екипни</a:t>
            </a:r>
            <a:r>
              <a:rPr lang="ru-RU" dirty="0"/>
              <a:t> и </a:t>
            </a:r>
            <a:r>
              <a:rPr lang="ru-RU" dirty="0" err="1"/>
              <a:t>индустриални</a:t>
            </a:r>
            <a:r>
              <a:rPr lang="ru-RU" dirty="0"/>
              <a:t> условия</a:t>
            </a:r>
          </a:p>
        </p:txBody>
      </p:sp>
    </p:spTree>
    <p:extLst>
      <p:ext uri="{BB962C8B-B14F-4D97-AF65-F5344CB8AC3E}">
        <p14:creationId xmlns:p14="http://schemas.microsoft.com/office/powerpoint/2010/main" val="232564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E5B8-D35A-9132-ECD9-43D13AC2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 anchor="ctr">
            <a:normAutofit/>
          </a:bodyPr>
          <a:lstStyle/>
          <a:p>
            <a:pPr algn="ctr"/>
            <a:r>
              <a:rPr lang="bg-BG" sz="4400" b="1" i="1" dirty="0"/>
              <a:t>Благодаря за вниманието! </a:t>
            </a:r>
            <a:r>
              <a:rPr lang="bg-BG" sz="4400" b="1" dirty="0"/>
              <a:t>😃</a:t>
            </a:r>
          </a:p>
        </p:txBody>
      </p:sp>
    </p:spTree>
    <p:extLst>
      <p:ext uri="{BB962C8B-B14F-4D97-AF65-F5344CB8AC3E}">
        <p14:creationId xmlns:p14="http://schemas.microsoft.com/office/powerpoint/2010/main" val="360117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BD2A-AAD0-3379-CCBF-772430E1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Цел на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20EC-1AF6-7AFA-D1D8-725C55F4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 на уеб базирана система за управление на бележки, изградена върху </a:t>
            </a:r>
            <a:r>
              <a:rPr lang="bg-BG" dirty="0" err="1"/>
              <a:t>микросървис</a:t>
            </a:r>
            <a:r>
              <a:rPr lang="bg-BG" dirty="0"/>
              <a:t> архитектура.</a:t>
            </a:r>
          </a:p>
          <a:p>
            <a:r>
              <a:rPr lang="bg-BG" dirty="0"/>
              <a:t>Регистрация и менажиране на потребителите и техните профили.</a:t>
            </a:r>
          </a:p>
          <a:p>
            <a:r>
              <a:rPr lang="bg-BG" dirty="0"/>
              <a:t>Осигуряване на сигурността на системата чрез </a:t>
            </a:r>
            <a:r>
              <a:rPr lang="en-US" dirty="0"/>
              <a:t>JWT </a:t>
            </a:r>
            <a:r>
              <a:rPr lang="bg-BG" dirty="0"/>
              <a:t>и ролеви достъп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/>
              <a:t>ADMIN, USER)</a:t>
            </a:r>
            <a:r>
              <a:rPr lang="bg-BG" dirty="0"/>
              <a:t>.</a:t>
            </a:r>
          </a:p>
          <a:p>
            <a:r>
              <a:rPr lang="bg-BG" dirty="0"/>
              <a:t>Визуален потребителски </a:t>
            </a:r>
            <a:r>
              <a:rPr lang="bg-BG" dirty="0" err="1"/>
              <a:t>интефейс</a:t>
            </a:r>
            <a:r>
              <a:rPr lang="bg-BG" dirty="0"/>
              <a:t> с </a:t>
            </a:r>
            <a:r>
              <a:rPr lang="en-US" dirty="0"/>
              <a:t>React.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722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2D2E-B777-9DBF-87BF-A81B276A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21592"/>
            <a:ext cx="8911687" cy="1280890"/>
          </a:xfrm>
        </p:spPr>
        <p:txBody>
          <a:bodyPr/>
          <a:lstStyle/>
          <a:p>
            <a:r>
              <a:rPr lang="bg-BG" b="1" u="sng" dirty="0"/>
              <a:t>Архитектура, по която е работено за изграждането на проекта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94120-15D8-C2C2-7AE5-D7724CC0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659" y="2356398"/>
            <a:ext cx="3630953" cy="3777622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От показаната архитектура са изпълнени:</a:t>
            </a:r>
          </a:p>
          <a:p>
            <a:r>
              <a:rPr lang="en-US" dirty="0"/>
              <a:t>API Gateway;</a:t>
            </a:r>
          </a:p>
          <a:p>
            <a:r>
              <a:rPr lang="en-US" dirty="0"/>
              <a:t>Spring Boot Apps – User and Notes services</a:t>
            </a:r>
          </a:p>
          <a:p>
            <a:r>
              <a:rPr lang="en-US" dirty="0"/>
              <a:t>Database – MongoDB</a:t>
            </a:r>
          </a:p>
          <a:p>
            <a:r>
              <a:rPr lang="en-US" dirty="0"/>
              <a:t>Service Registry – Eureka</a:t>
            </a:r>
          </a:p>
          <a:p>
            <a:r>
              <a:rPr lang="bg-BG" dirty="0"/>
              <a:t>Начален стадий на </a:t>
            </a:r>
            <a:r>
              <a:rPr lang="en-US" dirty="0"/>
              <a:t>Metrics Store</a:t>
            </a:r>
          </a:p>
        </p:txBody>
      </p:sp>
      <p:pic>
        <p:nvPicPr>
          <p:cNvPr id="1032" name="Picture 8" descr="Building Scalable and Resilient Spring Boot Microservices Architecture | by  Vinotech | Medium">
            <a:extLst>
              <a:ext uri="{FF2B5EF4-FFF2-40B4-BE49-F238E27FC236}">
                <a16:creationId xmlns:a16="http://schemas.microsoft.com/office/drawing/2014/main" id="{844D234F-0F3B-DE2A-0554-811BF58A2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3" y="1849672"/>
            <a:ext cx="74104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3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E83-5461-E881-047C-81F2CCA4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Актуалност и стойност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29F-0294-0FA2-AC3B-71ED91C7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Проектът има висока стойност и е изключително актуален, тъй като използва архитектура от микроуслуги, които са широко използвани в съвремието от големи компании като </a:t>
            </a:r>
            <a:r>
              <a:rPr lang="en-US" dirty="0"/>
              <a:t>Netflix, Amazon, Uber.</a:t>
            </a:r>
          </a:p>
          <a:p>
            <a:r>
              <a:rPr lang="bg-BG" dirty="0"/>
              <a:t>Може да се използва като обучителен проект за усвояване на технологии като – </a:t>
            </a:r>
            <a:r>
              <a:rPr lang="en-US" dirty="0"/>
              <a:t>Spring Boot, JWT, Docker, React.</a:t>
            </a:r>
          </a:p>
          <a:p>
            <a:r>
              <a:rPr lang="bg-BG" dirty="0"/>
              <a:t>Има голяма възможност за разширяване и подобряване на функционалностите.</a:t>
            </a:r>
          </a:p>
          <a:p>
            <a:r>
              <a:rPr lang="bg-BG" dirty="0"/>
              <a:t>Може да служи като начална точка за </a:t>
            </a:r>
            <a:r>
              <a:rPr lang="bg-BG" sz="1800" dirty="0">
                <a:effectLst/>
                <a:ea typeface="Calibri" panose="020F0502020204030204" pitchFamily="34" charset="0"/>
              </a:rPr>
              <a:t>обучение по </a:t>
            </a:r>
            <a:r>
              <a:rPr lang="bg-BG" sz="1800" dirty="0" err="1">
                <a:effectLst/>
                <a:ea typeface="Calibri" panose="020F0502020204030204" pitchFamily="34" charset="0"/>
              </a:rPr>
              <a:t>DevOps</a:t>
            </a:r>
            <a:r>
              <a:rPr lang="bg-BG" sz="1800" dirty="0">
                <a:effectLst/>
                <a:ea typeface="Calibri" panose="020F0502020204030204" pitchFamily="34" charset="0"/>
              </a:rPr>
              <a:t>, CI/CD, </a:t>
            </a:r>
            <a:r>
              <a:rPr lang="bg-BG" sz="1800" dirty="0" err="1">
                <a:effectLst/>
                <a:ea typeface="Calibri" panose="020F0502020204030204" pitchFamily="34" charset="0"/>
              </a:rPr>
              <a:t>cloud</a:t>
            </a:r>
            <a:r>
              <a:rPr lang="bg-BG" sz="1800" dirty="0">
                <a:effectLst/>
                <a:ea typeface="Calibri" panose="020F0502020204030204" pitchFamily="34" charset="0"/>
              </a:rPr>
              <a:t>-базирани и </a:t>
            </a:r>
            <a:r>
              <a:rPr lang="bg-BG" sz="1800" dirty="0" err="1">
                <a:effectLst/>
                <a:ea typeface="Calibri" panose="020F0502020204030204" pitchFamily="34" charset="0"/>
              </a:rPr>
              <a:t>Kubernetes</a:t>
            </a:r>
            <a:r>
              <a:rPr lang="bg-BG" sz="1800" dirty="0">
                <a:effectLst/>
                <a:ea typeface="Calibri" panose="020F0502020204030204" pitchFamily="34" charset="0"/>
              </a:rPr>
              <a:t>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23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B618-23B1-3468-68A4-A9C0F903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1788"/>
            <a:ext cx="8911687" cy="1280890"/>
          </a:xfrm>
        </p:spPr>
        <p:txBody>
          <a:bodyPr/>
          <a:lstStyle/>
          <a:p>
            <a:r>
              <a:rPr lang="bg-BG" b="1" u="sng" dirty="0"/>
              <a:t>Използвани технологии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033831-1447-9903-9EA1-10AF17FF0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097343"/>
              </p:ext>
            </p:extLst>
          </p:nvPr>
        </p:nvGraphicFramePr>
        <p:xfrm>
          <a:off x="2592925" y="712233"/>
          <a:ext cx="8915400" cy="603504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188476215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79962265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6286541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bg-BG" sz="2200" b="1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Технология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2200" b="1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Роля в проекта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2200" b="1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Реална употреба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073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Spring Boot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Бърза разработка на </a:t>
                      </a:r>
                      <a:r>
                        <a:rPr lang="bg-BG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бекенд</a:t>
                      </a:r>
                      <a:endParaRPr lang="bg-B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Backend </a:t>
                      </a:r>
                      <a:r>
                        <a:rPr lang="bg-B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на 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Spotify, Netflix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3407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React.js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Модерен 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Facebook, Instagram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417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Docker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Контейнеризация</a:t>
                      </a:r>
                      <a:r>
                        <a:rPr lang="bg-B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на услуги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DevOps </a:t>
                      </a:r>
                      <a:r>
                        <a:rPr lang="bg-B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процеси в 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AWS, Azure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3856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JWT </a:t>
                      </a:r>
                      <a:r>
                        <a:rPr lang="en-US" dirty="0"/>
                        <a:t>(JSON Web Token)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Сигурен достъп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Авторизация в </a:t>
                      </a:r>
                      <a:r>
                        <a:rPr lang="ru-RU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мобилни</a:t>
                      </a:r>
                      <a:r>
                        <a:rPr lang="ru-RU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и уеб </a:t>
                      </a:r>
                      <a:r>
                        <a:rPr lang="ru-RU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апликации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6832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Eureka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Service Discovery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Мащабируеми</a:t>
                      </a:r>
                      <a:r>
                        <a:rPr lang="bg-B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системи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7753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Prometheus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Мониторинг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Monitoring </a:t>
                      </a:r>
                      <a:r>
                        <a:rPr lang="bg-B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DevOps</a:t>
                      </a:r>
                      <a:endParaRPr lang="bg-B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14313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Swagger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Документация на </a:t>
                      </a:r>
                      <a:r>
                        <a:rPr lang="en-US" dirty="0"/>
                        <a:t>API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Стандартизация и </a:t>
                      </a:r>
                      <a:r>
                        <a:rPr lang="ru-RU" dirty="0" err="1"/>
                        <a:t>лесно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тестване</a:t>
                      </a:r>
                      <a:r>
                        <a:rPr lang="ru-RU" dirty="0"/>
                        <a:t> на </a:t>
                      </a:r>
                      <a:r>
                        <a:rPr lang="ru-RU" dirty="0" err="1"/>
                        <a:t>ендпойнти</a:t>
                      </a:r>
                      <a:endParaRPr lang="bg-B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6827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bg-BG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IntelliJ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IDEA 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Среда за разработка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50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10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260A-556D-144C-21A1-AB0903E1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Сигурност и авторизация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0D1F-0215-E253-41EC-AB43E46CF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се осигури сигурността в проекта и </a:t>
            </a:r>
            <a:r>
              <a:rPr lang="en-US" dirty="0"/>
              <a:t>login-</a:t>
            </a:r>
            <a:r>
              <a:rPr lang="bg-BG" dirty="0"/>
              <a:t>а на потребителите, в проекта е използван </a:t>
            </a:r>
            <a:r>
              <a:rPr lang="en-US" dirty="0"/>
              <a:t>JWT, </a:t>
            </a:r>
            <a:r>
              <a:rPr lang="bg-BG" dirty="0"/>
              <a:t>който носи:</a:t>
            </a:r>
          </a:p>
          <a:p>
            <a:pPr lvl="1"/>
            <a:r>
              <a:rPr lang="en-US" dirty="0"/>
              <a:t>ID </a:t>
            </a:r>
            <a:r>
              <a:rPr lang="bg-BG" dirty="0"/>
              <a:t>на потребителя;</a:t>
            </a:r>
          </a:p>
          <a:p>
            <a:pPr lvl="1"/>
            <a:r>
              <a:rPr lang="bg-BG" dirty="0"/>
              <a:t>Имейл;</a:t>
            </a:r>
          </a:p>
          <a:p>
            <a:pPr lvl="1"/>
            <a:r>
              <a:rPr lang="bg-BG" dirty="0"/>
              <a:t>Парола;</a:t>
            </a:r>
          </a:p>
          <a:p>
            <a:pPr lvl="1"/>
            <a:r>
              <a:rPr lang="bg-BG" dirty="0"/>
              <a:t>Роля;</a:t>
            </a:r>
          </a:p>
          <a:p>
            <a:r>
              <a:rPr lang="bg-BG" dirty="0"/>
              <a:t>Достъпа до ресурси се определя според ролята (</a:t>
            </a:r>
            <a:r>
              <a:rPr lang="en-US" dirty="0"/>
              <a:t>ADMIN, USER)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660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020C-EB3A-EAA8-3497-B74BABAB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 err="1"/>
              <a:t>Контейнеризация</a:t>
            </a:r>
            <a:r>
              <a:rPr lang="bg-BG" b="1" u="sng" dirty="0"/>
              <a:t> с </a:t>
            </a:r>
            <a:r>
              <a:rPr lang="en-US" b="1" u="sng" dirty="0"/>
              <a:t>Docker</a:t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00A4-6EDE-155E-C88B-15F78663F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Контейнеризацията</a:t>
            </a:r>
            <a:r>
              <a:rPr lang="bg-BG" dirty="0"/>
              <a:t> с </a:t>
            </a:r>
            <a:r>
              <a:rPr lang="en-US" dirty="0"/>
              <a:t>Docker</a:t>
            </a:r>
            <a:r>
              <a:rPr lang="bg-BG" dirty="0"/>
              <a:t> предоставя лесно менажиране и стартиране на всички </a:t>
            </a:r>
            <a:r>
              <a:rPr lang="bg-BG" dirty="0" err="1"/>
              <a:t>микросървиси</a:t>
            </a:r>
            <a:r>
              <a:rPr lang="bg-BG" dirty="0"/>
              <a:t> с </a:t>
            </a:r>
            <a:r>
              <a:rPr lang="en-US" dirty="0"/>
              <a:t>docker-compose</a:t>
            </a:r>
          </a:p>
          <a:p>
            <a:r>
              <a:rPr lang="bg-BG" dirty="0"/>
              <a:t>Лесна локална разработка и по-късно </a:t>
            </a:r>
            <a:r>
              <a:rPr lang="en-US" dirty="0"/>
              <a:t>cloud-deployment </a:t>
            </a:r>
            <a:r>
              <a:rPr lang="bg-BG" dirty="0"/>
              <a:t>в </a:t>
            </a:r>
            <a:r>
              <a:rPr lang="en-US" dirty="0"/>
              <a:t>AWS (EKS), Google Cloud (GKE), Azure (AKS)</a:t>
            </a:r>
            <a:r>
              <a:rPr lang="bg-BG" dirty="0"/>
              <a:t> с помощта на </a:t>
            </a:r>
            <a:r>
              <a:rPr lang="en-US" dirty="0"/>
              <a:t>Kubernetes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В реалния свят е основа на </a:t>
            </a:r>
            <a:r>
              <a:rPr lang="en-US" dirty="0"/>
              <a:t>CI/CD</a:t>
            </a:r>
            <a:r>
              <a:rPr lang="bg-BG" dirty="0"/>
              <a:t> </a:t>
            </a:r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 </a:t>
            </a:r>
            <a:r>
              <a:rPr lang="en-US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continuous integration</a:t>
            </a: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 (CI) and </a:t>
            </a:r>
            <a:r>
              <a:rPr lang="en-US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continuous delivery</a:t>
            </a: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 (CD) </a:t>
            </a:r>
            <a:r>
              <a:rPr lang="bg-BG" i="0" dirty="0">
                <a:solidFill>
                  <a:srgbClr val="202122"/>
                </a:solidFill>
                <a:effectLst/>
              </a:rPr>
              <a:t>)</a:t>
            </a:r>
            <a:r>
              <a:rPr lang="bg-BG" dirty="0"/>
              <a:t> процесите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148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2A8D-B417-8808-53C9-01226368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Мониторинг с </a:t>
            </a:r>
            <a:r>
              <a:rPr lang="en-US" b="1" u="sng" dirty="0"/>
              <a:t>Prometheus</a:t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EA09-CAD5-2649-C23A-CA801AEE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Реализиран е чрез </a:t>
            </a:r>
            <a:r>
              <a:rPr lang="en-US" dirty="0"/>
              <a:t>Spring Boot Actuator + Prometheus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Използва се за следене на доброто състояние на приложението и генерирането на метрики.</a:t>
            </a:r>
          </a:p>
          <a:p>
            <a:r>
              <a:rPr lang="bg-BG" dirty="0"/>
              <a:t>Чрез него проектът получава по-завършен вид и той служи като предпоставка за подготовка за </a:t>
            </a:r>
            <a:r>
              <a:rPr lang="bg-BG" dirty="0" err="1"/>
              <a:t>продъкшън</a:t>
            </a:r>
            <a:r>
              <a:rPr lang="bg-BG" dirty="0"/>
              <a:t> среди.</a:t>
            </a:r>
          </a:p>
        </p:txBody>
      </p:sp>
    </p:spTree>
    <p:extLst>
      <p:ext uri="{BB962C8B-B14F-4D97-AF65-F5344CB8AC3E}">
        <p14:creationId xmlns:p14="http://schemas.microsoft.com/office/powerpoint/2010/main" val="176407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8075-EAC1-6C8A-8005-5C61C75E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err="1"/>
              <a:t>Документиране</a:t>
            </a:r>
            <a:r>
              <a:rPr lang="ru-RU" b="1" u="sng" dirty="0"/>
              <a:t> на API </a:t>
            </a:r>
            <a:r>
              <a:rPr lang="ru-RU" b="1" u="sng" dirty="0" err="1"/>
              <a:t>със</a:t>
            </a:r>
            <a:r>
              <a:rPr lang="ru-RU" b="1" u="sng" dirty="0"/>
              <a:t> </a:t>
            </a:r>
            <a:r>
              <a:rPr lang="ru-RU" b="1" u="sng" dirty="0" err="1"/>
              <a:t>Swagger</a:t>
            </a:r>
            <a:endParaRPr lang="bg-BG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AF4A-4BB2-BFBB-7593-864B8256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325" y="1804252"/>
            <a:ext cx="3461219" cy="4106970"/>
          </a:xfrm>
        </p:spPr>
        <p:txBody>
          <a:bodyPr/>
          <a:lstStyle/>
          <a:p>
            <a:r>
              <a:rPr lang="ru-RU" dirty="0" err="1"/>
              <a:t>Показва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достъпни</a:t>
            </a:r>
            <a:r>
              <a:rPr lang="ru-RU" dirty="0"/>
              <a:t> </a:t>
            </a:r>
            <a:r>
              <a:rPr lang="ru-RU" dirty="0" err="1"/>
              <a:t>ендпойнти</a:t>
            </a:r>
            <a:r>
              <a:rPr lang="ru-RU" dirty="0"/>
              <a:t> на </a:t>
            </a:r>
            <a:r>
              <a:rPr lang="ru-RU" dirty="0" err="1"/>
              <a:t>системата</a:t>
            </a:r>
            <a:endParaRPr lang="ru-RU" dirty="0"/>
          </a:p>
          <a:p>
            <a:pPr marL="0" indent="0">
              <a:buNone/>
            </a:pPr>
            <a:r>
              <a:rPr lang="bg-BG" dirty="0"/>
              <a:t>Какво дава:</a:t>
            </a:r>
          </a:p>
          <a:p>
            <a:r>
              <a:rPr lang="bg-BG" dirty="0"/>
              <a:t>Автоматична документация</a:t>
            </a:r>
          </a:p>
          <a:p>
            <a:r>
              <a:rPr lang="ru-RU" dirty="0" err="1"/>
              <a:t>Възможност</a:t>
            </a:r>
            <a:r>
              <a:rPr lang="ru-RU" dirty="0"/>
              <a:t> за </a:t>
            </a:r>
            <a:r>
              <a:rPr lang="ru-RU" dirty="0" err="1"/>
              <a:t>тестване</a:t>
            </a:r>
            <a:r>
              <a:rPr lang="ru-RU" dirty="0"/>
              <a:t> на API без </a:t>
            </a:r>
            <a:r>
              <a:rPr lang="ru-RU" dirty="0" err="1"/>
              <a:t>Postman</a:t>
            </a:r>
            <a:endParaRPr lang="ru-RU" dirty="0"/>
          </a:p>
          <a:p>
            <a:r>
              <a:rPr lang="ru-RU" dirty="0" err="1"/>
              <a:t>Яснота</a:t>
            </a:r>
            <a:r>
              <a:rPr lang="ru-RU" dirty="0"/>
              <a:t> за </a:t>
            </a:r>
            <a:r>
              <a:rPr lang="ru-RU" dirty="0" err="1"/>
              <a:t>разработчици</a:t>
            </a:r>
            <a:r>
              <a:rPr lang="ru-RU" dirty="0"/>
              <a:t> и QA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14996-7CEB-62FB-99D2-F95CA70C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8" y="1343984"/>
            <a:ext cx="7800423" cy="507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17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654</TotalTime>
  <Words>579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Презентация за дипломен проект</vt:lpstr>
      <vt:lpstr>Цел на проекта</vt:lpstr>
      <vt:lpstr>Архитектура, по която е работено за изграждането на проекта</vt:lpstr>
      <vt:lpstr>Актуалност и стойност</vt:lpstr>
      <vt:lpstr>Използвани технологии</vt:lpstr>
      <vt:lpstr>Сигурност и авторизация </vt:lpstr>
      <vt:lpstr>Контейнеризация с Docker </vt:lpstr>
      <vt:lpstr>Мониторинг с Prometheus </vt:lpstr>
      <vt:lpstr>Документиране на API със Swagger</vt:lpstr>
      <vt:lpstr>Предизвикателства и трудности по време на работа </vt:lpstr>
      <vt:lpstr>Идеи за разширяване</vt:lpstr>
      <vt:lpstr>Изводи и развитие </vt:lpstr>
      <vt:lpstr>Благодаря за вниманието! 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Милен Станоев</dc:creator>
  <cp:lastModifiedBy>Милен Станоев</cp:lastModifiedBy>
  <cp:revision>3</cp:revision>
  <dcterms:created xsi:type="dcterms:W3CDTF">2025-04-06T10:11:40Z</dcterms:created>
  <dcterms:modified xsi:type="dcterms:W3CDTF">2025-04-06T21:06:27Z</dcterms:modified>
</cp:coreProperties>
</file>