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41" r:id="rId2"/>
    <p:sldId id="342" r:id="rId3"/>
    <p:sldId id="354" r:id="rId4"/>
    <p:sldId id="343" r:id="rId5"/>
    <p:sldId id="344" r:id="rId6"/>
    <p:sldId id="347" r:id="rId7"/>
    <p:sldId id="348" r:id="rId8"/>
    <p:sldId id="349" r:id="rId9"/>
    <p:sldId id="355" r:id="rId10"/>
    <p:sldId id="350" r:id="rId11"/>
    <p:sldId id="356" r:id="rId12"/>
    <p:sldId id="345" r:id="rId13"/>
    <p:sldId id="34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C6DC-D9F4-4338-A579-8E9CB1CE5C7D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13FF-ACEA-41C1-838C-3777DCE6DD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8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381000" y="29718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457200" y="28194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5FB5-7550-4496-869E-D20CCB56E5EC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0" y="37338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228600" y="36576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57200" y="35814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05-DAAF-4426-B07E-CFCF60BD970F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A1F5-2BCC-4B51-9C9A-6BFAAED02C2E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DB43-D278-49F5-B9C6-AD9A177CD54A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4CD2-F59B-4B0E-8161-7441CB341CDC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9939-C8E5-4AE2-AA45-E0092434616F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B1A9-42A5-405B-93C9-83AF82B63F29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B927-0291-42ED-B936-6C5C3601439E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12CA-68A8-41E5-BB89-B69E8E4FA55F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F7A9-0B91-4B8A-B82A-0CB2D5D5790E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5B90C-867B-48D5-BEB2-38980B9F9E1D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65237"/>
            <a:ext cx="85344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A354-6622-4A1E-9311-1C8C9FEC47C2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1066800"/>
            <a:ext cx="8686800" cy="76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 userDrawn="1"/>
        </p:nvSpPr>
        <p:spPr>
          <a:xfrm>
            <a:off x="228600" y="838200"/>
            <a:ext cx="76200" cy="2971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600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457200" y="1905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457200" y="2209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57200" y="2514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57200" y="2819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457200" y="3124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57200" y="3429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57200" y="3733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7200" y="4038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57200" y="4343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457200" y="4648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57200" y="49530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57200" y="52578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57200" y="55626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457200" y="58674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0"/>
        </a:spcBef>
        <a:buFont typeface="Arial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914400" indent="-182880" algn="l" defTabSz="914400" rtl="0" eaLnBrk="1" latinLnBrk="0" hangingPunct="1">
        <a:spcBef>
          <a:spcPts val="100"/>
        </a:spcBef>
        <a:buFont typeface="Arial" pitchFamily="34" charset="0"/>
        <a:buChar char="•"/>
        <a:defRPr sz="19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280160" indent="-182880" algn="l" defTabSz="914400" rtl="0" eaLnBrk="1" latinLnBrk="0" hangingPunct="1">
        <a:spcBef>
          <a:spcPts val="200"/>
        </a:spcBef>
        <a:buFont typeface="Arial" pitchFamily="34" charset="0"/>
        <a:buChar char="–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645920" indent="-182880" algn="l" defTabSz="914400" rtl="0" eaLnBrk="1" latinLnBrk="0" hangingPunct="1">
        <a:spcBef>
          <a:spcPts val="300"/>
        </a:spcBef>
        <a:buFont typeface="Arial" pitchFamily="34" charset="0"/>
        <a:buChar char="»"/>
        <a:defRPr sz="17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ip-products/system-ip/coresight-debug-and-trace/coresight-components/system-trace-macrocell" TargetMode="External"/><Relationship Id="rId2" Type="http://schemas.openxmlformats.org/officeDocument/2006/relationships/hyperlink" Target="https://developer.arm.com/architectures/cpu-architecture/debug-visibility-and-trace/coresight-architecture/serial-wire-debu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Arm arhitektura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Cortex</a:t>
            </a:r>
            <a:r>
              <a:rPr lang="sr-Latn-RS" dirty="0"/>
              <a:t> M3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584D22-754E-44A1-918E-0A6A7AFEC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" r="22024" b="23683"/>
          <a:stretch/>
        </p:blipFill>
        <p:spPr>
          <a:xfrm>
            <a:off x="1219200" y="1241956"/>
            <a:ext cx="6409687" cy="534140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73504-6D03-4800-A92E-638A3D25AD96}"/>
              </a:ext>
            </a:extLst>
          </p:cNvPr>
          <p:cNvSpPr txBox="1"/>
          <p:nvPr/>
        </p:nvSpPr>
        <p:spPr>
          <a:xfrm>
            <a:off x="448313" y="6452656"/>
            <a:ext cx="6409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1000" dirty="0"/>
              <a:t>*</a:t>
            </a:r>
            <a:r>
              <a:rPr lang="en-GB" sz="1000" dirty="0"/>
              <a:t>https://developer.arm.com/documentation/ddi0337/h/functional-description/about-the-functions</a:t>
            </a:r>
          </a:p>
        </p:txBody>
      </p:sp>
    </p:spTree>
    <p:extLst>
      <p:ext uri="{BB962C8B-B14F-4D97-AF65-F5344CB8AC3E}">
        <p14:creationId xmlns:p14="http://schemas.microsoft.com/office/powerpoint/2010/main" val="371035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8091-FA18-45C0-BD34-94961DED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Mikrokontroler</a:t>
            </a:r>
            <a:r>
              <a:rPr lang="sr-Latn-RS" dirty="0"/>
              <a:t> zasnovan na ARM </a:t>
            </a:r>
            <a:r>
              <a:rPr lang="sr-Latn-RS" dirty="0" err="1"/>
              <a:t>Cortex</a:t>
            </a:r>
            <a:r>
              <a:rPr lang="sr-Latn-RS" dirty="0"/>
              <a:t> M3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26703-65F9-4313-8799-65F3ABCC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0B35A53-41CC-445B-9B9E-DF6044F95985}"/>
              </a:ext>
            </a:extLst>
          </p:cNvPr>
          <p:cNvSpPr/>
          <p:nvPr/>
        </p:nvSpPr>
        <p:spPr>
          <a:xfrm>
            <a:off x="1828800" y="2057400"/>
            <a:ext cx="5943600" cy="38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5629D7-FC53-4DB1-8333-7784330DEEC5}"/>
              </a:ext>
            </a:extLst>
          </p:cNvPr>
          <p:cNvSpPr/>
          <p:nvPr/>
        </p:nvSpPr>
        <p:spPr>
          <a:xfrm>
            <a:off x="2425831" y="2566447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err="1"/>
              <a:t>Cortex</a:t>
            </a:r>
            <a:r>
              <a:rPr lang="sr-Latn-RS" dirty="0"/>
              <a:t> M3</a:t>
            </a:r>
          </a:p>
          <a:p>
            <a:pPr algn="ctr"/>
            <a:r>
              <a:rPr lang="sr-Latn-RS" dirty="0"/>
              <a:t>(sa prethodnog slajda)</a:t>
            </a:r>
            <a:endParaRPr lang="en-GB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6B7070-2B18-4A1B-A697-0A6D16C07B15}"/>
              </a:ext>
            </a:extLst>
          </p:cNvPr>
          <p:cNvSpPr txBox="1"/>
          <p:nvPr/>
        </p:nvSpPr>
        <p:spPr>
          <a:xfrm>
            <a:off x="4572000" y="3526552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Periferije</a:t>
            </a:r>
            <a:r>
              <a:rPr lang="en-US" dirty="0"/>
              <a:t>:</a:t>
            </a:r>
          </a:p>
          <a:p>
            <a:r>
              <a:rPr lang="en-US" dirty="0" err="1"/>
              <a:t>Portovi</a:t>
            </a:r>
            <a:endParaRPr lang="en-US" dirty="0"/>
          </a:p>
          <a:p>
            <a:r>
              <a:rPr lang="en-US" dirty="0" err="1"/>
              <a:t>Kontroler</a:t>
            </a:r>
            <a:r>
              <a:rPr lang="en-US" dirty="0"/>
              <a:t> za </a:t>
            </a:r>
            <a:r>
              <a:rPr lang="en-US" dirty="0" err="1"/>
              <a:t>spoljne</a:t>
            </a:r>
            <a:r>
              <a:rPr lang="en-US" dirty="0"/>
              <a:t> </a:t>
            </a:r>
            <a:r>
              <a:rPr lang="en-US" dirty="0" err="1"/>
              <a:t>prekide</a:t>
            </a:r>
            <a:endParaRPr lang="en-US" dirty="0"/>
          </a:p>
          <a:p>
            <a:r>
              <a:rPr lang="en-US" dirty="0" err="1"/>
              <a:t>Broja</a:t>
            </a:r>
            <a:r>
              <a:rPr lang="sr-Latn-RS" dirty="0" err="1"/>
              <a:t>či</a:t>
            </a:r>
            <a:endParaRPr lang="sr-Latn-RS" dirty="0"/>
          </a:p>
          <a:p>
            <a:r>
              <a:rPr lang="sr-Latn-RS" dirty="0"/>
              <a:t>AD i DA </a:t>
            </a:r>
            <a:r>
              <a:rPr lang="sr-Latn-RS" dirty="0" err="1"/>
              <a:t>konvertori</a:t>
            </a:r>
            <a:endParaRPr lang="sr-Latn-RS" dirty="0"/>
          </a:p>
          <a:p>
            <a:r>
              <a:rPr lang="sr-Latn-RS" dirty="0"/>
              <a:t>Komunikacioni portovi</a:t>
            </a:r>
          </a:p>
          <a:p>
            <a:r>
              <a:rPr lang="sr-Latn-RS" dirty="0" err="1"/>
              <a:t>Koprocesori</a:t>
            </a:r>
            <a:endParaRPr lang="sr-Latn-RS" dirty="0"/>
          </a:p>
          <a:p>
            <a:r>
              <a:rPr lang="sr-Latn-RS" dirty="0"/>
              <a:t>……</a:t>
            </a:r>
          </a:p>
          <a:p>
            <a:endParaRPr lang="en-GB" dirty="0"/>
          </a:p>
        </p:txBody>
      </p:sp>
      <p:sp>
        <p:nvSpPr>
          <p:cNvPr id="97" name="Speech Bubble: Rectangle with Corners Rounded 96">
            <a:extLst>
              <a:ext uri="{FF2B5EF4-FFF2-40B4-BE49-F238E27FC236}">
                <a16:creationId xmlns:a16="http://schemas.microsoft.com/office/drawing/2014/main" id="{6002598D-A895-4CCB-9517-78C5DAACD173}"/>
              </a:ext>
            </a:extLst>
          </p:cNvPr>
          <p:cNvSpPr/>
          <p:nvPr/>
        </p:nvSpPr>
        <p:spPr>
          <a:xfrm>
            <a:off x="228600" y="1066800"/>
            <a:ext cx="1905000" cy="1173162"/>
          </a:xfrm>
          <a:prstGeom prst="wedgeRoundRectCallout">
            <a:avLst>
              <a:gd name="adj1" fmla="val 59310"/>
              <a:gd name="adj2" fmla="val 92250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ARM IP – proizvođač čipa otkupio prava korišćenja</a:t>
            </a:r>
            <a:endParaRPr lang="en-GB" dirty="0"/>
          </a:p>
        </p:txBody>
      </p:sp>
      <p:sp>
        <p:nvSpPr>
          <p:cNvPr id="98" name="Speech Bubble: Rectangle with Corners Rounded 97">
            <a:extLst>
              <a:ext uri="{FF2B5EF4-FFF2-40B4-BE49-F238E27FC236}">
                <a16:creationId xmlns:a16="http://schemas.microsoft.com/office/drawing/2014/main" id="{9D2BD479-2B39-4E93-9939-88FB862F30DF}"/>
              </a:ext>
            </a:extLst>
          </p:cNvPr>
          <p:cNvSpPr/>
          <p:nvPr/>
        </p:nvSpPr>
        <p:spPr>
          <a:xfrm>
            <a:off x="6781800" y="1295400"/>
            <a:ext cx="1905000" cy="914400"/>
          </a:xfrm>
          <a:prstGeom prst="wedgeRoundRectCallout">
            <a:avLst>
              <a:gd name="adj1" fmla="val -47555"/>
              <a:gd name="adj2" fmla="val 12641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Proizvođač čipa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dokumentacije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Izvori:</a:t>
            </a:r>
          </a:p>
          <a:p>
            <a:pPr lvl="1"/>
            <a:r>
              <a:rPr lang="sr-Latn-RS" dirty="0"/>
              <a:t>https://developer.arm.com</a:t>
            </a:r>
          </a:p>
          <a:p>
            <a:pPr lvl="1"/>
            <a:r>
              <a:rPr lang="sr-Latn-RS" dirty="0"/>
              <a:t>https://community.arm.com</a:t>
            </a:r>
          </a:p>
          <a:p>
            <a:pPr lvl="1"/>
            <a:r>
              <a:rPr lang="sr-Latn-RS" dirty="0"/>
              <a:t>sajt proizvođača čipova</a:t>
            </a:r>
          </a:p>
          <a:p>
            <a:r>
              <a:rPr lang="sr-Latn-RS" dirty="0"/>
              <a:t>Reference Manuals:</a:t>
            </a:r>
          </a:p>
          <a:p>
            <a:pPr lvl="1"/>
            <a:r>
              <a:rPr lang="sr-Latn-RS" dirty="0"/>
              <a:t>Arm Architecture Reference Manual (ArmARM) – opis arhitekture relevantan za sve implementacije opisane arhitekture</a:t>
            </a:r>
          </a:p>
          <a:p>
            <a:pPr lvl="1"/>
            <a:r>
              <a:rPr lang="sr-Latn-RS" dirty="0"/>
              <a:t>Technical Reference Manual (TRM) – specifičan za svaki procesor</a:t>
            </a:r>
          </a:p>
          <a:p>
            <a:pPr lvl="1"/>
            <a:r>
              <a:rPr lang="sr-Latn-RS" dirty="0"/>
              <a:t>Configuration or Integration Manual (CIM) – uputstvo za integraciju procesora u sistem</a:t>
            </a:r>
          </a:p>
          <a:p>
            <a:pPr lvl="2"/>
            <a:r>
              <a:rPr lang="sr-Latn-RS" dirty="0"/>
              <a:t>Relevantno za SoC dizajnere</a:t>
            </a:r>
          </a:p>
          <a:p>
            <a:endParaRPr lang="sr-Latn-RS" dirty="0"/>
          </a:p>
          <a:p>
            <a:r>
              <a:rPr lang="sr-Latn-RS" dirty="0"/>
              <a:t>User gudes – uputstva za korišćewe različitih funkcionalnosti – sve što nije dostupno u reference manual-im.</a:t>
            </a:r>
          </a:p>
          <a:p>
            <a:r>
              <a:rPr lang="sr-Latn-RS" dirty="0"/>
              <a:t>SoC dokumentacija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0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355124"/>
              </p:ext>
            </p:extLst>
          </p:nvPr>
        </p:nvGraphicFramePr>
        <p:xfrm>
          <a:off x="419094" y="256816"/>
          <a:ext cx="8229606" cy="6464659"/>
        </p:xfrm>
        <a:graphic>
          <a:graphicData uri="http://schemas.openxmlformats.org/drawingml/2006/table">
            <a:tbl>
              <a:tblPr/>
              <a:tblGrid>
                <a:gridCol w="1175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9035">
                <a:tc rowSpan="2">
                  <a:txBody>
                    <a:bodyPr/>
                    <a:lstStyle/>
                    <a:p>
                      <a:endParaRPr lang="sr-Latn-R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sr-Latn-RS" sz="1200"/>
                        <a:t>Architecture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sr-Latn-RS" sz="1200"/>
                        <a:t>Micro-architecture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sr-Latn-RS" sz="1200" dirty="0"/>
                        <a:t>SoC Datasheet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105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200"/>
                        <a:t>Arm</a:t>
                      </a:r>
                      <a:br>
                        <a:rPr lang="sr-Latn-RS" sz="1200"/>
                      </a:br>
                      <a:r>
                        <a:rPr lang="sr-Latn-RS" sz="1200"/>
                        <a:t>ARM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/>
                        <a:t>GIC specifications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 dirty="0"/>
                        <a:t>AMBA specifications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/>
                        <a:t>TRM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200"/>
                        <a:t>                      CIM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70">
                <a:tc>
                  <a:txBody>
                    <a:bodyPr/>
                    <a:lstStyle/>
                    <a:p>
                      <a:r>
                        <a:rPr lang="sr-Latn-RS" sz="1200" dirty="0"/>
                        <a:t>Instruction set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070">
                <a:tc>
                  <a:txBody>
                    <a:bodyPr/>
                    <a:lstStyle/>
                    <a:p>
                      <a:r>
                        <a:rPr lang="sr-Latn-RS" sz="1200" dirty="0"/>
                        <a:t>Instruction cycle timings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070">
                <a:tc>
                  <a:txBody>
                    <a:bodyPr/>
                    <a:lstStyle/>
                    <a:p>
                      <a:r>
                        <a:rPr lang="sr-Latn-RS" sz="1200"/>
                        <a:t>Architectural registers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05">
                <a:tc>
                  <a:txBody>
                    <a:bodyPr/>
                    <a:lstStyle/>
                    <a:p>
                      <a:r>
                        <a:rPr lang="sr-Latn-RS" sz="1200"/>
                        <a:t>Processor specific registers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070">
                <a:tc>
                  <a:txBody>
                    <a:bodyPr/>
                    <a:lstStyle/>
                    <a:p>
                      <a:r>
                        <a:rPr lang="sr-Latn-RS" sz="1200"/>
                        <a:t>Memory model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070">
                <a:tc>
                  <a:txBody>
                    <a:bodyPr/>
                    <a:lstStyle/>
                    <a:p>
                      <a:r>
                        <a:rPr lang="sr-Latn-RS" sz="1200"/>
                        <a:t>Exception model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6139">
                <a:tc>
                  <a:txBody>
                    <a:bodyPr/>
                    <a:lstStyle/>
                    <a:p>
                      <a:r>
                        <a:rPr lang="sr-Latn-RS" sz="1200"/>
                        <a:t>Support for optional features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</a:t>
                      </a:r>
                      <a:br>
                        <a:rPr lang="en-US" sz="1200"/>
                      </a:br>
                      <a:r>
                        <a:rPr lang="en-US" sz="1200"/>
                        <a:t>(some might be synthesis choice)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070">
                <a:tc>
                  <a:txBody>
                    <a:bodyPr/>
                    <a:lstStyle/>
                    <a:p>
                      <a:r>
                        <a:rPr lang="sr-Latn-RS" sz="1200"/>
                        <a:t>Size of caches/TLBs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105">
                <a:tc>
                  <a:txBody>
                    <a:bodyPr/>
                    <a:lstStyle/>
                    <a:p>
                      <a:r>
                        <a:rPr lang="sr-Latn-RS" sz="1200"/>
                        <a:t>Power management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9035">
                <a:tc>
                  <a:txBody>
                    <a:bodyPr/>
                    <a:lstStyle/>
                    <a:p>
                      <a:r>
                        <a:rPr lang="sr-Latn-RS" sz="1200"/>
                        <a:t>Bus ports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070">
                <a:tc>
                  <a:txBody>
                    <a:bodyPr/>
                    <a:lstStyle/>
                    <a:p>
                      <a:r>
                        <a:rPr lang="sr-Latn-RS" sz="1200" dirty="0"/>
                        <a:t>All legal bus transactions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5175">
                <a:tc>
                  <a:txBody>
                    <a:bodyPr/>
                    <a:lstStyle/>
                    <a:p>
                      <a:r>
                        <a:rPr lang="en-US" sz="1200"/>
                        <a:t>Bus transactions generated by processor 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070">
                <a:tc>
                  <a:txBody>
                    <a:bodyPr/>
                    <a:lstStyle/>
                    <a:p>
                      <a:r>
                        <a:rPr lang="sr-Latn-RS" sz="1200"/>
                        <a:t>Memory map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035">
                <a:tc>
                  <a:txBody>
                    <a:bodyPr/>
                    <a:lstStyle/>
                    <a:p>
                      <a:r>
                        <a:rPr lang="sr-Latn-RS" sz="1200"/>
                        <a:t>Peripherals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8070">
                <a:tc>
                  <a:txBody>
                    <a:bodyPr/>
                    <a:lstStyle/>
                    <a:p>
                      <a:r>
                        <a:rPr lang="sr-Latn-RS" sz="1200"/>
                        <a:t>Pin-out of SoC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sr-Latn-R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dirty="0"/>
                        <a:t>X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5319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ARM – Advanced RISC </a:t>
            </a:r>
            <a:r>
              <a:rPr lang="sr-Latn-RS" dirty="0" err="1"/>
              <a:t>Machine</a:t>
            </a:r>
            <a:endParaRPr lang="sr-Cyrl-RS" dirty="0"/>
          </a:p>
          <a:p>
            <a:r>
              <a:rPr lang="sr-Latn-RS" dirty="0"/>
              <a:t>Kompanija proizvodi jezgra kao intelektualnu svojinu (IP) koju prodaje proizvođačima čipova</a:t>
            </a:r>
            <a:endParaRPr lang="en-US" dirty="0"/>
          </a:p>
          <a:p>
            <a:r>
              <a:rPr lang="sr-Latn-RS" dirty="0"/>
              <a:t>Jedna arhitektura, više proizvođača procesora, mikrokontrolela i sistema na čipu</a:t>
            </a:r>
          </a:p>
          <a:p>
            <a:r>
              <a:rPr lang="sr-Latn-RS" dirty="0"/>
              <a:t>Razvijen ekosistem za razvoj sistema i softvera</a:t>
            </a:r>
          </a:p>
          <a:p>
            <a:pPr lvl="1"/>
            <a:r>
              <a:rPr lang="sr-Latn-RS" dirty="0"/>
              <a:t>Detaljna dokumentacija i podrška</a:t>
            </a:r>
          </a:p>
          <a:p>
            <a:pPr lvl="2"/>
            <a:r>
              <a:rPr lang="sr-Latn-RS" dirty="0"/>
              <a:t>Za dizajn procesora baziranih na ARM jezgrima</a:t>
            </a:r>
          </a:p>
          <a:p>
            <a:pPr lvl="2"/>
            <a:r>
              <a:rPr lang="sr-Latn-RS" dirty="0"/>
              <a:t>Za programiranje procesora zasnovanih na ARM jezgrima</a:t>
            </a:r>
          </a:p>
          <a:p>
            <a:pPr lvl="1"/>
            <a:r>
              <a:rPr lang="sr-Latn-RS" dirty="0"/>
              <a:t>Razvojni alati</a:t>
            </a:r>
            <a:r>
              <a:rPr lang="sr-Cyrl-RS" dirty="0"/>
              <a:t> (</a:t>
            </a:r>
            <a:r>
              <a:rPr lang="sr-Latn-RS" dirty="0"/>
              <a:t>softver i hardver)</a:t>
            </a:r>
          </a:p>
          <a:p>
            <a:pPr lvl="1"/>
            <a:r>
              <a:rPr lang="sr-Latn-RS" dirty="0"/>
              <a:t>Operativni sistemi i biblioteke</a:t>
            </a:r>
            <a:r>
              <a:rPr lang="sr-Cyrl-RS" dirty="0"/>
              <a:t> за различите намене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CB55-C0F7-49F1-831A-4A29AD62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Архитектура и профили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5384-9E59-4E31-A5EB-E814B007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65236"/>
            <a:ext cx="8534400" cy="5592763"/>
          </a:xfrm>
        </p:spPr>
        <p:txBody>
          <a:bodyPr>
            <a:normAutofit/>
          </a:bodyPr>
          <a:lstStyle/>
          <a:p>
            <a:r>
              <a:rPr lang="sr-Latn-RS" dirty="0"/>
              <a:t>Klasični ARM procesori (zaključno sa v6 ARM arhitekturom)</a:t>
            </a:r>
          </a:p>
          <a:p>
            <a:pPr lvl="1"/>
            <a:r>
              <a:rPr lang="sr-Latn-RS" dirty="0"/>
              <a:t>Prethodnici današnjih </a:t>
            </a:r>
            <a:r>
              <a:rPr lang="sr-Latn-RS" dirty="0" err="1"/>
              <a:t>Cortex</a:t>
            </a:r>
            <a:r>
              <a:rPr lang="sr-Latn-RS" dirty="0"/>
              <a:t> procesora</a:t>
            </a:r>
          </a:p>
          <a:p>
            <a:pPr lvl="1"/>
            <a:r>
              <a:rPr lang="sr-Latn-RS" dirty="0"/>
              <a:t>ARM7, ARM8, ARM9, ARM10 i ARM11</a:t>
            </a:r>
          </a:p>
          <a:p>
            <a:pPr lvl="1"/>
            <a:r>
              <a:rPr lang="sr-Latn-RS" dirty="0"/>
              <a:t>Jedinstvena arhitektura za sve </a:t>
            </a:r>
            <a:r>
              <a:rPr lang="sr-Latn-RS" dirty="0" err="1"/>
              <a:t>namjene</a:t>
            </a:r>
            <a:endParaRPr lang="sr-Latn-RS" dirty="0"/>
          </a:p>
          <a:p>
            <a:r>
              <a:rPr lang="sr-Latn-RS" dirty="0" err="1"/>
              <a:t>Arm</a:t>
            </a:r>
            <a:r>
              <a:rPr lang="sr-Latn-RS" dirty="0"/>
              <a:t> </a:t>
            </a:r>
            <a:r>
              <a:rPr lang="sr-Latn-RS" dirty="0" err="1"/>
              <a:t>Cortex</a:t>
            </a:r>
            <a:r>
              <a:rPr lang="sr-Latn-RS" dirty="0"/>
              <a:t> – brend pod kojim </a:t>
            </a:r>
            <a:r>
              <a:rPr lang="sr-Latn-RS" dirty="0" err="1"/>
              <a:t>Arm</a:t>
            </a:r>
            <a:r>
              <a:rPr lang="sr-Latn-RS" dirty="0"/>
              <a:t> nudi IP ARM procesora</a:t>
            </a:r>
            <a:endParaRPr lang="sr-Cyrl-RS" dirty="0"/>
          </a:p>
          <a:p>
            <a:pPr lvl="1"/>
            <a:r>
              <a:rPr lang="sr-Latn-RS" dirty="0"/>
              <a:t>Arhitektura prilagođena različitim </a:t>
            </a:r>
            <a:r>
              <a:rPr lang="sr-Latn-RS" dirty="0" err="1"/>
              <a:t>primjenama</a:t>
            </a:r>
            <a:r>
              <a:rPr lang="sr-Latn-RS" dirty="0"/>
              <a:t> (počev od v7 arhitekture)</a:t>
            </a:r>
          </a:p>
          <a:p>
            <a:pPr lvl="2"/>
            <a:r>
              <a:rPr lang="sr-Latn-RS" dirty="0"/>
              <a:t>A profil (32 i 64 bitni): v7-A, v8-A, v8.2-A;</a:t>
            </a:r>
            <a:r>
              <a:rPr lang="en-US" dirty="0"/>
              <a:t> </a:t>
            </a:r>
            <a:r>
              <a:rPr lang="sr-Latn-RS" dirty="0"/>
              <a:t>A64</a:t>
            </a:r>
            <a:r>
              <a:rPr lang="en-US" dirty="0"/>
              <a:t>, A32 </a:t>
            </a:r>
            <a:r>
              <a:rPr lang="en-US" dirty="0" err="1"/>
              <a:t>i</a:t>
            </a:r>
            <a:r>
              <a:rPr lang="en-US" dirty="0"/>
              <a:t> T32</a:t>
            </a:r>
            <a:r>
              <a:rPr lang="sr-Latn-RS" dirty="0"/>
              <a:t> IS.</a:t>
            </a:r>
          </a:p>
          <a:p>
            <a:pPr lvl="3"/>
            <a:r>
              <a:rPr lang="sr-Latn-RS" dirty="0"/>
              <a:t>Visoke performanse, </a:t>
            </a:r>
            <a:r>
              <a:rPr lang="sr-Latn-RS" dirty="0" err="1"/>
              <a:t>bezbjednost</a:t>
            </a:r>
            <a:r>
              <a:rPr lang="sr-Latn-RS" dirty="0"/>
              <a:t>, MMU, </a:t>
            </a:r>
            <a:r>
              <a:rPr lang="sr-Latn-RS" dirty="0" err="1"/>
              <a:t>virtuelizacija</a:t>
            </a:r>
            <a:r>
              <a:rPr lang="sr-Latn-RS" dirty="0"/>
              <a:t>, duboka protočna obrada, NEON, više jezgara</a:t>
            </a:r>
          </a:p>
          <a:p>
            <a:pPr lvl="3"/>
            <a:r>
              <a:rPr lang="sr-Latn-RS" dirty="0"/>
              <a:t>Windows, </a:t>
            </a:r>
            <a:r>
              <a:rPr lang="sr-Latn-RS" dirty="0" err="1"/>
              <a:t>Linux</a:t>
            </a:r>
            <a:r>
              <a:rPr lang="sr-Latn-RS" dirty="0"/>
              <a:t>, Android…</a:t>
            </a:r>
          </a:p>
          <a:p>
            <a:pPr lvl="2"/>
            <a:r>
              <a:rPr lang="sr-Latn-RS" dirty="0"/>
              <a:t>R profil (32 i 64 bitni) v7-R, v8-R (kompatibilna sa v8-A)</a:t>
            </a:r>
          </a:p>
          <a:p>
            <a:pPr lvl="3"/>
            <a:r>
              <a:rPr lang="sr-Latn-RS" dirty="0"/>
              <a:t>Visoke performanse, </a:t>
            </a:r>
            <a:r>
              <a:rPr lang="sr-Latn-RS" dirty="0" err="1"/>
              <a:t>bezbjednost</a:t>
            </a:r>
            <a:r>
              <a:rPr lang="sr-Latn-RS" dirty="0"/>
              <a:t>, pouzdanost, MPU, ECC, TCM,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skokova</a:t>
            </a:r>
            <a:r>
              <a:rPr lang="en-US" dirty="0"/>
              <a:t>,</a:t>
            </a:r>
            <a:r>
              <a:rPr lang="sr-Latn-RS" dirty="0"/>
              <a:t> </a:t>
            </a:r>
            <a:r>
              <a:rPr lang="sr-Latn-RS" dirty="0" err="1"/>
              <a:t>virtuelizacija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sr-Latn-RS" dirty="0"/>
              <a:t>srednje duboka protočna obrada </a:t>
            </a:r>
            <a:r>
              <a:rPr lang="en-US" dirty="0"/>
              <a:t>NEON/DSP</a:t>
            </a:r>
            <a:r>
              <a:rPr lang="sr-Latn-RS" dirty="0"/>
              <a:t>, rad u realnom vremenu (pogodan i za hard </a:t>
            </a:r>
            <a:r>
              <a:rPr lang="sr-Latn-RS" dirty="0" err="1"/>
              <a:t>realtime</a:t>
            </a:r>
            <a:r>
              <a:rPr lang="sr-Latn-RS" dirty="0"/>
              <a:t> sisteme</a:t>
            </a:r>
            <a:r>
              <a:rPr lang="en-US" dirty="0"/>
              <a:t>)</a:t>
            </a:r>
            <a:r>
              <a:rPr lang="sr-Latn-RS" dirty="0"/>
              <a:t>, </a:t>
            </a:r>
          </a:p>
          <a:p>
            <a:pPr lvl="2"/>
            <a:r>
              <a:rPr lang="sr-Latn-RS" dirty="0"/>
              <a:t>M profil Armv6-M, Armv7-M, Armv8-M, Armv8.1-M; T32 ili podskup</a:t>
            </a:r>
          </a:p>
          <a:p>
            <a:pPr lvl="3"/>
            <a:r>
              <a:rPr lang="sr-Latn-RS" dirty="0"/>
              <a:t>mala potrošnja, visoka efikasnost, jednostavna protočna obrada, minimalno kašnjenje prekida, mogućnost rada bez keš memorije, DSP, FP, MPU</a:t>
            </a:r>
          </a:p>
          <a:p>
            <a:pPr lvl="3"/>
            <a:r>
              <a:rPr lang="sr-Latn-RS" dirty="0"/>
              <a:t>Česti u </a:t>
            </a:r>
            <a:r>
              <a:rPr lang="sr-Latn-RS" dirty="0" err="1"/>
              <a:t>IoT</a:t>
            </a:r>
            <a:r>
              <a:rPr lang="sr-Latn-RS" dirty="0"/>
              <a:t> uređajima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F2E41-C5B8-46FE-A709-B7A51C8A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85288"/>
            <a:ext cx="8534400" cy="43430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5918284"/>
            <a:ext cx="8382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050" dirty="0"/>
              <a:t>https://developer.arm.com/architectures/learn-the-architecture/introducing-the-arm-architecture/single-page</a:t>
            </a:r>
          </a:p>
        </p:txBody>
      </p:sp>
    </p:spTree>
    <p:extLst>
      <p:ext uri="{BB962C8B-B14F-4D97-AF65-F5344CB8AC3E}">
        <p14:creationId xmlns:p14="http://schemas.microsoft.com/office/powerpoint/2010/main" val="196906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Razvoj arhitekture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28" y="1265238"/>
            <a:ext cx="8293972" cy="51590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6400800"/>
            <a:ext cx="83820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050" dirty="0"/>
              <a:t>https://developer.arm.com/architectures/learn-the-architecture/introducing-the-arm-architecture/single-page</a:t>
            </a:r>
          </a:p>
        </p:txBody>
      </p:sp>
    </p:spTree>
    <p:extLst>
      <p:ext uri="{BB962C8B-B14F-4D97-AF65-F5344CB8AC3E}">
        <p14:creationId xmlns:p14="http://schemas.microsoft.com/office/powerpoint/2010/main" val="120332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 </a:t>
            </a:r>
            <a:r>
              <a:rPr lang="sr-Cyrl-RS" dirty="0"/>
              <a:t>М3/</a:t>
            </a:r>
            <a:r>
              <a:rPr lang="en-US" dirty="0"/>
              <a:t>M4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340" y="1676400"/>
            <a:ext cx="4209860" cy="4200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6211669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/>
              <a:t>https://developer.arm.com/ip-products/processors/cortex-m/cortex-m</a:t>
            </a:r>
            <a:r>
              <a:rPr lang="sr-Cyrl-RS" dirty="0"/>
              <a:t>3</a:t>
            </a:r>
          </a:p>
          <a:p>
            <a:r>
              <a:rPr lang="sr-Latn-RS" dirty="0"/>
              <a:t>https://developer.arm.com/ip-products/processors/cortex-m/cortex-m4</a:t>
            </a:r>
          </a:p>
          <a:p>
            <a:endParaRPr lang="sr-Latn-RS" dirty="0"/>
          </a:p>
        </p:txBody>
      </p:sp>
      <p:pic>
        <p:nvPicPr>
          <p:cNvPr id="1025" name="Picture 1" descr="Block Diagram on Cortex-M3.">
            <a:extLst>
              <a:ext uri="{FF2B5EF4-FFF2-40B4-BE49-F238E27FC236}">
                <a16:creationId xmlns:a16="http://schemas.microsoft.com/office/drawing/2014/main" id="{7752EE10-542A-4527-95DE-86DDBDF8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1719262"/>
            <a:ext cx="4157663" cy="41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8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Specifičnosti Cortex M3/M4 procesora 1/2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563150"/>
              </p:ext>
            </p:extLst>
          </p:nvPr>
        </p:nvGraphicFramePr>
        <p:xfrm>
          <a:off x="759745" y="1265238"/>
          <a:ext cx="7624510" cy="4983161"/>
        </p:xfrm>
        <a:graphic>
          <a:graphicData uri="http://schemas.openxmlformats.org/drawingml/2006/table">
            <a:tbl>
              <a:tblPr/>
              <a:tblGrid>
                <a:gridCol w="38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838">
                <a:tc>
                  <a:txBody>
                    <a:bodyPr/>
                    <a:lstStyle/>
                    <a:p>
                      <a:r>
                        <a:rPr lang="sr-Latn-RS" sz="1600" dirty="0"/>
                        <a:t>Architecture</a:t>
                      </a: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Armv7-M/</a:t>
                      </a:r>
                      <a:r>
                        <a:rPr lang="sr-Latn-RS" sz="1600" dirty="0">
                          <a:solidFill>
                            <a:srgbClr val="FF0000"/>
                          </a:solidFill>
                        </a:rPr>
                        <a:t>Armv7E-M</a:t>
                      </a:r>
                      <a:r>
                        <a:rPr lang="sr-Latn-RS" sz="1600" dirty="0"/>
                        <a:t> </a:t>
                      </a:r>
                      <a:br>
                        <a:rPr lang="sr-Latn-RS" sz="1600" dirty="0"/>
                      </a:br>
                      <a:endParaRPr lang="sr-Latn-RS" sz="1600" dirty="0"/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985">
                <a:tc>
                  <a:txBody>
                    <a:bodyPr/>
                    <a:lstStyle/>
                    <a:p>
                      <a:r>
                        <a:rPr lang="sr-Latn-RS" sz="1600"/>
                        <a:t>Bus Interface</a:t>
                      </a: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3x AHB Lite interface (Harvard bus architecture)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APB interface for </a:t>
                      </a:r>
                      <a:r>
                        <a:rPr lang="en-US" sz="1600" dirty="0" err="1"/>
                        <a:t>CoreSight</a:t>
                      </a:r>
                      <a:r>
                        <a:rPr lang="en-US" sz="1600" dirty="0"/>
                        <a:t> debug components </a:t>
                      </a: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838">
                <a:tc>
                  <a:txBody>
                    <a:bodyPr/>
                    <a:lstStyle/>
                    <a:p>
                      <a:r>
                        <a:rPr lang="sr-Latn-RS" sz="1600"/>
                        <a:t>ISA Support</a:t>
                      </a: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Thumb/Thumb 2 </a:t>
                      </a:r>
                      <a:r>
                        <a:rPr lang="en-US" sz="1600" dirty="0" err="1"/>
                        <a:t>podskup</a:t>
                      </a:r>
                      <a:r>
                        <a:rPr lang="en-US" sz="1600" dirty="0"/>
                        <a:t>/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</a:rPr>
                        <a:t>komplet</a:t>
                      </a:r>
                      <a:br>
                        <a:rPr lang="sr-Latn-RS" sz="1600" dirty="0"/>
                      </a:br>
                      <a:endParaRPr lang="sr-Latn-RS" sz="1600" dirty="0"/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65">
                <a:tc>
                  <a:txBody>
                    <a:bodyPr/>
                    <a:lstStyle/>
                    <a:p>
                      <a:r>
                        <a:rPr lang="sr-Latn-RS" sz="1600"/>
                        <a:t>Pipeline</a:t>
                      </a: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3-stage </a:t>
                      </a:r>
                      <a:r>
                        <a:rPr lang="sr-Latn-RS" sz="16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sr-Latn-RS" sz="1600" dirty="0" err="1">
                          <a:solidFill>
                            <a:srgbClr val="FF0000"/>
                          </a:solidFill>
                        </a:rPr>
                        <a:t>branch</a:t>
                      </a:r>
                      <a:r>
                        <a:rPr lang="sr-Latn-R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sr-Latn-RS" sz="1600" dirty="0" err="1">
                          <a:solidFill>
                            <a:srgbClr val="FF0000"/>
                          </a:solidFill>
                        </a:rPr>
                        <a:t>speculation</a:t>
                      </a:r>
                      <a:r>
                        <a:rPr lang="sr-Latn-RS" sz="16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7059">
                <a:tc>
                  <a:txBody>
                    <a:bodyPr/>
                    <a:lstStyle/>
                    <a:p>
                      <a:r>
                        <a:rPr lang="sr-Latn-RS" sz="1600" dirty="0">
                          <a:solidFill>
                            <a:srgbClr val="FF0000"/>
                          </a:solidFill>
                        </a:rPr>
                        <a:t>DSP Extension</a:t>
                      </a:r>
                      <a:br>
                        <a:rPr lang="sr-Latn-RS" sz="1600" dirty="0">
                          <a:solidFill>
                            <a:srgbClr val="FF0000"/>
                          </a:solidFill>
                        </a:rPr>
                      </a:br>
                      <a:endParaRPr lang="sr-Latn-R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600" dirty="0">
                          <a:solidFill>
                            <a:srgbClr val="FF0000"/>
                          </a:solidFill>
                        </a:rPr>
                        <a:t>Single cycle 16/32-bit MAC</a:t>
                      </a:r>
                      <a:br>
                        <a:rPr lang="sr-Latn-RS" sz="1600" dirty="0">
                          <a:solidFill>
                            <a:srgbClr val="FF0000"/>
                          </a:solidFill>
                        </a:rPr>
                      </a:br>
                      <a:r>
                        <a:rPr lang="sr-Latn-RS" sz="1600" dirty="0">
                          <a:solidFill>
                            <a:srgbClr val="FF0000"/>
                          </a:solidFill>
                        </a:rPr>
                        <a:t>Single cycle dual 16-bit MAC</a:t>
                      </a:r>
                      <a:br>
                        <a:rPr lang="sr-Latn-RS" sz="1600" dirty="0">
                          <a:solidFill>
                            <a:srgbClr val="FF0000"/>
                          </a:solidFill>
                        </a:rPr>
                      </a:br>
                      <a:r>
                        <a:rPr lang="sr-Latn-RS" sz="1600" dirty="0">
                          <a:solidFill>
                            <a:srgbClr val="FF0000"/>
                          </a:solidFill>
                        </a:rPr>
                        <a:t>8/16-bit SIMD arithmetic</a:t>
                      </a:r>
                      <a:br>
                        <a:rPr lang="sr-Latn-RS" sz="1600" dirty="0">
                          <a:solidFill>
                            <a:srgbClr val="FF0000"/>
                          </a:solidFill>
                        </a:rPr>
                      </a:br>
                      <a:r>
                        <a:rPr lang="sr-Latn-RS" sz="1600" dirty="0">
                          <a:solidFill>
                            <a:srgbClr val="FF0000"/>
                          </a:solidFill>
                        </a:rPr>
                        <a:t>Hardware Divide (2-12 Cycles)</a:t>
                      </a:r>
                      <a:br>
                        <a:rPr lang="sr-Latn-RS" sz="1600" dirty="0">
                          <a:solidFill>
                            <a:srgbClr val="FF0000"/>
                          </a:solidFill>
                        </a:rPr>
                      </a:br>
                      <a:endParaRPr lang="sr-Latn-R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838">
                <a:tc>
                  <a:txBody>
                    <a:bodyPr/>
                    <a:lstStyle/>
                    <a:p>
                      <a:r>
                        <a:rPr lang="sr-Latn-RS" sz="1600">
                          <a:solidFill>
                            <a:srgbClr val="FF0000"/>
                          </a:solidFill>
                        </a:rPr>
                        <a:t>Floating-Point Unit</a:t>
                      </a:r>
                      <a:br>
                        <a:rPr lang="sr-Latn-RS" sz="1600">
                          <a:solidFill>
                            <a:srgbClr val="FF0000"/>
                          </a:solidFill>
                        </a:rPr>
                      </a:br>
                      <a:endParaRPr lang="sr-Latn-RS" sz="1600">
                        <a:solidFill>
                          <a:srgbClr val="FF0000"/>
                        </a:solidFill>
                      </a:endParaRP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Optional single precision floating point unit</a:t>
                      </a:r>
                      <a:br>
                        <a:rPr lang="en-US" sz="1600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IEEE 754 compliant</a:t>
                      </a: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838">
                <a:tc>
                  <a:txBody>
                    <a:bodyPr/>
                    <a:lstStyle/>
                    <a:p>
                      <a:r>
                        <a:rPr lang="sr-Latn-RS" sz="1600"/>
                        <a:t>Memory Protection</a:t>
                      </a:r>
                      <a:br>
                        <a:rPr lang="sr-Latn-RS" sz="1600"/>
                      </a:br>
                      <a:endParaRPr lang="sr-Latn-RS" sz="1600"/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Optional 8 region MPU with sub regions and background region</a:t>
                      </a:r>
                    </a:p>
                  </a:txBody>
                  <a:tcPr marL="81691" marR="81691" marT="40846" marB="408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5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Specifičnosti Cortex M3/M4 procesora 2/2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62559" y="1253933"/>
          <a:ext cx="8018882" cy="5005772"/>
        </p:xfrm>
        <a:graphic>
          <a:graphicData uri="http://schemas.openxmlformats.org/drawingml/2006/table">
            <a:tbl>
              <a:tblPr/>
              <a:tblGrid>
                <a:gridCol w="4009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9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416">
                <a:tc>
                  <a:txBody>
                    <a:bodyPr/>
                    <a:lstStyle/>
                    <a:p>
                      <a:r>
                        <a:rPr lang="sr-Latn-RS" sz="1700"/>
                        <a:t>Bit Manipulation</a:t>
                      </a:r>
                      <a:br>
                        <a:rPr lang="sr-Latn-RS" sz="1700"/>
                      </a:br>
                      <a:endParaRPr lang="sr-Latn-RS" sz="1700"/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Integrated Bit Field Processing Instructions &amp; Bus Level Bit Banding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sr-Latn-RS" sz="1700"/>
                        <a:t>Interrupts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700"/>
                        <a:t>Non-maskable Interrupt (NMI) + 1 to 240 physical interrupts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66">
                <a:tc>
                  <a:txBody>
                    <a:bodyPr/>
                    <a:lstStyle/>
                    <a:p>
                      <a:r>
                        <a:rPr lang="sr-Latn-RS" sz="1700"/>
                        <a:t>Interrupt Priority Levels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 to 256 priority levels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sr-Latn-RS" sz="1700"/>
                        <a:t>Wake-up Interrupt Controller</a:t>
                      </a:r>
                      <a:br>
                        <a:rPr lang="sr-Latn-RS" sz="1700"/>
                      </a:br>
                      <a:endParaRPr lang="sr-Latn-RS" sz="1700"/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700"/>
                        <a:t>Optional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65">
                <a:tc>
                  <a:txBody>
                    <a:bodyPr/>
                    <a:lstStyle/>
                    <a:p>
                      <a:r>
                        <a:rPr lang="sr-Latn-RS" sz="1700"/>
                        <a:t>Sleep Modes</a:t>
                      </a:r>
                      <a:br>
                        <a:rPr lang="sr-Latn-RS" sz="1700"/>
                      </a:br>
                      <a:endParaRPr lang="sr-Latn-RS" sz="1700"/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Integrated WFI and WFE Instructions and Sleep On Exit capability</a:t>
                      </a:r>
                      <a:br>
                        <a:rPr lang="en-US" sz="1700"/>
                      </a:br>
                      <a:r>
                        <a:rPr lang="en-US" sz="1700"/>
                        <a:t>Sleep &amp; Deep Sleep Signals</a:t>
                      </a:r>
                      <a:br>
                        <a:rPr lang="en-US" sz="1700"/>
                      </a:br>
                      <a:r>
                        <a:rPr lang="en-US" sz="1700"/>
                        <a:t>Optional Retention Mode with Arm Power Management Kit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416">
                <a:tc>
                  <a:txBody>
                    <a:bodyPr/>
                    <a:lstStyle/>
                    <a:p>
                      <a:r>
                        <a:rPr lang="sr-Latn-RS" sz="1700"/>
                        <a:t>Debug</a:t>
                      </a:r>
                      <a:br>
                        <a:rPr lang="sr-Latn-RS" sz="1700"/>
                      </a:br>
                      <a:endParaRPr lang="sr-Latn-RS" sz="1700"/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Optional JTAG and </a:t>
                      </a:r>
                      <a:r>
                        <a:rPr lang="en-US" sz="1700">
                          <a:hlinkClick r:id="rId2"/>
                        </a:rPr>
                        <a:t>Serial Wire Debug </a:t>
                      </a:r>
                      <a:r>
                        <a:rPr lang="en-US" sz="1700"/>
                        <a:t>ports. Up to 8 Breakpoints and 4 Watchpoints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9166">
                <a:tc>
                  <a:txBody>
                    <a:bodyPr/>
                    <a:lstStyle/>
                    <a:p>
                      <a:r>
                        <a:rPr lang="sr-Latn-RS" sz="1700"/>
                        <a:t>Trace 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700" dirty="0"/>
                        <a:t>Optional Instruction Trace </a:t>
                      </a:r>
                      <a:r>
                        <a:rPr lang="sr-Latn-RS" sz="1700" dirty="0">
                          <a:hlinkClick r:id="rId3"/>
                        </a:rPr>
                        <a:t>(ETM)</a:t>
                      </a:r>
                      <a:r>
                        <a:rPr lang="sr-Latn-RS" sz="1700" dirty="0"/>
                        <a:t>, Data Trace (DWT), and Instrumentation Trace (ITM)</a:t>
                      </a:r>
                    </a:p>
                  </a:txBody>
                  <a:tcPr marL="85917" marR="85917" marT="42958" marB="4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8AAB-CD0B-4363-8BF6-65C48CEE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</a:t>
            </a:r>
            <a:r>
              <a:rPr lang="sr-Latn-RS" dirty="0" err="1"/>
              <a:t>podrazumjeva</a:t>
            </a:r>
            <a:r>
              <a:rPr lang="sr-Latn-RS" dirty="0"/>
              <a:t> </a:t>
            </a:r>
            <a:r>
              <a:rPr lang="sr-Latn-RS" dirty="0" err="1"/>
              <a:t>Cortex</a:t>
            </a:r>
            <a:r>
              <a:rPr lang="sr-Latn-RS" dirty="0"/>
              <a:t> M3 jezgro?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C286-BFF7-483A-A9D6-D68A497A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Jezgro procesora</a:t>
            </a:r>
          </a:p>
          <a:p>
            <a:r>
              <a:rPr lang="sr-Latn-RS" dirty="0" err="1"/>
              <a:t>Nested</a:t>
            </a:r>
            <a:r>
              <a:rPr lang="sr-Latn-RS" dirty="0"/>
              <a:t> </a:t>
            </a:r>
            <a:r>
              <a:rPr lang="sr-Latn-RS" dirty="0" err="1"/>
              <a:t>Vectored</a:t>
            </a:r>
            <a:r>
              <a:rPr lang="sr-Latn-RS" dirty="0"/>
              <a:t> </a:t>
            </a:r>
            <a:r>
              <a:rPr lang="sr-Latn-RS" dirty="0" err="1"/>
              <a:t>Interrupt</a:t>
            </a:r>
            <a:r>
              <a:rPr lang="sr-Latn-RS" dirty="0"/>
              <a:t> </a:t>
            </a:r>
            <a:r>
              <a:rPr lang="sr-Latn-RS" dirty="0" err="1"/>
              <a:t>Controller</a:t>
            </a:r>
            <a:r>
              <a:rPr lang="sr-Latn-RS" dirty="0"/>
              <a:t> (NVIC) – blisko spregnut sa procesorom zbog brze obrade prekida</a:t>
            </a:r>
          </a:p>
          <a:p>
            <a:r>
              <a:rPr lang="sr-Latn-RS" dirty="0"/>
              <a:t>Više magistrala visokih performansi za povezivanje sa ostatkom</a:t>
            </a:r>
          </a:p>
          <a:p>
            <a:r>
              <a:rPr lang="sr-Latn-RS" dirty="0"/>
              <a:t>Opciono, jeftin interfejs za </a:t>
            </a:r>
            <a:r>
              <a:rPr lang="sr-Latn-RS" dirty="0" err="1"/>
              <a:t>debagovanje</a:t>
            </a:r>
            <a:endParaRPr lang="sr-Latn-RS" dirty="0"/>
          </a:p>
          <a:p>
            <a:pPr lvl="1"/>
            <a:r>
              <a:rPr lang="sr-Latn-RS" dirty="0" err="1"/>
              <a:t>Breakpoint</a:t>
            </a:r>
            <a:r>
              <a:rPr lang="sr-Latn-RS" dirty="0"/>
              <a:t> i </a:t>
            </a:r>
            <a:r>
              <a:rPr lang="sr-Latn-RS" dirty="0" err="1"/>
              <a:t>pečovanje</a:t>
            </a:r>
            <a:r>
              <a:rPr lang="sr-Latn-RS" dirty="0"/>
              <a:t> koda</a:t>
            </a:r>
          </a:p>
          <a:p>
            <a:pPr lvl="1"/>
            <a:r>
              <a:rPr lang="sr-Latn-RS" dirty="0" err="1"/>
              <a:t>Watchpoint</a:t>
            </a:r>
            <a:r>
              <a:rPr lang="sr-Latn-RS" dirty="0"/>
              <a:t>, </a:t>
            </a:r>
            <a:r>
              <a:rPr lang="sr-Latn-RS" dirty="0" err="1"/>
              <a:t>trace</a:t>
            </a:r>
            <a:r>
              <a:rPr lang="sr-Latn-RS" dirty="0"/>
              <a:t> i </a:t>
            </a:r>
            <a:r>
              <a:rPr lang="sr-Latn-RS" dirty="0" err="1"/>
              <a:t>system</a:t>
            </a:r>
            <a:r>
              <a:rPr lang="sr-Latn-RS" dirty="0"/>
              <a:t> </a:t>
            </a:r>
            <a:r>
              <a:rPr lang="sr-Latn-RS" dirty="0" err="1"/>
              <a:t>porfiling</a:t>
            </a:r>
            <a:endParaRPr lang="sr-Latn-RS" dirty="0"/>
          </a:p>
          <a:p>
            <a:pPr lvl="1"/>
            <a:r>
              <a:rPr lang="sr-Latn-RS" dirty="0"/>
              <a:t>Podrška za </a:t>
            </a:r>
            <a:r>
              <a:rPr lang="sr-Latn-RS" dirty="0" err="1"/>
              <a:t>printf</a:t>
            </a:r>
            <a:r>
              <a:rPr lang="sr-Latn-RS" dirty="0"/>
              <a:t> </a:t>
            </a:r>
            <a:r>
              <a:rPr lang="sr-Latn-RS" dirty="0" err="1"/>
              <a:t>debagovanje</a:t>
            </a:r>
            <a:endParaRPr lang="sr-Latn-RS" dirty="0"/>
          </a:p>
          <a:p>
            <a:pPr lvl="1"/>
            <a:r>
              <a:rPr lang="sr-Latn-RS" dirty="0"/>
              <a:t>Veza ka </a:t>
            </a:r>
            <a:r>
              <a:rPr lang="sr-Latn-RS" dirty="0" err="1"/>
              <a:t>Trace</a:t>
            </a:r>
            <a:r>
              <a:rPr lang="sr-Latn-RS" dirty="0"/>
              <a:t> Port </a:t>
            </a:r>
            <a:r>
              <a:rPr lang="sr-Latn-RS" dirty="0" err="1"/>
              <a:t>Analyzer</a:t>
            </a:r>
            <a:r>
              <a:rPr lang="sr-Latn-RS" dirty="0"/>
              <a:t> (TPA)</a:t>
            </a:r>
          </a:p>
          <a:p>
            <a:r>
              <a:rPr lang="sr-Latn-RS" dirty="0"/>
              <a:t>Opciono, </a:t>
            </a:r>
            <a:r>
              <a:rPr lang="sr-Latn-RS" dirty="0" err="1"/>
              <a:t>Memory</a:t>
            </a:r>
            <a:r>
              <a:rPr lang="sr-Latn-RS" dirty="0"/>
              <a:t> </a:t>
            </a:r>
            <a:r>
              <a:rPr lang="sr-Latn-RS" dirty="0" err="1"/>
              <a:t>Protection</a:t>
            </a:r>
            <a:r>
              <a:rPr lang="sr-Latn-RS" dirty="0"/>
              <a:t> </a:t>
            </a:r>
            <a:r>
              <a:rPr lang="sr-Latn-RS" dirty="0" err="1"/>
              <a:t>Unit</a:t>
            </a:r>
            <a:r>
              <a:rPr lang="sr-Latn-RS" dirty="0"/>
              <a:t> (MPU)</a:t>
            </a:r>
          </a:p>
          <a:p>
            <a:r>
              <a:rPr lang="sr-Latn-RS" dirty="0"/>
              <a:t>Opciono, </a:t>
            </a:r>
            <a:r>
              <a:rPr lang="sr-Latn-RS" dirty="0" err="1"/>
              <a:t>Embedded</a:t>
            </a:r>
            <a:r>
              <a:rPr lang="sr-Latn-RS" dirty="0"/>
              <a:t> </a:t>
            </a:r>
            <a:r>
              <a:rPr lang="sr-Latn-RS" dirty="0" err="1"/>
              <a:t>Trace</a:t>
            </a:r>
            <a:r>
              <a:rPr lang="sr-Latn-RS" dirty="0"/>
              <a:t> </a:t>
            </a:r>
            <a:r>
              <a:rPr lang="sr-Latn-RS" dirty="0" err="1"/>
              <a:t>Macrocell</a:t>
            </a:r>
            <a:r>
              <a:rPr lang="sr-Latn-RS" dirty="0"/>
              <a:t> koji omogućava generisanje </a:t>
            </a:r>
            <a:r>
              <a:rPr lang="sr-Latn-RS" dirty="0" err="1"/>
              <a:t>trace</a:t>
            </a:r>
            <a:r>
              <a:rPr lang="sr-Latn-RS" dirty="0"/>
              <a:t>-a (redosleda kojim su instrukcije izvršavane)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2A88A-4D96-4765-B976-50308FA3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3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18120</TotalTime>
  <Words>883</Words>
  <Application>Microsoft Office PowerPoint</Application>
  <PresentationFormat>On-screen Show (4:3)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Arm arhitektura</vt:lpstr>
      <vt:lpstr>Uvod</vt:lpstr>
      <vt:lpstr>Архитектура и профили</vt:lpstr>
      <vt:lpstr>PowerPoint Presentation</vt:lpstr>
      <vt:lpstr>Razvoj arhitekture</vt:lpstr>
      <vt:lpstr>Cortex М3/M4</vt:lpstr>
      <vt:lpstr>Specifičnosti Cortex M3/M4 procesora 1/2</vt:lpstr>
      <vt:lpstr>Specifičnosti Cortex M3/M4 procesora 2/2</vt:lpstr>
      <vt:lpstr>Šta podrazumjeva Cortex M3 jezgro?</vt:lpstr>
      <vt:lpstr>Cortex M3</vt:lpstr>
      <vt:lpstr>Mikrokontroler zasnovan na ARM Cortex M3</vt:lpstr>
      <vt:lpstr>Organizacija dokumentacije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Konkurentno programiranje</dc:title>
  <dc:creator>sasa</dc:creator>
  <cp:lastModifiedBy>Sasa S.</cp:lastModifiedBy>
  <cp:revision>518</cp:revision>
  <dcterms:created xsi:type="dcterms:W3CDTF">2006-08-16T00:00:00Z</dcterms:created>
  <dcterms:modified xsi:type="dcterms:W3CDTF">2020-10-12T07:36:06Z</dcterms:modified>
</cp:coreProperties>
</file>