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D4D9-B4B5-A75F-DE96-B7D6BC652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CF695-283F-1AF6-D3DF-C6F724159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2C3A-DE3F-CA3F-B4D6-A2D7CB0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D569-3431-7777-467E-DBF487A3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20E6-4506-CF0A-F218-00794D57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4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ACC9-C45A-9DE0-2C4C-F6E5D7A5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B9D7-9BC4-5FEE-90A1-CABEAB6B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32B-9787-7424-6D54-11590A7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069D6-43E2-55CD-6A0E-AB537660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1158-4487-DB14-BC94-E8CD142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0EC9D-0C5C-95A7-E99C-A0AC7EF3C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D7BD0-7A87-32B8-3717-0817184B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2A8D-4B9E-B193-CC32-6AE99911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836E-9273-DE66-ECCE-DF95A280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BD55-194A-688C-A147-27641764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92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2CA-C629-7AD3-F16A-892A0D4F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103B-B0D2-18C2-ED3E-A0889C01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8099-995B-B444-2E8B-094487AD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E65D-EAC3-5B06-0553-E24DF5D8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EAC0-7BDC-E271-1912-8D6B89EA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BD2A-ADFB-5B1A-3470-9B6E1FA9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B8A3E-0434-FA3C-0960-A638E25A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22CE-9F56-86C9-B6A1-3C2223BE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A44F-DAEB-809D-3DAB-590E6834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89B0-30FC-C6EC-185A-E46AFDDB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8A72-19D3-2D9F-7D0F-2AB3BA3B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59B-1075-B21E-938A-84103A38F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E335C-9539-5B6D-93CB-5FDA393E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F5397-8956-F009-CE02-FE143214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8A7AD-C78A-3739-4565-2B888B95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C4B68-313D-CA46-CE93-97328C80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B3FA-0181-83E9-3FA2-1D260230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61C2-3400-CC76-39A6-4FE63632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D1B3-DAC2-6D9F-88EB-E01DAC40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68143-84CD-25E3-BEC6-C0F5F0D89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14A62-4DD6-D489-D9C8-698D83849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BE5E2-64DF-8339-5D2A-0A83C34C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BA48C-FA19-03C9-8FDE-C5D5C9E6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8E7E3-61A4-3DF0-02A8-B93D9049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9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299B-C508-CC9B-B6D9-77D1D686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65E9E-8136-4D45-245C-46504D1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5A853-19AC-729D-2912-F77084BF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CCCA7-FC0C-54BA-2B5C-478DCD60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5C3C2-BC63-4A8B-CCEE-DFA4605C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FA6E0-796E-58A2-06BE-167DF74E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09A3-EB35-AE66-D868-8B5E00A7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766-BAEC-57F3-BF57-41D42D56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95B8-E317-7F6E-76F6-68A400FE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22830-1CE5-C1B5-C5E1-BD69F04E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5996-E6EA-357F-39F1-2EA1432B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6FC7-183A-49DF-7E02-CEE2DC4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40F-620D-4208-C386-F7CD83DD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F2BB-18D6-E921-D0A7-700C5697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1E810-0C9A-BA23-C382-FF10251DD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8FDC-3D9B-91FF-416A-9CD22950C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6E243-67A6-7884-9808-7C6BFFEA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B15D-8F4C-A6E3-BAA4-546904FD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DB4AE-67DB-E594-C2BB-DFD8A12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7B241-9A2E-BE73-BCE1-1340F725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3F521-E5D8-D110-A542-162AAFEA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BAE1-F641-8048-EB31-48BD9E23F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AACBF-A825-4591-81F9-A485F456BF6F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7FAA-7967-EEF8-0080-512ED2CB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F900-9F3B-F2E3-2727-B9E573B7C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A14EA-A2B6-4414-800D-CE0F5BA44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2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733C-66F7-5E96-BE84-E75FF084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AGILE TANSFORMATION:  BLUEPRINT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34A-F5B3-BC56-EE70-48A2D2C4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  <a:p>
            <a:r>
              <a:rPr lang="es-ES" dirty="0" err="1"/>
              <a:t>Cells-Structure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endParaRPr lang="es-ES" dirty="0"/>
          </a:p>
          <a:p>
            <a:r>
              <a:rPr lang="es-ES" dirty="0" err="1"/>
              <a:t>Teams</a:t>
            </a:r>
            <a:r>
              <a:rPr lang="es-ES" dirty="0"/>
              <a:t> </a:t>
            </a:r>
            <a:r>
              <a:rPr lang="es-ES" dirty="0" err="1"/>
              <a:t>constitution</a:t>
            </a:r>
            <a:r>
              <a:rPr lang="es-ES" dirty="0"/>
              <a:t>: Cross-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teams</a:t>
            </a:r>
            <a:r>
              <a:rPr lang="es-ES" dirty="0"/>
              <a:t> (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), </a:t>
            </a:r>
            <a:r>
              <a:rPr lang="es-ES" dirty="0" err="1"/>
              <a:t>Self-managing</a:t>
            </a:r>
            <a:r>
              <a:rPr lang="es-ES" dirty="0"/>
              <a:t> </a:t>
            </a:r>
            <a:r>
              <a:rPr lang="es-ES" dirty="0" err="1"/>
              <a:t>teams</a:t>
            </a:r>
            <a:r>
              <a:rPr lang="es-ES" dirty="0"/>
              <a:t> (</a:t>
            </a:r>
            <a:r>
              <a:rPr lang="es-ES" dirty="0" err="1"/>
              <a:t>Stores</a:t>
            </a:r>
            <a:r>
              <a:rPr lang="es-ES" dirty="0"/>
              <a:t>, </a:t>
            </a:r>
            <a:r>
              <a:rPr lang="es-ES" dirty="0" err="1"/>
              <a:t>Maintenance</a:t>
            </a:r>
            <a:r>
              <a:rPr lang="es-ES" dirty="0"/>
              <a:t>) , Flow-</a:t>
            </a:r>
            <a:r>
              <a:rPr lang="es-ES" dirty="0" err="1"/>
              <a:t>to</a:t>
            </a:r>
            <a:r>
              <a:rPr lang="es-ES" dirty="0"/>
              <a:t>-</a:t>
            </a:r>
            <a:r>
              <a:rPr lang="es-ES" dirty="0" err="1"/>
              <a:t>work</a:t>
            </a:r>
            <a:r>
              <a:rPr lang="es-ES" dirty="0"/>
              <a:t> pools (Center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excellence</a:t>
            </a:r>
            <a:r>
              <a:rPr lang="es-ES" dirty="0"/>
              <a:t>)</a:t>
            </a:r>
          </a:p>
          <a:p>
            <a:r>
              <a:rPr lang="es-ES" dirty="0" err="1"/>
              <a:t>Backbone</a:t>
            </a:r>
            <a:r>
              <a:rPr lang="es-ES" dirty="0"/>
              <a:t>: </a:t>
            </a:r>
            <a:r>
              <a:rPr lang="es-ES" dirty="0" err="1"/>
              <a:t>Processes</a:t>
            </a:r>
            <a:r>
              <a:rPr lang="es-ES" dirty="0"/>
              <a:t> (</a:t>
            </a:r>
            <a:r>
              <a:rPr lang="es-ES" dirty="0" err="1"/>
              <a:t>Budgeting</a:t>
            </a:r>
            <a:r>
              <a:rPr lang="es-ES" dirty="0"/>
              <a:t>, </a:t>
            </a:r>
            <a:r>
              <a:rPr lang="es-ES" dirty="0" err="1"/>
              <a:t>planning</a:t>
            </a:r>
            <a:r>
              <a:rPr lang="es-ES" dirty="0"/>
              <a:t>), People (Training, Agile </a:t>
            </a:r>
            <a:r>
              <a:rPr lang="es-ES" dirty="0" err="1"/>
              <a:t>Acceptance</a:t>
            </a:r>
            <a:r>
              <a:rPr lang="es-ES" dirty="0"/>
              <a:t>), </a:t>
            </a:r>
            <a:r>
              <a:rPr lang="es-ES" dirty="0" err="1"/>
              <a:t>Technology</a:t>
            </a:r>
            <a:r>
              <a:rPr lang="es-ES" dirty="0"/>
              <a:t> (Tools, )</a:t>
            </a:r>
          </a:p>
          <a:p>
            <a:r>
              <a:rPr lang="es-ES"/>
              <a:t>=&gt; Roadmap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57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EA113A-0136-9549-E220-75C0B2943C7A}"/>
              </a:ext>
            </a:extLst>
          </p:cNvPr>
          <p:cNvGrpSpPr/>
          <p:nvPr/>
        </p:nvGrpSpPr>
        <p:grpSpPr>
          <a:xfrm>
            <a:off x="5944264" y="2819404"/>
            <a:ext cx="5022740" cy="1941442"/>
            <a:chOff x="5612794" y="2554356"/>
            <a:chExt cx="5022740" cy="194144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EF7FFDB-7C6F-5696-D71C-62F9F137F94B}"/>
                </a:ext>
              </a:extLst>
            </p:cNvPr>
            <p:cNvSpPr/>
            <p:nvPr/>
          </p:nvSpPr>
          <p:spPr>
            <a:xfrm>
              <a:off x="5612794" y="2554356"/>
              <a:ext cx="2405270" cy="87464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Dynamic </a:t>
              </a:r>
              <a:r>
                <a:rPr lang="es-ES" dirty="0" err="1"/>
                <a:t>Market</a:t>
              </a:r>
              <a:r>
                <a:rPr lang="es-ES" dirty="0"/>
                <a:t> </a:t>
              </a:r>
              <a:r>
                <a:rPr lang="es-ES" dirty="0" err="1"/>
                <a:t>Conditions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F8D0AF-13C4-86B2-F12F-701A43A75579}"/>
                </a:ext>
              </a:extLst>
            </p:cNvPr>
            <p:cNvSpPr/>
            <p:nvPr/>
          </p:nvSpPr>
          <p:spPr>
            <a:xfrm>
              <a:off x="5612794" y="3621154"/>
              <a:ext cx="2405270" cy="87464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Customer</a:t>
              </a:r>
              <a:r>
                <a:rPr lang="es-ES" dirty="0"/>
                <a:t> </a:t>
              </a:r>
              <a:r>
                <a:rPr lang="es-ES" dirty="0" err="1"/>
                <a:t>Increased</a:t>
              </a:r>
              <a:r>
                <a:rPr lang="es-ES" dirty="0"/>
                <a:t> </a:t>
              </a:r>
              <a:r>
                <a:rPr lang="es-ES" dirty="0" err="1"/>
                <a:t>Complexity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A9DC408-B1C2-8D0F-618F-82A702A86002}"/>
                </a:ext>
              </a:extLst>
            </p:cNvPr>
            <p:cNvSpPr/>
            <p:nvPr/>
          </p:nvSpPr>
          <p:spPr>
            <a:xfrm>
              <a:off x="8230264" y="2554356"/>
              <a:ext cx="2405270" cy="87464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Micro </a:t>
              </a:r>
              <a:r>
                <a:rPr lang="es-ES" dirty="0" err="1"/>
                <a:t>targeted</a:t>
              </a:r>
              <a:r>
                <a:rPr lang="es-ES" dirty="0"/>
                <a:t> </a:t>
              </a:r>
              <a:r>
                <a:rPr lang="es-ES" dirty="0" err="1"/>
                <a:t>research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18E9ACA-C3EC-3D96-9843-202E60274946}"/>
                </a:ext>
              </a:extLst>
            </p:cNvPr>
            <p:cNvSpPr/>
            <p:nvPr/>
          </p:nvSpPr>
          <p:spPr>
            <a:xfrm>
              <a:off x="8230264" y="3621154"/>
              <a:ext cx="2405270" cy="87464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Lower</a:t>
              </a:r>
              <a:r>
                <a:rPr lang="es-ES" dirty="0"/>
                <a:t> ROI</a:t>
              </a:r>
              <a:endParaRPr lang="en-GB" dirty="0"/>
            </a:p>
          </p:txBody>
        </p:sp>
      </p:grpSp>
      <p:pic>
        <p:nvPicPr>
          <p:cNvPr id="1026" name="Picture 2" descr="Challenge - Free education icons">
            <a:extLst>
              <a:ext uri="{FF2B5EF4-FFF2-40B4-BE49-F238E27FC236}">
                <a16:creationId xmlns:a16="http://schemas.microsoft.com/office/drawing/2014/main" id="{DAF03629-F951-1663-A983-073B16B0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95" y="1880846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397B97-3BC4-7995-014B-8D2D5D8EF827}"/>
              </a:ext>
            </a:extLst>
          </p:cNvPr>
          <p:cNvSpPr/>
          <p:nvPr/>
        </p:nvSpPr>
        <p:spPr>
          <a:xfrm>
            <a:off x="1224995" y="432350"/>
            <a:ext cx="9742009" cy="10038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ES" sz="3200" dirty="0"/>
              <a:t>AGILE IN PHARMA: CHALLENGES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9412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C4B795-3810-EEF1-BC17-6CE2559C60B2}"/>
              </a:ext>
            </a:extLst>
          </p:cNvPr>
          <p:cNvSpPr/>
          <p:nvPr/>
        </p:nvSpPr>
        <p:spPr>
          <a:xfrm>
            <a:off x="1224995" y="432350"/>
            <a:ext cx="9742009" cy="1003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ES" sz="3200" dirty="0"/>
              <a:t>AGILE IN PHARMA: OBJECTIVES</a:t>
            </a:r>
            <a:endParaRPr lang="en-GB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3CBC5B-3F4E-85DB-3ED7-B8DE33B3E699}"/>
              </a:ext>
            </a:extLst>
          </p:cNvPr>
          <p:cNvGrpSpPr/>
          <p:nvPr/>
        </p:nvGrpSpPr>
        <p:grpSpPr>
          <a:xfrm>
            <a:off x="5989984" y="2093849"/>
            <a:ext cx="4977020" cy="3004930"/>
            <a:chOff x="5781260" y="2493070"/>
            <a:chExt cx="4977020" cy="300493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D85CBD-087B-592B-DBED-0B70ECA9EE19}"/>
                </a:ext>
              </a:extLst>
            </p:cNvPr>
            <p:cNvSpPr/>
            <p:nvPr/>
          </p:nvSpPr>
          <p:spPr>
            <a:xfrm>
              <a:off x="7150375" y="2493070"/>
              <a:ext cx="2405270" cy="87464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Shorter</a:t>
              </a:r>
              <a:r>
                <a:rPr lang="es-ES" dirty="0"/>
                <a:t> </a:t>
              </a:r>
              <a:r>
                <a:rPr lang="es-ES" dirty="0" err="1"/>
                <a:t>Development</a:t>
              </a:r>
              <a:r>
                <a:rPr lang="es-ES" dirty="0"/>
                <a:t> </a:t>
              </a:r>
              <a:r>
                <a:rPr lang="es-ES" dirty="0" err="1"/>
                <a:t>Cycle</a:t>
              </a:r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5D55872-16C6-6C3A-BDFD-8B70A6F17487}"/>
                </a:ext>
              </a:extLst>
            </p:cNvPr>
            <p:cNvSpPr/>
            <p:nvPr/>
          </p:nvSpPr>
          <p:spPr>
            <a:xfrm>
              <a:off x="5781260" y="4623356"/>
              <a:ext cx="2405270" cy="87464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Speed</a:t>
              </a:r>
              <a:r>
                <a:rPr lang="es-ES" dirty="0"/>
                <a:t>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Market</a:t>
              </a:r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50AEEAF-3E83-851B-AF18-F27988C6ACDE}"/>
                </a:ext>
              </a:extLst>
            </p:cNvPr>
            <p:cNvSpPr/>
            <p:nvPr/>
          </p:nvSpPr>
          <p:spPr>
            <a:xfrm>
              <a:off x="8353010" y="3558213"/>
              <a:ext cx="2405270" cy="87464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Flexibility</a:t>
              </a:r>
              <a:endParaRPr lang="en-GB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329AEC9-0000-1B4F-433C-1EEB9F99F362}"/>
                </a:ext>
              </a:extLst>
            </p:cNvPr>
            <p:cNvSpPr/>
            <p:nvPr/>
          </p:nvSpPr>
          <p:spPr>
            <a:xfrm>
              <a:off x="8353010" y="4623356"/>
              <a:ext cx="2405270" cy="87464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Employee</a:t>
              </a:r>
              <a:r>
                <a:rPr lang="es-ES" dirty="0"/>
                <a:t> </a:t>
              </a:r>
              <a:r>
                <a:rPr lang="es-ES" dirty="0" err="1"/>
                <a:t>Engagement</a:t>
              </a:r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2F97EBF-5824-794C-FBDE-91F45624801E}"/>
                </a:ext>
              </a:extLst>
            </p:cNvPr>
            <p:cNvSpPr/>
            <p:nvPr/>
          </p:nvSpPr>
          <p:spPr>
            <a:xfrm>
              <a:off x="5781260" y="3558213"/>
              <a:ext cx="2405270" cy="87464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Customer</a:t>
              </a:r>
              <a:r>
                <a:rPr lang="es-ES" dirty="0"/>
                <a:t> Focus</a:t>
              </a:r>
              <a:endParaRPr lang="en-GB" dirty="0"/>
            </a:p>
          </p:txBody>
        </p:sp>
      </p:grpSp>
      <p:pic>
        <p:nvPicPr>
          <p:cNvPr id="2050" name="Picture 2" descr="Objective - Free arrows icons">
            <a:extLst>
              <a:ext uri="{FF2B5EF4-FFF2-40B4-BE49-F238E27FC236}">
                <a16:creationId xmlns:a16="http://schemas.microsoft.com/office/drawing/2014/main" id="{0A9950E0-7D5C-3D99-C313-71FF97F5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95" y="221877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5A60BB-2A1D-B281-CBB4-AD217255D35B}"/>
              </a:ext>
            </a:extLst>
          </p:cNvPr>
          <p:cNvSpPr/>
          <p:nvPr/>
        </p:nvSpPr>
        <p:spPr>
          <a:xfrm>
            <a:off x="1224995" y="432350"/>
            <a:ext cx="9742009" cy="1003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ES" sz="3200" dirty="0"/>
              <a:t>AGILE IN PHARMA: CONSTRAINTS</a:t>
            </a:r>
            <a:endParaRPr lang="en-GB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674385-32C0-C377-4BF6-9280464B6B72}"/>
              </a:ext>
            </a:extLst>
          </p:cNvPr>
          <p:cNvGrpSpPr/>
          <p:nvPr/>
        </p:nvGrpSpPr>
        <p:grpSpPr>
          <a:xfrm>
            <a:off x="5978554" y="1946399"/>
            <a:ext cx="4988450" cy="2933712"/>
            <a:chOff x="5978554" y="1575352"/>
            <a:chExt cx="4988450" cy="29337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31C780-F26B-8789-E38D-03611570734A}"/>
                </a:ext>
              </a:extLst>
            </p:cNvPr>
            <p:cNvSpPr/>
            <p:nvPr/>
          </p:nvSpPr>
          <p:spPr>
            <a:xfrm>
              <a:off x="7181189" y="1575352"/>
              <a:ext cx="2405270" cy="8746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Highly</a:t>
              </a:r>
              <a:r>
                <a:rPr lang="es-ES" dirty="0"/>
                <a:t> </a:t>
              </a:r>
              <a:r>
                <a:rPr lang="es-ES" dirty="0" err="1"/>
                <a:t>Regulated</a:t>
              </a:r>
              <a:r>
                <a:rPr lang="es-ES" dirty="0"/>
                <a:t> </a:t>
              </a:r>
              <a:r>
                <a:rPr lang="es-ES" dirty="0" err="1"/>
                <a:t>Environment</a:t>
              </a:r>
              <a:endParaRPr lang="en-GB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6EC3C0F-521E-EE12-DA90-16F74D6B13B4}"/>
                </a:ext>
              </a:extLst>
            </p:cNvPr>
            <p:cNvSpPr/>
            <p:nvPr/>
          </p:nvSpPr>
          <p:spPr>
            <a:xfrm>
              <a:off x="5978554" y="3634420"/>
              <a:ext cx="2405270" cy="8746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Traditional</a:t>
              </a:r>
              <a:r>
                <a:rPr lang="es-ES" dirty="0"/>
                <a:t> </a:t>
              </a:r>
              <a:r>
                <a:rPr lang="es-ES" dirty="0" err="1"/>
                <a:t>Internal</a:t>
              </a:r>
              <a:r>
                <a:rPr lang="es-ES" dirty="0"/>
                <a:t> </a:t>
              </a:r>
              <a:r>
                <a:rPr lang="es-ES" dirty="0" err="1"/>
                <a:t>Siloes</a:t>
              </a:r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E516802-60B6-C843-67D4-B93AC44F9A82}"/>
                </a:ext>
              </a:extLst>
            </p:cNvPr>
            <p:cNvSpPr/>
            <p:nvPr/>
          </p:nvSpPr>
          <p:spPr>
            <a:xfrm>
              <a:off x="8561734" y="3634420"/>
              <a:ext cx="2405270" cy="8746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Rigid</a:t>
              </a:r>
              <a:r>
                <a:rPr lang="es-ES" dirty="0"/>
                <a:t> </a:t>
              </a:r>
              <a:r>
                <a:rPr lang="es-ES" dirty="0" err="1"/>
                <a:t>Operations</a:t>
              </a:r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485766-E244-DD8C-FBF5-969D36E7A817}"/>
                </a:ext>
              </a:extLst>
            </p:cNvPr>
            <p:cNvSpPr/>
            <p:nvPr/>
          </p:nvSpPr>
          <p:spPr>
            <a:xfrm>
              <a:off x="8561734" y="2620631"/>
              <a:ext cx="2405270" cy="8746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Stability</a:t>
              </a:r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FA60F4-C65D-E588-F3AA-99E0D21CCE43}"/>
                </a:ext>
              </a:extLst>
            </p:cNvPr>
            <p:cNvSpPr/>
            <p:nvPr/>
          </p:nvSpPr>
          <p:spPr>
            <a:xfrm>
              <a:off x="5978554" y="2604886"/>
              <a:ext cx="2405270" cy="87464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Change </a:t>
              </a:r>
              <a:r>
                <a:rPr lang="es-ES" dirty="0" err="1"/>
                <a:t>Resistance</a:t>
              </a:r>
              <a:endParaRPr lang="en-GB" dirty="0"/>
            </a:p>
          </p:txBody>
        </p:sp>
      </p:grpSp>
      <p:pic>
        <p:nvPicPr>
          <p:cNvPr id="12" name="Picture 2" descr="Constraint - Free arrows icons">
            <a:extLst>
              <a:ext uri="{FF2B5EF4-FFF2-40B4-BE49-F238E27FC236}">
                <a16:creationId xmlns:a16="http://schemas.microsoft.com/office/drawing/2014/main" id="{33655C71-6AC5-0ECF-0FE1-0551523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41" y="2000111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AGILE TANSFORMATION:  BLUEPRINT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Jens-Uwe Junghanns | Sano Global</dc:creator>
  <cp:lastModifiedBy>Dr. Jens-Uwe Junghanns | Sano Global</cp:lastModifiedBy>
  <cp:revision>7</cp:revision>
  <dcterms:created xsi:type="dcterms:W3CDTF">2024-08-05T11:17:28Z</dcterms:created>
  <dcterms:modified xsi:type="dcterms:W3CDTF">2024-08-19T11:48:18Z</dcterms:modified>
</cp:coreProperties>
</file>