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7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2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9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8695B-460D-45D4-A550-89E6EACF7D9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1BA6D-EEE0-499D-902F-8BF482D24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png"/><Relationship Id="rId5" Type="http://schemas.openxmlformats.org/officeDocument/2006/relationships/image" Target="../media/image7.sv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206A90-AA5E-9B35-AFA7-558DF6A20074}"/>
              </a:ext>
            </a:extLst>
          </p:cNvPr>
          <p:cNvGrpSpPr/>
          <p:nvPr/>
        </p:nvGrpSpPr>
        <p:grpSpPr>
          <a:xfrm>
            <a:off x="3279658" y="2245318"/>
            <a:ext cx="2586037" cy="1114425"/>
            <a:chOff x="940016" y="1518580"/>
            <a:chExt cx="2586037" cy="11144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64059A-F913-43A7-3BE4-8D7ACC15FA42}"/>
                </a:ext>
              </a:extLst>
            </p:cNvPr>
            <p:cNvSpPr/>
            <p:nvPr/>
          </p:nvSpPr>
          <p:spPr>
            <a:xfrm>
              <a:off x="2111590" y="1518580"/>
              <a:ext cx="1414463" cy="1114425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Implementation of new Systems</a:t>
              </a:r>
            </a:p>
          </p:txBody>
        </p:sp>
        <p:pic>
          <p:nvPicPr>
            <p:cNvPr id="2052" name="Picture 4" descr="Implementation Icon Images – Browse 35,362 Stock Photos, Vectors, and Video  | Adobe Stock">
              <a:extLst>
                <a:ext uri="{FF2B5EF4-FFF2-40B4-BE49-F238E27FC236}">
                  <a16:creationId xmlns:a16="http://schemas.microsoft.com/office/drawing/2014/main" id="{E52FCF48-BFB5-E0D6-9925-2DD8456B6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2" t="10669" r="10009" b="11185"/>
            <a:stretch/>
          </p:blipFill>
          <p:spPr bwMode="auto">
            <a:xfrm>
              <a:off x="940016" y="1562243"/>
              <a:ext cx="1044000" cy="10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861490-CF05-5174-A0AB-C147D35DFA87}"/>
              </a:ext>
            </a:extLst>
          </p:cNvPr>
          <p:cNvGrpSpPr/>
          <p:nvPr/>
        </p:nvGrpSpPr>
        <p:grpSpPr>
          <a:xfrm>
            <a:off x="3367383" y="260271"/>
            <a:ext cx="2652393" cy="1499263"/>
            <a:chOff x="2874745" y="2971799"/>
            <a:chExt cx="2151336" cy="11409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2E0907-F7ED-29C4-9FB9-831CBF83D848}"/>
                </a:ext>
              </a:extLst>
            </p:cNvPr>
            <p:cNvGrpSpPr/>
            <p:nvPr/>
          </p:nvGrpSpPr>
          <p:grpSpPr>
            <a:xfrm>
              <a:off x="3087301" y="2971799"/>
              <a:ext cx="1628775" cy="914401"/>
              <a:chOff x="3032727" y="2924666"/>
              <a:chExt cx="1628775" cy="914401"/>
            </a:xfrm>
          </p:grpSpPr>
          <p:pic>
            <p:nvPicPr>
              <p:cNvPr id="5" name="Graphic 4" descr="Female Profile outline">
                <a:extLst>
                  <a:ext uri="{FF2B5EF4-FFF2-40B4-BE49-F238E27FC236}">
                    <a16:creationId xmlns:a16="http://schemas.microsoft.com/office/drawing/2014/main" id="{2E55634E-CE01-A602-7877-18802CC0D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47102" y="29246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Male profile outline">
                <a:extLst>
                  <a:ext uri="{FF2B5EF4-FFF2-40B4-BE49-F238E27FC236}">
                    <a16:creationId xmlns:a16="http://schemas.microsoft.com/office/drawing/2014/main" id="{C4A9F2FA-03BE-6E1F-83FB-BC0E5EC42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32727" y="292466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BB3CB8-F0D3-4EB0-2F10-B16726C1C2C6}"/>
                </a:ext>
              </a:extLst>
            </p:cNvPr>
            <p:cNvSpPr txBox="1"/>
            <p:nvPr/>
          </p:nvSpPr>
          <p:spPr>
            <a:xfrm>
              <a:off x="2874745" y="3761396"/>
              <a:ext cx="2151336" cy="351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CSV</a:t>
              </a:r>
              <a:r>
                <a:rPr lang="en-GB" dirty="0"/>
                <a:t> </a:t>
              </a:r>
              <a:r>
                <a:rPr lang="en-GB" sz="2400" dirty="0"/>
                <a:t>CONSULTANT</a:t>
              </a:r>
              <a:endParaRPr lang="en-GB" dirty="0"/>
            </a:p>
          </p:txBody>
        </p:sp>
      </p:grpSp>
      <p:pic>
        <p:nvPicPr>
          <p:cNvPr id="19" name="Graphic 18" descr="Classroom outline">
            <a:extLst>
              <a:ext uri="{FF2B5EF4-FFF2-40B4-BE49-F238E27FC236}">
                <a16:creationId xmlns:a16="http://schemas.microsoft.com/office/drawing/2014/main" id="{32CF9103-F83F-96BD-EC16-225E53B5B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2190" y="3818764"/>
            <a:ext cx="1114424" cy="1114424"/>
          </a:xfrm>
          <a:prstGeom prst="rect">
            <a:avLst/>
          </a:prstGeom>
        </p:spPr>
      </p:pic>
      <p:pic>
        <p:nvPicPr>
          <p:cNvPr id="29" name="Graphic 28" descr="Body builder outline">
            <a:extLst>
              <a:ext uri="{FF2B5EF4-FFF2-40B4-BE49-F238E27FC236}">
                <a16:creationId xmlns:a16="http://schemas.microsoft.com/office/drawing/2014/main" id="{40F7FA27-D64D-3DB5-3B65-703AAA655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546" y="5298091"/>
            <a:ext cx="1114424" cy="1114424"/>
          </a:xfrm>
          <a:prstGeom prst="rect">
            <a:avLst/>
          </a:prstGeom>
        </p:spPr>
      </p:pic>
      <p:pic>
        <p:nvPicPr>
          <p:cNvPr id="2050" name="Picture 2" descr="Regulatory Icon Images – Browse 10,934 Stock Photos, Vectors, and Video |  Adobe Stock">
            <a:extLst>
              <a:ext uri="{FF2B5EF4-FFF2-40B4-BE49-F238E27FC236}">
                <a16:creationId xmlns:a16="http://schemas.microsoft.com/office/drawing/2014/main" id="{2248F3EC-82BF-66B0-04A7-3D7C78E2B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1" y="3779015"/>
            <a:ext cx="1083355" cy="10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8A5D6EB-C578-8CDA-FED1-3B4BE464AE42}"/>
              </a:ext>
            </a:extLst>
          </p:cNvPr>
          <p:cNvGrpSpPr/>
          <p:nvPr/>
        </p:nvGrpSpPr>
        <p:grpSpPr>
          <a:xfrm>
            <a:off x="301351" y="2184795"/>
            <a:ext cx="2732210" cy="1148497"/>
            <a:chOff x="549481" y="3076499"/>
            <a:chExt cx="2732210" cy="11484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6F00C7-1440-6E83-5CEF-5FA3D4447E75}"/>
                </a:ext>
              </a:extLst>
            </p:cNvPr>
            <p:cNvSpPr/>
            <p:nvPr/>
          </p:nvSpPr>
          <p:spPr>
            <a:xfrm>
              <a:off x="1867228" y="3110571"/>
              <a:ext cx="1414463" cy="1114425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Upgrades or Changes in Existing Systems</a:t>
              </a:r>
            </a:p>
          </p:txBody>
        </p:sp>
        <p:pic>
          <p:nvPicPr>
            <p:cNvPr id="44" name="Picture 16" descr="Change management - Iconos gratis de usuario">
              <a:extLst>
                <a:ext uri="{FF2B5EF4-FFF2-40B4-BE49-F238E27FC236}">
                  <a16:creationId xmlns:a16="http://schemas.microsoft.com/office/drawing/2014/main" id="{9F95B213-1ED0-A4A0-B9E8-CE37C8A5A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81" y="3076499"/>
              <a:ext cx="1114425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Inspection - Free industry icons">
            <a:extLst>
              <a:ext uri="{FF2B5EF4-FFF2-40B4-BE49-F238E27FC236}">
                <a16:creationId xmlns:a16="http://schemas.microsoft.com/office/drawing/2014/main" id="{3741AFD0-B73F-E26C-F314-1CFA6609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83" y="5415662"/>
            <a:ext cx="853881" cy="8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k Management Line Icon Vector, Provide, Risk, Proof PNG and Vector with  Transparent Background for Free Download">
            <a:extLst>
              <a:ext uri="{FF2B5EF4-FFF2-40B4-BE49-F238E27FC236}">
                <a16:creationId xmlns:a16="http://schemas.microsoft.com/office/drawing/2014/main" id="{668C8AD8-2B07-A188-3B86-4F07FE5D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82" y="3818765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03B8C6-4DDD-0B2B-C5E7-E0993118372E}"/>
              </a:ext>
            </a:extLst>
          </p:cNvPr>
          <p:cNvSpPr/>
          <p:nvPr/>
        </p:nvSpPr>
        <p:spPr>
          <a:xfrm>
            <a:off x="1619098" y="3818764"/>
            <a:ext cx="1414463" cy="111442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 w="38100"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Implementation of Regulatory Updates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C84D6-9464-2F25-7DE1-3041EDB52A62}"/>
              </a:ext>
            </a:extLst>
          </p:cNvPr>
          <p:cNvSpPr/>
          <p:nvPr/>
        </p:nvSpPr>
        <p:spPr>
          <a:xfrm>
            <a:off x="4451232" y="3818764"/>
            <a:ext cx="1414463" cy="111442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 w="38100"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Risk Management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B762C-91C4-3EBA-7260-B972A0D8DD4B}"/>
              </a:ext>
            </a:extLst>
          </p:cNvPr>
          <p:cNvSpPr/>
          <p:nvPr/>
        </p:nvSpPr>
        <p:spPr>
          <a:xfrm>
            <a:off x="7524902" y="3865821"/>
            <a:ext cx="1414463" cy="111442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 w="38100"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CSV Training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E28690-4997-194D-1958-5DCAFBBEAABE}"/>
              </a:ext>
            </a:extLst>
          </p:cNvPr>
          <p:cNvSpPr/>
          <p:nvPr/>
        </p:nvSpPr>
        <p:spPr>
          <a:xfrm>
            <a:off x="4451232" y="5347794"/>
            <a:ext cx="1414463" cy="111442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0000"/>
                  <a:lumOff val="3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Addressing Inspection 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E04576-9628-14E9-8D14-F007408FC8C1}"/>
              </a:ext>
            </a:extLst>
          </p:cNvPr>
          <p:cNvSpPr/>
          <p:nvPr/>
        </p:nvSpPr>
        <p:spPr>
          <a:xfrm>
            <a:off x="1619097" y="5347794"/>
            <a:ext cx="1414463" cy="111442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0000"/>
                  <a:lumOff val="3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Preparation for Inspection</a:t>
            </a:r>
          </a:p>
        </p:txBody>
      </p:sp>
    </p:spTree>
    <p:extLst>
      <p:ext uri="{BB962C8B-B14F-4D97-AF65-F5344CB8AC3E}">
        <p14:creationId xmlns:p14="http://schemas.microsoft.com/office/powerpoint/2010/main" val="36029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893766-E3A1-1BFA-95D3-28D611B29296}"/>
              </a:ext>
            </a:extLst>
          </p:cNvPr>
          <p:cNvSpPr/>
          <p:nvPr/>
        </p:nvSpPr>
        <p:spPr>
          <a:xfrm>
            <a:off x="200025" y="505581"/>
            <a:ext cx="2836935" cy="11144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9FEC-25A9-9A36-5A15-E290406E90DC}"/>
              </a:ext>
            </a:extLst>
          </p:cNvPr>
          <p:cNvSpPr txBox="1"/>
          <p:nvPr/>
        </p:nvSpPr>
        <p:spPr>
          <a:xfrm>
            <a:off x="1422571" y="611597"/>
            <a:ext cx="140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CSV Basics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2038F3-22B2-1A3A-DF54-7A60EBA93ACD}"/>
              </a:ext>
            </a:extLst>
          </p:cNvPr>
          <p:cNvGrpSpPr/>
          <p:nvPr/>
        </p:nvGrpSpPr>
        <p:grpSpPr>
          <a:xfrm>
            <a:off x="3411599" y="5273666"/>
            <a:ext cx="2586466" cy="1114425"/>
            <a:chOff x="4791994" y="2407999"/>
            <a:chExt cx="2586466" cy="11144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A9301-8A95-C2DC-ACDB-83916D271A27}"/>
                </a:ext>
              </a:extLst>
            </p:cNvPr>
            <p:cNvSpPr/>
            <p:nvPr/>
          </p:nvSpPr>
          <p:spPr>
            <a:xfrm>
              <a:off x="5963997" y="2407999"/>
              <a:ext cx="1414463" cy="11144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Vendor Assessment</a:t>
              </a:r>
            </a:p>
          </p:txBody>
        </p:sp>
        <p:pic>
          <p:nvPicPr>
            <p:cNvPr id="1028" name="Picture 4" descr="Premium Vector | Vendor Evaluation icon vector image Can be used for Survey">
              <a:extLst>
                <a:ext uri="{FF2B5EF4-FFF2-40B4-BE49-F238E27FC236}">
                  <a16:creationId xmlns:a16="http://schemas.microsoft.com/office/drawing/2014/main" id="{3E79D18E-4240-448D-7D70-37678B5DD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994" y="2441499"/>
              <a:ext cx="1060236" cy="10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E3FB8C-5B52-1BC5-31BA-FAE47F04CC13}"/>
              </a:ext>
            </a:extLst>
          </p:cNvPr>
          <p:cNvGrpSpPr/>
          <p:nvPr/>
        </p:nvGrpSpPr>
        <p:grpSpPr>
          <a:xfrm>
            <a:off x="3460586" y="3659440"/>
            <a:ext cx="2537479" cy="1114425"/>
            <a:chOff x="3639763" y="3786188"/>
            <a:chExt cx="2537479" cy="1114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6D8493-E1A4-F8AB-DE3F-43E8ECBC9306}"/>
                </a:ext>
              </a:extLst>
            </p:cNvPr>
            <p:cNvSpPr/>
            <p:nvPr/>
          </p:nvSpPr>
          <p:spPr>
            <a:xfrm>
              <a:off x="4762779" y="3786188"/>
              <a:ext cx="1414463" cy="11144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Change Control</a:t>
              </a:r>
            </a:p>
          </p:txBody>
        </p:sp>
        <p:pic>
          <p:nvPicPr>
            <p:cNvPr id="1040" name="Picture 16" descr="Change management - Iconos gratis de usuario">
              <a:extLst>
                <a:ext uri="{FF2B5EF4-FFF2-40B4-BE49-F238E27FC236}">
                  <a16:creationId xmlns:a16="http://schemas.microsoft.com/office/drawing/2014/main" id="{D25C62F0-49E7-7647-57B2-8BE3FE2FB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763" y="3813282"/>
              <a:ext cx="1060237" cy="1060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4FA1F-BA62-BC3F-DD6E-2B141AE87881}"/>
              </a:ext>
            </a:extLst>
          </p:cNvPr>
          <p:cNvGrpSpPr/>
          <p:nvPr/>
        </p:nvGrpSpPr>
        <p:grpSpPr>
          <a:xfrm>
            <a:off x="6288623" y="5273667"/>
            <a:ext cx="2505413" cy="1114425"/>
            <a:chOff x="5390818" y="225727"/>
            <a:chExt cx="2505413" cy="11144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DE017C-E5A3-9830-BAE6-4C9BFCA9DEA7}"/>
                </a:ext>
              </a:extLst>
            </p:cNvPr>
            <p:cNvSpPr/>
            <p:nvPr/>
          </p:nvSpPr>
          <p:spPr>
            <a:xfrm>
              <a:off x="6481768" y="225727"/>
              <a:ext cx="1414463" cy="11144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Training</a:t>
              </a:r>
            </a:p>
          </p:txBody>
        </p:sp>
        <p:pic>
          <p:nvPicPr>
            <p:cNvPr id="17" name="Graphic 16" descr="Classroom outline">
              <a:extLst>
                <a:ext uri="{FF2B5EF4-FFF2-40B4-BE49-F238E27FC236}">
                  <a16:creationId xmlns:a16="http://schemas.microsoft.com/office/drawing/2014/main" id="{AC50A04C-A441-8134-C587-7ECB6129C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0818" y="32574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57E450-F178-9D72-165C-01C8006E271D}"/>
              </a:ext>
            </a:extLst>
          </p:cNvPr>
          <p:cNvGrpSpPr/>
          <p:nvPr/>
        </p:nvGrpSpPr>
        <p:grpSpPr>
          <a:xfrm>
            <a:off x="3522326" y="505581"/>
            <a:ext cx="2462919" cy="1114425"/>
            <a:chOff x="6362045" y="5037342"/>
            <a:chExt cx="2462919" cy="11144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E13BC9-A4E8-2F0A-87E7-97DFAADDCB50}"/>
                </a:ext>
              </a:extLst>
            </p:cNvPr>
            <p:cNvSpPr/>
            <p:nvPr/>
          </p:nvSpPr>
          <p:spPr>
            <a:xfrm>
              <a:off x="7410501" y="5037342"/>
              <a:ext cx="1414463" cy="11144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Regulatory Compliance</a:t>
              </a:r>
            </a:p>
          </p:txBody>
        </p:sp>
        <p:pic>
          <p:nvPicPr>
            <p:cNvPr id="1042" name="Picture 18" descr="Regulatory Icon Images – Browse 10,934 Stock Photos, Vectors, and Video |  Adobe Stock">
              <a:extLst>
                <a:ext uri="{FF2B5EF4-FFF2-40B4-BE49-F238E27FC236}">
                  <a16:creationId xmlns:a16="http://schemas.microsoft.com/office/drawing/2014/main" id="{E9C25617-B262-539D-B058-2FBAE57B2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45" y="5141547"/>
              <a:ext cx="908530" cy="906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27E78A-BDEB-1368-0D05-5250357D643B}"/>
              </a:ext>
            </a:extLst>
          </p:cNvPr>
          <p:cNvGrpSpPr/>
          <p:nvPr/>
        </p:nvGrpSpPr>
        <p:grpSpPr>
          <a:xfrm>
            <a:off x="6342210" y="3666139"/>
            <a:ext cx="2458285" cy="1114425"/>
            <a:chOff x="5261396" y="5504299"/>
            <a:chExt cx="2458285" cy="1114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D98BF8-2FA6-6E47-FD7B-2233F3DE627C}"/>
                </a:ext>
              </a:extLst>
            </p:cNvPr>
            <p:cNvSpPr/>
            <p:nvPr/>
          </p:nvSpPr>
          <p:spPr>
            <a:xfrm>
              <a:off x="6305218" y="5504299"/>
              <a:ext cx="1414463" cy="1114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Periodic Review</a:t>
              </a:r>
            </a:p>
          </p:txBody>
        </p:sp>
        <p:pic>
          <p:nvPicPr>
            <p:cNvPr id="1052" name="Picture 28" descr="Search Date Calendar icon PNG and SVG Vector Free Download">
              <a:extLst>
                <a:ext uri="{FF2B5EF4-FFF2-40B4-BE49-F238E27FC236}">
                  <a16:creationId xmlns:a16="http://schemas.microsoft.com/office/drawing/2014/main" id="{2ED5A6F3-2763-30DB-80F9-DF4CC703F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396" y="5604310"/>
              <a:ext cx="921601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40A448-55F7-E0D9-35BC-3D59CF75A4F1}"/>
              </a:ext>
            </a:extLst>
          </p:cNvPr>
          <p:cNvGrpSpPr/>
          <p:nvPr/>
        </p:nvGrpSpPr>
        <p:grpSpPr>
          <a:xfrm>
            <a:off x="6322343" y="447658"/>
            <a:ext cx="2478152" cy="1114425"/>
            <a:chOff x="3645635" y="4371031"/>
            <a:chExt cx="2478152" cy="11144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E00410-33D7-5FDB-503A-2D426B527195}"/>
                </a:ext>
              </a:extLst>
            </p:cNvPr>
            <p:cNvSpPr/>
            <p:nvPr/>
          </p:nvSpPr>
          <p:spPr>
            <a:xfrm>
              <a:off x="4709324" y="4371031"/>
              <a:ext cx="1414463" cy="111442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Validation Documentation</a:t>
              </a:r>
            </a:p>
          </p:txBody>
        </p:sp>
        <p:pic>
          <p:nvPicPr>
            <p:cNvPr id="1054" name="Picture 30" descr="Validation - Free files and folders icons">
              <a:extLst>
                <a:ext uri="{FF2B5EF4-FFF2-40B4-BE49-F238E27FC236}">
                  <a16:creationId xmlns:a16="http://schemas.microsoft.com/office/drawing/2014/main" id="{9FD98E94-37DF-FA0F-4BF8-76BBA98D0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635" y="4473979"/>
              <a:ext cx="908530" cy="90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2F4149-35FE-87D2-727E-95B75E26200E}"/>
              </a:ext>
            </a:extLst>
          </p:cNvPr>
          <p:cNvGrpSpPr/>
          <p:nvPr/>
        </p:nvGrpSpPr>
        <p:grpSpPr>
          <a:xfrm>
            <a:off x="6294255" y="2058611"/>
            <a:ext cx="2499781" cy="1114425"/>
            <a:chOff x="4878679" y="4038531"/>
            <a:chExt cx="2499781" cy="1114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437746-757A-9B72-C27C-EC2C5BA9EFEF}"/>
                </a:ext>
              </a:extLst>
            </p:cNvPr>
            <p:cNvSpPr/>
            <p:nvPr/>
          </p:nvSpPr>
          <p:spPr>
            <a:xfrm>
              <a:off x="5963997" y="4038531"/>
              <a:ext cx="1414463" cy="1114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Data Integrity</a:t>
              </a:r>
            </a:p>
          </p:txBody>
        </p:sp>
        <p:pic>
          <p:nvPicPr>
            <p:cNvPr id="1058" name="Picture 34" descr="Base de datos - Iconos gratis de tecnología">
              <a:extLst>
                <a:ext uri="{FF2B5EF4-FFF2-40B4-BE49-F238E27FC236}">
                  <a16:creationId xmlns:a16="http://schemas.microsoft.com/office/drawing/2014/main" id="{EAFDB50D-5B73-7718-8D68-9DBCC223A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679" y="4138542"/>
              <a:ext cx="914402" cy="91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D91ED1-6D82-C49E-F285-5CC04AC1E2E2}"/>
              </a:ext>
            </a:extLst>
          </p:cNvPr>
          <p:cNvGrpSpPr/>
          <p:nvPr/>
        </p:nvGrpSpPr>
        <p:grpSpPr>
          <a:xfrm>
            <a:off x="3381105" y="2050796"/>
            <a:ext cx="2604140" cy="1114425"/>
            <a:chOff x="3382323" y="5037340"/>
            <a:chExt cx="2604140" cy="1114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82D4E8-1487-1F64-632B-A0951D837FD6}"/>
                </a:ext>
              </a:extLst>
            </p:cNvPr>
            <p:cNvSpPr/>
            <p:nvPr/>
          </p:nvSpPr>
          <p:spPr>
            <a:xfrm>
              <a:off x="4572000" y="5037340"/>
              <a:ext cx="1414463" cy="1114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cap="small" dirty="0"/>
                <a:t>Risk Assessment</a:t>
              </a:r>
            </a:p>
          </p:txBody>
        </p:sp>
        <p:pic>
          <p:nvPicPr>
            <p:cNvPr id="18" name="Picture 8" descr="Risk Management Line Icon Vector, Provide, Risk, Proof PNG and Vector with  Transparent Background for Free Download">
              <a:extLst>
                <a:ext uri="{FF2B5EF4-FFF2-40B4-BE49-F238E27FC236}">
                  <a16:creationId xmlns:a16="http://schemas.microsoft.com/office/drawing/2014/main" id="{35669194-488E-8834-8CA7-64F9D7B33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323" y="5037340"/>
              <a:ext cx="1114425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Testing - Free computer icons">
            <a:extLst>
              <a:ext uri="{FF2B5EF4-FFF2-40B4-BE49-F238E27FC236}">
                <a16:creationId xmlns:a16="http://schemas.microsoft.com/office/drawing/2014/main" id="{E27644F3-1222-5F40-AABE-28983A71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5" y="609786"/>
            <a:ext cx="908530" cy="9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1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4BA-7040-D9B1-BF31-1EE533F5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640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GMP Key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0DEFC-48A3-EE1E-9DE1-447EED6D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55" y="3438956"/>
            <a:ext cx="6601746" cy="28864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D825C12-1BF9-7860-4D1F-E28AF3C75E89}"/>
              </a:ext>
            </a:extLst>
          </p:cNvPr>
          <p:cNvGrpSpPr/>
          <p:nvPr/>
        </p:nvGrpSpPr>
        <p:grpSpPr>
          <a:xfrm>
            <a:off x="628650" y="1384893"/>
            <a:ext cx="7886700" cy="1477241"/>
            <a:chOff x="628650" y="1780309"/>
            <a:chExt cx="7886700" cy="1477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ABF987-4E34-40ED-3BA4-D04278B37F6C}"/>
                </a:ext>
              </a:extLst>
            </p:cNvPr>
            <p:cNvSpPr/>
            <p:nvPr/>
          </p:nvSpPr>
          <p:spPr>
            <a:xfrm>
              <a:off x="628650" y="1780309"/>
              <a:ext cx="7886700" cy="1477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AAE58EB-B7B9-B769-D5C3-C5563568EE28}"/>
                </a:ext>
              </a:extLst>
            </p:cNvPr>
            <p:cNvGrpSpPr/>
            <p:nvPr/>
          </p:nvGrpSpPr>
          <p:grpSpPr>
            <a:xfrm>
              <a:off x="6022295" y="1961715"/>
              <a:ext cx="2331375" cy="1114425"/>
              <a:chOff x="623500" y="3566126"/>
              <a:chExt cx="2331375" cy="111442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3F7649-E4AE-4685-4A74-0CC954F11EDF}"/>
                  </a:ext>
                </a:extLst>
              </p:cNvPr>
              <p:cNvSpPr/>
              <p:nvPr/>
            </p:nvSpPr>
            <p:spPr>
              <a:xfrm>
                <a:off x="1540412" y="3566126"/>
                <a:ext cx="1414463" cy="1114425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C00000"/>
                  </a:gs>
                </a:gsLst>
              </a:gra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cap="small" dirty="0"/>
                  <a:t>Quality Control</a:t>
                </a:r>
              </a:p>
            </p:txBody>
          </p:sp>
          <p:pic>
            <p:nvPicPr>
              <p:cNvPr id="31" name="Picture 4" descr="Quality - Free icons">
                <a:extLst>
                  <a:ext uri="{FF2B5EF4-FFF2-40B4-BE49-F238E27FC236}">
                    <a16:creationId xmlns:a16="http://schemas.microsoft.com/office/drawing/2014/main" id="{9395EAF2-80A1-A947-3379-2B5EE144E8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500" y="3737577"/>
                <a:ext cx="793922" cy="793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B249A8-0085-72C7-D919-388856A5D9D1}"/>
                </a:ext>
              </a:extLst>
            </p:cNvPr>
            <p:cNvGrpSpPr/>
            <p:nvPr/>
          </p:nvGrpSpPr>
          <p:grpSpPr>
            <a:xfrm>
              <a:off x="3401227" y="1934541"/>
              <a:ext cx="2341546" cy="1114425"/>
              <a:chOff x="304410" y="4651985"/>
              <a:chExt cx="2341546" cy="1114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8B825-90D3-8A4E-1114-E53024780B2B}"/>
                  </a:ext>
                </a:extLst>
              </p:cNvPr>
              <p:cNvSpPr/>
              <p:nvPr/>
            </p:nvSpPr>
            <p:spPr>
              <a:xfrm>
                <a:off x="1231493" y="4651985"/>
                <a:ext cx="1414463" cy="1114425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C00000"/>
                  </a:gs>
                </a:gsLst>
              </a:gra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cap="small" dirty="0"/>
                  <a:t>Patient Safety</a:t>
                </a:r>
              </a:p>
            </p:txBody>
          </p:sp>
          <p:pic>
            <p:nvPicPr>
              <p:cNvPr id="1032" name="Picture 8" descr="Health Protection Shield Icons - Free SVG &amp; PNG Health Protection Shield  Images - Noun Project">
                <a:extLst>
                  <a:ext uri="{FF2B5EF4-FFF2-40B4-BE49-F238E27FC236}">
                    <a16:creationId xmlns:a16="http://schemas.microsoft.com/office/drawing/2014/main" id="{89A4EE40-AC5B-31A5-902A-3D38AC870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410" y="4812238"/>
                <a:ext cx="793921" cy="793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D5D5B6-6A05-80B3-FC95-6B9EB9843556}"/>
                </a:ext>
              </a:extLst>
            </p:cNvPr>
            <p:cNvGrpSpPr/>
            <p:nvPr/>
          </p:nvGrpSpPr>
          <p:grpSpPr>
            <a:xfrm>
              <a:off x="773592" y="1961715"/>
              <a:ext cx="2342965" cy="1114425"/>
              <a:chOff x="302991" y="3429000"/>
              <a:chExt cx="2342965" cy="111442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50EF69-BD68-6CE3-22BE-1D5FA04DDFAC}"/>
                  </a:ext>
                </a:extLst>
              </p:cNvPr>
              <p:cNvSpPr/>
              <p:nvPr/>
            </p:nvSpPr>
            <p:spPr>
              <a:xfrm>
                <a:off x="1231493" y="3429000"/>
                <a:ext cx="1414463" cy="1114425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C00000"/>
                  </a:gs>
                </a:gsLst>
              </a:gra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cap="small" dirty="0"/>
                  <a:t>Product Effectiveness</a:t>
                </a:r>
              </a:p>
            </p:txBody>
          </p:sp>
          <p:pic>
            <p:nvPicPr>
              <p:cNvPr id="1028" name="Picture 4" descr="Effective - Free ui icons">
                <a:extLst>
                  <a:ext uri="{FF2B5EF4-FFF2-40B4-BE49-F238E27FC236}">
                    <a16:creationId xmlns:a16="http://schemas.microsoft.com/office/drawing/2014/main" id="{4F7D17C7-2624-4164-194D-8C163CCD78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991" y="3600451"/>
                <a:ext cx="793921" cy="793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350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32A1F-9E31-D8EF-BC68-6B034F53C6ED}"/>
              </a:ext>
            </a:extLst>
          </p:cNvPr>
          <p:cNvSpPr/>
          <p:nvPr/>
        </p:nvSpPr>
        <p:spPr>
          <a:xfrm>
            <a:off x="362550" y="1507681"/>
            <a:ext cx="1283274" cy="775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C8F702-3932-0523-CC8E-B903DC0D3905}"/>
              </a:ext>
            </a:extLst>
          </p:cNvPr>
          <p:cNvSpPr/>
          <p:nvPr/>
        </p:nvSpPr>
        <p:spPr>
          <a:xfrm>
            <a:off x="2497750" y="1514609"/>
            <a:ext cx="1283274" cy="775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43863C-963D-E055-A741-B894633CCA9B}"/>
              </a:ext>
            </a:extLst>
          </p:cNvPr>
          <p:cNvSpPr/>
          <p:nvPr/>
        </p:nvSpPr>
        <p:spPr>
          <a:xfrm>
            <a:off x="4926025" y="1514608"/>
            <a:ext cx="1283274" cy="775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B79321-2CB1-721E-270F-BC0E52DC94F7}"/>
              </a:ext>
            </a:extLst>
          </p:cNvPr>
          <p:cNvSpPr/>
          <p:nvPr/>
        </p:nvSpPr>
        <p:spPr>
          <a:xfrm>
            <a:off x="7237070" y="1521535"/>
            <a:ext cx="1283274" cy="775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Retirement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356C65-755D-13D6-D0F9-1B66FD018A4E}"/>
              </a:ext>
            </a:extLst>
          </p:cNvPr>
          <p:cNvSpPr/>
          <p:nvPr/>
        </p:nvSpPr>
        <p:spPr>
          <a:xfrm>
            <a:off x="1734683" y="1653153"/>
            <a:ext cx="671945" cy="4849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6371D63-0A96-D829-B3E2-2A4484363392}"/>
              </a:ext>
            </a:extLst>
          </p:cNvPr>
          <p:cNvSpPr/>
          <p:nvPr/>
        </p:nvSpPr>
        <p:spPr>
          <a:xfrm>
            <a:off x="4036268" y="1653153"/>
            <a:ext cx="671945" cy="4849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4C6A5D-574C-D1AE-1C31-DACF34F5BCF6}"/>
              </a:ext>
            </a:extLst>
          </p:cNvPr>
          <p:cNvSpPr/>
          <p:nvPr/>
        </p:nvSpPr>
        <p:spPr>
          <a:xfrm>
            <a:off x="6403665" y="1667008"/>
            <a:ext cx="671945" cy="4849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9D020-5299-49F7-C3E0-9D1EDE129A1F}"/>
              </a:ext>
            </a:extLst>
          </p:cNvPr>
          <p:cNvSpPr/>
          <p:nvPr/>
        </p:nvSpPr>
        <p:spPr>
          <a:xfrm>
            <a:off x="354327" y="4273906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Suppliers</a:t>
            </a:r>
            <a:r>
              <a:rPr lang="es-ES" sz="1400" dirty="0"/>
              <a:t> </a:t>
            </a:r>
            <a:r>
              <a:rPr lang="es-ES" sz="1400" dirty="0" err="1"/>
              <a:t>Selection</a:t>
            </a:r>
            <a:endParaRPr lang="en-GB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4C51F-E79B-30F4-CED2-A45F7E05129D}"/>
              </a:ext>
            </a:extLst>
          </p:cNvPr>
          <p:cNvSpPr/>
          <p:nvPr/>
        </p:nvSpPr>
        <p:spPr>
          <a:xfrm>
            <a:off x="362551" y="6100831"/>
            <a:ext cx="8157794" cy="324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 err="1"/>
              <a:t>Risk</a:t>
            </a:r>
            <a:r>
              <a:rPr lang="es-ES" b="1" spc="300" dirty="0"/>
              <a:t> </a:t>
            </a:r>
            <a:r>
              <a:rPr lang="es-ES" b="1" spc="300" dirty="0" err="1"/>
              <a:t>Assessment</a:t>
            </a:r>
            <a:endParaRPr lang="es-ES" b="1" spc="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262D-6D76-7A4B-B837-765232C8129E}"/>
              </a:ext>
            </a:extLst>
          </p:cNvPr>
          <p:cNvSpPr/>
          <p:nvPr/>
        </p:nvSpPr>
        <p:spPr>
          <a:xfrm>
            <a:off x="362550" y="2396397"/>
            <a:ext cx="3418474" cy="324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err="1"/>
              <a:t>Planning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F979F-552A-1129-5F2B-83C18CC02F0D}"/>
              </a:ext>
            </a:extLst>
          </p:cNvPr>
          <p:cNvSpPr/>
          <p:nvPr/>
        </p:nvSpPr>
        <p:spPr>
          <a:xfrm>
            <a:off x="2489527" y="3601268"/>
            <a:ext cx="1283274" cy="8879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Performance</a:t>
            </a:r>
          </a:p>
          <a:p>
            <a:pPr algn="ctr"/>
            <a:r>
              <a:rPr lang="es-ES" sz="1400" dirty="0" err="1"/>
              <a:t>Installation</a:t>
            </a:r>
            <a:endParaRPr lang="es-ES" sz="1400" dirty="0"/>
          </a:p>
          <a:p>
            <a:pPr algn="ctr"/>
            <a:r>
              <a:rPr lang="es-ES" sz="1400" dirty="0" err="1"/>
              <a:t>Operational</a:t>
            </a:r>
            <a:endParaRPr lang="es-ES" sz="1400" dirty="0"/>
          </a:p>
          <a:p>
            <a:pPr algn="ctr"/>
            <a:r>
              <a:rPr lang="es-ES" sz="1400" dirty="0" err="1"/>
              <a:t>Build</a:t>
            </a:r>
            <a:endParaRPr lang="es-E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AB953-CE1E-DC3E-5E27-1FD8389ED9E0}"/>
              </a:ext>
            </a:extLst>
          </p:cNvPr>
          <p:cNvSpPr/>
          <p:nvPr/>
        </p:nvSpPr>
        <p:spPr>
          <a:xfrm>
            <a:off x="354327" y="2856470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Overall</a:t>
            </a:r>
            <a:r>
              <a:rPr lang="es-ES" sz="1400" dirty="0"/>
              <a:t> </a:t>
            </a:r>
            <a:r>
              <a:rPr lang="es-ES" sz="1400" dirty="0" err="1"/>
              <a:t>Requirements</a:t>
            </a:r>
            <a:endParaRPr lang="es-ES" sz="1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9DAA4B8-F426-035D-F313-17473E5B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81" y="259619"/>
            <a:ext cx="7886700" cy="1325563"/>
          </a:xfrm>
        </p:spPr>
        <p:txBody>
          <a:bodyPr/>
          <a:lstStyle/>
          <a:p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Lifecycle</a:t>
            </a:r>
            <a:r>
              <a:rPr lang="es-ES" dirty="0"/>
              <a:t> </a:t>
            </a:r>
            <a:r>
              <a:rPr lang="es-ES" dirty="0" err="1"/>
              <a:t>Phases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B9D2E-564F-8E20-8B9B-4781776DAA58}"/>
              </a:ext>
            </a:extLst>
          </p:cNvPr>
          <p:cNvSpPr/>
          <p:nvPr/>
        </p:nvSpPr>
        <p:spPr>
          <a:xfrm>
            <a:off x="354327" y="3589545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Categorization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17EB83-8AFA-00CA-C264-E8784FE6D30C}"/>
              </a:ext>
            </a:extLst>
          </p:cNvPr>
          <p:cNvSpPr/>
          <p:nvPr/>
        </p:nvSpPr>
        <p:spPr>
          <a:xfrm>
            <a:off x="2489527" y="2868193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Validation</a:t>
            </a:r>
            <a:r>
              <a:rPr lang="es-ES" sz="1400" dirty="0"/>
              <a:t> Master Plan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138F23-CBB3-B4AE-1237-92BCF4AD5796}"/>
              </a:ext>
            </a:extLst>
          </p:cNvPr>
          <p:cNvSpPr/>
          <p:nvPr/>
        </p:nvSpPr>
        <p:spPr>
          <a:xfrm>
            <a:off x="2489527" y="5360163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SOPs</a:t>
            </a:r>
            <a:endParaRPr lang="es-E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F5DD3-F451-D051-BDAA-06450B2A46C4}"/>
              </a:ext>
            </a:extLst>
          </p:cNvPr>
          <p:cNvSpPr/>
          <p:nvPr/>
        </p:nvSpPr>
        <p:spPr>
          <a:xfrm>
            <a:off x="2489527" y="4641298"/>
            <a:ext cx="1283274" cy="571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Training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FC549-7C80-CFF1-9628-932FB44884C8}"/>
              </a:ext>
            </a:extLst>
          </p:cNvPr>
          <p:cNvSpPr/>
          <p:nvPr/>
        </p:nvSpPr>
        <p:spPr>
          <a:xfrm>
            <a:off x="4281464" y="2397178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Change</a:t>
            </a:r>
          </a:p>
          <a:p>
            <a:pPr algn="ctr"/>
            <a:r>
              <a:rPr lang="es-ES" sz="1400" dirty="0" err="1"/>
              <a:t>Updates</a:t>
            </a:r>
            <a:endParaRPr lang="es-E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7DD1A-CE95-1F50-4359-D7A90956FA78}"/>
              </a:ext>
            </a:extLst>
          </p:cNvPr>
          <p:cNvSpPr/>
          <p:nvPr/>
        </p:nvSpPr>
        <p:spPr>
          <a:xfrm>
            <a:off x="4281464" y="3143096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endParaRPr lang="es-E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E80259-DF70-61A8-7A6E-16F5BAAF03B4}"/>
              </a:ext>
            </a:extLst>
          </p:cNvPr>
          <p:cNvSpPr/>
          <p:nvPr/>
        </p:nvSpPr>
        <p:spPr>
          <a:xfrm>
            <a:off x="4281464" y="3889014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Backup</a:t>
            </a:r>
            <a:r>
              <a:rPr lang="es-ES" sz="1400" dirty="0"/>
              <a:t> </a:t>
            </a:r>
            <a:r>
              <a:rPr lang="es-ES" sz="1400" dirty="0" err="1"/>
              <a:t>Restore</a:t>
            </a:r>
            <a:endParaRPr lang="es-E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A4C058-A862-7A11-6E2D-1DDCA1BC8FE5}"/>
              </a:ext>
            </a:extLst>
          </p:cNvPr>
          <p:cNvSpPr/>
          <p:nvPr/>
        </p:nvSpPr>
        <p:spPr>
          <a:xfrm>
            <a:off x="5640085" y="2397178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Incident</a:t>
            </a:r>
            <a:endParaRPr lang="es-E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389EF-9FC2-DC31-5FE2-E99D55E11D4E}"/>
              </a:ext>
            </a:extLst>
          </p:cNvPr>
          <p:cNvSpPr/>
          <p:nvPr/>
        </p:nvSpPr>
        <p:spPr>
          <a:xfrm>
            <a:off x="4281464" y="4634933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Periodic</a:t>
            </a:r>
            <a:r>
              <a:rPr lang="es-ES" sz="1400" dirty="0"/>
              <a:t> </a:t>
            </a:r>
            <a:r>
              <a:rPr lang="es-ES" sz="1400" dirty="0" err="1"/>
              <a:t>Review</a:t>
            </a:r>
            <a:endParaRPr lang="es-E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263727-6F3A-2D48-EC3F-44EE8A639591}"/>
              </a:ext>
            </a:extLst>
          </p:cNvPr>
          <p:cNvSpPr/>
          <p:nvPr/>
        </p:nvSpPr>
        <p:spPr>
          <a:xfrm>
            <a:off x="5640085" y="3879994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Archiving</a:t>
            </a:r>
            <a:endParaRPr lang="es-E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744F1-4400-CFEA-7D22-65D997F7DF96}"/>
              </a:ext>
            </a:extLst>
          </p:cNvPr>
          <p:cNvSpPr/>
          <p:nvPr/>
        </p:nvSpPr>
        <p:spPr>
          <a:xfrm>
            <a:off x="5640085" y="3138586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Business </a:t>
            </a:r>
            <a:r>
              <a:rPr lang="es-ES" sz="1400" dirty="0" err="1"/>
              <a:t>Continuity</a:t>
            </a:r>
            <a:endParaRPr lang="es-E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FF223-23B2-883E-1BAB-75176C7ABB29}"/>
              </a:ext>
            </a:extLst>
          </p:cNvPr>
          <p:cNvSpPr/>
          <p:nvPr/>
        </p:nvSpPr>
        <p:spPr>
          <a:xfrm>
            <a:off x="5640085" y="4621401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Security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8C2F6-BCCC-6B3E-2912-469AD3DEDC19}"/>
              </a:ext>
            </a:extLst>
          </p:cNvPr>
          <p:cNvSpPr/>
          <p:nvPr/>
        </p:nvSpPr>
        <p:spPr>
          <a:xfrm>
            <a:off x="7260344" y="2421892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Migration</a:t>
            </a:r>
            <a:endParaRPr lang="es-E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15632-9219-AA79-187A-8B383B83DF15}"/>
              </a:ext>
            </a:extLst>
          </p:cNvPr>
          <p:cNvSpPr/>
          <p:nvPr/>
        </p:nvSpPr>
        <p:spPr>
          <a:xfrm>
            <a:off x="7260344" y="3183319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Archiving</a:t>
            </a:r>
            <a:endParaRPr lang="es-E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02916-114B-51D7-C90F-751264F8C0CE}"/>
              </a:ext>
            </a:extLst>
          </p:cNvPr>
          <p:cNvSpPr/>
          <p:nvPr/>
        </p:nvSpPr>
        <p:spPr>
          <a:xfrm>
            <a:off x="7260344" y="3937230"/>
            <a:ext cx="1260000" cy="57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Destruction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2881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CD2C5A-5AD7-D333-CBDE-E9563C47CBFF}"/>
              </a:ext>
            </a:extLst>
          </p:cNvPr>
          <p:cNvSpPr/>
          <p:nvPr/>
        </p:nvSpPr>
        <p:spPr>
          <a:xfrm>
            <a:off x="277088" y="259772"/>
            <a:ext cx="551588" cy="63384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INTEGRITY</a:t>
            </a:r>
            <a:endParaRPr lang="en-GB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FAC0FB4-F559-9492-30E4-067723656D50}"/>
              </a:ext>
            </a:extLst>
          </p:cNvPr>
          <p:cNvSpPr/>
          <p:nvPr/>
        </p:nvSpPr>
        <p:spPr>
          <a:xfrm>
            <a:off x="990600" y="259772"/>
            <a:ext cx="2295525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err="1"/>
              <a:t>A</a:t>
            </a:r>
            <a:r>
              <a:rPr lang="es-ES" dirty="0" err="1"/>
              <a:t>ttributable</a:t>
            </a:r>
            <a:endParaRPr lang="en-GB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65D0B56-D933-5672-C75D-ED8B755D21FD}"/>
              </a:ext>
            </a:extLst>
          </p:cNvPr>
          <p:cNvSpPr/>
          <p:nvPr/>
        </p:nvSpPr>
        <p:spPr>
          <a:xfrm>
            <a:off x="990599" y="1357741"/>
            <a:ext cx="2295525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/>
              <a:t>L</a:t>
            </a:r>
            <a:r>
              <a:rPr lang="es-ES" dirty="0"/>
              <a:t>egible</a:t>
            </a:r>
            <a:endParaRPr lang="en-GB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4BD73214-978F-7355-3789-2F4FB26B8876}"/>
              </a:ext>
            </a:extLst>
          </p:cNvPr>
          <p:cNvSpPr/>
          <p:nvPr/>
        </p:nvSpPr>
        <p:spPr>
          <a:xfrm>
            <a:off x="990597" y="5746173"/>
            <a:ext cx="7735169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/>
              <a:t>+</a:t>
            </a:r>
            <a:r>
              <a:rPr lang="es-ES" b="1" dirty="0"/>
              <a:t> </a:t>
            </a:r>
            <a:r>
              <a:rPr lang="es-ES" dirty="0"/>
              <a:t>Complete | </a:t>
            </a:r>
            <a:r>
              <a:rPr lang="es-ES" dirty="0" err="1"/>
              <a:t>Consistent</a:t>
            </a:r>
            <a:r>
              <a:rPr lang="es-ES" dirty="0"/>
              <a:t> | </a:t>
            </a:r>
            <a:r>
              <a:rPr lang="es-ES" dirty="0" err="1"/>
              <a:t>Enduring</a:t>
            </a:r>
            <a:r>
              <a:rPr lang="es-ES" dirty="0"/>
              <a:t> |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sz="2400" b="1" dirty="0"/>
              <a:t>+</a:t>
            </a:r>
            <a:r>
              <a:rPr lang="es-ES" dirty="0"/>
              <a:t> </a:t>
            </a:r>
            <a:r>
              <a:rPr lang="es-ES" dirty="0" err="1"/>
              <a:t>Tracability</a:t>
            </a:r>
            <a:endParaRPr lang="en-GB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70961854-6034-7409-0DCB-AA1D8F069C97}"/>
              </a:ext>
            </a:extLst>
          </p:cNvPr>
          <p:cNvSpPr/>
          <p:nvPr/>
        </p:nvSpPr>
        <p:spPr>
          <a:xfrm>
            <a:off x="990599" y="2455710"/>
            <a:ext cx="2288598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err="1"/>
              <a:t>C</a:t>
            </a:r>
            <a:r>
              <a:rPr lang="es-ES" dirty="0" err="1"/>
              <a:t>ontemporraneous</a:t>
            </a:r>
            <a:endParaRPr lang="en-GB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3CFCD91-3768-13A7-C6AA-30D503EDE5A3}"/>
              </a:ext>
            </a:extLst>
          </p:cNvPr>
          <p:cNvSpPr/>
          <p:nvPr/>
        </p:nvSpPr>
        <p:spPr>
          <a:xfrm>
            <a:off x="990598" y="3550237"/>
            <a:ext cx="2288598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/>
              <a:t>O</a:t>
            </a:r>
            <a:r>
              <a:rPr lang="es-ES" dirty="0"/>
              <a:t>riginal</a:t>
            </a:r>
            <a:endParaRPr lang="en-GB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05E8BC4-2EA6-35C3-F4DA-265A508C80CE}"/>
              </a:ext>
            </a:extLst>
          </p:cNvPr>
          <p:cNvSpPr/>
          <p:nvPr/>
        </p:nvSpPr>
        <p:spPr>
          <a:xfrm>
            <a:off x="990597" y="4644764"/>
            <a:ext cx="2288598" cy="852054"/>
          </a:xfrm>
          <a:prstGeom prst="snip1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 err="1"/>
              <a:t>A</a:t>
            </a:r>
            <a:r>
              <a:rPr lang="es-ES" dirty="0" err="1"/>
              <a:t>ccurate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825C90-3BAE-DD72-DEC4-C5F48B2181EA}"/>
              </a:ext>
            </a:extLst>
          </p:cNvPr>
          <p:cNvSpPr/>
          <p:nvPr/>
        </p:nvSpPr>
        <p:spPr>
          <a:xfrm>
            <a:off x="3442855" y="259772"/>
            <a:ext cx="5368636" cy="852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should be attributable to the person and/or to the system generating the data.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438792-9277-9B00-8481-1587BCB689D6}"/>
              </a:ext>
            </a:extLst>
          </p:cNvPr>
          <p:cNvSpPr/>
          <p:nvPr/>
        </p:nvSpPr>
        <p:spPr>
          <a:xfrm>
            <a:off x="3442855" y="2455710"/>
            <a:ext cx="5368636" cy="852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should be generated by a system or captured by a person at the time of the observation.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06A0E-005A-9F19-C967-8607D09BB974}"/>
              </a:ext>
            </a:extLst>
          </p:cNvPr>
          <p:cNvSpPr/>
          <p:nvPr/>
        </p:nvSpPr>
        <p:spPr>
          <a:xfrm>
            <a:off x="3442855" y="3553742"/>
            <a:ext cx="5368636" cy="852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should be the original first generation/capture of the observation</a:t>
            </a: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mustn’t be altered.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6A63B8-D61E-5A43-13F3-F310D8B2798A}"/>
              </a:ext>
            </a:extLst>
          </p:cNvPr>
          <p:cNvSpPr/>
          <p:nvPr/>
        </p:nvSpPr>
        <p:spPr>
          <a:xfrm>
            <a:off x="3442855" y="4641299"/>
            <a:ext cx="5368636" cy="852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and metadata should be an accurate representation of the observations made. 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DFC33D-FCAD-C95E-8DC2-63805EC5BF9C}"/>
              </a:ext>
            </a:extLst>
          </p:cNvPr>
          <p:cNvSpPr/>
          <p:nvPr/>
        </p:nvSpPr>
        <p:spPr>
          <a:xfrm>
            <a:off x="3442855" y="1364647"/>
            <a:ext cx="5368636" cy="852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should be maintained in a readable form to allow review in its original context. </a:t>
            </a:r>
          </a:p>
        </p:txBody>
      </p:sp>
      <p:pic>
        <p:nvPicPr>
          <p:cNvPr id="1028" name="Picture 4" descr="Real time - Free time and date icons">
            <a:extLst>
              <a:ext uri="{FF2B5EF4-FFF2-40B4-BE49-F238E27FC236}">
                <a16:creationId xmlns:a16="http://schemas.microsoft.com/office/drawing/2014/main" id="{324C0BFA-2060-6118-7C79-0A27D5DE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45" y="2590781"/>
            <a:ext cx="621207" cy="6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itoring - Free technology icons">
            <a:extLst>
              <a:ext uri="{FF2B5EF4-FFF2-40B4-BE49-F238E27FC236}">
                <a16:creationId xmlns:a16="http://schemas.microsoft.com/office/drawing/2014/main" id="{08CD559C-C768-A8A3-6F7E-B35EA252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0" y="1443161"/>
            <a:ext cx="688098" cy="6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duct owner - Free business and finance icons">
            <a:extLst>
              <a:ext uri="{FF2B5EF4-FFF2-40B4-BE49-F238E27FC236}">
                <a16:creationId xmlns:a16="http://schemas.microsoft.com/office/drawing/2014/main" id="{B347508A-546A-5EB7-D27F-FD45B3BA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87" y="282146"/>
            <a:ext cx="807308" cy="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curacy - Free business and finance icons">
            <a:extLst>
              <a:ext uri="{FF2B5EF4-FFF2-40B4-BE49-F238E27FC236}">
                <a16:creationId xmlns:a16="http://schemas.microsoft.com/office/drawing/2014/main" id="{A1F7E761-8AAC-C330-4394-AEDCB5A5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87" y="4694564"/>
            <a:ext cx="745524" cy="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bel - Free interface icons">
            <a:extLst>
              <a:ext uri="{FF2B5EF4-FFF2-40B4-BE49-F238E27FC236}">
                <a16:creationId xmlns:a16="http://schemas.microsoft.com/office/drawing/2014/main" id="{0502B0EC-30BA-A24E-BCEE-0F63C3C9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87" y="3711982"/>
            <a:ext cx="572530" cy="5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1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924E-614F-6A6A-6F21-10C300D5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Electronic </a:t>
            </a:r>
            <a:r>
              <a:rPr lang="es-ES" dirty="0" err="1"/>
              <a:t>Records</a:t>
            </a:r>
            <a:r>
              <a:rPr lang="es-ES" dirty="0"/>
              <a:t> And Electronic </a:t>
            </a:r>
            <a:r>
              <a:rPr lang="es-ES" dirty="0" err="1"/>
              <a:t>Signature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D8B50-19B5-547F-A971-0CA0EEBC8371}"/>
              </a:ext>
            </a:extLst>
          </p:cNvPr>
          <p:cNvSpPr txBox="1"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-Roman"/>
              </a:rPr>
              <a:t>Access limited to authorized 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-Roman"/>
              </a:rPr>
              <a:t>Security code issue and reissue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-Roman"/>
              </a:rPr>
              <a:t>Manually locking PCs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-Roman"/>
              </a:rPr>
              <a:t>Automated locking of PCs after a de</a:t>
            </a:r>
            <a:r>
              <a:rPr lang="en-GB" sz="1800" b="0" i="0" u="none" strike="noStrike" baseline="0" dirty="0">
                <a:latin typeface="Times-Roman+2"/>
              </a:rPr>
              <a:t>fi</a:t>
            </a:r>
            <a:r>
              <a:rPr lang="en-GB" sz="1800" b="0" i="0" u="none" strike="noStrike" baseline="0" dirty="0">
                <a:latin typeface="Times-Roman"/>
              </a:rPr>
              <a:t>ned period of inactivity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-Roman"/>
              </a:rPr>
              <a:t>Disabling of user accounts following a de</a:t>
            </a:r>
            <a:r>
              <a:rPr lang="en-GB" sz="1800" b="0" i="0" u="none" strike="noStrike" baseline="0" dirty="0">
                <a:latin typeface="Times-Roman+2"/>
              </a:rPr>
              <a:t>fi</a:t>
            </a:r>
            <a:r>
              <a:rPr lang="en-GB" sz="1800" b="0" i="0" u="none" strike="noStrike" baseline="0" dirty="0">
                <a:latin typeface="Times-Roman"/>
              </a:rPr>
              <a:t>ned number of failed login attempts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8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234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Times-Roman</vt:lpstr>
      <vt:lpstr>Times-Roman+2</vt:lpstr>
      <vt:lpstr>Office Theme</vt:lpstr>
      <vt:lpstr>PowerPoint Presentation</vt:lpstr>
      <vt:lpstr>PowerPoint Presentation</vt:lpstr>
      <vt:lpstr>GMP Key Points</vt:lpstr>
      <vt:lpstr>System Lifecycle Phases</vt:lpstr>
      <vt:lpstr>PowerPoint Presentation</vt:lpstr>
      <vt:lpstr>Electronic Records And Electronic Signature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Jens-Uwe Junghanns | Sano Global</dc:creator>
  <cp:lastModifiedBy>Dr. Jens-Uwe Junghanns | Sano Global</cp:lastModifiedBy>
  <cp:revision>23</cp:revision>
  <cp:lastPrinted>2024-06-27T09:55:16Z</cp:lastPrinted>
  <dcterms:created xsi:type="dcterms:W3CDTF">2024-06-18T10:07:26Z</dcterms:created>
  <dcterms:modified xsi:type="dcterms:W3CDTF">2024-10-09T10:05:39Z</dcterms:modified>
</cp:coreProperties>
</file>